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7" r:id="rId2"/>
    <p:sldId id="288" r:id="rId3"/>
    <p:sldId id="281" r:id="rId4"/>
    <p:sldId id="267" r:id="rId5"/>
    <p:sldId id="268" r:id="rId6"/>
    <p:sldId id="265" r:id="rId7"/>
    <p:sldId id="269" r:id="rId8"/>
    <p:sldId id="290" r:id="rId9"/>
    <p:sldId id="271" r:id="rId10"/>
    <p:sldId id="272" r:id="rId11"/>
    <p:sldId id="280" r:id="rId12"/>
    <p:sldId id="282" r:id="rId13"/>
    <p:sldId id="286" r:id="rId14"/>
    <p:sldId id="274" r:id="rId15"/>
    <p:sldId id="283" r:id="rId16"/>
    <p:sldId id="275" r:id="rId17"/>
    <p:sldId id="289" r:id="rId18"/>
    <p:sldId id="276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Gaya Medium 2 - Akse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36" autoAdjust="0"/>
    <p:restoredTop sz="94648"/>
  </p:normalViewPr>
  <p:slideViewPr>
    <p:cSldViewPr snapToGrid="0">
      <p:cViewPr>
        <p:scale>
          <a:sx n="72" d="100"/>
          <a:sy n="72" d="100"/>
        </p:scale>
        <p:origin x="-750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B510B5-9EDB-4AB3-A2A2-96C75F3C379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0005B4C0-DC8E-467E-99C0-CC996E402098}">
      <dgm:prSet phldrT="[Text]"/>
      <dgm:spPr/>
      <dgm:t>
        <a:bodyPr/>
        <a:lstStyle/>
        <a:p>
          <a:pPr>
            <a:buSzPts val="1200"/>
            <a:buFont typeface="Arial MT"/>
            <a:buAutoNum type="alphaLcPeriod"/>
          </a:pPr>
          <a:r>
            <a:rPr lang="id-ID" dirty="0"/>
            <a:t>Perencanaan Kinerja</a:t>
          </a:r>
          <a:endParaRPr lang="en-ID" dirty="0"/>
        </a:p>
      </dgm:t>
    </dgm:pt>
    <dgm:pt modelId="{D4A1DBB0-A348-4B52-ADFC-741956F9EB8F}" type="parTrans" cxnId="{BC5EF384-570E-4BEF-9EAF-5E1AEC8BA514}">
      <dgm:prSet/>
      <dgm:spPr/>
      <dgm:t>
        <a:bodyPr/>
        <a:lstStyle/>
        <a:p>
          <a:endParaRPr lang="en-ID"/>
        </a:p>
      </dgm:t>
    </dgm:pt>
    <dgm:pt modelId="{48F628FA-5B64-4B77-BA2D-5B342BFB1E09}" type="sibTrans" cxnId="{BC5EF384-570E-4BEF-9EAF-5E1AEC8BA514}">
      <dgm:prSet/>
      <dgm:spPr/>
      <dgm:t>
        <a:bodyPr/>
        <a:lstStyle/>
        <a:p>
          <a:endParaRPr lang="en-ID"/>
        </a:p>
      </dgm:t>
    </dgm:pt>
    <dgm:pt modelId="{3249CE8F-8905-4FE6-A1C3-3D08CDF7B71E}">
      <dgm:prSet phldrT="[Text]"/>
      <dgm:spPr/>
      <dgm:t>
        <a:bodyPr/>
        <a:lstStyle/>
        <a:p>
          <a:r>
            <a:rPr lang="id-ID" dirty="0"/>
            <a:t>Pengukuran Kinerja</a:t>
          </a:r>
          <a:endParaRPr lang="en-ID" dirty="0"/>
        </a:p>
      </dgm:t>
    </dgm:pt>
    <dgm:pt modelId="{F93AC247-07A9-4357-A2E7-FC4859F3B6EB}" type="parTrans" cxnId="{D42E96C0-ED7B-422F-B9B9-7AE6BA3AC89F}">
      <dgm:prSet/>
      <dgm:spPr/>
      <dgm:t>
        <a:bodyPr/>
        <a:lstStyle/>
        <a:p>
          <a:endParaRPr lang="en-ID"/>
        </a:p>
      </dgm:t>
    </dgm:pt>
    <dgm:pt modelId="{1115AEC6-36BE-4D60-8AC6-1FD69F448B77}" type="sibTrans" cxnId="{D42E96C0-ED7B-422F-B9B9-7AE6BA3AC89F}">
      <dgm:prSet/>
      <dgm:spPr/>
      <dgm:t>
        <a:bodyPr/>
        <a:lstStyle/>
        <a:p>
          <a:endParaRPr lang="en-ID"/>
        </a:p>
      </dgm:t>
    </dgm:pt>
    <dgm:pt modelId="{85FBACF7-A963-44B1-9887-C2E6A2D6D569}">
      <dgm:prSet phldrT="[Text]"/>
      <dgm:spPr/>
      <dgm:t>
        <a:bodyPr/>
        <a:lstStyle/>
        <a:p>
          <a:pPr>
            <a:buSzPts val="1200"/>
            <a:buFont typeface="Arial MT"/>
            <a:buAutoNum type="alphaLcPeriod"/>
          </a:pPr>
          <a:r>
            <a:rPr lang="id-ID" dirty="0"/>
            <a:t>Pelaporan Kinerja</a:t>
          </a:r>
          <a:endParaRPr lang="en-ID" dirty="0"/>
        </a:p>
      </dgm:t>
    </dgm:pt>
    <dgm:pt modelId="{AD6103EB-0753-447E-8F66-2E8C5A4B9F4A}" type="parTrans" cxnId="{F1F66BEF-6EF7-420D-901A-B884D35D9DEF}">
      <dgm:prSet/>
      <dgm:spPr/>
      <dgm:t>
        <a:bodyPr/>
        <a:lstStyle/>
        <a:p>
          <a:endParaRPr lang="en-ID"/>
        </a:p>
      </dgm:t>
    </dgm:pt>
    <dgm:pt modelId="{9340705A-3F47-4D00-A18F-A557E51E9D94}" type="sibTrans" cxnId="{F1F66BEF-6EF7-420D-901A-B884D35D9DEF}">
      <dgm:prSet/>
      <dgm:spPr/>
      <dgm:t>
        <a:bodyPr/>
        <a:lstStyle/>
        <a:p>
          <a:endParaRPr lang="en-ID"/>
        </a:p>
      </dgm:t>
    </dgm:pt>
    <dgm:pt modelId="{18197151-9ADE-4BC0-964C-72A9B09B660A}" type="pres">
      <dgm:prSet presAssocID="{CEB510B5-9EDB-4AB3-A2A2-96C75F3C379E}" presName="CompostProcess" presStyleCnt="0">
        <dgm:presLayoutVars>
          <dgm:dir/>
          <dgm:resizeHandles val="exact"/>
        </dgm:presLayoutVars>
      </dgm:prSet>
      <dgm:spPr/>
    </dgm:pt>
    <dgm:pt modelId="{F2A1C1AC-B7DE-4C51-BABA-1B88BF2A583B}" type="pres">
      <dgm:prSet presAssocID="{CEB510B5-9EDB-4AB3-A2A2-96C75F3C379E}" presName="arrow" presStyleLbl="bgShp" presStyleIdx="0" presStyleCnt="1"/>
      <dgm:spPr/>
    </dgm:pt>
    <dgm:pt modelId="{8423F0C8-6CC8-44CE-AB38-D37229887000}" type="pres">
      <dgm:prSet presAssocID="{CEB510B5-9EDB-4AB3-A2A2-96C75F3C379E}" presName="linearProcess" presStyleCnt="0"/>
      <dgm:spPr/>
    </dgm:pt>
    <dgm:pt modelId="{F5A96879-2C0F-47B2-A89D-5A1309AAD4F1}" type="pres">
      <dgm:prSet presAssocID="{0005B4C0-DC8E-467E-99C0-CC996E402098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CE368F10-B777-474B-8D46-4EABCED65A13}" type="pres">
      <dgm:prSet presAssocID="{48F628FA-5B64-4B77-BA2D-5B342BFB1E09}" presName="sibTrans" presStyleCnt="0"/>
      <dgm:spPr/>
    </dgm:pt>
    <dgm:pt modelId="{268276C0-E93E-439B-B95D-B21C0845137A}" type="pres">
      <dgm:prSet presAssocID="{3249CE8F-8905-4FE6-A1C3-3D08CDF7B71E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  <dgm:pt modelId="{AD29D443-6BF3-4518-8E13-E0412245AE86}" type="pres">
      <dgm:prSet presAssocID="{1115AEC6-36BE-4D60-8AC6-1FD69F448B77}" presName="sibTrans" presStyleCnt="0"/>
      <dgm:spPr/>
    </dgm:pt>
    <dgm:pt modelId="{9FFD54A1-A48B-42E2-8E8B-469B6B2035F7}" type="pres">
      <dgm:prSet presAssocID="{85FBACF7-A963-44B1-9887-C2E6A2D6D569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id-ID"/>
        </a:p>
      </dgm:t>
    </dgm:pt>
  </dgm:ptLst>
  <dgm:cxnLst>
    <dgm:cxn modelId="{CDA8CC3A-88F5-4DF7-ABF1-37D75CB119E8}" type="presOf" srcId="{3249CE8F-8905-4FE6-A1C3-3D08CDF7B71E}" destId="{268276C0-E93E-439B-B95D-B21C0845137A}" srcOrd="0" destOrd="0" presId="urn:microsoft.com/office/officeart/2005/8/layout/hProcess9"/>
    <dgm:cxn modelId="{F1F66BEF-6EF7-420D-901A-B884D35D9DEF}" srcId="{CEB510B5-9EDB-4AB3-A2A2-96C75F3C379E}" destId="{85FBACF7-A963-44B1-9887-C2E6A2D6D569}" srcOrd="2" destOrd="0" parTransId="{AD6103EB-0753-447E-8F66-2E8C5A4B9F4A}" sibTransId="{9340705A-3F47-4D00-A18F-A557E51E9D94}"/>
    <dgm:cxn modelId="{BC5EF384-570E-4BEF-9EAF-5E1AEC8BA514}" srcId="{CEB510B5-9EDB-4AB3-A2A2-96C75F3C379E}" destId="{0005B4C0-DC8E-467E-99C0-CC996E402098}" srcOrd="0" destOrd="0" parTransId="{D4A1DBB0-A348-4B52-ADFC-741956F9EB8F}" sibTransId="{48F628FA-5B64-4B77-BA2D-5B342BFB1E09}"/>
    <dgm:cxn modelId="{3D53259B-48C4-4ECF-965A-0AB975D1E7E1}" type="presOf" srcId="{CEB510B5-9EDB-4AB3-A2A2-96C75F3C379E}" destId="{18197151-9ADE-4BC0-964C-72A9B09B660A}" srcOrd="0" destOrd="0" presId="urn:microsoft.com/office/officeart/2005/8/layout/hProcess9"/>
    <dgm:cxn modelId="{D42E96C0-ED7B-422F-B9B9-7AE6BA3AC89F}" srcId="{CEB510B5-9EDB-4AB3-A2A2-96C75F3C379E}" destId="{3249CE8F-8905-4FE6-A1C3-3D08CDF7B71E}" srcOrd="1" destOrd="0" parTransId="{F93AC247-07A9-4357-A2E7-FC4859F3B6EB}" sibTransId="{1115AEC6-36BE-4D60-8AC6-1FD69F448B77}"/>
    <dgm:cxn modelId="{2FAE32E9-42C0-44A1-BFE4-90CA55EF9606}" type="presOf" srcId="{85FBACF7-A963-44B1-9887-C2E6A2D6D569}" destId="{9FFD54A1-A48B-42E2-8E8B-469B6B2035F7}" srcOrd="0" destOrd="0" presId="urn:microsoft.com/office/officeart/2005/8/layout/hProcess9"/>
    <dgm:cxn modelId="{684346BD-FB54-4980-9339-0BD20A6164EC}" type="presOf" srcId="{0005B4C0-DC8E-467E-99C0-CC996E402098}" destId="{F5A96879-2C0F-47B2-A89D-5A1309AAD4F1}" srcOrd="0" destOrd="0" presId="urn:microsoft.com/office/officeart/2005/8/layout/hProcess9"/>
    <dgm:cxn modelId="{6A66478A-0DFB-4C31-9C69-6CE03BF0A17E}" type="presParOf" srcId="{18197151-9ADE-4BC0-964C-72A9B09B660A}" destId="{F2A1C1AC-B7DE-4C51-BABA-1B88BF2A583B}" srcOrd="0" destOrd="0" presId="urn:microsoft.com/office/officeart/2005/8/layout/hProcess9"/>
    <dgm:cxn modelId="{46C840E4-12A6-4786-8513-EF79D723DB75}" type="presParOf" srcId="{18197151-9ADE-4BC0-964C-72A9B09B660A}" destId="{8423F0C8-6CC8-44CE-AB38-D37229887000}" srcOrd="1" destOrd="0" presId="urn:microsoft.com/office/officeart/2005/8/layout/hProcess9"/>
    <dgm:cxn modelId="{363192B6-D357-4862-BC7A-7D7F7D7640C8}" type="presParOf" srcId="{8423F0C8-6CC8-44CE-AB38-D37229887000}" destId="{F5A96879-2C0F-47B2-A89D-5A1309AAD4F1}" srcOrd="0" destOrd="0" presId="urn:microsoft.com/office/officeart/2005/8/layout/hProcess9"/>
    <dgm:cxn modelId="{A3D20B1D-9866-4F2D-940C-DA71401C6E89}" type="presParOf" srcId="{8423F0C8-6CC8-44CE-AB38-D37229887000}" destId="{CE368F10-B777-474B-8D46-4EABCED65A13}" srcOrd="1" destOrd="0" presId="urn:microsoft.com/office/officeart/2005/8/layout/hProcess9"/>
    <dgm:cxn modelId="{D754870D-84B8-456F-8291-882DFA8E7381}" type="presParOf" srcId="{8423F0C8-6CC8-44CE-AB38-D37229887000}" destId="{268276C0-E93E-439B-B95D-B21C0845137A}" srcOrd="2" destOrd="0" presId="urn:microsoft.com/office/officeart/2005/8/layout/hProcess9"/>
    <dgm:cxn modelId="{A6E8FFCC-DC09-40BB-B0D7-ADAD84F9F9F3}" type="presParOf" srcId="{8423F0C8-6CC8-44CE-AB38-D37229887000}" destId="{AD29D443-6BF3-4518-8E13-E0412245AE86}" srcOrd="3" destOrd="0" presId="urn:microsoft.com/office/officeart/2005/8/layout/hProcess9"/>
    <dgm:cxn modelId="{0DA31D8B-BF47-4FF8-A9C0-64C724DCDF1F}" type="presParOf" srcId="{8423F0C8-6CC8-44CE-AB38-D37229887000}" destId="{9FFD54A1-A48B-42E2-8E8B-469B6B2035F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A1C1AC-B7DE-4C51-BABA-1B88BF2A583B}">
      <dsp:nvSpPr>
        <dsp:cNvPr id="0" name=""/>
        <dsp:cNvSpPr/>
      </dsp:nvSpPr>
      <dsp:spPr>
        <a:xfrm>
          <a:off x="772194" y="0"/>
          <a:ext cx="8751534" cy="377825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A96879-2C0F-47B2-A89D-5A1309AAD4F1}">
      <dsp:nvSpPr>
        <dsp:cNvPr id="0" name=""/>
        <dsp:cNvSpPr/>
      </dsp:nvSpPr>
      <dsp:spPr>
        <a:xfrm>
          <a:off x="5435" y="1133475"/>
          <a:ext cx="3307527" cy="1511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Arial MT"/>
            <a:buAutoNum type="alphaLcPeriod"/>
          </a:pPr>
          <a:r>
            <a:rPr lang="id-ID" sz="3200" kern="1200" dirty="0"/>
            <a:t>Perencanaan Kinerja</a:t>
          </a:r>
          <a:endParaRPr lang="en-ID" sz="3200" kern="1200" dirty="0"/>
        </a:p>
      </dsp:txBody>
      <dsp:txXfrm>
        <a:off x="79211" y="1207251"/>
        <a:ext cx="3159975" cy="1363748"/>
      </dsp:txXfrm>
    </dsp:sp>
    <dsp:sp modelId="{268276C0-E93E-439B-B95D-B21C0845137A}">
      <dsp:nvSpPr>
        <dsp:cNvPr id="0" name=""/>
        <dsp:cNvSpPr/>
      </dsp:nvSpPr>
      <dsp:spPr>
        <a:xfrm>
          <a:off x="3494197" y="1133475"/>
          <a:ext cx="3307527" cy="1511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3200" kern="1200" dirty="0"/>
            <a:t>Pengukuran Kinerja</a:t>
          </a:r>
          <a:endParaRPr lang="en-ID" sz="3200" kern="1200" dirty="0"/>
        </a:p>
      </dsp:txBody>
      <dsp:txXfrm>
        <a:off x="3567973" y="1207251"/>
        <a:ext cx="3159975" cy="1363748"/>
      </dsp:txXfrm>
    </dsp:sp>
    <dsp:sp modelId="{9FFD54A1-A48B-42E2-8E8B-469B6B2035F7}">
      <dsp:nvSpPr>
        <dsp:cNvPr id="0" name=""/>
        <dsp:cNvSpPr/>
      </dsp:nvSpPr>
      <dsp:spPr>
        <a:xfrm>
          <a:off x="6982959" y="1133475"/>
          <a:ext cx="3307527" cy="1511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SzPts val="1200"/>
            <a:buFont typeface="Arial MT"/>
            <a:buAutoNum type="alphaLcPeriod"/>
          </a:pPr>
          <a:r>
            <a:rPr lang="id-ID" sz="3200" kern="1200" dirty="0"/>
            <a:t>Pelaporan Kinerja</a:t>
          </a:r>
          <a:endParaRPr lang="en-ID" sz="3200" kern="1200" dirty="0"/>
        </a:p>
      </dsp:txBody>
      <dsp:txXfrm>
        <a:off x="7056735" y="1207251"/>
        <a:ext cx="3159975" cy="1363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F5B7-418D-4813-AF2B-30B1148DBD01}" type="datetimeFigureOut">
              <a:rPr lang="en-ID" smtClean="0"/>
              <a:t>8/5/2024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3E92446-F771-4A73-8161-BE0B34883E1D}" type="slidenum">
              <a:rPr lang="en-ID" smtClean="0"/>
              <a:t>‹#›</a:t>
            </a:fld>
            <a:endParaRPr lang="en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lelapormas.batam.go.id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UyCQtlrx1lmqid2zbGzREdDUpgsHQRNA/view?usp=share_link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4219E6-29F4-50F2-73D0-4B46C439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A0E1EAA-0502-BFC8-F5AB-404DDEC7D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D747DBA-2B9B-EABE-D402-ECBE98EC4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933165-A675-422D-842B-C5B3DA48D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6" y="1796715"/>
            <a:ext cx="11919284" cy="526181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3B02EC6-5BD5-C428-4AA1-CE6FFFE46F47}"/>
              </a:ext>
            </a:extLst>
          </p:cNvPr>
          <p:cNvSpPr/>
          <p:nvPr/>
        </p:nvSpPr>
        <p:spPr>
          <a:xfrm>
            <a:off x="272716" y="169676"/>
            <a:ext cx="11474911" cy="21403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id-ID" sz="36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STUDI LAPANGAN</a:t>
            </a:r>
            <a:r>
              <a:rPr lang="id-ID" sz="3600" cap="none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id-ID" sz="3600" b="1" cap="none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DI</a:t>
            </a:r>
            <a:br>
              <a:rPr lang="id-ID" sz="3600" b="1" cap="none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</a:br>
            <a:r>
              <a:rPr lang="id-ID" sz="3600" b="1" cap="none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BADAN KESATUAN BANGSA DAN POLITIK KOTA BATAM</a:t>
            </a:r>
            <a:endParaRPr lang="id-ID" sz="3600" b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2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F8FB250-4420-62C7-D23D-4A510A41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667" y="301463"/>
            <a:ext cx="7494691" cy="71659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normAutofit/>
          </a:bodyPr>
          <a:lstStyle/>
          <a:p>
            <a:pPr algn="ctr"/>
            <a:r>
              <a:rPr lang="id-ID" sz="1800" b="1" i="1" kern="100" dirty="0">
                <a:latin typeface="Arial" panose="020B0604020202020204" pitchFamily="34" charset="0"/>
                <a:ea typeface="Calibri" panose="020F0502020204030204" pitchFamily="34" charset="0"/>
              </a:rPr>
              <a:t>KEBIJAKAN YANG DILAKUKAN DALAM PERIODE 2021-2026</a:t>
            </a:r>
            <a:endParaRPr lang="id-ID" i="1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B01F0C34-DF55-E98F-DD9D-09D7F86CB5F6}"/>
              </a:ext>
            </a:extLst>
          </p:cNvPr>
          <p:cNvSpPr txBox="1"/>
          <p:nvPr/>
        </p:nvSpPr>
        <p:spPr>
          <a:xfrm>
            <a:off x="1869897" y="1649270"/>
            <a:ext cx="263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dirty="0">
                <a:effectLst/>
              </a:rPr>
              <a:t> </a:t>
            </a:r>
            <a:endParaRPr lang="id-ID" dirty="0"/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71A99242-7FFA-40C9-50A9-91F247BE7877}"/>
              </a:ext>
            </a:extLst>
          </p:cNvPr>
          <p:cNvSpPr txBox="1"/>
          <p:nvPr/>
        </p:nvSpPr>
        <p:spPr>
          <a:xfrm>
            <a:off x="688370" y="1232899"/>
            <a:ext cx="10983074" cy="1427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algn="just">
              <a:lnSpc>
                <a:spcPct val="150000"/>
              </a:lnSpc>
            </a:pPr>
            <a:endParaRPr lang="en-US" sz="2000" kern="100" dirty="0">
              <a:effectLst/>
              <a:latin typeface="Footlight MT Light" panose="0204060206030A020304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525" algn="just">
              <a:lnSpc>
                <a:spcPct val="150000"/>
              </a:lnSpc>
            </a:pPr>
            <a:endParaRPr lang="en-US" sz="2000" kern="100" dirty="0">
              <a:effectLst/>
              <a:latin typeface="Footlight MT Light" panose="0204060206030A020304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95275" indent="-285750" algn="just">
              <a:lnSpc>
                <a:spcPct val="150000"/>
              </a:lnSpc>
              <a:buFont typeface="Wingdings" pitchFamily="2" charset="2"/>
              <a:buChar char="Ø"/>
            </a:pPr>
            <a:endParaRPr lang="id-ID" sz="2000" dirty="0">
              <a:latin typeface="Footlight MT Light" panose="0204060206030A020304" pitchFamily="18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DB0D1E5-4A88-0103-66C0-4D8089720820}"/>
              </a:ext>
            </a:extLst>
          </p:cNvPr>
          <p:cNvSpPr/>
          <p:nvPr/>
        </p:nvSpPr>
        <p:spPr>
          <a:xfrm>
            <a:off x="2612667" y="1489388"/>
            <a:ext cx="6593306" cy="9144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800" kern="100" dirty="0">
                <a:effectLst/>
                <a:latin typeface="Footlight MT Light" panose="0204060206030A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MENINGKATKAN KUALITAS KADER PEMUDA SEBAGAI PASUKAN PENGIBAR BENDERA (PASKIBRA)</a:t>
            </a:r>
            <a:endParaRPr lang="en-ID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CDC0A8EF-CBD2-3810-5359-3E3AD319C46B}"/>
              </a:ext>
            </a:extLst>
          </p:cNvPr>
          <p:cNvSpPr/>
          <p:nvPr/>
        </p:nvSpPr>
        <p:spPr>
          <a:xfrm>
            <a:off x="2568237" y="2888098"/>
            <a:ext cx="6593306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800" kern="100" dirty="0">
                <a:effectLst/>
                <a:latin typeface="Footlight MT Light" panose="0204060206030A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MENINGKATKAN PEMAHAMAN WAWASAN KEBANGSAAN DI MASYARAKAT</a:t>
            </a:r>
            <a:endParaRPr lang="en-ID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DF2F0743-A129-255D-9F67-56CC5475D7ED}"/>
              </a:ext>
            </a:extLst>
          </p:cNvPr>
          <p:cNvSpPr/>
          <p:nvPr/>
        </p:nvSpPr>
        <p:spPr>
          <a:xfrm>
            <a:off x="2568237" y="4197724"/>
            <a:ext cx="6593306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800" kern="100" dirty="0">
                <a:effectLst/>
                <a:latin typeface="Footlight MT Light" panose="0204060206030A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MENINGKATKAN PARTISIPASI POLITIK MASYARAKAT DALAM PEMILIHAN UMUM</a:t>
            </a:r>
            <a:endParaRPr lang="en-ID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5891DEF-653E-64ED-60C2-E81C3D579180}"/>
              </a:ext>
            </a:extLst>
          </p:cNvPr>
          <p:cNvSpPr/>
          <p:nvPr/>
        </p:nvSpPr>
        <p:spPr>
          <a:xfrm>
            <a:off x="2568237" y="5642137"/>
            <a:ext cx="6593306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800" kern="100" dirty="0">
                <a:effectLst/>
                <a:latin typeface="Footlight MT Light" panose="0204060206030A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MENINGKATKAN KUALITAS SDM DAN DATA ORGANISASI KEMASYARAKATAN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2196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17AA59-2320-5B4C-0371-44967DB6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9586" y="424413"/>
            <a:ext cx="3662855" cy="1015504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 anchor="ctr">
            <a:normAutofit/>
          </a:bodyPr>
          <a:lstStyle/>
          <a:p>
            <a:pPr algn="ctr"/>
            <a:r>
              <a:rPr lang="id-ID" sz="2800" dirty="0">
                <a:effectLst/>
                <a:latin typeface="Arial MT"/>
                <a:ea typeface="Arial MT"/>
                <a:cs typeface="Arial MT"/>
              </a:rPr>
              <a:t>Manajemen</a:t>
            </a:r>
            <a:r>
              <a:rPr lang="id-ID" sz="2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2800" dirty="0">
                <a:effectLst/>
                <a:latin typeface="Arial MT"/>
                <a:ea typeface="Arial MT"/>
                <a:cs typeface="Arial MT"/>
              </a:rPr>
              <a:t>Kinerja</a:t>
            </a:r>
            <a:r>
              <a:rPr lang="id-ID" sz="2800" spc="-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2800" dirty="0">
                <a:effectLst/>
                <a:latin typeface="Arial MT"/>
                <a:ea typeface="Arial MT"/>
                <a:cs typeface="Arial MT"/>
              </a:rPr>
              <a:t>Pelayanan</a:t>
            </a:r>
            <a:r>
              <a:rPr lang="id-ID" sz="2800" spc="-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2800" dirty="0">
                <a:effectLst/>
                <a:latin typeface="Arial MT"/>
                <a:ea typeface="Arial MT"/>
                <a:cs typeface="Arial MT"/>
              </a:rPr>
              <a:t>Publik</a:t>
            </a:r>
            <a:endParaRPr lang="en-ID" sz="28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29688F16-AB44-BD70-F265-AEC8418B8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850853"/>
              </p:ext>
            </p:extLst>
          </p:nvPr>
        </p:nvGraphicFramePr>
        <p:xfrm>
          <a:off x="662152" y="1345324"/>
          <a:ext cx="10295923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xmlns="" id="{1013188E-BA8A-BADE-0BB5-A11E7E72D614}"/>
              </a:ext>
            </a:extLst>
          </p:cNvPr>
          <p:cNvSpPr/>
          <p:nvPr/>
        </p:nvSpPr>
        <p:spPr>
          <a:xfrm>
            <a:off x="2729024" y="5123574"/>
            <a:ext cx="2028497" cy="164508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NILAI AKIP 2022</a:t>
            </a:r>
          </a:p>
        </p:txBody>
      </p:sp>
      <p:sp>
        <p:nvSpPr>
          <p:cNvPr id="5" name="Panah Kanan 4">
            <a:extLst>
              <a:ext uri="{FF2B5EF4-FFF2-40B4-BE49-F238E27FC236}">
                <a16:creationId xmlns:a16="http://schemas.microsoft.com/office/drawing/2014/main" xmlns="" id="{42544CF8-A094-CEE3-7B4E-A87F81FB7AA4}"/>
              </a:ext>
            </a:extLst>
          </p:cNvPr>
          <p:cNvSpPr/>
          <p:nvPr/>
        </p:nvSpPr>
        <p:spPr>
          <a:xfrm>
            <a:off x="4907813" y="5709635"/>
            <a:ext cx="1037896" cy="4729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Persegi Lengkung 5">
            <a:extLst>
              <a:ext uri="{FF2B5EF4-FFF2-40B4-BE49-F238E27FC236}">
                <a16:creationId xmlns:a16="http://schemas.microsoft.com/office/drawing/2014/main" xmlns="" id="{2922E6CF-3BCE-79AA-B759-390E68B61333}"/>
              </a:ext>
            </a:extLst>
          </p:cNvPr>
          <p:cNvSpPr/>
          <p:nvPr/>
        </p:nvSpPr>
        <p:spPr>
          <a:xfrm>
            <a:off x="6246292" y="5419339"/>
            <a:ext cx="2112580" cy="101424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66,22</a:t>
            </a:r>
            <a:r>
              <a:rPr lang="id-ID" dirty="0">
                <a:effectLst/>
              </a:rPr>
              <a:t> (KATEGORI “</a:t>
            </a:r>
            <a:r>
              <a:rPr lang="id-ID" dirty="0" err="1">
                <a:effectLst/>
              </a:rPr>
              <a:t>B</a:t>
            </a:r>
            <a:r>
              <a:rPr lang="id-ID" dirty="0">
                <a:effectLst/>
              </a:rPr>
              <a:t>”)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3097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1DAD5-5E55-D646-8BE3-FE2D7BC747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4511" y="156137"/>
            <a:ext cx="9963806" cy="999929"/>
          </a:xfrm>
        </p:spPr>
        <p:txBody>
          <a:bodyPr>
            <a:noAutofit/>
          </a:bodyPr>
          <a:lstStyle/>
          <a:p>
            <a:pPr algn="ctr"/>
            <a:r>
              <a:rPr lang="id-ID" sz="2800" b="1" dirty="0">
                <a:effectLst/>
                <a:latin typeface="Algerian" panose="04020705040A02060702" pitchFamily="82" charset="0"/>
                <a:ea typeface="Arial MT"/>
                <a:cs typeface="Arial MT"/>
              </a:rPr>
              <a:t>Pemetaan Permasalahan Badan Kesatuan Bangsa dan Politik Kota Batam</a:t>
            </a:r>
            <a:r>
              <a:rPr lang="id-ID" sz="2800" b="1" spc="-320" dirty="0">
                <a:effectLst/>
                <a:latin typeface="Algerian" panose="04020705040A02060702" pitchFamily="82" charset="0"/>
                <a:ea typeface="Arial MT"/>
                <a:cs typeface="Arial MT"/>
              </a:rPr>
              <a:t> </a:t>
            </a:r>
            <a:r>
              <a:rPr lang="id-ID" sz="2800" b="1" dirty="0">
                <a:effectLst/>
                <a:latin typeface="Algerian" panose="04020705040A02060702" pitchFamily="82" charset="0"/>
                <a:ea typeface="Arial MT"/>
                <a:cs typeface="Arial MT"/>
              </a:rPr>
              <a:t>Tahun</a:t>
            </a:r>
            <a:r>
              <a:rPr lang="id-ID" sz="2800" b="1" spc="-5" dirty="0">
                <a:effectLst/>
                <a:latin typeface="Algerian" panose="04020705040A02060702" pitchFamily="82" charset="0"/>
                <a:ea typeface="Arial MT"/>
                <a:cs typeface="Arial MT"/>
              </a:rPr>
              <a:t> </a:t>
            </a:r>
            <a:r>
              <a:rPr lang="id-ID" sz="2800" b="1" dirty="0">
                <a:effectLst/>
                <a:latin typeface="Algerian" panose="04020705040A02060702" pitchFamily="82" charset="0"/>
                <a:ea typeface="Arial MT"/>
                <a:cs typeface="Arial MT"/>
              </a:rPr>
              <a:t>2021-2026</a:t>
            </a:r>
            <a:r>
              <a:rPr lang="en-ID" sz="2800" dirty="0">
                <a:effectLst/>
                <a:latin typeface="Arial MT"/>
                <a:ea typeface="Arial MT"/>
                <a:cs typeface="Arial MT"/>
              </a:rPr>
              <a:t/>
            </a:r>
            <a:br>
              <a:rPr lang="en-ID" sz="2800" dirty="0">
                <a:effectLst/>
                <a:latin typeface="Arial MT"/>
                <a:ea typeface="Arial MT"/>
                <a:cs typeface="Arial MT"/>
              </a:rPr>
            </a:br>
            <a:endParaRPr lang="en-ID" sz="28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3801899E-D520-CB69-0E57-D5A60339F18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09422651"/>
              </p:ext>
            </p:extLst>
          </p:nvPr>
        </p:nvGraphicFramePr>
        <p:xfrm>
          <a:off x="189186" y="1120894"/>
          <a:ext cx="11845159" cy="5566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106">
                  <a:extLst>
                    <a:ext uri="{9D8B030D-6E8A-4147-A177-3AD203B41FA5}">
                      <a16:colId xmlns:a16="http://schemas.microsoft.com/office/drawing/2014/main" xmlns="" val="3093679892"/>
                    </a:ext>
                  </a:extLst>
                </a:gridCol>
                <a:gridCol w="2620108">
                  <a:extLst>
                    <a:ext uri="{9D8B030D-6E8A-4147-A177-3AD203B41FA5}">
                      <a16:colId xmlns:a16="http://schemas.microsoft.com/office/drawing/2014/main" xmlns="" val="1210091628"/>
                    </a:ext>
                  </a:extLst>
                </a:gridCol>
                <a:gridCol w="6547945">
                  <a:extLst>
                    <a:ext uri="{9D8B030D-6E8A-4147-A177-3AD203B41FA5}">
                      <a16:colId xmlns:a16="http://schemas.microsoft.com/office/drawing/2014/main" xmlns="" val="996948457"/>
                    </a:ext>
                  </a:extLst>
                </a:gridCol>
              </a:tblGrid>
              <a:tr h="415606">
                <a:tc>
                  <a:txBody>
                    <a:bodyPr/>
                    <a:lstStyle/>
                    <a:p>
                      <a:pPr algn="ctr"/>
                      <a:r>
                        <a:rPr lang="id-ID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Masalah Pokok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Masalah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Akar Masalah</a:t>
                      </a:r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98918443"/>
                  </a:ext>
                </a:extLst>
              </a:tr>
              <a:tr h="1019034">
                <a:tc>
                  <a:txBody>
                    <a:bodyPr/>
                    <a:lstStyle/>
                    <a:p>
                      <a:r>
                        <a:rPr lang="id-ID" sz="1600" dirty="0"/>
                        <a:t>Masih Rendahnya Pemahaman Masyarakat dalam Menjaga Persatuan dan Kesatuan Bangsa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Kurangnya pemahaman masyarakat terhadap kesatuan bangsa</a:t>
                      </a:r>
                      <a:r>
                        <a:rPr lang="id-ID" sz="1600" dirty="0">
                          <a:effectLst/>
                        </a:rPr>
                        <a:t> 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/>
                        <a:t>- Menurunnya Pemahaman dan Pengamalan Nilai-nilai Ideologi Pancasila, wawasan Kebangsaan dan Nasionalisme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- Maraknya Potensi Gangguan Keamanan Dan Ketertiban Umum</a:t>
                      </a:r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58849488"/>
                  </a:ext>
                </a:extLst>
              </a:tr>
              <a:tr h="1267765">
                <a:tc>
                  <a:txBody>
                    <a:bodyPr/>
                    <a:lstStyle/>
                    <a:p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Kejadian konflik sosial di masyarakat masih tinggi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/>
                        <a:t>-Menurunnya Tingkat Toleransi Antar Umat Beragama</a:t>
                      </a:r>
                    </a:p>
                    <a:p>
                      <a:r>
                        <a:rPr lang="id-ID" sz="1600" dirty="0"/>
                        <a:t>-Kurangnya Pemahaman Tentang Demokratis, penegakan  Hukum &amp; HAM</a:t>
                      </a:r>
                    </a:p>
                    <a:p>
                      <a:r>
                        <a:rPr lang="en-ID" sz="1600" dirty="0"/>
                        <a:t>-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Derasnya arus masuk budaya asing yang kurang sesuai dengan nilai-nilai budaya bangsa dan Pancasila yang berdampak pada adanya dekadensi moral dan budaya di masyarakat.</a:t>
                      </a:r>
                      <a:r>
                        <a:rPr lang="id-ID" sz="1600" dirty="0">
                          <a:effectLst/>
                        </a:rPr>
                        <a:t> </a:t>
                      </a:r>
                    </a:p>
                    <a:p>
                      <a:r>
                        <a:rPr lang="id-ID" sz="1600" dirty="0">
                          <a:effectLst/>
                        </a:rPr>
                        <a:t>-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Menurunnya tingkat toleransi antar umat beragama, yang berpotensi menimbulkan ketidakharmonisan hubungan antar umat beragama/ penghayat kepercayaan</a:t>
                      </a:r>
                      <a:r>
                        <a:rPr lang="id-ID" sz="1600" dirty="0">
                          <a:effectLst/>
                        </a:rPr>
                        <a:t> </a:t>
                      </a:r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44652716"/>
                  </a:ext>
                </a:extLst>
              </a:tr>
              <a:tr h="975204">
                <a:tc>
                  <a:txBody>
                    <a:bodyPr/>
                    <a:lstStyle/>
                    <a:p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Kurangnya pemahaman masyarakat terhadap politik</a:t>
                      </a:r>
                      <a:endParaRPr lang="en-ID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600" dirty="0"/>
                        <a:t>- Belum Optimalnya Peran Parpol Dalam Proses Penguatan Kualitas dan Kapasitas Kelembagaan Demokratis</a:t>
                      </a:r>
                    </a:p>
                    <a:p>
                      <a:r>
                        <a:rPr lang="id-ID" sz="1600" dirty="0"/>
                        <a:t>-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Rendahnya pemahaman tentang etika dan budaya politik demokratis</a:t>
                      </a:r>
                      <a:r>
                        <a:rPr lang="id-ID" sz="1600" dirty="0">
                          <a:effectLst/>
                        </a:rPr>
                        <a:t> </a:t>
                      </a:r>
                    </a:p>
                    <a:p>
                      <a:r>
                        <a:rPr lang="id-ID" sz="1600" dirty="0">
                          <a:effectLst/>
                        </a:rPr>
                        <a:t>- </a:t>
                      </a:r>
                      <a:r>
                        <a:rPr lang="id-ID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Masih terjadinya konflik politik dalam pelaksanaan pemilu</a:t>
                      </a:r>
                      <a:r>
                        <a:rPr lang="id-ID" sz="1600" dirty="0">
                          <a:effectLst/>
                        </a:rPr>
                        <a:t> </a:t>
                      </a:r>
                      <a:endParaRPr lang="en-ID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76878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6239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D8E508-5C8F-FD7F-33C5-30A3A80AE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37" y="409073"/>
            <a:ext cx="10796337" cy="5991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80781A-9668-9EAA-0CE5-10506C2FCEE0}"/>
              </a:ext>
            </a:extLst>
          </p:cNvPr>
          <p:cNvSpPr txBox="1"/>
          <p:nvPr/>
        </p:nvSpPr>
        <p:spPr>
          <a:xfrm>
            <a:off x="2374231" y="799781"/>
            <a:ext cx="8133347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d-ID" sz="6000" dirty="0">
                <a:latin typeface="Algerian" panose="04020705040A02060702" pitchFamily="82" charset="0"/>
              </a:rPr>
              <a:t>LESSON LEARNT</a:t>
            </a:r>
            <a:endParaRPr lang="en-ID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358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F8FB250-4420-62C7-D23D-4A510A41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667" y="210207"/>
            <a:ext cx="7959080" cy="109722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normAutofit fontScale="90000"/>
          </a:bodyPr>
          <a:lstStyle/>
          <a:p>
            <a:pPr algn="ctr"/>
            <a:r>
              <a:rPr lang="id-ID" dirty="0">
                <a:effectLst/>
                <a:latin typeface="Algerian" panose="04020705040A02060702" pitchFamily="82" charset="0"/>
                <a:ea typeface="Arial MT"/>
                <a:cs typeface="Arial MT"/>
              </a:rPr>
              <a:t>SILELAPORMAS</a:t>
            </a:r>
            <a:br>
              <a:rPr lang="id-ID" dirty="0">
                <a:effectLst/>
                <a:latin typeface="Algerian" panose="04020705040A02060702" pitchFamily="82" charset="0"/>
                <a:ea typeface="Arial MT"/>
                <a:cs typeface="Arial MT"/>
              </a:rPr>
            </a:br>
            <a:r>
              <a:rPr lang="id-ID" dirty="0">
                <a:effectLst/>
                <a:latin typeface="Algerian" panose="04020705040A02060702" pitchFamily="82" charset="0"/>
                <a:ea typeface="Arial MT"/>
                <a:cs typeface="Arial MT"/>
              </a:rPr>
              <a:t>(APLIKASI PELAPORAN ORMAS)</a:t>
            </a:r>
            <a:endParaRPr lang="id-ID" i="1" dirty="0">
              <a:latin typeface="Algerian" panose="04020705040A02060702" pitchFamily="82" charset="0"/>
            </a:endParaRP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B01F0C34-DF55-E98F-DD9D-09D7F86CB5F6}"/>
              </a:ext>
            </a:extLst>
          </p:cNvPr>
          <p:cNvSpPr txBox="1"/>
          <p:nvPr/>
        </p:nvSpPr>
        <p:spPr>
          <a:xfrm>
            <a:off x="1869897" y="1649270"/>
            <a:ext cx="263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dirty="0">
                <a:effectLst/>
              </a:rPr>
              <a:t> </a:t>
            </a:r>
            <a:endParaRPr lang="id-ID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8BBFD4D-0F19-196C-0E45-995FC364F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689" y="1435861"/>
            <a:ext cx="6299928" cy="4371200"/>
          </a:xfrm>
          <a:prstGeom prst="rect">
            <a:avLst/>
          </a:prstGeom>
        </p:spPr>
      </p:pic>
      <p:pic>
        <p:nvPicPr>
          <p:cNvPr id="3" name="Gambar 2">
            <a:extLst>
              <a:ext uri="{FF2B5EF4-FFF2-40B4-BE49-F238E27FC236}">
                <a16:creationId xmlns:a16="http://schemas.microsoft.com/office/drawing/2014/main" xmlns="" id="{1F5975F2-C571-CAFC-8A20-F083A6FE86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61" y="1435861"/>
            <a:ext cx="5473928" cy="34245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xmlns="" id="{A7A9BB91-31C6-C7EB-E48E-5BCF5886317A}"/>
              </a:ext>
            </a:extLst>
          </p:cNvPr>
          <p:cNvSpPr txBox="1"/>
          <p:nvPr/>
        </p:nvSpPr>
        <p:spPr>
          <a:xfrm>
            <a:off x="495655" y="5216962"/>
            <a:ext cx="5378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Alamat: </a:t>
            </a:r>
            <a:r>
              <a:rPr lang="en-US" sz="2400" u="sng" dirty="0">
                <a:solidFill>
                  <a:srgbClr val="0563C1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hlinkClick r:id="rId4"/>
              </a:rPr>
              <a:t>silelapormas.batam.go.id</a:t>
            </a:r>
            <a:r>
              <a:rPr lang="id-ID" sz="2400" dirty="0">
                <a:effectLst/>
                <a:latin typeface="Bookman Old Style" panose="02050604050505020204" pitchFamily="18" charset="0"/>
              </a:rPr>
              <a:t> </a:t>
            </a:r>
            <a:endParaRPr lang="id-ID" sz="2400" dirty="0">
              <a:latin typeface="Bookman Old Style" panose="02050604050505020204" pitchFamily="18" charset="0"/>
            </a:endParaRPr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xmlns="" id="{575A0126-0A2D-B7A5-BE8A-989DD8C23F00}"/>
              </a:ext>
            </a:extLst>
          </p:cNvPr>
          <p:cNvSpPr txBox="1"/>
          <p:nvPr/>
        </p:nvSpPr>
        <p:spPr>
          <a:xfrm>
            <a:off x="1954924" y="6032938"/>
            <a:ext cx="877613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Keputusan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Walikota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Batam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Nomor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454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Tahun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2023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tentang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Penetapan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Nama-Nama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Inovasi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Daerah di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Lingkungan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Pemerintah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Kota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Batam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Tahun</a:t>
            </a: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2023</a:t>
            </a:r>
            <a:r>
              <a:rPr lang="id-ID" dirty="0">
                <a:effectLst/>
              </a:rPr>
              <a:t> 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862537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74761F5-6D1B-CCC9-64AD-8384A1DFB275}"/>
              </a:ext>
            </a:extLst>
          </p:cNvPr>
          <p:cNvSpPr/>
          <p:nvPr/>
        </p:nvSpPr>
        <p:spPr>
          <a:xfrm>
            <a:off x="1925052" y="207442"/>
            <a:ext cx="8341895" cy="10327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/>
              <a:t>LESSON LEARNT HASIL STUDI LAPANGAN BADAN KESATUAN BANGSA DAN POLITIK KOTA BATAM</a:t>
            </a:r>
            <a:endParaRPr lang="en-ID" sz="2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C3C869DE-0BB0-7DD7-8261-E628EB5C015E}"/>
              </a:ext>
            </a:extLst>
          </p:cNvPr>
          <p:cNvSpPr/>
          <p:nvPr/>
        </p:nvSpPr>
        <p:spPr>
          <a:xfrm>
            <a:off x="4944839" y="1377477"/>
            <a:ext cx="5497463" cy="94793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800" dirty="0"/>
              <a:t>PERAN KEPEMIMPINAN</a:t>
            </a:r>
            <a:endParaRPr lang="en-ID" sz="2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F82A38F-3794-79FC-211C-8416E05206EC}"/>
              </a:ext>
            </a:extLst>
          </p:cNvPr>
          <p:cNvSpPr/>
          <p:nvPr/>
        </p:nvSpPr>
        <p:spPr>
          <a:xfrm>
            <a:off x="4897542" y="3480582"/>
            <a:ext cx="5592056" cy="10327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dirty="0"/>
              <a:t>MANAJEMEN RISIKO</a:t>
            </a:r>
            <a:endParaRPr lang="en-ID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452DF30-C633-27A1-82BC-5F722B8BED78}"/>
              </a:ext>
            </a:extLst>
          </p:cNvPr>
          <p:cNvSpPr/>
          <p:nvPr/>
        </p:nvSpPr>
        <p:spPr>
          <a:xfrm>
            <a:off x="453397" y="2983690"/>
            <a:ext cx="2668176" cy="184055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dirty="0"/>
              <a:t>APLIKASI SILELAPORMAS</a:t>
            </a:r>
            <a:endParaRPr lang="en-ID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F27114D-9BF5-CEF7-AD14-05CB208E7E0A}"/>
              </a:ext>
            </a:extLst>
          </p:cNvPr>
          <p:cNvSpPr/>
          <p:nvPr/>
        </p:nvSpPr>
        <p:spPr>
          <a:xfrm>
            <a:off x="4755656" y="5649026"/>
            <a:ext cx="5686646" cy="112889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dirty="0"/>
              <a:t>PEMANFAATAN TEKNOLOGI</a:t>
            </a:r>
            <a:endParaRPr lang="en-ID" sz="24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F153CBEC-D67E-FAD0-A7D3-923830348BFA}"/>
              </a:ext>
            </a:extLst>
          </p:cNvPr>
          <p:cNvSpPr/>
          <p:nvPr/>
        </p:nvSpPr>
        <p:spPr>
          <a:xfrm>
            <a:off x="4944839" y="2385639"/>
            <a:ext cx="5497463" cy="10327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dirty="0"/>
              <a:t>INOVASI PELAYANAN</a:t>
            </a:r>
            <a:endParaRPr lang="en-ID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D5B75C37-59D2-2A9D-93B6-43FD0E16C40E}"/>
              </a:ext>
            </a:extLst>
          </p:cNvPr>
          <p:cNvSpPr/>
          <p:nvPr/>
        </p:nvSpPr>
        <p:spPr>
          <a:xfrm>
            <a:off x="4850247" y="4564804"/>
            <a:ext cx="5686646" cy="10327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400" dirty="0"/>
              <a:t>PLANNING &amp; BUDGETING</a:t>
            </a:r>
            <a:endParaRPr lang="en-ID" sz="2400" dirty="0"/>
          </a:p>
        </p:txBody>
      </p:sp>
      <p:cxnSp>
        <p:nvCxnSpPr>
          <p:cNvPr id="11" name="Konektor Panah Lurus 10">
            <a:extLst>
              <a:ext uri="{FF2B5EF4-FFF2-40B4-BE49-F238E27FC236}">
                <a16:creationId xmlns:a16="http://schemas.microsoft.com/office/drawing/2014/main" xmlns="" id="{1A90713F-F6DB-0B97-A4A9-451818F9F7CA}"/>
              </a:ext>
            </a:extLst>
          </p:cNvPr>
          <p:cNvCxnSpPr/>
          <p:nvPr/>
        </p:nvCxnSpPr>
        <p:spPr>
          <a:xfrm flipV="1">
            <a:off x="3247697" y="1944414"/>
            <a:ext cx="1602550" cy="1881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Konektor Panah Lurus 11">
            <a:extLst>
              <a:ext uri="{FF2B5EF4-FFF2-40B4-BE49-F238E27FC236}">
                <a16:creationId xmlns:a16="http://schemas.microsoft.com/office/drawing/2014/main" xmlns="" id="{6D07F273-BCE4-7086-EEFF-97A5C5A794B7}"/>
              </a:ext>
            </a:extLst>
          </p:cNvPr>
          <p:cNvCxnSpPr>
            <a:cxnSpLocks/>
          </p:cNvCxnSpPr>
          <p:nvPr/>
        </p:nvCxnSpPr>
        <p:spPr>
          <a:xfrm flipV="1">
            <a:off x="3263459" y="2885090"/>
            <a:ext cx="1586788" cy="9856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Konektor Panah Lurus 13">
            <a:extLst>
              <a:ext uri="{FF2B5EF4-FFF2-40B4-BE49-F238E27FC236}">
                <a16:creationId xmlns:a16="http://schemas.microsoft.com/office/drawing/2014/main" xmlns="" id="{33984125-F8B7-86B7-7318-B7BDD17BB2F8}"/>
              </a:ext>
            </a:extLst>
          </p:cNvPr>
          <p:cNvCxnSpPr>
            <a:cxnSpLocks/>
          </p:cNvCxnSpPr>
          <p:nvPr/>
        </p:nvCxnSpPr>
        <p:spPr>
          <a:xfrm>
            <a:off x="3247697" y="3825766"/>
            <a:ext cx="1602550" cy="1772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Konektor Panah Lurus 16">
            <a:extLst>
              <a:ext uri="{FF2B5EF4-FFF2-40B4-BE49-F238E27FC236}">
                <a16:creationId xmlns:a16="http://schemas.microsoft.com/office/drawing/2014/main" xmlns="" id="{101A1406-13D6-59F4-0C1B-7BDE07E86FA2}"/>
              </a:ext>
            </a:extLst>
          </p:cNvPr>
          <p:cNvCxnSpPr>
            <a:cxnSpLocks/>
          </p:cNvCxnSpPr>
          <p:nvPr/>
        </p:nvCxnSpPr>
        <p:spPr>
          <a:xfrm>
            <a:off x="3247697" y="3825766"/>
            <a:ext cx="1507959" cy="1237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Konektor Panah Lurus 19">
            <a:extLst>
              <a:ext uri="{FF2B5EF4-FFF2-40B4-BE49-F238E27FC236}">
                <a16:creationId xmlns:a16="http://schemas.microsoft.com/office/drawing/2014/main" xmlns="" id="{B68AB236-4193-96FE-387A-D1DF2C91AA82}"/>
              </a:ext>
            </a:extLst>
          </p:cNvPr>
          <p:cNvCxnSpPr>
            <a:cxnSpLocks/>
          </p:cNvCxnSpPr>
          <p:nvPr/>
        </p:nvCxnSpPr>
        <p:spPr>
          <a:xfrm>
            <a:off x="3247696" y="3870704"/>
            <a:ext cx="1507959" cy="2267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9327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F8FB250-4420-62C7-D23D-4A510A41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6189" y="389258"/>
            <a:ext cx="6059622" cy="71659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normAutofit fontScale="90000"/>
          </a:bodyPr>
          <a:lstStyle/>
          <a:p>
            <a:pPr algn="ctr"/>
            <a:r>
              <a:rPr lang="id-ID" sz="4400" b="1" i="1" kern="100" dirty="0">
                <a:latin typeface="Arial" panose="020B0604020202020204" pitchFamily="34" charset="0"/>
                <a:ea typeface="Calibri" panose="020F0502020204030204" pitchFamily="34" charset="0"/>
              </a:rPr>
              <a:t>STAKEHOLDER</a:t>
            </a:r>
            <a:r>
              <a:rPr lang="id-ID" sz="1050" i="1" dirty="0">
                <a:effectLst/>
              </a:rPr>
              <a:t> </a:t>
            </a:r>
            <a:endParaRPr lang="id-ID" i="1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B01F0C34-DF55-E98F-DD9D-09D7F86CB5F6}"/>
              </a:ext>
            </a:extLst>
          </p:cNvPr>
          <p:cNvSpPr txBox="1"/>
          <p:nvPr/>
        </p:nvSpPr>
        <p:spPr>
          <a:xfrm>
            <a:off x="1869897" y="1649270"/>
            <a:ext cx="263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dirty="0">
                <a:effectLst/>
              </a:rPr>
              <a:t> </a:t>
            </a:r>
            <a:endParaRPr lang="id-ID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0B4F5C49-A61E-32DE-596A-0ACC2411E2D7}"/>
              </a:ext>
            </a:extLst>
          </p:cNvPr>
          <p:cNvSpPr/>
          <p:nvPr/>
        </p:nvSpPr>
        <p:spPr>
          <a:xfrm>
            <a:off x="4720389" y="3239814"/>
            <a:ext cx="2971532" cy="136719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latin typeface="Algerian" panose="04020705040A02060702" pitchFamily="82" charset="0"/>
              </a:rPr>
              <a:t>KOLABIRATIF PENTAHELIX</a:t>
            </a:r>
            <a:endParaRPr lang="en-ID" sz="2000" dirty="0">
              <a:latin typeface="Algerian" panose="04020705040A02060702" pitchFamily="82" charset="0"/>
            </a:endParaRPr>
          </a:p>
        </p:txBody>
      </p:sp>
      <p:sp>
        <p:nvSpPr>
          <p:cNvPr id="12" name="Persegi Lengkung 11">
            <a:extLst>
              <a:ext uri="{FF2B5EF4-FFF2-40B4-BE49-F238E27FC236}">
                <a16:creationId xmlns:a16="http://schemas.microsoft.com/office/drawing/2014/main" xmlns="" id="{36620C5A-CC3E-756B-45E2-D3B23AFF1D04}"/>
              </a:ext>
            </a:extLst>
          </p:cNvPr>
          <p:cNvSpPr/>
          <p:nvPr/>
        </p:nvSpPr>
        <p:spPr>
          <a:xfrm>
            <a:off x="7874235" y="2247268"/>
            <a:ext cx="1939566" cy="1219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/>
              <a:t>MASYARAKAT</a:t>
            </a:r>
          </a:p>
        </p:txBody>
      </p:sp>
      <p:sp>
        <p:nvSpPr>
          <p:cNvPr id="13" name="Persegi Lengkung 12">
            <a:extLst>
              <a:ext uri="{FF2B5EF4-FFF2-40B4-BE49-F238E27FC236}">
                <a16:creationId xmlns:a16="http://schemas.microsoft.com/office/drawing/2014/main" xmlns="" id="{40AB4D14-80AA-8921-0082-31FB9BA42255}"/>
              </a:ext>
            </a:extLst>
          </p:cNvPr>
          <p:cNvSpPr/>
          <p:nvPr/>
        </p:nvSpPr>
        <p:spPr>
          <a:xfrm>
            <a:off x="7912229" y="4590565"/>
            <a:ext cx="1939566" cy="1219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/>
              <a:t>MEDIA MASSA</a:t>
            </a:r>
          </a:p>
        </p:txBody>
      </p:sp>
      <p:sp>
        <p:nvSpPr>
          <p:cNvPr id="14" name="Persegi Lengkung 13">
            <a:extLst>
              <a:ext uri="{FF2B5EF4-FFF2-40B4-BE49-F238E27FC236}">
                <a16:creationId xmlns:a16="http://schemas.microsoft.com/office/drawing/2014/main" xmlns="" id="{A5F64680-BB09-D5BA-7F9E-6C00B99C89D3}"/>
              </a:ext>
            </a:extLst>
          </p:cNvPr>
          <p:cNvSpPr/>
          <p:nvPr/>
        </p:nvSpPr>
        <p:spPr>
          <a:xfrm>
            <a:off x="1997509" y="2263018"/>
            <a:ext cx="2087689" cy="1219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/>
              <a:t>PEMERINTAH (FORKOPIMDA)</a:t>
            </a:r>
          </a:p>
          <a:p>
            <a:pPr algn="ctr"/>
            <a:r>
              <a:rPr lang="id-ID" b="1" dirty="0"/>
              <a:t>PERANGKAT DAERAH</a:t>
            </a:r>
          </a:p>
        </p:txBody>
      </p:sp>
      <p:sp>
        <p:nvSpPr>
          <p:cNvPr id="15" name="Persegi Lengkung 14">
            <a:extLst>
              <a:ext uri="{FF2B5EF4-FFF2-40B4-BE49-F238E27FC236}">
                <a16:creationId xmlns:a16="http://schemas.microsoft.com/office/drawing/2014/main" xmlns="" id="{135BC183-9C85-0289-3623-53DA6F5D4ECA}"/>
              </a:ext>
            </a:extLst>
          </p:cNvPr>
          <p:cNvSpPr/>
          <p:nvPr/>
        </p:nvSpPr>
        <p:spPr>
          <a:xfrm>
            <a:off x="5126217" y="1340053"/>
            <a:ext cx="1939566" cy="1219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/>
              <a:t>AKADEMISI</a:t>
            </a:r>
          </a:p>
        </p:txBody>
      </p:sp>
      <p:sp>
        <p:nvSpPr>
          <p:cNvPr id="16" name="Persegi Lengkung 15">
            <a:extLst>
              <a:ext uri="{FF2B5EF4-FFF2-40B4-BE49-F238E27FC236}">
                <a16:creationId xmlns:a16="http://schemas.microsoft.com/office/drawing/2014/main" xmlns="" id="{558C5813-7960-F47B-0004-97568AF12279}"/>
              </a:ext>
            </a:extLst>
          </p:cNvPr>
          <p:cNvSpPr/>
          <p:nvPr/>
        </p:nvSpPr>
        <p:spPr>
          <a:xfrm>
            <a:off x="2246206" y="4767063"/>
            <a:ext cx="1939566" cy="12192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/>
              <a:t>DUNIA USAHA</a:t>
            </a:r>
          </a:p>
        </p:txBody>
      </p:sp>
      <p:cxnSp>
        <p:nvCxnSpPr>
          <p:cNvPr id="18" name="Konektor Panah Lurus 17">
            <a:extLst>
              <a:ext uri="{FF2B5EF4-FFF2-40B4-BE49-F238E27FC236}">
                <a16:creationId xmlns:a16="http://schemas.microsoft.com/office/drawing/2014/main" xmlns="" id="{CCABF690-4D6B-01EF-B337-B686B4F153EB}"/>
              </a:ext>
            </a:extLst>
          </p:cNvPr>
          <p:cNvCxnSpPr/>
          <p:nvPr/>
        </p:nvCxnSpPr>
        <p:spPr>
          <a:xfrm>
            <a:off x="6840174" y="4622955"/>
            <a:ext cx="1072055" cy="7537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Konektor Panah Lurus 18">
            <a:extLst>
              <a:ext uri="{FF2B5EF4-FFF2-40B4-BE49-F238E27FC236}">
                <a16:creationId xmlns:a16="http://schemas.microsoft.com/office/drawing/2014/main" xmlns="" id="{6613A1D9-DF0F-DF93-A6AF-B21B7115E551}"/>
              </a:ext>
            </a:extLst>
          </p:cNvPr>
          <p:cNvCxnSpPr>
            <a:cxnSpLocks/>
          </p:cNvCxnSpPr>
          <p:nvPr/>
        </p:nvCxnSpPr>
        <p:spPr>
          <a:xfrm>
            <a:off x="6096000" y="2640726"/>
            <a:ext cx="0" cy="562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Konektor Panah Lurus 20">
            <a:extLst>
              <a:ext uri="{FF2B5EF4-FFF2-40B4-BE49-F238E27FC236}">
                <a16:creationId xmlns:a16="http://schemas.microsoft.com/office/drawing/2014/main" xmlns="" id="{7BC7C6AD-ECDD-F499-F8C2-B126538B569C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7201995" y="2856868"/>
            <a:ext cx="672240" cy="482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Konektor Panah Lurus 22">
            <a:extLst>
              <a:ext uri="{FF2B5EF4-FFF2-40B4-BE49-F238E27FC236}">
                <a16:creationId xmlns:a16="http://schemas.microsoft.com/office/drawing/2014/main" xmlns="" id="{AD565442-1212-93AE-5E68-B4E2F5E489D2}"/>
              </a:ext>
            </a:extLst>
          </p:cNvPr>
          <p:cNvCxnSpPr>
            <a:cxnSpLocks/>
            <a:endCxn id="16" idx="3"/>
          </p:cNvCxnSpPr>
          <p:nvPr/>
        </p:nvCxnSpPr>
        <p:spPr>
          <a:xfrm flipH="1">
            <a:off x="4185772" y="4501685"/>
            <a:ext cx="1043500" cy="874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Konektor Panah Lurus 23">
            <a:extLst>
              <a:ext uri="{FF2B5EF4-FFF2-40B4-BE49-F238E27FC236}">
                <a16:creationId xmlns:a16="http://schemas.microsoft.com/office/drawing/2014/main" xmlns="" id="{72136579-1CA0-6703-9301-C8BC50E18069}"/>
              </a:ext>
            </a:extLst>
          </p:cNvPr>
          <p:cNvCxnSpPr>
            <a:cxnSpLocks/>
          </p:cNvCxnSpPr>
          <p:nvPr/>
        </p:nvCxnSpPr>
        <p:spPr>
          <a:xfrm>
            <a:off x="4185772" y="3055901"/>
            <a:ext cx="628618" cy="509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643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51623A46-0AD5-290F-FD13-FB70072FC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421" y="361351"/>
            <a:ext cx="3587158" cy="784276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/>
          <a:lstStyle/>
          <a:p>
            <a:r>
              <a:rPr lang="id-ID" dirty="0"/>
              <a:t>REKOMENDASI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xmlns="" id="{767F3872-2751-0838-B304-96CD1FB19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0620" y="1597571"/>
            <a:ext cx="10412083" cy="3436884"/>
          </a:xfrm>
        </p:spPr>
        <p:txBody>
          <a:bodyPr>
            <a:normAutofit/>
          </a:bodyPr>
          <a:lstStyle/>
          <a:p>
            <a:r>
              <a:rPr lang="en-US" sz="2400" dirty="0" err="1">
                <a:latin typeface="Bookman Old Style" panose="02050604050505020204" pitchFamily="18" charset="0"/>
              </a:rPr>
              <a:t>Mendorong</a:t>
            </a:r>
            <a:r>
              <a:rPr lang="en-US" sz="2400" dirty="0">
                <a:latin typeface="Bookman Old Style" panose="02050604050505020204" pitchFamily="18" charset="0"/>
              </a:rPr>
              <a:t> Overall Vision dan Strategi </a:t>
            </a:r>
            <a:r>
              <a:rPr lang="en-US" sz="2400" dirty="0" err="1">
                <a:latin typeface="Bookman Old Style" panose="02050604050505020204" pitchFamily="18" charset="0"/>
              </a:rPr>
              <a:t>Perencanaan</a:t>
            </a:r>
            <a:r>
              <a:rPr lang="en-US" sz="2400" dirty="0">
                <a:latin typeface="Bookman Old Style" panose="02050604050505020204" pitchFamily="18" charset="0"/>
              </a:rPr>
              <a:t> yang holistic dan </a:t>
            </a:r>
            <a:r>
              <a:rPr lang="en-US" sz="2400" dirty="0" err="1">
                <a:latin typeface="Bookman Old Style" panose="02050604050505020204" pitchFamily="18" charset="0"/>
              </a:rPr>
              <a:t>secara</a:t>
            </a:r>
            <a:r>
              <a:rPr lang="en-US" sz="2400" dirty="0">
                <a:latin typeface="Bookman Old Style" panose="02050604050505020204" pitchFamily="18" charset="0"/>
              </a:rPr>
              <a:t> detail </a:t>
            </a:r>
            <a:r>
              <a:rPr lang="en-US" sz="2400" dirty="0" err="1">
                <a:latin typeface="Bookman Old Style" panose="02050604050505020204" pitchFamily="18" charset="0"/>
              </a:rPr>
              <a:t>untuk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pengembangan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silelaformas</a:t>
            </a:r>
            <a:endParaRPr lang="id-ID" sz="2400" b="1" dirty="0">
              <a:latin typeface="Bookman Old Style" panose="02050604050505020204" pitchFamily="18" charset="0"/>
            </a:endParaRPr>
          </a:p>
          <a:p>
            <a:r>
              <a:rPr lang="en-US" sz="2400" dirty="0" err="1">
                <a:latin typeface="Bookman Old Style" panose="02050604050505020204" pitchFamily="18" charset="0"/>
              </a:rPr>
              <a:t>Secara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Bersinambungan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Memperkuat</a:t>
            </a:r>
            <a:r>
              <a:rPr lang="en-US" sz="2400" dirty="0">
                <a:latin typeface="Bookman Old Style" panose="02050604050505020204" pitchFamily="18" charset="0"/>
              </a:rPr>
              <a:t> Internal Political Desire </a:t>
            </a:r>
            <a:r>
              <a:rPr lang="en-US" sz="2400" dirty="0" err="1">
                <a:latin typeface="Bookman Old Style" panose="02050604050505020204" pitchFamily="18" charset="0"/>
              </a:rPr>
              <a:t>dorongan</a:t>
            </a:r>
            <a:r>
              <a:rPr lang="en-US" sz="2400" dirty="0">
                <a:latin typeface="Bookman Old Style" panose="02050604050505020204" pitchFamily="18" charset="0"/>
              </a:rPr>
              <a:t>/</a:t>
            </a:r>
            <a:r>
              <a:rPr lang="en-US" sz="2400" dirty="0" err="1">
                <a:latin typeface="Bookman Old Style" panose="02050604050505020204" pitchFamily="18" charset="0"/>
              </a:rPr>
              <a:t>inisiatif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dari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dalam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pemerintahan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melakukan</a:t>
            </a:r>
            <a:r>
              <a:rPr lang="en-US" sz="2400" dirty="0">
                <a:latin typeface="Bookman Old Style" panose="02050604050505020204" pitchFamily="18" charset="0"/>
              </a:rPr>
              <a:t> reformasi</a:t>
            </a:r>
            <a:endParaRPr lang="id-ID" sz="2400" dirty="0">
              <a:latin typeface="Bookman Old Style" panose="02050604050505020204" pitchFamily="18" charset="0"/>
            </a:endParaRPr>
          </a:p>
          <a:p>
            <a:r>
              <a:rPr lang="en-US" sz="2400" dirty="0" err="1">
                <a:latin typeface="Bookman Old Style" panose="02050604050505020204" pitchFamily="18" charset="0"/>
              </a:rPr>
              <a:t>Meningkatkan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ekternal</a:t>
            </a:r>
            <a:r>
              <a:rPr lang="en-US" sz="2400" dirty="0">
                <a:latin typeface="Bookman Old Style" panose="02050604050505020204" pitchFamily="18" charset="0"/>
              </a:rPr>
              <a:t> pressure </a:t>
            </a:r>
            <a:r>
              <a:rPr lang="en-US" sz="2400" dirty="0" err="1">
                <a:latin typeface="Bookman Old Style" panose="02050604050505020204" pitchFamily="18" charset="0"/>
              </a:rPr>
              <a:t>dalam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mendukung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keberlanjutan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b="1" dirty="0" err="1">
                <a:latin typeface="Bookman Old Style" panose="02050604050505020204" pitchFamily="18" charset="0"/>
              </a:rPr>
              <a:t>silelaformas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dengan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memfasilitasi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tuntutan</a:t>
            </a:r>
            <a:r>
              <a:rPr lang="en-US" sz="2400" dirty="0">
                <a:latin typeface="Bookman Old Style" panose="02050604050505020204" pitchFamily="18" charset="0"/>
              </a:rPr>
              <a:t> </a:t>
            </a:r>
            <a:r>
              <a:rPr lang="en-US" sz="2400" dirty="0" err="1">
                <a:latin typeface="Bookman Old Style" panose="02050604050505020204" pitchFamily="18" charset="0"/>
              </a:rPr>
              <a:t>shekeholder</a:t>
            </a:r>
            <a:endParaRPr lang="id-ID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518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F8FB250-4420-62C7-D23D-4A510A41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654" y="152273"/>
            <a:ext cx="7494691" cy="71659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noAutofit/>
          </a:bodyPr>
          <a:lstStyle/>
          <a:p>
            <a:pPr algn="ctr"/>
            <a:r>
              <a:rPr lang="id-ID" sz="2400" i="1" dirty="0"/>
              <a:t>VIDEO STULA BADAN KESBANGPOL KOTA BATAM</a:t>
            </a: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B01F0C34-DF55-E98F-DD9D-09D7F86CB5F6}"/>
              </a:ext>
            </a:extLst>
          </p:cNvPr>
          <p:cNvSpPr txBox="1"/>
          <p:nvPr/>
        </p:nvSpPr>
        <p:spPr>
          <a:xfrm>
            <a:off x="1869897" y="1649270"/>
            <a:ext cx="263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dirty="0">
                <a:effectLst/>
              </a:rPr>
              <a:t> </a:t>
            </a:r>
            <a:endParaRPr lang="id-ID" dirty="0"/>
          </a:p>
        </p:txBody>
      </p:sp>
      <p:pic>
        <p:nvPicPr>
          <p:cNvPr id="3" name="Gambar 2">
            <a:extLst>
              <a:ext uri="{FF2B5EF4-FFF2-40B4-BE49-F238E27FC236}">
                <a16:creationId xmlns:a16="http://schemas.microsoft.com/office/drawing/2014/main" xmlns="" id="{19F50D00-79FC-10B7-11C2-1F2ECD696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24" y="1003865"/>
            <a:ext cx="3860675" cy="5554718"/>
          </a:xfrm>
          <a:prstGeom prst="rect">
            <a:avLst/>
          </a:prstGeom>
        </p:spPr>
      </p:pic>
      <p:sp>
        <p:nvSpPr>
          <p:cNvPr id="7" name="Kotak Teks 6">
            <a:extLst>
              <a:ext uri="{FF2B5EF4-FFF2-40B4-BE49-F238E27FC236}">
                <a16:creationId xmlns:a16="http://schemas.microsoft.com/office/drawing/2014/main" xmlns="" id="{10DC3374-5180-A288-3857-E164490121E7}"/>
              </a:ext>
            </a:extLst>
          </p:cNvPr>
          <p:cNvSpPr txBox="1"/>
          <p:nvPr/>
        </p:nvSpPr>
        <p:spPr>
          <a:xfrm>
            <a:off x="5475892" y="2577690"/>
            <a:ext cx="6101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d-ID" dirty="0">
                <a:hlinkClick r:id="rId3"/>
              </a:rPr>
              <a:t>https://drive.google.com/file/d/1UyCQtlrx1lmqid2zbGzREdDUpgsHQRNA/view?usp=share_link</a:t>
            </a:r>
            <a:endParaRPr lang="id-ID" dirty="0"/>
          </a:p>
        </p:txBody>
      </p:sp>
      <p:sp>
        <p:nvSpPr>
          <p:cNvPr id="8" name="Kotak Teks 7">
            <a:extLst>
              <a:ext uri="{FF2B5EF4-FFF2-40B4-BE49-F238E27FC236}">
                <a16:creationId xmlns:a16="http://schemas.microsoft.com/office/drawing/2014/main" xmlns="" id="{4C27D2EF-BCC2-09DA-629C-ED5FB21B3D1F}"/>
              </a:ext>
            </a:extLst>
          </p:cNvPr>
          <p:cNvSpPr txBox="1"/>
          <p:nvPr/>
        </p:nvSpPr>
        <p:spPr>
          <a:xfrm>
            <a:off x="5475892" y="2208358"/>
            <a:ext cx="180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LINK VIDEO:</a:t>
            </a:r>
          </a:p>
        </p:txBody>
      </p:sp>
    </p:spTree>
    <p:extLst>
      <p:ext uri="{BB962C8B-B14F-4D97-AF65-F5344CB8AC3E}">
        <p14:creationId xmlns:p14="http://schemas.microsoft.com/office/powerpoint/2010/main" val="3791534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089EC7A6-3B78-6D4D-9E74-386A577B4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950" y="317089"/>
            <a:ext cx="5608099" cy="849557"/>
          </a:xfrm>
        </p:spPr>
        <p:txBody>
          <a:bodyPr>
            <a:noAutofit/>
          </a:bodyPr>
          <a:lstStyle/>
          <a:p>
            <a:pPr algn="ctr"/>
            <a:r>
              <a:rPr lang="id-ID" sz="4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TERIMA KASIH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08964F-2CE6-12D7-8DFC-9B8AFA177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55" y="1472770"/>
            <a:ext cx="8219089" cy="528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04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746" y="69201"/>
            <a:ext cx="3358507" cy="109909"/>
          </a:xfrm>
        </p:spPr>
        <p:txBody>
          <a:bodyPr anchor="ctr">
            <a:noAutofit/>
          </a:bodyPr>
          <a:lstStyle/>
          <a:p>
            <a:pPr algn="ctr"/>
            <a:endParaRPr lang="en-ID" sz="2800" u="sng" dirty="0">
              <a:solidFill>
                <a:srgbClr val="C00000"/>
              </a:solidFill>
              <a:latin typeface="Gloucester MT Extra Condensed" panose="02030808020601010101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643136" y="640775"/>
            <a:ext cx="9346784" cy="96577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d-ID" sz="20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STUDI LAPANGAN</a:t>
            </a:r>
            <a:r>
              <a:rPr lang="id-ID" sz="2000" cap="none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 </a:t>
            </a:r>
            <a:r>
              <a:rPr lang="id-ID" sz="2000" b="1" cap="none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DI</a:t>
            </a:r>
            <a:br>
              <a:rPr lang="id-ID" sz="2000" b="1" cap="none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</a:br>
            <a:r>
              <a:rPr lang="id-ID" sz="2000" b="1" cap="none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BADAN KESATUAN BANGSA DAN POLITIK KOTA BATAM</a:t>
            </a:r>
            <a:endParaRPr lang="id-ID" sz="2000" b="1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49847" y="1766466"/>
            <a:ext cx="7694088" cy="4436884"/>
          </a:xfrm>
        </p:spPr>
        <p:txBody>
          <a:bodyPr>
            <a:normAutofit/>
          </a:bodyPr>
          <a:lstStyle/>
          <a:p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			</a:t>
            </a:r>
          </a:p>
          <a:p>
            <a: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Kelompok III</a:t>
            </a:r>
          </a:p>
          <a:p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Oleh : </a:t>
            </a:r>
          </a:p>
          <a:p>
            <a: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</a:t>
            </a:r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1. Dr. Dikko Alrakhman, S.I.A., M.E (Ketua)</a:t>
            </a:r>
            <a:br>
              <a:rPr lang="id-ID" sz="1800" b="1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</a:br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2. Budi Yanto, SE (Wakil Ketua)</a:t>
            </a:r>
            <a: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/>
            </a:r>
            <a:b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</a:br>
            <a: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3. </a:t>
            </a:r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Dian Yuti Rolanda, S.STP, MM (Sekretaris)</a:t>
            </a:r>
            <a: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/>
            </a:r>
            <a:b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</a:br>
            <a: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4. </a:t>
            </a:r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Desty Tirtayana Elha, SE, MM (Bendahara)</a:t>
            </a:r>
            <a: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/>
            </a:r>
            <a:b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</a:br>
            <a: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5. </a:t>
            </a:r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Amrullah, SE (Humas)</a:t>
            </a:r>
            <a:r>
              <a:rPr lang="en-ID" sz="1800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/>
            </a:r>
            <a:br>
              <a:rPr lang="en-ID" sz="1800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</a:br>
            <a:r>
              <a:rPr lang="id-ID" sz="1800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6. </a:t>
            </a:r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Rangga, SH, M.Si</a:t>
            </a:r>
            <a:r>
              <a:rPr lang="en-ID" sz="1800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/>
            </a:r>
            <a:br>
              <a:rPr lang="en-ID" sz="1800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</a:br>
            <a:r>
              <a:rPr lang="id-ID" sz="1800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7. </a:t>
            </a:r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Rafika Helda, SE, MM</a:t>
            </a:r>
            <a:r>
              <a:rPr lang="en-ID" sz="1800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/>
            </a:r>
            <a:br>
              <a:rPr lang="en-ID" sz="1800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</a:br>
            <a:r>
              <a:rPr lang="id-ID" sz="1800" dirty="0">
                <a:effectLst/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			</a:t>
            </a:r>
            <a:r>
              <a:rPr lang="id-ID" sz="1800" b="1" dirty="0">
                <a:latin typeface="Arial" panose="020B0604020202020204" pitchFamily="34" charset="0"/>
                <a:ea typeface="Arial MT"/>
                <a:cs typeface="Arial" panose="020B0604020202020204" pitchFamily="34" charset="0"/>
              </a:rPr>
              <a:t>8. </a:t>
            </a:r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 MT"/>
              </a:rPr>
              <a:t>Dedy Hartono, S.Sos, MM</a:t>
            </a:r>
            <a:r>
              <a:rPr lang="en-ID" sz="1800" dirty="0">
                <a:effectLst/>
                <a:latin typeface="Arial MT"/>
                <a:ea typeface="Arial MT"/>
                <a:cs typeface="Arial MT"/>
              </a:rPr>
              <a:t/>
            </a:r>
            <a:br>
              <a:rPr lang="en-ID" sz="1800" dirty="0">
                <a:effectLst/>
                <a:latin typeface="Arial MT"/>
                <a:ea typeface="Arial MT"/>
                <a:cs typeface="Arial MT"/>
              </a:rPr>
            </a:b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			</a:t>
            </a:r>
            <a:r>
              <a:rPr lang="id-ID" sz="1800" b="1" dirty="0">
                <a:latin typeface="Arial" panose="020B0604020202020204" pitchFamily="34" charset="0"/>
                <a:ea typeface="Arial MT"/>
                <a:cs typeface="Arial MT"/>
              </a:rPr>
              <a:t>9.</a:t>
            </a:r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 MT"/>
              </a:rPr>
              <a:t> Fera Sari, SH, MH</a:t>
            </a:r>
            <a:r>
              <a:rPr lang="en-ID" sz="1800" dirty="0">
                <a:effectLst/>
                <a:latin typeface="Arial MT"/>
                <a:ea typeface="Arial MT"/>
                <a:cs typeface="Arial MT"/>
              </a:rPr>
              <a:t/>
            </a:r>
            <a:br>
              <a:rPr lang="en-ID" sz="1800" dirty="0">
                <a:effectLst/>
                <a:latin typeface="Arial MT"/>
                <a:ea typeface="Arial MT"/>
                <a:cs typeface="Arial MT"/>
              </a:rPr>
            </a:br>
            <a:r>
              <a:rPr lang="id-ID" sz="1800" b="1" dirty="0">
                <a:effectLst/>
                <a:latin typeface="Arial" panose="020B0604020202020204" pitchFamily="34" charset="0"/>
                <a:ea typeface="Arial MT"/>
                <a:cs typeface="Arial MT"/>
              </a:rPr>
              <a:t> </a:t>
            </a:r>
            <a:endParaRPr lang="en-ID" sz="1800" b="1" dirty="0"/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E9C65DA5-0E63-1F4D-A036-FB4BC24DAE43}"/>
              </a:ext>
            </a:extLst>
          </p:cNvPr>
          <p:cNvSpPr txBox="1"/>
          <p:nvPr/>
        </p:nvSpPr>
        <p:spPr>
          <a:xfrm>
            <a:off x="2590800" y="6018684"/>
            <a:ext cx="4997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b="1" dirty="0"/>
              <a:t>Pembimbing 1 : Dra. Sugiastuti, S.S, M.M</a:t>
            </a:r>
            <a:r>
              <a:rPr lang="en-US" b="1" dirty="0"/>
              <a:t> </a:t>
            </a:r>
            <a:endParaRPr lang="id-ID" b="1" dirty="0"/>
          </a:p>
          <a:p>
            <a:r>
              <a:rPr lang="id-ID" b="1" dirty="0"/>
              <a:t>Pembimbing 2 : Dr. H. Farhat Syukri, SE, M.Si</a:t>
            </a:r>
            <a:endParaRPr lang="en-US" b="1" dirty="0"/>
          </a:p>
        </p:txBody>
      </p:sp>
      <p:pic>
        <p:nvPicPr>
          <p:cNvPr id="9" name="Gambar 8">
            <a:extLst>
              <a:ext uri="{FF2B5EF4-FFF2-40B4-BE49-F238E27FC236}">
                <a16:creationId xmlns:a16="http://schemas.microsoft.com/office/drawing/2014/main" xmlns="" id="{13873784-AD1C-293C-7D04-4266A73AA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3176" y="1879311"/>
            <a:ext cx="3158396" cy="2105597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083B4019-DB08-0695-2861-31DE8ECE84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7A8C2B-6B30-14AA-3CC1-D946D35A9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19" y="4475747"/>
            <a:ext cx="4350482" cy="249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96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48759-5B89-BAA8-751E-3B3616DB9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508795"/>
            <a:ext cx="3505199" cy="976312"/>
          </a:xfrm>
        </p:spPr>
        <p:txBody>
          <a:bodyPr/>
          <a:lstStyle/>
          <a:p>
            <a:endParaRPr lang="en-ID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86C354B-2244-374A-1A3A-EF8DFD49E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1340" y="446088"/>
            <a:ext cx="4453272" cy="5414963"/>
          </a:xfrm>
        </p:spPr>
        <p:txBody>
          <a:bodyPr/>
          <a:lstStyle/>
          <a:p>
            <a:endParaRPr lang="en-ID" dirty="0"/>
          </a:p>
        </p:txBody>
      </p:sp>
      <p:pic>
        <p:nvPicPr>
          <p:cNvPr id="5" name="image1.jpeg">
            <a:extLst>
              <a:ext uri="{FF2B5EF4-FFF2-40B4-BE49-F238E27FC236}">
                <a16:creationId xmlns:a16="http://schemas.microsoft.com/office/drawing/2014/main" xmlns="" id="{4D981017-3B29-D496-6DCA-FE7E6129A8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43" y="0"/>
            <a:ext cx="12232283" cy="685800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05BEB490-192F-D6A8-64D8-C9F4DB3EEAD5}"/>
              </a:ext>
            </a:extLst>
          </p:cNvPr>
          <p:cNvSpPr/>
          <p:nvPr/>
        </p:nvSpPr>
        <p:spPr>
          <a:xfrm>
            <a:off x="8508786" y="366643"/>
            <a:ext cx="3357440" cy="12606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bg1"/>
                </a:solidFill>
                <a:effectLst/>
                <a:latin typeface="Arial MT"/>
                <a:ea typeface="Arial MT"/>
                <a:cs typeface="Arial MT"/>
              </a:rPr>
              <a:t>LUAS WILAYAH</a:t>
            </a:r>
            <a:br>
              <a:rPr lang="id-ID" sz="2000" dirty="0">
                <a:solidFill>
                  <a:schemeClr val="bg1"/>
                </a:solidFill>
                <a:effectLst/>
                <a:latin typeface="Arial MT"/>
                <a:ea typeface="Arial MT"/>
                <a:cs typeface="Arial MT"/>
              </a:rPr>
            </a:br>
            <a:r>
              <a:rPr lang="id-ID" sz="2000" dirty="0">
                <a:solidFill>
                  <a:schemeClr val="bg1"/>
                </a:solidFill>
                <a:effectLst/>
                <a:latin typeface="Arial MT"/>
                <a:ea typeface="Arial MT"/>
                <a:cs typeface="Arial MT"/>
              </a:rPr>
              <a:t>1.034.732</a:t>
            </a:r>
            <a:r>
              <a:rPr lang="id-ID" sz="2000" spc="5" dirty="0">
                <a:solidFill>
                  <a:schemeClr val="bg1"/>
                </a:solidFill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2000" dirty="0">
                <a:solidFill>
                  <a:schemeClr val="bg1"/>
                </a:solidFill>
                <a:effectLst/>
                <a:latin typeface="Arial MT"/>
                <a:ea typeface="Arial MT"/>
                <a:cs typeface="Arial MT"/>
              </a:rPr>
              <a:t>Km</a:t>
            </a:r>
            <a:r>
              <a:rPr lang="id-ID" sz="2000" baseline="30000" dirty="0">
                <a:solidFill>
                  <a:schemeClr val="bg1"/>
                </a:solidFill>
                <a:effectLst/>
                <a:latin typeface="Arial MT"/>
                <a:ea typeface="Arial MT"/>
                <a:cs typeface="Arial MT"/>
              </a:rPr>
              <a:t>2</a:t>
            </a:r>
            <a:endParaRPr lang="en-ID" sz="2000" dirty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0DF49AC-1DE1-85EF-A0BB-A323D3D5FB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6783" y="4035972"/>
            <a:ext cx="2763769" cy="231323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id-ID" b="1" dirty="0">
                <a:solidFill>
                  <a:schemeClr val="tx1"/>
                </a:solidFill>
                <a:latin typeface="Bookman Old Style" panose="02050604050505020204" pitchFamily="18" charset="0"/>
              </a:rPr>
              <a:t>SUMBER ANGGARAN </a:t>
            </a:r>
          </a:p>
          <a:p>
            <a:pPr marL="446088" indent="-258763">
              <a:buFont typeface="Wingdings" pitchFamily="2" charset="2"/>
              <a:buChar char="Ø"/>
            </a:pPr>
            <a:r>
              <a:rPr lang="id-ID" dirty="0">
                <a:solidFill>
                  <a:schemeClr val="tx1"/>
                </a:solidFill>
                <a:latin typeface="Bookman Old Style" panose="02050604050505020204" pitchFamily="18" charset="0"/>
              </a:rPr>
              <a:t>PAD </a:t>
            </a:r>
          </a:p>
          <a:p>
            <a:pPr marL="446088" indent="-258763">
              <a:buFont typeface="Wingdings" pitchFamily="2" charset="2"/>
              <a:buChar char="Ø"/>
            </a:pPr>
            <a:r>
              <a:rPr lang="id-ID" dirty="0">
                <a:solidFill>
                  <a:schemeClr val="tx1"/>
                </a:solidFill>
                <a:latin typeface="Bookman Old Style" panose="02050604050505020204" pitchFamily="18" charset="0"/>
              </a:rPr>
              <a:t>PENDAPATAN TRANSFER</a:t>
            </a:r>
          </a:p>
          <a:p>
            <a:pPr marL="446088" indent="-258763">
              <a:buFont typeface="Wingdings" pitchFamily="2" charset="2"/>
              <a:buChar char="Ø"/>
            </a:pPr>
            <a:r>
              <a:rPr lang="id-ID" dirty="0">
                <a:solidFill>
                  <a:schemeClr val="tx1"/>
                </a:solidFill>
                <a:latin typeface="Bookman Old Style" panose="02050604050505020204" pitchFamily="18" charset="0"/>
              </a:rPr>
              <a:t>LAIN-LAIN PENDAPATAN YANG SAH</a:t>
            </a:r>
            <a:endParaRPr lang="en-ID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Persegi Lengkung 8">
            <a:extLst>
              <a:ext uri="{FF2B5EF4-FFF2-40B4-BE49-F238E27FC236}">
                <a16:creationId xmlns:a16="http://schemas.microsoft.com/office/drawing/2014/main" xmlns="" id="{FBAB2CE5-173A-1BD5-1A29-8B58B2B6CFB3}"/>
              </a:ext>
            </a:extLst>
          </p:cNvPr>
          <p:cNvSpPr/>
          <p:nvPr/>
        </p:nvSpPr>
        <p:spPr>
          <a:xfrm>
            <a:off x="318977" y="691576"/>
            <a:ext cx="2301765" cy="1587062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bg1"/>
                </a:solidFill>
              </a:rPr>
              <a:t>Secara administratif Kota Batam terdiri dari 12 kecamatan &amp; 64 kelurahan</a:t>
            </a:r>
          </a:p>
        </p:txBody>
      </p:sp>
      <p:sp>
        <p:nvSpPr>
          <p:cNvPr id="12" name="Persegi Panjang 11">
            <a:extLst>
              <a:ext uri="{FF2B5EF4-FFF2-40B4-BE49-F238E27FC236}">
                <a16:creationId xmlns:a16="http://schemas.microsoft.com/office/drawing/2014/main" xmlns="" id="{13F2491E-F09F-F265-4DA0-8E993D07261C}"/>
              </a:ext>
            </a:extLst>
          </p:cNvPr>
          <p:cNvSpPr/>
          <p:nvPr/>
        </p:nvSpPr>
        <p:spPr>
          <a:xfrm>
            <a:off x="9587262" y="2764220"/>
            <a:ext cx="2336662" cy="1125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Jumlah</a:t>
            </a:r>
            <a:r>
              <a:rPr lang="en-US" sz="1800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penduduk</a:t>
            </a:r>
            <a:r>
              <a:rPr lang="en-US" sz="1800" b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(2023) </a:t>
            </a:r>
          </a:p>
          <a:p>
            <a:pPr algn="ctr"/>
            <a:r>
              <a:rPr lang="id-ID" sz="1800" b="1" kern="1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1,277 juta </a:t>
            </a:r>
            <a:r>
              <a:rPr lang="en-US" sz="1800" b="1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jiwa</a:t>
            </a:r>
            <a:r>
              <a:rPr lang="id-ID" b="1" dirty="0">
                <a:effectLst/>
              </a:rPr>
              <a:t> </a:t>
            </a:r>
            <a:endParaRPr lang="id-ID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E3D56D9C-F99F-33D8-8D8A-9F02921E1CC6}"/>
              </a:ext>
            </a:extLst>
          </p:cNvPr>
          <p:cNvSpPr/>
          <p:nvPr/>
        </p:nvSpPr>
        <p:spPr>
          <a:xfrm>
            <a:off x="4057481" y="4677103"/>
            <a:ext cx="2574547" cy="181425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b="1" dirty="0">
                <a:solidFill>
                  <a:schemeClr val="tx1"/>
                </a:solidFill>
              </a:rPr>
              <a:t>PERTUMBUHAN EKONOMI (2023)</a:t>
            </a:r>
          </a:p>
          <a:p>
            <a:pPr algn="ctr"/>
            <a:r>
              <a:rPr lang="id-ID" b="1" dirty="0">
                <a:solidFill>
                  <a:schemeClr val="tx1"/>
                </a:solidFill>
              </a:rPr>
              <a:t>7,04%</a:t>
            </a:r>
          </a:p>
        </p:txBody>
      </p:sp>
    </p:spTree>
    <p:extLst>
      <p:ext uri="{BB962C8B-B14F-4D97-AF65-F5344CB8AC3E}">
        <p14:creationId xmlns:p14="http://schemas.microsoft.com/office/powerpoint/2010/main" val="101323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F8FB250-4420-62C7-D23D-4A510A41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7" y="97571"/>
            <a:ext cx="5609339" cy="71659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normAutofit/>
          </a:bodyPr>
          <a:lstStyle/>
          <a:p>
            <a:pPr algn="ctr"/>
            <a:r>
              <a:rPr lang="id-ID" dirty="0"/>
              <a:t>Visi dan Misi Kota Batam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4D86575-A17D-0485-F5CB-581A09A39563}"/>
              </a:ext>
            </a:extLst>
          </p:cNvPr>
          <p:cNvSpPr txBox="1"/>
          <p:nvPr/>
        </p:nvSpPr>
        <p:spPr>
          <a:xfrm>
            <a:off x="3794233" y="725552"/>
            <a:ext cx="8870732" cy="6132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9330" marR="824865" indent="-1426845">
              <a:lnSpc>
                <a:spcPct val="150000"/>
              </a:lnSpc>
              <a:spcBef>
                <a:spcPts val="505"/>
              </a:spcBef>
              <a:spcAft>
                <a:spcPts val="0"/>
              </a:spcAft>
            </a:pPr>
            <a:r>
              <a:rPr lang="id-ID" sz="1600" b="1" i="1" dirty="0">
                <a:latin typeface="Arial" panose="020B0604020202020204" pitchFamily="34" charset="0"/>
                <a:ea typeface="Arial" panose="020B0604020202020204" pitchFamily="34" charset="0"/>
              </a:rPr>
              <a:t>						</a:t>
            </a:r>
            <a:r>
              <a:rPr lang="id-ID" sz="16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MISI</a:t>
            </a:r>
          </a:p>
          <a:p>
            <a:pPr marL="363538" marR="824865" indent="-312738" algn="just">
              <a:lnSpc>
                <a:spcPct val="150000"/>
              </a:lnSpc>
              <a:spcBef>
                <a:spcPts val="505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d-ID" dirty="0">
                <a:effectLst/>
                <a:latin typeface="Arial MT"/>
                <a:ea typeface="Arial MT"/>
                <a:cs typeface="Arial MT"/>
              </a:rPr>
              <a:t>Mewujudkan pertumbuhan ekonomi yang berkeadilan melalui peningkatan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kualitas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dan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diverifikasi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kegiatan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perekonomian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berbasis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keunikan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dan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keunggulan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wilayah</a:t>
            </a:r>
          </a:p>
          <a:p>
            <a:pPr marL="363538" marR="824865" indent="-312738" algn="just">
              <a:lnSpc>
                <a:spcPct val="150000"/>
              </a:lnSpc>
              <a:spcBef>
                <a:spcPts val="505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d-ID" dirty="0">
                <a:effectLst/>
                <a:latin typeface="Arial MT"/>
                <a:ea typeface="Arial MT"/>
                <a:cs typeface="Arial MT"/>
              </a:rPr>
              <a:t>Mewujudkan Pembangunan Kota yang berkelanjutan didukung infrastruktur,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utilitas dan sistem transportasi yang maju, ramah, aman, asri dan nyaman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sesuai tata ruang</a:t>
            </a:r>
          </a:p>
          <a:p>
            <a:pPr marL="363538" marR="824865" indent="-312738" algn="just">
              <a:lnSpc>
                <a:spcPct val="150000"/>
              </a:lnSpc>
              <a:spcBef>
                <a:spcPts val="505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d-ID" dirty="0">
                <a:effectLst/>
                <a:latin typeface="Arial MT"/>
                <a:ea typeface="Arial MT"/>
                <a:cs typeface="Arial MT"/>
              </a:rPr>
              <a:t>Mewujudkan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Sumber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Daya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Manusia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yang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Berdaya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Saing,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Berbudaya,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Produktif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dan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Berakhlak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Mulia.</a:t>
            </a:r>
          </a:p>
          <a:p>
            <a:pPr marL="363538" marR="824865" indent="-312738" algn="just">
              <a:lnSpc>
                <a:spcPct val="150000"/>
              </a:lnSpc>
              <a:spcBef>
                <a:spcPts val="505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d-ID" dirty="0">
                <a:effectLst/>
                <a:latin typeface="Arial MT"/>
                <a:ea typeface="Arial MT"/>
                <a:cs typeface="Arial MT"/>
              </a:rPr>
              <a:t>Melanjutkan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percepatan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pembangunan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di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daerah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i="1" dirty="0">
                <a:effectLst/>
                <a:latin typeface="Arial" panose="020B0604020202020204" pitchFamily="34" charset="0"/>
                <a:ea typeface="Arial MT"/>
                <a:cs typeface="Arial MT"/>
              </a:rPr>
              <a:t>hinterland</a:t>
            </a:r>
            <a:r>
              <a:rPr lang="id-ID" i="1" spc="5" dirty="0">
                <a:effectLst/>
                <a:latin typeface="Arial" panose="020B0604020202020204" pitchFamily="34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untuk</a:t>
            </a:r>
            <a:r>
              <a:rPr lang="id-ID" spc="-32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pemerataan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dan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sebagai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penopang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perekonomian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Kota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Batam</a:t>
            </a:r>
          </a:p>
          <a:p>
            <a:pPr marL="363538" marR="824865" indent="-312738" algn="just">
              <a:lnSpc>
                <a:spcPct val="150000"/>
              </a:lnSpc>
              <a:spcBef>
                <a:spcPts val="505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id-ID" dirty="0">
                <a:effectLst/>
                <a:latin typeface="Arial MT"/>
                <a:ea typeface="Arial MT"/>
                <a:cs typeface="Arial MT"/>
              </a:rPr>
              <a:t>Mewujudkan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tata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kelola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pemerintahan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yang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baik,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responsif,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efektif</a:t>
            </a:r>
            <a:r>
              <a:rPr lang="id-ID" spc="33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dan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efisien berbasis teknologi informasi dalam meningkatkan pelayanan kepada</a:t>
            </a:r>
            <a:r>
              <a:rPr lang="id-ID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Arial MT"/>
                <a:ea typeface="Arial MT"/>
                <a:cs typeface="Arial MT"/>
              </a:rPr>
              <a:t>masyarakat</a:t>
            </a:r>
            <a:endParaRPr lang="en-ID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5CA0C5-A5AC-80D6-0AF9-045CEC7DB8CA}"/>
              </a:ext>
            </a:extLst>
          </p:cNvPr>
          <p:cNvSpPr txBox="1"/>
          <p:nvPr/>
        </p:nvSpPr>
        <p:spPr>
          <a:xfrm>
            <a:off x="-252248" y="1738670"/>
            <a:ext cx="4698123" cy="2182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59330" marR="824865" indent="-1426845" algn="ctr">
              <a:lnSpc>
                <a:spcPct val="150000"/>
              </a:lnSpc>
              <a:spcBef>
                <a:spcPts val="505"/>
              </a:spcBef>
              <a:spcAft>
                <a:spcPts val="0"/>
              </a:spcAft>
            </a:pPr>
            <a:r>
              <a:rPr lang="id-ID" sz="1800" b="1" i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VISI</a:t>
            </a:r>
          </a:p>
          <a:p>
            <a:pPr marL="625475" marR="824865" algn="ctr">
              <a:lnSpc>
                <a:spcPct val="150000"/>
              </a:lnSpc>
              <a:spcBef>
                <a:spcPts val="505"/>
              </a:spcBef>
              <a:spcAft>
                <a:spcPts val="0"/>
              </a:spcAft>
            </a:pPr>
            <a:r>
              <a:rPr lang="id-ID" sz="1800" b="1" i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</a:t>
            </a:r>
            <a:r>
              <a:rPr lang="id-ID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TERWUJUDNYA BATAM SEBAGAI BANDAR DUNIA MADANI YANG</a:t>
            </a:r>
            <a:r>
              <a:rPr lang="id-ID" sz="1800" b="1" i="1" spc="-32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d-ID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MODERN</a:t>
            </a:r>
            <a:r>
              <a:rPr lang="id-ID" sz="1800" b="1" i="1" spc="-5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d-ID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DAN SEJAHTERA’’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2834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F8FB250-4420-62C7-D23D-4A510A41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876" y="229273"/>
            <a:ext cx="8664502" cy="101399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noAutofit/>
          </a:bodyPr>
          <a:lstStyle/>
          <a:p>
            <a:pPr algn="ctr"/>
            <a:r>
              <a:rPr lang="id-ID" sz="2800" i="1" dirty="0"/>
              <a:t>DASAR HUKUM SOTK BADAN KESBANGPOL </a:t>
            </a:r>
            <a:br>
              <a:rPr lang="id-ID" sz="2800" i="1" dirty="0"/>
            </a:br>
            <a:r>
              <a:rPr lang="id-ID" sz="2800" i="1" dirty="0"/>
              <a:t>KOTA BATAM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90D01FB-208E-0D2B-DA21-A9B18B7540A8}"/>
              </a:ext>
            </a:extLst>
          </p:cNvPr>
          <p:cNvSpPr/>
          <p:nvPr/>
        </p:nvSpPr>
        <p:spPr>
          <a:xfrm>
            <a:off x="529939" y="1631285"/>
            <a:ext cx="4604084" cy="140067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00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Perda Nomor 10 Tahun 2016 tentang </a:t>
            </a:r>
            <a:r>
              <a:rPr lang="id-ID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Pembentukan dan Susunan Perangkat Daerah Kota Batam</a:t>
            </a:r>
            <a:r>
              <a:rPr lang="id-ID" sz="2000" dirty="0">
                <a:effectLst/>
                <a:latin typeface="Bookman Old Style" panose="02050604050505020204" pitchFamily="18" charset="0"/>
              </a:rPr>
              <a:t> </a:t>
            </a:r>
            <a:endParaRPr lang="en-ID" sz="2000" dirty="0">
              <a:latin typeface="Bookman Old Style" panose="02050604050505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C045A1-F6E9-F69E-FB8B-38DC710BF817}"/>
              </a:ext>
            </a:extLst>
          </p:cNvPr>
          <p:cNvSpPr/>
          <p:nvPr/>
        </p:nvSpPr>
        <p:spPr>
          <a:xfrm>
            <a:off x="6785261" y="1631284"/>
            <a:ext cx="5028367" cy="140067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000" spc="210" dirty="0">
                <a:latin typeface="Bookman Old Style" panose="02050604050505020204" pitchFamily="18" charset="0"/>
                <a:ea typeface="Arial MT"/>
                <a:cs typeface="Arial MT"/>
              </a:rPr>
              <a:t>Perda</a:t>
            </a:r>
            <a:r>
              <a:rPr lang="id-ID" sz="2000" spc="21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sz="200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Nomor</a:t>
            </a:r>
            <a:r>
              <a:rPr lang="id-ID" sz="2000" spc="21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sz="200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1</a:t>
            </a:r>
            <a:r>
              <a:rPr lang="id-ID" sz="2000" spc="21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sz="2000" dirty="0">
                <a:latin typeface="Bookman Old Style" panose="02050604050505020204" pitchFamily="18" charset="0"/>
                <a:ea typeface="Arial MT"/>
                <a:cs typeface="Arial MT"/>
              </a:rPr>
              <a:t>Tahun 2021 </a:t>
            </a:r>
            <a:r>
              <a:rPr lang="id-ID" sz="200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tentang</a:t>
            </a:r>
            <a:r>
              <a:rPr lang="id-ID" sz="2000" spc="21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sz="200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Pembentukan</a:t>
            </a:r>
            <a:r>
              <a:rPr lang="id-ID" sz="2000" spc="-32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sz="200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dan Susunan Perangkat Daerah Kota Batam</a:t>
            </a:r>
            <a:endParaRPr lang="en-ID" sz="2000" dirty="0">
              <a:latin typeface="Bookman Old Style" panose="02050604050505020204" pitchFamily="18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DCF48F7A-C42D-D009-DB53-60558A1199BA}"/>
              </a:ext>
            </a:extLst>
          </p:cNvPr>
          <p:cNvCxnSpPr/>
          <p:nvPr/>
        </p:nvCxnSpPr>
        <p:spPr>
          <a:xfrm>
            <a:off x="5315469" y="2364257"/>
            <a:ext cx="126732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027A395-5851-4649-B07A-C433877ADE05}"/>
              </a:ext>
            </a:extLst>
          </p:cNvPr>
          <p:cNvSpPr/>
          <p:nvPr/>
        </p:nvSpPr>
        <p:spPr>
          <a:xfrm>
            <a:off x="1379621" y="3236355"/>
            <a:ext cx="9432757" cy="207443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 marR="572770" indent="-96838" algn="ctr">
              <a:lnSpc>
                <a:spcPct val="150000"/>
              </a:lnSpc>
              <a:spcBef>
                <a:spcPts val="475"/>
              </a:spcBef>
              <a:spcAft>
                <a:spcPts val="0"/>
              </a:spcAft>
            </a:pP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Peraturan</a:t>
            </a:r>
            <a:r>
              <a:rPr lang="id-ID" sz="1800" spc="-1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Walikota</a:t>
            </a:r>
            <a:r>
              <a:rPr lang="id-ID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Batam</a:t>
            </a:r>
            <a:r>
              <a:rPr lang="id-ID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Nomor</a:t>
            </a:r>
            <a:r>
              <a:rPr lang="id-ID" sz="1800" spc="-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77</a:t>
            </a:r>
            <a:r>
              <a:rPr lang="id-ID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Tahun</a:t>
            </a:r>
            <a:r>
              <a:rPr lang="id-ID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2021</a:t>
            </a:r>
            <a:r>
              <a:rPr lang="id-ID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tentang</a:t>
            </a:r>
            <a:r>
              <a:rPr lang="id-ID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Susunan</a:t>
            </a:r>
            <a:r>
              <a:rPr lang="id-ID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Organisasi</a:t>
            </a:r>
            <a:r>
              <a:rPr lang="id-ID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dan</a:t>
            </a:r>
            <a:r>
              <a:rPr lang="id-ID" sz="1800" spc="-26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Tata Kerja Sekretariat Daerah, Inspektorat Daerah, Sekretariat Dewan Perwakilan</a:t>
            </a:r>
            <a:r>
              <a:rPr lang="id-ID" sz="1800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Rakyat</a:t>
            </a:r>
            <a:r>
              <a:rPr lang="id-ID" sz="1800" spc="-10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Daerah,</a:t>
            </a:r>
            <a:r>
              <a:rPr lang="id-ID" sz="1800" spc="-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Badan</a:t>
            </a:r>
            <a:r>
              <a:rPr lang="id-ID" sz="1800" spc="-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Daerah dan</a:t>
            </a:r>
            <a:r>
              <a:rPr lang="id-ID" sz="1800" spc="-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id-ID" sz="1800" dirty="0">
                <a:effectLst/>
                <a:latin typeface="Arial MT"/>
                <a:ea typeface="Arial MT"/>
                <a:cs typeface="Arial MT"/>
              </a:rPr>
              <a:t>Kecamatan</a:t>
            </a:r>
            <a:endParaRPr lang="en-ID" sz="1800" dirty="0">
              <a:effectLst/>
              <a:latin typeface="Arial MT"/>
              <a:ea typeface="Arial MT"/>
              <a:cs typeface="Arial MT"/>
            </a:endParaRPr>
          </a:p>
        </p:txBody>
      </p:sp>
      <p:sp>
        <p:nvSpPr>
          <p:cNvPr id="13" name="Judul 1">
            <a:extLst>
              <a:ext uri="{FF2B5EF4-FFF2-40B4-BE49-F238E27FC236}">
                <a16:creationId xmlns:a16="http://schemas.microsoft.com/office/drawing/2014/main" xmlns="" id="{A0E0349B-520B-EFED-FF15-F27EC36A6068}"/>
              </a:ext>
            </a:extLst>
          </p:cNvPr>
          <p:cNvSpPr txBox="1">
            <a:spLocks/>
          </p:cNvSpPr>
          <p:nvPr/>
        </p:nvSpPr>
        <p:spPr>
          <a:xfrm>
            <a:off x="2185295" y="5525079"/>
            <a:ext cx="7821410" cy="1120994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id-ID" sz="2400" dirty="0">
                <a:latin typeface="Bookman Old Style" panose="02050604050505020204" pitchFamily="18" charset="0"/>
              </a:rPr>
              <a:t>Peraturan Walikota Nomor 23 Tahun 2023 tentang </a:t>
            </a:r>
            <a:r>
              <a:rPr lang="en-US" sz="24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Tugas</a:t>
            </a:r>
            <a:r>
              <a:rPr lang="en-US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Pokok</a:t>
            </a:r>
            <a:r>
              <a:rPr lang="en-US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Fungsi</a:t>
            </a:r>
            <a:r>
              <a:rPr lang="en-US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Uraian</a:t>
            </a:r>
            <a:r>
              <a:rPr lang="en-US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Tugas</a:t>
            </a:r>
            <a:r>
              <a:rPr lang="en-US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dan </a:t>
            </a:r>
            <a:r>
              <a:rPr lang="en-US" sz="24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Sistem</a:t>
            </a:r>
            <a:r>
              <a:rPr lang="en-US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Kerja</a:t>
            </a:r>
            <a:r>
              <a:rPr lang="en-US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di </a:t>
            </a:r>
            <a:r>
              <a:rPr lang="en-US" sz="24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Lingkungan</a:t>
            </a:r>
            <a:r>
              <a:rPr lang="en-US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id-ID" sz="24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Badan Kesatuan Bangsa dan Politik</a:t>
            </a:r>
            <a:r>
              <a:rPr lang="id-ID" sz="2400" dirty="0">
                <a:effectLst/>
                <a:latin typeface="Bookman Old Style" panose="02050604050505020204" pitchFamily="18" charset="0"/>
              </a:rPr>
              <a:t> </a:t>
            </a:r>
            <a:endParaRPr lang="id-ID" sz="2400" dirty="0">
              <a:latin typeface="Bookman Old Style" panose="02050604050505020204" pitchFamily="18" charset="0"/>
            </a:endParaRPr>
          </a:p>
        </p:txBody>
      </p:sp>
      <p:sp>
        <p:nvSpPr>
          <p:cNvPr id="3" name="Kotak Teks 2">
            <a:extLst>
              <a:ext uri="{FF2B5EF4-FFF2-40B4-BE49-F238E27FC236}">
                <a16:creationId xmlns:a16="http://schemas.microsoft.com/office/drawing/2014/main" xmlns="" id="{E83959C9-AF23-D19C-F149-CAB9C6F11EE6}"/>
              </a:ext>
            </a:extLst>
          </p:cNvPr>
          <p:cNvSpPr txBox="1"/>
          <p:nvPr/>
        </p:nvSpPr>
        <p:spPr>
          <a:xfrm>
            <a:off x="5166103" y="1924078"/>
            <a:ext cx="1651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PERUBAHAN</a:t>
            </a:r>
          </a:p>
        </p:txBody>
      </p:sp>
    </p:spTree>
    <p:extLst>
      <p:ext uri="{BB962C8B-B14F-4D97-AF65-F5344CB8AC3E}">
        <p14:creationId xmlns:p14="http://schemas.microsoft.com/office/powerpoint/2010/main" val="2279792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F8FB250-4420-62C7-D23D-4A510A41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960" y="207059"/>
            <a:ext cx="8231366" cy="579004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normAutofit/>
          </a:bodyPr>
          <a:lstStyle/>
          <a:p>
            <a:pPr algn="ctr"/>
            <a:r>
              <a:rPr lang="id-ID" sz="1800" b="1" kern="100" dirty="0">
                <a:latin typeface="Arial" panose="020B0604020202020204" pitchFamily="34" charset="0"/>
                <a:ea typeface="Calibri" panose="020F0502020204030204" pitchFamily="34" charset="0"/>
              </a:rPr>
              <a:t>TUPOKSI BADAN KESATUAN BANGSA DAN POLITIK</a:t>
            </a:r>
            <a:r>
              <a:rPr lang="id-ID" sz="18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KOTA BATAM</a:t>
            </a:r>
            <a:endParaRPr lang="id-ID" i="1" dirty="0"/>
          </a:p>
        </p:txBody>
      </p:sp>
      <p:sp>
        <p:nvSpPr>
          <p:cNvPr id="3" name="Kotak Teks 2">
            <a:extLst>
              <a:ext uri="{FF2B5EF4-FFF2-40B4-BE49-F238E27FC236}">
                <a16:creationId xmlns:a16="http://schemas.microsoft.com/office/drawing/2014/main" xmlns="" id="{60277E8F-A83D-3914-3DA2-2DE9C6F26C34}"/>
              </a:ext>
            </a:extLst>
          </p:cNvPr>
          <p:cNvSpPr txBox="1"/>
          <p:nvPr/>
        </p:nvSpPr>
        <p:spPr>
          <a:xfrm>
            <a:off x="1588168" y="807083"/>
            <a:ext cx="10330563" cy="5926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3663" marR="607695" algn="just">
              <a:lnSpc>
                <a:spcPct val="150000"/>
              </a:lnSpc>
              <a:spcBef>
                <a:spcPts val="505"/>
              </a:spcBef>
              <a:spcAft>
                <a:spcPts val="0"/>
              </a:spcAft>
            </a:pP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Tugas Pokok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  <a:sym typeface="Wingdings" pitchFamily="2" charset="2"/>
              </a:rPr>
              <a:t>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membantu Wali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Kota dalam melaksanakan fungsi penunjang urusan pemerintahan daerah di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bidang</a:t>
            </a:r>
            <a:r>
              <a:rPr lang="id-ID" spc="11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kesatuan</a:t>
            </a:r>
            <a:r>
              <a:rPr lang="id-ID" spc="11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bangsa</a:t>
            </a:r>
            <a:r>
              <a:rPr lang="id-ID" spc="11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dan</a:t>
            </a:r>
            <a:r>
              <a:rPr lang="id-ID" spc="11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politik</a:t>
            </a:r>
            <a:r>
              <a:rPr lang="id-ID" spc="11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serta</a:t>
            </a:r>
            <a:r>
              <a:rPr lang="id-ID" spc="11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tugas</a:t>
            </a:r>
            <a:r>
              <a:rPr lang="id-ID" spc="11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lain</a:t>
            </a:r>
            <a:r>
              <a:rPr lang="id-ID" spc="11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yang</a:t>
            </a:r>
            <a:r>
              <a:rPr lang="id-ID" spc="11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diberikan</a:t>
            </a:r>
            <a:r>
              <a:rPr lang="id-ID" spc="11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Wali</a:t>
            </a:r>
            <a:r>
              <a:rPr lang="id-ID" spc="11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Kota.</a:t>
            </a:r>
          </a:p>
          <a:p>
            <a:pPr marL="96838" marR="607695" indent="-96838" algn="just">
              <a:lnSpc>
                <a:spcPct val="150000"/>
              </a:lnSpc>
              <a:spcBef>
                <a:spcPts val="505"/>
              </a:spcBef>
              <a:spcAft>
                <a:spcPts val="0"/>
              </a:spcAft>
            </a:pP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Fungsi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  <a:sym typeface="Wingdings" pitchFamily="2" charset="2"/>
              </a:rPr>
              <a:t> </a:t>
            </a:r>
            <a:endParaRPr lang="en-ID" dirty="0">
              <a:effectLst/>
              <a:latin typeface="Bookman Old Style" panose="02050604050505020204" pitchFamily="18" charset="0"/>
              <a:ea typeface="Arial MT"/>
              <a:cs typeface="Arial MT"/>
            </a:endParaRPr>
          </a:p>
          <a:p>
            <a:pPr marL="342900" marR="607060" lvl="0" indent="-342900" algn="just">
              <a:lnSpc>
                <a:spcPct val="150000"/>
              </a:lnSpc>
              <a:buSzPts val="1200"/>
              <a:buFont typeface="Arial MT"/>
              <a:buAutoNum type="alphaLcPeriod"/>
              <a:tabLst>
                <a:tab pos="789940" algn="l"/>
              </a:tabLst>
            </a:pP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penyusunan kebijakan teknis fungsi penunjang urusan pemerintahan daerah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di bidang kesatuan bangsa dan politik;</a:t>
            </a:r>
            <a:endParaRPr lang="en-ID" dirty="0">
              <a:effectLst/>
              <a:latin typeface="Bookman Old Style" panose="02050604050505020204" pitchFamily="18" charset="0"/>
              <a:ea typeface="Arial MT"/>
              <a:cs typeface="Arial MT"/>
            </a:endParaRPr>
          </a:p>
          <a:p>
            <a:pPr marL="342900" marR="607060" lvl="0" indent="-342900" algn="just">
              <a:lnSpc>
                <a:spcPct val="150000"/>
              </a:lnSpc>
              <a:buSzPts val="1200"/>
              <a:buFont typeface="Arial MT"/>
              <a:buAutoNum type="alphaLcPeriod"/>
              <a:tabLst>
                <a:tab pos="789940" algn="l"/>
              </a:tabLst>
            </a:pP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pelaksanaan tugas dukungan teknis fungsi penunjang urusan pemerintahan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daerah di bidang kesatuan bangsa dan politik;</a:t>
            </a:r>
            <a:endParaRPr lang="en-ID" dirty="0">
              <a:effectLst/>
              <a:latin typeface="Bookman Old Style" panose="02050604050505020204" pitchFamily="18" charset="0"/>
              <a:ea typeface="Arial MT"/>
              <a:cs typeface="Arial MT"/>
            </a:endParaRPr>
          </a:p>
          <a:p>
            <a:pPr marL="342900" marR="607060" lvl="0" indent="-342900" algn="just">
              <a:lnSpc>
                <a:spcPct val="150000"/>
              </a:lnSpc>
              <a:buSzPts val="1200"/>
              <a:buFont typeface="Arial MT"/>
              <a:buAutoNum type="alphaLcPeriod"/>
              <a:tabLst>
                <a:tab pos="789940" algn="l"/>
              </a:tabLst>
            </a:pP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pemantauan, evaluasi, dan pelaporan pelaksanaan tugas dukungan teknis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fungsi penunjang urusan pemerintahan daerah di bidang kesatuan bangsa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dan politik;</a:t>
            </a:r>
            <a:endParaRPr lang="en-ID" dirty="0">
              <a:effectLst/>
              <a:latin typeface="Bookman Old Style" panose="02050604050505020204" pitchFamily="18" charset="0"/>
              <a:ea typeface="Arial MT"/>
              <a:cs typeface="Arial MT"/>
            </a:endParaRPr>
          </a:p>
          <a:p>
            <a:pPr marL="342900" marR="607695" lvl="0" indent="-342900" algn="just">
              <a:lnSpc>
                <a:spcPct val="150000"/>
              </a:lnSpc>
              <a:buSzPts val="1200"/>
              <a:buFont typeface="Arial MT"/>
              <a:buAutoNum type="alphaLcPeriod"/>
              <a:tabLst>
                <a:tab pos="789940" algn="l"/>
              </a:tabLst>
            </a:pP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pembinaan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teknis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penyelenggaraan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fungsi-fungsi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penunjang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urusan</a:t>
            </a:r>
            <a:r>
              <a:rPr lang="id-ID" spc="-320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pemerintahan daerah bidang kesatuan bangsa dan politik;</a:t>
            </a:r>
            <a:r>
              <a:rPr lang="id-ID" spc="-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dan</a:t>
            </a:r>
            <a:endParaRPr lang="en-ID" dirty="0">
              <a:effectLst/>
              <a:latin typeface="Bookman Old Style" panose="02050604050505020204" pitchFamily="18" charset="0"/>
              <a:ea typeface="Arial MT"/>
              <a:cs typeface="Arial MT"/>
            </a:endParaRPr>
          </a:p>
          <a:p>
            <a:pPr marL="342900" marR="607695" lvl="0" indent="-342900" algn="just">
              <a:lnSpc>
                <a:spcPct val="150000"/>
              </a:lnSpc>
              <a:buSzPts val="1200"/>
              <a:buFont typeface="Arial MT"/>
              <a:buAutoNum type="alphaLcPeriod"/>
              <a:tabLst>
                <a:tab pos="789940" algn="l"/>
              </a:tabLst>
            </a:pP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pelaksanaan fungsi lain yang diberikan oleh Wali Kota terkait dengan tugas</a:t>
            </a:r>
            <a:r>
              <a:rPr lang="id-ID" spc="5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 </a:t>
            </a:r>
            <a:r>
              <a:rPr lang="id-ID" dirty="0">
                <a:effectLst/>
                <a:latin typeface="Bookman Old Style" panose="02050604050505020204" pitchFamily="18" charset="0"/>
                <a:ea typeface="Arial MT"/>
                <a:cs typeface="Arial MT"/>
              </a:rPr>
              <a:t>dan fungsinya.</a:t>
            </a:r>
            <a:endParaRPr lang="en-ID" dirty="0">
              <a:effectLst/>
              <a:latin typeface="Bookman Old Style" panose="02050604050505020204" pitchFamily="18" charset="0"/>
              <a:ea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2715162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F8FB250-4420-62C7-D23D-4A510A41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667" y="301463"/>
            <a:ext cx="7494691" cy="71659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normAutofit/>
          </a:bodyPr>
          <a:lstStyle/>
          <a:p>
            <a:pPr algn="ctr"/>
            <a:r>
              <a:rPr lang="id-ID" sz="1800" b="1" i="1" kern="100" dirty="0">
                <a:latin typeface="Arial" panose="020B0604020202020204" pitchFamily="34" charset="0"/>
                <a:ea typeface="Calibri" panose="020F0502020204030204" pitchFamily="34" charset="0"/>
              </a:rPr>
              <a:t>STRUKTUR ORGANISASI BADAN KESATUAN BANGSA DAN POLITIK KOTA BATAM</a:t>
            </a:r>
            <a:endParaRPr lang="id-ID" i="1" dirty="0"/>
          </a:p>
        </p:txBody>
      </p:sp>
      <p:pic>
        <p:nvPicPr>
          <p:cNvPr id="4" name="image2.png">
            <a:extLst>
              <a:ext uri="{FF2B5EF4-FFF2-40B4-BE49-F238E27FC236}">
                <a16:creationId xmlns:a16="http://schemas.microsoft.com/office/drawing/2014/main" xmlns="" id="{999C6DD1-89A9-B8D9-4EE9-36BB610E06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133" y="1120805"/>
            <a:ext cx="11251733" cy="560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1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786D92D1-E9E1-F35C-3D8D-218D6EE4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217715"/>
            <a:ext cx="8911687" cy="729064"/>
          </a:xfrm>
        </p:spPr>
        <p:txBody>
          <a:bodyPr/>
          <a:lstStyle/>
          <a:p>
            <a:pPr algn="ctr"/>
            <a:r>
              <a:rPr lang="en-US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Indikator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Kinerja Utama </a:t>
            </a:r>
            <a:r>
              <a:rPr lang="id-ID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Badan Kesatuan Bangsa </a:t>
            </a:r>
            <a:r>
              <a:rPr lang="en-US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id-ID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</a:t>
            </a:r>
            <a:r>
              <a:rPr lang="id-ID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Politik Kota Batam</a:t>
            </a:r>
            <a:r>
              <a:rPr lang="id-ID" dirty="0">
                <a:effectLst/>
              </a:rPr>
              <a:t> </a:t>
            </a:r>
            <a:endParaRPr lang="id-ID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xmlns="" id="{15DDACEE-724D-5063-647E-5CA45AA5C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8057" y="1186543"/>
            <a:ext cx="9829800" cy="3777622"/>
          </a:xfrm>
        </p:spPr>
        <p:txBody>
          <a:bodyPr>
            <a:normAutofit fontScale="77500" lnSpcReduction="20000"/>
          </a:bodyPr>
          <a:lstStyle/>
          <a:p>
            <a:r>
              <a:rPr lang="id-ID" sz="2400" dirty="0">
                <a:latin typeface="Bookman Old Style" panose="02050604050505020204" pitchFamily="18" charset="0"/>
              </a:rPr>
              <a:t>Indeks Kepuasan terhadap Layanan Kesekretariatan</a:t>
            </a:r>
          </a:p>
          <a:p>
            <a:r>
              <a:rPr lang="id-ID" sz="2400" dirty="0">
                <a:latin typeface="Bookman Old Style" panose="02050604050505020204" pitchFamily="18" charset="0"/>
              </a:rPr>
              <a:t>Persentase Masyarakat mendapatkan Pendidikan </a:t>
            </a:r>
            <a:r>
              <a:rPr lang="id-ID" sz="2400" dirty="0" err="1">
                <a:latin typeface="Bookman Old Style" panose="02050604050505020204" pitchFamily="18" charset="0"/>
              </a:rPr>
              <a:t>wasbang</a:t>
            </a:r>
            <a:r>
              <a:rPr lang="id-ID" sz="2400" dirty="0">
                <a:latin typeface="Bookman Old Style" panose="02050604050505020204" pitchFamily="18" charset="0"/>
              </a:rPr>
              <a:t> dan ideologi Pancasila</a:t>
            </a:r>
          </a:p>
          <a:p>
            <a:r>
              <a:rPr lang="id-ID" sz="2400" dirty="0">
                <a:latin typeface="Bookman Old Style" panose="02050604050505020204" pitchFamily="18" charset="0"/>
              </a:rPr>
              <a:t>Persentase partisipasi Masyarakat dalam pemilu dan </a:t>
            </a:r>
            <a:r>
              <a:rPr lang="id-ID" sz="2400" dirty="0" err="1">
                <a:latin typeface="Bookman Old Style" panose="02050604050505020204" pitchFamily="18" charset="0"/>
              </a:rPr>
              <a:t>pemilukada</a:t>
            </a:r>
            <a:endParaRPr lang="id-ID" sz="2400" dirty="0">
              <a:latin typeface="Bookman Old Style" panose="02050604050505020204" pitchFamily="18" charset="0"/>
            </a:endParaRPr>
          </a:p>
          <a:p>
            <a:r>
              <a:rPr lang="id-ID" sz="2400" dirty="0">
                <a:latin typeface="Bookman Old Style" panose="02050604050505020204" pitchFamily="18" charset="0"/>
              </a:rPr>
              <a:t>Partisipasi pemilih pemula</a:t>
            </a:r>
          </a:p>
          <a:p>
            <a:r>
              <a:rPr lang="id-ID" sz="2400" b="1" dirty="0">
                <a:latin typeface="Bookman Old Style" panose="02050604050505020204" pitchFamily="18" charset="0"/>
              </a:rPr>
              <a:t>Persentase organisasi Masyarakat yang terdaftar/</a:t>
            </a:r>
            <a:r>
              <a:rPr lang="id-ID" sz="2400" b="1" dirty="0" err="1">
                <a:latin typeface="Bookman Old Style" panose="02050604050505020204" pitchFamily="18" charset="0"/>
              </a:rPr>
              <a:t>terverifikasi</a:t>
            </a:r>
            <a:r>
              <a:rPr lang="id-ID" sz="2400" b="1" dirty="0">
                <a:latin typeface="Bookman Old Style" panose="02050604050505020204" pitchFamily="18" charset="0"/>
              </a:rPr>
              <a:t> di </a:t>
            </a:r>
            <a:r>
              <a:rPr lang="id-ID" sz="2400" b="1" dirty="0" err="1">
                <a:latin typeface="Bookman Old Style" panose="02050604050505020204" pitchFamily="18" charset="0"/>
              </a:rPr>
              <a:t>Kesbangpol</a:t>
            </a:r>
            <a:endParaRPr lang="id-ID" sz="2400" b="1" dirty="0">
              <a:latin typeface="Bookman Old Style" panose="02050604050505020204" pitchFamily="18" charset="0"/>
            </a:endParaRPr>
          </a:p>
          <a:p>
            <a:r>
              <a:rPr lang="id-ID" sz="2400" dirty="0">
                <a:latin typeface="Bookman Old Style" panose="02050604050505020204" pitchFamily="18" charset="0"/>
              </a:rPr>
              <a:t>Jumlah kebijakan Bersama FKUB yang dihasilkan.</a:t>
            </a:r>
          </a:p>
          <a:p>
            <a:r>
              <a:rPr lang="id-ID" sz="2400" dirty="0">
                <a:latin typeface="Bookman Old Style" panose="02050604050505020204" pitchFamily="18" charset="0"/>
              </a:rPr>
              <a:t>Indeks kerukunan hidup beragama di Kota Batam</a:t>
            </a:r>
          </a:p>
          <a:p>
            <a:r>
              <a:rPr lang="id-ID" sz="2400" dirty="0">
                <a:latin typeface="Bookman Old Style" panose="02050604050505020204" pitchFamily="18" charset="0"/>
              </a:rPr>
              <a:t>Persentase konflik yang terselesaikan</a:t>
            </a:r>
          </a:p>
          <a:p>
            <a:r>
              <a:rPr lang="id-ID" sz="2400" dirty="0">
                <a:latin typeface="Bookman Old Style" panose="02050604050505020204" pitchFamily="18" charset="0"/>
              </a:rPr>
              <a:t>Masyarakat yang paham kewaspadaan dan deteksi dini</a:t>
            </a:r>
          </a:p>
          <a:p>
            <a:endParaRPr lang="id-ID" sz="2400" dirty="0">
              <a:latin typeface="Bookman Old Style" panose="02050604050505020204" pitchFamily="18" charset="0"/>
            </a:endParaRPr>
          </a:p>
          <a:p>
            <a:endParaRPr lang="id-ID" sz="2400" dirty="0">
              <a:latin typeface="Bookman Old Style" panose="02050604050505020204" pitchFamily="18" charset="0"/>
            </a:endParaRPr>
          </a:p>
          <a:p>
            <a:endParaRPr lang="id-ID" sz="2400" dirty="0">
              <a:latin typeface="Bookman Old Style" panose="02050604050505020204" pitchFamily="18" charset="0"/>
            </a:endParaRPr>
          </a:p>
          <a:p>
            <a:endParaRPr lang="id-ID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263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F8FB250-4420-62C7-D23D-4A510A41C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667" y="300133"/>
            <a:ext cx="7494691" cy="716590"/>
          </a:xfrm>
          <a:solidFill>
            <a:srgbClr val="FFC00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anchor="ctr">
            <a:normAutofit/>
          </a:bodyPr>
          <a:lstStyle/>
          <a:p>
            <a:pPr algn="ctr"/>
            <a:r>
              <a:rPr lang="id-ID" sz="1800" b="1" i="1" kern="100" dirty="0">
                <a:latin typeface="Arial" panose="020B0604020202020204" pitchFamily="34" charset="0"/>
                <a:ea typeface="Calibri" panose="020F0502020204030204" pitchFamily="34" charset="0"/>
              </a:rPr>
              <a:t>KEUNGGULAN (KEY SUCCES FACTORS) STRATEGI  &amp; MANAJEMEN KINERJA PELAYANAN PUBLIK</a:t>
            </a:r>
            <a:endParaRPr lang="id-ID" i="1" dirty="0"/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B01F0C34-DF55-E98F-DD9D-09D7F86CB5F6}"/>
              </a:ext>
            </a:extLst>
          </p:cNvPr>
          <p:cNvSpPr txBox="1"/>
          <p:nvPr/>
        </p:nvSpPr>
        <p:spPr>
          <a:xfrm>
            <a:off x="1869897" y="1649270"/>
            <a:ext cx="2630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d-ID" dirty="0">
                <a:effectLst/>
              </a:rPr>
              <a:t> </a:t>
            </a:r>
            <a:endParaRPr lang="id-ID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55C717A-C168-5D00-BCAB-F071EA1C1B9A}"/>
              </a:ext>
            </a:extLst>
          </p:cNvPr>
          <p:cNvSpPr/>
          <p:nvPr/>
        </p:nvSpPr>
        <p:spPr>
          <a:xfrm>
            <a:off x="4365076" y="1293097"/>
            <a:ext cx="3704104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/>
              <a:t>KEUNGGULAN STRATEGI</a:t>
            </a:r>
            <a:endParaRPr lang="en-ID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1D9CA60-AFAD-DF89-A016-3248EBDA7C73}"/>
              </a:ext>
            </a:extLst>
          </p:cNvPr>
          <p:cNvSpPr/>
          <p:nvPr/>
        </p:nvSpPr>
        <p:spPr>
          <a:xfrm>
            <a:off x="686836" y="2651148"/>
            <a:ext cx="4996303" cy="1295209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/>
              <a:t>MELAKUKAN SOSIALISASI, DIALOG, SEMINAR, OUTBON, PAGELARAN SENI &amp; BUDAYA KEPADA MASYARAKAT, PELAJAR, MAHASISWA SERTA ORGANISASI</a:t>
            </a:r>
            <a:endParaRPr lang="en-ID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035EAB1-604B-3D22-60B3-065E44980CFA}"/>
              </a:ext>
            </a:extLst>
          </p:cNvPr>
          <p:cNvSpPr/>
          <p:nvPr/>
        </p:nvSpPr>
        <p:spPr>
          <a:xfrm>
            <a:off x="6508860" y="2651148"/>
            <a:ext cx="4996303" cy="1295209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/>
              <a:t>RAPAT KOORDINASI DAN SOSIALISASI PERATURAN PERUNDANG-UNDANGAN ANTAR UMAT BERAGAMA &amp; ANTAR SUKU KEHIDUPAN BERMASYARAKAT</a:t>
            </a:r>
            <a:endParaRPr lang="en-ID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3AFAA7D-49E6-77E5-CB7F-0528291B4D99}"/>
              </a:ext>
            </a:extLst>
          </p:cNvPr>
          <p:cNvSpPr/>
          <p:nvPr/>
        </p:nvSpPr>
        <p:spPr>
          <a:xfrm>
            <a:off x="6508860" y="4833659"/>
            <a:ext cx="4996303" cy="1295209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/>
              <a:t>MENINGKATKAN PERAN ORMAS &amp; LSM SEBAGAI MITRA PEMERINTAH </a:t>
            </a:r>
            <a:endParaRPr lang="en-ID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B6AC597-BF16-5D26-39C5-6C0859318648}"/>
              </a:ext>
            </a:extLst>
          </p:cNvPr>
          <p:cNvSpPr/>
          <p:nvPr/>
        </p:nvSpPr>
        <p:spPr>
          <a:xfrm>
            <a:off x="686837" y="4684295"/>
            <a:ext cx="4996303" cy="144457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dirty="0"/>
              <a:t>MENINGKATKAN PERAN &amp; FUNGSI FORUM KEWASPADAAN DINI MASYARAKAT (FKDM), TIM PEMANTAUAN PEMERINTAH DAERAH (POA) 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05389428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1101</TotalTime>
  <Words>774</Words>
  <Application>Microsoft Office PowerPoint</Application>
  <PresentationFormat>Custom</PresentationFormat>
  <Paragraphs>121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Wisp</vt:lpstr>
      <vt:lpstr>PowerPoint Presentation</vt:lpstr>
      <vt:lpstr>PowerPoint Presentation</vt:lpstr>
      <vt:lpstr>PowerPoint Presentation</vt:lpstr>
      <vt:lpstr>Visi dan Misi Kota Batam</vt:lpstr>
      <vt:lpstr>DASAR HUKUM SOTK BADAN KESBANGPOL  KOTA BATAM</vt:lpstr>
      <vt:lpstr>TUPOKSI BADAN KESATUAN BANGSA DAN POLITIK KOTA BATAM</vt:lpstr>
      <vt:lpstr>STRUKTUR ORGANISASI BADAN KESATUAN BANGSA DAN POLITIK KOTA BATAM</vt:lpstr>
      <vt:lpstr>Indikator Kinerja Utama Badan Kesatuan Bangsa dan Politik Kota Batam </vt:lpstr>
      <vt:lpstr>KEUNGGULAN (KEY SUCCES FACTORS) STRATEGI  &amp; MANAJEMEN KINERJA PELAYANAN PUBLIK</vt:lpstr>
      <vt:lpstr>KEBIJAKAN YANG DILAKUKAN DALAM PERIODE 2021-2026</vt:lpstr>
      <vt:lpstr>Manajemen Kinerja Pelayanan Publik</vt:lpstr>
      <vt:lpstr>Pemetaan Permasalahan Badan Kesatuan Bangsa dan Politik Kota Batam Tahun 2021-2026 </vt:lpstr>
      <vt:lpstr>PowerPoint Presentation</vt:lpstr>
      <vt:lpstr>SILELAPORMAS (APLIKASI PELAPORAN ORMAS)</vt:lpstr>
      <vt:lpstr>PowerPoint Presentation</vt:lpstr>
      <vt:lpstr>STAKEHOLDER </vt:lpstr>
      <vt:lpstr>REKOMENDASI</vt:lpstr>
      <vt:lpstr>VIDEO STULA BADAN KESBANGPOL KOTA BATAM</vt:lpstr>
      <vt:lpstr>TERIMA KASIH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TUGAS KELOMPOK 8</dc:title>
  <dc:creator>User</dc:creator>
  <cp:lastModifiedBy>ismail - [2010]</cp:lastModifiedBy>
  <cp:revision>99</cp:revision>
  <cp:lastPrinted>2024-07-10T12:37:09Z</cp:lastPrinted>
  <dcterms:created xsi:type="dcterms:W3CDTF">2021-09-20T06:38:00Z</dcterms:created>
  <dcterms:modified xsi:type="dcterms:W3CDTF">2024-08-04T21:40:06Z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E61B9BD1987A41BEA625CB79E42CA5B1</vt:lpwstr>
  </property>
  <property fmtid="{D5CDD505-2E9C-101B-9397-08002B2CF9AE}" pid="3" name="KSOProductBuildVer">
    <vt:lpwstr>1033-11.2.0.10323</vt:lpwstr>
  </property>
</Properties>
</file>