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4" r:id="rId5"/>
    <p:sldId id="260" r:id="rId6"/>
    <p:sldId id="261" r:id="rId7"/>
    <p:sldId id="265" r:id="rId8"/>
    <p:sldId id="269" r:id="rId9"/>
    <p:sldId id="270" r:id="rId10"/>
    <p:sldId id="271" r:id="rId11"/>
    <p:sldId id="266" r:id="rId12"/>
    <p:sldId id="273" r:id="rId13"/>
  </p:sldIdLst>
  <p:sldSz cx="18288000" cy="10287000"/>
  <p:notesSz cx="6858000" cy="9144000"/>
  <p:embeddedFontLst>
    <p:embeddedFont>
      <p:font typeface="Algerian" pitchFamily="82" charset="0"/>
      <p:regular r:id="rId15"/>
    </p:embeddedFont>
    <p:embeddedFont>
      <p:font typeface="Asap Condensed Bold" charset="0"/>
      <p:regular r:id="rId16"/>
    </p:embeddedFont>
    <p:embeddedFont>
      <p:font typeface="League Spartan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Gotham Bold" charset="0"/>
      <p:regular r:id="rId22"/>
    </p:embeddedFont>
    <p:embeddedFont>
      <p:font typeface="Gotham" charset="0"/>
      <p:regular r:id="rId23"/>
    </p:embeddedFont>
    <p:embeddedFont>
      <p:font typeface="Open Sans 2" charset="0"/>
      <p:regular r:id="rId24"/>
    </p:embeddedFont>
    <p:embeddedFont>
      <p:font typeface="Open Sans 1 Bold Italics" charset="0"/>
      <p:regular r:id="rId25"/>
    </p:embeddedFont>
    <p:embeddedFont>
      <p:font typeface="Montserrat Bold" charset="0"/>
      <p:regular r:id="rId26"/>
    </p:embeddedFont>
    <p:embeddedFont>
      <p:font typeface="Open Sans 1" charset="0"/>
      <p:regular r:id="rId27"/>
    </p:embeddedFont>
    <p:embeddedFont>
      <p:font typeface="Aileron Heavy" charset="0"/>
      <p:regular r:id="rId28"/>
    </p:embeddedFont>
    <p:embeddedFont>
      <p:font typeface="Open Sans 1 Bold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571" autoAdjust="0"/>
  </p:normalViewPr>
  <p:slideViewPr>
    <p:cSldViewPr>
      <p:cViewPr>
        <p:scale>
          <a:sx n="40" d="100"/>
          <a:sy n="40" d="100"/>
        </p:scale>
        <p:origin x="-78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747E2-C3AD-4F45-A6DC-E94E99676912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D931-B1F8-41AB-9CA1-BBF858144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07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1e91eb690e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" name="Google Shape;1007;g1e91eb690e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p18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10800000" flipH="1">
            <a:off x="15849" y="1"/>
            <a:ext cx="18256302" cy="102869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5" name="Google Shape;415;p18"/>
          <p:cNvGrpSpPr/>
          <p:nvPr/>
        </p:nvGrpSpPr>
        <p:grpSpPr>
          <a:xfrm>
            <a:off x="0" y="7741601"/>
            <a:ext cx="4527000" cy="2545450"/>
            <a:chOff x="0" y="3870800"/>
            <a:chExt cx="2263500" cy="1272725"/>
          </a:xfrm>
        </p:grpSpPr>
        <p:sp>
          <p:nvSpPr>
            <p:cNvPr id="416" name="Google Shape;416;p18"/>
            <p:cNvSpPr/>
            <p:nvPr/>
          </p:nvSpPr>
          <p:spPr>
            <a:xfrm>
              <a:off x="0" y="3870800"/>
              <a:ext cx="986100" cy="1272600"/>
            </a:xfrm>
            <a:prstGeom prst="rect">
              <a:avLst/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417" name="Google Shape;417;p18"/>
            <p:cNvSpPr/>
            <p:nvPr/>
          </p:nvSpPr>
          <p:spPr>
            <a:xfrm>
              <a:off x="0" y="4829725"/>
              <a:ext cx="2263500" cy="31380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0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418" name="Google Shape;418;p18"/>
          <p:cNvSpPr/>
          <p:nvPr/>
        </p:nvSpPr>
        <p:spPr>
          <a:xfrm rot="-5400000">
            <a:off x="16483901" y="3114701"/>
            <a:ext cx="4651650" cy="4651650"/>
          </a:xfrm>
          <a:custGeom>
            <a:avLst/>
            <a:gdLst/>
            <a:ahLst/>
            <a:cxnLst/>
            <a:rect l="l" t="t" r="r" b="b"/>
            <a:pathLst>
              <a:path w="93033" h="93033" extrusionOk="0">
                <a:moveTo>
                  <a:pt x="89685" y="61054"/>
                </a:moveTo>
                <a:lnTo>
                  <a:pt x="89685" y="63796"/>
                </a:lnTo>
                <a:lnTo>
                  <a:pt x="89927" y="63150"/>
                </a:lnTo>
                <a:lnTo>
                  <a:pt x="89927" y="61054"/>
                </a:lnTo>
                <a:lnTo>
                  <a:pt x="90693" y="61054"/>
                </a:lnTo>
                <a:cubicBezTo>
                  <a:pt x="90733" y="60973"/>
                  <a:pt x="90733" y="60892"/>
                  <a:pt x="90774" y="60812"/>
                </a:cubicBezTo>
                <a:lnTo>
                  <a:pt x="89927" y="60812"/>
                </a:lnTo>
                <a:lnTo>
                  <a:pt x="89927" y="56255"/>
                </a:lnTo>
                <a:lnTo>
                  <a:pt x="91984" y="56255"/>
                </a:lnTo>
                <a:cubicBezTo>
                  <a:pt x="92024" y="56174"/>
                  <a:pt x="92024" y="56093"/>
                  <a:pt x="92064" y="56013"/>
                </a:cubicBezTo>
                <a:lnTo>
                  <a:pt x="89927" y="56013"/>
                </a:lnTo>
                <a:lnTo>
                  <a:pt x="89927" y="51456"/>
                </a:lnTo>
                <a:lnTo>
                  <a:pt x="92750" y="51456"/>
                </a:lnTo>
                <a:cubicBezTo>
                  <a:pt x="92750" y="51375"/>
                  <a:pt x="92790" y="51295"/>
                  <a:pt x="92790" y="51174"/>
                </a:cubicBezTo>
                <a:lnTo>
                  <a:pt x="89927" y="51174"/>
                </a:lnTo>
                <a:lnTo>
                  <a:pt x="89927" y="46617"/>
                </a:lnTo>
                <a:lnTo>
                  <a:pt x="93032" y="46617"/>
                </a:lnTo>
                <a:lnTo>
                  <a:pt x="93032" y="46496"/>
                </a:lnTo>
                <a:lnTo>
                  <a:pt x="93032" y="46375"/>
                </a:lnTo>
                <a:lnTo>
                  <a:pt x="89927" y="46375"/>
                </a:lnTo>
                <a:lnTo>
                  <a:pt x="89927" y="41818"/>
                </a:lnTo>
                <a:lnTo>
                  <a:pt x="92790" y="41818"/>
                </a:lnTo>
                <a:cubicBezTo>
                  <a:pt x="92790" y="41737"/>
                  <a:pt x="92750" y="41657"/>
                  <a:pt x="92750" y="41576"/>
                </a:cubicBezTo>
                <a:lnTo>
                  <a:pt x="89927" y="41576"/>
                </a:lnTo>
                <a:lnTo>
                  <a:pt x="89927" y="36979"/>
                </a:lnTo>
                <a:lnTo>
                  <a:pt x="92064" y="36979"/>
                </a:lnTo>
                <a:cubicBezTo>
                  <a:pt x="92024" y="36898"/>
                  <a:pt x="92024" y="36818"/>
                  <a:pt x="91984" y="36737"/>
                </a:cubicBezTo>
                <a:lnTo>
                  <a:pt x="89927" y="36737"/>
                </a:lnTo>
                <a:lnTo>
                  <a:pt x="89927" y="32180"/>
                </a:lnTo>
                <a:lnTo>
                  <a:pt x="90774" y="32180"/>
                </a:lnTo>
                <a:cubicBezTo>
                  <a:pt x="90733" y="32099"/>
                  <a:pt x="90733" y="32019"/>
                  <a:pt x="90693" y="31938"/>
                </a:cubicBezTo>
                <a:lnTo>
                  <a:pt x="89927" y="31938"/>
                </a:lnTo>
                <a:lnTo>
                  <a:pt x="89927" y="29841"/>
                </a:lnTo>
                <a:lnTo>
                  <a:pt x="89685" y="29196"/>
                </a:lnTo>
                <a:lnTo>
                  <a:pt x="89685" y="31938"/>
                </a:lnTo>
                <a:lnTo>
                  <a:pt x="85128" y="31938"/>
                </a:lnTo>
                <a:lnTo>
                  <a:pt x="85128" y="27381"/>
                </a:lnTo>
                <a:lnTo>
                  <a:pt x="88919" y="27381"/>
                </a:lnTo>
                <a:cubicBezTo>
                  <a:pt x="88879" y="27301"/>
                  <a:pt x="88838" y="27220"/>
                  <a:pt x="88798" y="27139"/>
                </a:cubicBezTo>
                <a:lnTo>
                  <a:pt x="85128" y="27139"/>
                </a:lnTo>
                <a:lnTo>
                  <a:pt x="85128" y="22542"/>
                </a:lnTo>
                <a:lnTo>
                  <a:pt x="86378" y="22542"/>
                </a:lnTo>
                <a:cubicBezTo>
                  <a:pt x="86338" y="22462"/>
                  <a:pt x="86298" y="22381"/>
                  <a:pt x="86257" y="22300"/>
                </a:cubicBezTo>
                <a:lnTo>
                  <a:pt x="85128" y="22300"/>
                </a:lnTo>
                <a:lnTo>
                  <a:pt x="85128" y="20566"/>
                </a:lnTo>
                <a:cubicBezTo>
                  <a:pt x="85048" y="20445"/>
                  <a:pt x="84967" y="20324"/>
                  <a:pt x="84886" y="20203"/>
                </a:cubicBezTo>
                <a:lnTo>
                  <a:pt x="84886" y="22300"/>
                </a:lnTo>
                <a:lnTo>
                  <a:pt x="80329" y="22300"/>
                </a:lnTo>
                <a:lnTo>
                  <a:pt x="80329" y="17743"/>
                </a:lnTo>
                <a:lnTo>
                  <a:pt x="83072" y="17743"/>
                </a:lnTo>
                <a:lnTo>
                  <a:pt x="82870" y="17501"/>
                </a:lnTo>
                <a:lnTo>
                  <a:pt x="80329" y="17501"/>
                </a:lnTo>
                <a:lnTo>
                  <a:pt x="80329" y="14558"/>
                </a:lnTo>
                <a:lnTo>
                  <a:pt x="80087" y="14316"/>
                </a:lnTo>
                <a:lnTo>
                  <a:pt x="80087" y="17501"/>
                </a:lnTo>
                <a:lnTo>
                  <a:pt x="75490" y="17501"/>
                </a:lnTo>
                <a:lnTo>
                  <a:pt x="75490" y="12945"/>
                </a:lnTo>
                <a:lnTo>
                  <a:pt x="78716" y="12945"/>
                </a:lnTo>
                <a:lnTo>
                  <a:pt x="78434" y="12703"/>
                </a:lnTo>
                <a:lnTo>
                  <a:pt x="75490" y="12703"/>
                </a:lnTo>
                <a:lnTo>
                  <a:pt x="75490" y="10122"/>
                </a:lnTo>
                <a:lnTo>
                  <a:pt x="75248" y="9920"/>
                </a:lnTo>
                <a:lnTo>
                  <a:pt x="75248" y="12703"/>
                </a:lnTo>
                <a:lnTo>
                  <a:pt x="70691" y="12703"/>
                </a:lnTo>
                <a:lnTo>
                  <a:pt x="70691" y="8106"/>
                </a:lnTo>
                <a:lnTo>
                  <a:pt x="72788" y="8106"/>
                </a:lnTo>
                <a:cubicBezTo>
                  <a:pt x="72667" y="8025"/>
                  <a:pt x="72546" y="7944"/>
                  <a:pt x="72425" y="7864"/>
                </a:cubicBezTo>
                <a:lnTo>
                  <a:pt x="70691" y="7864"/>
                </a:lnTo>
                <a:lnTo>
                  <a:pt x="70691" y="6775"/>
                </a:lnTo>
                <a:cubicBezTo>
                  <a:pt x="70611" y="6694"/>
                  <a:pt x="70530" y="6654"/>
                  <a:pt x="70450" y="6613"/>
                </a:cubicBezTo>
                <a:lnTo>
                  <a:pt x="70450" y="7864"/>
                </a:lnTo>
                <a:lnTo>
                  <a:pt x="65893" y="7864"/>
                </a:lnTo>
                <a:lnTo>
                  <a:pt x="65893" y="4194"/>
                </a:lnTo>
                <a:cubicBezTo>
                  <a:pt x="65812" y="4154"/>
                  <a:pt x="65731" y="4113"/>
                  <a:pt x="65651" y="4073"/>
                </a:cubicBezTo>
                <a:lnTo>
                  <a:pt x="65651" y="7864"/>
                </a:lnTo>
                <a:lnTo>
                  <a:pt x="61054" y="7864"/>
                </a:lnTo>
                <a:lnTo>
                  <a:pt x="61054" y="3307"/>
                </a:lnTo>
                <a:lnTo>
                  <a:pt x="63796" y="3307"/>
                </a:lnTo>
                <a:lnTo>
                  <a:pt x="63191" y="3065"/>
                </a:lnTo>
                <a:lnTo>
                  <a:pt x="61054" y="3065"/>
                </a:lnTo>
                <a:lnTo>
                  <a:pt x="61054" y="2339"/>
                </a:lnTo>
                <a:cubicBezTo>
                  <a:pt x="60973" y="2299"/>
                  <a:pt x="60892" y="2258"/>
                  <a:pt x="60812" y="2258"/>
                </a:cubicBezTo>
                <a:lnTo>
                  <a:pt x="60812" y="3065"/>
                </a:lnTo>
                <a:lnTo>
                  <a:pt x="56255" y="3065"/>
                </a:lnTo>
                <a:lnTo>
                  <a:pt x="56255" y="1048"/>
                </a:lnTo>
                <a:cubicBezTo>
                  <a:pt x="56174" y="1008"/>
                  <a:pt x="56093" y="1008"/>
                  <a:pt x="56013" y="968"/>
                </a:cubicBezTo>
                <a:lnTo>
                  <a:pt x="56013" y="3065"/>
                </a:lnTo>
                <a:lnTo>
                  <a:pt x="51456" y="3065"/>
                </a:lnTo>
                <a:lnTo>
                  <a:pt x="51456" y="282"/>
                </a:lnTo>
                <a:cubicBezTo>
                  <a:pt x="51375" y="242"/>
                  <a:pt x="51295" y="242"/>
                  <a:pt x="51214" y="242"/>
                </a:cubicBezTo>
                <a:lnTo>
                  <a:pt x="51214" y="3065"/>
                </a:lnTo>
                <a:lnTo>
                  <a:pt x="46617" y="3065"/>
                </a:lnTo>
                <a:lnTo>
                  <a:pt x="46617" y="0"/>
                </a:lnTo>
                <a:lnTo>
                  <a:pt x="46496" y="0"/>
                </a:lnTo>
                <a:lnTo>
                  <a:pt x="46375" y="0"/>
                </a:lnTo>
                <a:lnTo>
                  <a:pt x="46375" y="3065"/>
                </a:lnTo>
                <a:lnTo>
                  <a:pt x="41818" y="3065"/>
                </a:lnTo>
                <a:lnTo>
                  <a:pt x="41818" y="242"/>
                </a:lnTo>
                <a:cubicBezTo>
                  <a:pt x="41737" y="242"/>
                  <a:pt x="41657" y="242"/>
                  <a:pt x="41576" y="242"/>
                </a:cubicBezTo>
                <a:lnTo>
                  <a:pt x="41576" y="3065"/>
                </a:lnTo>
                <a:lnTo>
                  <a:pt x="37019" y="3065"/>
                </a:lnTo>
                <a:lnTo>
                  <a:pt x="37019" y="968"/>
                </a:lnTo>
                <a:cubicBezTo>
                  <a:pt x="36939" y="1008"/>
                  <a:pt x="36858" y="1008"/>
                  <a:pt x="36777" y="1008"/>
                </a:cubicBezTo>
                <a:lnTo>
                  <a:pt x="36777" y="3065"/>
                </a:lnTo>
                <a:lnTo>
                  <a:pt x="32180" y="3065"/>
                </a:lnTo>
                <a:lnTo>
                  <a:pt x="32180" y="2258"/>
                </a:lnTo>
                <a:cubicBezTo>
                  <a:pt x="32099" y="2258"/>
                  <a:pt x="32019" y="2299"/>
                  <a:pt x="31938" y="2339"/>
                </a:cubicBezTo>
                <a:lnTo>
                  <a:pt x="31938" y="3065"/>
                </a:lnTo>
                <a:lnTo>
                  <a:pt x="29841" y="3065"/>
                </a:lnTo>
                <a:lnTo>
                  <a:pt x="29236" y="3307"/>
                </a:lnTo>
                <a:lnTo>
                  <a:pt x="31938" y="3307"/>
                </a:lnTo>
                <a:lnTo>
                  <a:pt x="31938" y="7904"/>
                </a:lnTo>
                <a:lnTo>
                  <a:pt x="27381" y="7904"/>
                </a:lnTo>
                <a:lnTo>
                  <a:pt x="27381" y="4113"/>
                </a:lnTo>
                <a:cubicBezTo>
                  <a:pt x="27301" y="4154"/>
                  <a:pt x="27220" y="4194"/>
                  <a:pt x="27139" y="4234"/>
                </a:cubicBezTo>
                <a:lnTo>
                  <a:pt x="27139" y="7904"/>
                </a:lnTo>
                <a:lnTo>
                  <a:pt x="22542" y="7904"/>
                </a:lnTo>
                <a:lnTo>
                  <a:pt x="22542" y="6613"/>
                </a:lnTo>
                <a:cubicBezTo>
                  <a:pt x="22462" y="6694"/>
                  <a:pt x="22381" y="6734"/>
                  <a:pt x="22300" y="6775"/>
                </a:cubicBezTo>
                <a:lnTo>
                  <a:pt x="22300" y="7904"/>
                </a:lnTo>
                <a:lnTo>
                  <a:pt x="20566" y="7904"/>
                </a:lnTo>
                <a:cubicBezTo>
                  <a:pt x="20445" y="7985"/>
                  <a:pt x="20324" y="8065"/>
                  <a:pt x="20203" y="8146"/>
                </a:cubicBezTo>
                <a:lnTo>
                  <a:pt x="22300" y="8146"/>
                </a:lnTo>
                <a:lnTo>
                  <a:pt x="22300" y="12703"/>
                </a:lnTo>
                <a:lnTo>
                  <a:pt x="17743" y="12703"/>
                </a:lnTo>
                <a:lnTo>
                  <a:pt x="17743" y="9961"/>
                </a:lnTo>
                <a:lnTo>
                  <a:pt x="17501" y="10162"/>
                </a:lnTo>
                <a:lnTo>
                  <a:pt x="17501" y="12703"/>
                </a:lnTo>
                <a:lnTo>
                  <a:pt x="14558" y="12703"/>
                </a:lnTo>
                <a:lnTo>
                  <a:pt x="14316" y="12945"/>
                </a:lnTo>
                <a:lnTo>
                  <a:pt x="17501" y="12945"/>
                </a:lnTo>
                <a:lnTo>
                  <a:pt x="17501" y="17542"/>
                </a:lnTo>
                <a:lnTo>
                  <a:pt x="12945" y="17542"/>
                </a:lnTo>
                <a:lnTo>
                  <a:pt x="12945" y="14316"/>
                </a:lnTo>
                <a:lnTo>
                  <a:pt x="12703" y="14598"/>
                </a:lnTo>
                <a:lnTo>
                  <a:pt x="12703" y="17542"/>
                </a:lnTo>
                <a:lnTo>
                  <a:pt x="10122" y="17542"/>
                </a:lnTo>
                <a:lnTo>
                  <a:pt x="9920" y="17784"/>
                </a:lnTo>
                <a:lnTo>
                  <a:pt x="12703" y="17784"/>
                </a:lnTo>
                <a:lnTo>
                  <a:pt x="12703" y="22341"/>
                </a:lnTo>
                <a:lnTo>
                  <a:pt x="8106" y="22341"/>
                </a:lnTo>
                <a:lnTo>
                  <a:pt x="8106" y="20244"/>
                </a:lnTo>
                <a:cubicBezTo>
                  <a:pt x="8025" y="20365"/>
                  <a:pt x="7944" y="20486"/>
                  <a:pt x="7864" y="20607"/>
                </a:cubicBezTo>
                <a:lnTo>
                  <a:pt x="7864" y="22341"/>
                </a:lnTo>
                <a:lnTo>
                  <a:pt x="6775" y="22341"/>
                </a:lnTo>
                <a:cubicBezTo>
                  <a:pt x="6694" y="22421"/>
                  <a:pt x="6654" y="22502"/>
                  <a:pt x="6613" y="22583"/>
                </a:cubicBezTo>
                <a:lnTo>
                  <a:pt x="7864" y="22583"/>
                </a:lnTo>
                <a:lnTo>
                  <a:pt x="7864" y="27139"/>
                </a:lnTo>
                <a:lnTo>
                  <a:pt x="4194" y="27139"/>
                </a:lnTo>
                <a:cubicBezTo>
                  <a:pt x="4154" y="27220"/>
                  <a:pt x="4113" y="27301"/>
                  <a:pt x="4073" y="27381"/>
                </a:cubicBezTo>
                <a:lnTo>
                  <a:pt x="7864" y="27381"/>
                </a:lnTo>
                <a:lnTo>
                  <a:pt x="7864" y="31978"/>
                </a:lnTo>
                <a:lnTo>
                  <a:pt x="3307" y="31978"/>
                </a:lnTo>
                <a:lnTo>
                  <a:pt x="3307" y="29236"/>
                </a:lnTo>
                <a:lnTo>
                  <a:pt x="3065" y="29841"/>
                </a:lnTo>
                <a:lnTo>
                  <a:pt x="3065" y="31978"/>
                </a:lnTo>
                <a:lnTo>
                  <a:pt x="2299" y="31978"/>
                </a:lnTo>
                <a:cubicBezTo>
                  <a:pt x="2299" y="32059"/>
                  <a:pt x="2258" y="32140"/>
                  <a:pt x="2218" y="32220"/>
                </a:cubicBezTo>
                <a:lnTo>
                  <a:pt x="3065" y="32220"/>
                </a:lnTo>
                <a:lnTo>
                  <a:pt x="3065" y="36777"/>
                </a:lnTo>
                <a:lnTo>
                  <a:pt x="1008" y="36777"/>
                </a:lnTo>
                <a:cubicBezTo>
                  <a:pt x="1008" y="36858"/>
                  <a:pt x="968" y="36939"/>
                  <a:pt x="968" y="37019"/>
                </a:cubicBezTo>
                <a:lnTo>
                  <a:pt x="3065" y="37019"/>
                </a:lnTo>
                <a:lnTo>
                  <a:pt x="3065" y="41576"/>
                </a:lnTo>
                <a:lnTo>
                  <a:pt x="242" y="41576"/>
                </a:lnTo>
                <a:cubicBezTo>
                  <a:pt x="242" y="41657"/>
                  <a:pt x="242" y="41737"/>
                  <a:pt x="242" y="41818"/>
                </a:cubicBezTo>
                <a:lnTo>
                  <a:pt x="3065" y="41818"/>
                </a:lnTo>
                <a:lnTo>
                  <a:pt x="3065" y="46415"/>
                </a:lnTo>
                <a:lnTo>
                  <a:pt x="0" y="46415"/>
                </a:lnTo>
                <a:lnTo>
                  <a:pt x="0" y="46536"/>
                </a:lnTo>
                <a:lnTo>
                  <a:pt x="0" y="46657"/>
                </a:lnTo>
                <a:lnTo>
                  <a:pt x="3065" y="46657"/>
                </a:lnTo>
                <a:lnTo>
                  <a:pt x="3065" y="51214"/>
                </a:lnTo>
                <a:lnTo>
                  <a:pt x="242" y="51214"/>
                </a:lnTo>
                <a:cubicBezTo>
                  <a:pt x="242" y="51295"/>
                  <a:pt x="242" y="51375"/>
                  <a:pt x="242" y="51456"/>
                </a:cubicBezTo>
                <a:lnTo>
                  <a:pt x="3065" y="51456"/>
                </a:lnTo>
                <a:lnTo>
                  <a:pt x="3065" y="56053"/>
                </a:lnTo>
                <a:lnTo>
                  <a:pt x="968" y="56053"/>
                </a:lnTo>
                <a:cubicBezTo>
                  <a:pt x="968" y="56134"/>
                  <a:pt x="1008" y="56174"/>
                  <a:pt x="1008" y="56295"/>
                </a:cubicBezTo>
                <a:lnTo>
                  <a:pt x="3065" y="56295"/>
                </a:lnTo>
                <a:lnTo>
                  <a:pt x="3065" y="60852"/>
                </a:lnTo>
                <a:lnTo>
                  <a:pt x="2218" y="60852"/>
                </a:lnTo>
                <a:cubicBezTo>
                  <a:pt x="2258" y="60933"/>
                  <a:pt x="2299" y="61013"/>
                  <a:pt x="2299" y="61094"/>
                </a:cubicBezTo>
                <a:lnTo>
                  <a:pt x="3065" y="61094"/>
                </a:lnTo>
                <a:lnTo>
                  <a:pt x="3065" y="63191"/>
                </a:lnTo>
                <a:lnTo>
                  <a:pt x="3307" y="63836"/>
                </a:lnTo>
                <a:lnTo>
                  <a:pt x="3307" y="61094"/>
                </a:lnTo>
                <a:lnTo>
                  <a:pt x="7864" y="61094"/>
                </a:lnTo>
                <a:lnTo>
                  <a:pt x="7864" y="65651"/>
                </a:lnTo>
                <a:lnTo>
                  <a:pt x="4073" y="65651"/>
                </a:lnTo>
                <a:cubicBezTo>
                  <a:pt x="4113" y="65731"/>
                  <a:pt x="4154" y="65812"/>
                  <a:pt x="4194" y="65893"/>
                </a:cubicBezTo>
                <a:lnTo>
                  <a:pt x="7864" y="65893"/>
                </a:lnTo>
                <a:lnTo>
                  <a:pt x="7864" y="70490"/>
                </a:lnTo>
                <a:lnTo>
                  <a:pt x="6613" y="70490"/>
                </a:lnTo>
                <a:cubicBezTo>
                  <a:pt x="6654" y="70570"/>
                  <a:pt x="6694" y="70651"/>
                  <a:pt x="6775" y="70732"/>
                </a:cubicBezTo>
                <a:lnTo>
                  <a:pt x="7864" y="70732"/>
                </a:lnTo>
                <a:lnTo>
                  <a:pt x="7864" y="72466"/>
                </a:lnTo>
                <a:cubicBezTo>
                  <a:pt x="7944" y="72587"/>
                  <a:pt x="8025" y="72708"/>
                  <a:pt x="8106" y="72829"/>
                </a:cubicBezTo>
                <a:lnTo>
                  <a:pt x="8106" y="70732"/>
                </a:lnTo>
                <a:lnTo>
                  <a:pt x="12703" y="70732"/>
                </a:lnTo>
                <a:lnTo>
                  <a:pt x="12703" y="75289"/>
                </a:lnTo>
                <a:lnTo>
                  <a:pt x="9920" y="75289"/>
                </a:lnTo>
                <a:lnTo>
                  <a:pt x="10122" y="75531"/>
                </a:lnTo>
                <a:lnTo>
                  <a:pt x="12703" y="75531"/>
                </a:lnTo>
                <a:lnTo>
                  <a:pt x="12703" y="78474"/>
                </a:lnTo>
                <a:lnTo>
                  <a:pt x="12945" y="78716"/>
                </a:lnTo>
                <a:lnTo>
                  <a:pt x="12945" y="75531"/>
                </a:lnTo>
                <a:lnTo>
                  <a:pt x="17501" y="75531"/>
                </a:lnTo>
                <a:lnTo>
                  <a:pt x="17501" y="80087"/>
                </a:lnTo>
                <a:lnTo>
                  <a:pt x="14316" y="80087"/>
                </a:lnTo>
                <a:lnTo>
                  <a:pt x="14558" y="80329"/>
                </a:lnTo>
                <a:lnTo>
                  <a:pt x="17501" y="80329"/>
                </a:lnTo>
                <a:lnTo>
                  <a:pt x="17501" y="82910"/>
                </a:lnTo>
                <a:lnTo>
                  <a:pt x="17743" y="83072"/>
                </a:lnTo>
                <a:lnTo>
                  <a:pt x="17743" y="80329"/>
                </a:lnTo>
                <a:lnTo>
                  <a:pt x="22300" y="80329"/>
                </a:lnTo>
                <a:lnTo>
                  <a:pt x="22300" y="84927"/>
                </a:lnTo>
                <a:lnTo>
                  <a:pt x="20203" y="84927"/>
                </a:lnTo>
                <a:cubicBezTo>
                  <a:pt x="20324" y="85007"/>
                  <a:pt x="20445" y="85088"/>
                  <a:pt x="20566" y="85168"/>
                </a:cubicBezTo>
                <a:lnTo>
                  <a:pt x="22300" y="85168"/>
                </a:lnTo>
                <a:lnTo>
                  <a:pt x="22300" y="86257"/>
                </a:lnTo>
                <a:cubicBezTo>
                  <a:pt x="22381" y="86338"/>
                  <a:pt x="22462" y="86378"/>
                  <a:pt x="22542" y="86419"/>
                </a:cubicBezTo>
                <a:lnTo>
                  <a:pt x="22542" y="85168"/>
                </a:lnTo>
                <a:lnTo>
                  <a:pt x="27139" y="85168"/>
                </a:lnTo>
                <a:lnTo>
                  <a:pt x="27139" y="88838"/>
                </a:lnTo>
                <a:cubicBezTo>
                  <a:pt x="27220" y="88878"/>
                  <a:pt x="27301" y="88919"/>
                  <a:pt x="27381" y="88959"/>
                </a:cubicBezTo>
                <a:lnTo>
                  <a:pt x="27381" y="85168"/>
                </a:lnTo>
                <a:lnTo>
                  <a:pt x="31938" y="85168"/>
                </a:lnTo>
                <a:lnTo>
                  <a:pt x="31938" y="89725"/>
                </a:lnTo>
                <a:lnTo>
                  <a:pt x="29236" y="89725"/>
                </a:lnTo>
                <a:lnTo>
                  <a:pt x="29841" y="89967"/>
                </a:lnTo>
                <a:lnTo>
                  <a:pt x="31938" y="89967"/>
                </a:lnTo>
                <a:lnTo>
                  <a:pt x="31938" y="90733"/>
                </a:lnTo>
                <a:cubicBezTo>
                  <a:pt x="32019" y="90733"/>
                  <a:pt x="32099" y="90774"/>
                  <a:pt x="32180" y="90814"/>
                </a:cubicBezTo>
                <a:lnTo>
                  <a:pt x="32180" y="89967"/>
                </a:lnTo>
                <a:lnTo>
                  <a:pt x="36777" y="89967"/>
                </a:lnTo>
                <a:lnTo>
                  <a:pt x="36777" y="92024"/>
                </a:lnTo>
                <a:cubicBezTo>
                  <a:pt x="36858" y="92024"/>
                  <a:pt x="36939" y="92064"/>
                  <a:pt x="37019" y="92064"/>
                </a:cubicBezTo>
                <a:lnTo>
                  <a:pt x="37019" y="89967"/>
                </a:lnTo>
                <a:lnTo>
                  <a:pt x="41576" y="89967"/>
                </a:lnTo>
                <a:lnTo>
                  <a:pt x="41576" y="92790"/>
                </a:lnTo>
                <a:cubicBezTo>
                  <a:pt x="41657" y="92790"/>
                  <a:pt x="41737" y="92790"/>
                  <a:pt x="41818" y="92790"/>
                </a:cubicBezTo>
                <a:lnTo>
                  <a:pt x="41818" y="89967"/>
                </a:lnTo>
                <a:lnTo>
                  <a:pt x="46375" y="89967"/>
                </a:lnTo>
                <a:lnTo>
                  <a:pt x="46375" y="93032"/>
                </a:lnTo>
                <a:lnTo>
                  <a:pt x="46496" y="93032"/>
                </a:lnTo>
                <a:lnTo>
                  <a:pt x="46617" y="93032"/>
                </a:lnTo>
                <a:lnTo>
                  <a:pt x="46617" y="89967"/>
                </a:lnTo>
                <a:lnTo>
                  <a:pt x="51214" y="89967"/>
                </a:lnTo>
                <a:lnTo>
                  <a:pt x="51214" y="92790"/>
                </a:lnTo>
                <a:cubicBezTo>
                  <a:pt x="51295" y="92790"/>
                  <a:pt x="51375" y="92790"/>
                  <a:pt x="51456" y="92790"/>
                </a:cubicBezTo>
                <a:lnTo>
                  <a:pt x="51456" y="89967"/>
                </a:lnTo>
                <a:lnTo>
                  <a:pt x="56013" y="89967"/>
                </a:lnTo>
                <a:lnTo>
                  <a:pt x="56013" y="92064"/>
                </a:lnTo>
                <a:cubicBezTo>
                  <a:pt x="56093" y="92064"/>
                  <a:pt x="56174" y="92024"/>
                  <a:pt x="56255" y="92024"/>
                </a:cubicBezTo>
                <a:lnTo>
                  <a:pt x="56255" y="89967"/>
                </a:lnTo>
                <a:lnTo>
                  <a:pt x="60812" y="89967"/>
                </a:lnTo>
                <a:lnTo>
                  <a:pt x="60812" y="90814"/>
                </a:lnTo>
                <a:cubicBezTo>
                  <a:pt x="60892" y="90774"/>
                  <a:pt x="60973" y="90733"/>
                  <a:pt x="61054" y="90733"/>
                </a:cubicBezTo>
                <a:lnTo>
                  <a:pt x="61054" y="89967"/>
                </a:lnTo>
                <a:lnTo>
                  <a:pt x="63191" y="89967"/>
                </a:lnTo>
                <a:lnTo>
                  <a:pt x="63796" y="89725"/>
                </a:lnTo>
                <a:lnTo>
                  <a:pt x="61054" y="89725"/>
                </a:lnTo>
                <a:lnTo>
                  <a:pt x="61054" y="85168"/>
                </a:lnTo>
                <a:lnTo>
                  <a:pt x="65651" y="85168"/>
                </a:lnTo>
                <a:lnTo>
                  <a:pt x="65651" y="88959"/>
                </a:lnTo>
                <a:cubicBezTo>
                  <a:pt x="65731" y="88919"/>
                  <a:pt x="65812" y="88878"/>
                  <a:pt x="65893" y="88838"/>
                </a:cubicBezTo>
                <a:lnTo>
                  <a:pt x="65893" y="85168"/>
                </a:lnTo>
                <a:lnTo>
                  <a:pt x="70450" y="85168"/>
                </a:lnTo>
                <a:lnTo>
                  <a:pt x="70450" y="86419"/>
                </a:lnTo>
                <a:cubicBezTo>
                  <a:pt x="70530" y="86378"/>
                  <a:pt x="70611" y="86338"/>
                  <a:pt x="70691" y="86257"/>
                </a:cubicBezTo>
                <a:lnTo>
                  <a:pt x="70691" y="85168"/>
                </a:lnTo>
                <a:lnTo>
                  <a:pt x="72425" y="85168"/>
                </a:lnTo>
                <a:cubicBezTo>
                  <a:pt x="72546" y="85088"/>
                  <a:pt x="72667" y="85007"/>
                  <a:pt x="72788" y="84927"/>
                </a:cubicBezTo>
                <a:lnTo>
                  <a:pt x="70691" y="84927"/>
                </a:lnTo>
                <a:lnTo>
                  <a:pt x="70691" y="80329"/>
                </a:lnTo>
                <a:lnTo>
                  <a:pt x="75248" y="80329"/>
                </a:lnTo>
                <a:lnTo>
                  <a:pt x="75248" y="83072"/>
                </a:lnTo>
                <a:lnTo>
                  <a:pt x="75490" y="82910"/>
                </a:lnTo>
                <a:lnTo>
                  <a:pt x="75490" y="80329"/>
                </a:lnTo>
                <a:lnTo>
                  <a:pt x="78434" y="80329"/>
                </a:lnTo>
                <a:lnTo>
                  <a:pt x="78716" y="80087"/>
                </a:lnTo>
                <a:lnTo>
                  <a:pt x="75490" y="80087"/>
                </a:lnTo>
                <a:lnTo>
                  <a:pt x="75490" y="75531"/>
                </a:lnTo>
                <a:lnTo>
                  <a:pt x="80087" y="75531"/>
                </a:lnTo>
                <a:lnTo>
                  <a:pt x="80087" y="78716"/>
                </a:lnTo>
                <a:lnTo>
                  <a:pt x="80329" y="78474"/>
                </a:lnTo>
                <a:lnTo>
                  <a:pt x="80329" y="75531"/>
                </a:lnTo>
                <a:lnTo>
                  <a:pt x="82870" y="75531"/>
                </a:lnTo>
                <a:lnTo>
                  <a:pt x="83072" y="75289"/>
                </a:lnTo>
                <a:lnTo>
                  <a:pt x="80329" y="75289"/>
                </a:lnTo>
                <a:lnTo>
                  <a:pt x="80329" y="70732"/>
                </a:lnTo>
                <a:lnTo>
                  <a:pt x="84886" y="70732"/>
                </a:lnTo>
                <a:lnTo>
                  <a:pt x="84886" y="72829"/>
                </a:lnTo>
                <a:cubicBezTo>
                  <a:pt x="84967" y="72708"/>
                  <a:pt x="85048" y="72587"/>
                  <a:pt x="85128" y="72466"/>
                </a:cubicBezTo>
                <a:lnTo>
                  <a:pt x="85128" y="70732"/>
                </a:lnTo>
                <a:lnTo>
                  <a:pt x="86257" y="70732"/>
                </a:lnTo>
                <a:cubicBezTo>
                  <a:pt x="86298" y="70651"/>
                  <a:pt x="86338" y="70570"/>
                  <a:pt x="86378" y="70490"/>
                </a:cubicBezTo>
                <a:lnTo>
                  <a:pt x="85128" y="70490"/>
                </a:lnTo>
                <a:lnTo>
                  <a:pt x="85128" y="65893"/>
                </a:lnTo>
                <a:lnTo>
                  <a:pt x="88798" y="65893"/>
                </a:lnTo>
                <a:cubicBezTo>
                  <a:pt x="88838" y="65812"/>
                  <a:pt x="88879" y="65731"/>
                  <a:pt x="88919" y="65651"/>
                </a:cubicBezTo>
                <a:lnTo>
                  <a:pt x="85128" y="65651"/>
                </a:lnTo>
                <a:lnTo>
                  <a:pt x="85128" y="61094"/>
                </a:lnTo>
                <a:lnTo>
                  <a:pt x="89685" y="61094"/>
                </a:lnTo>
                <a:close/>
                <a:moveTo>
                  <a:pt x="85128" y="32180"/>
                </a:moveTo>
                <a:lnTo>
                  <a:pt x="89685" y="32180"/>
                </a:lnTo>
                <a:lnTo>
                  <a:pt x="89685" y="36777"/>
                </a:lnTo>
                <a:lnTo>
                  <a:pt x="85128" y="36777"/>
                </a:lnTo>
                <a:close/>
                <a:moveTo>
                  <a:pt x="85128" y="37019"/>
                </a:moveTo>
                <a:lnTo>
                  <a:pt x="89685" y="37019"/>
                </a:lnTo>
                <a:lnTo>
                  <a:pt x="89685" y="41576"/>
                </a:lnTo>
                <a:lnTo>
                  <a:pt x="85128" y="41576"/>
                </a:lnTo>
                <a:close/>
                <a:moveTo>
                  <a:pt x="85128" y="41818"/>
                </a:moveTo>
                <a:lnTo>
                  <a:pt x="89685" y="41818"/>
                </a:lnTo>
                <a:lnTo>
                  <a:pt x="89685" y="46375"/>
                </a:lnTo>
                <a:lnTo>
                  <a:pt x="85128" y="46375"/>
                </a:lnTo>
                <a:close/>
                <a:moveTo>
                  <a:pt x="85128" y="46617"/>
                </a:moveTo>
                <a:lnTo>
                  <a:pt x="89685" y="46617"/>
                </a:lnTo>
                <a:lnTo>
                  <a:pt x="89685" y="51214"/>
                </a:lnTo>
                <a:lnTo>
                  <a:pt x="85128" y="51214"/>
                </a:lnTo>
                <a:close/>
                <a:moveTo>
                  <a:pt x="85128" y="51456"/>
                </a:moveTo>
                <a:lnTo>
                  <a:pt x="89685" y="51456"/>
                </a:lnTo>
                <a:lnTo>
                  <a:pt x="89685" y="56013"/>
                </a:lnTo>
                <a:lnTo>
                  <a:pt x="85128" y="56013"/>
                </a:lnTo>
                <a:close/>
                <a:moveTo>
                  <a:pt x="85128" y="56255"/>
                </a:moveTo>
                <a:lnTo>
                  <a:pt x="89685" y="56255"/>
                </a:lnTo>
                <a:lnTo>
                  <a:pt x="89685" y="60812"/>
                </a:lnTo>
                <a:lnTo>
                  <a:pt x="85128" y="60812"/>
                </a:lnTo>
                <a:close/>
                <a:moveTo>
                  <a:pt x="7904" y="60812"/>
                </a:moveTo>
                <a:lnTo>
                  <a:pt x="3347" y="60812"/>
                </a:lnTo>
                <a:lnTo>
                  <a:pt x="3347" y="56255"/>
                </a:lnTo>
                <a:lnTo>
                  <a:pt x="7904" y="56255"/>
                </a:lnTo>
                <a:close/>
                <a:moveTo>
                  <a:pt x="7904" y="56013"/>
                </a:moveTo>
                <a:lnTo>
                  <a:pt x="3347" y="56013"/>
                </a:lnTo>
                <a:lnTo>
                  <a:pt x="3347" y="51456"/>
                </a:lnTo>
                <a:lnTo>
                  <a:pt x="7904" y="51456"/>
                </a:lnTo>
                <a:close/>
                <a:moveTo>
                  <a:pt x="7904" y="51214"/>
                </a:moveTo>
                <a:lnTo>
                  <a:pt x="3347" y="51214"/>
                </a:lnTo>
                <a:lnTo>
                  <a:pt x="3347" y="46617"/>
                </a:lnTo>
                <a:lnTo>
                  <a:pt x="7904" y="46617"/>
                </a:lnTo>
                <a:close/>
                <a:moveTo>
                  <a:pt x="7904" y="46375"/>
                </a:moveTo>
                <a:lnTo>
                  <a:pt x="3347" y="46375"/>
                </a:lnTo>
                <a:lnTo>
                  <a:pt x="3347" y="41818"/>
                </a:lnTo>
                <a:lnTo>
                  <a:pt x="7904" y="41818"/>
                </a:lnTo>
                <a:close/>
                <a:moveTo>
                  <a:pt x="7904" y="41576"/>
                </a:moveTo>
                <a:lnTo>
                  <a:pt x="3347" y="41576"/>
                </a:lnTo>
                <a:lnTo>
                  <a:pt x="3347" y="37019"/>
                </a:lnTo>
                <a:lnTo>
                  <a:pt x="7904" y="37019"/>
                </a:lnTo>
                <a:close/>
                <a:moveTo>
                  <a:pt x="7904" y="36777"/>
                </a:moveTo>
                <a:lnTo>
                  <a:pt x="3347" y="36777"/>
                </a:lnTo>
                <a:lnTo>
                  <a:pt x="3347" y="32180"/>
                </a:lnTo>
                <a:lnTo>
                  <a:pt x="7904" y="32180"/>
                </a:lnTo>
                <a:close/>
                <a:moveTo>
                  <a:pt x="12703" y="70449"/>
                </a:moveTo>
                <a:lnTo>
                  <a:pt x="8146" y="70449"/>
                </a:lnTo>
                <a:lnTo>
                  <a:pt x="8146" y="65893"/>
                </a:lnTo>
                <a:lnTo>
                  <a:pt x="12703" y="65893"/>
                </a:lnTo>
                <a:close/>
                <a:moveTo>
                  <a:pt x="12703" y="65610"/>
                </a:moveTo>
                <a:lnTo>
                  <a:pt x="8146" y="65610"/>
                </a:lnTo>
                <a:lnTo>
                  <a:pt x="8146" y="61054"/>
                </a:lnTo>
                <a:lnTo>
                  <a:pt x="12703" y="61054"/>
                </a:lnTo>
                <a:close/>
                <a:moveTo>
                  <a:pt x="12703" y="60812"/>
                </a:moveTo>
                <a:lnTo>
                  <a:pt x="8146" y="60812"/>
                </a:lnTo>
                <a:lnTo>
                  <a:pt x="8146" y="56255"/>
                </a:lnTo>
                <a:lnTo>
                  <a:pt x="12703" y="56255"/>
                </a:lnTo>
                <a:close/>
                <a:moveTo>
                  <a:pt x="12703" y="56013"/>
                </a:moveTo>
                <a:lnTo>
                  <a:pt x="8146" y="56013"/>
                </a:lnTo>
                <a:lnTo>
                  <a:pt x="8146" y="51456"/>
                </a:lnTo>
                <a:lnTo>
                  <a:pt x="12703" y="51456"/>
                </a:lnTo>
                <a:close/>
                <a:moveTo>
                  <a:pt x="12703" y="51174"/>
                </a:moveTo>
                <a:lnTo>
                  <a:pt x="8146" y="51174"/>
                </a:lnTo>
                <a:lnTo>
                  <a:pt x="8146" y="46617"/>
                </a:lnTo>
                <a:lnTo>
                  <a:pt x="12703" y="46617"/>
                </a:lnTo>
                <a:close/>
                <a:moveTo>
                  <a:pt x="12703" y="46375"/>
                </a:moveTo>
                <a:lnTo>
                  <a:pt x="8146" y="46375"/>
                </a:lnTo>
                <a:lnTo>
                  <a:pt x="8146" y="41818"/>
                </a:lnTo>
                <a:lnTo>
                  <a:pt x="12703" y="41818"/>
                </a:lnTo>
                <a:close/>
                <a:moveTo>
                  <a:pt x="12703" y="41576"/>
                </a:moveTo>
                <a:lnTo>
                  <a:pt x="8146" y="41576"/>
                </a:lnTo>
                <a:lnTo>
                  <a:pt x="8146" y="36979"/>
                </a:lnTo>
                <a:lnTo>
                  <a:pt x="12703" y="36979"/>
                </a:lnTo>
                <a:close/>
                <a:moveTo>
                  <a:pt x="12703" y="36737"/>
                </a:moveTo>
                <a:lnTo>
                  <a:pt x="8146" y="36737"/>
                </a:lnTo>
                <a:lnTo>
                  <a:pt x="8146" y="32180"/>
                </a:lnTo>
                <a:lnTo>
                  <a:pt x="12703" y="32180"/>
                </a:lnTo>
                <a:close/>
                <a:moveTo>
                  <a:pt x="12703" y="31938"/>
                </a:moveTo>
                <a:lnTo>
                  <a:pt x="8146" y="31938"/>
                </a:lnTo>
                <a:lnTo>
                  <a:pt x="8146" y="27381"/>
                </a:lnTo>
                <a:lnTo>
                  <a:pt x="12703" y="27381"/>
                </a:lnTo>
                <a:close/>
                <a:moveTo>
                  <a:pt x="12703" y="27139"/>
                </a:moveTo>
                <a:lnTo>
                  <a:pt x="8146" y="27139"/>
                </a:lnTo>
                <a:lnTo>
                  <a:pt x="8146" y="22542"/>
                </a:lnTo>
                <a:lnTo>
                  <a:pt x="12703" y="22542"/>
                </a:lnTo>
                <a:close/>
                <a:moveTo>
                  <a:pt x="17542" y="75248"/>
                </a:moveTo>
                <a:lnTo>
                  <a:pt x="12945" y="75248"/>
                </a:lnTo>
                <a:lnTo>
                  <a:pt x="12945" y="70651"/>
                </a:lnTo>
                <a:lnTo>
                  <a:pt x="17542" y="70651"/>
                </a:lnTo>
                <a:close/>
                <a:moveTo>
                  <a:pt x="17542" y="70449"/>
                </a:moveTo>
                <a:lnTo>
                  <a:pt x="12945" y="70449"/>
                </a:lnTo>
                <a:lnTo>
                  <a:pt x="12945" y="65852"/>
                </a:lnTo>
                <a:lnTo>
                  <a:pt x="17542" y="65852"/>
                </a:lnTo>
                <a:close/>
                <a:moveTo>
                  <a:pt x="17542" y="65610"/>
                </a:moveTo>
                <a:lnTo>
                  <a:pt x="12945" y="65610"/>
                </a:lnTo>
                <a:lnTo>
                  <a:pt x="12945" y="61054"/>
                </a:lnTo>
                <a:lnTo>
                  <a:pt x="17542" y="61054"/>
                </a:lnTo>
                <a:close/>
                <a:moveTo>
                  <a:pt x="17542" y="60812"/>
                </a:moveTo>
                <a:lnTo>
                  <a:pt x="12945" y="60812"/>
                </a:lnTo>
                <a:lnTo>
                  <a:pt x="12945" y="56214"/>
                </a:lnTo>
                <a:lnTo>
                  <a:pt x="17542" y="56214"/>
                </a:lnTo>
                <a:close/>
                <a:moveTo>
                  <a:pt x="17542" y="55972"/>
                </a:moveTo>
                <a:lnTo>
                  <a:pt x="12945" y="55972"/>
                </a:lnTo>
                <a:lnTo>
                  <a:pt x="12945" y="51416"/>
                </a:lnTo>
                <a:lnTo>
                  <a:pt x="17542" y="51416"/>
                </a:lnTo>
                <a:close/>
                <a:moveTo>
                  <a:pt x="17542" y="51174"/>
                </a:moveTo>
                <a:lnTo>
                  <a:pt x="12945" y="51174"/>
                </a:lnTo>
                <a:lnTo>
                  <a:pt x="12945" y="46617"/>
                </a:lnTo>
                <a:lnTo>
                  <a:pt x="17542" y="46617"/>
                </a:lnTo>
                <a:close/>
                <a:moveTo>
                  <a:pt x="17542" y="46375"/>
                </a:moveTo>
                <a:lnTo>
                  <a:pt x="12945" y="46375"/>
                </a:lnTo>
                <a:lnTo>
                  <a:pt x="12945" y="41778"/>
                </a:lnTo>
                <a:lnTo>
                  <a:pt x="17542" y="41778"/>
                </a:lnTo>
                <a:close/>
                <a:moveTo>
                  <a:pt x="17542" y="41536"/>
                </a:moveTo>
                <a:lnTo>
                  <a:pt x="12945" y="41536"/>
                </a:lnTo>
                <a:lnTo>
                  <a:pt x="12945" y="36979"/>
                </a:lnTo>
                <a:lnTo>
                  <a:pt x="17542" y="36979"/>
                </a:lnTo>
                <a:close/>
                <a:moveTo>
                  <a:pt x="17542" y="36737"/>
                </a:moveTo>
                <a:lnTo>
                  <a:pt x="12945" y="36737"/>
                </a:lnTo>
                <a:lnTo>
                  <a:pt x="12945" y="32180"/>
                </a:lnTo>
                <a:lnTo>
                  <a:pt x="17542" y="32180"/>
                </a:lnTo>
                <a:close/>
                <a:moveTo>
                  <a:pt x="17542" y="31938"/>
                </a:moveTo>
                <a:lnTo>
                  <a:pt x="12945" y="31938"/>
                </a:lnTo>
                <a:lnTo>
                  <a:pt x="12945" y="27341"/>
                </a:lnTo>
                <a:lnTo>
                  <a:pt x="17542" y="27341"/>
                </a:lnTo>
                <a:close/>
                <a:moveTo>
                  <a:pt x="17542" y="27099"/>
                </a:moveTo>
                <a:lnTo>
                  <a:pt x="12945" y="27099"/>
                </a:lnTo>
                <a:lnTo>
                  <a:pt x="12945" y="22542"/>
                </a:lnTo>
                <a:lnTo>
                  <a:pt x="17542" y="22542"/>
                </a:lnTo>
                <a:close/>
                <a:moveTo>
                  <a:pt x="17542" y="22300"/>
                </a:moveTo>
                <a:lnTo>
                  <a:pt x="12945" y="22300"/>
                </a:lnTo>
                <a:lnTo>
                  <a:pt x="12945" y="17743"/>
                </a:lnTo>
                <a:lnTo>
                  <a:pt x="17542" y="17743"/>
                </a:lnTo>
                <a:close/>
                <a:moveTo>
                  <a:pt x="22341" y="80047"/>
                </a:moveTo>
                <a:lnTo>
                  <a:pt x="17784" y="80047"/>
                </a:lnTo>
                <a:lnTo>
                  <a:pt x="17784" y="75450"/>
                </a:lnTo>
                <a:lnTo>
                  <a:pt x="22341" y="75450"/>
                </a:lnTo>
                <a:close/>
                <a:moveTo>
                  <a:pt x="22341" y="75208"/>
                </a:moveTo>
                <a:lnTo>
                  <a:pt x="17784" y="75208"/>
                </a:lnTo>
                <a:lnTo>
                  <a:pt x="17784" y="70651"/>
                </a:lnTo>
                <a:lnTo>
                  <a:pt x="22341" y="70651"/>
                </a:lnTo>
                <a:close/>
                <a:moveTo>
                  <a:pt x="22341" y="70409"/>
                </a:moveTo>
                <a:lnTo>
                  <a:pt x="17784" y="70409"/>
                </a:lnTo>
                <a:lnTo>
                  <a:pt x="17784" y="65852"/>
                </a:lnTo>
                <a:lnTo>
                  <a:pt x="22341" y="65852"/>
                </a:lnTo>
                <a:close/>
                <a:moveTo>
                  <a:pt x="22341" y="65610"/>
                </a:moveTo>
                <a:lnTo>
                  <a:pt x="17784" y="65610"/>
                </a:lnTo>
                <a:lnTo>
                  <a:pt x="17784" y="61013"/>
                </a:lnTo>
                <a:lnTo>
                  <a:pt x="22341" y="61013"/>
                </a:lnTo>
                <a:close/>
                <a:moveTo>
                  <a:pt x="22341" y="60771"/>
                </a:moveTo>
                <a:lnTo>
                  <a:pt x="17784" y="60771"/>
                </a:lnTo>
                <a:lnTo>
                  <a:pt x="17784" y="56214"/>
                </a:lnTo>
                <a:lnTo>
                  <a:pt x="22341" y="56214"/>
                </a:lnTo>
                <a:close/>
                <a:moveTo>
                  <a:pt x="22341" y="55972"/>
                </a:moveTo>
                <a:lnTo>
                  <a:pt x="17784" y="55972"/>
                </a:lnTo>
                <a:lnTo>
                  <a:pt x="17784" y="51416"/>
                </a:lnTo>
                <a:lnTo>
                  <a:pt x="22341" y="51416"/>
                </a:lnTo>
                <a:close/>
                <a:moveTo>
                  <a:pt x="22341" y="51174"/>
                </a:moveTo>
                <a:lnTo>
                  <a:pt x="17784" y="51174"/>
                </a:lnTo>
                <a:lnTo>
                  <a:pt x="17784" y="46577"/>
                </a:lnTo>
                <a:lnTo>
                  <a:pt x="22341" y="46577"/>
                </a:lnTo>
                <a:close/>
                <a:moveTo>
                  <a:pt x="22341" y="46335"/>
                </a:moveTo>
                <a:lnTo>
                  <a:pt x="17784" y="46335"/>
                </a:lnTo>
                <a:lnTo>
                  <a:pt x="17784" y="41778"/>
                </a:lnTo>
                <a:lnTo>
                  <a:pt x="22341" y="41778"/>
                </a:lnTo>
                <a:close/>
                <a:moveTo>
                  <a:pt x="22341" y="41536"/>
                </a:moveTo>
                <a:lnTo>
                  <a:pt x="17784" y="41536"/>
                </a:lnTo>
                <a:lnTo>
                  <a:pt x="17784" y="36939"/>
                </a:lnTo>
                <a:lnTo>
                  <a:pt x="22341" y="36939"/>
                </a:lnTo>
                <a:close/>
                <a:moveTo>
                  <a:pt x="22341" y="36737"/>
                </a:moveTo>
                <a:lnTo>
                  <a:pt x="17784" y="36737"/>
                </a:lnTo>
                <a:lnTo>
                  <a:pt x="17784" y="32140"/>
                </a:lnTo>
                <a:lnTo>
                  <a:pt x="22341" y="32140"/>
                </a:lnTo>
                <a:close/>
                <a:moveTo>
                  <a:pt x="22341" y="31898"/>
                </a:moveTo>
                <a:lnTo>
                  <a:pt x="17784" y="31898"/>
                </a:lnTo>
                <a:lnTo>
                  <a:pt x="17784" y="27341"/>
                </a:lnTo>
                <a:lnTo>
                  <a:pt x="22341" y="27341"/>
                </a:lnTo>
                <a:close/>
                <a:moveTo>
                  <a:pt x="22341" y="27099"/>
                </a:moveTo>
                <a:lnTo>
                  <a:pt x="17784" y="27099"/>
                </a:lnTo>
                <a:lnTo>
                  <a:pt x="17784" y="22502"/>
                </a:lnTo>
                <a:lnTo>
                  <a:pt x="22341" y="22502"/>
                </a:lnTo>
                <a:close/>
                <a:moveTo>
                  <a:pt x="22341" y="22260"/>
                </a:moveTo>
                <a:lnTo>
                  <a:pt x="17784" y="22260"/>
                </a:lnTo>
                <a:lnTo>
                  <a:pt x="17784" y="17703"/>
                </a:lnTo>
                <a:lnTo>
                  <a:pt x="22341" y="17703"/>
                </a:lnTo>
                <a:close/>
                <a:moveTo>
                  <a:pt x="22341" y="17461"/>
                </a:moveTo>
                <a:lnTo>
                  <a:pt x="17784" y="17461"/>
                </a:lnTo>
                <a:lnTo>
                  <a:pt x="17784" y="12904"/>
                </a:lnTo>
                <a:lnTo>
                  <a:pt x="22341" y="12904"/>
                </a:lnTo>
                <a:close/>
                <a:moveTo>
                  <a:pt x="27139" y="84846"/>
                </a:moveTo>
                <a:lnTo>
                  <a:pt x="22583" y="84846"/>
                </a:lnTo>
                <a:lnTo>
                  <a:pt x="22583" y="80249"/>
                </a:lnTo>
                <a:lnTo>
                  <a:pt x="27139" y="80249"/>
                </a:lnTo>
                <a:close/>
                <a:moveTo>
                  <a:pt x="27139" y="80007"/>
                </a:moveTo>
                <a:lnTo>
                  <a:pt x="22583" y="80007"/>
                </a:lnTo>
                <a:lnTo>
                  <a:pt x="22583" y="75450"/>
                </a:lnTo>
                <a:lnTo>
                  <a:pt x="27139" y="75450"/>
                </a:lnTo>
                <a:close/>
                <a:moveTo>
                  <a:pt x="27139" y="75208"/>
                </a:moveTo>
                <a:lnTo>
                  <a:pt x="22583" y="75208"/>
                </a:lnTo>
                <a:lnTo>
                  <a:pt x="22583" y="70611"/>
                </a:lnTo>
                <a:lnTo>
                  <a:pt x="27139" y="70611"/>
                </a:lnTo>
                <a:close/>
                <a:moveTo>
                  <a:pt x="27139" y="70369"/>
                </a:moveTo>
                <a:lnTo>
                  <a:pt x="22583" y="70369"/>
                </a:lnTo>
                <a:lnTo>
                  <a:pt x="22583" y="65812"/>
                </a:lnTo>
                <a:lnTo>
                  <a:pt x="27139" y="65812"/>
                </a:lnTo>
                <a:close/>
                <a:moveTo>
                  <a:pt x="27139" y="65570"/>
                </a:moveTo>
                <a:lnTo>
                  <a:pt x="22583" y="65570"/>
                </a:lnTo>
                <a:lnTo>
                  <a:pt x="22583" y="61013"/>
                </a:lnTo>
                <a:lnTo>
                  <a:pt x="27139" y="61013"/>
                </a:lnTo>
                <a:close/>
                <a:moveTo>
                  <a:pt x="27139" y="60771"/>
                </a:moveTo>
                <a:lnTo>
                  <a:pt x="22583" y="60771"/>
                </a:lnTo>
                <a:lnTo>
                  <a:pt x="22583" y="56174"/>
                </a:lnTo>
                <a:lnTo>
                  <a:pt x="27139" y="56174"/>
                </a:lnTo>
                <a:close/>
                <a:moveTo>
                  <a:pt x="27139" y="55932"/>
                </a:moveTo>
                <a:lnTo>
                  <a:pt x="22583" y="55932"/>
                </a:lnTo>
                <a:lnTo>
                  <a:pt x="22583" y="51375"/>
                </a:lnTo>
                <a:lnTo>
                  <a:pt x="27139" y="51375"/>
                </a:lnTo>
                <a:close/>
                <a:moveTo>
                  <a:pt x="27139" y="51133"/>
                </a:moveTo>
                <a:lnTo>
                  <a:pt x="22583" y="51133"/>
                </a:lnTo>
                <a:lnTo>
                  <a:pt x="22583" y="46577"/>
                </a:lnTo>
                <a:lnTo>
                  <a:pt x="27139" y="46577"/>
                </a:lnTo>
                <a:close/>
                <a:moveTo>
                  <a:pt x="27139" y="46335"/>
                </a:moveTo>
                <a:lnTo>
                  <a:pt x="22583" y="46335"/>
                </a:lnTo>
                <a:lnTo>
                  <a:pt x="22583" y="41737"/>
                </a:lnTo>
                <a:lnTo>
                  <a:pt x="27139" y="41737"/>
                </a:lnTo>
                <a:close/>
                <a:moveTo>
                  <a:pt x="27139" y="41495"/>
                </a:moveTo>
                <a:lnTo>
                  <a:pt x="22583" y="41495"/>
                </a:lnTo>
                <a:lnTo>
                  <a:pt x="22583" y="36939"/>
                </a:lnTo>
                <a:lnTo>
                  <a:pt x="27139" y="36939"/>
                </a:lnTo>
                <a:close/>
                <a:moveTo>
                  <a:pt x="27139" y="36697"/>
                </a:moveTo>
                <a:lnTo>
                  <a:pt x="22583" y="36697"/>
                </a:lnTo>
                <a:lnTo>
                  <a:pt x="22583" y="32140"/>
                </a:lnTo>
                <a:lnTo>
                  <a:pt x="27139" y="32140"/>
                </a:lnTo>
                <a:close/>
                <a:moveTo>
                  <a:pt x="27139" y="31898"/>
                </a:moveTo>
                <a:lnTo>
                  <a:pt x="22583" y="31898"/>
                </a:lnTo>
                <a:lnTo>
                  <a:pt x="22583" y="27301"/>
                </a:lnTo>
                <a:lnTo>
                  <a:pt x="27139" y="27301"/>
                </a:lnTo>
                <a:close/>
                <a:moveTo>
                  <a:pt x="27139" y="27059"/>
                </a:moveTo>
                <a:lnTo>
                  <a:pt x="22583" y="27059"/>
                </a:lnTo>
                <a:lnTo>
                  <a:pt x="22583" y="22502"/>
                </a:lnTo>
                <a:lnTo>
                  <a:pt x="27139" y="22502"/>
                </a:lnTo>
                <a:close/>
                <a:moveTo>
                  <a:pt x="27139" y="22260"/>
                </a:moveTo>
                <a:lnTo>
                  <a:pt x="22583" y="22260"/>
                </a:lnTo>
                <a:lnTo>
                  <a:pt x="22583" y="17703"/>
                </a:lnTo>
                <a:lnTo>
                  <a:pt x="27139" y="17703"/>
                </a:lnTo>
                <a:close/>
                <a:moveTo>
                  <a:pt x="27139" y="17461"/>
                </a:moveTo>
                <a:lnTo>
                  <a:pt x="22583" y="17461"/>
                </a:lnTo>
                <a:lnTo>
                  <a:pt x="22583" y="12864"/>
                </a:lnTo>
                <a:lnTo>
                  <a:pt x="27139" y="12864"/>
                </a:lnTo>
                <a:close/>
                <a:moveTo>
                  <a:pt x="27139" y="12622"/>
                </a:moveTo>
                <a:lnTo>
                  <a:pt x="22583" y="12622"/>
                </a:lnTo>
                <a:lnTo>
                  <a:pt x="22583" y="8065"/>
                </a:lnTo>
                <a:lnTo>
                  <a:pt x="27139" y="8065"/>
                </a:lnTo>
                <a:close/>
                <a:moveTo>
                  <a:pt x="31979" y="84806"/>
                </a:moveTo>
                <a:lnTo>
                  <a:pt x="27381" y="84806"/>
                </a:lnTo>
                <a:lnTo>
                  <a:pt x="27381" y="80249"/>
                </a:lnTo>
                <a:lnTo>
                  <a:pt x="31979" y="80249"/>
                </a:lnTo>
                <a:close/>
                <a:moveTo>
                  <a:pt x="31979" y="80007"/>
                </a:moveTo>
                <a:lnTo>
                  <a:pt x="27381" y="80007"/>
                </a:lnTo>
                <a:lnTo>
                  <a:pt x="27381" y="75410"/>
                </a:lnTo>
                <a:lnTo>
                  <a:pt x="31979" y="75410"/>
                </a:lnTo>
                <a:close/>
                <a:moveTo>
                  <a:pt x="31979" y="75168"/>
                </a:moveTo>
                <a:lnTo>
                  <a:pt x="27381" y="75168"/>
                </a:lnTo>
                <a:lnTo>
                  <a:pt x="27381" y="70611"/>
                </a:lnTo>
                <a:lnTo>
                  <a:pt x="31979" y="70611"/>
                </a:lnTo>
                <a:close/>
                <a:moveTo>
                  <a:pt x="31979" y="70369"/>
                </a:moveTo>
                <a:lnTo>
                  <a:pt x="27381" y="70369"/>
                </a:lnTo>
                <a:lnTo>
                  <a:pt x="27381" y="65812"/>
                </a:lnTo>
                <a:lnTo>
                  <a:pt x="31979" y="65812"/>
                </a:lnTo>
                <a:close/>
                <a:moveTo>
                  <a:pt x="31979" y="65570"/>
                </a:moveTo>
                <a:lnTo>
                  <a:pt x="27381" y="65570"/>
                </a:lnTo>
                <a:lnTo>
                  <a:pt x="27381" y="60973"/>
                </a:lnTo>
                <a:lnTo>
                  <a:pt x="31979" y="60973"/>
                </a:lnTo>
                <a:close/>
                <a:moveTo>
                  <a:pt x="31979" y="60731"/>
                </a:moveTo>
                <a:lnTo>
                  <a:pt x="27381" y="60731"/>
                </a:lnTo>
                <a:lnTo>
                  <a:pt x="27381" y="56174"/>
                </a:lnTo>
                <a:lnTo>
                  <a:pt x="31979" y="56174"/>
                </a:lnTo>
                <a:close/>
                <a:moveTo>
                  <a:pt x="31979" y="55932"/>
                </a:moveTo>
                <a:lnTo>
                  <a:pt x="27381" y="55932"/>
                </a:lnTo>
                <a:lnTo>
                  <a:pt x="27381" y="51375"/>
                </a:lnTo>
                <a:lnTo>
                  <a:pt x="31979" y="51375"/>
                </a:lnTo>
                <a:close/>
                <a:moveTo>
                  <a:pt x="31979" y="51133"/>
                </a:moveTo>
                <a:lnTo>
                  <a:pt x="27381" y="51133"/>
                </a:lnTo>
                <a:lnTo>
                  <a:pt x="27381" y="46536"/>
                </a:lnTo>
                <a:lnTo>
                  <a:pt x="31979" y="46536"/>
                </a:lnTo>
                <a:close/>
                <a:moveTo>
                  <a:pt x="31979" y="46294"/>
                </a:moveTo>
                <a:lnTo>
                  <a:pt x="27381" y="46294"/>
                </a:lnTo>
                <a:lnTo>
                  <a:pt x="27381" y="41737"/>
                </a:lnTo>
                <a:lnTo>
                  <a:pt x="31979" y="41737"/>
                </a:lnTo>
                <a:close/>
                <a:moveTo>
                  <a:pt x="31979" y="41495"/>
                </a:moveTo>
                <a:lnTo>
                  <a:pt x="27381" y="41495"/>
                </a:lnTo>
                <a:lnTo>
                  <a:pt x="27381" y="36898"/>
                </a:lnTo>
                <a:lnTo>
                  <a:pt x="31979" y="36898"/>
                </a:lnTo>
                <a:close/>
                <a:moveTo>
                  <a:pt x="31979" y="36656"/>
                </a:moveTo>
                <a:lnTo>
                  <a:pt x="27381" y="36656"/>
                </a:lnTo>
                <a:lnTo>
                  <a:pt x="27381" y="32099"/>
                </a:lnTo>
                <a:lnTo>
                  <a:pt x="31979" y="32099"/>
                </a:lnTo>
                <a:close/>
                <a:moveTo>
                  <a:pt x="31979" y="31858"/>
                </a:moveTo>
                <a:lnTo>
                  <a:pt x="27381" y="31858"/>
                </a:lnTo>
                <a:lnTo>
                  <a:pt x="27381" y="27301"/>
                </a:lnTo>
                <a:lnTo>
                  <a:pt x="31979" y="27301"/>
                </a:lnTo>
                <a:close/>
                <a:moveTo>
                  <a:pt x="31979" y="27059"/>
                </a:moveTo>
                <a:lnTo>
                  <a:pt x="27381" y="27059"/>
                </a:lnTo>
                <a:lnTo>
                  <a:pt x="27381" y="22462"/>
                </a:lnTo>
                <a:lnTo>
                  <a:pt x="31979" y="22462"/>
                </a:lnTo>
                <a:close/>
                <a:moveTo>
                  <a:pt x="31979" y="22220"/>
                </a:moveTo>
                <a:lnTo>
                  <a:pt x="27381" y="22220"/>
                </a:lnTo>
                <a:lnTo>
                  <a:pt x="27381" y="17663"/>
                </a:lnTo>
                <a:lnTo>
                  <a:pt x="31979" y="17663"/>
                </a:lnTo>
                <a:close/>
                <a:moveTo>
                  <a:pt x="31979" y="17421"/>
                </a:moveTo>
                <a:lnTo>
                  <a:pt x="27381" y="17421"/>
                </a:lnTo>
                <a:lnTo>
                  <a:pt x="27381" y="12864"/>
                </a:lnTo>
                <a:lnTo>
                  <a:pt x="31979" y="12864"/>
                </a:lnTo>
                <a:close/>
                <a:moveTo>
                  <a:pt x="31979" y="12622"/>
                </a:moveTo>
                <a:lnTo>
                  <a:pt x="27381" y="12622"/>
                </a:lnTo>
                <a:lnTo>
                  <a:pt x="27381" y="8025"/>
                </a:lnTo>
                <a:lnTo>
                  <a:pt x="31979" y="8025"/>
                </a:lnTo>
                <a:close/>
                <a:moveTo>
                  <a:pt x="36777" y="89604"/>
                </a:moveTo>
                <a:lnTo>
                  <a:pt x="32220" y="89604"/>
                </a:lnTo>
                <a:lnTo>
                  <a:pt x="32220" y="85007"/>
                </a:lnTo>
                <a:lnTo>
                  <a:pt x="36777" y="85007"/>
                </a:lnTo>
                <a:close/>
                <a:moveTo>
                  <a:pt x="36777" y="84765"/>
                </a:moveTo>
                <a:lnTo>
                  <a:pt x="32220" y="84765"/>
                </a:lnTo>
                <a:lnTo>
                  <a:pt x="32220" y="80208"/>
                </a:lnTo>
                <a:lnTo>
                  <a:pt x="36777" y="80208"/>
                </a:lnTo>
                <a:close/>
                <a:moveTo>
                  <a:pt x="36777" y="79966"/>
                </a:moveTo>
                <a:lnTo>
                  <a:pt x="32220" y="79966"/>
                </a:lnTo>
                <a:lnTo>
                  <a:pt x="32220" y="75410"/>
                </a:lnTo>
                <a:lnTo>
                  <a:pt x="36777" y="75410"/>
                </a:lnTo>
                <a:close/>
                <a:moveTo>
                  <a:pt x="36777" y="75168"/>
                </a:moveTo>
                <a:lnTo>
                  <a:pt x="32220" y="75168"/>
                </a:lnTo>
                <a:lnTo>
                  <a:pt x="32220" y="70570"/>
                </a:lnTo>
                <a:lnTo>
                  <a:pt x="36777" y="70570"/>
                </a:lnTo>
                <a:close/>
                <a:moveTo>
                  <a:pt x="36777" y="70329"/>
                </a:moveTo>
                <a:lnTo>
                  <a:pt x="32220" y="70329"/>
                </a:lnTo>
                <a:lnTo>
                  <a:pt x="32220" y="65772"/>
                </a:lnTo>
                <a:lnTo>
                  <a:pt x="36777" y="65772"/>
                </a:lnTo>
                <a:close/>
                <a:moveTo>
                  <a:pt x="36777" y="65530"/>
                </a:moveTo>
                <a:lnTo>
                  <a:pt x="32220" y="65530"/>
                </a:lnTo>
                <a:lnTo>
                  <a:pt x="32220" y="60973"/>
                </a:lnTo>
                <a:lnTo>
                  <a:pt x="36777" y="60973"/>
                </a:lnTo>
                <a:close/>
                <a:moveTo>
                  <a:pt x="36777" y="60731"/>
                </a:moveTo>
                <a:lnTo>
                  <a:pt x="32220" y="60731"/>
                </a:lnTo>
                <a:lnTo>
                  <a:pt x="32220" y="56134"/>
                </a:lnTo>
                <a:lnTo>
                  <a:pt x="36777" y="56134"/>
                </a:lnTo>
                <a:close/>
                <a:moveTo>
                  <a:pt x="36777" y="55892"/>
                </a:moveTo>
                <a:lnTo>
                  <a:pt x="32220" y="55892"/>
                </a:lnTo>
                <a:lnTo>
                  <a:pt x="32220" y="51335"/>
                </a:lnTo>
                <a:lnTo>
                  <a:pt x="36777" y="51335"/>
                </a:lnTo>
                <a:close/>
                <a:moveTo>
                  <a:pt x="36777" y="51093"/>
                </a:moveTo>
                <a:lnTo>
                  <a:pt x="32220" y="51093"/>
                </a:lnTo>
                <a:lnTo>
                  <a:pt x="32220" y="46536"/>
                </a:lnTo>
                <a:lnTo>
                  <a:pt x="36777" y="46536"/>
                </a:lnTo>
                <a:close/>
                <a:moveTo>
                  <a:pt x="36777" y="46294"/>
                </a:moveTo>
                <a:lnTo>
                  <a:pt x="32220" y="46294"/>
                </a:lnTo>
                <a:lnTo>
                  <a:pt x="32220" y="41697"/>
                </a:lnTo>
                <a:lnTo>
                  <a:pt x="36777" y="41697"/>
                </a:lnTo>
                <a:close/>
                <a:moveTo>
                  <a:pt x="36777" y="41455"/>
                </a:moveTo>
                <a:lnTo>
                  <a:pt x="32220" y="41455"/>
                </a:lnTo>
                <a:lnTo>
                  <a:pt x="32220" y="36898"/>
                </a:lnTo>
                <a:lnTo>
                  <a:pt x="36777" y="36898"/>
                </a:lnTo>
                <a:close/>
                <a:moveTo>
                  <a:pt x="36777" y="36656"/>
                </a:moveTo>
                <a:lnTo>
                  <a:pt x="32220" y="36656"/>
                </a:lnTo>
                <a:lnTo>
                  <a:pt x="32220" y="32059"/>
                </a:lnTo>
                <a:lnTo>
                  <a:pt x="36777" y="32059"/>
                </a:lnTo>
                <a:close/>
                <a:moveTo>
                  <a:pt x="36777" y="31817"/>
                </a:moveTo>
                <a:lnTo>
                  <a:pt x="32220" y="31817"/>
                </a:lnTo>
                <a:lnTo>
                  <a:pt x="32220" y="27260"/>
                </a:lnTo>
                <a:lnTo>
                  <a:pt x="36777" y="27260"/>
                </a:lnTo>
                <a:close/>
                <a:moveTo>
                  <a:pt x="36777" y="27018"/>
                </a:moveTo>
                <a:lnTo>
                  <a:pt x="32220" y="27018"/>
                </a:lnTo>
                <a:lnTo>
                  <a:pt x="32220" y="22462"/>
                </a:lnTo>
                <a:lnTo>
                  <a:pt x="36777" y="22462"/>
                </a:lnTo>
                <a:close/>
                <a:moveTo>
                  <a:pt x="36777" y="22220"/>
                </a:moveTo>
                <a:lnTo>
                  <a:pt x="32220" y="22220"/>
                </a:lnTo>
                <a:lnTo>
                  <a:pt x="32220" y="17622"/>
                </a:lnTo>
                <a:lnTo>
                  <a:pt x="36777" y="17622"/>
                </a:lnTo>
                <a:close/>
                <a:moveTo>
                  <a:pt x="36777" y="17380"/>
                </a:moveTo>
                <a:lnTo>
                  <a:pt x="32220" y="17380"/>
                </a:lnTo>
                <a:lnTo>
                  <a:pt x="32220" y="12824"/>
                </a:lnTo>
                <a:lnTo>
                  <a:pt x="36777" y="12824"/>
                </a:lnTo>
                <a:close/>
                <a:moveTo>
                  <a:pt x="36777" y="12582"/>
                </a:moveTo>
                <a:lnTo>
                  <a:pt x="32220" y="12582"/>
                </a:lnTo>
                <a:lnTo>
                  <a:pt x="32220" y="8025"/>
                </a:lnTo>
                <a:lnTo>
                  <a:pt x="36777" y="8025"/>
                </a:lnTo>
                <a:close/>
                <a:moveTo>
                  <a:pt x="36777" y="7783"/>
                </a:moveTo>
                <a:lnTo>
                  <a:pt x="32220" y="7783"/>
                </a:lnTo>
                <a:lnTo>
                  <a:pt x="32220" y="3307"/>
                </a:lnTo>
                <a:lnTo>
                  <a:pt x="36777" y="3307"/>
                </a:lnTo>
                <a:lnTo>
                  <a:pt x="36777" y="7904"/>
                </a:lnTo>
                <a:close/>
                <a:moveTo>
                  <a:pt x="41616" y="89564"/>
                </a:moveTo>
                <a:lnTo>
                  <a:pt x="37019" y="89564"/>
                </a:lnTo>
                <a:lnTo>
                  <a:pt x="37019" y="85007"/>
                </a:lnTo>
                <a:lnTo>
                  <a:pt x="41616" y="85007"/>
                </a:lnTo>
                <a:close/>
                <a:moveTo>
                  <a:pt x="41616" y="84765"/>
                </a:moveTo>
                <a:lnTo>
                  <a:pt x="37019" y="84765"/>
                </a:lnTo>
                <a:lnTo>
                  <a:pt x="37019" y="80168"/>
                </a:lnTo>
                <a:lnTo>
                  <a:pt x="41616" y="80168"/>
                </a:lnTo>
                <a:close/>
                <a:moveTo>
                  <a:pt x="41616" y="79926"/>
                </a:moveTo>
                <a:lnTo>
                  <a:pt x="37019" y="79926"/>
                </a:lnTo>
                <a:lnTo>
                  <a:pt x="37019" y="75369"/>
                </a:lnTo>
                <a:lnTo>
                  <a:pt x="41616" y="75369"/>
                </a:lnTo>
                <a:close/>
                <a:moveTo>
                  <a:pt x="41616" y="75127"/>
                </a:moveTo>
                <a:lnTo>
                  <a:pt x="37019" y="75127"/>
                </a:lnTo>
                <a:lnTo>
                  <a:pt x="37019" y="70570"/>
                </a:lnTo>
                <a:lnTo>
                  <a:pt x="41616" y="70570"/>
                </a:lnTo>
                <a:close/>
                <a:moveTo>
                  <a:pt x="41616" y="70329"/>
                </a:moveTo>
                <a:lnTo>
                  <a:pt x="37019" y="70329"/>
                </a:lnTo>
                <a:lnTo>
                  <a:pt x="37019" y="65731"/>
                </a:lnTo>
                <a:lnTo>
                  <a:pt x="41616" y="65731"/>
                </a:lnTo>
                <a:close/>
                <a:moveTo>
                  <a:pt x="41616" y="65489"/>
                </a:moveTo>
                <a:lnTo>
                  <a:pt x="37019" y="65489"/>
                </a:lnTo>
                <a:lnTo>
                  <a:pt x="37019" y="60933"/>
                </a:lnTo>
                <a:lnTo>
                  <a:pt x="41616" y="60933"/>
                </a:lnTo>
                <a:close/>
                <a:moveTo>
                  <a:pt x="41616" y="60691"/>
                </a:moveTo>
                <a:lnTo>
                  <a:pt x="37019" y="60691"/>
                </a:lnTo>
                <a:lnTo>
                  <a:pt x="37019" y="56134"/>
                </a:lnTo>
                <a:lnTo>
                  <a:pt x="41616" y="56134"/>
                </a:lnTo>
                <a:close/>
                <a:moveTo>
                  <a:pt x="41616" y="55892"/>
                </a:moveTo>
                <a:lnTo>
                  <a:pt x="37019" y="55892"/>
                </a:lnTo>
                <a:lnTo>
                  <a:pt x="37019" y="51295"/>
                </a:lnTo>
                <a:lnTo>
                  <a:pt x="41616" y="51295"/>
                </a:lnTo>
                <a:close/>
                <a:moveTo>
                  <a:pt x="41616" y="51053"/>
                </a:moveTo>
                <a:lnTo>
                  <a:pt x="37019" y="51053"/>
                </a:lnTo>
                <a:lnTo>
                  <a:pt x="37019" y="46496"/>
                </a:lnTo>
                <a:lnTo>
                  <a:pt x="41616" y="46496"/>
                </a:lnTo>
                <a:close/>
                <a:moveTo>
                  <a:pt x="41616" y="46254"/>
                </a:moveTo>
                <a:lnTo>
                  <a:pt x="37019" y="46254"/>
                </a:lnTo>
                <a:lnTo>
                  <a:pt x="37019" y="41697"/>
                </a:lnTo>
                <a:lnTo>
                  <a:pt x="41616" y="41697"/>
                </a:lnTo>
                <a:close/>
                <a:moveTo>
                  <a:pt x="41616" y="41455"/>
                </a:moveTo>
                <a:lnTo>
                  <a:pt x="37019" y="41455"/>
                </a:lnTo>
                <a:lnTo>
                  <a:pt x="37019" y="36858"/>
                </a:lnTo>
                <a:lnTo>
                  <a:pt x="41616" y="36858"/>
                </a:lnTo>
                <a:close/>
                <a:moveTo>
                  <a:pt x="41616" y="36616"/>
                </a:moveTo>
                <a:lnTo>
                  <a:pt x="37019" y="36616"/>
                </a:lnTo>
                <a:lnTo>
                  <a:pt x="37019" y="32059"/>
                </a:lnTo>
                <a:lnTo>
                  <a:pt x="41616" y="32059"/>
                </a:lnTo>
                <a:close/>
                <a:moveTo>
                  <a:pt x="41616" y="31817"/>
                </a:moveTo>
                <a:lnTo>
                  <a:pt x="37019" y="31817"/>
                </a:lnTo>
                <a:lnTo>
                  <a:pt x="37019" y="27220"/>
                </a:lnTo>
                <a:lnTo>
                  <a:pt x="41616" y="27220"/>
                </a:lnTo>
                <a:close/>
                <a:moveTo>
                  <a:pt x="41616" y="26978"/>
                </a:moveTo>
                <a:lnTo>
                  <a:pt x="37019" y="26978"/>
                </a:lnTo>
                <a:lnTo>
                  <a:pt x="37019" y="22421"/>
                </a:lnTo>
                <a:lnTo>
                  <a:pt x="41616" y="22421"/>
                </a:lnTo>
                <a:close/>
                <a:moveTo>
                  <a:pt x="41616" y="22179"/>
                </a:moveTo>
                <a:lnTo>
                  <a:pt x="37019" y="22179"/>
                </a:lnTo>
                <a:lnTo>
                  <a:pt x="37019" y="17622"/>
                </a:lnTo>
                <a:lnTo>
                  <a:pt x="41616" y="17622"/>
                </a:lnTo>
                <a:close/>
                <a:moveTo>
                  <a:pt x="41616" y="17380"/>
                </a:moveTo>
                <a:lnTo>
                  <a:pt x="37019" y="17380"/>
                </a:lnTo>
                <a:lnTo>
                  <a:pt x="37019" y="12783"/>
                </a:lnTo>
                <a:lnTo>
                  <a:pt x="41616" y="12783"/>
                </a:lnTo>
                <a:close/>
                <a:moveTo>
                  <a:pt x="41616" y="12541"/>
                </a:moveTo>
                <a:lnTo>
                  <a:pt x="37019" y="12541"/>
                </a:lnTo>
                <a:lnTo>
                  <a:pt x="37019" y="7985"/>
                </a:lnTo>
                <a:lnTo>
                  <a:pt x="41616" y="7985"/>
                </a:lnTo>
                <a:close/>
                <a:moveTo>
                  <a:pt x="41616" y="7743"/>
                </a:moveTo>
                <a:lnTo>
                  <a:pt x="37019" y="7743"/>
                </a:lnTo>
                <a:lnTo>
                  <a:pt x="37019" y="3307"/>
                </a:lnTo>
                <a:lnTo>
                  <a:pt x="41616" y="3307"/>
                </a:lnTo>
                <a:lnTo>
                  <a:pt x="41616" y="7904"/>
                </a:lnTo>
                <a:close/>
                <a:moveTo>
                  <a:pt x="46415" y="89564"/>
                </a:moveTo>
                <a:lnTo>
                  <a:pt x="41858" y="89564"/>
                </a:lnTo>
                <a:lnTo>
                  <a:pt x="41858" y="84967"/>
                </a:lnTo>
                <a:lnTo>
                  <a:pt x="46415" y="84967"/>
                </a:lnTo>
                <a:close/>
                <a:moveTo>
                  <a:pt x="46415" y="84725"/>
                </a:moveTo>
                <a:lnTo>
                  <a:pt x="41858" y="84725"/>
                </a:lnTo>
                <a:lnTo>
                  <a:pt x="41858" y="80168"/>
                </a:lnTo>
                <a:lnTo>
                  <a:pt x="46415" y="80168"/>
                </a:lnTo>
                <a:close/>
                <a:moveTo>
                  <a:pt x="46415" y="79926"/>
                </a:moveTo>
                <a:lnTo>
                  <a:pt x="41858" y="79926"/>
                </a:lnTo>
                <a:lnTo>
                  <a:pt x="41858" y="75329"/>
                </a:lnTo>
                <a:lnTo>
                  <a:pt x="46415" y="75329"/>
                </a:lnTo>
                <a:close/>
                <a:moveTo>
                  <a:pt x="46415" y="75087"/>
                </a:moveTo>
                <a:lnTo>
                  <a:pt x="41858" y="75087"/>
                </a:lnTo>
                <a:lnTo>
                  <a:pt x="41858" y="70530"/>
                </a:lnTo>
                <a:lnTo>
                  <a:pt x="46415" y="70530"/>
                </a:lnTo>
                <a:close/>
                <a:moveTo>
                  <a:pt x="46415" y="70288"/>
                </a:moveTo>
                <a:lnTo>
                  <a:pt x="41858" y="70288"/>
                </a:lnTo>
                <a:lnTo>
                  <a:pt x="41858" y="65731"/>
                </a:lnTo>
                <a:lnTo>
                  <a:pt x="46415" y="65731"/>
                </a:lnTo>
                <a:close/>
                <a:moveTo>
                  <a:pt x="46415" y="65489"/>
                </a:moveTo>
                <a:lnTo>
                  <a:pt x="41858" y="65489"/>
                </a:lnTo>
                <a:lnTo>
                  <a:pt x="41858" y="60892"/>
                </a:lnTo>
                <a:lnTo>
                  <a:pt x="46415" y="60892"/>
                </a:lnTo>
                <a:close/>
                <a:moveTo>
                  <a:pt x="46415" y="60650"/>
                </a:moveTo>
                <a:lnTo>
                  <a:pt x="41858" y="60650"/>
                </a:lnTo>
                <a:lnTo>
                  <a:pt x="41858" y="56093"/>
                </a:lnTo>
                <a:lnTo>
                  <a:pt x="46415" y="56093"/>
                </a:lnTo>
                <a:close/>
                <a:moveTo>
                  <a:pt x="46415" y="55851"/>
                </a:moveTo>
                <a:lnTo>
                  <a:pt x="41858" y="55851"/>
                </a:lnTo>
                <a:lnTo>
                  <a:pt x="41858" y="51295"/>
                </a:lnTo>
                <a:lnTo>
                  <a:pt x="46415" y="51295"/>
                </a:lnTo>
                <a:close/>
                <a:moveTo>
                  <a:pt x="46415" y="51053"/>
                </a:moveTo>
                <a:lnTo>
                  <a:pt x="41858" y="51053"/>
                </a:lnTo>
                <a:lnTo>
                  <a:pt x="41858" y="46456"/>
                </a:lnTo>
                <a:lnTo>
                  <a:pt x="46415" y="46456"/>
                </a:lnTo>
                <a:close/>
                <a:moveTo>
                  <a:pt x="46415" y="46214"/>
                </a:moveTo>
                <a:lnTo>
                  <a:pt x="41858" y="46214"/>
                </a:lnTo>
                <a:lnTo>
                  <a:pt x="41858" y="41657"/>
                </a:lnTo>
                <a:lnTo>
                  <a:pt x="46415" y="41657"/>
                </a:lnTo>
                <a:close/>
                <a:moveTo>
                  <a:pt x="46415" y="41415"/>
                </a:moveTo>
                <a:lnTo>
                  <a:pt x="41858" y="41415"/>
                </a:lnTo>
                <a:lnTo>
                  <a:pt x="41858" y="36858"/>
                </a:lnTo>
                <a:lnTo>
                  <a:pt x="46415" y="36858"/>
                </a:lnTo>
                <a:close/>
                <a:moveTo>
                  <a:pt x="46415" y="36616"/>
                </a:moveTo>
                <a:lnTo>
                  <a:pt x="41858" y="36616"/>
                </a:lnTo>
                <a:lnTo>
                  <a:pt x="41858" y="32019"/>
                </a:lnTo>
                <a:lnTo>
                  <a:pt x="46415" y="32019"/>
                </a:lnTo>
                <a:close/>
                <a:moveTo>
                  <a:pt x="46415" y="31777"/>
                </a:moveTo>
                <a:lnTo>
                  <a:pt x="41858" y="31777"/>
                </a:lnTo>
                <a:lnTo>
                  <a:pt x="41858" y="27220"/>
                </a:lnTo>
                <a:lnTo>
                  <a:pt x="46415" y="27220"/>
                </a:lnTo>
                <a:close/>
                <a:moveTo>
                  <a:pt x="46415" y="26978"/>
                </a:moveTo>
                <a:lnTo>
                  <a:pt x="41858" y="26978"/>
                </a:lnTo>
                <a:lnTo>
                  <a:pt x="41858" y="22381"/>
                </a:lnTo>
                <a:lnTo>
                  <a:pt x="46415" y="22381"/>
                </a:lnTo>
                <a:close/>
                <a:moveTo>
                  <a:pt x="46415" y="22139"/>
                </a:moveTo>
                <a:lnTo>
                  <a:pt x="41858" y="22139"/>
                </a:lnTo>
                <a:lnTo>
                  <a:pt x="41858" y="17582"/>
                </a:lnTo>
                <a:lnTo>
                  <a:pt x="46415" y="17582"/>
                </a:lnTo>
                <a:close/>
                <a:moveTo>
                  <a:pt x="46415" y="17340"/>
                </a:moveTo>
                <a:lnTo>
                  <a:pt x="41858" y="17340"/>
                </a:lnTo>
                <a:lnTo>
                  <a:pt x="41858" y="12783"/>
                </a:lnTo>
                <a:lnTo>
                  <a:pt x="46415" y="12783"/>
                </a:lnTo>
                <a:close/>
                <a:moveTo>
                  <a:pt x="46415" y="12541"/>
                </a:moveTo>
                <a:lnTo>
                  <a:pt x="41858" y="12541"/>
                </a:lnTo>
                <a:lnTo>
                  <a:pt x="41858" y="7944"/>
                </a:lnTo>
                <a:lnTo>
                  <a:pt x="46415" y="7944"/>
                </a:lnTo>
                <a:close/>
                <a:moveTo>
                  <a:pt x="46415" y="7702"/>
                </a:moveTo>
                <a:lnTo>
                  <a:pt x="41858" y="7702"/>
                </a:lnTo>
                <a:lnTo>
                  <a:pt x="41858" y="3307"/>
                </a:lnTo>
                <a:lnTo>
                  <a:pt x="46415" y="3307"/>
                </a:lnTo>
                <a:lnTo>
                  <a:pt x="46415" y="7904"/>
                </a:lnTo>
                <a:close/>
                <a:moveTo>
                  <a:pt x="51214" y="89524"/>
                </a:moveTo>
                <a:lnTo>
                  <a:pt x="46657" y="89524"/>
                </a:lnTo>
                <a:lnTo>
                  <a:pt x="46657" y="84967"/>
                </a:lnTo>
                <a:lnTo>
                  <a:pt x="51214" y="84967"/>
                </a:lnTo>
                <a:close/>
                <a:moveTo>
                  <a:pt x="51214" y="84685"/>
                </a:moveTo>
                <a:lnTo>
                  <a:pt x="46657" y="84685"/>
                </a:lnTo>
                <a:lnTo>
                  <a:pt x="46657" y="80128"/>
                </a:lnTo>
                <a:lnTo>
                  <a:pt x="51214" y="80128"/>
                </a:lnTo>
                <a:close/>
                <a:moveTo>
                  <a:pt x="51214" y="79886"/>
                </a:moveTo>
                <a:lnTo>
                  <a:pt x="46657" y="79886"/>
                </a:lnTo>
                <a:lnTo>
                  <a:pt x="46657" y="75329"/>
                </a:lnTo>
                <a:lnTo>
                  <a:pt x="51214" y="75329"/>
                </a:lnTo>
                <a:close/>
                <a:moveTo>
                  <a:pt x="51214" y="75087"/>
                </a:moveTo>
                <a:lnTo>
                  <a:pt x="46657" y="75087"/>
                </a:lnTo>
                <a:lnTo>
                  <a:pt x="46657" y="70490"/>
                </a:lnTo>
                <a:lnTo>
                  <a:pt x="51214" y="70490"/>
                </a:lnTo>
                <a:close/>
                <a:moveTo>
                  <a:pt x="51214" y="70248"/>
                </a:moveTo>
                <a:lnTo>
                  <a:pt x="46657" y="70248"/>
                </a:lnTo>
                <a:lnTo>
                  <a:pt x="46657" y="65691"/>
                </a:lnTo>
                <a:lnTo>
                  <a:pt x="51214" y="65691"/>
                </a:lnTo>
                <a:close/>
                <a:moveTo>
                  <a:pt x="51214" y="65449"/>
                </a:moveTo>
                <a:lnTo>
                  <a:pt x="46657" y="65449"/>
                </a:lnTo>
                <a:lnTo>
                  <a:pt x="46657" y="60892"/>
                </a:lnTo>
                <a:lnTo>
                  <a:pt x="51214" y="60892"/>
                </a:lnTo>
                <a:close/>
                <a:moveTo>
                  <a:pt x="51214" y="60650"/>
                </a:moveTo>
                <a:lnTo>
                  <a:pt x="46657" y="60650"/>
                </a:lnTo>
                <a:lnTo>
                  <a:pt x="46657" y="56053"/>
                </a:lnTo>
                <a:lnTo>
                  <a:pt x="51214" y="56053"/>
                </a:lnTo>
                <a:close/>
                <a:moveTo>
                  <a:pt x="51214" y="55811"/>
                </a:moveTo>
                <a:lnTo>
                  <a:pt x="46657" y="55811"/>
                </a:lnTo>
                <a:lnTo>
                  <a:pt x="46657" y="51254"/>
                </a:lnTo>
                <a:lnTo>
                  <a:pt x="51214" y="51254"/>
                </a:lnTo>
                <a:close/>
                <a:moveTo>
                  <a:pt x="51214" y="51012"/>
                </a:moveTo>
                <a:lnTo>
                  <a:pt x="46657" y="51012"/>
                </a:lnTo>
                <a:lnTo>
                  <a:pt x="46657" y="46456"/>
                </a:lnTo>
                <a:lnTo>
                  <a:pt x="51214" y="46456"/>
                </a:lnTo>
                <a:close/>
                <a:moveTo>
                  <a:pt x="51214" y="46214"/>
                </a:moveTo>
                <a:lnTo>
                  <a:pt x="46657" y="46214"/>
                </a:lnTo>
                <a:lnTo>
                  <a:pt x="46657" y="41616"/>
                </a:lnTo>
                <a:lnTo>
                  <a:pt x="51214" y="41616"/>
                </a:lnTo>
                <a:close/>
                <a:moveTo>
                  <a:pt x="51214" y="41374"/>
                </a:moveTo>
                <a:lnTo>
                  <a:pt x="46657" y="41374"/>
                </a:lnTo>
                <a:lnTo>
                  <a:pt x="46657" y="36818"/>
                </a:lnTo>
                <a:lnTo>
                  <a:pt x="51214" y="36818"/>
                </a:lnTo>
                <a:close/>
                <a:moveTo>
                  <a:pt x="51214" y="36576"/>
                </a:moveTo>
                <a:lnTo>
                  <a:pt x="46657" y="36576"/>
                </a:lnTo>
                <a:lnTo>
                  <a:pt x="46657" y="32019"/>
                </a:lnTo>
                <a:lnTo>
                  <a:pt x="51214" y="32019"/>
                </a:lnTo>
                <a:close/>
                <a:moveTo>
                  <a:pt x="51214" y="31777"/>
                </a:moveTo>
                <a:lnTo>
                  <a:pt x="46657" y="31777"/>
                </a:lnTo>
                <a:lnTo>
                  <a:pt x="46657" y="27180"/>
                </a:lnTo>
                <a:lnTo>
                  <a:pt x="51214" y="27180"/>
                </a:lnTo>
                <a:close/>
                <a:moveTo>
                  <a:pt x="51214" y="26938"/>
                </a:moveTo>
                <a:lnTo>
                  <a:pt x="46657" y="26938"/>
                </a:lnTo>
                <a:lnTo>
                  <a:pt x="46657" y="22381"/>
                </a:lnTo>
                <a:lnTo>
                  <a:pt x="51214" y="22381"/>
                </a:lnTo>
                <a:close/>
                <a:moveTo>
                  <a:pt x="51214" y="22139"/>
                </a:moveTo>
                <a:lnTo>
                  <a:pt x="46657" y="22139"/>
                </a:lnTo>
                <a:lnTo>
                  <a:pt x="46657" y="17582"/>
                </a:lnTo>
                <a:lnTo>
                  <a:pt x="51214" y="17582"/>
                </a:lnTo>
                <a:close/>
                <a:moveTo>
                  <a:pt x="51214" y="17340"/>
                </a:moveTo>
                <a:lnTo>
                  <a:pt x="46657" y="17340"/>
                </a:lnTo>
                <a:lnTo>
                  <a:pt x="46657" y="12743"/>
                </a:lnTo>
                <a:lnTo>
                  <a:pt x="51214" y="12743"/>
                </a:lnTo>
                <a:close/>
                <a:moveTo>
                  <a:pt x="51214" y="12501"/>
                </a:moveTo>
                <a:lnTo>
                  <a:pt x="46657" y="12501"/>
                </a:lnTo>
                <a:lnTo>
                  <a:pt x="46657" y="7944"/>
                </a:lnTo>
                <a:lnTo>
                  <a:pt x="51214" y="7944"/>
                </a:lnTo>
                <a:close/>
                <a:moveTo>
                  <a:pt x="51214" y="7702"/>
                </a:moveTo>
                <a:lnTo>
                  <a:pt x="46657" y="7702"/>
                </a:lnTo>
                <a:lnTo>
                  <a:pt x="46657" y="3307"/>
                </a:lnTo>
                <a:lnTo>
                  <a:pt x="51214" y="3307"/>
                </a:lnTo>
                <a:lnTo>
                  <a:pt x="51214" y="7904"/>
                </a:lnTo>
                <a:close/>
                <a:moveTo>
                  <a:pt x="56053" y="89483"/>
                </a:moveTo>
                <a:lnTo>
                  <a:pt x="51456" y="89483"/>
                </a:lnTo>
                <a:lnTo>
                  <a:pt x="51456" y="84927"/>
                </a:lnTo>
                <a:lnTo>
                  <a:pt x="56053" y="84927"/>
                </a:lnTo>
                <a:close/>
                <a:moveTo>
                  <a:pt x="56053" y="84685"/>
                </a:moveTo>
                <a:lnTo>
                  <a:pt x="51456" y="84685"/>
                </a:lnTo>
                <a:lnTo>
                  <a:pt x="51456" y="80087"/>
                </a:lnTo>
                <a:lnTo>
                  <a:pt x="56053" y="80087"/>
                </a:lnTo>
                <a:close/>
                <a:moveTo>
                  <a:pt x="56053" y="79845"/>
                </a:moveTo>
                <a:lnTo>
                  <a:pt x="51456" y="79845"/>
                </a:lnTo>
                <a:lnTo>
                  <a:pt x="51456" y="75289"/>
                </a:lnTo>
                <a:lnTo>
                  <a:pt x="56053" y="75289"/>
                </a:lnTo>
                <a:close/>
                <a:moveTo>
                  <a:pt x="56053" y="75047"/>
                </a:moveTo>
                <a:lnTo>
                  <a:pt x="51456" y="75047"/>
                </a:lnTo>
                <a:lnTo>
                  <a:pt x="51456" y="70490"/>
                </a:lnTo>
                <a:lnTo>
                  <a:pt x="56053" y="70490"/>
                </a:lnTo>
                <a:close/>
                <a:moveTo>
                  <a:pt x="56053" y="70248"/>
                </a:moveTo>
                <a:lnTo>
                  <a:pt x="51456" y="70248"/>
                </a:lnTo>
                <a:lnTo>
                  <a:pt x="51456" y="65651"/>
                </a:lnTo>
                <a:lnTo>
                  <a:pt x="56053" y="65651"/>
                </a:lnTo>
                <a:close/>
                <a:moveTo>
                  <a:pt x="56053" y="65409"/>
                </a:moveTo>
                <a:lnTo>
                  <a:pt x="51456" y="65409"/>
                </a:lnTo>
                <a:lnTo>
                  <a:pt x="51456" y="60852"/>
                </a:lnTo>
                <a:lnTo>
                  <a:pt x="56053" y="60852"/>
                </a:lnTo>
                <a:close/>
                <a:moveTo>
                  <a:pt x="56053" y="60610"/>
                </a:moveTo>
                <a:lnTo>
                  <a:pt x="51456" y="60610"/>
                </a:lnTo>
                <a:lnTo>
                  <a:pt x="51456" y="56053"/>
                </a:lnTo>
                <a:lnTo>
                  <a:pt x="56053" y="56053"/>
                </a:lnTo>
                <a:close/>
                <a:moveTo>
                  <a:pt x="56053" y="55811"/>
                </a:moveTo>
                <a:lnTo>
                  <a:pt x="51456" y="55811"/>
                </a:lnTo>
                <a:lnTo>
                  <a:pt x="51456" y="51214"/>
                </a:lnTo>
                <a:lnTo>
                  <a:pt x="56053" y="51214"/>
                </a:lnTo>
                <a:close/>
                <a:moveTo>
                  <a:pt x="56053" y="50972"/>
                </a:moveTo>
                <a:lnTo>
                  <a:pt x="51456" y="50972"/>
                </a:lnTo>
                <a:lnTo>
                  <a:pt x="51456" y="46415"/>
                </a:lnTo>
                <a:lnTo>
                  <a:pt x="56053" y="46415"/>
                </a:lnTo>
                <a:close/>
                <a:moveTo>
                  <a:pt x="56053" y="46173"/>
                </a:moveTo>
                <a:lnTo>
                  <a:pt x="51456" y="46173"/>
                </a:lnTo>
                <a:lnTo>
                  <a:pt x="51456" y="41616"/>
                </a:lnTo>
                <a:lnTo>
                  <a:pt x="56053" y="41616"/>
                </a:lnTo>
                <a:close/>
                <a:moveTo>
                  <a:pt x="56053" y="41374"/>
                </a:moveTo>
                <a:lnTo>
                  <a:pt x="51456" y="41374"/>
                </a:lnTo>
                <a:lnTo>
                  <a:pt x="51456" y="36777"/>
                </a:lnTo>
                <a:lnTo>
                  <a:pt x="56053" y="36777"/>
                </a:lnTo>
                <a:close/>
                <a:moveTo>
                  <a:pt x="56053" y="36535"/>
                </a:moveTo>
                <a:lnTo>
                  <a:pt x="51456" y="36535"/>
                </a:lnTo>
                <a:lnTo>
                  <a:pt x="51456" y="31978"/>
                </a:lnTo>
                <a:lnTo>
                  <a:pt x="56053" y="31978"/>
                </a:lnTo>
                <a:close/>
                <a:moveTo>
                  <a:pt x="56053" y="31737"/>
                </a:moveTo>
                <a:lnTo>
                  <a:pt x="51456" y="31737"/>
                </a:lnTo>
                <a:lnTo>
                  <a:pt x="51456" y="27180"/>
                </a:lnTo>
                <a:lnTo>
                  <a:pt x="56053" y="27180"/>
                </a:lnTo>
                <a:close/>
                <a:moveTo>
                  <a:pt x="56053" y="26938"/>
                </a:moveTo>
                <a:lnTo>
                  <a:pt x="51456" y="26938"/>
                </a:lnTo>
                <a:lnTo>
                  <a:pt x="51456" y="22341"/>
                </a:lnTo>
                <a:lnTo>
                  <a:pt x="56053" y="22341"/>
                </a:lnTo>
                <a:close/>
                <a:moveTo>
                  <a:pt x="56053" y="22099"/>
                </a:moveTo>
                <a:lnTo>
                  <a:pt x="51456" y="22099"/>
                </a:lnTo>
                <a:lnTo>
                  <a:pt x="51456" y="17542"/>
                </a:lnTo>
                <a:lnTo>
                  <a:pt x="56053" y="17542"/>
                </a:lnTo>
                <a:close/>
                <a:moveTo>
                  <a:pt x="56053" y="17300"/>
                </a:moveTo>
                <a:lnTo>
                  <a:pt x="51456" y="17300"/>
                </a:lnTo>
                <a:lnTo>
                  <a:pt x="51456" y="12743"/>
                </a:lnTo>
                <a:lnTo>
                  <a:pt x="56053" y="12743"/>
                </a:lnTo>
                <a:close/>
                <a:moveTo>
                  <a:pt x="56053" y="12501"/>
                </a:moveTo>
                <a:lnTo>
                  <a:pt x="51456" y="12501"/>
                </a:lnTo>
                <a:lnTo>
                  <a:pt x="51456" y="7904"/>
                </a:lnTo>
                <a:lnTo>
                  <a:pt x="56053" y="7904"/>
                </a:lnTo>
                <a:close/>
                <a:moveTo>
                  <a:pt x="56053" y="7662"/>
                </a:moveTo>
                <a:lnTo>
                  <a:pt x="51456" y="7662"/>
                </a:lnTo>
                <a:lnTo>
                  <a:pt x="51456" y="3307"/>
                </a:lnTo>
                <a:lnTo>
                  <a:pt x="56053" y="3307"/>
                </a:lnTo>
                <a:lnTo>
                  <a:pt x="56053" y="7904"/>
                </a:lnTo>
                <a:close/>
                <a:moveTo>
                  <a:pt x="60852" y="89483"/>
                </a:moveTo>
                <a:lnTo>
                  <a:pt x="56295" y="89483"/>
                </a:lnTo>
                <a:lnTo>
                  <a:pt x="56295" y="84886"/>
                </a:lnTo>
                <a:lnTo>
                  <a:pt x="60852" y="84886"/>
                </a:lnTo>
                <a:close/>
                <a:moveTo>
                  <a:pt x="60852" y="84644"/>
                </a:moveTo>
                <a:lnTo>
                  <a:pt x="56295" y="84644"/>
                </a:lnTo>
                <a:lnTo>
                  <a:pt x="56295" y="80087"/>
                </a:lnTo>
                <a:lnTo>
                  <a:pt x="60852" y="80087"/>
                </a:lnTo>
                <a:close/>
                <a:moveTo>
                  <a:pt x="60852" y="79845"/>
                </a:moveTo>
                <a:lnTo>
                  <a:pt x="56295" y="79845"/>
                </a:lnTo>
                <a:lnTo>
                  <a:pt x="56295" y="75248"/>
                </a:lnTo>
                <a:lnTo>
                  <a:pt x="60852" y="75248"/>
                </a:lnTo>
                <a:close/>
                <a:moveTo>
                  <a:pt x="60852" y="75006"/>
                </a:moveTo>
                <a:lnTo>
                  <a:pt x="56295" y="75006"/>
                </a:lnTo>
                <a:lnTo>
                  <a:pt x="56295" y="70449"/>
                </a:lnTo>
                <a:lnTo>
                  <a:pt x="60852" y="70449"/>
                </a:lnTo>
                <a:close/>
                <a:moveTo>
                  <a:pt x="60852" y="70208"/>
                </a:moveTo>
                <a:lnTo>
                  <a:pt x="56295" y="70208"/>
                </a:lnTo>
                <a:lnTo>
                  <a:pt x="56295" y="65651"/>
                </a:lnTo>
                <a:lnTo>
                  <a:pt x="60852" y="65651"/>
                </a:lnTo>
                <a:close/>
                <a:moveTo>
                  <a:pt x="60852" y="65409"/>
                </a:moveTo>
                <a:lnTo>
                  <a:pt x="56295" y="65409"/>
                </a:lnTo>
                <a:lnTo>
                  <a:pt x="56295" y="60812"/>
                </a:lnTo>
                <a:lnTo>
                  <a:pt x="60852" y="60812"/>
                </a:lnTo>
                <a:close/>
                <a:moveTo>
                  <a:pt x="60852" y="60570"/>
                </a:moveTo>
                <a:lnTo>
                  <a:pt x="56295" y="60570"/>
                </a:lnTo>
                <a:lnTo>
                  <a:pt x="56295" y="56013"/>
                </a:lnTo>
                <a:lnTo>
                  <a:pt x="60852" y="56013"/>
                </a:lnTo>
                <a:close/>
                <a:moveTo>
                  <a:pt x="60852" y="55771"/>
                </a:moveTo>
                <a:lnTo>
                  <a:pt x="56295" y="55771"/>
                </a:lnTo>
                <a:lnTo>
                  <a:pt x="56295" y="51214"/>
                </a:lnTo>
                <a:lnTo>
                  <a:pt x="60852" y="51214"/>
                </a:lnTo>
                <a:close/>
                <a:moveTo>
                  <a:pt x="60852" y="50972"/>
                </a:moveTo>
                <a:lnTo>
                  <a:pt x="56295" y="50972"/>
                </a:lnTo>
                <a:lnTo>
                  <a:pt x="56295" y="46375"/>
                </a:lnTo>
                <a:lnTo>
                  <a:pt x="60852" y="46375"/>
                </a:lnTo>
                <a:close/>
                <a:moveTo>
                  <a:pt x="60852" y="46133"/>
                </a:moveTo>
                <a:lnTo>
                  <a:pt x="56295" y="46133"/>
                </a:lnTo>
                <a:lnTo>
                  <a:pt x="56295" y="41576"/>
                </a:lnTo>
                <a:lnTo>
                  <a:pt x="60852" y="41576"/>
                </a:lnTo>
                <a:close/>
                <a:moveTo>
                  <a:pt x="60852" y="41334"/>
                </a:moveTo>
                <a:lnTo>
                  <a:pt x="56295" y="41334"/>
                </a:lnTo>
                <a:lnTo>
                  <a:pt x="56295" y="36777"/>
                </a:lnTo>
                <a:lnTo>
                  <a:pt x="60852" y="36777"/>
                </a:lnTo>
                <a:close/>
                <a:moveTo>
                  <a:pt x="60852" y="36535"/>
                </a:moveTo>
                <a:lnTo>
                  <a:pt x="56295" y="36535"/>
                </a:lnTo>
                <a:lnTo>
                  <a:pt x="56295" y="31938"/>
                </a:lnTo>
                <a:lnTo>
                  <a:pt x="60852" y="31938"/>
                </a:lnTo>
                <a:close/>
                <a:moveTo>
                  <a:pt x="60852" y="31696"/>
                </a:moveTo>
                <a:lnTo>
                  <a:pt x="56295" y="31696"/>
                </a:lnTo>
                <a:lnTo>
                  <a:pt x="56295" y="27139"/>
                </a:lnTo>
                <a:lnTo>
                  <a:pt x="60852" y="27139"/>
                </a:lnTo>
                <a:close/>
                <a:moveTo>
                  <a:pt x="60852" y="26897"/>
                </a:moveTo>
                <a:lnTo>
                  <a:pt x="56295" y="26897"/>
                </a:lnTo>
                <a:lnTo>
                  <a:pt x="56295" y="22341"/>
                </a:lnTo>
                <a:lnTo>
                  <a:pt x="60852" y="22341"/>
                </a:lnTo>
                <a:close/>
                <a:moveTo>
                  <a:pt x="60852" y="22099"/>
                </a:moveTo>
                <a:lnTo>
                  <a:pt x="56295" y="22099"/>
                </a:lnTo>
                <a:lnTo>
                  <a:pt x="56295" y="17501"/>
                </a:lnTo>
                <a:lnTo>
                  <a:pt x="60852" y="17501"/>
                </a:lnTo>
                <a:close/>
                <a:moveTo>
                  <a:pt x="60852" y="17260"/>
                </a:moveTo>
                <a:lnTo>
                  <a:pt x="56295" y="17260"/>
                </a:lnTo>
                <a:lnTo>
                  <a:pt x="56295" y="12703"/>
                </a:lnTo>
                <a:lnTo>
                  <a:pt x="60852" y="12703"/>
                </a:lnTo>
                <a:close/>
                <a:moveTo>
                  <a:pt x="60852" y="12461"/>
                </a:moveTo>
                <a:lnTo>
                  <a:pt x="56295" y="12461"/>
                </a:lnTo>
                <a:lnTo>
                  <a:pt x="56295" y="7904"/>
                </a:lnTo>
                <a:lnTo>
                  <a:pt x="60852" y="7904"/>
                </a:lnTo>
                <a:close/>
                <a:moveTo>
                  <a:pt x="60852" y="7662"/>
                </a:moveTo>
                <a:lnTo>
                  <a:pt x="56295" y="7662"/>
                </a:lnTo>
                <a:lnTo>
                  <a:pt x="56295" y="3307"/>
                </a:lnTo>
                <a:lnTo>
                  <a:pt x="60852" y="3307"/>
                </a:lnTo>
                <a:lnTo>
                  <a:pt x="60852" y="7904"/>
                </a:lnTo>
                <a:close/>
                <a:moveTo>
                  <a:pt x="65651" y="84644"/>
                </a:moveTo>
                <a:lnTo>
                  <a:pt x="61094" y="84644"/>
                </a:lnTo>
                <a:lnTo>
                  <a:pt x="61094" y="80047"/>
                </a:lnTo>
                <a:lnTo>
                  <a:pt x="65651" y="80047"/>
                </a:lnTo>
                <a:close/>
                <a:moveTo>
                  <a:pt x="65651" y="79805"/>
                </a:moveTo>
                <a:lnTo>
                  <a:pt x="61094" y="79805"/>
                </a:lnTo>
                <a:lnTo>
                  <a:pt x="61094" y="75248"/>
                </a:lnTo>
                <a:lnTo>
                  <a:pt x="65651" y="75248"/>
                </a:lnTo>
                <a:close/>
                <a:moveTo>
                  <a:pt x="65651" y="75006"/>
                </a:moveTo>
                <a:lnTo>
                  <a:pt x="61094" y="75006"/>
                </a:lnTo>
                <a:lnTo>
                  <a:pt x="61094" y="70449"/>
                </a:lnTo>
                <a:lnTo>
                  <a:pt x="65651" y="70449"/>
                </a:lnTo>
                <a:close/>
                <a:moveTo>
                  <a:pt x="65651" y="70208"/>
                </a:moveTo>
                <a:lnTo>
                  <a:pt x="61094" y="70208"/>
                </a:lnTo>
                <a:lnTo>
                  <a:pt x="61094" y="65610"/>
                </a:lnTo>
                <a:lnTo>
                  <a:pt x="65651" y="65610"/>
                </a:lnTo>
                <a:close/>
                <a:moveTo>
                  <a:pt x="65651" y="65368"/>
                </a:moveTo>
                <a:lnTo>
                  <a:pt x="61094" y="65368"/>
                </a:lnTo>
                <a:lnTo>
                  <a:pt x="61094" y="60812"/>
                </a:lnTo>
                <a:lnTo>
                  <a:pt x="65651" y="60812"/>
                </a:lnTo>
                <a:close/>
                <a:moveTo>
                  <a:pt x="65651" y="60570"/>
                </a:moveTo>
                <a:lnTo>
                  <a:pt x="61094" y="60570"/>
                </a:lnTo>
                <a:lnTo>
                  <a:pt x="61094" y="56013"/>
                </a:lnTo>
                <a:lnTo>
                  <a:pt x="65651" y="56013"/>
                </a:lnTo>
                <a:close/>
                <a:moveTo>
                  <a:pt x="65651" y="55771"/>
                </a:moveTo>
                <a:lnTo>
                  <a:pt x="61094" y="55771"/>
                </a:lnTo>
                <a:lnTo>
                  <a:pt x="61094" y="51174"/>
                </a:lnTo>
                <a:lnTo>
                  <a:pt x="65651" y="51174"/>
                </a:lnTo>
                <a:close/>
                <a:moveTo>
                  <a:pt x="65651" y="50932"/>
                </a:moveTo>
                <a:lnTo>
                  <a:pt x="61094" y="50932"/>
                </a:lnTo>
                <a:lnTo>
                  <a:pt x="61094" y="46375"/>
                </a:lnTo>
                <a:lnTo>
                  <a:pt x="65651" y="46375"/>
                </a:lnTo>
                <a:close/>
                <a:moveTo>
                  <a:pt x="65651" y="46133"/>
                </a:moveTo>
                <a:lnTo>
                  <a:pt x="61094" y="46133"/>
                </a:lnTo>
                <a:lnTo>
                  <a:pt x="61094" y="41536"/>
                </a:lnTo>
                <a:lnTo>
                  <a:pt x="65651" y="41536"/>
                </a:lnTo>
                <a:close/>
                <a:moveTo>
                  <a:pt x="65651" y="41294"/>
                </a:moveTo>
                <a:lnTo>
                  <a:pt x="61094" y="41294"/>
                </a:lnTo>
                <a:lnTo>
                  <a:pt x="61094" y="36737"/>
                </a:lnTo>
                <a:lnTo>
                  <a:pt x="65651" y="36737"/>
                </a:lnTo>
                <a:close/>
                <a:moveTo>
                  <a:pt x="65651" y="36495"/>
                </a:moveTo>
                <a:lnTo>
                  <a:pt x="61094" y="36495"/>
                </a:lnTo>
                <a:lnTo>
                  <a:pt x="61094" y="31938"/>
                </a:lnTo>
                <a:lnTo>
                  <a:pt x="65651" y="31938"/>
                </a:lnTo>
                <a:close/>
                <a:moveTo>
                  <a:pt x="65651" y="31696"/>
                </a:moveTo>
                <a:lnTo>
                  <a:pt x="61094" y="31696"/>
                </a:lnTo>
                <a:lnTo>
                  <a:pt x="61094" y="27099"/>
                </a:lnTo>
                <a:lnTo>
                  <a:pt x="65651" y="27099"/>
                </a:lnTo>
                <a:close/>
                <a:moveTo>
                  <a:pt x="65651" y="26857"/>
                </a:moveTo>
                <a:lnTo>
                  <a:pt x="61094" y="26857"/>
                </a:lnTo>
                <a:lnTo>
                  <a:pt x="61094" y="22300"/>
                </a:lnTo>
                <a:lnTo>
                  <a:pt x="65651" y="22300"/>
                </a:lnTo>
                <a:close/>
                <a:moveTo>
                  <a:pt x="65651" y="22058"/>
                </a:moveTo>
                <a:lnTo>
                  <a:pt x="61094" y="22058"/>
                </a:lnTo>
                <a:lnTo>
                  <a:pt x="61094" y="17501"/>
                </a:lnTo>
                <a:lnTo>
                  <a:pt x="65651" y="17501"/>
                </a:lnTo>
                <a:close/>
                <a:moveTo>
                  <a:pt x="65651" y="17260"/>
                </a:moveTo>
                <a:lnTo>
                  <a:pt x="61094" y="17260"/>
                </a:lnTo>
                <a:lnTo>
                  <a:pt x="61094" y="12662"/>
                </a:lnTo>
                <a:lnTo>
                  <a:pt x="65651" y="12662"/>
                </a:lnTo>
                <a:close/>
                <a:moveTo>
                  <a:pt x="65651" y="12420"/>
                </a:moveTo>
                <a:lnTo>
                  <a:pt x="61094" y="12420"/>
                </a:lnTo>
                <a:lnTo>
                  <a:pt x="61094" y="7864"/>
                </a:lnTo>
                <a:lnTo>
                  <a:pt x="65651" y="7864"/>
                </a:lnTo>
                <a:close/>
                <a:moveTo>
                  <a:pt x="70490" y="84604"/>
                </a:moveTo>
                <a:lnTo>
                  <a:pt x="65893" y="84604"/>
                </a:lnTo>
                <a:lnTo>
                  <a:pt x="65893" y="80047"/>
                </a:lnTo>
                <a:lnTo>
                  <a:pt x="70490" y="80047"/>
                </a:lnTo>
                <a:close/>
                <a:moveTo>
                  <a:pt x="70490" y="79805"/>
                </a:moveTo>
                <a:lnTo>
                  <a:pt x="65893" y="79805"/>
                </a:lnTo>
                <a:lnTo>
                  <a:pt x="65893" y="75208"/>
                </a:lnTo>
                <a:lnTo>
                  <a:pt x="70490" y="75208"/>
                </a:lnTo>
                <a:close/>
                <a:moveTo>
                  <a:pt x="70490" y="74966"/>
                </a:moveTo>
                <a:lnTo>
                  <a:pt x="65893" y="74966"/>
                </a:lnTo>
                <a:lnTo>
                  <a:pt x="65893" y="70409"/>
                </a:lnTo>
                <a:lnTo>
                  <a:pt x="70490" y="70409"/>
                </a:lnTo>
                <a:close/>
                <a:moveTo>
                  <a:pt x="70490" y="70167"/>
                </a:moveTo>
                <a:lnTo>
                  <a:pt x="65893" y="70167"/>
                </a:lnTo>
                <a:lnTo>
                  <a:pt x="65893" y="65610"/>
                </a:lnTo>
                <a:lnTo>
                  <a:pt x="70490" y="65610"/>
                </a:lnTo>
                <a:close/>
                <a:moveTo>
                  <a:pt x="70490" y="65368"/>
                </a:moveTo>
                <a:lnTo>
                  <a:pt x="65893" y="65368"/>
                </a:lnTo>
                <a:lnTo>
                  <a:pt x="65893" y="60771"/>
                </a:lnTo>
                <a:lnTo>
                  <a:pt x="70490" y="60771"/>
                </a:lnTo>
                <a:close/>
                <a:moveTo>
                  <a:pt x="70490" y="60529"/>
                </a:moveTo>
                <a:lnTo>
                  <a:pt x="65893" y="60529"/>
                </a:lnTo>
                <a:lnTo>
                  <a:pt x="65893" y="55972"/>
                </a:lnTo>
                <a:lnTo>
                  <a:pt x="70490" y="55972"/>
                </a:lnTo>
                <a:close/>
                <a:moveTo>
                  <a:pt x="70490" y="55730"/>
                </a:moveTo>
                <a:lnTo>
                  <a:pt x="65893" y="55730"/>
                </a:lnTo>
                <a:lnTo>
                  <a:pt x="65893" y="51174"/>
                </a:lnTo>
                <a:lnTo>
                  <a:pt x="70490" y="51174"/>
                </a:lnTo>
                <a:close/>
                <a:moveTo>
                  <a:pt x="70490" y="50932"/>
                </a:moveTo>
                <a:lnTo>
                  <a:pt x="65893" y="50932"/>
                </a:lnTo>
                <a:lnTo>
                  <a:pt x="65893" y="46335"/>
                </a:lnTo>
                <a:lnTo>
                  <a:pt x="70490" y="46335"/>
                </a:lnTo>
                <a:close/>
                <a:moveTo>
                  <a:pt x="70490" y="46093"/>
                </a:moveTo>
                <a:lnTo>
                  <a:pt x="65893" y="46093"/>
                </a:lnTo>
                <a:lnTo>
                  <a:pt x="65893" y="41536"/>
                </a:lnTo>
                <a:lnTo>
                  <a:pt x="70490" y="41536"/>
                </a:lnTo>
                <a:close/>
                <a:moveTo>
                  <a:pt x="70490" y="41294"/>
                </a:moveTo>
                <a:lnTo>
                  <a:pt x="65893" y="41294"/>
                </a:lnTo>
                <a:lnTo>
                  <a:pt x="65893" y="36737"/>
                </a:lnTo>
                <a:lnTo>
                  <a:pt x="70490" y="36737"/>
                </a:lnTo>
                <a:close/>
                <a:moveTo>
                  <a:pt x="70490" y="36495"/>
                </a:moveTo>
                <a:lnTo>
                  <a:pt x="65893" y="36495"/>
                </a:lnTo>
                <a:lnTo>
                  <a:pt x="65893" y="31898"/>
                </a:lnTo>
                <a:lnTo>
                  <a:pt x="70490" y="31898"/>
                </a:lnTo>
                <a:close/>
                <a:moveTo>
                  <a:pt x="70490" y="31656"/>
                </a:moveTo>
                <a:lnTo>
                  <a:pt x="65893" y="31656"/>
                </a:lnTo>
                <a:lnTo>
                  <a:pt x="65893" y="27099"/>
                </a:lnTo>
                <a:lnTo>
                  <a:pt x="70490" y="27099"/>
                </a:lnTo>
                <a:close/>
                <a:moveTo>
                  <a:pt x="70490" y="26857"/>
                </a:moveTo>
                <a:lnTo>
                  <a:pt x="65893" y="26857"/>
                </a:lnTo>
                <a:lnTo>
                  <a:pt x="65893" y="22260"/>
                </a:lnTo>
                <a:lnTo>
                  <a:pt x="70490" y="22260"/>
                </a:lnTo>
                <a:close/>
                <a:moveTo>
                  <a:pt x="70490" y="22018"/>
                </a:moveTo>
                <a:lnTo>
                  <a:pt x="65893" y="22018"/>
                </a:lnTo>
                <a:lnTo>
                  <a:pt x="65893" y="17461"/>
                </a:lnTo>
                <a:lnTo>
                  <a:pt x="70490" y="17461"/>
                </a:lnTo>
                <a:close/>
                <a:moveTo>
                  <a:pt x="70490" y="17219"/>
                </a:moveTo>
                <a:lnTo>
                  <a:pt x="65893" y="17219"/>
                </a:lnTo>
                <a:lnTo>
                  <a:pt x="65893" y="12662"/>
                </a:lnTo>
                <a:lnTo>
                  <a:pt x="70490" y="12662"/>
                </a:lnTo>
                <a:close/>
                <a:moveTo>
                  <a:pt x="70490" y="12420"/>
                </a:moveTo>
                <a:lnTo>
                  <a:pt x="65893" y="12420"/>
                </a:lnTo>
                <a:lnTo>
                  <a:pt x="65893" y="7823"/>
                </a:lnTo>
                <a:lnTo>
                  <a:pt x="70490" y="7823"/>
                </a:lnTo>
                <a:close/>
                <a:moveTo>
                  <a:pt x="75289" y="79765"/>
                </a:moveTo>
                <a:lnTo>
                  <a:pt x="70732" y="79765"/>
                </a:lnTo>
                <a:lnTo>
                  <a:pt x="70732" y="75208"/>
                </a:lnTo>
                <a:lnTo>
                  <a:pt x="75289" y="75208"/>
                </a:lnTo>
                <a:close/>
                <a:moveTo>
                  <a:pt x="75289" y="74966"/>
                </a:moveTo>
                <a:lnTo>
                  <a:pt x="70732" y="74966"/>
                </a:lnTo>
                <a:lnTo>
                  <a:pt x="70732" y="70409"/>
                </a:lnTo>
                <a:lnTo>
                  <a:pt x="75289" y="70409"/>
                </a:lnTo>
                <a:close/>
                <a:moveTo>
                  <a:pt x="75289" y="70167"/>
                </a:moveTo>
                <a:lnTo>
                  <a:pt x="70732" y="70167"/>
                </a:lnTo>
                <a:lnTo>
                  <a:pt x="70732" y="65570"/>
                </a:lnTo>
                <a:lnTo>
                  <a:pt x="75289" y="65570"/>
                </a:lnTo>
                <a:close/>
                <a:moveTo>
                  <a:pt x="75289" y="65328"/>
                </a:moveTo>
                <a:lnTo>
                  <a:pt x="70732" y="65328"/>
                </a:lnTo>
                <a:lnTo>
                  <a:pt x="70732" y="60771"/>
                </a:lnTo>
                <a:lnTo>
                  <a:pt x="75289" y="60771"/>
                </a:lnTo>
                <a:close/>
                <a:moveTo>
                  <a:pt x="75289" y="60529"/>
                </a:moveTo>
                <a:lnTo>
                  <a:pt x="70732" y="60529"/>
                </a:lnTo>
                <a:lnTo>
                  <a:pt x="70732" y="55972"/>
                </a:lnTo>
                <a:lnTo>
                  <a:pt x="75289" y="55972"/>
                </a:lnTo>
                <a:close/>
                <a:moveTo>
                  <a:pt x="75289" y="55730"/>
                </a:moveTo>
                <a:lnTo>
                  <a:pt x="70732" y="55730"/>
                </a:lnTo>
                <a:lnTo>
                  <a:pt x="70732" y="51133"/>
                </a:lnTo>
                <a:lnTo>
                  <a:pt x="75289" y="51133"/>
                </a:lnTo>
                <a:close/>
                <a:moveTo>
                  <a:pt x="75289" y="50891"/>
                </a:moveTo>
                <a:lnTo>
                  <a:pt x="70732" y="50891"/>
                </a:lnTo>
                <a:lnTo>
                  <a:pt x="70732" y="46335"/>
                </a:lnTo>
                <a:lnTo>
                  <a:pt x="75289" y="46335"/>
                </a:lnTo>
                <a:close/>
                <a:moveTo>
                  <a:pt x="75289" y="46093"/>
                </a:moveTo>
                <a:lnTo>
                  <a:pt x="70732" y="46093"/>
                </a:lnTo>
                <a:lnTo>
                  <a:pt x="70732" y="41495"/>
                </a:lnTo>
                <a:lnTo>
                  <a:pt x="75289" y="41495"/>
                </a:lnTo>
                <a:close/>
                <a:moveTo>
                  <a:pt x="75289" y="41253"/>
                </a:moveTo>
                <a:lnTo>
                  <a:pt x="70732" y="41253"/>
                </a:lnTo>
                <a:lnTo>
                  <a:pt x="70732" y="36697"/>
                </a:lnTo>
                <a:lnTo>
                  <a:pt x="75289" y="36697"/>
                </a:lnTo>
                <a:close/>
                <a:moveTo>
                  <a:pt x="75289" y="36455"/>
                </a:moveTo>
                <a:lnTo>
                  <a:pt x="70732" y="36455"/>
                </a:lnTo>
                <a:lnTo>
                  <a:pt x="70732" y="31898"/>
                </a:lnTo>
                <a:lnTo>
                  <a:pt x="75289" y="31898"/>
                </a:lnTo>
                <a:close/>
                <a:moveTo>
                  <a:pt x="75289" y="31656"/>
                </a:moveTo>
                <a:lnTo>
                  <a:pt x="70732" y="31656"/>
                </a:lnTo>
                <a:lnTo>
                  <a:pt x="70732" y="27059"/>
                </a:lnTo>
                <a:lnTo>
                  <a:pt x="75289" y="27059"/>
                </a:lnTo>
                <a:close/>
                <a:moveTo>
                  <a:pt x="75289" y="26817"/>
                </a:moveTo>
                <a:lnTo>
                  <a:pt x="70732" y="26817"/>
                </a:lnTo>
                <a:lnTo>
                  <a:pt x="70732" y="22260"/>
                </a:lnTo>
                <a:lnTo>
                  <a:pt x="75289" y="22260"/>
                </a:lnTo>
                <a:close/>
                <a:moveTo>
                  <a:pt x="75289" y="22018"/>
                </a:moveTo>
                <a:lnTo>
                  <a:pt x="70732" y="22018"/>
                </a:lnTo>
                <a:lnTo>
                  <a:pt x="70732" y="17461"/>
                </a:lnTo>
                <a:lnTo>
                  <a:pt x="75289" y="17461"/>
                </a:lnTo>
                <a:close/>
                <a:moveTo>
                  <a:pt x="75289" y="17219"/>
                </a:moveTo>
                <a:lnTo>
                  <a:pt x="70732" y="17219"/>
                </a:lnTo>
                <a:lnTo>
                  <a:pt x="70732" y="12622"/>
                </a:lnTo>
                <a:lnTo>
                  <a:pt x="75289" y="12622"/>
                </a:lnTo>
                <a:close/>
                <a:moveTo>
                  <a:pt x="80087" y="74926"/>
                </a:moveTo>
                <a:lnTo>
                  <a:pt x="75531" y="74926"/>
                </a:lnTo>
                <a:lnTo>
                  <a:pt x="75531" y="70369"/>
                </a:lnTo>
                <a:lnTo>
                  <a:pt x="80087" y="70369"/>
                </a:lnTo>
                <a:close/>
                <a:moveTo>
                  <a:pt x="80087" y="70127"/>
                </a:moveTo>
                <a:lnTo>
                  <a:pt x="75531" y="70127"/>
                </a:lnTo>
                <a:lnTo>
                  <a:pt x="75531" y="65570"/>
                </a:lnTo>
                <a:lnTo>
                  <a:pt x="80087" y="65570"/>
                </a:lnTo>
                <a:close/>
                <a:moveTo>
                  <a:pt x="80087" y="65328"/>
                </a:moveTo>
                <a:lnTo>
                  <a:pt x="75531" y="65328"/>
                </a:lnTo>
                <a:lnTo>
                  <a:pt x="75531" y="60731"/>
                </a:lnTo>
                <a:lnTo>
                  <a:pt x="80087" y="60731"/>
                </a:lnTo>
                <a:close/>
                <a:moveTo>
                  <a:pt x="80087" y="60489"/>
                </a:moveTo>
                <a:lnTo>
                  <a:pt x="75531" y="60489"/>
                </a:lnTo>
                <a:lnTo>
                  <a:pt x="75531" y="55932"/>
                </a:lnTo>
                <a:lnTo>
                  <a:pt x="80087" y="55932"/>
                </a:lnTo>
                <a:close/>
                <a:moveTo>
                  <a:pt x="80087" y="55690"/>
                </a:moveTo>
                <a:lnTo>
                  <a:pt x="75531" y="55690"/>
                </a:lnTo>
                <a:lnTo>
                  <a:pt x="75531" y="51133"/>
                </a:lnTo>
                <a:lnTo>
                  <a:pt x="80087" y="51133"/>
                </a:lnTo>
                <a:close/>
                <a:moveTo>
                  <a:pt x="80087" y="50891"/>
                </a:moveTo>
                <a:lnTo>
                  <a:pt x="75531" y="50891"/>
                </a:lnTo>
                <a:lnTo>
                  <a:pt x="75531" y="46294"/>
                </a:lnTo>
                <a:lnTo>
                  <a:pt x="80087" y="46294"/>
                </a:lnTo>
                <a:close/>
                <a:moveTo>
                  <a:pt x="80087" y="46052"/>
                </a:moveTo>
                <a:lnTo>
                  <a:pt x="75531" y="46052"/>
                </a:lnTo>
                <a:lnTo>
                  <a:pt x="75531" y="41495"/>
                </a:lnTo>
                <a:lnTo>
                  <a:pt x="80087" y="41495"/>
                </a:lnTo>
                <a:close/>
                <a:moveTo>
                  <a:pt x="80087" y="41253"/>
                </a:moveTo>
                <a:lnTo>
                  <a:pt x="75531" y="41253"/>
                </a:lnTo>
                <a:lnTo>
                  <a:pt x="75531" y="36697"/>
                </a:lnTo>
                <a:lnTo>
                  <a:pt x="80087" y="36697"/>
                </a:lnTo>
                <a:close/>
                <a:moveTo>
                  <a:pt x="80087" y="36455"/>
                </a:moveTo>
                <a:lnTo>
                  <a:pt x="75531" y="36455"/>
                </a:lnTo>
                <a:lnTo>
                  <a:pt x="75531" y="31858"/>
                </a:lnTo>
                <a:lnTo>
                  <a:pt x="80087" y="31858"/>
                </a:lnTo>
                <a:close/>
                <a:moveTo>
                  <a:pt x="80087" y="31616"/>
                </a:moveTo>
                <a:lnTo>
                  <a:pt x="75531" y="31616"/>
                </a:lnTo>
                <a:lnTo>
                  <a:pt x="75531" y="27059"/>
                </a:lnTo>
                <a:lnTo>
                  <a:pt x="80087" y="27059"/>
                </a:lnTo>
                <a:close/>
                <a:moveTo>
                  <a:pt x="80087" y="26817"/>
                </a:moveTo>
                <a:lnTo>
                  <a:pt x="75531" y="26817"/>
                </a:lnTo>
                <a:lnTo>
                  <a:pt x="75531" y="22260"/>
                </a:lnTo>
                <a:lnTo>
                  <a:pt x="80087" y="22260"/>
                </a:lnTo>
                <a:close/>
                <a:moveTo>
                  <a:pt x="80087" y="22018"/>
                </a:moveTo>
                <a:lnTo>
                  <a:pt x="75531" y="22018"/>
                </a:lnTo>
                <a:lnTo>
                  <a:pt x="75531" y="17421"/>
                </a:lnTo>
                <a:lnTo>
                  <a:pt x="80087" y="17421"/>
                </a:lnTo>
                <a:close/>
                <a:moveTo>
                  <a:pt x="84886" y="70127"/>
                </a:moveTo>
                <a:lnTo>
                  <a:pt x="80329" y="70127"/>
                </a:lnTo>
                <a:lnTo>
                  <a:pt x="80329" y="65530"/>
                </a:lnTo>
                <a:lnTo>
                  <a:pt x="84886" y="65530"/>
                </a:lnTo>
                <a:close/>
                <a:moveTo>
                  <a:pt x="84886" y="65288"/>
                </a:moveTo>
                <a:lnTo>
                  <a:pt x="80329" y="65288"/>
                </a:lnTo>
                <a:lnTo>
                  <a:pt x="80329" y="60731"/>
                </a:lnTo>
                <a:lnTo>
                  <a:pt x="84886" y="60731"/>
                </a:lnTo>
                <a:close/>
                <a:moveTo>
                  <a:pt x="84886" y="60489"/>
                </a:moveTo>
                <a:lnTo>
                  <a:pt x="80329" y="60489"/>
                </a:lnTo>
                <a:lnTo>
                  <a:pt x="80329" y="55932"/>
                </a:lnTo>
                <a:lnTo>
                  <a:pt x="84886" y="55932"/>
                </a:lnTo>
                <a:close/>
                <a:moveTo>
                  <a:pt x="84886" y="55690"/>
                </a:moveTo>
                <a:lnTo>
                  <a:pt x="80329" y="55690"/>
                </a:lnTo>
                <a:lnTo>
                  <a:pt x="80329" y="51093"/>
                </a:lnTo>
                <a:lnTo>
                  <a:pt x="84886" y="51093"/>
                </a:lnTo>
                <a:close/>
                <a:moveTo>
                  <a:pt x="84886" y="50851"/>
                </a:moveTo>
                <a:lnTo>
                  <a:pt x="80329" y="50851"/>
                </a:lnTo>
                <a:lnTo>
                  <a:pt x="80329" y="46294"/>
                </a:lnTo>
                <a:lnTo>
                  <a:pt x="84886" y="46294"/>
                </a:lnTo>
                <a:close/>
                <a:moveTo>
                  <a:pt x="84886" y="46052"/>
                </a:moveTo>
                <a:lnTo>
                  <a:pt x="80329" y="46052"/>
                </a:lnTo>
                <a:lnTo>
                  <a:pt x="80329" y="41495"/>
                </a:lnTo>
                <a:lnTo>
                  <a:pt x="84886" y="41495"/>
                </a:lnTo>
                <a:close/>
                <a:moveTo>
                  <a:pt x="84886" y="41253"/>
                </a:moveTo>
                <a:lnTo>
                  <a:pt x="80329" y="41253"/>
                </a:lnTo>
                <a:lnTo>
                  <a:pt x="80329" y="36656"/>
                </a:lnTo>
                <a:lnTo>
                  <a:pt x="84886" y="36656"/>
                </a:lnTo>
                <a:close/>
                <a:moveTo>
                  <a:pt x="84886" y="36414"/>
                </a:moveTo>
                <a:lnTo>
                  <a:pt x="80329" y="36414"/>
                </a:lnTo>
                <a:lnTo>
                  <a:pt x="80329" y="31858"/>
                </a:lnTo>
                <a:lnTo>
                  <a:pt x="84886" y="31858"/>
                </a:lnTo>
                <a:close/>
                <a:moveTo>
                  <a:pt x="84886" y="31616"/>
                </a:moveTo>
                <a:lnTo>
                  <a:pt x="80329" y="31616"/>
                </a:lnTo>
                <a:lnTo>
                  <a:pt x="80329" y="27018"/>
                </a:lnTo>
                <a:lnTo>
                  <a:pt x="84886" y="27018"/>
                </a:lnTo>
                <a:close/>
                <a:moveTo>
                  <a:pt x="84886" y="26776"/>
                </a:moveTo>
                <a:lnTo>
                  <a:pt x="80329" y="26776"/>
                </a:lnTo>
                <a:lnTo>
                  <a:pt x="80329" y="22220"/>
                </a:lnTo>
                <a:lnTo>
                  <a:pt x="84886" y="222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8"/>
          <p:cNvSpPr txBox="1">
            <a:spLocks noGrp="1"/>
          </p:cNvSpPr>
          <p:nvPr>
            <p:ph type="title"/>
          </p:nvPr>
        </p:nvSpPr>
        <p:spPr>
          <a:xfrm>
            <a:off x="4888100" y="3538576"/>
            <a:ext cx="8511600" cy="2268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4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18"/>
          <p:cNvSpPr txBox="1">
            <a:spLocks noGrp="1"/>
          </p:cNvSpPr>
          <p:nvPr>
            <p:ph type="subTitle" idx="1"/>
          </p:nvPr>
        </p:nvSpPr>
        <p:spPr>
          <a:xfrm>
            <a:off x="4888100" y="5390032"/>
            <a:ext cx="8511600" cy="1358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147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0.png"/><Relationship Id="rId3" Type="http://schemas.openxmlformats.org/officeDocument/2006/relationships/image" Target="../media/image7.svg"/><Relationship Id="rId7" Type="http://schemas.openxmlformats.org/officeDocument/2006/relationships/image" Target="../media/image68.svg"/><Relationship Id="rId12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8.png"/><Relationship Id="rId5" Type="http://schemas.openxmlformats.org/officeDocument/2006/relationships/image" Target="../media/image66.svg"/><Relationship Id="rId10" Type="http://schemas.openxmlformats.org/officeDocument/2006/relationships/image" Target="../media/image7.png"/><Relationship Id="rId4" Type="http://schemas.openxmlformats.org/officeDocument/2006/relationships/image" Target="../media/image50.png"/><Relationship Id="rId9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9.png"/><Relationship Id="rId3" Type="http://schemas.openxmlformats.org/officeDocument/2006/relationships/image" Target="../media/image39.png"/><Relationship Id="rId7" Type="http://schemas.openxmlformats.org/officeDocument/2006/relationships/image" Target="../media/image52.png"/><Relationship Id="rId12" Type="http://schemas.openxmlformats.org/officeDocument/2006/relationships/image" Target="../media/image8.png"/><Relationship Id="rId17" Type="http://schemas.openxmlformats.org/officeDocument/2006/relationships/hyperlink" Target="https://heyzine.com/flip-book/5490f05bf5.html" TargetMode="Externa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4.jpeg"/><Relationship Id="rId1" Type="http://schemas.openxmlformats.org/officeDocument/2006/relationships/video" Target="https://www.youtube.com/embed/_eUpLGkciWU?feature=oembed" TargetMode="External"/><Relationship Id="rId6" Type="http://schemas.openxmlformats.org/officeDocument/2006/relationships/image" Target="../media/image7.sv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hyperlink" Target="https://drive.google.com/file/d/1g0XOxh5EK2PzcqPvQ-yk80Qn6hm5NwzC/view?usp=sharing" TargetMode="External"/><Relationship Id="rId10" Type="http://schemas.openxmlformats.org/officeDocument/2006/relationships/image" Target="../media/image53.jpeg"/><Relationship Id="rId4" Type="http://schemas.openxmlformats.org/officeDocument/2006/relationships/image" Target="../media/image57.svg"/><Relationship Id="rId9" Type="http://schemas.openxmlformats.org/officeDocument/2006/relationships/hyperlink" Target="https://youtu.be/_eUpLGkciWU?si=DtsYDfmpXi1IFAyh" TargetMode="External"/><Relationship Id="rId1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2.svg"/><Relationship Id="rId7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5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NA1ZFK8RBwbMtWGLVSK_qRKmQS6bb42z/view?usp=sharing" TargetMode="External"/><Relationship Id="rId13" Type="http://schemas.openxmlformats.org/officeDocument/2006/relationships/hyperlink" Target="https://drive.google.com/file/d/1xAiq--4U5AJctNMU-sw_dKUuP8SVvqnt/view?usp=sharing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drive.google.com/file/d/1PiXyw_dtBqu5xqM_IItPU32Dz01whAMv/view?usp=sharing" TargetMode="External"/><Relationship Id="rId12" Type="http://schemas.openxmlformats.org/officeDocument/2006/relationships/hyperlink" Target="https://drive.google.com/file/d/1P4jTGWbGp7fryHx3b-J5DaKBrtEwQgoJ/view?usp=sharing" TargetMode="External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file/d/1pjQ2nCwPmlYWrZvsbnRh04BKFMqwzeAx/view?usp=sharing" TargetMode="External"/><Relationship Id="rId11" Type="http://schemas.openxmlformats.org/officeDocument/2006/relationships/hyperlink" Target="https://drive.google.com/file/d/1NM2uZbzPOb3bX-iDEfBuUCDuJLfTLtrd/view?usp=drive_link" TargetMode="External"/><Relationship Id="rId5" Type="http://schemas.openxmlformats.org/officeDocument/2006/relationships/image" Target="../media/image12.jpeg"/><Relationship Id="rId15" Type="http://schemas.openxmlformats.org/officeDocument/2006/relationships/image" Target="../media/image8.png"/><Relationship Id="rId10" Type="http://schemas.openxmlformats.org/officeDocument/2006/relationships/hyperlink" Target="https://drive.google.com/file/d/1l8Ui2PUW-rdur5gnPBRnVPWZEo_soZnn/view?usp=sharing" TargetMode="External"/><Relationship Id="rId4" Type="http://schemas.openxmlformats.org/officeDocument/2006/relationships/image" Target="../media/image11.jpeg"/><Relationship Id="rId9" Type="http://schemas.openxmlformats.org/officeDocument/2006/relationships/hyperlink" Target="https://drive.google.com/file/d/1HbAfz5ycm7hEGwlRK0TVwW40jB02G7GR/view?usp=sharing" TargetMode="External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16.svg"/><Relationship Id="rId7" Type="http://schemas.openxmlformats.org/officeDocument/2006/relationships/image" Target="../media/image10.png"/><Relationship Id="rId12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7.jpe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3" Type="http://schemas.openxmlformats.org/officeDocument/2006/relationships/image" Target="../media/image20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11" Type="http://schemas.openxmlformats.org/officeDocument/2006/relationships/image" Target="../media/image7.png"/><Relationship Id="rId10" Type="http://schemas.openxmlformats.org/officeDocument/2006/relationships/image" Target="../media/image21.jpeg"/><Relationship Id="rId9" Type="http://schemas.openxmlformats.org/officeDocument/2006/relationships/image" Target="../media/image18.sv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3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.png"/><Relationship Id="rId5" Type="http://schemas.openxmlformats.org/officeDocument/2006/relationships/image" Target="../media/image29.svg"/><Relationship Id="rId10" Type="http://schemas.openxmlformats.org/officeDocument/2006/relationships/image" Target="../media/image9.png"/><Relationship Id="rId4" Type="http://schemas.openxmlformats.org/officeDocument/2006/relationships/image" Target="../media/image2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7.png"/><Relationship Id="rId18" Type="http://schemas.openxmlformats.org/officeDocument/2006/relationships/hyperlink" Target="https://drive.google.com/file/d/1M_pDtXwToSpXOcBSekAUWygDnu3uBFWc/view?usp=sharing" TargetMode="External"/><Relationship Id="rId26" Type="http://schemas.openxmlformats.org/officeDocument/2006/relationships/image" Target="../media/image31.png"/><Relationship Id="rId3" Type="http://schemas.openxmlformats.org/officeDocument/2006/relationships/image" Target="../media/image7.svg"/><Relationship Id="rId21" Type="http://schemas.openxmlformats.org/officeDocument/2006/relationships/hyperlink" Target="https://drive.google.com/file/d/1X5nFZCxQ5NI9MtrJreKbn6TMsZuiLTwc/view?usp=sharing" TargetMode="External"/><Relationship Id="rId7" Type="http://schemas.openxmlformats.org/officeDocument/2006/relationships/image" Target="../media/image31.svg"/><Relationship Id="rId12" Type="http://schemas.openxmlformats.org/officeDocument/2006/relationships/hyperlink" Target="https://drive.google.com/file/d/1Vcmbf6nbr1Yy1i2_TRQzARMFZfN-BtKi/view?usp=sharing" TargetMode="External"/><Relationship Id="rId17" Type="http://schemas.openxmlformats.org/officeDocument/2006/relationships/hyperlink" Target="https://drive.google.com/file/d/1dHIBdgbp0PSXIPdMJTWPhiENN1EqFvFe/view?usp=sharing" TargetMode="External"/><Relationship Id="rId25" Type="http://schemas.openxmlformats.org/officeDocument/2006/relationships/image" Target="../media/image30.jpeg"/><Relationship Id="rId2" Type="http://schemas.openxmlformats.org/officeDocument/2006/relationships/image" Target="../media/image5.png"/><Relationship Id="rId16" Type="http://schemas.openxmlformats.org/officeDocument/2006/relationships/image" Target="../media/image10.png"/><Relationship Id="rId20" Type="http://schemas.openxmlformats.org/officeDocument/2006/relationships/hyperlink" Target="https://drive.google.com/file/d/1xQGbF_xkGfrFYOE93D0ewQMH9PmuIPq_/view?usp=sharin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hyperlink" Target="https://drive.google.com/file/d/1IHrcC4h8jJ0WGP6LyrtYjJpl65V9yTkT/view?usp=sharing" TargetMode="External"/><Relationship Id="rId24" Type="http://schemas.openxmlformats.org/officeDocument/2006/relationships/image" Target="../media/image29.jpeg"/><Relationship Id="rId5" Type="http://schemas.openxmlformats.org/officeDocument/2006/relationships/image" Target="../media/image25.png"/><Relationship Id="rId15" Type="http://schemas.openxmlformats.org/officeDocument/2006/relationships/image" Target="../media/image9.png"/><Relationship Id="rId23" Type="http://schemas.openxmlformats.org/officeDocument/2006/relationships/image" Target="../media/image28.jpeg"/><Relationship Id="rId10" Type="http://schemas.openxmlformats.org/officeDocument/2006/relationships/image" Target="../media/image35.svg"/><Relationship Id="rId19" Type="http://schemas.openxmlformats.org/officeDocument/2006/relationships/hyperlink" Target="https://drive.google.com/file/d/1xSBJvTwtet6Cj6uCZe-WySBPLocDaPNF/view?usp=drive_link" TargetMode="External"/><Relationship Id="rId4" Type="http://schemas.openxmlformats.org/officeDocument/2006/relationships/image" Target="../media/image24.png"/><Relationship Id="rId14" Type="http://schemas.openxmlformats.org/officeDocument/2006/relationships/image" Target="../media/image8.png"/><Relationship Id="rId22" Type="http://schemas.openxmlformats.org/officeDocument/2006/relationships/image" Target="../media/image27.png"/><Relationship Id="rId27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37.jpeg"/><Relationship Id="rId3" Type="http://schemas.openxmlformats.org/officeDocument/2006/relationships/image" Target="../media/image7.svg"/><Relationship Id="rId12" Type="http://schemas.openxmlformats.org/officeDocument/2006/relationships/image" Target="../media/image7.png"/><Relationship Id="rId17" Type="http://schemas.openxmlformats.org/officeDocument/2006/relationships/image" Target="../media/image36.jpeg"/><Relationship Id="rId2" Type="http://schemas.openxmlformats.org/officeDocument/2006/relationships/image" Target="../media/image5.png"/><Relationship Id="rId16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jpeg"/><Relationship Id="rId15" Type="http://schemas.openxmlformats.org/officeDocument/2006/relationships/image" Target="../media/image10.png"/><Relationship Id="rId10" Type="http://schemas.openxmlformats.org/officeDocument/2006/relationships/image" Target="../media/image33.jpeg"/><Relationship Id="rId19" Type="http://schemas.openxmlformats.org/officeDocument/2006/relationships/image" Target="../media/image38.jpeg"/><Relationship Id="rId4" Type="http://schemas.openxmlformats.org/officeDocument/2006/relationships/image" Target="../media/image23.png"/><Relationship Id="rId9" Type="http://schemas.openxmlformats.org/officeDocument/2006/relationships/image" Target="../media/image31.sv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9.png"/><Relationship Id="rId3" Type="http://schemas.openxmlformats.org/officeDocument/2006/relationships/image" Target="../media/image57.svg"/><Relationship Id="rId7" Type="http://schemas.openxmlformats.org/officeDocument/2006/relationships/image" Target="../media/image59.svg"/><Relationship Id="rId12" Type="http://schemas.openxmlformats.org/officeDocument/2006/relationships/image" Target="../media/image8.png"/><Relationship Id="rId2" Type="http://schemas.openxmlformats.org/officeDocument/2006/relationships/image" Target="../media/image39.pn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7.png"/><Relationship Id="rId5" Type="http://schemas.openxmlformats.org/officeDocument/2006/relationships/image" Target="../media/image7.svg"/><Relationship Id="rId15" Type="http://schemas.openxmlformats.org/officeDocument/2006/relationships/image" Target="../media/image43.jpeg"/><Relationship Id="rId10" Type="http://schemas.openxmlformats.org/officeDocument/2006/relationships/image" Target="../media/image62.svg"/><Relationship Id="rId4" Type="http://schemas.openxmlformats.org/officeDocument/2006/relationships/image" Target="../media/image5.png"/><Relationship Id="rId9" Type="http://schemas.openxmlformats.org/officeDocument/2006/relationships/image" Target="../media/image42.pn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8.jpeg"/><Relationship Id="rId3" Type="http://schemas.openxmlformats.org/officeDocument/2006/relationships/image" Target="../media/image2.svg"/><Relationship Id="rId7" Type="http://schemas.openxmlformats.org/officeDocument/2006/relationships/image" Target="../media/image2.png"/><Relationship Id="rId12" Type="http://schemas.openxmlformats.org/officeDocument/2006/relationships/image" Target="../media/image47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10.png"/><Relationship Id="rId5" Type="http://schemas.openxmlformats.org/officeDocument/2006/relationships/image" Target="../media/image64.svg"/><Relationship Id="rId10" Type="http://schemas.openxmlformats.org/officeDocument/2006/relationships/image" Target="../media/image9.png"/><Relationship Id="rId9" Type="http://schemas.openxmlformats.org/officeDocument/2006/relationships/image" Target="../media/image8.png"/><Relationship Id="rId1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44928" y="872016"/>
            <a:ext cx="14967270" cy="8542969"/>
            <a:chOff x="0" y="0"/>
            <a:chExt cx="3941997" cy="22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1997" cy="2250000"/>
            </a:xfrm>
            <a:custGeom>
              <a:avLst/>
              <a:gdLst/>
              <a:ahLst/>
              <a:cxnLst/>
              <a:rect l="l" t="t" r="r" b="b"/>
              <a:pathLst>
                <a:path w="3941997" h="2250000">
                  <a:moveTo>
                    <a:pt x="51726" y="0"/>
                  </a:moveTo>
                  <a:lnTo>
                    <a:pt x="3890271" y="0"/>
                  </a:lnTo>
                  <a:cubicBezTo>
                    <a:pt x="3918839" y="0"/>
                    <a:pt x="3941997" y="23158"/>
                    <a:pt x="3941997" y="51726"/>
                  </a:cubicBezTo>
                  <a:lnTo>
                    <a:pt x="3941997" y="2198274"/>
                  </a:lnTo>
                  <a:cubicBezTo>
                    <a:pt x="3941997" y="2226842"/>
                    <a:pt x="3918839" y="2250000"/>
                    <a:pt x="3890271" y="2250000"/>
                  </a:cubicBezTo>
                  <a:lnTo>
                    <a:pt x="51726" y="2250000"/>
                  </a:lnTo>
                  <a:cubicBezTo>
                    <a:pt x="23158" y="2250000"/>
                    <a:pt x="0" y="2226842"/>
                    <a:pt x="0" y="2198274"/>
                  </a:cubicBezTo>
                  <a:lnTo>
                    <a:pt x="0" y="51726"/>
                  </a:lnTo>
                  <a:cubicBezTo>
                    <a:pt x="0" y="23158"/>
                    <a:pt x="23158" y="0"/>
                    <a:pt x="5172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E3954">
                    <a:alpha val="100000"/>
                  </a:srgbClr>
                </a:gs>
                <a:gs pos="100000">
                  <a:srgbClr val="13547E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41997" cy="2288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8115301"/>
            <a:ext cx="8685388" cy="1299684"/>
            <a:chOff x="0" y="0"/>
            <a:chExt cx="2287510" cy="28828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87510" cy="288283"/>
            </a:xfrm>
            <a:custGeom>
              <a:avLst/>
              <a:gdLst/>
              <a:ahLst/>
              <a:cxnLst/>
              <a:rect l="l" t="t" r="r" b="b"/>
              <a:pathLst>
                <a:path w="2287510" h="288283">
                  <a:moveTo>
                    <a:pt x="89137" y="0"/>
                  </a:moveTo>
                  <a:lnTo>
                    <a:pt x="2198372" y="0"/>
                  </a:lnTo>
                  <a:cubicBezTo>
                    <a:pt x="2222013" y="0"/>
                    <a:pt x="2244685" y="9391"/>
                    <a:pt x="2261402" y="26108"/>
                  </a:cubicBezTo>
                  <a:cubicBezTo>
                    <a:pt x="2278118" y="42824"/>
                    <a:pt x="2287510" y="65497"/>
                    <a:pt x="2287510" y="89137"/>
                  </a:cubicBezTo>
                  <a:lnTo>
                    <a:pt x="2287510" y="199145"/>
                  </a:lnTo>
                  <a:cubicBezTo>
                    <a:pt x="2287510" y="222786"/>
                    <a:pt x="2278118" y="245458"/>
                    <a:pt x="2261402" y="262175"/>
                  </a:cubicBezTo>
                  <a:cubicBezTo>
                    <a:pt x="2244685" y="278891"/>
                    <a:pt x="2222013" y="288283"/>
                    <a:pt x="2198372" y="288283"/>
                  </a:cubicBezTo>
                  <a:lnTo>
                    <a:pt x="89137" y="288283"/>
                  </a:lnTo>
                  <a:cubicBezTo>
                    <a:pt x="65497" y="288283"/>
                    <a:pt x="42824" y="278891"/>
                    <a:pt x="26108" y="262175"/>
                  </a:cubicBezTo>
                  <a:cubicBezTo>
                    <a:pt x="9391" y="245458"/>
                    <a:pt x="0" y="222786"/>
                    <a:pt x="0" y="199145"/>
                  </a:cubicBezTo>
                  <a:lnTo>
                    <a:pt x="0" y="89137"/>
                  </a:lnTo>
                  <a:cubicBezTo>
                    <a:pt x="0" y="65497"/>
                    <a:pt x="9391" y="42824"/>
                    <a:pt x="26108" y="26108"/>
                  </a:cubicBezTo>
                  <a:cubicBezTo>
                    <a:pt x="42824" y="9391"/>
                    <a:pt x="65497" y="0"/>
                    <a:pt x="8913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47E">
                    <a:alpha val="100000"/>
                  </a:srgbClr>
                </a:gs>
                <a:gs pos="100000">
                  <a:srgbClr val="0E3954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287510" cy="326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575858" y="5538996"/>
            <a:ext cx="2547877" cy="2547877"/>
          </a:xfrm>
          <a:custGeom>
            <a:avLst/>
            <a:gdLst/>
            <a:ahLst/>
            <a:cxnLst/>
            <a:rect l="l" t="t" r="r" b="b"/>
            <a:pathLst>
              <a:path w="2547877" h="2547877">
                <a:moveTo>
                  <a:pt x="0" y="0"/>
                </a:moveTo>
                <a:lnTo>
                  <a:pt x="2547878" y="0"/>
                </a:lnTo>
                <a:lnTo>
                  <a:pt x="2547878" y="2547878"/>
                </a:lnTo>
                <a:lnTo>
                  <a:pt x="0" y="25478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3125413" y="1754250"/>
            <a:ext cx="9960655" cy="1190532"/>
            <a:chOff x="0" y="0"/>
            <a:chExt cx="2787970" cy="33322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87971" cy="333228"/>
            </a:xfrm>
            <a:custGeom>
              <a:avLst/>
              <a:gdLst/>
              <a:ahLst/>
              <a:cxnLst/>
              <a:rect l="l" t="t" r="r" b="b"/>
              <a:pathLst>
                <a:path w="2787971" h="333228">
                  <a:moveTo>
                    <a:pt x="41972" y="0"/>
                  </a:moveTo>
                  <a:lnTo>
                    <a:pt x="2745999" y="0"/>
                  </a:lnTo>
                  <a:cubicBezTo>
                    <a:pt x="2757131" y="0"/>
                    <a:pt x="2767806" y="4422"/>
                    <a:pt x="2775677" y="12293"/>
                  </a:cubicBezTo>
                  <a:cubicBezTo>
                    <a:pt x="2783549" y="20164"/>
                    <a:pt x="2787971" y="30840"/>
                    <a:pt x="2787971" y="41972"/>
                  </a:cubicBezTo>
                  <a:lnTo>
                    <a:pt x="2787971" y="291256"/>
                  </a:lnTo>
                  <a:cubicBezTo>
                    <a:pt x="2787971" y="302388"/>
                    <a:pt x="2783549" y="313064"/>
                    <a:pt x="2775677" y="320935"/>
                  </a:cubicBezTo>
                  <a:cubicBezTo>
                    <a:pt x="2767806" y="328806"/>
                    <a:pt x="2757131" y="333228"/>
                    <a:pt x="2745999" y="333228"/>
                  </a:cubicBezTo>
                  <a:lnTo>
                    <a:pt x="41972" y="333228"/>
                  </a:lnTo>
                  <a:cubicBezTo>
                    <a:pt x="30840" y="333228"/>
                    <a:pt x="20164" y="328806"/>
                    <a:pt x="12293" y="320935"/>
                  </a:cubicBezTo>
                  <a:cubicBezTo>
                    <a:pt x="4422" y="313064"/>
                    <a:pt x="0" y="302388"/>
                    <a:pt x="0" y="291256"/>
                  </a:cubicBezTo>
                  <a:lnTo>
                    <a:pt x="0" y="41972"/>
                  </a:lnTo>
                  <a:cubicBezTo>
                    <a:pt x="0" y="30840"/>
                    <a:pt x="4422" y="20164"/>
                    <a:pt x="12293" y="12293"/>
                  </a:cubicBezTo>
                  <a:cubicBezTo>
                    <a:pt x="20164" y="4422"/>
                    <a:pt x="30840" y="0"/>
                    <a:pt x="4197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3547E">
                    <a:alpha val="100000"/>
                  </a:srgbClr>
                </a:gs>
                <a:gs pos="100000">
                  <a:srgbClr val="0E3954">
                    <a:alpha val="100000"/>
                  </a:srgbClr>
                </a:gs>
              </a:gsLst>
              <a:lin ang="0"/>
            </a:gradFill>
            <a:ln cap="rnd">
              <a:noFill/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787970" cy="3713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689179" y="1969221"/>
            <a:ext cx="741541" cy="741541"/>
          </a:xfrm>
          <a:custGeom>
            <a:avLst/>
            <a:gdLst/>
            <a:ahLst/>
            <a:cxnLst/>
            <a:rect l="l" t="t" r="r" b="b"/>
            <a:pathLst>
              <a:path w="741541" h="741541">
                <a:moveTo>
                  <a:pt x="0" y="0"/>
                </a:moveTo>
                <a:lnTo>
                  <a:pt x="741541" y="0"/>
                </a:lnTo>
                <a:lnTo>
                  <a:pt x="741541" y="741541"/>
                </a:lnTo>
                <a:lnTo>
                  <a:pt x="0" y="7415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9677400" y="770241"/>
            <a:ext cx="7632647" cy="7550859"/>
            <a:chOff x="-2712" y="-28007"/>
            <a:chExt cx="818224" cy="818224"/>
          </a:xfrm>
        </p:grpSpPr>
        <p:sp>
          <p:nvSpPr>
            <p:cNvPr id="14" name="Freeform 14"/>
            <p:cNvSpPr/>
            <p:nvPr/>
          </p:nvSpPr>
          <p:spPr>
            <a:xfrm rot="21558000">
              <a:off x="-2712" y="-28007"/>
              <a:ext cx="818224" cy="818224"/>
            </a:xfrm>
            <a:custGeom>
              <a:avLst/>
              <a:gdLst/>
              <a:ahLst/>
              <a:cxnLst/>
              <a:rect l="l" t="t" r="r" b="b"/>
              <a:pathLst>
                <a:path w="818224" h="818224">
                  <a:moveTo>
                    <a:pt x="414077" y="2742"/>
                  </a:moveTo>
                  <a:cubicBezTo>
                    <a:pt x="189645" y="0"/>
                    <a:pt x="5484" y="179715"/>
                    <a:pt x="2742" y="404147"/>
                  </a:cubicBezTo>
                  <a:cubicBezTo>
                    <a:pt x="0" y="628579"/>
                    <a:pt x="179715" y="812740"/>
                    <a:pt x="404147" y="815482"/>
                  </a:cubicBezTo>
                  <a:cubicBezTo>
                    <a:pt x="628579" y="818224"/>
                    <a:pt x="812740" y="638509"/>
                    <a:pt x="815482" y="414077"/>
                  </a:cubicBezTo>
                  <a:cubicBezTo>
                    <a:pt x="818224" y="189645"/>
                    <a:pt x="638509" y="5484"/>
                    <a:pt x="414077" y="2742"/>
                  </a:cubicBezTo>
                  <a:close/>
                </a:path>
              </a:pathLst>
            </a:custGeom>
            <a:blipFill>
              <a:blip r:embed="rId6"/>
              <a:stretch>
                <a:fillRect l="-13775" t="-29019" r="-19201" b="-48282"/>
              </a:stretch>
            </a:blipFill>
            <a:ln w="295275" cap="sq">
              <a:solidFill>
                <a:srgbClr val="13547E"/>
              </a:solidFill>
              <a:prstDash val="solid"/>
              <a:miter/>
            </a:ln>
          </p:spPr>
        </p:sp>
      </p:grpSp>
      <p:sp>
        <p:nvSpPr>
          <p:cNvPr id="15" name="Freeform 15"/>
          <p:cNvSpPr/>
          <p:nvPr/>
        </p:nvSpPr>
        <p:spPr>
          <a:xfrm>
            <a:off x="17259300" y="1028700"/>
            <a:ext cx="2547877" cy="2547877"/>
          </a:xfrm>
          <a:custGeom>
            <a:avLst/>
            <a:gdLst/>
            <a:ahLst/>
            <a:cxnLst/>
            <a:rect l="l" t="t" r="r" b="b"/>
            <a:pathLst>
              <a:path w="2547877" h="2547877">
                <a:moveTo>
                  <a:pt x="0" y="0"/>
                </a:moveTo>
                <a:lnTo>
                  <a:pt x="2547877" y="0"/>
                </a:lnTo>
                <a:lnTo>
                  <a:pt x="2547877" y="2547877"/>
                </a:lnTo>
                <a:lnTo>
                  <a:pt x="0" y="25478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306605" y="3257699"/>
            <a:ext cx="7497988" cy="492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9"/>
              </a:lnSpc>
            </a:pPr>
            <a:r>
              <a:rPr lang="en-US" sz="5399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PENGENDALIAN BARANG KEBUTUHAN POKOK MELALUI (LAPAK RAMI) KOLABORASI PINTAR UNTUK MENJAGA DAYA BELI MASYARAKAT MISKIN</a:t>
            </a:r>
          </a:p>
        </p:txBody>
      </p:sp>
      <p:sp>
        <p:nvSpPr>
          <p:cNvPr id="17" name="Freeform 17"/>
          <p:cNvSpPr/>
          <p:nvPr/>
        </p:nvSpPr>
        <p:spPr>
          <a:xfrm>
            <a:off x="7455255" y="4552701"/>
            <a:ext cx="1223878" cy="1181598"/>
          </a:xfrm>
          <a:custGeom>
            <a:avLst/>
            <a:gdLst/>
            <a:ahLst/>
            <a:cxnLst/>
            <a:rect l="l" t="t" r="r" b="b"/>
            <a:pathLst>
              <a:path w="1223878" h="1181598">
                <a:moveTo>
                  <a:pt x="0" y="0"/>
                </a:moveTo>
                <a:lnTo>
                  <a:pt x="1223878" y="0"/>
                </a:lnTo>
                <a:lnTo>
                  <a:pt x="1223878" y="1181598"/>
                </a:lnTo>
                <a:lnTo>
                  <a:pt x="0" y="11815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502458" y="1838384"/>
            <a:ext cx="4231176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LAPORAN PELAKSANAAN PROYEK PERUBAHAN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17681" y="8115300"/>
            <a:ext cx="8536919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26"/>
              </a:lnSpc>
            </a:pPr>
            <a:r>
              <a:rPr lang="en-US" sz="3605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Drs. BHAKTI, </a:t>
            </a:r>
            <a:r>
              <a:rPr lang="en-US" sz="3605" b="1" dirty="0" err="1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M.Si</a:t>
            </a:r>
            <a:endParaRPr lang="en-US" sz="3605" b="1" dirty="0">
              <a:solidFill>
                <a:srgbClr val="DFDFDF"/>
              </a:solidFill>
              <a:latin typeface="Asap Condensed Bold"/>
              <a:ea typeface="Asap Condensed Bold"/>
              <a:cs typeface="Asap Condensed Bold"/>
              <a:sym typeface="Asap Condensed Bold"/>
            </a:endParaRPr>
          </a:p>
          <a:p>
            <a:pPr algn="ctr">
              <a:lnSpc>
                <a:spcPts val="1854"/>
              </a:lnSpc>
            </a:pPr>
            <a:r>
              <a:rPr lang="en-US" sz="1545" b="1" dirty="0" err="1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Kepala</a:t>
            </a:r>
            <a:r>
              <a:rPr lang="en-US" sz="1545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 Dinas Perindustrian, </a:t>
            </a:r>
            <a:r>
              <a:rPr lang="en-US" sz="1545" b="1" dirty="0" err="1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Perdagangan</a:t>
            </a:r>
            <a:r>
              <a:rPr lang="en-US" sz="1545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, Serta Energi dan </a:t>
            </a:r>
            <a:r>
              <a:rPr lang="en-US" sz="1545" b="1" dirty="0" err="1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Sumber</a:t>
            </a:r>
            <a:r>
              <a:rPr lang="en-US" sz="1545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 Daya Mineral </a:t>
            </a:r>
            <a:r>
              <a:rPr lang="en-US" sz="1545" b="1" dirty="0" err="1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Kabupaten</a:t>
            </a:r>
            <a:r>
              <a:rPr lang="en-US" sz="1545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 Muara </a:t>
            </a:r>
            <a:r>
              <a:rPr lang="en-US" sz="1545" b="1" dirty="0" err="1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Enim</a:t>
            </a:r>
            <a:endParaRPr lang="en-US" sz="1545" b="1" dirty="0">
              <a:solidFill>
                <a:srgbClr val="DFDFDF"/>
              </a:solidFill>
              <a:latin typeface="Asap Condensed Bold"/>
              <a:ea typeface="Asap Condensed Bold"/>
              <a:cs typeface="Asap Condensed Bold"/>
              <a:sym typeface="Asap Condensed Bold"/>
            </a:endParaRPr>
          </a:p>
          <a:p>
            <a:pPr algn="ctr">
              <a:lnSpc>
                <a:spcPts val="4326"/>
              </a:lnSpc>
            </a:pPr>
            <a:r>
              <a:rPr lang="en-US" sz="3605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NDH 31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363937" y="917493"/>
            <a:ext cx="3369863" cy="797007"/>
            <a:chOff x="363937" y="917493"/>
            <a:chExt cx="3369863" cy="797007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/>
                </a:stretch>
              </a:blipFill>
            </p:spPr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268626" y="9506461"/>
            <a:ext cx="18825253" cy="1058592"/>
            <a:chOff x="0" y="0"/>
            <a:chExt cx="4499180" cy="253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99180" cy="253000"/>
            </a:xfrm>
            <a:custGeom>
              <a:avLst/>
              <a:gdLst/>
              <a:ahLst/>
              <a:cxnLst/>
              <a:rect l="l" t="t" r="r" b="b"/>
              <a:pathLst>
                <a:path w="4499180" h="253000">
                  <a:moveTo>
                    <a:pt x="0" y="0"/>
                  </a:moveTo>
                  <a:lnTo>
                    <a:pt x="4499180" y="0"/>
                  </a:lnTo>
                  <a:lnTo>
                    <a:pt x="4499180" y="253000"/>
                  </a:lnTo>
                  <a:lnTo>
                    <a:pt x="0" y="253000"/>
                  </a:lnTo>
                  <a:close/>
                </a:path>
              </a:pathLst>
            </a:custGeom>
            <a:gradFill rotWithShape="1">
              <a:gsLst>
                <a:gs pos="0">
                  <a:srgbClr val="0E3954">
                    <a:alpha val="100000"/>
                  </a:srgbClr>
                </a:gs>
                <a:gs pos="100000">
                  <a:srgbClr val="13547E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499180" cy="291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7047676" y="-1347424"/>
            <a:ext cx="3017901" cy="3017901"/>
          </a:xfrm>
          <a:custGeom>
            <a:avLst/>
            <a:gdLst/>
            <a:ahLst/>
            <a:cxnLst/>
            <a:rect l="l" t="t" r="r" b="b"/>
            <a:pathLst>
              <a:path w="3017901" h="3017901">
                <a:moveTo>
                  <a:pt x="3017901" y="0"/>
                </a:moveTo>
                <a:lnTo>
                  <a:pt x="0" y="0"/>
                </a:lnTo>
                <a:lnTo>
                  <a:pt x="0" y="3017901"/>
                </a:lnTo>
                <a:lnTo>
                  <a:pt x="3017901" y="3017901"/>
                </a:lnTo>
                <a:lnTo>
                  <a:pt x="301790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26215" y="1670477"/>
            <a:ext cx="7741368" cy="2330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56"/>
              </a:lnSpc>
            </a:pPr>
            <a:r>
              <a:rPr lang="en-US" sz="7713" b="1" dirty="0">
                <a:solidFill>
                  <a:srgbClr val="DFDFDF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KEADILAN EKONOMI DAN INKLUSI</a:t>
            </a: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xmlns="" id="{76264553-E18E-0144-69FA-5420DC524709}"/>
              </a:ext>
            </a:extLst>
          </p:cNvPr>
          <p:cNvSpPr/>
          <p:nvPr/>
        </p:nvSpPr>
        <p:spPr>
          <a:xfrm>
            <a:off x="9246039" y="2579987"/>
            <a:ext cx="8855052" cy="7287913"/>
          </a:xfrm>
          <a:custGeom>
            <a:avLst/>
            <a:gdLst/>
            <a:ahLst/>
            <a:cxnLst/>
            <a:rect l="l" t="t" r="r" b="b"/>
            <a:pathLst>
              <a:path w="8855052" h="6346870">
                <a:moveTo>
                  <a:pt x="0" y="0"/>
                </a:moveTo>
                <a:lnTo>
                  <a:pt x="8855052" y="0"/>
                </a:lnTo>
                <a:lnTo>
                  <a:pt x="8855052" y="6346870"/>
                </a:lnTo>
                <a:lnTo>
                  <a:pt x="0" y="63468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xmlns="" id="{CA283633-DDF2-5BCA-275F-9A5EBC6929A9}"/>
              </a:ext>
            </a:extLst>
          </p:cNvPr>
          <p:cNvSpPr/>
          <p:nvPr/>
        </p:nvSpPr>
        <p:spPr>
          <a:xfrm>
            <a:off x="11416973" y="1858328"/>
            <a:ext cx="4269285" cy="869382"/>
          </a:xfrm>
          <a:custGeom>
            <a:avLst/>
            <a:gdLst/>
            <a:ahLst/>
            <a:cxnLst/>
            <a:rect l="l" t="t" r="r" b="b"/>
            <a:pathLst>
              <a:path w="4269285" h="869382">
                <a:moveTo>
                  <a:pt x="0" y="0"/>
                </a:moveTo>
                <a:lnTo>
                  <a:pt x="4269285" y="0"/>
                </a:lnTo>
                <a:lnTo>
                  <a:pt x="4269285" y="869382"/>
                </a:lnTo>
                <a:lnTo>
                  <a:pt x="0" y="8693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xmlns="" id="{153FB105-A59C-D2D7-918C-93C1E73C61BC}"/>
              </a:ext>
            </a:extLst>
          </p:cNvPr>
          <p:cNvSpPr/>
          <p:nvPr/>
        </p:nvSpPr>
        <p:spPr>
          <a:xfrm>
            <a:off x="-152400" y="2592047"/>
            <a:ext cx="9500686" cy="3631896"/>
          </a:xfrm>
          <a:custGeom>
            <a:avLst/>
            <a:gdLst/>
            <a:ahLst/>
            <a:cxnLst/>
            <a:rect l="l" t="t" r="r" b="b"/>
            <a:pathLst>
              <a:path w="9200354" h="6594366">
                <a:moveTo>
                  <a:pt x="0" y="0"/>
                </a:moveTo>
                <a:lnTo>
                  <a:pt x="9200354" y="0"/>
                </a:lnTo>
                <a:lnTo>
                  <a:pt x="9200354" y="6594366"/>
                </a:lnTo>
                <a:lnTo>
                  <a:pt x="0" y="65943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xmlns="" id="{00318C6D-7E92-F207-EF57-0AB54BC1958D}"/>
              </a:ext>
            </a:extLst>
          </p:cNvPr>
          <p:cNvSpPr txBox="1"/>
          <p:nvPr/>
        </p:nvSpPr>
        <p:spPr>
          <a:xfrm>
            <a:off x="12607452" y="2072831"/>
            <a:ext cx="3138781" cy="40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Rekomendasi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xmlns="" id="{796F213D-63FD-4DB4-BC9C-70373994D090}"/>
              </a:ext>
            </a:extLst>
          </p:cNvPr>
          <p:cNvSpPr/>
          <p:nvPr/>
        </p:nvSpPr>
        <p:spPr>
          <a:xfrm>
            <a:off x="2664168" y="1911918"/>
            <a:ext cx="4269285" cy="869382"/>
          </a:xfrm>
          <a:custGeom>
            <a:avLst/>
            <a:gdLst/>
            <a:ahLst/>
            <a:cxnLst/>
            <a:rect l="l" t="t" r="r" b="b"/>
            <a:pathLst>
              <a:path w="4269285" h="869382">
                <a:moveTo>
                  <a:pt x="0" y="0"/>
                </a:moveTo>
                <a:lnTo>
                  <a:pt x="4269285" y="0"/>
                </a:lnTo>
                <a:lnTo>
                  <a:pt x="4269285" y="869382"/>
                </a:lnTo>
                <a:lnTo>
                  <a:pt x="0" y="8693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xmlns="" id="{0FABFCE2-8001-50EF-6671-771D7E878FE8}"/>
              </a:ext>
            </a:extLst>
          </p:cNvPr>
          <p:cNvSpPr txBox="1"/>
          <p:nvPr/>
        </p:nvSpPr>
        <p:spPr>
          <a:xfrm>
            <a:off x="4042281" y="2101839"/>
            <a:ext cx="4977980" cy="40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Kesimpulan</a:t>
            </a:r>
            <a:endParaRPr lang="en-US" sz="244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xmlns="" id="{162EBA7C-3CF4-7E45-9BB1-C62F51C55BCF}"/>
              </a:ext>
            </a:extLst>
          </p:cNvPr>
          <p:cNvSpPr txBox="1"/>
          <p:nvPr/>
        </p:nvSpPr>
        <p:spPr>
          <a:xfrm>
            <a:off x="734628" y="800100"/>
            <a:ext cx="16760594" cy="938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5"/>
              </a:lnSpc>
              <a:spcBef>
                <a:spcPct val="0"/>
              </a:spcBef>
            </a:pPr>
            <a:r>
              <a:rPr lang="en-US" sz="5439" b="1" dirty="0">
                <a:solidFill>
                  <a:srgbClr val="191919"/>
                </a:solidFill>
                <a:latin typeface="Aileron Heavy"/>
                <a:ea typeface="Aileron Heavy"/>
                <a:cs typeface="Aileron Heavy"/>
                <a:sym typeface="Aileron Heavy"/>
              </a:rPr>
              <a:t>KESIMPULAN DAN REKOMENDASI</a:t>
            </a: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xmlns="" id="{228B77CE-1FC1-65A0-5F6B-EEAF5BA3B974}"/>
              </a:ext>
            </a:extLst>
          </p:cNvPr>
          <p:cNvSpPr txBox="1"/>
          <p:nvPr/>
        </p:nvSpPr>
        <p:spPr>
          <a:xfrm>
            <a:off x="304800" y="3009900"/>
            <a:ext cx="8941239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23"/>
              </a:lnSpc>
            </a:pP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	LAPAK 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RAMI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hadir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sebagai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inovasi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strategis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Kabupaten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Muara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Enim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mengatasi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fluktuasi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barang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kebutuhan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pokok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.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Melalui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pendekatan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kolaboratif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melibatkan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pemerintah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daerah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, distributor,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pedagang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,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, 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</a:p>
          <a:p>
            <a:pPr algn="just">
              <a:lnSpc>
                <a:spcPts val="2823"/>
              </a:lnSpc>
            </a:pP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	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LAPAK 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RAMI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juga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kebijakan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nasional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pengendalian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inflasi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stabilisasi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pangan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.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Kolaborasi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multi-stakeholder yang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terjalin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menunjukkan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potensi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program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sebagai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model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pengendalian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inflasi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dapat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diadaptasi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di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tingkat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nasional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. Program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ini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mencerminkan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kepemimpinan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inovatif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Kabupaten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Muara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Enim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menciptakan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solusi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kesejahteraan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stabilitas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ekonomi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daerah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secara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 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berkelanjutan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xmlns="" id="{773D45F4-C752-9744-465E-8561A77B7E2E}"/>
              </a:ext>
            </a:extLst>
          </p:cNvPr>
          <p:cNvSpPr txBox="1"/>
          <p:nvPr/>
        </p:nvSpPr>
        <p:spPr>
          <a:xfrm>
            <a:off x="9753600" y="3009900"/>
            <a:ext cx="7741622" cy="5770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AutoNum type="arabicPeriod"/>
            </a:pP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Untuk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mendukung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pengelolaan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pemantauan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distribusi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barang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kebutuhan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pokok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disarankan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agar LAPAK RAMI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segera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mengintegrasikan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teknologi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digital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operasionalnya</a:t>
            </a:r>
            <a:r>
              <a:rPr lang="en-US" sz="1600" dirty="0" smtClean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marL="388620" lvl="1" indent="-194310" algn="just">
              <a:lnSpc>
                <a:spcPts val="2520"/>
              </a:lnSpc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Langkah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strategis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berikutnya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adalah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memperluas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jangkauan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program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seluruh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kecamatan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Kabupaten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Muara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Enim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secara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bertahap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dimulai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dari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wilayah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prioritas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memiliki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tingkat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kerentanan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harga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tinggi</a:t>
            </a:r>
            <a:r>
              <a:rPr lang="en-US" sz="1600" dirty="0" smtClean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marL="388620" lvl="1" indent="-194310" algn="just">
              <a:lnSpc>
                <a:spcPts val="2520"/>
              </a:lnSpc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LAPAK RAMI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terus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memperkuat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sinergi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berbagai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pihak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termasuk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distributor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lokal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UMKM,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Bulog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BUMD,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komunitas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masyarakat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endParaRPr lang="en-US" sz="1600" dirty="0" smtClean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388620" lvl="1" indent="-194310" algn="just">
              <a:lnSpc>
                <a:spcPts val="2520"/>
              </a:lnSpc>
              <a:buAutoNum type="arabicPeriod"/>
            </a:pP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jangka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panjang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LAPAK RAMI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mendukung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transformasi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pasar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tradisional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melalui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digitalisasi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Hal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mencakup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adopsi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sistem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inventaris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digital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pemasaran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berbasis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platform online</a:t>
            </a:r>
            <a:r>
              <a:rPr lang="en-US" sz="1600" dirty="0" smtClean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</a:p>
          <a:p>
            <a:pPr marL="388620" lvl="1" indent="-194310" algn="just">
              <a:lnSpc>
                <a:spcPts val="2520"/>
              </a:lnSpc>
              <a:buAutoNum type="arabicPeriod"/>
            </a:pP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LAPAK RAMI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mengadopsi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pendekatan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baru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distribusi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barang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pokok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memanfaatkan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sistem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manual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berbasis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laporan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harian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terpusat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endParaRPr lang="en-US" sz="1600" dirty="0" smtClean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marL="194310" lvl="1" algn="just">
              <a:lnSpc>
                <a:spcPts val="2520"/>
              </a:lnSpc>
            </a:pP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Rekomendasi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bertujuan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untuk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mengoptimalkan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keberhasilan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LAPAK RAMI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sebagai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inisiatif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pengendalian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harga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barang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kebutuhan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pokok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Kabupaten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Muara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Enim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implementasi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tepat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program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menjadi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model yang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menjaga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stabilitas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ekonomi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lokal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meningkatkan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kesejahteraan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 </a:t>
            </a:r>
            <a:r>
              <a:rPr lang="en-US" sz="16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masyarakat</a:t>
            </a:r>
            <a:r>
              <a:rPr lang="en-US" sz="16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</a:t>
            </a:r>
            <a:endParaRPr lang="en-US" sz="1600" dirty="0" smtClean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xmlns="" id="{8E21C3EF-25A9-7126-5553-5C4B1649C91A}"/>
              </a:ext>
            </a:extLst>
          </p:cNvPr>
          <p:cNvSpPr/>
          <p:nvPr/>
        </p:nvSpPr>
        <p:spPr>
          <a:xfrm>
            <a:off x="3467598" y="2138961"/>
            <a:ext cx="508008" cy="415297"/>
          </a:xfrm>
          <a:custGeom>
            <a:avLst/>
            <a:gdLst/>
            <a:ahLst/>
            <a:cxnLst/>
            <a:rect l="l" t="t" r="r" b="b"/>
            <a:pathLst>
              <a:path w="508008" h="415297">
                <a:moveTo>
                  <a:pt x="0" y="0"/>
                </a:moveTo>
                <a:lnTo>
                  <a:pt x="508008" y="0"/>
                </a:lnTo>
                <a:lnTo>
                  <a:pt x="508008" y="415297"/>
                </a:lnTo>
                <a:lnTo>
                  <a:pt x="0" y="4152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xmlns="" id="{21FAE8D1-91BA-DA04-0AA4-F60974CA1A6E}"/>
              </a:ext>
            </a:extLst>
          </p:cNvPr>
          <p:cNvSpPr/>
          <p:nvPr/>
        </p:nvSpPr>
        <p:spPr>
          <a:xfrm>
            <a:off x="12032769" y="2073311"/>
            <a:ext cx="508008" cy="415297"/>
          </a:xfrm>
          <a:custGeom>
            <a:avLst/>
            <a:gdLst/>
            <a:ahLst/>
            <a:cxnLst/>
            <a:rect l="l" t="t" r="r" b="b"/>
            <a:pathLst>
              <a:path w="508008" h="415297">
                <a:moveTo>
                  <a:pt x="0" y="0"/>
                </a:moveTo>
                <a:lnTo>
                  <a:pt x="508008" y="0"/>
                </a:lnTo>
                <a:lnTo>
                  <a:pt x="508008" y="415297"/>
                </a:lnTo>
                <a:lnTo>
                  <a:pt x="0" y="4152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7"/>
          <p:cNvGrpSpPr/>
          <p:nvPr/>
        </p:nvGrpSpPr>
        <p:grpSpPr>
          <a:xfrm>
            <a:off x="665701" y="190500"/>
            <a:ext cx="3369863" cy="797007"/>
            <a:chOff x="363937" y="917493"/>
            <a:chExt cx="3369863" cy="797007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31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/>
                <a:stretch>
                  <a:fillRect/>
                </a:stretch>
              </a:blipFill>
            </p:spPr>
          </p:sp>
          <p:sp>
            <p:nvSpPr>
              <p:cNvPr id="32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</p:spPr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xmlns="" id="{153FB105-A59C-D2D7-918C-93C1E73C61BC}"/>
              </a:ext>
            </a:extLst>
          </p:cNvPr>
          <p:cNvSpPr/>
          <p:nvPr/>
        </p:nvSpPr>
        <p:spPr>
          <a:xfrm>
            <a:off x="-76200" y="6620136"/>
            <a:ext cx="9500686" cy="3247763"/>
          </a:xfrm>
          <a:custGeom>
            <a:avLst/>
            <a:gdLst/>
            <a:ahLst/>
            <a:cxnLst/>
            <a:rect l="l" t="t" r="r" b="b"/>
            <a:pathLst>
              <a:path w="9200354" h="6594366">
                <a:moveTo>
                  <a:pt x="0" y="0"/>
                </a:moveTo>
                <a:lnTo>
                  <a:pt x="9200354" y="0"/>
                </a:lnTo>
                <a:lnTo>
                  <a:pt x="9200354" y="6594366"/>
                </a:lnTo>
                <a:lnTo>
                  <a:pt x="0" y="65943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xmlns="" id="{796F213D-63FD-4DB4-BC9C-70373994D090}"/>
              </a:ext>
            </a:extLst>
          </p:cNvPr>
          <p:cNvSpPr/>
          <p:nvPr/>
        </p:nvSpPr>
        <p:spPr>
          <a:xfrm>
            <a:off x="2360115" y="6255318"/>
            <a:ext cx="4269285" cy="869382"/>
          </a:xfrm>
          <a:custGeom>
            <a:avLst/>
            <a:gdLst/>
            <a:ahLst/>
            <a:cxnLst/>
            <a:rect l="l" t="t" r="r" b="b"/>
            <a:pathLst>
              <a:path w="4269285" h="869382">
                <a:moveTo>
                  <a:pt x="0" y="0"/>
                </a:moveTo>
                <a:lnTo>
                  <a:pt x="4269285" y="0"/>
                </a:lnTo>
                <a:lnTo>
                  <a:pt x="4269285" y="869382"/>
                </a:lnTo>
                <a:lnTo>
                  <a:pt x="0" y="8693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xmlns="" id="{0FABFCE2-8001-50EF-6671-771D7E878FE8}"/>
              </a:ext>
            </a:extLst>
          </p:cNvPr>
          <p:cNvSpPr txBox="1"/>
          <p:nvPr/>
        </p:nvSpPr>
        <p:spPr>
          <a:xfrm>
            <a:off x="3685253" y="6445239"/>
            <a:ext cx="2158580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Lesson Learn</a:t>
            </a:r>
            <a:endParaRPr lang="en-US" sz="244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xmlns="" id="{228B77CE-1FC1-65A0-5F6B-EEAF5BA3B974}"/>
              </a:ext>
            </a:extLst>
          </p:cNvPr>
          <p:cNvSpPr txBox="1"/>
          <p:nvPr/>
        </p:nvSpPr>
        <p:spPr>
          <a:xfrm>
            <a:off x="202761" y="7223153"/>
            <a:ext cx="8941239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just">
              <a:lnSpc>
                <a:spcPts val="2823"/>
              </a:lnSpc>
              <a:buFont typeface="Arial" pitchFamily="34" charset="0"/>
              <a:buChar char="•"/>
            </a:pP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Efisiensi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Transparansi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lisasi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.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Implementasi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sistem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layanan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digital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mempercepat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proses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administrasi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meningkatkan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transparansi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layanan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publik</a:t>
            </a:r>
            <a:endParaRPr lang="en-US" sz="1600" dirty="0" smtClean="0">
              <a:solidFill>
                <a:srgbClr val="040606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285750" indent="-285750" algn="just">
              <a:lnSpc>
                <a:spcPts val="2823"/>
              </a:lnSpc>
              <a:buFont typeface="Arial" pitchFamily="34" charset="0"/>
              <a:buChar char="•"/>
            </a:pP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Pentingnya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Kolaborasi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dengan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Stakeholder.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Kolaborasi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agen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,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asosiasi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pedagang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Disperindag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ESDM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adalah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kunci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keberhasilan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menjaga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stabilitas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untuk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kurang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mampu</a:t>
            </a:r>
            <a:endParaRPr lang="en-US" sz="1600" dirty="0" smtClean="0">
              <a:solidFill>
                <a:srgbClr val="040606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285750" indent="-285750" algn="just">
              <a:lnSpc>
                <a:spcPts val="2823"/>
              </a:lnSpc>
              <a:buFont typeface="Arial" pitchFamily="34" charset="0"/>
              <a:buChar char="•"/>
            </a:pPr>
            <a:r>
              <a:rPr lang="en-US" sz="1600" dirty="0" err="1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Keberhasilan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Bergantung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pada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Partisipasi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600" dirty="0" err="1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Aktif</a:t>
            </a:r>
            <a:r>
              <a:rPr lang="en-US" sz="1600" dirty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 Stakeholder</a:t>
            </a:r>
            <a:r>
              <a:rPr lang="en-US" sz="1600" dirty="0" smtClean="0">
                <a:solidFill>
                  <a:srgbClr val="040606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sp>
        <p:nvSpPr>
          <p:cNvPr id="37" name="Freeform 17">
            <a:extLst>
              <a:ext uri="{FF2B5EF4-FFF2-40B4-BE49-F238E27FC236}">
                <a16:creationId xmlns:a16="http://schemas.microsoft.com/office/drawing/2014/main" xmlns="" id="{8E21C3EF-25A9-7126-5553-5C4B1649C91A}"/>
              </a:ext>
            </a:extLst>
          </p:cNvPr>
          <p:cNvSpPr/>
          <p:nvPr/>
        </p:nvSpPr>
        <p:spPr>
          <a:xfrm>
            <a:off x="3110570" y="6482361"/>
            <a:ext cx="508008" cy="415297"/>
          </a:xfrm>
          <a:custGeom>
            <a:avLst/>
            <a:gdLst/>
            <a:ahLst/>
            <a:cxnLst/>
            <a:rect l="l" t="t" r="r" b="b"/>
            <a:pathLst>
              <a:path w="508008" h="415297">
                <a:moveTo>
                  <a:pt x="0" y="0"/>
                </a:moveTo>
                <a:lnTo>
                  <a:pt x="508008" y="0"/>
                </a:lnTo>
                <a:lnTo>
                  <a:pt x="508008" y="415297"/>
                </a:lnTo>
                <a:lnTo>
                  <a:pt x="0" y="4152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3954">
                <a:alpha val="100000"/>
              </a:srgbClr>
            </a:gs>
            <a:gs pos="100000">
              <a:srgbClr val="13547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3649" y="5143500"/>
            <a:ext cx="19635299" cy="5539076"/>
            <a:chOff x="0" y="0"/>
            <a:chExt cx="5171437" cy="14588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71437" cy="1458851"/>
            </a:xfrm>
            <a:custGeom>
              <a:avLst/>
              <a:gdLst/>
              <a:ahLst/>
              <a:cxnLst/>
              <a:rect l="l" t="t" r="r" b="b"/>
              <a:pathLst>
                <a:path w="5171437" h="1458851">
                  <a:moveTo>
                    <a:pt x="0" y="0"/>
                  </a:moveTo>
                  <a:lnTo>
                    <a:pt x="5171437" y="0"/>
                  </a:lnTo>
                  <a:lnTo>
                    <a:pt x="5171437" y="1458851"/>
                  </a:lnTo>
                  <a:lnTo>
                    <a:pt x="0" y="1458851"/>
                  </a:lnTo>
                  <a:close/>
                </a:path>
              </a:pathLst>
            </a:custGeom>
            <a:solidFill>
              <a:srgbClr val="DFDF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71437" cy="14969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4610702" y="3666263"/>
            <a:ext cx="3272854" cy="3132539"/>
          </a:xfrm>
          <a:custGeom>
            <a:avLst/>
            <a:gdLst/>
            <a:ahLst/>
            <a:cxnLst/>
            <a:rect l="l" t="t" r="r" b="b"/>
            <a:pathLst>
              <a:path w="3272854" h="3132539">
                <a:moveTo>
                  <a:pt x="3272854" y="0"/>
                </a:moveTo>
                <a:lnTo>
                  <a:pt x="0" y="0"/>
                </a:lnTo>
                <a:lnTo>
                  <a:pt x="0" y="3132539"/>
                </a:lnTo>
                <a:lnTo>
                  <a:pt x="3272854" y="3132539"/>
                </a:lnTo>
                <a:lnTo>
                  <a:pt x="327285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3666263"/>
            <a:ext cx="3272854" cy="3132539"/>
          </a:xfrm>
          <a:custGeom>
            <a:avLst/>
            <a:gdLst/>
            <a:ahLst/>
            <a:cxnLst/>
            <a:rect l="l" t="t" r="r" b="b"/>
            <a:pathLst>
              <a:path w="3272854" h="3132539">
                <a:moveTo>
                  <a:pt x="0" y="0"/>
                </a:moveTo>
                <a:lnTo>
                  <a:pt x="3272854" y="0"/>
                </a:lnTo>
                <a:lnTo>
                  <a:pt x="3272854" y="3132539"/>
                </a:lnTo>
                <a:lnTo>
                  <a:pt x="0" y="31325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766252" y="9220200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2" y="0"/>
                </a:lnTo>
                <a:lnTo>
                  <a:pt x="2794952" y="2794952"/>
                </a:lnTo>
                <a:lnTo>
                  <a:pt x="0" y="27949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7259300" y="9220200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2794952" y="0"/>
                </a:moveTo>
                <a:lnTo>
                  <a:pt x="0" y="0"/>
                </a:lnTo>
                <a:lnTo>
                  <a:pt x="0" y="2794952"/>
                </a:lnTo>
                <a:lnTo>
                  <a:pt x="2794952" y="2794952"/>
                </a:lnTo>
                <a:lnTo>
                  <a:pt x="279495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xmlns="" id="{4718DD71-CFA4-D38D-BABD-64F3965377FE}"/>
              </a:ext>
            </a:extLst>
          </p:cNvPr>
          <p:cNvSpPr/>
          <p:nvPr/>
        </p:nvSpPr>
        <p:spPr>
          <a:xfrm>
            <a:off x="7315200" y="723900"/>
            <a:ext cx="661533" cy="661533"/>
          </a:xfrm>
          <a:custGeom>
            <a:avLst/>
            <a:gdLst/>
            <a:ahLst/>
            <a:cxnLst/>
            <a:rect l="l" t="t" r="r" b="b"/>
            <a:pathLst>
              <a:path w="661533" h="661533">
                <a:moveTo>
                  <a:pt x="0" y="0"/>
                </a:moveTo>
                <a:lnTo>
                  <a:pt x="661534" y="0"/>
                </a:lnTo>
                <a:lnTo>
                  <a:pt x="661534" y="661533"/>
                </a:lnTo>
                <a:lnTo>
                  <a:pt x="0" y="6615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5E794DB-038E-E69A-80BB-7ACF4E6DA833}"/>
              </a:ext>
            </a:extLst>
          </p:cNvPr>
          <p:cNvSpPr txBox="1"/>
          <p:nvPr/>
        </p:nvSpPr>
        <p:spPr>
          <a:xfrm>
            <a:off x="8077200" y="8001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Algerian" panose="04020705040A02060702" pitchFamily="82" charset="0"/>
                <a:ea typeface="Sans Serif Collection" panose="020B0502040504020204" pitchFamily="34" charset="0"/>
                <a:cs typeface="Sans Serif Collection" panose="020B0502040504020204" pitchFamily="34" charset="0"/>
                <a:hlinkClick r:id="rId9"/>
              </a:rPr>
              <a:t>LINK VIDEO</a:t>
            </a:r>
            <a:endParaRPr lang="en-US" sz="2800" b="1" dirty="0">
              <a:solidFill>
                <a:srgbClr val="00B050"/>
              </a:solidFill>
              <a:latin typeface="Algerian" panose="04020705040A02060702" pitchFamily="82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pic>
        <p:nvPicPr>
          <p:cNvPr id="13" name="Online Media 12" title="LAPAK RAMI  Pengendalian Harga Barang Kebutuhan Pokok Drs. Bhakti, M.Si (Diklat PKN II)">
            <a:hlinkClick r:id="" action="ppaction://media"/>
            <a:extLst>
              <a:ext uri="{FF2B5EF4-FFF2-40B4-BE49-F238E27FC236}">
                <a16:creationId xmlns:a16="http://schemas.microsoft.com/office/drawing/2014/main" xmlns="" id="{58C36F5C-3FB0-EE4D-E282-90507C9F1BE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3124200" y="1562100"/>
            <a:ext cx="10744200" cy="607047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44937" y="419100"/>
            <a:ext cx="3369863" cy="797007"/>
            <a:chOff x="363937" y="917493"/>
            <a:chExt cx="3369863" cy="79700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</p:spPr>
          </p:sp>
          <p:sp>
            <p:nvSpPr>
              <p:cNvPr id="20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/>
                </a:stretch>
              </a:blipFill>
            </p:spPr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7543800" y="79629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hlinkClick r:id="rId15"/>
              </a:rPr>
              <a:t>LINK VIDEO TAYANG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6362701"/>
            <a:ext cx="2233231" cy="2895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469914" y="9410700"/>
            <a:ext cx="1598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hlinkClick r:id="rId17"/>
              </a:rPr>
              <a:t>LARAMIMAGZ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75387" y="3600450"/>
            <a:ext cx="20438773" cy="3086100"/>
            <a:chOff x="0" y="0"/>
            <a:chExt cx="538305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83051" cy="812800"/>
            </a:xfrm>
            <a:custGeom>
              <a:avLst/>
              <a:gdLst/>
              <a:ahLst/>
              <a:cxnLst/>
              <a:rect l="l" t="t" r="r" b="b"/>
              <a:pathLst>
                <a:path w="5383051" h="812800">
                  <a:moveTo>
                    <a:pt x="0" y="0"/>
                  </a:moveTo>
                  <a:lnTo>
                    <a:pt x="5383051" y="0"/>
                  </a:lnTo>
                  <a:lnTo>
                    <a:pt x="538305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DFDF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38305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618032" y="3981450"/>
            <a:ext cx="11270414" cy="222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00"/>
              </a:lnSpc>
            </a:pPr>
            <a:r>
              <a:rPr lang="en-US" sz="14500" b="1" dirty="0">
                <a:solidFill>
                  <a:srgbClr val="0E3954"/>
                </a:solidFill>
                <a:latin typeface="Asap Condensed Bold"/>
                <a:ea typeface="Asap Condensed Bold"/>
                <a:cs typeface="Asap Condensed Bold"/>
                <a:sym typeface="Asap Condensed Bold"/>
              </a:rPr>
              <a:t>TERIMA KASIH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17744515" y="3746024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2794951" y="2794952"/>
                </a:moveTo>
                <a:lnTo>
                  <a:pt x="0" y="2794952"/>
                </a:lnTo>
                <a:lnTo>
                  <a:pt x="0" y="0"/>
                </a:lnTo>
                <a:lnTo>
                  <a:pt x="2794951" y="0"/>
                </a:lnTo>
                <a:lnTo>
                  <a:pt x="2794951" y="27949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-2251466" y="3746024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2794952"/>
                </a:moveTo>
                <a:lnTo>
                  <a:pt x="2794951" y="2794952"/>
                </a:lnTo>
                <a:lnTo>
                  <a:pt x="2794951" y="0"/>
                </a:lnTo>
                <a:lnTo>
                  <a:pt x="0" y="0"/>
                </a:lnTo>
                <a:lnTo>
                  <a:pt x="0" y="27949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066800" y="2277396"/>
            <a:ext cx="5732207" cy="573220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22072" b="-22072"/>
              </a:stretch>
            </a:blipFill>
            <a:ln w="57150" cap="sq">
              <a:gradFill>
                <a:gsLst>
                  <a:gs pos="0">
                    <a:srgbClr val="0E3954">
                      <a:alpha val="100000"/>
                    </a:srgbClr>
                  </a:gs>
                  <a:gs pos="100000">
                    <a:srgbClr val="13547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</p:grpSp>
      <p:sp>
        <p:nvSpPr>
          <p:cNvPr id="10" name="Freeform 10"/>
          <p:cNvSpPr/>
          <p:nvPr/>
        </p:nvSpPr>
        <p:spPr>
          <a:xfrm>
            <a:off x="16588325" y="7503029"/>
            <a:ext cx="2775062" cy="2679196"/>
          </a:xfrm>
          <a:custGeom>
            <a:avLst/>
            <a:gdLst/>
            <a:ahLst/>
            <a:cxnLst/>
            <a:rect l="l" t="t" r="r" b="b"/>
            <a:pathLst>
              <a:path w="2775062" h="2679196">
                <a:moveTo>
                  <a:pt x="0" y="0"/>
                </a:moveTo>
                <a:lnTo>
                  <a:pt x="2775062" y="0"/>
                </a:lnTo>
                <a:lnTo>
                  <a:pt x="2775062" y="2679196"/>
                </a:lnTo>
                <a:lnTo>
                  <a:pt x="0" y="26791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 flipV="1">
            <a:off x="-1075387" y="104775"/>
            <a:ext cx="2775062" cy="2679196"/>
          </a:xfrm>
          <a:custGeom>
            <a:avLst/>
            <a:gdLst/>
            <a:ahLst/>
            <a:cxnLst/>
            <a:rect l="l" t="t" r="r" b="b"/>
            <a:pathLst>
              <a:path w="2775062" h="2679196">
                <a:moveTo>
                  <a:pt x="2775062" y="2679196"/>
                </a:moveTo>
                <a:lnTo>
                  <a:pt x="0" y="2679196"/>
                </a:lnTo>
                <a:lnTo>
                  <a:pt x="0" y="0"/>
                </a:lnTo>
                <a:lnTo>
                  <a:pt x="2775062" y="0"/>
                </a:lnTo>
                <a:lnTo>
                  <a:pt x="2775062" y="2679196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5"/>
          <p:cNvGrpSpPr/>
          <p:nvPr/>
        </p:nvGrpSpPr>
        <p:grpSpPr>
          <a:xfrm>
            <a:off x="1031793" y="285396"/>
            <a:ext cx="3369863" cy="797007"/>
            <a:chOff x="363937" y="917493"/>
            <a:chExt cx="3369863" cy="79700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19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</p:sp>
          <p:sp>
            <p:nvSpPr>
              <p:cNvPr id="20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910848" y="-7662257"/>
            <a:ext cx="10819383" cy="25611320"/>
            <a:chOff x="0" y="-38100"/>
            <a:chExt cx="788300" cy="1866040"/>
          </a:xfrm>
        </p:grpSpPr>
        <p:sp>
          <p:nvSpPr>
            <p:cNvPr id="3" name="Freeform 3"/>
            <p:cNvSpPr/>
            <p:nvPr/>
          </p:nvSpPr>
          <p:spPr>
            <a:xfrm>
              <a:off x="0" y="127695"/>
              <a:ext cx="788300" cy="1700245"/>
            </a:xfrm>
            <a:custGeom>
              <a:avLst/>
              <a:gdLst/>
              <a:ahLst/>
              <a:cxnLst/>
              <a:rect l="l" t="t" r="r" b="b"/>
              <a:pathLst>
                <a:path w="788300" h="1700245">
                  <a:moveTo>
                    <a:pt x="262909" y="1681176"/>
                  </a:moveTo>
                  <a:cubicBezTo>
                    <a:pt x="303323" y="1692690"/>
                    <a:pt x="349268" y="1700245"/>
                    <a:pt x="394362" y="1700245"/>
                  </a:cubicBezTo>
                  <a:cubicBezTo>
                    <a:pt x="439458" y="1700245"/>
                    <a:pt x="482850" y="1693768"/>
                    <a:pt x="522838" y="1682254"/>
                  </a:cubicBezTo>
                  <a:cubicBezTo>
                    <a:pt x="523690" y="1681895"/>
                    <a:pt x="524541" y="1681895"/>
                    <a:pt x="525391" y="1681536"/>
                  </a:cubicBezTo>
                  <a:cubicBezTo>
                    <a:pt x="675564" y="1635480"/>
                    <a:pt x="786173" y="1513866"/>
                    <a:pt x="788300" y="1352031"/>
                  </a:cubicBezTo>
                  <a:lnTo>
                    <a:pt x="788300" y="0"/>
                  </a:lnTo>
                  <a:lnTo>
                    <a:pt x="0" y="0"/>
                  </a:lnTo>
                  <a:lnTo>
                    <a:pt x="0" y="1351027"/>
                  </a:lnTo>
                  <a:cubicBezTo>
                    <a:pt x="2127" y="1514585"/>
                    <a:pt x="111034" y="1636200"/>
                    <a:pt x="262909" y="1681176"/>
                  </a:cubicBezTo>
                  <a:close/>
                </a:path>
              </a:pathLst>
            </a:custGeom>
            <a:gradFill rotWithShape="1">
              <a:gsLst>
                <a:gs pos="0">
                  <a:srgbClr val="0E3954">
                    <a:alpha val="100000"/>
                  </a:srgbClr>
                </a:gs>
                <a:gs pos="100000">
                  <a:srgbClr val="13547E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788300" cy="1611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563727" y="3543300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2" y="0"/>
                </a:lnTo>
                <a:lnTo>
                  <a:pt x="2794952" y="2794952"/>
                </a:lnTo>
                <a:lnTo>
                  <a:pt x="0" y="27949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3389252" y="5114781"/>
            <a:ext cx="5938854" cy="593885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6666" r="-16666"/>
              </a:stretch>
            </a:blipFill>
            <a:ln w="95250" cap="sq">
              <a:gradFill>
                <a:gsLst>
                  <a:gs pos="0">
                    <a:srgbClr val="13547E">
                      <a:alpha val="100000"/>
                    </a:srgbClr>
                  </a:gs>
                  <a:gs pos="100000">
                    <a:srgbClr val="0E3954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3389252" y="-766634"/>
            <a:ext cx="5938854" cy="593885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7876" r="-25456"/>
              </a:stretch>
            </a:blipFill>
            <a:ln w="95250" cap="sq">
              <a:gradFill>
                <a:gsLst>
                  <a:gs pos="0">
                    <a:srgbClr val="13547E">
                      <a:alpha val="100000"/>
                    </a:srgbClr>
                  </a:gs>
                  <a:gs pos="100000">
                    <a:srgbClr val="0E3954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</p:grpSp>
      <p:sp>
        <p:nvSpPr>
          <p:cNvPr id="13" name="TextBox 13"/>
          <p:cNvSpPr txBox="1"/>
          <p:nvPr/>
        </p:nvSpPr>
        <p:spPr>
          <a:xfrm>
            <a:off x="3117545" y="571500"/>
            <a:ext cx="9988855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7348" lvl="1" algn="l">
              <a:lnSpc>
                <a:spcPts val="4305"/>
              </a:lnSpc>
              <a:spcBef>
                <a:spcPct val="0"/>
              </a:spcBef>
            </a:pPr>
            <a:r>
              <a:rPr lang="en-US" sz="3588" b="1" u="sng" dirty="0" smtClean="0">
                <a:solidFill>
                  <a:srgbClr val="DFDFD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CAPAIAN </a:t>
            </a:r>
            <a:r>
              <a:rPr lang="en-US" sz="3588" b="1" u="sng" dirty="0">
                <a:solidFill>
                  <a:srgbClr val="DFDFD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HASIL PROYEK PERUBAHAN</a:t>
            </a:r>
          </a:p>
        </p:txBody>
      </p:sp>
      <p:graphicFrame>
        <p:nvGraphicFramePr>
          <p:cNvPr id="14" name="Table 5">
            <a:extLst>
              <a:ext uri="{FF2B5EF4-FFF2-40B4-BE49-F238E27FC236}">
                <a16:creationId xmlns:a16="http://schemas.microsoft.com/office/drawing/2014/main" xmlns="" id="{0ED1C8B7-84FA-EFE5-11B1-AAA08CECC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723758"/>
              </p:ext>
            </p:extLst>
          </p:nvPr>
        </p:nvGraphicFramePr>
        <p:xfrm>
          <a:off x="381000" y="1374832"/>
          <a:ext cx="15078237" cy="8645468"/>
        </p:xfrm>
        <a:graphic>
          <a:graphicData uri="http://schemas.openxmlformats.org/drawingml/2006/table">
            <a:tbl>
              <a:tblPr/>
              <a:tblGrid>
                <a:gridCol w="4437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61255"/>
                <a:gridCol w="45816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443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85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811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775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70477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spc="42" dirty="0">
                          <a:solidFill>
                            <a:srgbClr val="FFFFFF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NO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 err="1" smtClean="0">
                          <a:solidFill>
                            <a:schemeClr val="bg1"/>
                          </a:solidFill>
                          <a:latin typeface="Open Sans 1" charset="0"/>
                          <a:ea typeface="Open Sans 1" charset="0"/>
                          <a:cs typeface="Open Sans 1" charset="0"/>
                        </a:rPr>
                        <a:t>Tahapan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Open Sans 1" charset="0"/>
                        <a:ea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spc="42" dirty="0">
                          <a:solidFill>
                            <a:srgbClr val="FFFFFF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Milestones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spc="42">
                          <a:solidFill>
                            <a:srgbClr val="FFFFFF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Output Kunci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spc="42">
                          <a:solidFill>
                            <a:srgbClr val="FFFFFF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Waktu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spc="42">
                          <a:solidFill>
                            <a:srgbClr val="FFFFFF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Capaian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spc="42">
                          <a:solidFill>
                            <a:srgbClr val="FFFFFF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Evidence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A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36399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 err="1" smtClean="0">
                          <a:latin typeface="Open Sans 1" charset="0"/>
                          <a:cs typeface="Open Sans 1" charset="0"/>
                        </a:rPr>
                        <a:t>Tahapan</a:t>
                      </a:r>
                      <a:r>
                        <a:rPr lang="en-US" sz="1400" baseline="0" dirty="0" smtClean="0">
                          <a:latin typeface="Open Sans 1" charset="0"/>
                          <a:cs typeface="Open Sans 1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Open Sans 1" charset="0"/>
                          <a:cs typeface="Open Sans 1" charset="0"/>
                        </a:rPr>
                        <a:t>Jangka</a:t>
                      </a:r>
                      <a:r>
                        <a:rPr lang="en-US" sz="1400" baseline="0" dirty="0" smtClean="0">
                          <a:latin typeface="Open Sans 1" charset="0"/>
                          <a:cs typeface="Open Sans 1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Open Sans 1" charset="0"/>
                          <a:cs typeface="Open Sans 1" charset="0"/>
                        </a:rPr>
                        <a:t>Pendek</a:t>
                      </a:r>
                      <a:endParaRPr lang="en-US" sz="1400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marR="0" lvl="1" indent="-151130" algn="l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Membentuk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Tim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Kerja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marR="0" lvl="1" indent="-151130" algn="l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400" spc="42" dirty="0" err="1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Notula</a:t>
                      </a:r>
                      <a:r>
                        <a:rPr lang="en-US" sz="1400" spc="42" dirty="0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Rapat</a:t>
                      </a:r>
                      <a:r>
                        <a:rPr lang="en-US" sz="1400" spc="42" dirty="0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</a:p>
                    <a:p>
                      <a:pPr marL="302261" marR="0" lvl="1" indent="-151130" algn="l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400" spc="42" dirty="0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SK 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Tim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Kerja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Proper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Minggu 1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100%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6"/>
                        </a:rPr>
                        <a:t>Lampiran 1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4924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2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marR="0" lvl="1" indent="-151130" algn="l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Melaksanakan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Rakor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Teknis LAPAK RAMI</a:t>
                      </a:r>
                    </a:p>
                    <a:p>
                      <a:pPr marL="302261" lvl="1" indent="-151130" algn="l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Penunjukan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Pengelola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 dan Proses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Bisnis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</a:p>
                    <a:p>
                      <a:pPr marL="302261" lvl="1" indent="-151130" algn="l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MOU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dengan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agen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,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pengelola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(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Asosiasi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Pedagangan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) LAPAK RAMI</a:t>
                      </a:r>
                    </a:p>
                    <a:p>
                      <a:pPr marL="302261" marR="0" lvl="1" indent="-151130" algn="l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Melaksanakan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Sosialisasi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Notulen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rapat</a:t>
                      </a:r>
                      <a:endParaRPr lang="en-US" sz="1400" spc="42" dirty="0">
                        <a:solidFill>
                          <a:srgbClr val="000000"/>
                        </a:solidFill>
                        <a:latin typeface="Open Sans 1"/>
                        <a:ea typeface="Open Sans 1"/>
                        <a:cs typeface="Open Sans 1"/>
                        <a:sym typeface="Open Sans 1"/>
                      </a:endParaRP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SK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Pengelola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Naskah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Mou</a:t>
                      </a: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Dokumentasi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Sosialisasi</a:t>
                      </a:r>
                      <a:endParaRPr lang="en-US" sz="1400" spc="42" dirty="0">
                        <a:solidFill>
                          <a:srgbClr val="000000"/>
                        </a:solidFill>
                        <a:latin typeface="Open Sans 1"/>
                        <a:ea typeface="Open Sans 1"/>
                        <a:cs typeface="Open Sans 1"/>
                        <a:sym typeface="Open Sans 1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Minggu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2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100%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7"/>
                        </a:rPr>
                        <a:t>Lampiran 2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  <a:p>
                      <a:pPr algn="ctr">
                        <a:lnSpc>
                          <a:spcPts val="1960"/>
                        </a:lnSpc>
                        <a:defRPr/>
                      </a:pPr>
                      <a:endParaRPr lang="en-US" sz="14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2800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3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l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Melaksanakan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Pelatihan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 Operator dan Input data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masyarakat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membeli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 di LAPAK RAMI</a:t>
                      </a:r>
                      <a:endParaRPr lang="en-US" sz="110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436881" lvl="1" indent="-285750" algn="just">
                        <a:lnSpc>
                          <a:spcPts val="196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400" dirty="0" err="1" smtClean="0">
                          <a:latin typeface="Open Sans 1" panose="020B0604020202020204" charset="0"/>
                          <a:cs typeface="Open Sans 1" panose="020B0604020202020204" charset="0"/>
                        </a:rPr>
                        <a:t>Dokumentasi</a:t>
                      </a:r>
                      <a:r>
                        <a:rPr lang="en-US" sz="1400" dirty="0" smtClean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Pelatihan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Operator 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Minggu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3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100%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latin typeface="Open Sans 1" charset="0"/>
                          <a:cs typeface="Open Sans 1" charset="0"/>
                          <a:hlinkClick r:id="rId8"/>
                        </a:rPr>
                        <a:t>Lampiran</a:t>
                      </a:r>
                      <a:r>
                        <a:rPr lang="en-US" sz="1400" b="1" baseline="0" dirty="0">
                          <a:latin typeface="Open Sans 1" charset="0"/>
                          <a:cs typeface="Open Sans 1" charset="0"/>
                          <a:hlinkClick r:id="rId8"/>
                        </a:rPr>
                        <a:t> </a:t>
                      </a:r>
                      <a:r>
                        <a:rPr lang="en-US" sz="1400" b="1" dirty="0" smtClean="0">
                          <a:latin typeface="Open Sans 1" charset="0"/>
                          <a:cs typeface="Open Sans 1" charset="0"/>
                          <a:hlinkClick r:id="rId8"/>
                        </a:rPr>
                        <a:t>3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2320"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4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l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Melaksanakan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Inovasi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Proyek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Perubahan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</a:p>
                    <a:p>
                      <a:pPr marL="302261" lvl="1" indent="-151130" algn="l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SK dan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Undangan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pelaksanaan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Dokumentasi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kegiatan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Minggu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4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100%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latin typeface="Open Sans 1" charset="0"/>
                          <a:cs typeface="Open Sans 1" charset="0"/>
                          <a:hlinkClick r:id="rId9"/>
                        </a:rPr>
                        <a:t>Lampiran</a:t>
                      </a: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9"/>
                        </a:rPr>
                        <a:t> </a:t>
                      </a:r>
                      <a:r>
                        <a:rPr lang="en-US" sz="1400" b="1" dirty="0" smtClean="0">
                          <a:latin typeface="Open Sans 1" charset="0"/>
                          <a:cs typeface="Open Sans 1" charset="0"/>
                          <a:hlinkClick r:id="rId9"/>
                        </a:rPr>
                        <a:t>4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04176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spc="51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5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292100" lvl="1" indent="-141288" algn="l">
                        <a:lnSpc>
                          <a:spcPts val="196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Melaksanakan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 err="1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Monitorig</a:t>
                      </a:r>
                      <a:r>
                        <a:rPr lang="en-US" sz="1400" spc="42" dirty="0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dan </a:t>
                      </a: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Evaluasi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LAPAK RAMI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Undangan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Bahan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paparan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Notulen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rapat</a:t>
                      </a:r>
                      <a:endParaRPr lang="en-US" sz="140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AutoNum type="arabicPeriod"/>
                        <a:defRPr/>
                      </a:pP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SPT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Minggu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5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100%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latin typeface="Open Sans 1" charset="0"/>
                          <a:cs typeface="Open Sans 1" charset="0"/>
                          <a:hlinkClick r:id="rId10"/>
                        </a:rPr>
                        <a:t>Lampiran</a:t>
                      </a: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10"/>
                        </a:rPr>
                        <a:t> </a:t>
                      </a:r>
                      <a:r>
                        <a:rPr lang="en-US" sz="1400" b="1" dirty="0" smtClean="0">
                          <a:latin typeface="Open Sans 1" charset="0"/>
                          <a:cs typeface="Open Sans 1" charset="0"/>
                          <a:hlinkClick r:id="rId10"/>
                        </a:rPr>
                        <a:t>5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91272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spc="51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6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Open Sans 1" charset="0"/>
                          <a:cs typeface="Open Sans 1" charset="0"/>
                        </a:rPr>
                        <a:t>Tahapan</a:t>
                      </a:r>
                      <a:r>
                        <a:rPr lang="en-US" sz="1400" baseline="0" dirty="0" smtClean="0">
                          <a:latin typeface="Open Sans 1" charset="0"/>
                          <a:cs typeface="Open Sans 1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Open Sans 1" charset="0"/>
                          <a:cs typeface="Open Sans 1" charset="0"/>
                        </a:rPr>
                        <a:t>Jangka</a:t>
                      </a:r>
                      <a:r>
                        <a:rPr lang="en-US" sz="1400" baseline="0" dirty="0" smtClean="0">
                          <a:latin typeface="Open Sans 1" charset="0"/>
                          <a:cs typeface="Open Sans 1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Open Sans 1" charset="0"/>
                          <a:cs typeface="Open Sans 1" charset="0"/>
                        </a:rPr>
                        <a:t>Menengah</a:t>
                      </a:r>
                      <a:endParaRPr lang="en-US" sz="1100" dirty="0" smtClean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it-IT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Audiensi dengan </a:t>
                      </a:r>
                      <a:r>
                        <a:rPr lang="it-IT" sz="1400" spc="42" dirty="0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Tim </a:t>
                      </a:r>
                      <a:r>
                        <a:rPr lang="it-IT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Inflasi </a:t>
                      </a:r>
                      <a:r>
                        <a:rPr lang="it-IT" sz="1400" spc="42" dirty="0" smtClean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Daerah, </a:t>
                      </a:r>
                      <a:r>
                        <a:rPr lang="it-IT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Provinsi, dan Pusat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436881" lvl="1" indent="-285750" algn="just">
                        <a:lnSpc>
                          <a:spcPts val="196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Video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Dukungan</a:t>
                      </a:r>
                      <a:endParaRPr lang="en-US" sz="140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Minggu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 6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100%</a:t>
                      </a:r>
                      <a:endParaRPr lang="en-US" sz="110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11"/>
                        </a:rPr>
                        <a:t>Lampiran 6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4824939"/>
                  </a:ext>
                </a:extLst>
              </a:tr>
              <a:tr h="1101803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spc="51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7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3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Open Sans 1" charset="0"/>
                          <a:cs typeface="Open Sans 1" charset="0"/>
                        </a:rPr>
                        <a:t>Tahapan</a:t>
                      </a:r>
                      <a:r>
                        <a:rPr lang="en-US" sz="1400" baseline="0" dirty="0" smtClean="0">
                          <a:latin typeface="Open Sans 1" charset="0"/>
                          <a:cs typeface="Open Sans 1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Open Sans 1" charset="0"/>
                          <a:cs typeface="Open Sans 1" charset="0"/>
                        </a:rPr>
                        <a:t>Jangka</a:t>
                      </a:r>
                      <a:r>
                        <a:rPr lang="en-US" sz="1400" baseline="0" dirty="0" smtClean="0">
                          <a:latin typeface="Open Sans 1" charset="0"/>
                          <a:cs typeface="Open Sans 1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Open Sans 1" charset="0"/>
                          <a:cs typeface="Open Sans 1" charset="0"/>
                        </a:rPr>
                        <a:t>Panjang</a:t>
                      </a:r>
                      <a:endParaRPr lang="en-US" sz="1400" dirty="0" smtClean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00" b="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Membangun</a:t>
                      </a:r>
                      <a:r>
                        <a:rPr lang="en-US" sz="1400" b="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b="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Komitmen</a:t>
                      </a:r>
                      <a:r>
                        <a:rPr lang="en-US" sz="1400" b="0" dirty="0">
                          <a:latin typeface="Open Sans 1" panose="020B0604020202020204" charset="0"/>
                          <a:cs typeface="Open Sans 1" panose="020B0604020202020204" charset="0"/>
                        </a:rPr>
                        <a:t> Bersama </a:t>
                      </a:r>
                      <a:r>
                        <a:rPr lang="en-US" sz="1400" b="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Keberlanjutan</a:t>
                      </a:r>
                      <a:r>
                        <a:rPr lang="en-US" sz="1400" b="0" dirty="0">
                          <a:latin typeface="Open Sans 1" panose="020B0604020202020204" charset="0"/>
                          <a:cs typeface="Open Sans 1" panose="020B0604020202020204" charset="0"/>
                        </a:rPr>
                        <a:t> LAPAK RAMI</a:t>
                      </a: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endParaRPr lang="en-US" sz="1400" b="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Daftar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hadir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rapat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komitmen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&amp;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keberlanjutan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LAPAK RAMI</a:t>
                      </a:r>
                    </a:p>
                    <a:p>
                      <a:pPr marL="302261" lvl="1" indent="-151130" algn="just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Dokumentasi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rapat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komitmen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&amp; </a:t>
                      </a: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keberlanjutan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LAPAK RAMI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 err="1">
                          <a:latin typeface="Open Sans 1" panose="020B0604020202020204" charset="0"/>
                          <a:cs typeface="Open Sans 1" panose="020B0604020202020204" charset="0"/>
                        </a:rPr>
                        <a:t>Miinggu</a:t>
                      </a: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 7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100%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12"/>
                        </a:rPr>
                        <a:t>Lampiran 7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72800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8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40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302261" lvl="1" indent="-151130" algn="just">
                        <a:lnSpc>
                          <a:spcPts val="1960"/>
                        </a:lnSpc>
                        <a:buFont typeface="Arial"/>
                        <a:buChar char="•"/>
                        <a:defRPr/>
                      </a:pPr>
                      <a:r>
                        <a:rPr lang="it-IT" sz="1400" spc="42" dirty="0">
                          <a:solidFill>
                            <a:srgbClr val="000000"/>
                          </a:solidFill>
                          <a:latin typeface="Open Sans 1"/>
                          <a:ea typeface="Open Sans 1"/>
                          <a:cs typeface="Open Sans 1"/>
                          <a:sym typeface="Open Sans 1"/>
                        </a:rPr>
                        <a:t>Diseminasi LAPAK RAMI Melalui Media Sosial </a:t>
                      </a:r>
                      <a:endParaRPr lang="en-US" sz="1100" dirty="0"/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436881" lvl="1" indent="-285750" algn="just">
                        <a:lnSpc>
                          <a:spcPts val="1960"/>
                        </a:lnSpc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it-IT" sz="1400" dirty="0">
                          <a:latin typeface="Open Sans 1" panose="020B0604020202020204" charset="0"/>
                          <a:cs typeface="Open Sans 1" panose="020B0604020202020204" charset="0"/>
                        </a:rPr>
                        <a:t>Promosi LAPAK RAMI melalui media sosial (Berita online, Instagram, Youtube dan </a:t>
                      </a: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 err="1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Minggu</a:t>
                      </a: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 8</a:t>
                      </a:r>
                      <a:endParaRPr lang="en-US" sz="140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60"/>
                        </a:lnSpc>
                        <a:defRPr/>
                      </a:pPr>
                      <a:r>
                        <a:rPr lang="en-US" sz="1400" spc="42" dirty="0">
                          <a:solidFill>
                            <a:srgbClr val="000000"/>
                          </a:solidFill>
                          <a:latin typeface="Open Sans 1" panose="020B0604020202020204" charset="0"/>
                          <a:ea typeface="Open Sans 1"/>
                          <a:cs typeface="Open Sans 1" panose="020B0604020202020204" charset="0"/>
                          <a:sym typeface="Open Sans 1"/>
                        </a:rPr>
                        <a:t>100%</a:t>
                      </a:r>
                      <a:endParaRPr lang="en-US" sz="1400" dirty="0">
                        <a:latin typeface="Open Sans 1" panose="020B0604020202020204" charset="0"/>
                        <a:cs typeface="Open Sans 1" panose="020B0604020202020204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Open Sans 1" charset="0"/>
                          <a:cs typeface="Open Sans 1" charset="0"/>
                          <a:hlinkClick r:id="rId13"/>
                        </a:rPr>
                        <a:t>Lampiran 8</a:t>
                      </a:r>
                      <a:endParaRPr lang="en-US" sz="1400" b="1" dirty="0">
                        <a:latin typeface="Open Sans 1" charset="0"/>
                        <a:cs typeface="Open Sans 1" charset="0"/>
                      </a:endParaRPr>
                    </a:p>
                  </a:txBody>
                  <a:tcPr marL="57150" marR="57150" marT="57150" marB="5715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304800" y="79293"/>
            <a:ext cx="3369863" cy="797007"/>
            <a:chOff x="363937" y="917493"/>
            <a:chExt cx="3369863" cy="797007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21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4"/>
                <a:stretch>
                  <a:fillRect/>
                </a:stretch>
              </a:blipFill>
            </p:spPr>
          </p:sp>
          <p:sp>
            <p:nvSpPr>
              <p:cNvPr id="22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5"/>
                <a:stretch>
                  <a:fillRect/>
                </a:stretch>
              </a:blipFill>
            </p:spPr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9481" y="8969701"/>
            <a:ext cx="21373909" cy="4952246"/>
            <a:chOff x="0" y="0"/>
            <a:chExt cx="5629342" cy="13042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29342" cy="1304295"/>
            </a:xfrm>
            <a:custGeom>
              <a:avLst/>
              <a:gdLst/>
              <a:ahLst/>
              <a:cxnLst/>
              <a:rect l="l" t="t" r="r" b="b"/>
              <a:pathLst>
                <a:path w="5629342" h="1304295">
                  <a:moveTo>
                    <a:pt x="0" y="0"/>
                  </a:moveTo>
                  <a:lnTo>
                    <a:pt x="5629342" y="0"/>
                  </a:lnTo>
                  <a:lnTo>
                    <a:pt x="5629342" y="1304295"/>
                  </a:lnTo>
                  <a:lnTo>
                    <a:pt x="0" y="1304295"/>
                  </a:lnTo>
                  <a:close/>
                </a:path>
              </a:pathLst>
            </a:custGeom>
            <a:gradFill rotWithShape="1">
              <a:gsLst>
                <a:gs pos="0">
                  <a:srgbClr val="0E3954">
                    <a:alpha val="100000"/>
                  </a:srgbClr>
                </a:gs>
                <a:gs pos="100000">
                  <a:srgbClr val="13547E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629342" cy="1342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773400" y="6574404"/>
            <a:ext cx="3142839" cy="323673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1" y="0"/>
                </a:lnTo>
                <a:lnTo>
                  <a:pt x="2794951" y="2794951"/>
                </a:lnTo>
                <a:lnTo>
                  <a:pt x="0" y="27949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46">
            <a:extLst>
              <a:ext uri="{FF2B5EF4-FFF2-40B4-BE49-F238E27FC236}">
                <a16:creationId xmlns:a16="http://schemas.microsoft.com/office/drawing/2014/main" xmlns="" id="{070D9E4F-D21F-3C98-1CFB-2CB5A177E9C2}"/>
              </a:ext>
            </a:extLst>
          </p:cNvPr>
          <p:cNvSpPr txBox="1"/>
          <p:nvPr/>
        </p:nvSpPr>
        <p:spPr>
          <a:xfrm>
            <a:off x="4284906" y="411859"/>
            <a:ext cx="851846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4"/>
              </a:lnSpc>
            </a:pPr>
            <a:r>
              <a:rPr lang="en-US" sz="2803" b="1" dirty="0" smtClean="0">
                <a:solidFill>
                  <a:srgbClr val="122F63"/>
                </a:solidFill>
                <a:latin typeface="Montserrat Bold" panose="020B0604020202020204" charset="0"/>
                <a:ea typeface="League Spartan"/>
                <a:cs typeface="League Spartan"/>
                <a:sym typeface="League Spartan"/>
              </a:rPr>
              <a:t>CAPAIAN </a:t>
            </a:r>
            <a:r>
              <a:rPr lang="en-US" sz="2803" b="1" u="none" strike="noStrike" dirty="0" smtClean="0">
                <a:solidFill>
                  <a:srgbClr val="122F63"/>
                </a:solidFill>
                <a:latin typeface="Montserrat Bold" panose="020B0604020202020204" charset="0"/>
                <a:ea typeface="League Spartan"/>
                <a:cs typeface="League Spartan"/>
                <a:sym typeface="League Spartan"/>
              </a:rPr>
              <a:t>HASIL PROYEK </a:t>
            </a:r>
            <a:r>
              <a:rPr lang="en-US" sz="2803" b="1" u="none" strike="noStrike" dirty="0">
                <a:solidFill>
                  <a:srgbClr val="122F63"/>
                </a:solidFill>
                <a:latin typeface="Montserrat Bold" panose="020B0604020202020204" charset="0"/>
                <a:ea typeface="League Spartan"/>
                <a:cs typeface="League Spartan"/>
                <a:sym typeface="League Spartan"/>
              </a:rPr>
              <a:t>PERUBAHAN TERHADAP RENCANA PERUBAHAN </a:t>
            </a:r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xmlns="" id="{613CEA0B-4B1D-249B-F936-CCC8A2F89236}"/>
              </a:ext>
            </a:extLst>
          </p:cNvPr>
          <p:cNvGrpSpPr/>
          <p:nvPr/>
        </p:nvGrpSpPr>
        <p:grpSpPr>
          <a:xfrm>
            <a:off x="951929" y="2305712"/>
            <a:ext cx="3494983" cy="4895188"/>
            <a:chOff x="-135447" y="-144661"/>
            <a:chExt cx="4659978" cy="5921382"/>
          </a:xfrm>
        </p:grpSpPr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xmlns="" id="{BCFEE21B-C0C8-4461-B807-02F5D11527A4}"/>
                </a:ext>
              </a:extLst>
            </p:cNvPr>
            <p:cNvGrpSpPr/>
            <p:nvPr/>
          </p:nvGrpSpPr>
          <p:grpSpPr>
            <a:xfrm>
              <a:off x="-135447" y="-144661"/>
              <a:ext cx="4659978" cy="5921382"/>
              <a:chOff x="-26755" y="-28575"/>
              <a:chExt cx="920489" cy="1169656"/>
            </a:xfrm>
          </p:grpSpPr>
          <p:sp>
            <p:nvSpPr>
              <p:cNvPr id="22" name="Freeform 7">
                <a:extLst>
                  <a:ext uri="{FF2B5EF4-FFF2-40B4-BE49-F238E27FC236}">
                    <a16:creationId xmlns:a16="http://schemas.microsoft.com/office/drawing/2014/main" xmlns="" id="{AADE096A-E5E4-8E51-5E28-4E8F795DC807}"/>
                  </a:ext>
                </a:extLst>
              </p:cNvPr>
              <p:cNvSpPr/>
              <p:nvPr/>
            </p:nvSpPr>
            <p:spPr>
              <a:xfrm>
                <a:off x="0" y="0"/>
                <a:ext cx="893734" cy="1141081"/>
              </a:xfrm>
              <a:custGeom>
                <a:avLst/>
                <a:gdLst/>
                <a:ahLst/>
                <a:cxnLst/>
                <a:rect l="l" t="t" r="r" b="b"/>
                <a:pathLst>
                  <a:path w="893734" h="759694">
                    <a:moveTo>
                      <a:pt x="22815" y="0"/>
                    </a:moveTo>
                    <a:lnTo>
                      <a:pt x="870920" y="0"/>
                    </a:lnTo>
                    <a:cubicBezTo>
                      <a:pt x="876971" y="0"/>
                      <a:pt x="882774" y="2404"/>
                      <a:pt x="887052" y="6682"/>
                    </a:cubicBezTo>
                    <a:cubicBezTo>
                      <a:pt x="891331" y="10961"/>
                      <a:pt x="893734" y="16764"/>
                      <a:pt x="893734" y="22815"/>
                    </a:cubicBezTo>
                    <a:lnTo>
                      <a:pt x="893734" y="736879"/>
                    </a:lnTo>
                    <a:cubicBezTo>
                      <a:pt x="893734" y="742930"/>
                      <a:pt x="891331" y="748733"/>
                      <a:pt x="887052" y="753011"/>
                    </a:cubicBezTo>
                    <a:cubicBezTo>
                      <a:pt x="882774" y="757290"/>
                      <a:pt x="876971" y="759694"/>
                      <a:pt x="870920" y="759694"/>
                    </a:cubicBezTo>
                    <a:lnTo>
                      <a:pt x="22815" y="759694"/>
                    </a:lnTo>
                    <a:cubicBezTo>
                      <a:pt x="16764" y="759694"/>
                      <a:pt x="10961" y="757290"/>
                      <a:pt x="6682" y="753011"/>
                    </a:cubicBezTo>
                    <a:cubicBezTo>
                      <a:pt x="2404" y="748733"/>
                      <a:pt x="0" y="742930"/>
                      <a:pt x="0" y="736879"/>
                    </a:cubicBezTo>
                    <a:lnTo>
                      <a:pt x="0" y="22815"/>
                    </a:lnTo>
                    <a:cubicBezTo>
                      <a:pt x="0" y="16764"/>
                      <a:pt x="2404" y="10961"/>
                      <a:pt x="6682" y="6682"/>
                    </a:cubicBezTo>
                    <a:cubicBezTo>
                      <a:pt x="10961" y="2404"/>
                      <a:pt x="16764" y="0"/>
                      <a:pt x="22815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23" name="TextBox 8">
                <a:extLst>
                  <a:ext uri="{FF2B5EF4-FFF2-40B4-BE49-F238E27FC236}">
                    <a16:creationId xmlns:a16="http://schemas.microsoft.com/office/drawing/2014/main" xmlns="" id="{578E6E0F-EC90-5A0D-8AFF-9F9259956DE3}"/>
                  </a:ext>
                </a:extLst>
              </p:cNvPr>
              <p:cNvSpPr txBox="1"/>
              <p:nvPr/>
            </p:nvSpPr>
            <p:spPr>
              <a:xfrm>
                <a:off x="-26755" y="-28575"/>
                <a:ext cx="893734" cy="7882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sp>
          <p:nvSpPr>
            <p:cNvPr id="20" name="TextBox 9">
              <a:extLst>
                <a:ext uri="{FF2B5EF4-FFF2-40B4-BE49-F238E27FC236}">
                  <a16:creationId xmlns:a16="http://schemas.microsoft.com/office/drawing/2014/main" xmlns="" id="{418C14DC-69A7-0DEC-BA8C-EE95A2AF8EF3}"/>
                </a:ext>
              </a:extLst>
            </p:cNvPr>
            <p:cNvSpPr txBox="1"/>
            <p:nvPr/>
          </p:nvSpPr>
          <p:spPr>
            <a:xfrm>
              <a:off x="280413" y="325989"/>
              <a:ext cx="3986679" cy="3722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3"/>
                </a:lnSpc>
                <a:spcBef>
                  <a:spcPct val="0"/>
                </a:spcBef>
              </a:pPr>
              <a:r>
                <a:rPr lang="en-US" sz="2800" b="1" dirty="0" err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Kondisi</a:t>
              </a:r>
              <a:r>
                <a:rPr lang="en-US" sz="28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Sebelum</a:t>
              </a:r>
              <a:endParaRPr lang="en-US" sz="28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  <p:sp>
          <p:nvSpPr>
            <p:cNvPr id="21" name="TextBox 10">
              <a:extLst>
                <a:ext uri="{FF2B5EF4-FFF2-40B4-BE49-F238E27FC236}">
                  <a16:creationId xmlns:a16="http://schemas.microsoft.com/office/drawing/2014/main" xmlns="" id="{FB457066-CD46-F5C0-1182-47CCCA429843}"/>
                </a:ext>
              </a:extLst>
            </p:cNvPr>
            <p:cNvSpPr txBox="1"/>
            <p:nvPr/>
          </p:nvSpPr>
          <p:spPr>
            <a:xfrm>
              <a:off x="280413" y="905884"/>
              <a:ext cx="3987933" cy="46537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11749" lvl="1" indent="-155875">
                <a:lnSpc>
                  <a:spcPts val="2021"/>
                </a:lnSpc>
                <a:buAutoNum type="arabicPeriod"/>
              </a:pP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Ketersediaan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barang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kebutuhan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pokok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tidak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stabil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di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pasar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 smtClean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lokal</a:t>
              </a:r>
              <a:endPara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endParaRPr>
            </a:p>
            <a:p>
              <a:pPr marL="311749" lvl="1" indent="-155875">
                <a:lnSpc>
                  <a:spcPts val="2021"/>
                </a:lnSpc>
                <a:buAutoNum type="arabicPeriod"/>
              </a:pP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Masyarakat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kurang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mampu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kesulitan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mendapat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barang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dengan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harga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 smtClean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terjangkau</a:t>
              </a:r>
              <a:endPara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endParaRPr>
            </a:p>
            <a:p>
              <a:pPr marL="311749" lvl="1" indent="-155875">
                <a:lnSpc>
                  <a:spcPts val="2021"/>
                </a:lnSpc>
                <a:buAutoNum type="arabicPeriod"/>
              </a:pP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Sistem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distribusi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barang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tidak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terkoordinasi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dengan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 smtClean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baik</a:t>
              </a:r>
              <a:endPara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endParaRPr>
            </a:p>
            <a:p>
              <a:pPr marL="311749" lvl="1" indent="-155875">
                <a:lnSpc>
                  <a:spcPts val="2021"/>
                </a:lnSpc>
                <a:buAutoNum type="arabicPeriod"/>
              </a:pP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Koordinasi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antar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pihak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berjalan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terpisah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tanpa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sinergi</a:t>
              </a:r>
              <a:r>
                <a:rPr lang="en-US" sz="20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jelas</a:t>
              </a:r>
              <a:endPara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xmlns="" id="{FEB036AB-CCCD-9A40-72BD-8918BD4181FF}"/>
              </a:ext>
            </a:extLst>
          </p:cNvPr>
          <p:cNvGrpSpPr/>
          <p:nvPr/>
        </p:nvGrpSpPr>
        <p:grpSpPr>
          <a:xfrm>
            <a:off x="4606826" y="3600810"/>
            <a:ext cx="599333" cy="555023"/>
            <a:chOff x="0" y="0"/>
            <a:chExt cx="716502" cy="663529"/>
          </a:xfrm>
        </p:grpSpPr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xmlns="" id="{2F05532C-3745-3F0C-6C04-CBAA8EC88207}"/>
                </a:ext>
              </a:extLst>
            </p:cNvPr>
            <p:cNvSpPr/>
            <p:nvPr/>
          </p:nvSpPr>
          <p:spPr>
            <a:xfrm>
              <a:off x="0" y="0"/>
              <a:ext cx="716502" cy="663529"/>
            </a:xfrm>
            <a:custGeom>
              <a:avLst/>
              <a:gdLst/>
              <a:ahLst/>
              <a:cxnLst/>
              <a:rect l="l" t="t" r="r" b="b"/>
              <a:pathLst>
                <a:path w="716502" h="663529">
                  <a:moveTo>
                    <a:pt x="716502" y="331764"/>
                  </a:moveTo>
                  <a:lnTo>
                    <a:pt x="310102" y="0"/>
                  </a:lnTo>
                  <a:lnTo>
                    <a:pt x="310102" y="203200"/>
                  </a:lnTo>
                  <a:lnTo>
                    <a:pt x="0" y="203200"/>
                  </a:lnTo>
                  <a:lnTo>
                    <a:pt x="0" y="460329"/>
                  </a:lnTo>
                  <a:lnTo>
                    <a:pt x="310102" y="460329"/>
                  </a:lnTo>
                  <a:lnTo>
                    <a:pt x="310102" y="663529"/>
                  </a:lnTo>
                  <a:lnTo>
                    <a:pt x="716502" y="331764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6" name="TextBox 16">
              <a:extLst>
                <a:ext uri="{FF2B5EF4-FFF2-40B4-BE49-F238E27FC236}">
                  <a16:creationId xmlns:a16="http://schemas.microsoft.com/office/drawing/2014/main" xmlns="" id="{F87BD707-3A2D-7A39-7CF5-72AFE0A757BC}"/>
                </a:ext>
              </a:extLst>
            </p:cNvPr>
            <p:cNvSpPr txBox="1"/>
            <p:nvPr/>
          </p:nvSpPr>
          <p:spPr>
            <a:xfrm>
              <a:off x="0" y="174625"/>
              <a:ext cx="614902" cy="2857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7" name="Group 14">
            <a:extLst>
              <a:ext uri="{FF2B5EF4-FFF2-40B4-BE49-F238E27FC236}">
                <a16:creationId xmlns:a16="http://schemas.microsoft.com/office/drawing/2014/main" xmlns="" id="{6B7E58E1-A6C5-DA0C-13A8-63CB5601EEC1}"/>
              </a:ext>
            </a:extLst>
          </p:cNvPr>
          <p:cNvGrpSpPr/>
          <p:nvPr/>
        </p:nvGrpSpPr>
        <p:grpSpPr>
          <a:xfrm>
            <a:off x="7197626" y="3641972"/>
            <a:ext cx="599333" cy="555023"/>
            <a:chOff x="0" y="0"/>
            <a:chExt cx="716502" cy="663529"/>
          </a:xfrm>
        </p:grpSpPr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xmlns="" id="{B239C49A-A209-0A6F-0BF3-EDED9E6D2AB1}"/>
                </a:ext>
              </a:extLst>
            </p:cNvPr>
            <p:cNvSpPr/>
            <p:nvPr/>
          </p:nvSpPr>
          <p:spPr>
            <a:xfrm>
              <a:off x="0" y="0"/>
              <a:ext cx="716502" cy="663529"/>
            </a:xfrm>
            <a:custGeom>
              <a:avLst/>
              <a:gdLst/>
              <a:ahLst/>
              <a:cxnLst/>
              <a:rect l="l" t="t" r="r" b="b"/>
              <a:pathLst>
                <a:path w="716502" h="663529">
                  <a:moveTo>
                    <a:pt x="716502" y="331764"/>
                  </a:moveTo>
                  <a:lnTo>
                    <a:pt x="310102" y="0"/>
                  </a:lnTo>
                  <a:lnTo>
                    <a:pt x="310102" y="203200"/>
                  </a:lnTo>
                  <a:lnTo>
                    <a:pt x="0" y="203200"/>
                  </a:lnTo>
                  <a:lnTo>
                    <a:pt x="0" y="460329"/>
                  </a:lnTo>
                  <a:lnTo>
                    <a:pt x="310102" y="460329"/>
                  </a:lnTo>
                  <a:lnTo>
                    <a:pt x="310102" y="663529"/>
                  </a:lnTo>
                  <a:lnTo>
                    <a:pt x="716502" y="331764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9" name="TextBox 16">
              <a:extLst>
                <a:ext uri="{FF2B5EF4-FFF2-40B4-BE49-F238E27FC236}">
                  <a16:creationId xmlns:a16="http://schemas.microsoft.com/office/drawing/2014/main" xmlns="" id="{0A0ECEC8-6161-9CF6-0CDF-68285F2B8352}"/>
                </a:ext>
              </a:extLst>
            </p:cNvPr>
            <p:cNvSpPr txBox="1"/>
            <p:nvPr/>
          </p:nvSpPr>
          <p:spPr>
            <a:xfrm>
              <a:off x="0" y="174625"/>
              <a:ext cx="614902" cy="2857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0" name="Group 17">
            <a:extLst>
              <a:ext uri="{FF2B5EF4-FFF2-40B4-BE49-F238E27FC236}">
                <a16:creationId xmlns:a16="http://schemas.microsoft.com/office/drawing/2014/main" xmlns="" id="{ED34D097-2B59-9C15-62D2-1A8274E67C6C}"/>
              </a:ext>
            </a:extLst>
          </p:cNvPr>
          <p:cNvGrpSpPr/>
          <p:nvPr/>
        </p:nvGrpSpPr>
        <p:grpSpPr>
          <a:xfrm>
            <a:off x="5216426" y="3375283"/>
            <a:ext cx="1892635" cy="853817"/>
            <a:chOff x="0" y="-120400"/>
            <a:chExt cx="2456799" cy="1138423"/>
          </a:xfrm>
          <a:solidFill>
            <a:schemeClr val="accent2"/>
          </a:solidFill>
        </p:grpSpPr>
        <p:grpSp>
          <p:nvGrpSpPr>
            <p:cNvPr id="31" name="Group 18">
              <a:extLst>
                <a:ext uri="{FF2B5EF4-FFF2-40B4-BE49-F238E27FC236}">
                  <a16:creationId xmlns:a16="http://schemas.microsoft.com/office/drawing/2014/main" xmlns="" id="{C4122C68-27CB-A853-50D7-17EED4522AE4}"/>
                </a:ext>
              </a:extLst>
            </p:cNvPr>
            <p:cNvGrpSpPr/>
            <p:nvPr/>
          </p:nvGrpSpPr>
          <p:grpSpPr>
            <a:xfrm>
              <a:off x="0" y="-120400"/>
              <a:ext cx="2456799" cy="1138423"/>
              <a:chOff x="0" y="-28575"/>
              <a:chExt cx="583083" cy="270187"/>
            </a:xfrm>
            <a:grpFill/>
          </p:grpSpPr>
          <p:sp>
            <p:nvSpPr>
              <p:cNvPr id="33" name="Freeform 19">
                <a:extLst>
                  <a:ext uri="{FF2B5EF4-FFF2-40B4-BE49-F238E27FC236}">
                    <a16:creationId xmlns:a16="http://schemas.microsoft.com/office/drawing/2014/main" xmlns="" id="{602BBD47-1B5D-3E92-88AB-695AD36AAF08}"/>
                  </a:ext>
                </a:extLst>
              </p:cNvPr>
              <p:cNvSpPr/>
              <p:nvPr/>
            </p:nvSpPr>
            <p:spPr>
              <a:xfrm>
                <a:off x="0" y="0"/>
                <a:ext cx="583083" cy="241612"/>
              </a:xfrm>
              <a:custGeom>
                <a:avLst/>
                <a:gdLst/>
                <a:ahLst/>
                <a:cxnLst/>
                <a:rect l="l" t="t" r="r" b="b"/>
                <a:pathLst>
                  <a:path w="583083" h="241612">
                    <a:moveTo>
                      <a:pt x="73436" y="0"/>
                    </a:moveTo>
                    <a:lnTo>
                      <a:pt x="509647" y="0"/>
                    </a:lnTo>
                    <a:cubicBezTo>
                      <a:pt x="529123" y="0"/>
                      <a:pt x="547802" y="7737"/>
                      <a:pt x="561574" y="21509"/>
                    </a:cubicBezTo>
                    <a:cubicBezTo>
                      <a:pt x="575346" y="35281"/>
                      <a:pt x="583083" y="53960"/>
                      <a:pt x="583083" y="73436"/>
                    </a:cubicBezTo>
                    <a:lnTo>
                      <a:pt x="583083" y="168176"/>
                    </a:lnTo>
                    <a:cubicBezTo>
                      <a:pt x="583083" y="208733"/>
                      <a:pt x="550205" y="241612"/>
                      <a:pt x="509647" y="241612"/>
                    </a:cubicBezTo>
                    <a:lnTo>
                      <a:pt x="73436" y="241612"/>
                    </a:lnTo>
                    <a:cubicBezTo>
                      <a:pt x="53960" y="241612"/>
                      <a:pt x="35281" y="233875"/>
                      <a:pt x="21509" y="220103"/>
                    </a:cubicBezTo>
                    <a:cubicBezTo>
                      <a:pt x="7737" y="206331"/>
                      <a:pt x="0" y="187652"/>
                      <a:pt x="0" y="168176"/>
                    </a:cubicBezTo>
                    <a:lnTo>
                      <a:pt x="0" y="73436"/>
                    </a:lnTo>
                    <a:cubicBezTo>
                      <a:pt x="0" y="53960"/>
                      <a:pt x="7737" y="35281"/>
                      <a:pt x="21509" y="21509"/>
                    </a:cubicBezTo>
                    <a:cubicBezTo>
                      <a:pt x="35281" y="7737"/>
                      <a:pt x="53960" y="0"/>
                      <a:pt x="73436" y="0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" name="TextBox 20">
                <a:extLst>
                  <a:ext uri="{FF2B5EF4-FFF2-40B4-BE49-F238E27FC236}">
                    <a16:creationId xmlns:a16="http://schemas.microsoft.com/office/drawing/2014/main" xmlns="" id="{251DBF95-7E38-CE28-EBF7-122B0D465C46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583083" cy="270187"/>
              </a:xfrm>
              <a:prstGeom prst="rect">
                <a:avLst/>
              </a:prstGeom>
              <a:grpFill/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sp>
          <p:nvSpPr>
            <p:cNvPr id="32" name="TextBox 21">
              <a:extLst>
                <a:ext uri="{FF2B5EF4-FFF2-40B4-BE49-F238E27FC236}">
                  <a16:creationId xmlns:a16="http://schemas.microsoft.com/office/drawing/2014/main" xmlns="" id="{F8AC8DF7-6A78-DB01-6C1A-A421A4262D79}"/>
                </a:ext>
              </a:extLst>
            </p:cNvPr>
            <p:cNvSpPr txBox="1"/>
            <p:nvPr/>
          </p:nvSpPr>
          <p:spPr>
            <a:xfrm>
              <a:off x="257860" y="-99577"/>
              <a:ext cx="1960178" cy="1045586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90"/>
                </a:lnSpc>
              </a:pPr>
              <a:r>
                <a:rPr lang="en-US" sz="16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IMPLEMENTASI </a:t>
              </a:r>
            </a:p>
            <a:p>
              <a:pPr algn="ctr">
                <a:lnSpc>
                  <a:spcPts val="2090"/>
                </a:lnSpc>
              </a:pPr>
              <a:r>
                <a:rPr lang="en-US" sz="16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PROPER LAPAK RAMI</a:t>
              </a:r>
            </a:p>
          </p:txBody>
        </p:sp>
      </p:grpSp>
      <p:grpSp>
        <p:nvGrpSpPr>
          <p:cNvPr id="35" name="Group 30">
            <a:extLst>
              <a:ext uri="{FF2B5EF4-FFF2-40B4-BE49-F238E27FC236}">
                <a16:creationId xmlns:a16="http://schemas.microsoft.com/office/drawing/2014/main" xmlns="" id="{AED77B2B-6B8A-2CC9-898C-613CF087A8A9}"/>
              </a:ext>
            </a:extLst>
          </p:cNvPr>
          <p:cNvGrpSpPr/>
          <p:nvPr/>
        </p:nvGrpSpPr>
        <p:grpSpPr>
          <a:xfrm>
            <a:off x="4606826" y="4341655"/>
            <a:ext cx="3190133" cy="4483385"/>
            <a:chOff x="0" y="0"/>
            <a:chExt cx="893293" cy="952403"/>
          </a:xfrm>
        </p:grpSpPr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xmlns="" id="{4037984E-1360-BE45-F256-97907085DE1F}"/>
                </a:ext>
              </a:extLst>
            </p:cNvPr>
            <p:cNvSpPr/>
            <p:nvPr/>
          </p:nvSpPr>
          <p:spPr>
            <a:xfrm>
              <a:off x="0" y="0"/>
              <a:ext cx="893293" cy="952403"/>
            </a:xfrm>
            <a:custGeom>
              <a:avLst/>
              <a:gdLst/>
              <a:ahLst/>
              <a:cxnLst/>
              <a:rect l="l" t="t" r="r" b="b"/>
              <a:pathLst>
                <a:path w="893293" h="952403">
                  <a:moveTo>
                    <a:pt x="31982" y="0"/>
                  </a:moveTo>
                  <a:lnTo>
                    <a:pt x="861311" y="0"/>
                  </a:lnTo>
                  <a:cubicBezTo>
                    <a:pt x="869794" y="0"/>
                    <a:pt x="877928" y="3369"/>
                    <a:pt x="883926" y="9367"/>
                  </a:cubicBezTo>
                  <a:cubicBezTo>
                    <a:pt x="889924" y="15365"/>
                    <a:pt x="893293" y="23500"/>
                    <a:pt x="893293" y="31982"/>
                  </a:cubicBezTo>
                  <a:lnTo>
                    <a:pt x="893293" y="920422"/>
                  </a:lnTo>
                  <a:cubicBezTo>
                    <a:pt x="893293" y="928904"/>
                    <a:pt x="889924" y="937038"/>
                    <a:pt x="883926" y="943036"/>
                  </a:cubicBezTo>
                  <a:cubicBezTo>
                    <a:pt x="877928" y="949034"/>
                    <a:pt x="869794" y="952403"/>
                    <a:pt x="861311" y="952403"/>
                  </a:cubicBezTo>
                  <a:lnTo>
                    <a:pt x="31982" y="952403"/>
                  </a:lnTo>
                  <a:cubicBezTo>
                    <a:pt x="23500" y="952403"/>
                    <a:pt x="15365" y="949034"/>
                    <a:pt x="9367" y="943036"/>
                  </a:cubicBezTo>
                  <a:cubicBezTo>
                    <a:pt x="3369" y="937038"/>
                    <a:pt x="0" y="928904"/>
                    <a:pt x="0" y="920422"/>
                  </a:cubicBezTo>
                  <a:lnTo>
                    <a:pt x="0" y="31982"/>
                  </a:lnTo>
                  <a:cubicBezTo>
                    <a:pt x="0" y="23500"/>
                    <a:pt x="3369" y="15365"/>
                    <a:pt x="9367" y="9367"/>
                  </a:cubicBezTo>
                  <a:cubicBezTo>
                    <a:pt x="15365" y="3369"/>
                    <a:pt x="23500" y="0"/>
                    <a:pt x="31982" y="0"/>
                  </a:cubicBezTo>
                  <a:close/>
                </a:path>
              </a:pathLst>
            </a:custGeom>
            <a:solidFill>
              <a:srgbClr val="00B0F0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32">
              <a:extLst>
                <a:ext uri="{FF2B5EF4-FFF2-40B4-BE49-F238E27FC236}">
                  <a16:creationId xmlns:a16="http://schemas.microsoft.com/office/drawing/2014/main" xmlns="" id="{C9E55FBB-FD16-EE8E-104E-4B7675231811}"/>
                </a:ext>
              </a:extLst>
            </p:cNvPr>
            <p:cNvSpPr txBox="1"/>
            <p:nvPr/>
          </p:nvSpPr>
          <p:spPr>
            <a:xfrm>
              <a:off x="0" y="-28575"/>
              <a:ext cx="893293" cy="980978"/>
            </a:xfrm>
            <a:prstGeom prst="rect">
              <a:avLst/>
            </a:prstGeom>
          </p:spPr>
          <p:txBody>
            <a:bodyPr lIns="39883" tIns="39883" rIns="39883" bIns="39883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38" name="Group 11">
            <a:extLst>
              <a:ext uri="{FF2B5EF4-FFF2-40B4-BE49-F238E27FC236}">
                <a16:creationId xmlns:a16="http://schemas.microsoft.com/office/drawing/2014/main" xmlns="" id="{F8A2FCAD-ABB2-F9DC-4C07-3E323A5BB59F}"/>
              </a:ext>
            </a:extLst>
          </p:cNvPr>
          <p:cNvGrpSpPr/>
          <p:nvPr/>
        </p:nvGrpSpPr>
        <p:grpSpPr>
          <a:xfrm>
            <a:off x="8020484" y="2305711"/>
            <a:ext cx="3254663" cy="4895189"/>
            <a:chOff x="0" y="0"/>
            <a:chExt cx="893293" cy="936834"/>
          </a:xfrm>
        </p:grpSpPr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xmlns="" id="{BB36B1C6-CC7C-F8C2-CF08-B22BE7EC5E24}"/>
                </a:ext>
              </a:extLst>
            </p:cNvPr>
            <p:cNvSpPr/>
            <p:nvPr/>
          </p:nvSpPr>
          <p:spPr>
            <a:xfrm>
              <a:off x="0" y="0"/>
              <a:ext cx="893293" cy="936834"/>
            </a:xfrm>
            <a:custGeom>
              <a:avLst/>
              <a:gdLst/>
              <a:ahLst/>
              <a:cxnLst/>
              <a:rect l="l" t="t" r="r" b="b"/>
              <a:pathLst>
                <a:path w="893293" h="936834">
                  <a:moveTo>
                    <a:pt x="25109" y="0"/>
                  </a:moveTo>
                  <a:lnTo>
                    <a:pt x="868185" y="0"/>
                  </a:lnTo>
                  <a:cubicBezTo>
                    <a:pt x="882052" y="0"/>
                    <a:pt x="893293" y="11241"/>
                    <a:pt x="893293" y="25109"/>
                  </a:cubicBezTo>
                  <a:lnTo>
                    <a:pt x="893293" y="911726"/>
                  </a:lnTo>
                  <a:cubicBezTo>
                    <a:pt x="893293" y="925593"/>
                    <a:pt x="882052" y="936834"/>
                    <a:pt x="868185" y="936834"/>
                  </a:cubicBezTo>
                  <a:lnTo>
                    <a:pt x="25109" y="936834"/>
                  </a:lnTo>
                  <a:cubicBezTo>
                    <a:pt x="18449" y="936834"/>
                    <a:pt x="12063" y="934189"/>
                    <a:pt x="7354" y="929480"/>
                  </a:cubicBezTo>
                  <a:cubicBezTo>
                    <a:pt x="2645" y="924771"/>
                    <a:pt x="0" y="918385"/>
                    <a:pt x="0" y="911726"/>
                  </a:cubicBezTo>
                  <a:lnTo>
                    <a:pt x="0" y="25109"/>
                  </a:lnTo>
                  <a:cubicBezTo>
                    <a:pt x="0" y="11241"/>
                    <a:pt x="11241" y="0"/>
                    <a:pt x="25109" y="0"/>
                  </a:cubicBezTo>
                  <a:close/>
                </a:path>
              </a:pathLst>
            </a:custGeom>
            <a:solidFill>
              <a:srgbClr val="92D050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TextBox 13">
              <a:extLst>
                <a:ext uri="{FF2B5EF4-FFF2-40B4-BE49-F238E27FC236}">
                  <a16:creationId xmlns:a16="http://schemas.microsoft.com/office/drawing/2014/main" xmlns="" id="{8621BBCA-222F-E85F-E7FA-2AD9B54F99CD}"/>
                </a:ext>
              </a:extLst>
            </p:cNvPr>
            <p:cNvSpPr txBox="1"/>
            <p:nvPr/>
          </p:nvSpPr>
          <p:spPr>
            <a:xfrm>
              <a:off x="0" y="-28575"/>
              <a:ext cx="893293" cy="9654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43" name="Group 33">
            <a:extLst>
              <a:ext uri="{FF2B5EF4-FFF2-40B4-BE49-F238E27FC236}">
                <a16:creationId xmlns:a16="http://schemas.microsoft.com/office/drawing/2014/main" xmlns="" id="{9D5D68BD-EA74-1619-3D40-48870762E446}"/>
              </a:ext>
            </a:extLst>
          </p:cNvPr>
          <p:cNvGrpSpPr/>
          <p:nvPr/>
        </p:nvGrpSpPr>
        <p:grpSpPr>
          <a:xfrm>
            <a:off x="7963287" y="7433001"/>
            <a:ext cx="761336" cy="682299"/>
            <a:chOff x="0" y="0"/>
            <a:chExt cx="1015115" cy="909732"/>
          </a:xfrm>
        </p:grpSpPr>
        <p:grpSp>
          <p:nvGrpSpPr>
            <p:cNvPr id="44" name="Group 34">
              <a:extLst>
                <a:ext uri="{FF2B5EF4-FFF2-40B4-BE49-F238E27FC236}">
                  <a16:creationId xmlns:a16="http://schemas.microsoft.com/office/drawing/2014/main" xmlns="" id="{56ED5566-648C-EB5A-4FE5-B269E66BF9CB}"/>
                </a:ext>
              </a:extLst>
            </p:cNvPr>
            <p:cNvGrpSpPr/>
            <p:nvPr/>
          </p:nvGrpSpPr>
          <p:grpSpPr>
            <a:xfrm rot="-5400000">
              <a:off x="383041" y="134009"/>
              <a:ext cx="766083" cy="498064"/>
              <a:chOff x="0" y="0"/>
              <a:chExt cx="1020588" cy="663529"/>
            </a:xfrm>
          </p:grpSpPr>
          <p:sp>
            <p:nvSpPr>
              <p:cNvPr id="48" name="Freeform 35">
                <a:extLst>
                  <a:ext uri="{FF2B5EF4-FFF2-40B4-BE49-F238E27FC236}">
                    <a16:creationId xmlns:a16="http://schemas.microsoft.com/office/drawing/2014/main" xmlns="" id="{4785355D-B92A-43C1-01E4-54BCB827128A}"/>
                  </a:ext>
                </a:extLst>
              </p:cNvPr>
              <p:cNvSpPr/>
              <p:nvPr/>
            </p:nvSpPr>
            <p:spPr>
              <a:xfrm>
                <a:off x="0" y="0"/>
                <a:ext cx="1020588" cy="663529"/>
              </a:xfrm>
              <a:custGeom>
                <a:avLst/>
                <a:gdLst/>
                <a:ahLst/>
                <a:cxnLst/>
                <a:rect l="l" t="t" r="r" b="b"/>
                <a:pathLst>
                  <a:path w="1020588" h="663529">
                    <a:moveTo>
                      <a:pt x="1020588" y="331764"/>
                    </a:moveTo>
                    <a:lnTo>
                      <a:pt x="614188" y="0"/>
                    </a:lnTo>
                    <a:lnTo>
                      <a:pt x="614188" y="203200"/>
                    </a:lnTo>
                    <a:lnTo>
                      <a:pt x="0" y="203200"/>
                    </a:lnTo>
                    <a:lnTo>
                      <a:pt x="0" y="460329"/>
                    </a:lnTo>
                    <a:lnTo>
                      <a:pt x="614188" y="460329"/>
                    </a:lnTo>
                    <a:lnTo>
                      <a:pt x="614188" y="663529"/>
                    </a:lnTo>
                    <a:lnTo>
                      <a:pt x="1020588" y="33176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49" name="TextBox 36">
                <a:extLst>
                  <a:ext uri="{FF2B5EF4-FFF2-40B4-BE49-F238E27FC236}">
                    <a16:creationId xmlns:a16="http://schemas.microsoft.com/office/drawing/2014/main" xmlns="" id="{F8FDF61F-3616-F65E-79A8-4B8CE2986557}"/>
                  </a:ext>
                </a:extLst>
              </p:cNvPr>
              <p:cNvSpPr txBox="1"/>
              <p:nvPr/>
            </p:nvSpPr>
            <p:spPr>
              <a:xfrm>
                <a:off x="0" y="174625"/>
                <a:ext cx="918988" cy="2857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  <p:grpSp>
          <p:nvGrpSpPr>
            <p:cNvPr id="45" name="Group 37">
              <a:extLst>
                <a:ext uri="{FF2B5EF4-FFF2-40B4-BE49-F238E27FC236}">
                  <a16:creationId xmlns:a16="http://schemas.microsoft.com/office/drawing/2014/main" xmlns="" id="{D926BFA0-B8A7-376D-2B67-7BA49C1FCF09}"/>
                </a:ext>
              </a:extLst>
            </p:cNvPr>
            <p:cNvGrpSpPr/>
            <p:nvPr/>
          </p:nvGrpSpPr>
          <p:grpSpPr>
            <a:xfrm rot="-10800000">
              <a:off x="0" y="411668"/>
              <a:ext cx="766083" cy="498064"/>
              <a:chOff x="0" y="0"/>
              <a:chExt cx="1020588" cy="663529"/>
            </a:xfrm>
          </p:grpSpPr>
          <p:sp>
            <p:nvSpPr>
              <p:cNvPr id="46" name="Freeform 38">
                <a:extLst>
                  <a:ext uri="{FF2B5EF4-FFF2-40B4-BE49-F238E27FC236}">
                    <a16:creationId xmlns:a16="http://schemas.microsoft.com/office/drawing/2014/main" xmlns="" id="{A312B523-ACA2-B758-D54D-8E9A6CFBF110}"/>
                  </a:ext>
                </a:extLst>
              </p:cNvPr>
              <p:cNvSpPr/>
              <p:nvPr/>
            </p:nvSpPr>
            <p:spPr>
              <a:xfrm>
                <a:off x="0" y="0"/>
                <a:ext cx="1020588" cy="663529"/>
              </a:xfrm>
              <a:custGeom>
                <a:avLst/>
                <a:gdLst/>
                <a:ahLst/>
                <a:cxnLst/>
                <a:rect l="l" t="t" r="r" b="b"/>
                <a:pathLst>
                  <a:path w="1020588" h="663529">
                    <a:moveTo>
                      <a:pt x="1020588" y="331764"/>
                    </a:moveTo>
                    <a:lnTo>
                      <a:pt x="614188" y="0"/>
                    </a:lnTo>
                    <a:lnTo>
                      <a:pt x="614188" y="203200"/>
                    </a:lnTo>
                    <a:lnTo>
                      <a:pt x="0" y="203200"/>
                    </a:lnTo>
                    <a:lnTo>
                      <a:pt x="0" y="460329"/>
                    </a:lnTo>
                    <a:lnTo>
                      <a:pt x="614188" y="460329"/>
                    </a:lnTo>
                    <a:lnTo>
                      <a:pt x="614188" y="663529"/>
                    </a:lnTo>
                    <a:lnTo>
                      <a:pt x="1020588" y="331764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47" name="TextBox 39">
                <a:extLst>
                  <a:ext uri="{FF2B5EF4-FFF2-40B4-BE49-F238E27FC236}">
                    <a16:creationId xmlns:a16="http://schemas.microsoft.com/office/drawing/2014/main" xmlns="" id="{5A5BD737-AE72-2402-84C4-E9AD1DDCA905}"/>
                  </a:ext>
                </a:extLst>
              </p:cNvPr>
              <p:cNvSpPr txBox="1"/>
              <p:nvPr/>
            </p:nvSpPr>
            <p:spPr>
              <a:xfrm>
                <a:off x="0" y="174625"/>
                <a:ext cx="918988" cy="2857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20"/>
                  </a:lnSpc>
                </a:pPr>
                <a:endParaRPr/>
              </a:p>
            </p:txBody>
          </p:sp>
        </p:grpSp>
      </p:grpSp>
      <p:sp>
        <p:nvSpPr>
          <p:cNvPr id="50" name="TextBox 58">
            <a:extLst>
              <a:ext uri="{FF2B5EF4-FFF2-40B4-BE49-F238E27FC236}">
                <a16:creationId xmlns:a16="http://schemas.microsoft.com/office/drawing/2014/main" xmlns="" id="{9E0C8E0C-692D-7989-C2D7-23EB371AE6D2}"/>
              </a:ext>
            </a:extLst>
          </p:cNvPr>
          <p:cNvSpPr txBox="1"/>
          <p:nvPr/>
        </p:nvSpPr>
        <p:spPr>
          <a:xfrm>
            <a:off x="12206324" y="1714500"/>
            <a:ext cx="2880188" cy="498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2"/>
              </a:lnSpc>
              <a:spcBef>
                <a:spcPct val="0"/>
              </a:spcBef>
            </a:pPr>
            <a:r>
              <a:rPr lang="en-US" sz="2887" b="1" dirty="0">
                <a:solidFill>
                  <a:srgbClr val="000000"/>
                </a:solidFill>
                <a:latin typeface="Aileron Heavy"/>
                <a:ea typeface="Aileron Heavy"/>
                <a:cs typeface="Aileron Heavy"/>
                <a:sym typeface="Aileron Heavy"/>
              </a:rPr>
              <a:t>POIN CAPAIAN</a:t>
            </a:r>
          </a:p>
        </p:txBody>
      </p:sp>
      <p:sp>
        <p:nvSpPr>
          <p:cNvPr id="52" name="TextBox 53">
            <a:extLst>
              <a:ext uri="{FF2B5EF4-FFF2-40B4-BE49-F238E27FC236}">
                <a16:creationId xmlns:a16="http://schemas.microsoft.com/office/drawing/2014/main" xmlns="" id="{1632565A-63D8-4CE5-69C6-D751E57AFD1C}"/>
              </a:ext>
            </a:extLst>
          </p:cNvPr>
          <p:cNvSpPr txBox="1"/>
          <p:nvPr/>
        </p:nvSpPr>
        <p:spPr>
          <a:xfrm>
            <a:off x="12282524" y="2474207"/>
            <a:ext cx="48700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70"/>
              </a:lnSpc>
            </a:pP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pemenuhan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stok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barang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kebutuhan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pokok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secara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berkelanjutan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9C34E038-846A-F885-E06F-A6A354E9C7FE}"/>
              </a:ext>
            </a:extLst>
          </p:cNvPr>
          <p:cNvSpPr/>
          <p:nvPr/>
        </p:nvSpPr>
        <p:spPr>
          <a:xfrm>
            <a:off x="11893424" y="2583298"/>
            <a:ext cx="150815" cy="17488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xmlns="" id="{754E6808-D8C6-43B8-288E-17E1F13A6974}"/>
              </a:ext>
            </a:extLst>
          </p:cNvPr>
          <p:cNvSpPr/>
          <p:nvPr/>
        </p:nvSpPr>
        <p:spPr>
          <a:xfrm>
            <a:off x="11898936" y="3927309"/>
            <a:ext cx="150815" cy="17488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96B00CCE-4F81-8A6B-DC29-122F897C59E9}"/>
              </a:ext>
            </a:extLst>
          </p:cNvPr>
          <p:cNvSpPr/>
          <p:nvPr/>
        </p:nvSpPr>
        <p:spPr>
          <a:xfrm>
            <a:off x="11907520" y="3314733"/>
            <a:ext cx="150815" cy="17488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9A72487C-A34C-2AEE-AC65-D237DDC25633}"/>
              </a:ext>
            </a:extLst>
          </p:cNvPr>
          <p:cNvSpPr txBox="1"/>
          <p:nvPr/>
        </p:nvSpPr>
        <p:spPr>
          <a:xfrm>
            <a:off x="12274926" y="3311756"/>
            <a:ext cx="494627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70"/>
              </a:lnSpc>
            </a:pP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Menghasilkan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solusi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kolaboratif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efektif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57" name="TextBox 57">
            <a:extLst>
              <a:ext uri="{FF2B5EF4-FFF2-40B4-BE49-F238E27FC236}">
                <a16:creationId xmlns:a16="http://schemas.microsoft.com/office/drawing/2014/main" xmlns="" id="{AC93BEE0-3D4E-AE53-10E2-1F6B8EA10CE3}"/>
              </a:ext>
            </a:extLst>
          </p:cNvPr>
          <p:cNvSpPr txBox="1"/>
          <p:nvPr/>
        </p:nvSpPr>
        <p:spPr>
          <a:xfrm>
            <a:off x="12206324" y="3845156"/>
            <a:ext cx="494627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70"/>
              </a:lnSpc>
            </a:pP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Berkontribusi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pada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pengendalian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tingkat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inflasi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daerah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58" name="TextBox 43">
            <a:extLst>
              <a:ext uri="{FF2B5EF4-FFF2-40B4-BE49-F238E27FC236}">
                <a16:creationId xmlns:a16="http://schemas.microsoft.com/office/drawing/2014/main" xmlns="" id="{FFD2178A-C5C4-CE14-8F46-66E4996D817E}"/>
              </a:ext>
            </a:extLst>
          </p:cNvPr>
          <p:cNvSpPr txBox="1"/>
          <p:nvPr/>
        </p:nvSpPr>
        <p:spPr>
          <a:xfrm>
            <a:off x="8020485" y="2643940"/>
            <a:ext cx="3053301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403"/>
              </a:lnSpc>
              <a:spcBef>
                <a:spcPct val="0"/>
              </a:spcBef>
            </a:pPr>
            <a:r>
              <a:rPr lang="en-US" sz="28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Kondisi</a:t>
            </a:r>
            <a:r>
              <a:rPr lang="en-US" sz="28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Sesudah</a:t>
            </a:r>
            <a:endParaRPr lang="en-US" sz="28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9" name="TextBox 48">
            <a:extLst>
              <a:ext uri="{FF2B5EF4-FFF2-40B4-BE49-F238E27FC236}">
                <a16:creationId xmlns:a16="http://schemas.microsoft.com/office/drawing/2014/main" xmlns="" id="{72C64218-54C2-7F2A-2811-25C1F024B840}"/>
              </a:ext>
            </a:extLst>
          </p:cNvPr>
          <p:cNvSpPr txBox="1"/>
          <p:nvPr/>
        </p:nvSpPr>
        <p:spPr>
          <a:xfrm>
            <a:off x="4906493" y="4427059"/>
            <a:ext cx="2291134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906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Indikator</a:t>
            </a:r>
            <a:r>
              <a:rPr lang="en-US" sz="2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Keberhasilan</a:t>
            </a:r>
            <a:endParaRPr lang="en-US" sz="2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60" name="TextBox 49">
            <a:extLst>
              <a:ext uri="{FF2B5EF4-FFF2-40B4-BE49-F238E27FC236}">
                <a16:creationId xmlns:a16="http://schemas.microsoft.com/office/drawing/2014/main" xmlns="" id="{635EE5BB-A556-4793-3C8A-4153C15C08CA}"/>
              </a:ext>
            </a:extLst>
          </p:cNvPr>
          <p:cNvSpPr txBox="1"/>
          <p:nvPr/>
        </p:nvSpPr>
        <p:spPr>
          <a:xfrm>
            <a:off x="4648200" y="5031581"/>
            <a:ext cx="2987573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5490" lvl="1">
              <a:lnSpc>
                <a:spcPts val="1757"/>
              </a:lnSpc>
            </a:pP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1. *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Aspek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Ketersediaan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Barang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*</a:t>
            </a:r>
          </a:p>
          <a:p>
            <a:pPr marL="135490" lvl="1">
              <a:lnSpc>
                <a:spcPts val="1757"/>
              </a:lnSpc>
            </a:pP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Ketersediaan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Barang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pokok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 </a:t>
            </a:r>
            <a:r>
              <a:rPr lang="it-IT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Berkontribusi pada stabilisasi harga di bawah harga pasar </a:t>
            </a:r>
            <a:r>
              <a:rPr lang="it-IT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umum.</a:t>
            </a:r>
          </a:p>
          <a:p>
            <a:pPr marL="135490" lvl="1">
              <a:lnSpc>
                <a:spcPts val="1757"/>
              </a:lnSpc>
            </a:pP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2*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Aspek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Kolaborasi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*</a:t>
            </a:r>
          </a:p>
          <a:p>
            <a:pPr marL="135490" lvl="1">
              <a:lnSpc>
                <a:spcPts val="1757"/>
              </a:lnSpc>
            </a:pP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Memperluas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jaringan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kemitraan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berbagai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pihak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135490" lvl="1">
              <a:lnSpc>
                <a:spcPts val="1757"/>
              </a:lnSpc>
            </a:pP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3.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Aspek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Ekonomi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*</a:t>
            </a:r>
          </a:p>
          <a:p>
            <a:pPr marL="135490" lvl="1">
              <a:lnSpc>
                <a:spcPts val="1757"/>
              </a:lnSpc>
            </a:pP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peningkatan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daya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beli</a:t>
            </a:r>
            <a:r>
              <a:rPr lang="en-US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endParaRPr lang="en-US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135490" lvl="1">
              <a:lnSpc>
                <a:spcPts val="1757"/>
              </a:lnSpc>
            </a:pP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4. </a:t>
            </a:r>
            <a:r>
              <a:rPr lang="sv-SE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*Aspek Sosial*  </a:t>
            </a:r>
            <a:endParaRPr lang="sv-SE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135490" lvl="1">
              <a:lnSpc>
                <a:spcPts val="1757"/>
              </a:lnSpc>
            </a:pPr>
            <a:r>
              <a:rPr lang="sv-SE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Membantu </a:t>
            </a:r>
            <a:r>
              <a:rPr lang="sv-SE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pengurangan beban ekonomi masyarakat</a:t>
            </a:r>
            <a:endParaRPr lang="en-US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61" name="TextBox 44">
            <a:extLst>
              <a:ext uri="{FF2B5EF4-FFF2-40B4-BE49-F238E27FC236}">
                <a16:creationId xmlns:a16="http://schemas.microsoft.com/office/drawing/2014/main" xmlns="" id="{7613C636-CE23-D11F-2C9C-4FC1701087E8}"/>
              </a:ext>
            </a:extLst>
          </p:cNvPr>
          <p:cNvSpPr txBox="1"/>
          <p:nvPr/>
        </p:nvSpPr>
        <p:spPr>
          <a:xfrm>
            <a:off x="8153400" y="3162300"/>
            <a:ext cx="2920385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11749" lvl="1" indent="-155875">
              <a:lnSpc>
                <a:spcPts val="2021"/>
              </a:lnSpc>
              <a:buAutoNum type="arabicPeriod"/>
            </a:pPr>
            <a:r>
              <a:rPr lang="sv-SE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Terlaksananya  Lapak </a:t>
            </a:r>
            <a:r>
              <a:rPr lang="sv-SE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Rami untuk melindungi masyarakat dari harga yang tidak stabil.</a:t>
            </a:r>
            <a:endParaRPr lang="sv-SE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11749" lvl="1" indent="-155875">
              <a:lnSpc>
                <a:spcPts val="2021"/>
              </a:lnSpc>
              <a:buAutoNum type="arabicPeriod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lebih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terjangkau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bagi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kurang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mampu</a:t>
            </a:r>
            <a:endParaRPr lang="en-US" sz="200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11749" lvl="1" indent="-155875">
              <a:lnSpc>
                <a:spcPts val="2021"/>
              </a:lnSpc>
              <a:buAutoNum type="arabicPeriod"/>
            </a:pPr>
            <a:r>
              <a:rPr lang="sv-SE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Adanya kolaborasi dengan agen, </a:t>
            </a:r>
            <a:r>
              <a:rPr lang="sv-SE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asosisasi pedagang </a:t>
            </a:r>
            <a:r>
              <a:rPr lang="sv-SE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 </a:t>
            </a:r>
            <a:r>
              <a:rPr lang="sv-SE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Disperindag ESDM</a:t>
            </a:r>
            <a:endParaRPr lang="sv-SE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155874" lvl="1">
              <a:lnSpc>
                <a:spcPts val="2021"/>
              </a:lnSpc>
            </a:pP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883971" y="266700"/>
            <a:ext cx="3369863" cy="797007"/>
            <a:chOff x="363937" y="917493"/>
            <a:chExt cx="3369863" cy="797007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65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</p:sp>
          <p:sp>
            <p:nvSpPr>
              <p:cNvPr id="66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</p:spPr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sp>
        <p:nvSpPr>
          <p:cNvPr id="68" name="TextBox 58">
            <a:extLst>
              <a:ext uri="{FF2B5EF4-FFF2-40B4-BE49-F238E27FC236}">
                <a16:creationId xmlns:a16="http://schemas.microsoft.com/office/drawing/2014/main" xmlns="" id="{9E0C8E0C-692D-7989-C2D7-23EB371AE6D2}"/>
              </a:ext>
            </a:extLst>
          </p:cNvPr>
          <p:cNvSpPr txBox="1"/>
          <p:nvPr/>
        </p:nvSpPr>
        <p:spPr>
          <a:xfrm>
            <a:off x="11968831" y="4610100"/>
            <a:ext cx="4490369" cy="466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42"/>
              </a:lnSpc>
              <a:spcBef>
                <a:spcPct val="0"/>
              </a:spcBef>
            </a:pPr>
            <a:r>
              <a:rPr lang="en-US" sz="2800" b="1" dirty="0" err="1" smtClean="0">
                <a:solidFill>
                  <a:srgbClr val="000000"/>
                </a:solidFill>
                <a:latin typeface="Aileron Heavy"/>
                <a:ea typeface="Aileron Heavy"/>
                <a:cs typeface="Aileron Heavy"/>
                <a:sym typeface="Aileron Heavy"/>
              </a:rPr>
              <a:t>Bukti</a:t>
            </a:r>
            <a:r>
              <a:rPr lang="en-US" sz="2800" b="1" dirty="0" smtClean="0">
                <a:solidFill>
                  <a:srgbClr val="000000"/>
                </a:solidFill>
                <a:latin typeface="Aileron Heavy"/>
                <a:ea typeface="Aileron Heavy"/>
                <a:cs typeface="Aileron Heavy"/>
                <a:sym typeface="Aileron Heavy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ileron Heavy"/>
                <a:ea typeface="Aileron Heavy"/>
                <a:cs typeface="Aileron Heavy"/>
                <a:sym typeface="Aileron Heavy"/>
              </a:rPr>
              <a:t>Dukung</a:t>
            </a:r>
            <a:endParaRPr lang="en-US" sz="2800" b="1" dirty="0">
              <a:solidFill>
                <a:srgbClr val="000000"/>
              </a:solidFill>
              <a:latin typeface="Aileron Heavy"/>
              <a:ea typeface="Aileron Heavy"/>
              <a:cs typeface="Aileron Heavy"/>
              <a:sym typeface="Aileron Heavy"/>
            </a:endParaRPr>
          </a:p>
        </p:txBody>
      </p:sp>
      <p:pic>
        <p:nvPicPr>
          <p:cNvPr id="1026" name="Picture 2" descr="C:\Users\MY KOMPUTER\Downloads\DUKUNGAN 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400" y="5219700"/>
            <a:ext cx="2747870" cy="206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Y KOMPUTER\Downloads\AGE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7730" y="7337099"/>
            <a:ext cx="2747870" cy="161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E1663DE2-21B9-E6B6-380A-2A73BF9ABF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427" y="1465797"/>
            <a:ext cx="1892634" cy="1892634"/>
          </a:xfrm>
          <a:prstGeom prst="rect">
            <a:avLst/>
          </a:prstGeom>
        </p:spPr>
      </p:pic>
      <p:pic>
        <p:nvPicPr>
          <p:cNvPr id="6" name="Picture 2" descr="C:\Users\MY KOMPUTER\Downloads\WhatsApp Image 2024-12-14 at 22.11.01_ae59ff4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800" y="5219700"/>
            <a:ext cx="3525994" cy="21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Y KOMPUTER\Downloads\AGEN SK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2" r="11847"/>
          <a:stretch/>
        </p:blipFill>
        <p:spPr bwMode="auto">
          <a:xfrm>
            <a:off x="14430703" y="7429500"/>
            <a:ext cx="1591283" cy="15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Y KOMPUTER\Desktop\New folder\file bahan tayang\footage\LAPAK RAMI DI GOR\IMG_7173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8200" y="7429500"/>
            <a:ext cx="1849594" cy="1516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s 26"/>
          <p:cNvSpPr/>
          <p:nvPr/>
        </p:nvSpPr>
        <p:spPr>
          <a:xfrm>
            <a:off x="10352013" y="1"/>
            <a:ext cx="7935987" cy="10286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en-US"/>
          </a:p>
        </p:txBody>
      </p:sp>
      <p:grpSp>
        <p:nvGrpSpPr>
          <p:cNvPr id="1028" name="Google Shape;1028;p40"/>
          <p:cNvGrpSpPr/>
          <p:nvPr/>
        </p:nvGrpSpPr>
        <p:grpSpPr>
          <a:xfrm>
            <a:off x="5812077" y="8673326"/>
            <a:ext cx="3770550" cy="3768500"/>
            <a:chOff x="2609275" y="3149350"/>
            <a:chExt cx="1885275" cy="1884250"/>
          </a:xfrm>
        </p:grpSpPr>
        <p:sp>
          <p:nvSpPr>
            <p:cNvPr id="1029" name="Google Shape;1029;p40"/>
            <p:cNvSpPr/>
            <p:nvPr/>
          </p:nvSpPr>
          <p:spPr>
            <a:xfrm>
              <a:off x="3923900" y="3224950"/>
              <a:ext cx="494025" cy="495025"/>
            </a:xfrm>
            <a:custGeom>
              <a:avLst/>
              <a:gdLst/>
              <a:ahLst/>
              <a:cxnLst/>
              <a:rect l="l" t="t" r="r" b="b"/>
              <a:pathLst>
                <a:path w="19761" h="19801" extrusionOk="0">
                  <a:moveTo>
                    <a:pt x="485" y="202"/>
                  </a:moveTo>
                  <a:cubicBezTo>
                    <a:pt x="323" y="162"/>
                    <a:pt x="162" y="81"/>
                    <a:pt x="1" y="1"/>
                  </a:cubicBezTo>
                  <a:lnTo>
                    <a:pt x="19761" y="19801"/>
                  </a:lnTo>
                  <a:cubicBezTo>
                    <a:pt x="19720" y="19640"/>
                    <a:pt x="19640" y="19478"/>
                    <a:pt x="19559" y="19317"/>
                  </a:cubicBezTo>
                  <a:lnTo>
                    <a:pt x="485" y="2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0" name="Google Shape;1030;p40"/>
            <p:cNvSpPr/>
            <p:nvPr/>
          </p:nvSpPr>
          <p:spPr>
            <a:xfrm>
              <a:off x="3725300" y="3164475"/>
              <a:ext cx="753125" cy="753100"/>
            </a:xfrm>
            <a:custGeom>
              <a:avLst/>
              <a:gdLst/>
              <a:ahLst/>
              <a:cxnLst/>
              <a:rect l="l" t="t" r="r" b="b"/>
              <a:pathLst>
                <a:path w="30125" h="30124" extrusionOk="0">
                  <a:moveTo>
                    <a:pt x="323" y="81"/>
                  </a:moveTo>
                  <a:cubicBezTo>
                    <a:pt x="202" y="41"/>
                    <a:pt x="122" y="41"/>
                    <a:pt x="1" y="0"/>
                  </a:cubicBezTo>
                  <a:lnTo>
                    <a:pt x="30124" y="30124"/>
                  </a:lnTo>
                  <a:cubicBezTo>
                    <a:pt x="30084" y="30043"/>
                    <a:pt x="30084" y="29922"/>
                    <a:pt x="30043" y="29801"/>
                  </a:cubicBezTo>
                  <a:lnTo>
                    <a:pt x="323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572075" y="3149350"/>
              <a:ext cx="922475" cy="922475"/>
            </a:xfrm>
            <a:custGeom>
              <a:avLst/>
              <a:gdLst/>
              <a:ahLst/>
              <a:cxnLst/>
              <a:rect l="l" t="t" r="r" b="b"/>
              <a:pathLst>
                <a:path w="36899" h="36899" extrusionOk="0">
                  <a:moveTo>
                    <a:pt x="282" y="0"/>
                  </a:moveTo>
                  <a:cubicBezTo>
                    <a:pt x="161" y="0"/>
                    <a:pt x="81" y="0"/>
                    <a:pt x="0" y="0"/>
                  </a:cubicBezTo>
                  <a:lnTo>
                    <a:pt x="36898" y="36899"/>
                  </a:lnTo>
                  <a:cubicBezTo>
                    <a:pt x="36898" y="36778"/>
                    <a:pt x="36898" y="36697"/>
                    <a:pt x="36858" y="36616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3440000" y="315440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242" y="0"/>
                  </a:moveTo>
                  <a:cubicBezTo>
                    <a:pt x="162" y="40"/>
                    <a:pt x="81" y="40"/>
                    <a:pt x="0" y="40"/>
                  </a:cubicBezTo>
                  <a:lnTo>
                    <a:pt x="41899" y="41939"/>
                  </a:lnTo>
                  <a:cubicBezTo>
                    <a:pt x="41899" y="41858"/>
                    <a:pt x="41939" y="41778"/>
                    <a:pt x="41939" y="41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3" name="Google Shape;1033;p40"/>
            <p:cNvSpPr/>
            <p:nvPr/>
          </p:nvSpPr>
          <p:spPr>
            <a:xfrm>
              <a:off x="3323050" y="3175550"/>
              <a:ext cx="1145275" cy="1144275"/>
            </a:xfrm>
            <a:custGeom>
              <a:avLst/>
              <a:gdLst/>
              <a:ahLst/>
              <a:cxnLst/>
              <a:rect l="l" t="t" r="r" b="b"/>
              <a:pathLst>
                <a:path w="45811" h="45771" extrusionOk="0">
                  <a:moveTo>
                    <a:pt x="243" y="1"/>
                  </a:moveTo>
                  <a:cubicBezTo>
                    <a:pt x="162" y="1"/>
                    <a:pt x="81" y="41"/>
                    <a:pt x="1" y="41"/>
                  </a:cubicBezTo>
                  <a:lnTo>
                    <a:pt x="45730" y="45771"/>
                  </a:lnTo>
                  <a:cubicBezTo>
                    <a:pt x="45771" y="45690"/>
                    <a:pt x="45771" y="45610"/>
                    <a:pt x="45811" y="455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4" name="Google Shape;1034;p40"/>
            <p:cNvSpPr/>
            <p:nvPr/>
          </p:nvSpPr>
          <p:spPr>
            <a:xfrm>
              <a:off x="3218200" y="320782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202" y="0"/>
                  </a:moveTo>
                  <a:cubicBezTo>
                    <a:pt x="122" y="0"/>
                    <a:pt x="81" y="41"/>
                    <a:pt x="1" y="81"/>
                  </a:cubicBezTo>
                  <a:lnTo>
                    <a:pt x="48593" y="48674"/>
                  </a:lnTo>
                  <a:cubicBezTo>
                    <a:pt x="48634" y="48633"/>
                    <a:pt x="48674" y="48553"/>
                    <a:pt x="48674" y="48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3122425" y="324915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202" y="1"/>
                  </a:moveTo>
                  <a:cubicBezTo>
                    <a:pt x="122" y="41"/>
                    <a:pt x="81" y="81"/>
                    <a:pt x="1" y="122"/>
                  </a:cubicBezTo>
                  <a:lnTo>
                    <a:pt x="50771" y="50852"/>
                  </a:lnTo>
                  <a:cubicBezTo>
                    <a:pt x="50771" y="50811"/>
                    <a:pt x="50811" y="50731"/>
                    <a:pt x="50852" y="506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3035725" y="3299550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162" y="1"/>
                  </a:moveTo>
                  <a:cubicBezTo>
                    <a:pt x="81" y="41"/>
                    <a:pt x="41" y="82"/>
                    <a:pt x="1" y="122"/>
                  </a:cubicBezTo>
                  <a:lnTo>
                    <a:pt x="52182" y="52344"/>
                  </a:lnTo>
                  <a:cubicBezTo>
                    <a:pt x="52223" y="52263"/>
                    <a:pt x="52263" y="52223"/>
                    <a:pt x="52303" y="52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2956075" y="3358025"/>
              <a:ext cx="1328775" cy="1329775"/>
            </a:xfrm>
            <a:custGeom>
              <a:avLst/>
              <a:gdLst/>
              <a:ahLst/>
              <a:cxnLst/>
              <a:rect l="l" t="t" r="r" b="b"/>
              <a:pathLst>
                <a:path w="53151" h="53191" extrusionOk="0">
                  <a:moveTo>
                    <a:pt x="122" y="1"/>
                  </a:moveTo>
                  <a:cubicBezTo>
                    <a:pt x="82" y="41"/>
                    <a:pt x="41" y="82"/>
                    <a:pt x="1" y="122"/>
                  </a:cubicBezTo>
                  <a:lnTo>
                    <a:pt x="53030" y="53191"/>
                  </a:lnTo>
                  <a:cubicBezTo>
                    <a:pt x="53070" y="53110"/>
                    <a:pt x="53110" y="53070"/>
                    <a:pt x="53151" y="53030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8" name="Google Shape;1038;p40"/>
            <p:cNvSpPr/>
            <p:nvPr/>
          </p:nvSpPr>
          <p:spPr>
            <a:xfrm>
              <a:off x="2883500" y="3422550"/>
              <a:ext cx="1336825" cy="1336825"/>
            </a:xfrm>
            <a:custGeom>
              <a:avLst/>
              <a:gdLst/>
              <a:ahLst/>
              <a:cxnLst/>
              <a:rect l="l" t="t" r="r" b="b"/>
              <a:pathLst>
                <a:path w="53473" h="53473" extrusionOk="0">
                  <a:moveTo>
                    <a:pt x="121" y="1"/>
                  </a:moveTo>
                  <a:cubicBezTo>
                    <a:pt x="121" y="1"/>
                    <a:pt x="81" y="81"/>
                    <a:pt x="81" y="81"/>
                  </a:cubicBezTo>
                  <a:cubicBezTo>
                    <a:pt x="41" y="122"/>
                    <a:pt x="0" y="122"/>
                    <a:pt x="0" y="162"/>
                  </a:cubicBezTo>
                  <a:lnTo>
                    <a:pt x="53311" y="53473"/>
                  </a:lnTo>
                  <a:cubicBezTo>
                    <a:pt x="53311" y="53473"/>
                    <a:pt x="53392" y="53433"/>
                    <a:pt x="53392" y="53433"/>
                  </a:cubicBezTo>
                  <a:cubicBezTo>
                    <a:pt x="53432" y="53392"/>
                    <a:pt x="53432" y="53392"/>
                    <a:pt x="53473" y="533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9" name="Google Shape;1039;p40"/>
            <p:cNvSpPr/>
            <p:nvPr/>
          </p:nvSpPr>
          <p:spPr>
            <a:xfrm>
              <a:off x="2817975" y="3495150"/>
              <a:ext cx="1329775" cy="1329775"/>
            </a:xfrm>
            <a:custGeom>
              <a:avLst/>
              <a:gdLst/>
              <a:ahLst/>
              <a:cxnLst/>
              <a:rect l="l" t="t" r="r" b="b"/>
              <a:pathLst>
                <a:path w="53191" h="53191" extrusionOk="0">
                  <a:moveTo>
                    <a:pt x="121" y="0"/>
                  </a:moveTo>
                  <a:cubicBezTo>
                    <a:pt x="81" y="41"/>
                    <a:pt x="41" y="121"/>
                    <a:pt x="0" y="161"/>
                  </a:cubicBezTo>
                  <a:lnTo>
                    <a:pt x="53029" y="53190"/>
                  </a:lnTo>
                  <a:cubicBezTo>
                    <a:pt x="53110" y="53150"/>
                    <a:pt x="53150" y="53109"/>
                    <a:pt x="53190" y="53069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2760500" y="3574775"/>
              <a:ext cx="1307600" cy="1308625"/>
            </a:xfrm>
            <a:custGeom>
              <a:avLst/>
              <a:gdLst/>
              <a:ahLst/>
              <a:cxnLst/>
              <a:rect l="l" t="t" r="r" b="b"/>
              <a:pathLst>
                <a:path w="52304" h="52345" extrusionOk="0">
                  <a:moveTo>
                    <a:pt x="81" y="1"/>
                  </a:moveTo>
                  <a:cubicBezTo>
                    <a:pt x="41" y="82"/>
                    <a:pt x="41" y="122"/>
                    <a:pt x="1" y="162"/>
                  </a:cubicBezTo>
                  <a:lnTo>
                    <a:pt x="52142" y="52344"/>
                  </a:lnTo>
                  <a:cubicBezTo>
                    <a:pt x="52182" y="52304"/>
                    <a:pt x="52263" y="52263"/>
                    <a:pt x="52303" y="522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2710100" y="3662500"/>
              <a:ext cx="1271300" cy="1271300"/>
            </a:xfrm>
            <a:custGeom>
              <a:avLst/>
              <a:gdLst/>
              <a:ahLst/>
              <a:cxnLst/>
              <a:rect l="l" t="t" r="r" b="b"/>
              <a:pathLst>
                <a:path w="50852" h="50852" extrusionOk="0">
                  <a:moveTo>
                    <a:pt x="81" y="0"/>
                  </a:moveTo>
                  <a:cubicBezTo>
                    <a:pt x="41" y="41"/>
                    <a:pt x="41" y="121"/>
                    <a:pt x="0" y="162"/>
                  </a:cubicBezTo>
                  <a:lnTo>
                    <a:pt x="50650" y="50851"/>
                  </a:lnTo>
                  <a:cubicBezTo>
                    <a:pt x="50690" y="50811"/>
                    <a:pt x="50771" y="50771"/>
                    <a:pt x="50851" y="50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2667750" y="3758275"/>
              <a:ext cx="1216875" cy="1216850"/>
            </a:xfrm>
            <a:custGeom>
              <a:avLst/>
              <a:gdLst/>
              <a:ahLst/>
              <a:cxnLst/>
              <a:rect l="l" t="t" r="r" b="b"/>
              <a:pathLst>
                <a:path w="48675" h="48674" extrusionOk="0">
                  <a:moveTo>
                    <a:pt x="81" y="0"/>
                  </a:moveTo>
                  <a:cubicBezTo>
                    <a:pt x="41" y="41"/>
                    <a:pt x="41" y="121"/>
                    <a:pt x="1" y="202"/>
                  </a:cubicBezTo>
                  <a:lnTo>
                    <a:pt x="48513" y="48674"/>
                  </a:lnTo>
                  <a:cubicBezTo>
                    <a:pt x="48553" y="48633"/>
                    <a:pt x="48634" y="48633"/>
                    <a:pt x="48674" y="4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2635500" y="3863125"/>
              <a:ext cx="1144275" cy="1144275"/>
            </a:xfrm>
            <a:custGeom>
              <a:avLst/>
              <a:gdLst/>
              <a:ahLst/>
              <a:cxnLst/>
              <a:rect l="l" t="t" r="r" b="b"/>
              <a:pathLst>
                <a:path w="45771" h="45771" extrusionOk="0">
                  <a:moveTo>
                    <a:pt x="41" y="0"/>
                  </a:moveTo>
                  <a:cubicBezTo>
                    <a:pt x="41" y="81"/>
                    <a:pt x="0" y="121"/>
                    <a:pt x="0" y="202"/>
                  </a:cubicBezTo>
                  <a:lnTo>
                    <a:pt x="45569" y="45770"/>
                  </a:lnTo>
                  <a:cubicBezTo>
                    <a:pt x="45649" y="45770"/>
                    <a:pt x="45730" y="45730"/>
                    <a:pt x="45770" y="457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2615325" y="3980050"/>
              <a:ext cx="1048500" cy="1048500"/>
            </a:xfrm>
            <a:custGeom>
              <a:avLst/>
              <a:gdLst/>
              <a:ahLst/>
              <a:cxnLst/>
              <a:rect l="l" t="t" r="r" b="b"/>
              <a:pathLst>
                <a:path w="41940" h="41940" extrusionOk="0">
                  <a:moveTo>
                    <a:pt x="1" y="1"/>
                  </a:moveTo>
                  <a:cubicBezTo>
                    <a:pt x="1" y="82"/>
                    <a:pt x="1" y="162"/>
                    <a:pt x="1" y="243"/>
                  </a:cubicBezTo>
                  <a:lnTo>
                    <a:pt x="41657" y="41940"/>
                  </a:lnTo>
                  <a:cubicBezTo>
                    <a:pt x="41738" y="41900"/>
                    <a:pt x="41859" y="41900"/>
                    <a:pt x="41940" y="419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2609275" y="4111125"/>
              <a:ext cx="922500" cy="922475"/>
            </a:xfrm>
            <a:custGeom>
              <a:avLst/>
              <a:gdLst/>
              <a:ahLst/>
              <a:cxnLst/>
              <a:rect l="l" t="t" r="r" b="b"/>
              <a:pathLst>
                <a:path w="36900" h="36899" extrusionOk="0">
                  <a:moveTo>
                    <a:pt x="1" y="0"/>
                  </a:moveTo>
                  <a:cubicBezTo>
                    <a:pt x="1" y="81"/>
                    <a:pt x="1" y="202"/>
                    <a:pt x="1" y="283"/>
                  </a:cubicBezTo>
                  <a:lnTo>
                    <a:pt x="36617" y="36899"/>
                  </a:lnTo>
                  <a:cubicBezTo>
                    <a:pt x="36697" y="36899"/>
                    <a:pt x="36818" y="36899"/>
                    <a:pt x="36899" y="3689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2625400" y="4264350"/>
              <a:ext cx="753125" cy="754125"/>
            </a:xfrm>
            <a:custGeom>
              <a:avLst/>
              <a:gdLst/>
              <a:ahLst/>
              <a:cxnLst/>
              <a:rect l="l" t="t" r="r" b="b"/>
              <a:pathLst>
                <a:path w="30125" h="30165" extrusionOk="0">
                  <a:moveTo>
                    <a:pt x="1" y="1"/>
                  </a:moveTo>
                  <a:cubicBezTo>
                    <a:pt x="1" y="122"/>
                    <a:pt x="41" y="243"/>
                    <a:pt x="41" y="364"/>
                  </a:cubicBezTo>
                  <a:lnTo>
                    <a:pt x="29762" y="30084"/>
                  </a:lnTo>
                  <a:cubicBezTo>
                    <a:pt x="29883" y="30124"/>
                    <a:pt x="30004" y="30124"/>
                    <a:pt x="30124" y="301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2684900" y="4462975"/>
              <a:ext cx="495025" cy="495025"/>
            </a:xfrm>
            <a:custGeom>
              <a:avLst/>
              <a:gdLst/>
              <a:ahLst/>
              <a:cxnLst/>
              <a:rect l="l" t="t" r="r" b="b"/>
              <a:pathLst>
                <a:path w="19801" h="19801" extrusionOk="0">
                  <a:moveTo>
                    <a:pt x="0" y="0"/>
                  </a:moveTo>
                  <a:cubicBezTo>
                    <a:pt x="81" y="161"/>
                    <a:pt x="161" y="323"/>
                    <a:pt x="242" y="484"/>
                  </a:cubicBezTo>
                  <a:lnTo>
                    <a:pt x="19316" y="19599"/>
                  </a:lnTo>
                  <a:cubicBezTo>
                    <a:pt x="19478" y="19639"/>
                    <a:pt x="19639" y="19720"/>
                    <a:pt x="19800" y="198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048" name="Google Shape;1048;p40"/>
          <p:cNvGrpSpPr/>
          <p:nvPr/>
        </p:nvGrpSpPr>
        <p:grpSpPr>
          <a:xfrm>
            <a:off x="3689250" y="12324876"/>
            <a:ext cx="7740000" cy="2101296"/>
            <a:chOff x="5274000" y="-24823"/>
            <a:chExt cx="3870000" cy="1050648"/>
          </a:xfrm>
        </p:grpSpPr>
        <p:sp>
          <p:nvSpPr>
            <p:cNvPr id="1049" name="Google Shape;1049;p40"/>
            <p:cNvSpPr/>
            <p:nvPr/>
          </p:nvSpPr>
          <p:spPr>
            <a:xfrm rot="10800000">
              <a:off x="5952000" y="-24775"/>
              <a:ext cx="3192000" cy="105060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1050" name="Google Shape;1050;p40"/>
            <p:cNvSpPr/>
            <p:nvPr/>
          </p:nvSpPr>
          <p:spPr>
            <a:xfrm rot="10800000">
              <a:off x="5274000" y="-24823"/>
              <a:ext cx="3870000" cy="573600"/>
            </a:xfrm>
            <a:prstGeom prst="round1Rect">
              <a:avLst>
                <a:gd name="adj" fmla="val 50000"/>
              </a:avLst>
            </a:prstGeom>
            <a:solidFill>
              <a:srgbClr val="63DBF5">
                <a:alpha val="6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dirty="0">
                <a:latin typeface="Maven Pro"/>
                <a:ea typeface="Maven Pro"/>
                <a:cs typeface="Maven Pro"/>
                <a:sym typeface="Maven Pro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957894" y="5958852"/>
            <a:ext cx="10788240" cy="430888"/>
          </a:xfrm>
          <a:prstGeom prst="rect">
            <a:avLst/>
          </a:prstGeom>
          <a:noFill/>
        </p:spPr>
        <p:txBody>
          <a:bodyPr wrap="square" lIns="182880" tIns="91440" rIns="182880" bIns="91440">
            <a:spAutoFit/>
          </a:bodyPr>
          <a:lstStyle/>
          <a:p>
            <a:r>
              <a:rPr lang="en-US" sz="1600" b="1" spc="84" dirty="0">
                <a:solidFill>
                  <a:srgbClr val="FFFFFF"/>
                </a:solidFill>
                <a:latin typeface="Open Sans 1 Bold" panose="020B0604020202020204"/>
                <a:ea typeface="Open Sans 1 Bold" panose="020B0604020202020204"/>
                <a:cs typeface="Open Sans 1 Bold" panose="020B0604020202020204"/>
                <a:sym typeface="Open Sans 1 Bold" panose="020B0604020202020204"/>
              </a:rPr>
              <a:t>Milestones</a:t>
            </a:r>
            <a:endParaRPr lang="en-US" dirty="0"/>
          </a:p>
        </p:txBody>
      </p:sp>
      <p:sp>
        <p:nvSpPr>
          <p:cNvPr id="2" name="Google Shape;983;p38"/>
          <p:cNvSpPr txBox="1">
            <a:spLocks noGrp="1"/>
          </p:cNvSpPr>
          <p:nvPr>
            <p:ph type="title"/>
          </p:nvPr>
        </p:nvSpPr>
        <p:spPr>
          <a:xfrm>
            <a:off x="10663312" y="1257300"/>
            <a:ext cx="7052584" cy="840994"/>
          </a:xfrm>
          <a:prstGeom prst="rect">
            <a:avLst/>
          </a:prstGeom>
          <a:solidFill>
            <a:srgbClr val="FFC000"/>
          </a:solidFill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ctr"/>
            <a:r>
              <a:rPr lang="en-US" sz="3200" b="1" dirty="0">
                <a:solidFill>
                  <a:srgbClr val="122F63"/>
                </a:solidFill>
                <a:latin typeface="League Spartan" panose="020B0604020202020204"/>
                <a:ea typeface="League Spartan" panose="020B0604020202020204"/>
                <a:cs typeface="League Spartan" panose="020B0604020202020204"/>
                <a:sym typeface="League Spartan" panose="020B0604020202020204"/>
              </a:rPr>
              <a:t>CAKUPAN MANFAAT</a:t>
            </a:r>
          </a:p>
        </p:txBody>
      </p:sp>
      <p:sp>
        <p:nvSpPr>
          <p:cNvPr id="3" name="Freeform 25"/>
          <p:cNvSpPr/>
          <p:nvPr/>
        </p:nvSpPr>
        <p:spPr>
          <a:xfrm>
            <a:off x="10591800" y="2290266"/>
            <a:ext cx="1024056" cy="795834"/>
          </a:xfrm>
          <a:custGeom>
            <a:avLst/>
            <a:gdLst/>
            <a:ahLst/>
            <a:cxnLst/>
            <a:rect l="l" t="t" r="r" b="b"/>
            <a:pathLst>
              <a:path w="1030885" h="1169798">
                <a:moveTo>
                  <a:pt x="0" y="0"/>
                </a:moveTo>
                <a:lnTo>
                  <a:pt x="1030885" y="0"/>
                </a:lnTo>
                <a:lnTo>
                  <a:pt x="1030885" y="1169798"/>
                </a:lnTo>
                <a:lnTo>
                  <a:pt x="0" y="11697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34"/>
          <p:cNvSpPr txBox="1"/>
          <p:nvPr/>
        </p:nvSpPr>
        <p:spPr>
          <a:xfrm>
            <a:off x="11851488" y="2400300"/>
            <a:ext cx="3312312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30"/>
              </a:lnSpc>
            </a:pPr>
            <a:r>
              <a:rPr lang="en-US" sz="3600" b="1" i="1" dirty="0">
                <a:solidFill>
                  <a:srgbClr val="000000"/>
                </a:solidFill>
                <a:latin typeface="Open Sans 1 Bold Italics" panose="020B0604020202020204"/>
                <a:ea typeface="Open Sans 1 Bold Italics" panose="020B0604020202020204"/>
                <a:cs typeface="Open Sans 1 Bold Italics" panose="020B0604020202020204"/>
                <a:sym typeface="Open Sans 1 Bold Italics" panose="020B0604020202020204"/>
              </a:rPr>
              <a:t>Nilai </a:t>
            </a:r>
            <a:r>
              <a:rPr lang="en-US" sz="3600" b="1" i="1" dirty="0" err="1">
                <a:solidFill>
                  <a:srgbClr val="000000"/>
                </a:solidFill>
                <a:latin typeface="Open Sans 1 Bold Italics" panose="020B0604020202020204"/>
                <a:ea typeface="Open Sans 1 Bold Italics" panose="020B0604020202020204"/>
                <a:cs typeface="Open Sans 1 Bold Italics" panose="020B0604020202020204"/>
                <a:sym typeface="Open Sans 1 Bold Italics" panose="020B0604020202020204"/>
              </a:rPr>
              <a:t>Ekonomis</a:t>
            </a:r>
            <a:endParaRPr lang="en-US" sz="3600" b="1" i="1" dirty="0">
              <a:solidFill>
                <a:srgbClr val="000000"/>
              </a:solidFill>
              <a:latin typeface="Open Sans 1 Bold Italics" panose="020B0604020202020204"/>
              <a:ea typeface="Open Sans 1 Bold Italics" panose="020B0604020202020204"/>
              <a:cs typeface="Open Sans 1 Bold Italics" panose="020B0604020202020204"/>
              <a:sym typeface="Open Sans 1 Bold Italics" panose="020B060402020202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07041" y="3256670"/>
            <a:ext cx="7000974" cy="37156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lIns="182880" tIns="91440" rIns="182880" bIns="91440">
            <a:noAutofit/>
          </a:bodyPr>
          <a:lstStyle/>
          <a:p>
            <a:pPr algn="just"/>
            <a:r>
              <a:rPr lang="en-US" sz="2000" dirty="0" err="1">
                <a:latin typeface="Gotham" charset="0"/>
                <a:cs typeface="Gotham" charset="0"/>
              </a:rPr>
              <a:t>Kegiatan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Pasar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Murah</a:t>
            </a:r>
            <a:r>
              <a:rPr lang="en-US" sz="2000" dirty="0">
                <a:latin typeface="Gotham" charset="0"/>
                <a:cs typeface="Gotham" charset="0"/>
              </a:rPr>
              <a:t> yang </a:t>
            </a:r>
            <a:r>
              <a:rPr lang="en-US" sz="2000" dirty="0" err="1">
                <a:latin typeface="Gotham" charset="0"/>
                <a:cs typeface="Gotham" charset="0"/>
              </a:rPr>
              <a:t>melibatkan</a:t>
            </a:r>
            <a:r>
              <a:rPr lang="en-US" sz="2000" dirty="0">
                <a:latin typeface="Gotham" charset="0"/>
                <a:cs typeface="Gotham" charset="0"/>
              </a:rPr>
              <a:t> 300 orang </a:t>
            </a:r>
            <a:r>
              <a:rPr lang="en-US" sz="2000" dirty="0" err="1">
                <a:latin typeface="Gotham" charset="0"/>
                <a:cs typeface="Gotham" charset="0"/>
              </a:rPr>
              <a:t>memberikan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dampak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positif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secara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ekonomis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bagi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masyarakat</a:t>
            </a:r>
            <a:r>
              <a:rPr lang="en-US" sz="2000" dirty="0">
                <a:latin typeface="Gotham" charset="0"/>
                <a:cs typeface="Gotham" charset="0"/>
              </a:rPr>
              <a:t>. </a:t>
            </a:r>
            <a:r>
              <a:rPr lang="en-US" sz="2000" dirty="0" err="1">
                <a:latin typeface="Gotham" charset="0"/>
                <a:cs typeface="Gotham" charset="0"/>
              </a:rPr>
              <a:t>Dengan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alokasi</a:t>
            </a:r>
            <a:r>
              <a:rPr lang="en-US" sz="2000" dirty="0">
                <a:latin typeface="Gotham" charset="0"/>
                <a:cs typeface="Gotham" charset="0"/>
              </a:rPr>
              <a:t> APBD </a:t>
            </a:r>
            <a:r>
              <a:rPr lang="en-US" sz="2000" dirty="0" err="1">
                <a:latin typeface="Gotham" charset="0"/>
                <a:cs typeface="Gotham" charset="0"/>
              </a:rPr>
              <a:t>sebesar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Rp</a:t>
            </a:r>
            <a:r>
              <a:rPr lang="en-US" sz="2000" dirty="0">
                <a:latin typeface="Gotham" charset="0"/>
                <a:cs typeface="Gotham" charset="0"/>
              </a:rPr>
              <a:t>. 100 </a:t>
            </a:r>
            <a:r>
              <a:rPr lang="en-US" sz="2000" dirty="0" err="1">
                <a:latin typeface="Gotham" charset="0"/>
                <a:cs typeface="Gotham" charset="0"/>
              </a:rPr>
              <a:t>juta</a:t>
            </a:r>
            <a:r>
              <a:rPr lang="en-US" sz="2000" dirty="0">
                <a:latin typeface="Gotham" charset="0"/>
                <a:cs typeface="Gotham" charset="0"/>
              </a:rPr>
              <a:t>, </a:t>
            </a:r>
            <a:r>
              <a:rPr lang="en-US" sz="2000" dirty="0" err="1">
                <a:latin typeface="Gotham" charset="0"/>
                <a:cs typeface="Gotham" charset="0"/>
              </a:rPr>
              <a:t>kegiatan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ini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berhasil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meningkatkan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daya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beli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masyarakat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sebesar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Rp</a:t>
            </a:r>
            <a:r>
              <a:rPr lang="en-US" sz="2000" dirty="0">
                <a:latin typeface="Gotham" charset="0"/>
                <a:cs typeface="Gotham" charset="0"/>
              </a:rPr>
              <a:t>. 4,8 </a:t>
            </a:r>
            <a:r>
              <a:rPr lang="en-US" sz="2000" dirty="0" err="1">
                <a:latin typeface="Gotham" charset="0"/>
                <a:cs typeface="Gotham" charset="0"/>
              </a:rPr>
              <a:t>juta</a:t>
            </a:r>
            <a:r>
              <a:rPr lang="en-US" sz="2000" dirty="0">
                <a:latin typeface="Gotham" charset="0"/>
                <a:cs typeface="Gotham" charset="0"/>
              </a:rPr>
              <a:t>, </a:t>
            </a:r>
            <a:r>
              <a:rPr lang="en-US" sz="2000" dirty="0" err="1">
                <a:latin typeface="Gotham" charset="0"/>
                <a:cs typeface="Gotham" charset="0"/>
              </a:rPr>
              <a:t>memberikan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subsidi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transportasi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sebesar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Rp</a:t>
            </a:r>
            <a:r>
              <a:rPr lang="en-US" sz="2000" dirty="0">
                <a:latin typeface="Gotham" charset="0"/>
                <a:cs typeface="Gotham" charset="0"/>
              </a:rPr>
              <a:t>. 3 </a:t>
            </a:r>
            <a:r>
              <a:rPr lang="en-US" sz="2000" dirty="0" err="1">
                <a:latin typeface="Gotham" charset="0"/>
                <a:cs typeface="Gotham" charset="0"/>
              </a:rPr>
              <a:t>juta</a:t>
            </a:r>
            <a:r>
              <a:rPr lang="en-US" sz="2000" dirty="0">
                <a:latin typeface="Gotham" charset="0"/>
                <a:cs typeface="Gotham" charset="0"/>
              </a:rPr>
              <a:t>, </a:t>
            </a:r>
            <a:r>
              <a:rPr lang="en-US" sz="2000" dirty="0" err="1">
                <a:latin typeface="Gotham" charset="0"/>
                <a:cs typeface="Gotham" charset="0"/>
              </a:rPr>
              <a:t>dan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manfaat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langsung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berupa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akses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kebutuhan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pokok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senilai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Rp</a:t>
            </a:r>
            <a:r>
              <a:rPr lang="en-US" sz="2000" dirty="0">
                <a:latin typeface="Gotham" charset="0"/>
                <a:cs typeface="Gotham" charset="0"/>
              </a:rPr>
              <a:t>. 55,2 </a:t>
            </a:r>
            <a:r>
              <a:rPr lang="en-US" sz="2000" dirty="0" err="1">
                <a:latin typeface="Gotham" charset="0"/>
                <a:cs typeface="Gotham" charset="0"/>
              </a:rPr>
              <a:t>juta</a:t>
            </a:r>
            <a:r>
              <a:rPr lang="en-US" sz="2000" dirty="0">
                <a:latin typeface="Gotham" charset="0"/>
                <a:cs typeface="Gotham" charset="0"/>
              </a:rPr>
              <a:t>. </a:t>
            </a:r>
            <a:r>
              <a:rPr lang="en-US" sz="2000" dirty="0" err="1">
                <a:latin typeface="Gotham" charset="0"/>
                <a:cs typeface="Gotham" charset="0"/>
              </a:rPr>
              <a:t>Secara</a:t>
            </a:r>
            <a:r>
              <a:rPr lang="en-US" sz="2000" dirty="0">
                <a:latin typeface="Gotham" charset="0"/>
                <a:cs typeface="Gotham" charset="0"/>
              </a:rPr>
              <a:t> total, </a:t>
            </a:r>
            <a:r>
              <a:rPr lang="en-US" sz="2000" dirty="0" err="1">
                <a:latin typeface="Gotham" charset="0"/>
                <a:cs typeface="Gotham" charset="0"/>
              </a:rPr>
              <a:t>nilai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ekonomis</a:t>
            </a:r>
            <a:r>
              <a:rPr lang="en-US" sz="2000" dirty="0">
                <a:latin typeface="Gotham" charset="0"/>
                <a:cs typeface="Gotham" charset="0"/>
              </a:rPr>
              <a:t> yang </a:t>
            </a:r>
            <a:r>
              <a:rPr lang="en-US" sz="2000" dirty="0" err="1">
                <a:latin typeface="Gotham" charset="0"/>
                <a:cs typeface="Gotham" charset="0"/>
              </a:rPr>
              <a:t>dihasilkan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mencapai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Rp</a:t>
            </a:r>
            <a:r>
              <a:rPr lang="en-US" sz="2000" dirty="0">
                <a:latin typeface="Gotham" charset="0"/>
                <a:cs typeface="Gotham" charset="0"/>
              </a:rPr>
              <a:t>. 63 </a:t>
            </a:r>
            <a:r>
              <a:rPr lang="en-US" sz="2000" dirty="0" err="1">
                <a:latin typeface="Gotham" charset="0"/>
                <a:cs typeface="Gotham" charset="0"/>
              </a:rPr>
              <a:t>juta</a:t>
            </a:r>
            <a:r>
              <a:rPr lang="en-US" sz="2000" dirty="0">
                <a:latin typeface="Gotham" charset="0"/>
                <a:cs typeface="Gotham" charset="0"/>
              </a:rPr>
              <a:t>. Program </a:t>
            </a:r>
            <a:r>
              <a:rPr lang="en-US" sz="2000" dirty="0" err="1">
                <a:latin typeface="Gotham" charset="0"/>
                <a:cs typeface="Gotham" charset="0"/>
              </a:rPr>
              <a:t>ini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efektif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dalam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membantu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masyarakat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menghadapi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fluktuasi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harga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barang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kebutuhan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pokok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dan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meringankan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beban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ekonomi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rumah</a:t>
            </a:r>
            <a:r>
              <a:rPr lang="en-US" sz="2000" dirty="0">
                <a:latin typeface="Gotham" charset="0"/>
                <a:cs typeface="Gotham" charset="0"/>
              </a:rPr>
              <a:t> </a:t>
            </a:r>
            <a:r>
              <a:rPr lang="en-US" sz="2000" dirty="0" err="1">
                <a:latin typeface="Gotham" charset="0"/>
                <a:cs typeface="Gotham" charset="0"/>
              </a:rPr>
              <a:t>tangga</a:t>
            </a:r>
            <a:r>
              <a:rPr lang="en-US" sz="2000" dirty="0">
                <a:latin typeface="Gotham" charset="0"/>
                <a:cs typeface="Gotham" charset="0"/>
              </a:rPr>
              <a:t>.</a:t>
            </a:r>
            <a:endParaRPr lang="en-US" sz="2800" dirty="0">
              <a:latin typeface="Gotham" charset="0"/>
              <a:cs typeface="Gotham" charset="0"/>
            </a:endParaRPr>
          </a:p>
        </p:txBody>
      </p:sp>
      <p:pic>
        <p:nvPicPr>
          <p:cNvPr id="7" name="Picture 2" descr="C:\Users\LENOVO\Downloads\WhatsApp Image 2024-12-14 at 15.18.25.jpe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102" y="7222502"/>
            <a:ext cx="6846912" cy="264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0761102" y="7222502"/>
            <a:ext cx="0" cy="26453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16">
            <a:extLst>
              <a:ext uri="{FF2B5EF4-FFF2-40B4-BE49-F238E27FC236}">
                <a16:creationId xmlns:a16="http://schemas.microsoft.com/office/drawing/2014/main" xmlns="" id="{40916476-FBA1-836B-EE24-1FE6BF9497B3}"/>
              </a:ext>
            </a:extLst>
          </p:cNvPr>
          <p:cNvSpPr txBox="1"/>
          <p:nvPr/>
        </p:nvSpPr>
        <p:spPr>
          <a:xfrm>
            <a:off x="533400" y="266700"/>
            <a:ext cx="4977980" cy="39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err="1">
                <a:latin typeface="Open Sans 1 Bold"/>
                <a:ea typeface="Open Sans 1 Bold"/>
                <a:cs typeface="Open Sans 1 Bold"/>
                <a:sym typeface="Open Sans 1 Bold"/>
              </a:rPr>
              <a:t>Pemerintah</a:t>
            </a:r>
            <a:r>
              <a:rPr lang="en-US" sz="2440" b="1" dirty="0">
                <a:latin typeface="Open Sans 1 Bold"/>
                <a:ea typeface="Open Sans 1 Bold"/>
                <a:cs typeface="Open Sans 1 Bold"/>
                <a:sym typeface="Open Sans 1 Bold"/>
              </a:rPr>
              <a:t> Pusat</a:t>
            </a:r>
          </a:p>
        </p:txBody>
      </p:sp>
      <p:sp>
        <p:nvSpPr>
          <p:cNvPr id="53" name="TextBox 15"/>
          <p:cNvSpPr txBox="1"/>
          <p:nvPr/>
        </p:nvSpPr>
        <p:spPr>
          <a:xfrm>
            <a:off x="313843" y="647700"/>
            <a:ext cx="9820757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Merespon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perintah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presiden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prabowo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pengendalian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harga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mendukung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ketahanan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pangan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Mendukung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pencapaian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target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nasional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stabilitas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ekonomi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terutama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pengendalian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inflasi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peningkatan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daya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beli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masyarakat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Menghadirkan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model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konkret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pelaksanaan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kebijakan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desentralisasi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efektif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di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sektor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perdagangan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pokok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Memperoleh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data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laporan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evaluasi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bermanfaat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perumusan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kebijakan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nasional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terkait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ketahanan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pangan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stabilisasi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harga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Mencapai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indikator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keberhasilan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program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prioritas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nasional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penguatan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ekonomi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masyarakat</a:t>
            </a:r>
            <a:endParaRPr lang="en-US" sz="1400" dirty="0"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54" name="TextBox 18">
            <a:extLst>
              <a:ext uri="{FF2B5EF4-FFF2-40B4-BE49-F238E27FC236}">
                <a16:creationId xmlns:a16="http://schemas.microsoft.com/office/drawing/2014/main" xmlns="" id="{6255460E-522C-DF99-B2C4-0DF3072A4C0E}"/>
              </a:ext>
            </a:extLst>
          </p:cNvPr>
          <p:cNvSpPr txBox="1"/>
          <p:nvPr/>
        </p:nvSpPr>
        <p:spPr>
          <a:xfrm>
            <a:off x="525517" y="2764049"/>
            <a:ext cx="4977980" cy="398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err="1">
                <a:latin typeface="Open Sans 1 Bold"/>
                <a:ea typeface="Open Sans 1 Bold"/>
                <a:cs typeface="Open Sans 1 Bold"/>
                <a:sym typeface="Open Sans 1 Bold"/>
              </a:rPr>
              <a:t>Pemerintah</a:t>
            </a:r>
            <a:r>
              <a:rPr lang="en-US" sz="2440" b="1" dirty="0"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440" b="1" dirty="0" err="1">
                <a:latin typeface="Open Sans 1 Bold"/>
                <a:ea typeface="Open Sans 1 Bold"/>
                <a:cs typeface="Open Sans 1 Bold"/>
                <a:sym typeface="Open Sans 1 Bold"/>
              </a:rPr>
              <a:t>Provinsi</a:t>
            </a:r>
            <a:endParaRPr lang="en-US" sz="2440" b="1" dirty="0"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5" name="TextBox 15"/>
          <p:cNvSpPr txBox="1"/>
          <p:nvPr/>
        </p:nvSpPr>
        <p:spPr>
          <a:xfrm>
            <a:off x="313844" y="3187378"/>
            <a:ext cx="982075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Mendukung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keberhasilan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Iku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provinsi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Meningkatnya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Pertumbuhan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Dan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Perkembangan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Ekonomi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Dengan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Sasaran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Terkendalinya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Laju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err="1">
                <a:latin typeface="Candal"/>
                <a:ea typeface="Candal"/>
                <a:cs typeface="Candal"/>
                <a:sym typeface="Candal"/>
              </a:rPr>
              <a:t>Inflasi</a:t>
            </a:r>
            <a:r>
              <a:rPr lang="en-US" sz="1400" dirty="0">
                <a:latin typeface="Candal"/>
                <a:ea typeface="Candal"/>
                <a:cs typeface="Candal"/>
                <a:sym typeface="Candal"/>
              </a:rPr>
              <a:t> </a:t>
            </a:r>
            <a:r>
              <a:rPr lang="en-US" sz="1400" dirty="0" smtClean="0">
                <a:latin typeface="Candal"/>
                <a:ea typeface="Candal"/>
                <a:cs typeface="Candal"/>
                <a:sym typeface="Candal"/>
              </a:rPr>
              <a:t>Daerah.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Penguatan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koordinasi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antar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kabupaten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/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kota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pokok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sehingga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mengurangi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disparitas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harga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antarwilayah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Dukungan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mencapai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target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pembangunan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ekonomi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provinsi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khususnya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stabilisasi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pasar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pengendalian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inflasi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Peningkatan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citra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provinsi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sebagai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wilayah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proaktif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inovatif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menjaga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stabilitas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harga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pokok</a:t>
            </a:r>
            <a:endParaRPr lang="en-US" sz="1400" dirty="0"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735851A-61BF-B4C5-0F80-16F7A8DE6973}"/>
              </a:ext>
            </a:extLst>
          </p:cNvPr>
          <p:cNvSpPr txBox="1"/>
          <p:nvPr/>
        </p:nvSpPr>
        <p:spPr>
          <a:xfrm>
            <a:off x="492752" y="4772347"/>
            <a:ext cx="4465142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400" b="1" dirty="0" err="1" smtClean="0">
                <a:latin typeface="Open Sans 1 Bold"/>
                <a:ea typeface="Open Sans 1 Bold"/>
                <a:cs typeface="Open Sans 1 Bold"/>
                <a:sym typeface="Open Sans 1 Bold"/>
              </a:rPr>
              <a:t>Pemerintah</a:t>
            </a:r>
            <a:r>
              <a:rPr lang="en-US" sz="2400" b="1" dirty="0" smtClean="0">
                <a:latin typeface="Open Sans 1 Bold"/>
                <a:ea typeface="Open Sans 1 Bold"/>
                <a:cs typeface="Open Sans 1 Bold"/>
                <a:sym typeface="Open Sans 1 Bold"/>
              </a:rPr>
              <a:t> Daerah</a:t>
            </a:r>
            <a:endParaRPr lang="en-US" sz="2400" b="1" dirty="0"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7" name="TextBox 15"/>
          <p:cNvSpPr txBox="1"/>
          <p:nvPr/>
        </p:nvSpPr>
        <p:spPr>
          <a:xfrm>
            <a:off x="313844" y="5118859"/>
            <a:ext cx="9820756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Mewujudkan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kebijakan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daerah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berfokus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pada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peningkatan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kesejahteraan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melalui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penyediaan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pokok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harga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stabil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Menjadi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model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pengendalian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inflasi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tingkat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daerah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dapat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diadopsi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kabupaten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lain</a:t>
            </a: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Mendapatkan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data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empiris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perencanaan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pembangunan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daerah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terutama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di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sektor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perdagangan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distribusi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Memperkuat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citra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sebagai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pemerintah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responsif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terhadap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ekonomi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masyarakat</a:t>
            </a:r>
            <a:endParaRPr lang="en-US" sz="1400" dirty="0">
              <a:latin typeface="Gotham"/>
              <a:ea typeface="Gotham"/>
              <a:cs typeface="Gotham"/>
              <a:sym typeface="Gotham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0814695" y="214783"/>
            <a:ext cx="3369863" cy="797007"/>
            <a:chOff x="363937" y="917493"/>
            <a:chExt cx="3369863" cy="797007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61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</p:spPr>
          </p:sp>
          <p:sp>
            <p:nvSpPr>
              <p:cNvPr id="62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/>
                </a:stretch>
              </a:blipFill>
            </p:spPr>
          </p:sp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sp>
        <p:nvSpPr>
          <p:cNvPr id="64" name="TextBox 20">
            <a:extLst>
              <a:ext uri="{FF2B5EF4-FFF2-40B4-BE49-F238E27FC236}">
                <a16:creationId xmlns:a16="http://schemas.microsoft.com/office/drawing/2014/main" xmlns="" id="{FC416577-280B-B7A6-A185-6F0F97C27A74}"/>
              </a:ext>
            </a:extLst>
          </p:cNvPr>
          <p:cNvSpPr txBox="1"/>
          <p:nvPr/>
        </p:nvSpPr>
        <p:spPr>
          <a:xfrm>
            <a:off x="492752" y="8098049"/>
            <a:ext cx="3581400" cy="398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err="1" smtClean="0">
                <a:latin typeface="Open Sans 1 Bold"/>
                <a:ea typeface="Open Sans 1 Bold"/>
                <a:cs typeface="Open Sans 1 Bold"/>
                <a:sym typeface="Open Sans 1 Bold"/>
              </a:rPr>
              <a:t>Disperindag</a:t>
            </a:r>
            <a:r>
              <a:rPr lang="en-US" sz="2440" b="1" dirty="0" smtClean="0"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440" b="1" dirty="0" err="1" smtClean="0">
                <a:latin typeface="Open Sans 1 Bold"/>
                <a:ea typeface="Open Sans 1 Bold"/>
                <a:cs typeface="Open Sans 1 Bold"/>
                <a:sym typeface="Open Sans 1 Bold"/>
              </a:rPr>
              <a:t>serta</a:t>
            </a:r>
            <a:r>
              <a:rPr lang="en-US" sz="2440" b="1" dirty="0" smtClean="0">
                <a:latin typeface="Open Sans 1 Bold"/>
                <a:ea typeface="Open Sans 1 Bold"/>
                <a:cs typeface="Open Sans 1 Bold"/>
                <a:sym typeface="Open Sans 1 Bold"/>
              </a:rPr>
              <a:t> ESDM</a:t>
            </a:r>
            <a:endParaRPr lang="en-US" sz="2440" b="1" dirty="0"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65" name="TextBox 15"/>
          <p:cNvSpPr txBox="1"/>
          <p:nvPr/>
        </p:nvSpPr>
        <p:spPr>
          <a:xfrm>
            <a:off x="304800" y="8521378"/>
            <a:ext cx="9829800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Peningkatan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kapasitas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pengelolaan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program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stabilisasi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pasar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pokok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Penguatan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posisi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strategis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sebagai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pelaksana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program yang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berdampak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langsung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pada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kesejahteraan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masyarakat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Pengalaman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menjalin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kemitraan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berbagai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pemangku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kepentingan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Perolehan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data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wawasan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tentang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pola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konsumsi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dinamika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harga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tantangan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distribusi</a:t>
            </a:r>
            <a:endParaRPr lang="en-US" sz="1400" dirty="0" smtClean="0">
              <a:latin typeface="Gotham"/>
              <a:ea typeface="Gotham"/>
              <a:cs typeface="Gotham"/>
              <a:sym typeface="Gotham"/>
            </a:endParaRP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Peningkatan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efisiensi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program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pelayanan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publik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melalui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integrasi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teknologi</a:t>
            </a:r>
            <a:endParaRPr lang="en-US" sz="1400" dirty="0"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AE8BD19-B8AC-EB71-7C99-C2C77189DCAE}"/>
              </a:ext>
            </a:extLst>
          </p:cNvPr>
          <p:cNvSpPr txBox="1"/>
          <p:nvPr/>
        </p:nvSpPr>
        <p:spPr>
          <a:xfrm>
            <a:off x="452086" y="6591300"/>
            <a:ext cx="3116480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80"/>
              </a:lnSpc>
            </a:pPr>
            <a:r>
              <a:rPr lang="en-US" sz="2400" b="1" dirty="0" smtClean="0">
                <a:latin typeface="Open Sans 1 Bold"/>
                <a:ea typeface="Open Sans 1 Bold"/>
                <a:cs typeface="Open Sans 1 Bold"/>
                <a:sym typeface="Open Sans 1 Bold"/>
              </a:rPr>
              <a:t>Stakeholder </a:t>
            </a:r>
            <a:r>
              <a:rPr lang="en-US" sz="2400" b="1" dirty="0" err="1" smtClean="0">
                <a:latin typeface="Open Sans 1 Bold"/>
                <a:ea typeface="Open Sans 1 Bold"/>
                <a:cs typeface="Open Sans 1 Bold"/>
                <a:sym typeface="Open Sans 1 Bold"/>
              </a:rPr>
              <a:t>Eksternal</a:t>
            </a:r>
            <a:endParaRPr lang="en-US" sz="2400" b="1" dirty="0"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67" name="TextBox 15"/>
          <p:cNvSpPr txBox="1"/>
          <p:nvPr/>
        </p:nvSpPr>
        <p:spPr>
          <a:xfrm>
            <a:off x="276197" y="6912163"/>
            <a:ext cx="9858403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Mendapatkan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data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empiris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penguatan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kebijakan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nasional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/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daerah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alat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pengendalian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inflasi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terukur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Memiliki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peran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mendukung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transparansi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monitoring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independen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sinkronisasi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program </a:t>
            </a: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pembangunan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374366" lvl="1" indent="-187183" algn="just">
              <a:lnSpc>
                <a:spcPts val="2115"/>
              </a:lnSpc>
              <a:buFont typeface="Arial"/>
              <a:buChar char="•"/>
            </a:pPr>
            <a:r>
              <a:rPr lang="en-US" sz="1400" dirty="0" err="1" smtClean="0">
                <a:latin typeface="Gotham"/>
                <a:ea typeface="Gotham"/>
                <a:cs typeface="Gotham"/>
                <a:sym typeface="Gotham"/>
              </a:rPr>
              <a:t>Mendapatkan</a:t>
            </a:r>
            <a:r>
              <a:rPr lang="en-US" sz="1400" dirty="0" smtClean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stabilitas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pasar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pelatihan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pengelolaan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efisiensi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operasional.4)	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Evaluasi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lintas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sektor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sistem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transfer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pengetahuan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modernisasi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400" dirty="0" err="1">
                <a:latin typeface="Gotham"/>
                <a:ea typeface="Gotham"/>
                <a:cs typeface="Gotham"/>
                <a:sym typeface="Gotham"/>
              </a:rPr>
              <a:t>pasar</a:t>
            </a:r>
            <a:r>
              <a:rPr lang="en-US" sz="1400" dirty="0">
                <a:latin typeface="Gotham"/>
                <a:ea typeface="Gotham"/>
                <a:cs typeface="Gotham"/>
                <a:sym typeface="Gotha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7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44626" y="-628042"/>
            <a:ext cx="4955942" cy="11366828"/>
            <a:chOff x="0" y="0"/>
            <a:chExt cx="1305269" cy="29937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05269" cy="2993733"/>
            </a:xfrm>
            <a:custGeom>
              <a:avLst/>
              <a:gdLst/>
              <a:ahLst/>
              <a:cxnLst/>
              <a:rect l="l" t="t" r="r" b="b"/>
              <a:pathLst>
                <a:path w="1305269" h="2993733">
                  <a:moveTo>
                    <a:pt x="0" y="0"/>
                  </a:moveTo>
                  <a:lnTo>
                    <a:pt x="1305269" y="0"/>
                  </a:lnTo>
                  <a:lnTo>
                    <a:pt x="1305269" y="2993733"/>
                  </a:lnTo>
                  <a:lnTo>
                    <a:pt x="0" y="2993733"/>
                  </a:lnTo>
                  <a:close/>
                </a:path>
              </a:pathLst>
            </a:custGeom>
            <a:gradFill rotWithShape="1">
              <a:gsLst>
                <a:gs pos="0">
                  <a:srgbClr val="13547E">
                    <a:alpha val="100000"/>
                  </a:srgbClr>
                </a:gs>
                <a:gs pos="100000">
                  <a:srgbClr val="0E3954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05269" cy="30318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476684" y="-451786"/>
            <a:ext cx="4955942" cy="11366828"/>
            <a:chOff x="0" y="0"/>
            <a:chExt cx="1305269" cy="29937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05269" cy="2993733"/>
            </a:xfrm>
            <a:custGeom>
              <a:avLst/>
              <a:gdLst/>
              <a:ahLst/>
              <a:cxnLst/>
              <a:rect l="l" t="t" r="r" b="b"/>
              <a:pathLst>
                <a:path w="1305269" h="2993733">
                  <a:moveTo>
                    <a:pt x="0" y="0"/>
                  </a:moveTo>
                  <a:lnTo>
                    <a:pt x="1305269" y="0"/>
                  </a:lnTo>
                  <a:lnTo>
                    <a:pt x="1305269" y="2993733"/>
                  </a:lnTo>
                  <a:lnTo>
                    <a:pt x="0" y="2993733"/>
                  </a:lnTo>
                  <a:close/>
                </a:path>
              </a:pathLst>
            </a:custGeom>
            <a:gradFill rotWithShape="1">
              <a:gsLst>
                <a:gs pos="0">
                  <a:srgbClr val="0E3954">
                    <a:alpha val="100000"/>
                  </a:srgbClr>
                </a:gs>
                <a:gs pos="100000">
                  <a:srgbClr val="13547E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305269" cy="30318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81000" y="1066800"/>
            <a:ext cx="19202709" cy="9258300"/>
            <a:chOff x="0" y="0"/>
            <a:chExt cx="3685534" cy="20439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685534" cy="2043972"/>
            </a:xfrm>
            <a:custGeom>
              <a:avLst/>
              <a:gdLst/>
              <a:ahLst/>
              <a:cxnLst/>
              <a:rect l="l" t="t" r="r" b="b"/>
              <a:pathLst>
                <a:path w="3685534" h="2043972">
                  <a:moveTo>
                    <a:pt x="41217" y="0"/>
                  </a:moveTo>
                  <a:lnTo>
                    <a:pt x="3644317" y="0"/>
                  </a:lnTo>
                  <a:cubicBezTo>
                    <a:pt x="3655249" y="0"/>
                    <a:pt x="3665732" y="4342"/>
                    <a:pt x="3673462" y="12072"/>
                  </a:cubicBezTo>
                  <a:cubicBezTo>
                    <a:pt x="3681192" y="19802"/>
                    <a:pt x="3685534" y="30285"/>
                    <a:pt x="3685534" y="41217"/>
                  </a:cubicBezTo>
                  <a:lnTo>
                    <a:pt x="3685534" y="2002755"/>
                  </a:lnTo>
                  <a:cubicBezTo>
                    <a:pt x="3685534" y="2025518"/>
                    <a:pt x="3667081" y="2043972"/>
                    <a:pt x="3644317" y="2043972"/>
                  </a:cubicBezTo>
                  <a:lnTo>
                    <a:pt x="41217" y="2043972"/>
                  </a:lnTo>
                  <a:cubicBezTo>
                    <a:pt x="30285" y="2043972"/>
                    <a:pt x="19802" y="2039629"/>
                    <a:pt x="12072" y="2031899"/>
                  </a:cubicBezTo>
                  <a:cubicBezTo>
                    <a:pt x="4342" y="2024170"/>
                    <a:pt x="0" y="2013686"/>
                    <a:pt x="0" y="2002755"/>
                  </a:cubicBezTo>
                  <a:lnTo>
                    <a:pt x="0" y="41217"/>
                  </a:lnTo>
                  <a:cubicBezTo>
                    <a:pt x="0" y="18453"/>
                    <a:pt x="18453" y="0"/>
                    <a:pt x="41217" y="0"/>
                  </a:cubicBezTo>
                  <a:close/>
                </a:path>
              </a:pathLst>
            </a:custGeom>
            <a:solidFill>
              <a:srgbClr val="DFDFDF"/>
            </a:solidFill>
            <a:ln w="57150" cap="rnd">
              <a:gradFill>
                <a:gsLst>
                  <a:gs pos="0">
                    <a:srgbClr val="0E3954">
                      <a:alpha val="100000"/>
                    </a:srgbClr>
                  </a:gs>
                  <a:gs pos="100000">
                    <a:srgbClr val="13547E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685534" cy="20820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-609600" y="9263062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2" y="0"/>
                </a:lnTo>
                <a:lnTo>
                  <a:pt x="2794952" y="2794952"/>
                </a:lnTo>
                <a:lnTo>
                  <a:pt x="0" y="27949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 flipV="1">
            <a:off x="17259300" y="-1771014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2794952" y="2794952"/>
                </a:moveTo>
                <a:lnTo>
                  <a:pt x="0" y="2794952"/>
                </a:lnTo>
                <a:lnTo>
                  <a:pt x="0" y="0"/>
                </a:lnTo>
                <a:lnTo>
                  <a:pt x="2794952" y="0"/>
                </a:lnTo>
                <a:lnTo>
                  <a:pt x="2794952" y="279495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739052" y="235922"/>
            <a:ext cx="622273" cy="600776"/>
          </a:xfrm>
          <a:custGeom>
            <a:avLst/>
            <a:gdLst/>
            <a:ahLst/>
            <a:cxnLst/>
            <a:rect l="l" t="t" r="r" b="b"/>
            <a:pathLst>
              <a:path w="622273" h="600776">
                <a:moveTo>
                  <a:pt x="0" y="0"/>
                </a:moveTo>
                <a:lnTo>
                  <a:pt x="622273" y="0"/>
                </a:lnTo>
                <a:lnTo>
                  <a:pt x="622273" y="600777"/>
                </a:lnTo>
                <a:lnTo>
                  <a:pt x="0" y="6007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xmlns="" id="{B6484A74-AFCD-598F-6A48-34C80CD4F483}"/>
              </a:ext>
            </a:extLst>
          </p:cNvPr>
          <p:cNvSpPr txBox="1"/>
          <p:nvPr/>
        </p:nvSpPr>
        <p:spPr>
          <a:xfrm>
            <a:off x="3411899" y="266700"/>
            <a:ext cx="9723326" cy="53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4"/>
              </a:lnSpc>
              <a:spcBef>
                <a:spcPct val="0"/>
              </a:spcBef>
            </a:pPr>
            <a:r>
              <a:rPr lang="en-US" sz="3203" b="1" u="none" strike="noStrike" dirty="0">
                <a:solidFill>
                  <a:srgbClr val="122F6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2. KEPEMIMPINAN STRATEGIS</a:t>
            </a:r>
          </a:p>
        </p:txBody>
      </p:sp>
      <p:sp>
        <p:nvSpPr>
          <p:cNvPr id="20" name="TextBox 34">
            <a:extLst>
              <a:ext uri="{FF2B5EF4-FFF2-40B4-BE49-F238E27FC236}">
                <a16:creationId xmlns:a16="http://schemas.microsoft.com/office/drawing/2014/main" xmlns="" id="{C32F8DC3-4CA6-C498-C175-4992ED549F34}"/>
              </a:ext>
            </a:extLst>
          </p:cNvPr>
          <p:cNvSpPr txBox="1"/>
          <p:nvPr/>
        </p:nvSpPr>
        <p:spPr>
          <a:xfrm>
            <a:off x="533400" y="1240755"/>
            <a:ext cx="6517504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36"/>
              </a:lnSpc>
            </a:pPr>
            <a:r>
              <a:rPr lang="en-US" sz="36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PEMANFAATAN PELUANG</a:t>
            </a:r>
          </a:p>
        </p:txBody>
      </p:sp>
      <p:sp>
        <p:nvSpPr>
          <p:cNvPr id="21" name="Freeform 28">
            <a:extLst>
              <a:ext uri="{FF2B5EF4-FFF2-40B4-BE49-F238E27FC236}">
                <a16:creationId xmlns:a16="http://schemas.microsoft.com/office/drawing/2014/main" xmlns="" id="{C6D311EE-F948-DCB7-E007-6023CAF61A05}"/>
              </a:ext>
            </a:extLst>
          </p:cNvPr>
          <p:cNvSpPr/>
          <p:nvPr/>
        </p:nvSpPr>
        <p:spPr>
          <a:xfrm>
            <a:off x="228600" y="3543300"/>
            <a:ext cx="351239" cy="287138"/>
          </a:xfrm>
          <a:custGeom>
            <a:avLst/>
            <a:gdLst/>
            <a:ahLst/>
            <a:cxnLst/>
            <a:rect l="l" t="t" r="r" b="b"/>
            <a:pathLst>
              <a:path w="351239" h="287138">
                <a:moveTo>
                  <a:pt x="0" y="0"/>
                </a:moveTo>
                <a:lnTo>
                  <a:pt x="351239" y="0"/>
                </a:lnTo>
                <a:lnTo>
                  <a:pt x="351239" y="287138"/>
                </a:lnTo>
                <a:lnTo>
                  <a:pt x="0" y="2871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5">
            <a:extLst>
              <a:ext uri="{FF2B5EF4-FFF2-40B4-BE49-F238E27FC236}">
                <a16:creationId xmlns:a16="http://schemas.microsoft.com/office/drawing/2014/main" xmlns="" id="{33FE49E7-4007-150F-4BA3-5566C19A3FD8}"/>
              </a:ext>
            </a:extLst>
          </p:cNvPr>
          <p:cNvSpPr txBox="1"/>
          <p:nvPr/>
        </p:nvSpPr>
        <p:spPr>
          <a:xfrm>
            <a:off x="532221" y="3814067"/>
            <a:ext cx="11798572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Kurangnya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SDM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untuk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membentuk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tim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kerja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solid.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Hambatan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pengumpulan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informasi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dari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berbagai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pihak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terlibat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Sulitnya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menemukan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pengelola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kompeten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memiliki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komitmen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tinggi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sv-SE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Minimnya kapasitas teknis masyarakat dalam memahami </a:t>
            </a:r>
            <a:r>
              <a:rPr lang="sv-SE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sosialisasi yang </a:t>
            </a:r>
            <a:r>
              <a:rPr lang="sv-SE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diberikan</a:t>
            </a:r>
            <a:r>
              <a:rPr lang="sv-SE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Kurangnya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pemahaman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tentang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tujuan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manfaat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LAPAK RAMI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Kurangnya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tenaga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kerja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untuk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pelaksanaan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program 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LAPAK RAMI.</a:t>
            </a:r>
          </a:p>
        </p:txBody>
      </p:sp>
      <p:sp>
        <p:nvSpPr>
          <p:cNvPr id="23" name="TextBox 35">
            <a:extLst>
              <a:ext uri="{FF2B5EF4-FFF2-40B4-BE49-F238E27FC236}">
                <a16:creationId xmlns:a16="http://schemas.microsoft.com/office/drawing/2014/main" xmlns="" id="{6745E7A6-C0FA-BACF-FC74-6B613A92BAF2}"/>
              </a:ext>
            </a:extLst>
          </p:cNvPr>
          <p:cNvSpPr txBox="1"/>
          <p:nvPr/>
        </p:nvSpPr>
        <p:spPr>
          <a:xfrm>
            <a:off x="891033" y="5679475"/>
            <a:ext cx="1166367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4"/>
              </a:lnSpc>
            </a:pPr>
            <a:r>
              <a:rPr lang="en-US" sz="28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Risiko</a:t>
            </a:r>
            <a:endParaRPr lang="en-US" sz="28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24" name="Freeform 36">
            <a:extLst>
              <a:ext uri="{FF2B5EF4-FFF2-40B4-BE49-F238E27FC236}">
                <a16:creationId xmlns:a16="http://schemas.microsoft.com/office/drawing/2014/main" xmlns="" id="{6155901E-5C5A-CB1B-ADB3-3509FF4D7A73}"/>
              </a:ext>
            </a:extLst>
          </p:cNvPr>
          <p:cNvSpPr/>
          <p:nvPr/>
        </p:nvSpPr>
        <p:spPr>
          <a:xfrm>
            <a:off x="381000" y="5660529"/>
            <a:ext cx="345605" cy="282532"/>
          </a:xfrm>
          <a:custGeom>
            <a:avLst/>
            <a:gdLst/>
            <a:ahLst/>
            <a:cxnLst/>
            <a:rect l="l" t="t" r="r" b="b"/>
            <a:pathLst>
              <a:path w="345605" h="282532">
                <a:moveTo>
                  <a:pt x="0" y="0"/>
                </a:moveTo>
                <a:lnTo>
                  <a:pt x="345605" y="0"/>
                </a:lnTo>
                <a:lnTo>
                  <a:pt x="345605" y="282533"/>
                </a:lnTo>
                <a:lnTo>
                  <a:pt x="0" y="2825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xmlns="" id="{A00DCB3E-1322-CD4C-AB82-3278BCB91025}"/>
              </a:ext>
            </a:extLst>
          </p:cNvPr>
          <p:cNvSpPr txBox="1"/>
          <p:nvPr/>
        </p:nvSpPr>
        <p:spPr>
          <a:xfrm>
            <a:off x="522134" y="6041529"/>
            <a:ext cx="11811000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Terjadinya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konflik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internal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atau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pelaksanaan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tidak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terarah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Terganggunya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distribusi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barang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agen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di LAPAK RAMI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kurangnya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dukungan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dari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asosisasi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pedagang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Adanya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perbedaan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presepsi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antara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stakeholder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endParaRPr lang="en-US" sz="200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Data yang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tidak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akurat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menyebabakan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kekacauan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sistem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informasi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di LAPAK RAMI.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Berpotensi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tidak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tercapainya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stabilitas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di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pasar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lokal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xmlns="" id="{CA2ECAFA-46B7-C495-4BAA-A6BE0DB91878}"/>
              </a:ext>
            </a:extLst>
          </p:cNvPr>
          <p:cNvSpPr txBox="1"/>
          <p:nvPr/>
        </p:nvSpPr>
        <p:spPr>
          <a:xfrm>
            <a:off x="719666" y="3467100"/>
            <a:ext cx="163191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28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Kendala</a:t>
            </a:r>
            <a:endParaRPr lang="en-US" sz="28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A565280-3EB4-DBDF-D684-8AF81D8A4B22}"/>
              </a:ext>
            </a:extLst>
          </p:cNvPr>
          <p:cNvSpPr txBox="1"/>
          <p:nvPr/>
        </p:nvSpPr>
        <p:spPr>
          <a:xfrm>
            <a:off x="760427" y="7893000"/>
            <a:ext cx="1166367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4"/>
              </a:lnSpc>
            </a:pPr>
            <a:r>
              <a:rPr lang="en-US" sz="28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Solusi</a:t>
            </a: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xmlns="" id="{D31A7A3B-7453-70E5-20F2-DA177012EC99}"/>
              </a:ext>
            </a:extLst>
          </p:cNvPr>
          <p:cNvSpPr/>
          <p:nvPr/>
        </p:nvSpPr>
        <p:spPr>
          <a:xfrm>
            <a:off x="228600" y="7893000"/>
            <a:ext cx="345605" cy="282532"/>
          </a:xfrm>
          <a:custGeom>
            <a:avLst/>
            <a:gdLst/>
            <a:ahLst/>
            <a:cxnLst/>
            <a:rect l="l" t="t" r="r" b="b"/>
            <a:pathLst>
              <a:path w="345605" h="282532">
                <a:moveTo>
                  <a:pt x="0" y="0"/>
                </a:moveTo>
                <a:lnTo>
                  <a:pt x="345605" y="0"/>
                </a:lnTo>
                <a:lnTo>
                  <a:pt x="345605" y="282533"/>
                </a:lnTo>
                <a:lnTo>
                  <a:pt x="0" y="2825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7">
            <a:extLst>
              <a:ext uri="{FF2B5EF4-FFF2-40B4-BE49-F238E27FC236}">
                <a16:creationId xmlns:a16="http://schemas.microsoft.com/office/drawing/2014/main" xmlns="" id="{8179766E-0403-F10B-E523-699FAC2147F0}"/>
              </a:ext>
            </a:extLst>
          </p:cNvPr>
          <p:cNvSpPr txBox="1"/>
          <p:nvPr/>
        </p:nvSpPr>
        <p:spPr>
          <a:xfrm>
            <a:off x="457200" y="8197800"/>
            <a:ext cx="12039600" cy="19749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Memfasilitasi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diskusi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terbuka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untuk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mencapai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kesepahaman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bersama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membangun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semangat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harmonisasi</a:t>
            </a:r>
            <a:endParaRPr lang="en-US" sz="200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Workshop , FGD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membuat</a:t>
            </a:r>
            <a:r>
              <a:rPr lang="en-US" sz="20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kesepakatan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/MOU.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Membuat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Mengintensifkan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sosialisasi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menggunakan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berbagai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media yang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dapat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di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terima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Melakukan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verifikasi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faktual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dengan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menggunakan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data yang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ada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pelatihan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operator LAPAK RAMI.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Monev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kestabilan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stock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barang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xmlns="" id="{5AD1695F-14D1-EBD1-9F62-FD1C72173324}"/>
              </a:ext>
            </a:extLst>
          </p:cNvPr>
          <p:cNvSpPr txBox="1"/>
          <p:nvPr/>
        </p:nvSpPr>
        <p:spPr>
          <a:xfrm>
            <a:off x="13467918" y="2019300"/>
            <a:ext cx="4634983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33"/>
              </a:lnSpc>
            </a:pPr>
            <a:r>
              <a:rPr lang="en-US" sz="32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OPTIMALISASI SUMBER DAYA</a:t>
            </a:r>
          </a:p>
        </p:txBody>
      </p:sp>
      <p:sp>
        <p:nvSpPr>
          <p:cNvPr id="32" name="Flowchart: Punched Tape 31">
            <a:extLst>
              <a:ext uri="{FF2B5EF4-FFF2-40B4-BE49-F238E27FC236}">
                <a16:creationId xmlns:a16="http://schemas.microsoft.com/office/drawing/2014/main" xmlns="" id="{1290000E-A776-27AD-E758-3D863C70AB6F}"/>
              </a:ext>
            </a:extLst>
          </p:cNvPr>
          <p:cNvSpPr/>
          <p:nvPr/>
        </p:nvSpPr>
        <p:spPr>
          <a:xfrm>
            <a:off x="13868954" y="3067726"/>
            <a:ext cx="4018041" cy="1363605"/>
          </a:xfrm>
          <a:prstGeom prst="flowChartPunchedTap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14">
            <a:extLst>
              <a:ext uri="{FF2B5EF4-FFF2-40B4-BE49-F238E27FC236}">
                <a16:creationId xmlns:a16="http://schemas.microsoft.com/office/drawing/2014/main" xmlns="" id="{1FCB559F-45B8-81F6-2DDB-8F01CE154731}"/>
              </a:ext>
            </a:extLst>
          </p:cNvPr>
          <p:cNvSpPr txBox="1"/>
          <p:nvPr/>
        </p:nvSpPr>
        <p:spPr>
          <a:xfrm>
            <a:off x="15574513" y="3220127"/>
            <a:ext cx="6069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 i="1" dirty="0">
                <a:solidFill>
                  <a:srgbClr val="00000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Man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xmlns="" id="{B257D298-B1C6-978A-DF30-2C9A919A117D}"/>
              </a:ext>
            </a:extLst>
          </p:cNvPr>
          <p:cNvSpPr txBox="1"/>
          <p:nvPr/>
        </p:nvSpPr>
        <p:spPr>
          <a:xfrm>
            <a:off x="13610033" y="3555976"/>
            <a:ext cx="4535880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Optimalisasi</a:t>
            </a: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Tim Proper, </a:t>
            </a:r>
            <a:r>
              <a:rPr lang="en-US" sz="18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OPD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terkait</a:t>
            </a:r>
            <a:r>
              <a:rPr lang="en-US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, Stakeholder,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endParaRPr lang="en-US" sz="18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algn="ctr">
              <a:lnSpc>
                <a:spcPts val="2520"/>
              </a:lnSpc>
            </a:pPr>
            <a:endParaRPr lang="en-US" sz="18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35" name="Flowchart: Punched Tape 34">
            <a:extLst>
              <a:ext uri="{FF2B5EF4-FFF2-40B4-BE49-F238E27FC236}">
                <a16:creationId xmlns:a16="http://schemas.microsoft.com/office/drawing/2014/main" xmlns="" id="{35D64E3E-781F-8F8C-632E-C2D7F254A8DB}"/>
              </a:ext>
            </a:extLst>
          </p:cNvPr>
          <p:cNvSpPr/>
          <p:nvPr/>
        </p:nvSpPr>
        <p:spPr>
          <a:xfrm>
            <a:off x="13874293" y="4378539"/>
            <a:ext cx="4018041" cy="1363605"/>
          </a:xfrm>
          <a:prstGeom prst="flowChartPunchedTap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16">
            <a:extLst>
              <a:ext uri="{FF2B5EF4-FFF2-40B4-BE49-F238E27FC236}">
                <a16:creationId xmlns:a16="http://schemas.microsoft.com/office/drawing/2014/main" xmlns="" id="{CB442FF5-115A-A863-B1EF-3428603DF85D}"/>
              </a:ext>
            </a:extLst>
          </p:cNvPr>
          <p:cNvSpPr txBox="1"/>
          <p:nvPr/>
        </p:nvSpPr>
        <p:spPr>
          <a:xfrm>
            <a:off x="15233774" y="4579317"/>
            <a:ext cx="1308988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 i="1" dirty="0">
                <a:solidFill>
                  <a:srgbClr val="00000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Money</a:t>
            </a: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xmlns="" id="{6678FCC4-FD98-2232-E600-569B4F0C8CE1}"/>
              </a:ext>
            </a:extLst>
          </p:cNvPr>
          <p:cNvSpPr txBox="1"/>
          <p:nvPr/>
        </p:nvSpPr>
        <p:spPr>
          <a:xfrm>
            <a:off x="13768567" y="4892371"/>
            <a:ext cx="4123767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Dana APBD </a:t>
            </a:r>
            <a:r>
              <a:rPr lang="en-US" sz="18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Kolaborasi</a:t>
            </a:r>
            <a:endParaRPr lang="en-US" sz="180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38" name="Flowchart: Punched Tape 37">
            <a:extLst>
              <a:ext uri="{FF2B5EF4-FFF2-40B4-BE49-F238E27FC236}">
                <a16:creationId xmlns:a16="http://schemas.microsoft.com/office/drawing/2014/main" xmlns="" id="{9F1C2C6D-A4B6-F5FA-A7A4-A5BA8627DF64}"/>
              </a:ext>
            </a:extLst>
          </p:cNvPr>
          <p:cNvSpPr/>
          <p:nvPr/>
        </p:nvSpPr>
        <p:spPr>
          <a:xfrm>
            <a:off x="13856283" y="7089704"/>
            <a:ext cx="4018041" cy="1403285"/>
          </a:xfrm>
          <a:prstGeom prst="flowChartPunchedTap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Punched Tape 38">
            <a:extLst>
              <a:ext uri="{FF2B5EF4-FFF2-40B4-BE49-F238E27FC236}">
                <a16:creationId xmlns:a16="http://schemas.microsoft.com/office/drawing/2014/main" xmlns="" id="{3B172A6E-FEBF-D88E-745A-E1464FA7CD54}"/>
              </a:ext>
            </a:extLst>
          </p:cNvPr>
          <p:cNvSpPr/>
          <p:nvPr/>
        </p:nvSpPr>
        <p:spPr>
          <a:xfrm>
            <a:off x="13880151" y="5742144"/>
            <a:ext cx="4018041" cy="1363605"/>
          </a:xfrm>
          <a:prstGeom prst="flowChartPunchedTap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18">
            <a:extLst>
              <a:ext uri="{FF2B5EF4-FFF2-40B4-BE49-F238E27FC236}">
                <a16:creationId xmlns:a16="http://schemas.microsoft.com/office/drawing/2014/main" xmlns="" id="{EF1C48FE-EC37-0C5F-2E52-DAD44902A56C}"/>
              </a:ext>
            </a:extLst>
          </p:cNvPr>
          <p:cNvSpPr txBox="1"/>
          <p:nvPr/>
        </p:nvSpPr>
        <p:spPr>
          <a:xfrm>
            <a:off x="15344523" y="5802095"/>
            <a:ext cx="1475420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 i="1" dirty="0">
                <a:solidFill>
                  <a:srgbClr val="00000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Material</a:t>
            </a: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xmlns="" id="{29460185-7A74-7516-2759-2359FD098905}"/>
              </a:ext>
            </a:extLst>
          </p:cNvPr>
          <p:cNvSpPr txBox="1"/>
          <p:nvPr/>
        </p:nvSpPr>
        <p:spPr>
          <a:xfrm>
            <a:off x="14120011" y="6191349"/>
            <a:ext cx="3748102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Radio</a:t>
            </a: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, Koran, Website, </a:t>
            </a:r>
            <a:r>
              <a:rPr lang="en-US" sz="18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Media </a:t>
            </a:r>
            <a:r>
              <a:rPr lang="en-US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</a:t>
            </a:r>
            <a:r>
              <a:rPr lang="en-US" sz="18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osial</a:t>
            </a:r>
            <a:r>
              <a:rPr lang="en-US" sz="18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lainnya</a:t>
            </a:r>
            <a:endParaRPr lang="en-US" sz="18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42" name="TextBox 20">
            <a:extLst>
              <a:ext uri="{FF2B5EF4-FFF2-40B4-BE49-F238E27FC236}">
                <a16:creationId xmlns:a16="http://schemas.microsoft.com/office/drawing/2014/main" xmlns="" id="{399BD47D-C5EA-AE05-7D7F-771CEDC2ABF8}"/>
              </a:ext>
            </a:extLst>
          </p:cNvPr>
          <p:cNvSpPr txBox="1"/>
          <p:nvPr/>
        </p:nvSpPr>
        <p:spPr>
          <a:xfrm>
            <a:off x="15227883" y="7242104"/>
            <a:ext cx="1329012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 i="1" dirty="0">
                <a:solidFill>
                  <a:srgbClr val="00000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Machine</a:t>
            </a:r>
          </a:p>
        </p:txBody>
      </p:sp>
      <p:sp>
        <p:nvSpPr>
          <p:cNvPr id="43" name="TextBox 21">
            <a:extLst>
              <a:ext uri="{FF2B5EF4-FFF2-40B4-BE49-F238E27FC236}">
                <a16:creationId xmlns:a16="http://schemas.microsoft.com/office/drawing/2014/main" xmlns="" id="{2F10C00D-8C84-A585-480D-825F49ADE8C8}"/>
              </a:ext>
            </a:extLst>
          </p:cNvPr>
          <p:cNvSpPr txBox="1"/>
          <p:nvPr/>
        </p:nvSpPr>
        <p:spPr>
          <a:xfrm>
            <a:off x="13752478" y="7546904"/>
            <a:ext cx="4218605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Sarpras</a:t>
            </a:r>
            <a:r>
              <a:rPr lang="en-US" sz="1799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Dinas</a:t>
            </a:r>
            <a:r>
              <a:rPr lang="en-US" sz="1799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99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Perindag</a:t>
            </a:r>
            <a:r>
              <a:rPr lang="en-US" sz="1799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ESDM </a:t>
            </a:r>
            <a:r>
              <a:rPr lang="en-US" sz="1799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yaitu</a:t>
            </a:r>
            <a:r>
              <a:rPr lang="en-US" sz="1799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99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Peralatan</a:t>
            </a:r>
            <a:r>
              <a:rPr lang="en-US" sz="1799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99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799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kendaraan</a:t>
            </a:r>
            <a:r>
              <a:rPr lang="en-US" sz="1799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799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dinas</a:t>
            </a:r>
            <a:r>
              <a:rPr lang="en-US" sz="1799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, </a:t>
            </a:r>
          </a:p>
        </p:txBody>
      </p:sp>
      <p:sp>
        <p:nvSpPr>
          <p:cNvPr id="45" name="Flowchart: Punched Tape 44">
            <a:extLst>
              <a:ext uri="{FF2B5EF4-FFF2-40B4-BE49-F238E27FC236}">
                <a16:creationId xmlns:a16="http://schemas.microsoft.com/office/drawing/2014/main" xmlns="" id="{CA21B589-FBD4-86C4-7C50-75A2011FCB91}"/>
              </a:ext>
            </a:extLst>
          </p:cNvPr>
          <p:cNvSpPr/>
          <p:nvPr/>
        </p:nvSpPr>
        <p:spPr>
          <a:xfrm>
            <a:off x="13875534" y="8497084"/>
            <a:ext cx="4018041" cy="1531956"/>
          </a:xfrm>
          <a:prstGeom prst="flowChartPunchedTap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22">
            <a:extLst>
              <a:ext uri="{FF2B5EF4-FFF2-40B4-BE49-F238E27FC236}">
                <a16:creationId xmlns:a16="http://schemas.microsoft.com/office/drawing/2014/main" xmlns="" id="{330A4998-777B-5F05-C4EF-BB9D18F5F0FF}"/>
              </a:ext>
            </a:extLst>
          </p:cNvPr>
          <p:cNvSpPr txBox="1"/>
          <p:nvPr/>
        </p:nvSpPr>
        <p:spPr>
          <a:xfrm>
            <a:off x="15158879" y="8709435"/>
            <a:ext cx="1475073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b="1" i="1" dirty="0">
                <a:solidFill>
                  <a:srgbClr val="00000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Method</a:t>
            </a:r>
          </a:p>
        </p:txBody>
      </p:sp>
      <p:sp>
        <p:nvSpPr>
          <p:cNvPr id="47" name="TextBox 23">
            <a:extLst>
              <a:ext uri="{FF2B5EF4-FFF2-40B4-BE49-F238E27FC236}">
                <a16:creationId xmlns:a16="http://schemas.microsoft.com/office/drawing/2014/main" xmlns="" id="{5F799C98-3E52-4AB8-9B49-593FEFE9DA71}"/>
              </a:ext>
            </a:extLst>
          </p:cNvPr>
          <p:cNvSpPr txBox="1"/>
          <p:nvPr/>
        </p:nvSpPr>
        <p:spPr>
          <a:xfrm>
            <a:off x="13799334" y="9096784"/>
            <a:ext cx="4157283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FGD, </a:t>
            </a:r>
            <a:r>
              <a:rPr lang="en-US" sz="18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Pelatihan</a:t>
            </a: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, dan </a:t>
            </a:r>
            <a:r>
              <a:rPr lang="en-US" sz="18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sosialisasi</a:t>
            </a: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 media </a:t>
            </a:r>
            <a:r>
              <a:rPr lang="en-US" sz="1800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sosial</a:t>
            </a:r>
            <a:r>
              <a:rPr lang="en-US" sz="18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, website 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363937" y="3093"/>
            <a:ext cx="3369863" cy="797007"/>
            <a:chOff x="363937" y="917493"/>
            <a:chExt cx="3369863" cy="797007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51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</p:sp>
          <p:sp>
            <p:nvSpPr>
              <p:cNvPr id="52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/>
                </a:stretch>
              </a:blipFill>
            </p:spPr>
          </p: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sp>
        <p:nvSpPr>
          <p:cNvPr id="54" name="TextBox 25">
            <a:extLst>
              <a:ext uri="{FF2B5EF4-FFF2-40B4-BE49-F238E27FC236}">
                <a16:creationId xmlns:a16="http://schemas.microsoft.com/office/drawing/2014/main" xmlns="" id="{33FE49E7-4007-150F-4BA3-5566C19A3FD8}"/>
              </a:ext>
            </a:extLst>
          </p:cNvPr>
          <p:cNvSpPr txBox="1"/>
          <p:nvPr/>
        </p:nvSpPr>
        <p:spPr>
          <a:xfrm>
            <a:off x="533400" y="2186186"/>
            <a:ext cx="11977052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Ada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kebijakan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Presiden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untuk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stabilisasi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bahan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pokok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kesejahteraan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  <a:p>
            <a:pPr marL="345274" lvl="1" indent="-172637" algn="just">
              <a:lnSpc>
                <a:spcPts val="2238"/>
              </a:lnSpc>
              <a:buFont typeface="Arial"/>
              <a:buChar char="•"/>
            </a:pP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Sebagai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tindak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lanjut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prioritas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transformasi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ekonomi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terfokus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pada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stabilitas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harga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dalam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mendukung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ketahanan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pangan</a:t>
            </a:r>
            <a:r>
              <a:rPr lang="en-US" sz="200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  <a:endParaRPr lang="en-US" sz="200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57" name="Freeform 28">
            <a:extLst>
              <a:ext uri="{FF2B5EF4-FFF2-40B4-BE49-F238E27FC236}">
                <a16:creationId xmlns:a16="http://schemas.microsoft.com/office/drawing/2014/main" xmlns="" id="{C6D311EE-F948-DCB7-E007-6023CAF61A05}"/>
              </a:ext>
            </a:extLst>
          </p:cNvPr>
          <p:cNvSpPr/>
          <p:nvPr/>
        </p:nvSpPr>
        <p:spPr>
          <a:xfrm>
            <a:off x="228600" y="1884562"/>
            <a:ext cx="351239" cy="287138"/>
          </a:xfrm>
          <a:custGeom>
            <a:avLst/>
            <a:gdLst/>
            <a:ahLst/>
            <a:cxnLst/>
            <a:rect l="l" t="t" r="r" b="b"/>
            <a:pathLst>
              <a:path w="351239" h="287138">
                <a:moveTo>
                  <a:pt x="0" y="0"/>
                </a:moveTo>
                <a:lnTo>
                  <a:pt x="351239" y="0"/>
                </a:lnTo>
                <a:lnTo>
                  <a:pt x="351239" y="287138"/>
                </a:lnTo>
                <a:lnTo>
                  <a:pt x="0" y="2871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8" name="TextBox 24">
            <a:extLst>
              <a:ext uri="{FF2B5EF4-FFF2-40B4-BE49-F238E27FC236}">
                <a16:creationId xmlns:a16="http://schemas.microsoft.com/office/drawing/2014/main" xmlns="" id="{CA2ECAFA-46B7-C495-4BAA-A6BE0DB91878}"/>
              </a:ext>
            </a:extLst>
          </p:cNvPr>
          <p:cNvSpPr txBox="1"/>
          <p:nvPr/>
        </p:nvSpPr>
        <p:spPr>
          <a:xfrm>
            <a:off x="719666" y="1808362"/>
            <a:ext cx="1631917" cy="312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62"/>
              </a:lnSpc>
            </a:pPr>
            <a:r>
              <a:rPr lang="en-US" sz="28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Peluang</a:t>
            </a:r>
            <a:endParaRPr lang="en-US" sz="28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Freeform 11">
            <a:extLst>
              <a:ext uri="{FF2B5EF4-FFF2-40B4-BE49-F238E27FC236}">
                <a16:creationId xmlns:a16="http://schemas.microsoft.com/office/drawing/2014/main" xmlns="" id="{F2F261D9-E69F-64D1-3BD9-C081E9F7D098}"/>
              </a:ext>
            </a:extLst>
          </p:cNvPr>
          <p:cNvSpPr/>
          <p:nvPr/>
        </p:nvSpPr>
        <p:spPr>
          <a:xfrm>
            <a:off x="76200" y="7421437"/>
            <a:ext cx="9218920" cy="2065463"/>
          </a:xfrm>
          <a:custGeom>
            <a:avLst/>
            <a:gdLst/>
            <a:ahLst/>
            <a:cxnLst/>
            <a:rect l="l" t="t" r="r" b="b"/>
            <a:pathLst>
              <a:path w="3354129" h="1639450">
                <a:moveTo>
                  <a:pt x="10335" y="0"/>
                </a:moveTo>
                <a:lnTo>
                  <a:pt x="3343795" y="0"/>
                </a:lnTo>
                <a:cubicBezTo>
                  <a:pt x="3346536" y="0"/>
                  <a:pt x="3349164" y="1089"/>
                  <a:pt x="3351102" y="3027"/>
                </a:cubicBezTo>
                <a:cubicBezTo>
                  <a:pt x="3353041" y="4965"/>
                  <a:pt x="3354129" y="7594"/>
                  <a:pt x="3354129" y="10335"/>
                </a:cubicBezTo>
                <a:lnTo>
                  <a:pt x="3354129" y="1629115"/>
                </a:lnTo>
                <a:cubicBezTo>
                  <a:pt x="3354129" y="1631856"/>
                  <a:pt x="3353041" y="1634485"/>
                  <a:pt x="3351102" y="1636423"/>
                </a:cubicBezTo>
                <a:cubicBezTo>
                  <a:pt x="3349164" y="1638361"/>
                  <a:pt x="3346536" y="1639450"/>
                  <a:pt x="3343795" y="1639450"/>
                </a:cubicBezTo>
                <a:lnTo>
                  <a:pt x="10335" y="1639450"/>
                </a:lnTo>
                <a:cubicBezTo>
                  <a:pt x="7594" y="1639450"/>
                  <a:pt x="4965" y="1638361"/>
                  <a:pt x="3027" y="1636423"/>
                </a:cubicBezTo>
                <a:cubicBezTo>
                  <a:pt x="1089" y="1634485"/>
                  <a:pt x="0" y="1631856"/>
                  <a:pt x="0" y="1629115"/>
                </a:cubicBezTo>
                <a:lnTo>
                  <a:pt x="0" y="10335"/>
                </a:lnTo>
                <a:cubicBezTo>
                  <a:pt x="0" y="7594"/>
                  <a:pt x="1089" y="4965"/>
                  <a:pt x="3027" y="3027"/>
                </a:cubicBezTo>
                <a:cubicBezTo>
                  <a:pt x="4965" y="1089"/>
                  <a:pt x="7594" y="0"/>
                  <a:pt x="10335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id="162" name="Freeform 11">
            <a:extLst>
              <a:ext uri="{FF2B5EF4-FFF2-40B4-BE49-F238E27FC236}">
                <a16:creationId xmlns:a16="http://schemas.microsoft.com/office/drawing/2014/main" xmlns="" id="{F2F261D9-E69F-64D1-3BD9-C081E9F7D098}"/>
              </a:ext>
            </a:extLst>
          </p:cNvPr>
          <p:cNvSpPr/>
          <p:nvPr/>
        </p:nvSpPr>
        <p:spPr>
          <a:xfrm>
            <a:off x="9982200" y="4686300"/>
            <a:ext cx="8268341" cy="4865222"/>
          </a:xfrm>
          <a:custGeom>
            <a:avLst/>
            <a:gdLst/>
            <a:ahLst/>
            <a:cxnLst/>
            <a:rect l="l" t="t" r="r" b="b"/>
            <a:pathLst>
              <a:path w="3354129" h="1639450">
                <a:moveTo>
                  <a:pt x="10335" y="0"/>
                </a:moveTo>
                <a:lnTo>
                  <a:pt x="3343795" y="0"/>
                </a:lnTo>
                <a:cubicBezTo>
                  <a:pt x="3346536" y="0"/>
                  <a:pt x="3349164" y="1089"/>
                  <a:pt x="3351102" y="3027"/>
                </a:cubicBezTo>
                <a:cubicBezTo>
                  <a:pt x="3353041" y="4965"/>
                  <a:pt x="3354129" y="7594"/>
                  <a:pt x="3354129" y="10335"/>
                </a:cubicBezTo>
                <a:lnTo>
                  <a:pt x="3354129" y="1629115"/>
                </a:lnTo>
                <a:cubicBezTo>
                  <a:pt x="3354129" y="1631856"/>
                  <a:pt x="3353041" y="1634485"/>
                  <a:pt x="3351102" y="1636423"/>
                </a:cubicBezTo>
                <a:cubicBezTo>
                  <a:pt x="3349164" y="1638361"/>
                  <a:pt x="3346536" y="1639450"/>
                  <a:pt x="3343795" y="1639450"/>
                </a:cubicBezTo>
                <a:lnTo>
                  <a:pt x="10335" y="1639450"/>
                </a:lnTo>
                <a:cubicBezTo>
                  <a:pt x="7594" y="1639450"/>
                  <a:pt x="4965" y="1638361"/>
                  <a:pt x="3027" y="1636423"/>
                </a:cubicBezTo>
                <a:cubicBezTo>
                  <a:pt x="1089" y="1634485"/>
                  <a:pt x="0" y="1631856"/>
                  <a:pt x="0" y="1629115"/>
                </a:cubicBezTo>
                <a:lnTo>
                  <a:pt x="0" y="10335"/>
                </a:lnTo>
                <a:cubicBezTo>
                  <a:pt x="0" y="7594"/>
                  <a:pt x="1089" y="4965"/>
                  <a:pt x="3027" y="3027"/>
                </a:cubicBezTo>
                <a:cubicBezTo>
                  <a:pt x="4965" y="1089"/>
                  <a:pt x="7594" y="0"/>
                  <a:pt x="10335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sq">
            <a:solidFill>
              <a:srgbClr val="000000"/>
            </a:solidFill>
            <a:prstDash val="lgDash"/>
            <a:miter/>
          </a:ln>
        </p:spPr>
      </p:sp>
      <p:sp>
        <p:nvSpPr>
          <p:cNvPr id="163" name="TextBox 12">
            <a:extLst>
              <a:ext uri="{FF2B5EF4-FFF2-40B4-BE49-F238E27FC236}">
                <a16:creationId xmlns:a16="http://schemas.microsoft.com/office/drawing/2014/main" xmlns="" id="{DDA93BCB-39DC-7677-D744-E7FFCFD96AEA}"/>
              </a:ext>
            </a:extLst>
          </p:cNvPr>
          <p:cNvSpPr txBox="1"/>
          <p:nvPr/>
        </p:nvSpPr>
        <p:spPr>
          <a:xfrm>
            <a:off x="8358801" y="-3183500"/>
            <a:ext cx="8340144" cy="398218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520"/>
              </a:lnSpc>
            </a:pPr>
            <a:endParaRPr/>
          </a:p>
        </p:txBody>
      </p:sp>
      <p:grpSp>
        <p:nvGrpSpPr>
          <p:cNvPr id="7" name="Group 7"/>
          <p:cNvGrpSpPr/>
          <p:nvPr/>
        </p:nvGrpSpPr>
        <p:grpSpPr>
          <a:xfrm>
            <a:off x="-268626" y="9571308"/>
            <a:ext cx="18825253" cy="1058592"/>
            <a:chOff x="0" y="0"/>
            <a:chExt cx="4499180" cy="253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99180" cy="253000"/>
            </a:xfrm>
            <a:custGeom>
              <a:avLst/>
              <a:gdLst/>
              <a:ahLst/>
              <a:cxnLst/>
              <a:rect l="l" t="t" r="r" b="b"/>
              <a:pathLst>
                <a:path w="4499180" h="253000">
                  <a:moveTo>
                    <a:pt x="0" y="0"/>
                  </a:moveTo>
                  <a:lnTo>
                    <a:pt x="4499180" y="0"/>
                  </a:lnTo>
                  <a:lnTo>
                    <a:pt x="4499180" y="253000"/>
                  </a:lnTo>
                  <a:lnTo>
                    <a:pt x="0" y="253000"/>
                  </a:lnTo>
                  <a:close/>
                </a:path>
              </a:pathLst>
            </a:custGeom>
            <a:gradFill rotWithShape="1">
              <a:gsLst>
                <a:gs pos="0">
                  <a:srgbClr val="0E3954">
                    <a:alpha val="100000"/>
                  </a:srgbClr>
                </a:gs>
                <a:gs pos="100000">
                  <a:srgbClr val="13547E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499180" cy="291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17047676" y="-1347424"/>
            <a:ext cx="3017901" cy="3017901"/>
          </a:xfrm>
          <a:custGeom>
            <a:avLst/>
            <a:gdLst/>
            <a:ahLst/>
            <a:cxnLst/>
            <a:rect l="l" t="t" r="r" b="b"/>
            <a:pathLst>
              <a:path w="3017901" h="3017901">
                <a:moveTo>
                  <a:pt x="3017901" y="0"/>
                </a:moveTo>
                <a:lnTo>
                  <a:pt x="0" y="0"/>
                </a:lnTo>
                <a:lnTo>
                  <a:pt x="0" y="3017901"/>
                </a:lnTo>
                <a:lnTo>
                  <a:pt x="3017901" y="3017901"/>
                </a:lnTo>
                <a:lnTo>
                  <a:pt x="301790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52">
            <a:extLst>
              <a:ext uri="{FF2B5EF4-FFF2-40B4-BE49-F238E27FC236}">
                <a16:creationId xmlns:a16="http://schemas.microsoft.com/office/drawing/2014/main" xmlns="" id="{AAC07509-FD6C-EDCF-1AC2-064D7BE46894}"/>
              </a:ext>
            </a:extLst>
          </p:cNvPr>
          <p:cNvSpPr txBox="1"/>
          <p:nvPr/>
        </p:nvSpPr>
        <p:spPr>
          <a:xfrm>
            <a:off x="2971800" y="435774"/>
            <a:ext cx="11426982" cy="531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  <a:spcBef>
                <a:spcPct val="0"/>
              </a:spcBef>
            </a:pPr>
            <a:r>
              <a:rPr lang="en-US" sz="3081" b="1" dirty="0">
                <a:solidFill>
                  <a:srgbClr val="004AAD"/>
                </a:solidFill>
                <a:latin typeface="Aileron Heavy"/>
                <a:ea typeface="Aileron Heavy"/>
                <a:cs typeface="Aileron Heavy"/>
                <a:sym typeface="Aileron Heavy"/>
              </a:rPr>
              <a:t>3. IMPLEMENTASI STRATEGI PEMETAAN STAKEHOLDER</a:t>
            </a:r>
          </a:p>
        </p:txBody>
      </p:sp>
      <p:grpSp>
        <p:nvGrpSpPr>
          <p:cNvPr id="16" name="Group 42">
            <a:extLst>
              <a:ext uri="{FF2B5EF4-FFF2-40B4-BE49-F238E27FC236}">
                <a16:creationId xmlns:a16="http://schemas.microsoft.com/office/drawing/2014/main" xmlns="" id="{0D8CF838-8211-5FAC-BE2E-88C706F7BE8A}"/>
              </a:ext>
            </a:extLst>
          </p:cNvPr>
          <p:cNvGrpSpPr/>
          <p:nvPr/>
        </p:nvGrpSpPr>
        <p:grpSpPr>
          <a:xfrm>
            <a:off x="0" y="2122148"/>
            <a:ext cx="4410012" cy="3903575"/>
            <a:chOff x="0" y="0"/>
            <a:chExt cx="5880016" cy="5204767"/>
          </a:xfrm>
        </p:grpSpPr>
        <p:sp>
          <p:nvSpPr>
            <p:cNvPr id="17" name="AutoShape 43">
              <a:extLst>
                <a:ext uri="{FF2B5EF4-FFF2-40B4-BE49-F238E27FC236}">
                  <a16:creationId xmlns:a16="http://schemas.microsoft.com/office/drawing/2014/main" xmlns="" id="{8D7CC123-82B7-8CA2-52A4-EECBBA3BDC6D}"/>
                </a:ext>
              </a:extLst>
            </p:cNvPr>
            <p:cNvSpPr/>
            <p:nvPr/>
          </p:nvSpPr>
          <p:spPr>
            <a:xfrm>
              <a:off x="0" y="2660730"/>
              <a:ext cx="5880016" cy="0"/>
            </a:xfrm>
            <a:prstGeom prst="line">
              <a:avLst/>
            </a:prstGeom>
            <a:ln w="43617" cap="flat">
              <a:solidFill>
                <a:srgbClr val="000000"/>
              </a:solidFill>
              <a:prstDash val="solid"/>
              <a:headEnd type="arrow" w="med" len="sm"/>
              <a:tailEnd type="arrow" w="med" len="sm"/>
            </a:ln>
          </p:spPr>
        </p:sp>
        <p:sp>
          <p:nvSpPr>
            <p:cNvPr id="18" name="AutoShape 44">
              <a:extLst>
                <a:ext uri="{FF2B5EF4-FFF2-40B4-BE49-F238E27FC236}">
                  <a16:creationId xmlns:a16="http://schemas.microsoft.com/office/drawing/2014/main" xmlns="" id="{558ED5C0-3D50-AE6A-CF23-4B3877A95B60}"/>
                </a:ext>
              </a:extLst>
            </p:cNvPr>
            <p:cNvSpPr/>
            <p:nvPr/>
          </p:nvSpPr>
          <p:spPr>
            <a:xfrm flipH="1">
              <a:off x="3048000" y="0"/>
              <a:ext cx="0" cy="5204767"/>
            </a:xfrm>
            <a:prstGeom prst="line">
              <a:avLst/>
            </a:prstGeom>
            <a:ln w="43617" cap="flat">
              <a:solidFill>
                <a:srgbClr val="000000"/>
              </a:solidFill>
              <a:prstDash val="solid"/>
              <a:headEnd type="arrow" w="med" len="sm"/>
              <a:tailEnd type="arrow" w="med" len="sm"/>
            </a:ln>
          </p:spPr>
        </p:sp>
      </p:grpSp>
      <p:sp>
        <p:nvSpPr>
          <p:cNvPr id="19" name="TextBox 56">
            <a:extLst>
              <a:ext uri="{FF2B5EF4-FFF2-40B4-BE49-F238E27FC236}">
                <a16:creationId xmlns:a16="http://schemas.microsoft.com/office/drawing/2014/main" xmlns="" id="{8D036931-0D33-AD5D-2604-F2FD40918338}"/>
              </a:ext>
            </a:extLst>
          </p:cNvPr>
          <p:cNvSpPr txBox="1"/>
          <p:nvPr/>
        </p:nvSpPr>
        <p:spPr>
          <a:xfrm>
            <a:off x="1862420" y="1028700"/>
            <a:ext cx="1304360" cy="33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4"/>
              </a:lnSpc>
            </a:pPr>
            <a:r>
              <a:rPr lang="en-US" sz="1974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Before</a:t>
            </a:r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xmlns="" id="{BD7114D3-59C8-E4A9-C35C-235C28B982D9}"/>
              </a:ext>
            </a:extLst>
          </p:cNvPr>
          <p:cNvGrpSpPr/>
          <p:nvPr/>
        </p:nvGrpSpPr>
        <p:grpSpPr>
          <a:xfrm>
            <a:off x="384112" y="1906180"/>
            <a:ext cx="1768375" cy="2094319"/>
            <a:chOff x="0" y="-47625"/>
            <a:chExt cx="623964" cy="738974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xmlns="" id="{7289AEB3-1016-5BDD-69A1-E08BDECA75E7}"/>
                </a:ext>
              </a:extLst>
            </p:cNvPr>
            <p:cNvSpPr/>
            <p:nvPr/>
          </p:nvSpPr>
          <p:spPr>
            <a:xfrm>
              <a:off x="0" y="92015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22" name="TextBox 7">
              <a:extLst>
                <a:ext uri="{FF2B5EF4-FFF2-40B4-BE49-F238E27FC236}">
                  <a16:creationId xmlns:a16="http://schemas.microsoft.com/office/drawing/2014/main" xmlns="" id="{E43B7B51-908E-BC3D-8D28-39A0AA5A7B46}"/>
                </a:ext>
              </a:extLst>
            </p:cNvPr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8"/>
                </a:lnSpc>
              </a:pPr>
              <a:endParaRPr/>
            </a:p>
          </p:txBody>
        </p:sp>
      </p:grpSp>
      <p:sp>
        <p:nvSpPr>
          <p:cNvPr id="23" name="Freeform 6">
            <a:extLst>
              <a:ext uri="{FF2B5EF4-FFF2-40B4-BE49-F238E27FC236}">
                <a16:creationId xmlns:a16="http://schemas.microsoft.com/office/drawing/2014/main" xmlns="" id="{3B1192F9-2C18-23E5-C85E-D5EF70B1F719}"/>
              </a:ext>
            </a:extLst>
          </p:cNvPr>
          <p:cNvSpPr/>
          <p:nvPr/>
        </p:nvSpPr>
        <p:spPr>
          <a:xfrm>
            <a:off x="2422625" y="4273123"/>
            <a:ext cx="1768375" cy="2921982"/>
          </a:xfrm>
          <a:custGeom>
            <a:avLst/>
            <a:gdLst/>
            <a:ahLst/>
            <a:cxnLst/>
            <a:rect l="l" t="t" r="r" b="b"/>
            <a:pathLst>
              <a:path w="623964" h="599334">
                <a:moveTo>
                  <a:pt x="126962" y="0"/>
                </a:moveTo>
                <a:lnTo>
                  <a:pt x="497003" y="0"/>
                </a:lnTo>
                <a:cubicBezTo>
                  <a:pt x="530675" y="0"/>
                  <a:pt x="562968" y="13376"/>
                  <a:pt x="586778" y="37186"/>
                </a:cubicBezTo>
                <a:cubicBezTo>
                  <a:pt x="610588" y="60996"/>
                  <a:pt x="623964" y="93289"/>
                  <a:pt x="623964" y="126962"/>
                </a:cubicBezTo>
                <a:lnTo>
                  <a:pt x="623964" y="472372"/>
                </a:lnTo>
                <a:cubicBezTo>
                  <a:pt x="623964" y="542491"/>
                  <a:pt x="567122" y="599334"/>
                  <a:pt x="497003" y="599334"/>
                </a:cubicBezTo>
                <a:lnTo>
                  <a:pt x="126962" y="599334"/>
                </a:lnTo>
                <a:cubicBezTo>
                  <a:pt x="93289" y="599334"/>
                  <a:pt x="60996" y="585957"/>
                  <a:pt x="37186" y="562147"/>
                </a:cubicBezTo>
                <a:cubicBezTo>
                  <a:pt x="13376" y="538337"/>
                  <a:pt x="0" y="506044"/>
                  <a:pt x="0" y="472372"/>
                </a:cubicBezTo>
                <a:lnTo>
                  <a:pt x="0" y="126962"/>
                </a:lnTo>
                <a:cubicBezTo>
                  <a:pt x="0" y="93289"/>
                  <a:pt x="13376" y="60996"/>
                  <a:pt x="37186" y="37186"/>
                </a:cubicBezTo>
                <a:cubicBezTo>
                  <a:pt x="60996" y="13376"/>
                  <a:pt x="93289" y="0"/>
                  <a:pt x="12696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000000"/>
            </a:solidFill>
            <a:prstDash val="solid"/>
            <a:round/>
          </a:ln>
        </p:spPr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xmlns="" id="{4748DEF1-D749-8FEF-039C-E869B73DF56C}"/>
              </a:ext>
            </a:extLst>
          </p:cNvPr>
          <p:cNvSpPr/>
          <p:nvPr/>
        </p:nvSpPr>
        <p:spPr>
          <a:xfrm>
            <a:off x="384111" y="4327154"/>
            <a:ext cx="1768375" cy="1698569"/>
          </a:xfrm>
          <a:custGeom>
            <a:avLst/>
            <a:gdLst/>
            <a:ahLst/>
            <a:cxnLst/>
            <a:rect l="l" t="t" r="r" b="b"/>
            <a:pathLst>
              <a:path w="623964" h="599334">
                <a:moveTo>
                  <a:pt x="126962" y="0"/>
                </a:moveTo>
                <a:lnTo>
                  <a:pt x="497003" y="0"/>
                </a:lnTo>
                <a:cubicBezTo>
                  <a:pt x="530675" y="0"/>
                  <a:pt x="562968" y="13376"/>
                  <a:pt x="586778" y="37186"/>
                </a:cubicBezTo>
                <a:cubicBezTo>
                  <a:pt x="610588" y="60996"/>
                  <a:pt x="623964" y="93289"/>
                  <a:pt x="623964" y="126962"/>
                </a:cubicBezTo>
                <a:lnTo>
                  <a:pt x="623964" y="472372"/>
                </a:lnTo>
                <a:cubicBezTo>
                  <a:pt x="623964" y="542491"/>
                  <a:pt x="567122" y="599334"/>
                  <a:pt x="497003" y="599334"/>
                </a:cubicBezTo>
                <a:lnTo>
                  <a:pt x="126962" y="599334"/>
                </a:lnTo>
                <a:cubicBezTo>
                  <a:pt x="93289" y="599334"/>
                  <a:pt x="60996" y="585957"/>
                  <a:pt x="37186" y="562147"/>
                </a:cubicBezTo>
                <a:cubicBezTo>
                  <a:pt x="13376" y="538337"/>
                  <a:pt x="0" y="506044"/>
                  <a:pt x="0" y="472372"/>
                </a:cubicBezTo>
                <a:lnTo>
                  <a:pt x="0" y="126962"/>
                </a:lnTo>
                <a:cubicBezTo>
                  <a:pt x="0" y="93289"/>
                  <a:pt x="13376" y="60996"/>
                  <a:pt x="37186" y="37186"/>
                </a:cubicBezTo>
                <a:cubicBezTo>
                  <a:pt x="60996" y="13376"/>
                  <a:pt x="93289" y="0"/>
                  <a:pt x="12696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xmlns="" id="{44A700E7-2DF8-D8E1-4247-161C705391D6}"/>
              </a:ext>
            </a:extLst>
          </p:cNvPr>
          <p:cNvSpPr/>
          <p:nvPr/>
        </p:nvSpPr>
        <p:spPr>
          <a:xfrm>
            <a:off x="2422625" y="1360121"/>
            <a:ext cx="1768375" cy="2640380"/>
          </a:xfrm>
          <a:custGeom>
            <a:avLst/>
            <a:gdLst/>
            <a:ahLst/>
            <a:cxnLst/>
            <a:rect l="l" t="t" r="r" b="b"/>
            <a:pathLst>
              <a:path w="623964" h="599334">
                <a:moveTo>
                  <a:pt x="126962" y="0"/>
                </a:moveTo>
                <a:lnTo>
                  <a:pt x="497003" y="0"/>
                </a:lnTo>
                <a:cubicBezTo>
                  <a:pt x="530675" y="0"/>
                  <a:pt x="562968" y="13376"/>
                  <a:pt x="586778" y="37186"/>
                </a:cubicBezTo>
                <a:cubicBezTo>
                  <a:pt x="610588" y="60996"/>
                  <a:pt x="623964" y="93289"/>
                  <a:pt x="623964" y="126962"/>
                </a:cubicBezTo>
                <a:lnTo>
                  <a:pt x="623964" y="472372"/>
                </a:lnTo>
                <a:cubicBezTo>
                  <a:pt x="623964" y="542491"/>
                  <a:pt x="567122" y="599334"/>
                  <a:pt x="497003" y="599334"/>
                </a:cubicBezTo>
                <a:lnTo>
                  <a:pt x="126962" y="599334"/>
                </a:lnTo>
                <a:cubicBezTo>
                  <a:pt x="93289" y="599334"/>
                  <a:pt x="60996" y="585957"/>
                  <a:pt x="37186" y="562147"/>
                </a:cubicBezTo>
                <a:cubicBezTo>
                  <a:pt x="13376" y="538337"/>
                  <a:pt x="0" y="506044"/>
                  <a:pt x="0" y="472372"/>
                </a:cubicBezTo>
                <a:lnTo>
                  <a:pt x="0" y="126962"/>
                </a:lnTo>
                <a:cubicBezTo>
                  <a:pt x="0" y="93289"/>
                  <a:pt x="13376" y="60996"/>
                  <a:pt x="37186" y="37186"/>
                </a:cubicBezTo>
                <a:cubicBezTo>
                  <a:pt x="60996" y="13376"/>
                  <a:pt x="93289" y="0"/>
                  <a:pt x="126962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000000"/>
            </a:solidFill>
            <a:prstDash val="solid"/>
            <a:round/>
          </a:ln>
        </p:spPr>
      </p:sp>
      <p:sp>
        <p:nvSpPr>
          <p:cNvPr id="26" name="TextBox 61">
            <a:extLst>
              <a:ext uri="{FF2B5EF4-FFF2-40B4-BE49-F238E27FC236}">
                <a16:creationId xmlns:a16="http://schemas.microsoft.com/office/drawing/2014/main" xmlns="" id="{2FE4D235-D9BB-8800-F7BE-FFF907B10E76}"/>
              </a:ext>
            </a:extLst>
          </p:cNvPr>
          <p:cNvSpPr txBox="1"/>
          <p:nvPr/>
        </p:nvSpPr>
        <p:spPr>
          <a:xfrm>
            <a:off x="789228" y="2448363"/>
            <a:ext cx="887172" cy="25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LATENS</a:t>
            </a:r>
          </a:p>
        </p:txBody>
      </p:sp>
      <p:sp>
        <p:nvSpPr>
          <p:cNvPr id="27" name="TextBox 62">
            <a:extLst>
              <a:ext uri="{FF2B5EF4-FFF2-40B4-BE49-F238E27FC236}">
                <a16:creationId xmlns:a16="http://schemas.microsoft.com/office/drawing/2014/main" xmlns="" id="{D379AB0D-7CB5-3664-5DBD-8E382E1B05B8}"/>
              </a:ext>
            </a:extLst>
          </p:cNvPr>
          <p:cNvSpPr txBox="1"/>
          <p:nvPr/>
        </p:nvSpPr>
        <p:spPr>
          <a:xfrm>
            <a:off x="2362200" y="1409700"/>
            <a:ext cx="1751362" cy="25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PROMOTOR</a:t>
            </a:r>
          </a:p>
        </p:txBody>
      </p:sp>
      <p:sp>
        <p:nvSpPr>
          <p:cNvPr id="28" name="TextBox 63">
            <a:extLst>
              <a:ext uri="{FF2B5EF4-FFF2-40B4-BE49-F238E27FC236}">
                <a16:creationId xmlns:a16="http://schemas.microsoft.com/office/drawing/2014/main" xmlns="" id="{2EFB2222-0AEF-F408-660B-CA9E84397757}"/>
              </a:ext>
            </a:extLst>
          </p:cNvPr>
          <p:cNvSpPr txBox="1"/>
          <p:nvPr/>
        </p:nvSpPr>
        <p:spPr>
          <a:xfrm>
            <a:off x="701938" y="4397386"/>
            <a:ext cx="1237920" cy="25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APETETHIS</a:t>
            </a:r>
          </a:p>
        </p:txBody>
      </p:sp>
      <p:sp>
        <p:nvSpPr>
          <p:cNvPr id="29" name="TextBox 64">
            <a:extLst>
              <a:ext uri="{FF2B5EF4-FFF2-40B4-BE49-F238E27FC236}">
                <a16:creationId xmlns:a16="http://schemas.microsoft.com/office/drawing/2014/main" xmlns="" id="{A47A6BA8-01FD-8208-B752-E3F9B8124DA6}"/>
              </a:ext>
            </a:extLst>
          </p:cNvPr>
          <p:cNvSpPr txBox="1"/>
          <p:nvPr/>
        </p:nvSpPr>
        <p:spPr>
          <a:xfrm>
            <a:off x="2514600" y="4425523"/>
            <a:ext cx="1504720" cy="25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DEFENDER</a:t>
            </a:r>
          </a:p>
        </p:txBody>
      </p:sp>
      <p:sp>
        <p:nvSpPr>
          <p:cNvPr id="30" name="TextBox 60">
            <a:extLst>
              <a:ext uri="{FF2B5EF4-FFF2-40B4-BE49-F238E27FC236}">
                <a16:creationId xmlns:a16="http://schemas.microsoft.com/office/drawing/2014/main" xmlns="" id="{46226846-4135-85F5-E5DA-C0E271601764}"/>
              </a:ext>
            </a:extLst>
          </p:cNvPr>
          <p:cNvSpPr txBox="1"/>
          <p:nvPr/>
        </p:nvSpPr>
        <p:spPr>
          <a:xfrm>
            <a:off x="586636" y="2869665"/>
            <a:ext cx="1353222" cy="902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0947" lvl="1" indent="-135474" algn="l">
              <a:lnSpc>
                <a:spcPts val="1756"/>
              </a:lnSpc>
              <a:buFont typeface="Arial"/>
              <a:buChar char="•"/>
            </a:pPr>
            <a:r>
              <a:rPr lang="en-US" sz="1254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BPKAD</a:t>
            </a:r>
          </a:p>
          <a:p>
            <a:pPr marL="270947" lvl="1" indent="-135474" algn="l">
              <a:lnSpc>
                <a:spcPts val="1756"/>
              </a:lnSpc>
              <a:buFont typeface="Arial"/>
              <a:buChar char="•"/>
            </a:pPr>
            <a:r>
              <a:rPr lang="en-US" sz="1254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BAPPEDA</a:t>
            </a:r>
          </a:p>
          <a:p>
            <a:pPr marL="270947" lvl="1" indent="-135474" algn="l">
              <a:lnSpc>
                <a:spcPts val="1756"/>
              </a:lnSpc>
              <a:buFont typeface="Arial"/>
              <a:buChar char="•"/>
            </a:pPr>
            <a:r>
              <a:rPr lang="en-US" sz="1254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LSM</a:t>
            </a:r>
          </a:p>
          <a:p>
            <a:pPr marL="270947" lvl="1" indent="-135474" algn="l">
              <a:lnSpc>
                <a:spcPts val="1756"/>
              </a:lnSpc>
              <a:buFont typeface="Arial"/>
              <a:buChar char="•"/>
            </a:pPr>
            <a:r>
              <a:rPr lang="en-US" sz="1254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Pers</a:t>
            </a:r>
          </a:p>
        </p:txBody>
      </p:sp>
      <p:sp>
        <p:nvSpPr>
          <p:cNvPr id="31" name="TextBox 65">
            <a:extLst>
              <a:ext uri="{FF2B5EF4-FFF2-40B4-BE49-F238E27FC236}">
                <a16:creationId xmlns:a16="http://schemas.microsoft.com/office/drawing/2014/main" xmlns="" id="{110ED0D5-CB9F-CE58-F7AE-9E10E9632040}"/>
              </a:ext>
            </a:extLst>
          </p:cNvPr>
          <p:cNvSpPr txBox="1"/>
          <p:nvPr/>
        </p:nvSpPr>
        <p:spPr>
          <a:xfrm>
            <a:off x="2667000" y="1714500"/>
            <a:ext cx="1264690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TPIP (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Menko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 Ekonomi,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Menkeu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,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Mendag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,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Mendagri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, BPS)</a:t>
            </a: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TPID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Provinsi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,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Gubernur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 </a:t>
            </a: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Bupati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 Muara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Enim</a:t>
            </a:r>
            <a:endParaRPr lang="en-US" sz="1050" dirty="0">
              <a:solidFill>
                <a:srgbClr val="000000"/>
              </a:solidFill>
              <a:latin typeface="Open Sans 1" charset="0"/>
              <a:ea typeface="Open Sans 1 Bold"/>
              <a:cs typeface="Open Sans 1" charset="0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Sekda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 Muara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Enim</a:t>
            </a:r>
            <a:endParaRPr lang="en-US" sz="1050" dirty="0">
              <a:solidFill>
                <a:srgbClr val="000000"/>
              </a:solidFill>
              <a:latin typeface="Open Sans 1" charset="0"/>
              <a:ea typeface="Open Sans 1 Bold"/>
              <a:cs typeface="Open Sans 1" charset="0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Asisten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 II Muara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Enim</a:t>
            </a:r>
            <a:endParaRPr lang="en-US" sz="1050" dirty="0">
              <a:solidFill>
                <a:srgbClr val="000000"/>
              </a:solidFill>
              <a:latin typeface="Open Sans 1" charset="0"/>
              <a:ea typeface="Open Sans 1 Bold"/>
              <a:cs typeface="Open Sans 1" charset="0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TPID Muara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Enim</a:t>
            </a:r>
            <a:endParaRPr lang="en-US" sz="1050" dirty="0">
              <a:solidFill>
                <a:srgbClr val="000000"/>
              </a:solidFill>
              <a:latin typeface="Open Sans 1" charset="0"/>
              <a:ea typeface="Open Sans 1 Bold"/>
              <a:cs typeface="Open Sans 1" charset="0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Camat</a:t>
            </a: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 dan </a:t>
            </a:r>
            <a:r>
              <a:rPr lang="en-US" sz="1050" dirty="0" err="1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Lurah</a:t>
            </a:r>
            <a:endParaRPr lang="en-US" sz="1050" dirty="0">
              <a:solidFill>
                <a:srgbClr val="000000"/>
              </a:solidFill>
              <a:latin typeface="Open Sans 1" charset="0"/>
              <a:ea typeface="Open Sans 1 Bold"/>
              <a:cs typeface="Open Sans 1" charset="0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050" dirty="0">
                <a:solidFill>
                  <a:srgbClr val="000000"/>
                </a:solidFill>
                <a:latin typeface="Open Sans 1" charset="0"/>
                <a:ea typeface="Open Sans 1 Bold"/>
                <a:cs typeface="Open Sans 1" charset="0"/>
                <a:sym typeface="Open Sans 1 Bold"/>
              </a:rPr>
              <a:t>BULOG</a:t>
            </a:r>
          </a:p>
        </p:txBody>
      </p:sp>
      <p:sp>
        <p:nvSpPr>
          <p:cNvPr id="32" name="TextBox 66">
            <a:extLst>
              <a:ext uri="{FF2B5EF4-FFF2-40B4-BE49-F238E27FC236}">
                <a16:creationId xmlns:a16="http://schemas.microsoft.com/office/drawing/2014/main" xmlns="" id="{4592E86C-F6FC-F600-29B3-C58B19515566}"/>
              </a:ext>
            </a:extLst>
          </p:cNvPr>
          <p:cNvSpPr txBox="1"/>
          <p:nvPr/>
        </p:nvSpPr>
        <p:spPr>
          <a:xfrm>
            <a:off x="496485" y="4958923"/>
            <a:ext cx="1533524" cy="72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170" indent="-90170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effectLst/>
                <a:latin typeface="Calibri"/>
                <a:ea typeface="Calibri"/>
                <a:cs typeface="Times New Roman"/>
              </a:rPr>
              <a:t>Distributor</a:t>
            </a:r>
          </a:p>
          <a:p>
            <a:pPr marL="90170" indent="-90170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effectLst/>
                <a:latin typeface="Calibri"/>
                <a:ea typeface="Calibri"/>
                <a:cs typeface="Times New Roman"/>
              </a:rPr>
              <a:t>/Agen</a:t>
            </a:r>
          </a:p>
          <a:p>
            <a:pPr marL="90170" indent="-90170">
              <a:lnSpc>
                <a:spcPct val="115000"/>
              </a:lnSpc>
              <a:spcAft>
                <a:spcPts val="0"/>
              </a:spcAft>
            </a:pPr>
            <a:r>
              <a:rPr lang="en-US" sz="1400" dirty="0" err="1">
                <a:effectLst/>
                <a:latin typeface="Calibri"/>
                <a:ea typeface="Calibri"/>
                <a:cs typeface="Times New Roman"/>
              </a:rPr>
              <a:t>Offtaker</a:t>
            </a:r>
            <a:endParaRPr lang="en-US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3" name="TextBox 67">
            <a:extLst>
              <a:ext uri="{FF2B5EF4-FFF2-40B4-BE49-F238E27FC236}">
                <a16:creationId xmlns:a16="http://schemas.microsoft.com/office/drawing/2014/main" xmlns="" id="{7F568429-5728-BC8D-4832-BB003C27465C}"/>
              </a:ext>
            </a:extLst>
          </p:cNvPr>
          <p:cNvSpPr txBox="1"/>
          <p:nvPr/>
        </p:nvSpPr>
        <p:spPr>
          <a:xfrm>
            <a:off x="2409596" y="4730323"/>
            <a:ext cx="1533524" cy="24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OPD lain yang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tidak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berkaitan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langsung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dgn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proyek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perubahan</a:t>
            </a:r>
            <a:endParaRPr lang="en-US" sz="1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Sekretaris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Disperindag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ESDM</a:t>
            </a:r>
          </a:p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Kepala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Tata Kelola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Perdagangan</a:t>
            </a:r>
            <a:endParaRPr lang="en-US" sz="1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Kepala</a:t>
            </a:r>
            <a:r>
              <a:rPr lang="en-US" sz="10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UPTD Pasar Muara </a:t>
            </a:r>
            <a:r>
              <a:rPr lang="en-US" sz="100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Enim</a:t>
            </a:r>
            <a:endParaRPr lang="en-US" sz="1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grpSp>
        <p:nvGrpSpPr>
          <p:cNvPr id="34" name="Group 32">
            <a:extLst>
              <a:ext uri="{FF2B5EF4-FFF2-40B4-BE49-F238E27FC236}">
                <a16:creationId xmlns:a16="http://schemas.microsoft.com/office/drawing/2014/main" xmlns="" id="{8422DB0B-2E9C-4CF3-B0C8-3F193CE54201}"/>
              </a:ext>
            </a:extLst>
          </p:cNvPr>
          <p:cNvGrpSpPr/>
          <p:nvPr/>
        </p:nvGrpSpPr>
        <p:grpSpPr>
          <a:xfrm>
            <a:off x="4750002" y="3619500"/>
            <a:ext cx="913848" cy="806023"/>
            <a:chOff x="0" y="0"/>
            <a:chExt cx="812800" cy="649652"/>
          </a:xfrm>
        </p:grpSpPr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xmlns="" id="{7ABADEF7-254A-2BD8-F891-5D2F2CBC9819}"/>
                </a:ext>
              </a:extLst>
            </p:cNvPr>
            <p:cNvSpPr/>
            <p:nvPr/>
          </p:nvSpPr>
          <p:spPr>
            <a:xfrm>
              <a:off x="0" y="0"/>
              <a:ext cx="812800" cy="649652"/>
            </a:xfrm>
            <a:custGeom>
              <a:avLst/>
              <a:gdLst/>
              <a:ahLst/>
              <a:cxnLst/>
              <a:rect l="l" t="t" r="r" b="b"/>
              <a:pathLst>
                <a:path w="812800" h="649652">
                  <a:moveTo>
                    <a:pt x="812800" y="324826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446452"/>
                  </a:lnTo>
                  <a:lnTo>
                    <a:pt x="406400" y="446452"/>
                  </a:lnTo>
                  <a:lnTo>
                    <a:pt x="406400" y="649652"/>
                  </a:lnTo>
                  <a:lnTo>
                    <a:pt x="812800" y="324826"/>
                  </a:lnTo>
                  <a:close/>
                </a:path>
              </a:pathLst>
            </a:custGeom>
            <a:solidFill>
              <a:srgbClr val="000000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6" name="TextBox 34">
              <a:extLst>
                <a:ext uri="{FF2B5EF4-FFF2-40B4-BE49-F238E27FC236}">
                  <a16:creationId xmlns:a16="http://schemas.microsoft.com/office/drawing/2014/main" xmlns="" id="{3FFD466F-657A-5BFF-491F-2CDCDC21E099}"/>
                </a:ext>
              </a:extLst>
            </p:cNvPr>
            <p:cNvSpPr txBox="1"/>
            <p:nvPr/>
          </p:nvSpPr>
          <p:spPr>
            <a:xfrm>
              <a:off x="0" y="155575"/>
              <a:ext cx="711200" cy="290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8"/>
                </a:lnSpc>
              </a:pPr>
              <a:endParaRPr/>
            </a:p>
          </p:txBody>
        </p:sp>
      </p:grpSp>
      <p:sp>
        <p:nvSpPr>
          <p:cNvPr id="37" name="Freeform 47">
            <a:extLst>
              <a:ext uri="{FF2B5EF4-FFF2-40B4-BE49-F238E27FC236}">
                <a16:creationId xmlns:a16="http://schemas.microsoft.com/office/drawing/2014/main" xmlns="" id="{B0D8CEA0-1853-8035-1CDA-0FD28CE15D12}"/>
              </a:ext>
            </a:extLst>
          </p:cNvPr>
          <p:cNvSpPr/>
          <p:nvPr/>
        </p:nvSpPr>
        <p:spPr>
          <a:xfrm>
            <a:off x="4267200" y="1333500"/>
            <a:ext cx="2083293" cy="1861943"/>
          </a:xfrm>
          <a:custGeom>
            <a:avLst/>
            <a:gdLst/>
            <a:ahLst/>
            <a:cxnLst/>
            <a:rect l="l" t="t" r="r" b="b"/>
            <a:pathLst>
              <a:path w="2083293" h="1861943">
                <a:moveTo>
                  <a:pt x="0" y="0"/>
                </a:moveTo>
                <a:lnTo>
                  <a:pt x="2083293" y="0"/>
                </a:lnTo>
                <a:lnTo>
                  <a:pt x="2083293" y="1861944"/>
                </a:lnTo>
                <a:lnTo>
                  <a:pt x="0" y="18619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8" name="TextBox 58">
            <a:extLst>
              <a:ext uri="{FF2B5EF4-FFF2-40B4-BE49-F238E27FC236}">
                <a16:creationId xmlns:a16="http://schemas.microsoft.com/office/drawing/2014/main" xmlns="" id="{43611E03-175E-72FE-9098-D51E45C590D4}"/>
              </a:ext>
            </a:extLst>
          </p:cNvPr>
          <p:cNvSpPr txBox="1"/>
          <p:nvPr/>
        </p:nvSpPr>
        <p:spPr>
          <a:xfrm>
            <a:off x="4343400" y="1485900"/>
            <a:ext cx="1907294" cy="613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4"/>
              </a:lnSpc>
            </a:pPr>
            <a:r>
              <a:rPr lang="en-US" sz="1803" b="1" dirty="0">
                <a:latin typeface="Open Sans 1 Bold"/>
                <a:ea typeface="Open Sans 1 Bold"/>
                <a:cs typeface="Open Sans 1 Bold"/>
                <a:sym typeface="Open Sans 1 Bold"/>
              </a:rPr>
              <a:t>Strategi </a:t>
            </a:r>
            <a:r>
              <a:rPr lang="en-US" sz="1803" b="1" dirty="0" err="1">
                <a:latin typeface="Open Sans 1 Bold"/>
                <a:ea typeface="Open Sans 1 Bold"/>
                <a:cs typeface="Open Sans 1 Bold"/>
                <a:sym typeface="Open Sans 1 Bold"/>
              </a:rPr>
              <a:t>Komunikasi</a:t>
            </a:r>
            <a:endParaRPr lang="en-US" sz="1803" b="1" dirty="0"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39" name="TextBox 59">
            <a:extLst>
              <a:ext uri="{FF2B5EF4-FFF2-40B4-BE49-F238E27FC236}">
                <a16:creationId xmlns:a16="http://schemas.microsoft.com/office/drawing/2014/main" xmlns="" id="{91C622B4-9B7B-81D5-7A36-A788E80E204C}"/>
              </a:ext>
            </a:extLst>
          </p:cNvPr>
          <p:cNvSpPr txBox="1"/>
          <p:nvPr/>
        </p:nvSpPr>
        <p:spPr>
          <a:xfrm>
            <a:off x="4267200" y="2247900"/>
            <a:ext cx="1907294" cy="301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4"/>
              </a:lnSpc>
            </a:pPr>
            <a:r>
              <a:rPr lang="en-US" sz="1803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FGD, </a:t>
            </a:r>
            <a:r>
              <a:rPr lang="en-US" sz="1803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Audiensi</a:t>
            </a:r>
            <a:endParaRPr lang="en-US" sz="1803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53" name="TextBox 57">
            <a:extLst>
              <a:ext uri="{FF2B5EF4-FFF2-40B4-BE49-F238E27FC236}">
                <a16:creationId xmlns:a16="http://schemas.microsoft.com/office/drawing/2014/main" xmlns="" id="{86B9352E-96B4-30FD-8813-7048A2A22A22}"/>
              </a:ext>
            </a:extLst>
          </p:cNvPr>
          <p:cNvSpPr txBox="1"/>
          <p:nvPr/>
        </p:nvSpPr>
        <p:spPr>
          <a:xfrm>
            <a:off x="7713526" y="1104900"/>
            <a:ext cx="1354274" cy="33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4"/>
              </a:lnSpc>
            </a:pPr>
            <a:r>
              <a:rPr lang="en-US" sz="1974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After</a:t>
            </a:r>
          </a:p>
        </p:txBody>
      </p:sp>
      <p:sp>
        <p:nvSpPr>
          <p:cNvPr id="55" name="TextBox 69">
            <a:extLst>
              <a:ext uri="{FF2B5EF4-FFF2-40B4-BE49-F238E27FC236}">
                <a16:creationId xmlns:a16="http://schemas.microsoft.com/office/drawing/2014/main" xmlns="" id="{C11A33C5-363D-FBDA-5409-122B2D94637F}"/>
              </a:ext>
            </a:extLst>
          </p:cNvPr>
          <p:cNvSpPr txBox="1"/>
          <p:nvPr/>
        </p:nvSpPr>
        <p:spPr>
          <a:xfrm>
            <a:off x="9295120" y="1455304"/>
            <a:ext cx="1449080" cy="25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PROMOTOR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2925517" y="2781300"/>
            <a:ext cx="4981483" cy="1666344"/>
            <a:chOff x="12611744" y="3390900"/>
            <a:chExt cx="6285856" cy="1945322"/>
          </a:xfrm>
        </p:grpSpPr>
        <p:grpSp>
          <p:nvGrpSpPr>
            <p:cNvPr id="60" name="Group 39">
              <a:extLst>
                <a:ext uri="{FF2B5EF4-FFF2-40B4-BE49-F238E27FC236}">
                  <a16:creationId xmlns:a16="http://schemas.microsoft.com/office/drawing/2014/main" xmlns="" id="{604B776D-1B4F-9B23-8F41-D7BA70C0097E}"/>
                </a:ext>
              </a:extLst>
            </p:cNvPr>
            <p:cNvGrpSpPr/>
            <p:nvPr/>
          </p:nvGrpSpPr>
          <p:grpSpPr>
            <a:xfrm>
              <a:off x="12611744" y="4003417"/>
              <a:ext cx="1193598" cy="954014"/>
              <a:chOff x="0" y="0"/>
              <a:chExt cx="812800" cy="649652"/>
            </a:xfrm>
          </p:grpSpPr>
          <p:sp>
            <p:nvSpPr>
              <p:cNvPr id="61" name="Freeform 40">
                <a:extLst>
                  <a:ext uri="{FF2B5EF4-FFF2-40B4-BE49-F238E27FC236}">
                    <a16:creationId xmlns:a16="http://schemas.microsoft.com/office/drawing/2014/main" xmlns="" id="{02FD08FF-CD1F-017B-F87D-E97421C2E46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496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49652">
                    <a:moveTo>
                      <a:pt x="812800" y="324826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446452"/>
                    </a:lnTo>
                    <a:lnTo>
                      <a:pt x="406400" y="446452"/>
                    </a:lnTo>
                    <a:lnTo>
                      <a:pt x="406400" y="649652"/>
                    </a:lnTo>
                    <a:lnTo>
                      <a:pt x="812800" y="324826"/>
                    </a:lnTo>
                    <a:close/>
                  </a:path>
                </a:pathLst>
              </a:custGeom>
              <a:solidFill>
                <a:srgbClr val="000000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62" name="TextBox 41">
                <a:extLst>
                  <a:ext uri="{FF2B5EF4-FFF2-40B4-BE49-F238E27FC236}">
                    <a16:creationId xmlns:a16="http://schemas.microsoft.com/office/drawing/2014/main" xmlns="" id="{E3D42CEC-BA96-C7CD-05FB-6A950544F381}"/>
                  </a:ext>
                </a:extLst>
              </p:cNvPr>
              <p:cNvSpPr txBox="1"/>
              <p:nvPr/>
            </p:nvSpPr>
            <p:spPr>
              <a:xfrm>
                <a:off x="0" y="155575"/>
                <a:ext cx="711200" cy="2908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88"/>
                  </a:lnSpc>
                </a:pPr>
                <a:endParaRPr/>
              </a:p>
            </p:txBody>
          </p:sp>
        </p:grpSp>
        <p:grpSp>
          <p:nvGrpSpPr>
            <p:cNvPr id="63" name="Group 29">
              <a:extLst>
                <a:ext uri="{FF2B5EF4-FFF2-40B4-BE49-F238E27FC236}">
                  <a16:creationId xmlns:a16="http://schemas.microsoft.com/office/drawing/2014/main" xmlns="" id="{FDC1A404-056E-69D1-4984-8D9A12655C8C}"/>
                </a:ext>
              </a:extLst>
            </p:cNvPr>
            <p:cNvGrpSpPr/>
            <p:nvPr/>
          </p:nvGrpSpPr>
          <p:grpSpPr>
            <a:xfrm>
              <a:off x="13909353" y="3509631"/>
              <a:ext cx="1826591" cy="1826591"/>
              <a:chOff x="0" y="0"/>
              <a:chExt cx="812800" cy="812800"/>
            </a:xfrm>
          </p:grpSpPr>
          <p:sp>
            <p:nvSpPr>
              <p:cNvPr id="64" name="Freeform 30">
                <a:extLst>
                  <a:ext uri="{FF2B5EF4-FFF2-40B4-BE49-F238E27FC236}">
                    <a16:creationId xmlns:a16="http://schemas.microsoft.com/office/drawing/2014/main" xmlns="" id="{F6FEFAB5-0A4A-F0A7-C858-6FA06BE3BE4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D84CE"/>
              </a:solidFill>
            </p:spPr>
          </p:sp>
          <p:sp>
            <p:nvSpPr>
              <p:cNvPr id="65" name="TextBox 31">
                <a:extLst>
                  <a:ext uri="{FF2B5EF4-FFF2-40B4-BE49-F238E27FC236}">
                    <a16:creationId xmlns:a16="http://schemas.microsoft.com/office/drawing/2014/main" xmlns="" id="{1BC48EA2-27D1-9EE8-1A38-6A0CB712E310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88"/>
                  </a:lnSpc>
                </a:pPr>
                <a:endParaRPr/>
              </a:p>
            </p:txBody>
          </p:sp>
        </p:grpSp>
        <p:sp>
          <p:nvSpPr>
            <p:cNvPr id="66" name="TextBox 55">
              <a:extLst>
                <a:ext uri="{FF2B5EF4-FFF2-40B4-BE49-F238E27FC236}">
                  <a16:creationId xmlns:a16="http://schemas.microsoft.com/office/drawing/2014/main" xmlns="" id="{C7F48F2E-468E-D69A-73D0-35AC98250CAB}"/>
                </a:ext>
              </a:extLst>
            </p:cNvPr>
            <p:cNvSpPr txBox="1"/>
            <p:nvPr/>
          </p:nvSpPr>
          <p:spPr>
            <a:xfrm>
              <a:off x="14124379" y="3954789"/>
              <a:ext cx="1410269" cy="8799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7"/>
                </a:lnSpc>
              </a:pPr>
              <a:r>
                <a:rPr lang="en-US" sz="1676" b="1" dirty="0" err="1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Komitmen</a:t>
              </a:r>
              <a:r>
                <a:rPr lang="en-US" sz="1676" b="1" dirty="0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 dan </a:t>
              </a:r>
              <a:r>
                <a:rPr lang="en-US" sz="1676" b="1" dirty="0" err="1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Dukungan</a:t>
              </a:r>
              <a:endParaRPr lang="en-US" sz="1676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  <p:grpSp>
          <p:nvGrpSpPr>
            <p:cNvPr id="67" name="Group 78">
              <a:extLst>
                <a:ext uri="{FF2B5EF4-FFF2-40B4-BE49-F238E27FC236}">
                  <a16:creationId xmlns:a16="http://schemas.microsoft.com/office/drawing/2014/main" xmlns="" id="{4F4E754E-DEC2-838F-D618-7CF4A2B50A09}"/>
                </a:ext>
              </a:extLst>
            </p:cNvPr>
            <p:cNvGrpSpPr/>
            <p:nvPr/>
          </p:nvGrpSpPr>
          <p:grpSpPr>
            <a:xfrm>
              <a:off x="15812144" y="4003417"/>
              <a:ext cx="1193598" cy="954014"/>
              <a:chOff x="0" y="0"/>
              <a:chExt cx="812800" cy="649652"/>
            </a:xfrm>
          </p:grpSpPr>
          <p:sp>
            <p:nvSpPr>
              <p:cNvPr id="68" name="Freeform 79">
                <a:extLst>
                  <a:ext uri="{FF2B5EF4-FFF2-40B4-BE49-F238E27FC236}">
                    <a16:creationId xmlns:a16="http://schemas.microsoft.com/office/drawing/2014/main" xmlns="" id="{AC68D4BF-C0A8-A409-421B-D8B84890CA8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64965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649652">
                    <a:moveTo>
                      <a:pt x="812800" y="324826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446452"/>
                    </a:lnTo>
                    <a:lnTo>
                      <a:pt x="406400" y="446452"/>
                    </a:lnTo>
                    <a:lnTo>
                      <a:pt x="406400" y="649652"/>
                    </a:lnTo>
                    <a:lnTo>
                      <a:pt x="812800" y="324826"/>
                    </a:lnTo>
                    <a:close/>
                  </a:path>
                </a:pathLst>
              </a:custGeom>
              <a:solidFill>
                <a:srgbClr val="000000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69" name="TextBox 80">
                <a:extLst>
                  <a:ext uri="{FF2B5EF4-FFF2-40B4-BE49-F238E27FC236}">
                    <a16:creationId xmlns:a16="http://schemas.microsoft.com/office/drawing/2014/main" xmlns="" id="{A59D5152-7A73-2EF6-84DC-08D5057E0FB4}"/>
                  </a:ext>
                </a:extLst>
              </p:cNvPr>
              <p:cNvSpPr txBox="1"/>
              <p:nvPr/>
            </p:nvSpPr>
            <p:spPr>
              <a:xfrm>
                <a:off x="0" y="155575"/>
                <a:ext cx="711200" cy="2908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88"/>
                  </a:lnSpc>
                </a:pPr>
                <a:endParaRPr/>
              </a:p>
            </p:txBody>
          </p:sp>
        </p:grp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31344" y="3390900"/>
              <a:ext cx="1866256" cy="1866256"/>
            </a:xfrm>
            <a:prstGeom prst="rect">
              <a:avLst/>
            </a:prstGeom>
          </p:spPr>
        </p:pic>
      </p:grpSp>
      <p:sp>
        <p:nvSpPr>
          <p:cNvPr id="71" name="TextBox 53">
            <a:extLst>
              <a:ext uri="{FF2B5EF4-FFF2-40B4-BE49-F238E27FC236}">
                <a16:creationId xmlns:a16="http://schemas.microsoft.com/office/drawing/2014/main" xmlns="" id="{E4128CAA-051B-EFB5-CB7A-560F6343240D}"/>
              </a:ext>
            </a:extLst>
          </p:cNvPr>
          <p:cNvSpPr txBox="1"/>
          <p:nvPr/>
        </p:nvSpPr>
        <p:spPr>
          <a:xfrm>
            <a:off x="836491" y="7484424"/>
            <a:ext cx="4548317" cy="40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Bukti </a:t>
            </a:r>
            <a:r>
              <a:rPr lang="en-US" sz="244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Dukungan</a:t>
            </a:r>
            <a:r>
              <a:rPr lang="en-US" sz="244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Stakeholder</a:t>
            </a:r>
          </a:p>
        </p:txBody>
      </p:sp>
      <p:sp>
        <p:nvSpPr>
          <p:cNvPr id="72" name="Freeform 49">
            <a:extLst>
              <a:ext uri="{FF2B5EF4-FFF2-40B4-BE49-F238E27FC236}">
                <a16:creationId xmlns:a16="http://schemas.microsoft.com/office/drawing/2014/main" xmlns="" id="{B06DF249-3145-D023-87FD-724EAA217026}"/>
              </a:ext>
            </a:extLst>
          </p:cNvPr>
          <p:cNvSpPr/>
          <p:nvPr/>
        </p:nvSpPr>
        <p:spPr>
          <a:xfrm>
            <a:off x="228600" y="7470766"/>
            <a:ext cx="508008" cy="415297"/>
          </a:xfrm>
          <a:custGeom>
            <a:avLst/>
            <a:gdLst/>
            <a:ahLst/>
            <a:cxnLst/>
            <a:rect l="l" t="t" r="r" b="b"/>
            <a:pathLst>
              <a:path w="508008" h="415297">
                <a:moveTo>
                  <a:pt x="0" y="0"/>
                </a:moveTo>
                <a:lnTo>
                  <a:pt x="508008" y="0"/>
                </a:lnTo>
                <a:lnTo>
                  <a:pt x="508008" y="415297"/>
                </a:lnTo>
                <a:lnTo>
                  <a:pt x="0" y="4152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5" name="Freeform 50">
            <a:extLst>
              <a:ext uri="{FF2B5EF4-FFF2-40B4-BE49-F238E27FC236}">
                <a16:creationId xmlns:a16="http://schemas.microsoft.com/office/drawing/2014/main" xmlns="" id="{2FB88E9D-71C7-7258-B5FC-7617686EA2FB}"/>
              </a:ext>
            </a:extLst>
          </p:cNvPr>
          <p:cNvSpPr/>
          <p:nvPr/>
        </p:nvSpPr>
        <p:spPr>
          <a:xfrm>
            <a:off x="152400" y="7962900"/>
            <a:ext cx="571833" cy="454310"/>
          </a:xfrm>
          <a:custGeom>
            <a:avLst/>
            <a:gdLst/>
            <a:ahLst/>
            <a:cxnLst/>
            <a:rect l="l" t="t" r="r" b="b"/>
            <a:pathLst>
              <a:path w="732759" h="454310">
                <a:moveTo>
                  <a:pt x="0" y="0"/>
                </a:moveTo>
                <a:lnTo>
                  <a:pt x="732758" y="0"/>
                </a:lnTo>
                <a:lnTo>
                  <a:pt x="732758" y="454310"/>
                </a:lnTo>
                <a:lnTo>
                  <a:pt x="0" y="4543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6" name="TextBox 53">
            <a:extLst>
              <a:ext uri="{FF2B5EF4-FFF2-40B4-BE49-F238E27FC236}">
                <a16:creationId xmlns:a16="http://schemas.microsoft.com/office/drawing/2014/main" xmlns="" id="{AEB60874-51DB-A087-732A-5E4A8AD47163}"/>
              </a:ext>
            </a:extLst>
          </p:cNvPr>
          <p:cNvSpPr txBox="1"/>
          <p:nvPr/>
        </p:nvSpPr>
        <p:spPr>
          <a:xfrm>
            <a:off x="914400" y="8115300"/>
            <a:ext cx="3505200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1"/>
              </a:rPr>
              <a:t>Link </a:t>
            </a:r>
            <a:r>
              <a:rPr lang="en-US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1"/>
              </a:rPr>
              <a:t>Dukungan</a:t>
            </a: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1"/>
              </a:rPr>
              <a:t> Kadis </a:t>
            </a:r>
            <a:r>
              <a:rPr lang="en-US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1"/>
              </a:rPr>
              <a:t>Provinsi</a:t>
            </a:r>
            <a:endParaRPr lang="en-US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73" name="TextBox 65">
            <a:extLst>
              <a:ext uri="{FF2B5EF4-FFF2-40B4-BE49-F238E27FC236}">
                <a16:creationId xmlns:a16="http://schemas.microsoft.com/office/drawing/2014/main" xmlns="" id="{110ED0D5-CB9F-CE58-F7AE-9E10E9632040}"/>
              </a:ext>
            </a:extLst>
          </p:cNvPr>
          <p:cNvSpPr txBox="1"/>
          <p:nvPr/>
        </p:nvSpPr>
        <p:spPr>
          <a:xfrm>
            <a:off x="8932349" y="2315633"/>
            <a:ext cx="1477064" cy="137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51917" lvl="1" indent="-75958">
              <a:lnSpc>
                <a:spcPts val="985"/>
              </a:lnSpc>
              <a:buFont typeface="Arial"/>
              <a:buChar char="•"/>
            </a:pPr>
            <a:endParaRPr lang="en-US" sz="14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0473" y="7886700"/>
            <a:ext cx="3981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Open Sans 1" charset="0"/>
                <a:cs typeface="Open Sans 1" charset="0"/>
                <a:hlinkClick r:id="rId12"/>
              </a:rPr>
              <a:t>Link </a:t>
            </a:r>
            <a:r>
              <a:rPr lang="en-US" b="1" dirty="0" err="1" smtClean="0">
                <a:latin typeface="Open Sans 1" charset="0"/>
                <a:cs typeface="Open Sans 1" charset="0"/>
                <a:hlinkClick r:id="rId12"/>
              </a:rPr>
              <a:t>Dukungan</a:t>
            </a:r>
            <a:r>
              <a:rPr lang="en-US" b="1" dirty="0" smtClean="0">
                <a:latin typeface="Open Sans 1" charset="0"/>
                <a:cs typeface="Open Sans 1" charset="0"/>
                <a:hlinkClick r:id="rId12"/>
              </a:rPr>
              <a:t> </a:t>
            </a:r>
            <a:r>
              <a:rPr lang="en-US" b="1" dirty="0" err="1" smtClean="0">
                <a:latin typeface="Open Sans 1" charset="0"/>
                <a:cs typeface="Open Sans 1" charset="0"/>
                <a:hlinkClick r:id="rId12"/>
              </a:rPr>
              <a:t>Bupati</a:t>
            </a:r>
            <a:r>
              <a:rPr lang="en-US" b="1" dirty="0" smtClean="0">
                <a:latin typeface="Open Sans 1" charset="0"/>
                <a:cs typeface="Open Sans 1" charset="0"/>
                <a:hlinkClick r:id="rId12"/>
              </a:rPr>
              <a:t> </a:t>
            </a:r>
            <a:r>
              <a:rPr lang="en-US" b="1" dirty="0" err="1" smtClean="0">
                <a:latin typeface="Open Sans 1" charset="0"/>
                <a:cs typeface="Open Sans 1" charset="0"/>
                <a:hlinkClick r:id="rId12"/>
              </a:rPr>
              <a:t>Muara</a:t>
            </a:r>
            <a:r>
              <a:rPr lang="en-US" b="1" dirty="0" smtClean="0">
                <a:latin typeface="Open Sans 1" charset="0"/>
                <a:cs typeface="Open Sans 1" charset="0"/>
                <a:hlinkClick r:id="rId12"/>
              </a:rPr>
              <a:t> </a:t>
            </a:r>
            <a:r>
              <a:rPr lang="en-US" b="1" dirty="0" err="1" smtClean="0">
                <a:latin typeface="Open Sans 1" charset="0"/>
                <a:cs typeface="Open Sans 1" charset="0"/>
                <a:hlinkClick r:id="rId12"/>
              </a:rPr>
              <a:t>Enim</a:t>
            </a:r>
            <a:endParaRPr lang="en-US" b="1" dirty="0">
              <a:latin typeface="Open Sans 1" charset="0"/>
              <a:cs typeface="Open Sans 1" charset="0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4621868" y="266700"/>
            <a:ext cx="3369863" cy="797007"/>
            <a:chOff x="363937" y="917493"/>
            <a:chExt cx="3369863" cy="797007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88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3"/>
                <a:stretch>
                  <a:fillRect/>
                </a:stretch>
              </a:blipFill>
            </p:spPr>
          </p:sp>
          <p:sp>
            <p:nvSpPr>
              <p:cNvPr id="89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4"/>
                <a:stretch>
                  <a:fillRect/>
                </a:stretch>
              </a:blipFill>
            </p:spPr>
          </p:sp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grpSp>
        <p:nvGrpSpPr>
          <p:cNvPr id="40" name="Group 17">
            <a:extLst>
              <a:ext uri="{FF2B5EF4-FFF2-40B4-BE49-F238E27FC236}">
                <a16:creationId xmlns:a16="http://schemas.microsoft.com/office/drawing/2014/main" xmlns="" id="{A3CAAC28-5965-9C13-F342-8CA845B8CAD3}"/>
              </a:ext>
            </a:extLst>
          </p:cNvPr>
          <p:cNvGrpSpPr/>
          <p:nvPr/>
        </p:nvGrpSpPr>
        <p:grpSpPr>
          <a:xfrm>
            <a:off x="6019800" y="2667969"/>
            <a:ext cx="1768375" cy="1698569"/>
            <a:chOff x="0" y="0"/>
            <a:chExt cx="623964" cy="599334"/>
          </a:xfrm>
        </p:grpSpPr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xmlns="" id="{90312AE3-A0D1-61DE-1697-DC5DD47EEE6A}"/>
                </a:ext>
              </a:extLst>
            </p:cNvPr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2" name="TextBox 19">
              <a:extLst>
                <a:ext uri="{FF2B5EF4-FFF2-40B4-BE49-F238E27FC236}">
                  <a16:creationId xmlns:a16="http://schemas.microsoft.com/office/drawing/2014/main" xmlns="" id="{F8176B8F-707D-A04D-BB20-40DF38FF1A88}"/>
                </a:ext>
              </a:extLst>
            </p:cNvPr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8"/>
                </a:lnSpc>
              </a:pPr>
              <a:endParaRPr/>
            </a:p>
          </p:txBody>
        </p:sp>
      </p:grpSp>
      <p:grpSp>
        <p:nvGrpSpPr>
          <p:cNvPr id="43" name="Group 20">
            <a:extLst>
              <a:ext uri="{FF2B5EF4-FFF2-40B4-BE49-F238E27FC236}">
                <a16:creationId xmlns:a16="http://schemas.microsoft.com/office/drawing/2014/main" xmlns="" id="{8C25E186-FAC0-E15D-67C5-2F5C23EC4077}"/>
              </a:ext>
            </a:extLst>
          </p:cNvPr>
          <p:cNvGrpSpPr/>
          <p:nvPr/>
        </p:nvGrpSpPr>
        <p:grpSpPr>
          <a:xfrm>
            <a:off x="7999547" y="275817"/>
            <a:ext cx="4192453" cy="4171827"/>
            <a:chOff x="0" y="-47625"/>
            <a:chExt cx="763128" cy="1088551"/>
          </a:xfrm>
        </p:grpSpPr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xmlns="" id="{9ACDA0C4-6AEF-1D90-0BEF-B70BBC043242}"/>
                </a:ext>
              </a:extLst>
            </p:cNvPr>
            <p:cNvSpPr/>
            <p:nvPr/>
          </p:nvSpPr>
          <p:spPr>
            <a:xfrm>
              <a:off x="13870" y="344548"/>
              <a:ext cx="749258" cy="696378"/>
            </a:xfrm>
            <a:custGeom>
              <a:avLst/>
              <a:gdLst/>
              <a:ahLst/>
              <a:cxnLst/>
              <a:rect l="l" t="t" r="r" b="b"/>
              <a:pathLst>
                <a:path w="749258" h="610876">
                  <a:moveTo>
                    <a:pt x="105731" y="0"/>
                  </a:moveTo>
                  <a:lnTo>
                    <a:pt x="643528" y="0"/>
                  </a:lnTo>
                  <a:cubicBezTo>
                    <a:pt x="671569" y="0"/>
                    <a:pt x="698462" y="11139"/>
                    <a:pt x="718290" y="30968"/>
                  </a:cubicBezTo>
                  <a:cubicBezTo>
                    <a:pt x="738119" y="50796"/>
                    <a:pt x="749258" y="77689"/>
                    <a:pt x="749258" y="105731"/>
                  </a:cubicBezTo>
                  <a:lnTo>
                    <a:pt x="749258" y="505145"/>
                  </a:lnTo>
                  <a:cubicBezTo>
                    <a:pt x="749258" y="533187"/>
                    <a:pt x="738119" y="560080"/>
                    <a:pt x="718290" y="579908"/>
                  </a:cubicBezTo>
                  <a:cubicBezTo>
                    <a:pt x="698462" y="599737"/>
                    <a:pt x="671569" y="610876"/>
                    <a:pt x="643528" y="610876"/>
                  </a:cubicBezTo>
                  <a:lnTo>
                    <a:pt x="105731" y="610876"/>
                  </a:lnTo>
                  <a:cubicBezTo>
                    <a:pt x="77689" y="610876"/>
                    <a:pt x="50796" y="599737"/>
                    <a:pt x="30968" y="579908"/>
                  </a:cubicBezTo>
                  <a:cubicBezTo>
                    <a:pt x="11139" y="560080"/>
                    <a:pt x="0" y="533187"/>
                    <a:pt x="0" y="505145"/>
                  </a:cubicBezTo>
                  <a:lnTo>
                    <a:pt x="0" y="105731"/>
                  </a:lnTo>
                  <a:cubicBezTo>
                    <a:pt x="0" y="77689"/>
                    <a:pt x="11139" y="50796"/>
                    <a:pt x="30968" y="30968"/>
                  </a:cubicBezTo>
                  <a:cubicBezTo>
                    <a:pt x="50796" y="11139"/>
                    <a:pt x="77689" y="0"/>
                    <a:pt x="10573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5" name="TextBox 22">
              <a:extLst>
                <a:ext uri="{FF2B5EF4-FFF2-40B4-BE49-F238E27FC236}">
                  <a16:creationId xmlns:a16="http://schemas.microsoft.com/office/drawing/2014/main" xmlns="" id="{EB205920-05AC-2829-4AE0-1E8985B85D11}"/>
                </a:ext>
              </a:extLst>
            </p:cNvPr>
            <p:cNvSpPr txBox="1"/>
            <p:nvPr/>
          </p:nvSpPr>
          <p:spPr>
            <a:xfrm>
              <a:off x="0" y="-47625"/>
              <a:ext cx="749258" cy="658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8"/>
                </a:lnSpc>
              </a:pPr>
              <a:endParaRPr/>
            </a:p>
          </p:txBody>
        </p:sp>
      </p:grpSp>
      <p:grpSp>
        <p:nvGrpSpPr>
          <p:cNvPr id="46" name="Group 23">
            <a:extLst>
              <a:ext uri="{FF2B5EF4-FFF2-40B4-BE49-F238E27FC236}">
                <a16:creationId xmlns:a16="http://schemas.microsoft.com/office/drawing/2014/main" xmlns="" id="{17E3D511-6E7C-B291-80D1-F000F280B9F0}"/>
              </a:ext>
            </a:extLst>
          </p:cNvPr>
          <p:cNvGrpSpPr/>
          <p:nvPr/>
        </p:nvGrpSpPr>
        <p:grpSpPr>
          <a:xfrm>
            <a:off x="6019800" y="4575997"/>
            <a:ext cx="1768375" cy="1698569"/>
            <a:chOff x="0" y="0"/>
            <a:chExt cx="623964" cy="599334"/>
          </a:xfrm>
        </p:grpSpPr>
        <p:sp>
          <p:nvSpPr>
            <p:cNvPr id="47" name="Freeform 24">
              <a:extLst>
                <a:ext uri="{FF2B5EF4-FFF2-40B4-BE49-F238E27FC236}">
                  <a16:creationId xmlns:a16="http://schemas.microsoft.com/office/drawing/2014/main" xmlns="" id="{B852B442-795A-D8F2-3095-A855D7518A66}"/>
                </a:ext>
              </a:extLst>
            </p:cNvPr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48" name="TextBox 25">
              <a:extLst>
                <a:ext uri="{FF2B5EF4-FFF2-40B4-BE49-F238E27FC236}">
                  <a16:creationId xmlns:a16="http://schemas.microsoft.com/office/drawing/2014/main" xmlns="" id="{60E2AB7A-FC69-4BDF-AB2F-3E611EF3A0C0}"/>
                </a:ext>
              </a:extLst>
            </p:cNvPr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8"/>
                </a:lnSpc>
              </a:pPr>
              <a:endParaRPr/>
            </a:p>
          </p:txBody>
        </p:sp>
      </p:grpSp>
      <p:grpSp>
        <p:nvGrpSpPr>
          <p:cNvPr id="49" name="Group 26">
            <a:extLst>
              <a:ext uri="{FF2B5EF4-FFF2-40B4-BE49-F238E27FC236}">
                <a16:creationId xmlns:a16="http://schemas.microsoft.com/office/drawing/2014/main" xmlns="" id="{09DFC9CA-3B75-FD54-6A11-E862E4B6C65F}"/>
              </a:ext>
            </a:extLst>
          </p:cNvPr>
          <p:cNvGrpSpPr/>
          <p:nvPr/>
        </p:nvGrpSpPr>
        <p:grpSpPr>
          <a:xfrm>
            <a:off x="8077200" y="4575997"/>
            <a:ext cx="1768375" cy="1698569"/>
            <a:chOff x="0" y="0"/>
            <a:chExt cx="623964" cy="599334"/>
          </a:xfrm>
        </p:grpSpPr>
        <p:sp>
          <p:nvSpPr>
            <p:cNvPr id="50" name="Freeform 27">
              <a:extLst>
                <a:ext uri="{FF2B5EF4-FFF2-40B4-BE49-F238E27FC236}">
                  <a16:creationId xmlns:a16="http://schemas.microsoft.com/office/drawing/2014/main" xmlns="" id="{43255889-3BB3-3264-5378-695839C5F942}"/>
                </a:ext>
              </a:extLst>
            </p:cNvPr>
            <p:cNvSpPr/>
            <p:nvPr/>
          </p:nvSpPr>
          <p:spPr>
            <a:xfrm>
              <a:off x="0" y="0"/>
              <a:ext cx="623964" cy="599334"/>
            </a:xfrm>
            <a:custGeom>
              <a:avLst/>
              <a:gdLst/>
              <a:ahLst/>
              <a:cxnLst/>
              <a:rect l="l" t="t" r="r" b="b"/>
              <a:pathLst>
                <a:path w="623964" h="599334">
                  <a:moveTo>
                    <a:pt x="126962" y="0"/>
                  </a:moveTo>
                  <a:lnTo>
                    <a:pt x="497003" y="0"/>
                  </a:lnTo>
                  <a:cubicBezTo>
                    <a:pt x="530675" y="0"/>
                    <a:pt x="562968" y="13376"/>
                    <a:pt x="586778" y="37186"/>
                  </a:cubicBezTo>
                  <a:cubicBezTo>
                    <a:pt x="610588" y="60996"/>
                    <a:pt x="623964" y="93289"/>
                    <a:pt x="623964" y="126962"/>
                  </a:cubicBezTo>
                  <a:lnTo>
                    <a:pt x="623964" y="472372"/>
                  </a:lnTo>
                  <a:cubicBezTo>
                    <a:pt x="623964" y="542491"/>
                    <a:pt x="567122" y="599334"/>
                    <a:pt x="497003" y="599334"/>
                  </a:cubicBezTo>
                  <a:lnTo>
                    <a:pt x="126962" y="599334"/>
                  </a:lnTo>
                  <a:cubicBezTo>
                    <a:pt x="93289" y="599334"/>
                    <a:pt x="60996" y="585957"/>
                    <a:pt x="37186" y="562147"/>
                  </a:cubicBezTo>
                  <a:cubicBezTo>
                    <a:pt x="13376" y="538337"/>
                    <a:pt x="0" y="506044"/>
                    <a:pt x="0" y="472372"/>
                  </a:cubicBezTo>
                  <a:lnTo>
                    <a:pt x="0" y="126962"/>
                  </a:lnTo>
                  <a:cubicBezTo>
                    <a:pt x="0" y="93289"/>
                    <a:pt x="13376" y="60996"/>
                    <a:pt x="37186" y="37186"/>
                  </a:cubicBezTo>
                  <a:cubicBezTo>
                    <a:pt x="60996" y="13376"/>
                    <a:pt x="93289" y="0"/>
                    <a:pt x="12696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1" name="TextBox 28">
              <a:extLst>
                <a:ext uri="{FF2B5EF4-FFF2-40B4-BE49-F238E27FC236}">
                  <a16:creationId xmlns:a16="http://schemas.microsoft.com/office/drawing/2014/main" xmlns="" id="{901F57FD-4B0C-55A7-E016-AEB05136DA2C}"/>
                </a:ext>
              </a:extLst>
            </p:cNvPr>
            <p:cNvSpPr txBox="1"/>
            <p:nvPr/>
          </p:nvSpPr>
          <p:spPr>
            <a:xfrm>
              <a:off x="0" y="-47625"/>
              <a:ext cx="623964" cy="6469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88"/>
                </a:lnSpc>
              </a:pPr>
              <a:endParaRPr/>
            </a:p>
          </p:txBody>
        </p:sp>
      </p:grpSp>
      <p:sp>
        <p:nvSpPr>
          <p:cNvPr id="52" name="AutoShape 46">
            <a:extLst>
              <a:ext uri="{FF2B5EF4-FFF2-40B4-BE49-F238E27FC236}">
                <a16:creationId xmlns:a16="http://schemas.microsoft.com/office/drawing/2014/main" xmlns="" id="{AAFFFA8C-EE43-310F-8C39-C10FAB109EC6}"/>
              </a:ext>
            </a:extLst>
          </p:cNvPr>
          <p:cNvSpPr/>
          <p:nvPr/>
        </p:nvSpPr>
        <p:spPr>
          <a:xfrm flipH="1">
            <a:off x="7977663" y="2486768"/>
            <a:ext cx="0" cy="3903575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54" name="TextBox 68">
            <a:extLst>
              <a:ext uri="{FF2B5EF4-FFF2-40B4-BE49-F238E27FC236}">
                <a16:creationId xmlns:a16="http://schemas.microsoft.com/office/drawing/2014/main" xmlns="" id="{5D270806-77C7-22E8-E314-5A3FCA81F85A}"/>
              </a:ext>
            </a:extLst>
          </p:cNvPr>
          <p:cNvSpPr txBox="1"/>
          <p:nvPr/>
        </p:nvSpPr>
        <p:spPr>
          <a:xfrm>
            <a:off x="6442079" y="2707856"/>
            <a:ext cx="860885" cy="25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LATENS</a:t>
            </a:r>
          </a:p>
        </p:txBody>
      </p:sp>
      <p:sp>
        <p:nvSpPr>
          <p:cNvPr id="56" name="TextBox 70">
            <a:extLst>
              <a:ext uri="{FF2B5EF4-FFF2-40B4-BE49-F238E27FC236}">
                <a16:creationId xmlns:a16="http://schemas.microsoft.com/office/drawing/2014/main" xmlns="" id="{5189A5E0-40D7-F7B1-E66B-A8E58274BD62}"/>
              </a:ext>
            </a:extLst>
          </p:cNvPr>
          <p:cNvSpPr txBox="1"/>
          <p:nvPr/>
        </p:nvSpPr>
        <p:spPr>
          <a:xfrm>
            <a:off x="6334188" y="4656366"/>
            <a:ext cx="1122872" cy="256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APETETHIS</a:t>
            </a:r>
          </a:p>
        </p:txBody>
      </p:sp>
      <p:sp>
        <p:nvSpPr>
          <p:cNvPr id="57" name="TextBox 71">
            <a:extLst>
              <a:ext uri="{FF2B5EF4-FFF2-40B4-BE49-F238E27FC236}">
                <a16:creationId xmlns:a16="http://schemas.microsoft.com/office/drawing/2014/main" xmlns="" id="{11ED937A-85F7-E0A6-594B-F4B33C64D30E}"/>
              </a:ext>
            </a:extLst>
          </p:cNvPr>
          <p:cNvSpPr txBox="1"/>
          <p:nvPr/>
        </p:nvSpPr>
        <p:spPr>
          <a:xfrm>
            <a:off x="8382000" y="4609803"/>
            <a:ext cx="1275402" cy="25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3"/>
              </a:lnSpc>
            </a:pPr>
            <a:r>
              <a:rPr lang="en-US" sz="1545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DEFENDER</a:t>
            </a:r>
          </a:p>
        </p:txBody>
      </p:sp>
      <p:sp>
        <p:nvSpPr>
          <p:cNvPr id="59" name="AutoShape 45">
            <a:extLst>
              <a:ext uri="{FF2B5EF4-FFF2-40B4-BE49-F238E27FC236}">
                <a16:creationId xmlns:a16="http://schemas.microsoft.com/office/drawing/2014/main" xmlns="" id="{4867526D-D084-8473-B134-A30F40CA690A}"/>
              </a:ext>
            </a:extLst>
          </p:cNvPr>
          <p:cNvSpPr/>
          <p:nvPr/>
        </p:nvSpPr>
        <p:spPr>
          <a:xfrm>
            <a:off x="5867400" y="4485343"/>
            <a:ext cx="4410012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</p:sp>
      <p:sp>
        <p:nvSpPr>
          <p:cNvPr id="79" name="TextBox 60">
            <a:extLst>
              <a:ext uri="{FF2B5EF4-FFF2-40B4-BE49-F238E27FC236}">
                <a16:creationId xmlns:a16="http://schemas.microsoft.com/office/drawing/2014/main" xmlns="" id="{46226846-4135-85F5-E5DA-C0E271601764}"/>
              </a:ext>
            </a:extLst>
          </p:cNvPr>
          <p:cNvSpPr txBox="1"/>
          <p:nvPr/>
        </p:nvSpPr>
        <p:spPr>
          <a:xfrm>
            <a:off x="8077200" y="1845745"/>
            <a:ext cx="1273496" cy="25391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BPKAD</a:t>
            </a: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BAPPEDA</a:t>
            </a: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LSM</a:t>
            </a: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Pers</a:t>
            </a:r>
            <a:endParaRPr lang="en-US" sz="125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Distributor</a:t>
            </a: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/</a:t>
            </a:r>
            <a:r>
              <a:rPr lang="en-US" sz="125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Agen</a:t>
            </a:r>
            <a:endParaRPr lang="en-US" sz="125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err="1" smtClean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Offtaker</a:t>
            </a:r>
            <a:endParaRPr lang="en-US" sz="125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err="1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Camat</a:t>
            </a:r>
            <a:r>
              <a:rPr lang="en-US" sz="1250" dirty="0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dan</a:t>
            </a:r>
            <a:r>
              <a:rPr lang="en-US" sz="1250" dirty="0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Lurah</a:t>
            </a:r>
            <a:endParaRPr lang="en-US" sz="1250" dirty="0" smtClean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r>
              <a:rPr lang="en-US" sz="1250" dirty="0" err="1" smtClean="0">
                <a:solidFill>
                  <a:srgbClr val="000000"/>
                </a:solidFill>
                <a:latin typeface="Open Sans 1 "/>
                <a:ea typeface="Open Sans 1"/>
                <a:cs typeface="Open Sans 1 Bold"/>
                <a:sym typeface="Open Sans 1 Bold"/>
              </a:rPr>
              <a:t>Bulog</a:t>
            </a:r>
            <a:endParaRPr lang="en-US" sz="1250" dirty="0" smtClean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  <a:p>
            <a:pPr marL="270947" lvl="1" indent="-135474">
              <a:lnSpc>
                <a:spcPts val="1756"/>
              </a:lnSpc>
              <a:buFont typeface="Arial"/>
              <a:buChar char="•"/>
            </a:pPr>
            <a:endParaRPr lang="en-US" sz="1250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91" name="TextBox 65">
            <a:extLst>
              <a:ext uri="{FF2B5EF4-FFF2-40B4-BE49-F238E27FC236}">
                <a16:creationId xmlns:a16="http://schemas.microsoft.com/office/drawing/2014/main" xmlns="" id="{110ED0D5-CB9F-CE58-F7AE-9E10E9632040}"/>
              </a:ext>
            </a:extLst>
          </p:cNvPr>
          <p:cNvSpPr txBox="1"/>
          <p:nvPr/>
        </p:nvSpPr>
        <p:spPr>
          <a:xfrm>
            <a:off x="9174710" y="1866900"/>
            <a:ext cx="1264690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TPIP (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Menko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Ekonomi,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Menkeu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,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Mendag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,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Mendagri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, BPS)</a:t>
            </a: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250" dirty="0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TPIP </a:t>
            </a:r>
            <a:r>
              <a:rPr lang="en-US" sz="1250" dirty="0" err="1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Provinsi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,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Gubernur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Bupati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Muara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Enim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Sekda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Muara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Enim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Asisten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II Muara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Enim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  <a:p>
            <a:pPr marL="178777" lvl="1" indent="-89388" algn="l">
              <a:lnSpc>
                <a:spcPts val="1159"/>
              </a:lnSpc>
              <a:buFont typeface="Arial"/>
              <a:buChar char="•"/>
            </a:pP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TPID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Muara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 smtClean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Enim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92" name="TextBox 67">
            <a:extLst>
              <a:ext uri="{FF2B5EF4-FFF2-40B4-BE49-F238E27FC236}">
                <a16:creationId xmlns:a16="http://schemas.microsoft.com/office/drawing/2014/main" xmlns="" id="{7F568429-5728-BC8D-4832-BB003C27465C}"/>
              </a:ext>
            </a:extLst>
          </p:cNvPr>
          <p:cNvSpPr txBox="1"/>
          <p:nvPr/>
        </p:nvSpPr>
        <p:spPr>
          <a:xfrm>
            <a:off x="10277475" y="1868736"/>
            <a:ext cx="1685925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OPD lain yang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tidak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berkaitan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langsung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dgn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proyek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perubahan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Sekretaris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Disperindag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ESDM</a:t>
            </a:r>
          </a:p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Kepala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Tata Kelola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Perdagangan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  <a:p>
            <a:pPr marL="289827" lvl="1" indent="-144914" algn="l">
              <a:lnSpc>
                <a:spcPts val="1879"/>
              </a:lnSpc>
              <a:buFont typeface="Arial"/>
              <a:buChar char="•"/>
            </a:pP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Kepala</a:t>
            </a:r>
            <a:r>
              <a:rPr lang="en-US" sz="1250" dirty="0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 UPTD Pasar Muara </a:t>
            </a:r>
            <a:r>
              <a:rPr lang="en-US" sz="1250" dirty="0" err="1">
                <a:solidFill>
                  <a:srgbClr val="000000"/>
                </a:solidFill>
                <a:latin typeface="Open Sans 1 "/>
                <a:ea typeface="Open Sans 1 Bold"/>
                <a:cs typeface="Open Sans 1 Bold"/>
                <a:sym typeface="Open Sans 1 Bold"/>
              </a:rPr>
              <a:t>Enim</a:t>
            </a:r>
            <a:endParaRPr lang="en-US" sz="1250" dirty="0">
              <a:solidFill>
                <a:srgbClr val="000000"/>
              </a:solidFill>
              <a:latin typeface="Open Sans 1 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93" name="TextBox 53">
            <a:extLst>
              <a:ext uri="{FF2B5EF4-FFF2-40B4-BE49-F238E27FC236}">
                <a16:creationId xmlns:a16="http://schemas.microsoft.com/office/drawing/2014/main" xmlns="" id="{AEB60874-51DB-A087-732A-5E4A8AD47163}"/>
              </a:ext>
            </a:extLst>
          </p:cNvPr>
          <p:cNvSpPr txBox="1"/>
          <p:nvPr/>
        </p:nvSpPr>
        <p:spPr>
          <a:xfrm>
            <a:off x="914400" y="8420100"/>
            <a:ext cx="3770753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Link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Dukungan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Sekda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Muara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7"/>
              </a:rPr>
              <a:t>Enim</a:t>
            </a:r>
            <a:endParaRPr lang="en-US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94" name="TextBox 53">
            <a:extLst>
              <a:ext uri="{FF2B5EF4-FFF2-40B4-BE49-F238E27FC236}">
                <a16:creationId xmlns:a16="http://schemas.microsoft.com/office/drawing/2014/main" xmlns="" id="{AEB60874-51DB-A087-732A-5E4A8AD47163}"/>
              </a:ext>
            </a:extLst>
          </p:cNvPr>
          <p:cNvSpPr txBox="1"/>
          <p:nvPr/>
        </p:nvSpPr>
        <p:spPr>
          <a:xfrm>
            <a:off x="900943" y="8724900"/>
            <a:ext cx="3747257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8"/>
              </a:rPr>
              <a:t>Link </a:t>
            </a:r>
            <a:r>
              <a:rPr lang="en-US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8"/>
              </a:rPr>
              <a:t>Dukungan</a:t>
            </a: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8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8"/>
              </a:rPr>
              <a:t>Asisten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8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8"/>
              </a:rPr>
              <a:t>Perekobang</a:t>
            </a:r>
            <a:endParaRPr lang="en-US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95" name="TextBox 53">
            <a:extLst>
              <a:ext uri="{FF2B5EF4-FFF2-40B4-BE49-F238E27FC236}">
                <a16:creationId xmlns:a16="http://schemas.microsoft.com/office/drawing/2014/main" xmlns="" id="{AEB60874-51DB-A087-732A-5E4A8AD47163}"/>
              </a:ext>
            </a:extLst>
          </p:cNvPr>
          <p:cNvSpPr txBox="1"/>
          <p:nvPr/>
        </p:nvSpPr>
        <p:spPr>
          <a:xfrm>
            <a:off x="4953000" y="7810500"/>
            <a:ext cx="3747257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Link </a:t>
            </a:r>
            <a:r>
              <a:rPr lang="en-US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Dukungan</a:t>
            </a: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Kanca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Bulog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19"/>
              </a:rPr>
              <a:t>Lahat</a:t>
            </a:r>
            <a:endParaRPr lang="en-US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96" name="TextBox 53">
            <a:extLst>
              <a:ext uri="{FF2B5EF4-FFF2-40B4-BE49-F238E27FC236}">
                <a16:creationId xmlns:a16="http://schemas.microsoft.com/office/drawing/2014/main" xmlns="" id="{AEB60874-51DB-A087-732A-5E4A8AD47163}"/>
              </a:ext>
            </a:extLst>
          </p:cNvPr>
          <p:cNvSpPr txBox="1"/>
          <p:nvPr/>
        </p:nvSpPr>
        <p:spPr>
          <a:xfrm>
            <a:off x="900943" y="9029700"/>
            <a:ext cx="3747257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0"/>
              </a:rPr>
              <a:t>Link </a:t>
            </a:r>
            <a:r>
              <a:rPr lang="en-US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0"/>
              </a:rPr>
              <a:t>Dukungan</a:t>
            </a: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0"/>
              </a:rPr>
              <a:t>DTPHP</a:t>
            </a:r>
            <a:endParaRPr lang="en-US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97" name="TextBox 53">
            <a:extLst>
              <a:ext uri="{FF2B5EF4-FFF2-40B4-BE49-F238E27FC236}">
                <a16:creationId xmlns:a16="http://schemas.microsoft.com/office/drawing/2014/main" xmlns="" id="{AEB60874-51DB-A087-732A-5E4A8AD47163}"/>
              </a:ext>
            </a:extLst>
          </p:cNvPr>
          <p:cNvSpPr txBox="1"/>
          <p:nvPr/>
        </p:nvSpPr>
        <p:spPr>
          <a:xfrm>
            <a:off x="4978818" y="8178185"/>
            <a:ext cx="4408831" cy="379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Link </a:t>
            </a:r>
            <a:r>
              <a:rPr lang="en-US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Dukungan</a:t>
            </a:r>
            <a:r>
              <a:rPr lang="en-US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Kepala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 BPS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Muara</a:t>
            </a:r>
            <a:r>
              <a:rPr lang="en-US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  <a:hlinkClick r:id="rId21"/>
              </a:rPr>
              <a:t>Enim</a:t>
            </a:r>
            <a:endParaRPr lang="en-US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82" name="TextBox 30">
            <a:extLst>
              <a:ext uri="{FF2B5EF4-FFF2-40B4-BE49-F238E27FC236}">
                <a16:creationId xmlns:a16="http://schemas.microsoft.com/office/drawing/2014/main" xmlns="" id="{1D02D133-AA6D-43FA-856A-9D4411666B20}"/>
              </a:ext>
            </a:extLst>
          </p:cNvPr>
          <p:cNvSpPr txBox="1"/>
          <p:nvPr/>
        </p:nvSpPr>
        <p:spPr>
          <a:xfrm>
            <a:off x="10649029" y="4610100"/>
            <a:ext cx="7499503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13"/>
              </a:lnSpc>
              <a:spcBef>
                <a:spcPct val="0"/>
              </a:spcBef>
            </a:pPr>
            <a:r>
              <a:rPr lang="en-US" sz="2000" b="1" u="none" strike="noStrike" smtClean="0">
                <a:solidFill>
                  <a:srgbClr val="004AAD"/>
                </a:solidFill>
                <a:latin typeface="Aileron Heavy"/>
                <a:ea typeface="Aileron Heavy"/>
                <a:cs typeface="Aileron Heavy"/>
                <a:sym typeface="Aileron Heavy"/>
              </a:rPr>
              <a:t>STRATEGI </a:t>
            </a:r>
            <a:r>
              <a:rPr lang="en-US" sz="2000" b="1" u="none" strike="noStrike" dirty="0">
                <a:solidFill>
                  <a:srgbClr val="004AAD"/>
                </a:solidFill>
                <a:latin typeface="Aileron Heavy"/>
                <a:ea typeface="Aileron Heavy"/>
                <a:cs typeface="Aileron Heavy"/>
                <a:sym typeface="Aileron Heavy"/>
              </a:rPr>
              <a:t>MARKETING 7P+1C</a:t>
            </a:r>
          </a:p>
        </p:txBody>
      </p:sp>
      <p:sp>
        <p:nvSpPr>
          <p:cNvPr id="104" name="TextBox 8">
            <a:extLst>
              <a:ext uri="{FF2B5EF4-FFF2-40B4-BE49-F238E27FC236}">
                <a16:creationId xmlns:a16="http://schemas.microsoft.com/office/drawing/2014/main" xmlns="" id="{53D7AEB0-96A2-EF16-197B-D55AEF7496B8}"/>
              </a:ext>
            </a:extLst>
          </p:cNvPr>
          <p:cNvSpPr txBox="1"/>
          <p:nvPr/>
        </p:nvSpPr>
        <p:spPr>
          <a:xfrm>
            <a:off x="8658492" y="2236273"/>
            <a:ext cx="729882" cy="44664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7979"/>
              </a:lnSpc>
            </a:pPr>
            <a:endParaRPr/>
          </a:p>
        </p:txBody>
      </p:sp>
      <p:grpSp>
        <p:nvGrpSpPr>
          <p:cNvPr id="10" name="Group 9"/>
          <p:cNvGrpSpPr/>
          <p:nvPr/>
        </p:nvGrpSpPr>
        <p:grpSpPr>
          <a:xfrm>
            <a:off x="10079734" y="6743700"/>
            <a:ext cx="4245866" cy="1592105"/>
            <a:chOff x="9622534" y="7437595"/>
            <a:chExt cx="4245866" cy="1592105"/>
          </a:xfrm>
        </p:grpSpPr>
        <p:grpSp>
          <p:nvGrpSpPr>
            <p:cNvPr id="106" name="Group 105"/>
            <p:cNvGrpSpPr/>
            <p:nvPr/>
          </p:nvGrpSpPr>
          <p:grpSpPr>
            <a:xfrm>
              <a:off x="10058400" y="7437595"/>
              <a:ext cx="1672696" cy="602729"/>
              <a:chOff x="10439400" y="5676900"/>
              <a:chExt cx="1672696" cy="602729"/>
            </a:xfrm>
          </p:grpSpPr>
          <p:sp>
            <p:nvSpPr>
              <p:cNvPr id="107" name="Freeform 7">
                <a:extLst>
                  <a:ext uri="{FF2B5EF4-FFF2-40B4-BE49-F238E27FC236}">
                    <a16:creationId xmlns:a16="http://schemas.microsoft.com/office/drawing/2014/main" xmlns="" id="{F263722D-0376-9819-DF13-C2A169571F29}"/>
                  </a:ext>
                </a:extLst>
              </p:cNvPr>
              <p:cNvSpPr/>
              <p:nvPr/>
            </p:nvSpPr>
            <p:spPr>
              <a:xfrm>
                <a:off x="10447442" y="5823323"/>
                <a:ext cx="371254" cy="41627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</p:sp>
          <p:sp>
            <p:nvSpPr>
              <p:cNvPr id="108" name="TextBox 9">
                <a:extLst>
                  <a:ext uri="{FF2B5EF4-FFF2-40B4-BE49-F238E27FC236}">
                    <a16:creationId xmlns:a16="http://schemas.microsoft.com/office/drawing/2014/main" xmlns="" id="{8148690C-A1A0-280D-7CC0-788638AF23D0}"/>
                  </a:ext>
                </a:extLst>
              </p:cNvPr>
              <p:cNvSpPr txBox="1"/>
              <p:nvPr/>
            </p:nvSpPr>
            <p:spPr>
              <a:xfrm>
                <a:off x="10439400" y="5676900"/>
                <a:ext cx="379296" cy="60272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4727"/>
                  </a:lnSpc>
                </a:pPr>
                <a:r>
                  <a:rPr lang="en-US" sz="2400" b="1" dirty="0" smtClean="0">
                    <a:solidFill>
                      <a:srgbClr val="FFFFFF"/>
                    </a:solidFill>
                    <a:latin typeface="Open Sans 1 Bold"/>
                    <a:ea typeface="Open Sans 1 Bold"/>
                    <a:cs typeface="Open Sans 1 Bold"/>
                    <a:sym typeface="Open Sans 1 Bold"/>
                  </a:rPr>
                  <a:t>2</a:t>
                </a:r>
                <a:endParaRPr lang="en-US" sz="2400" b="1" dirty="0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endParaRPr>
              </a:p>
            </p:txBody>
          </p:sp>
          <p:sp>
            <p:nvSpPr>
              <p:cNvPr id="109" name="TextBox 32">
                <a:extLst>
                  <a:ext uri="{FF2B5EF4-FFF2-40B4-BE49-F238E27FC236}">
                    <a16:creationId xmlns:a16="http://schemas.microsoft.com/office/drawing/2014/main" xmlns="" id="{D7E280CA-AFBA-8880-A211-81CE5511D9C2}"/>
                  </a:ext>
                </a:extLst>
              </p:cNvPr>
              <p:cNvSpPr txBox="1"/>
              <p:nvPr/>
            </p:nvSpPr>
            <p:spPr>
              <a:xfrm>
                <a:off x="10896600" y="5753100"/>
                <a:ext cx="1215496" cy="3929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lnSpc>
                    <a:spcPts val="3588"/>
                  </a:lnSpc>
                </a:pPr>
                <a:r>
                  <a:rPr lang="en-US" sz="1600" b="1" dirty="0" smtClean="0">
                    <a:solidFill>
                      <a:srgbClr val="000000"/>
                    </a:solidFill>
                    <a:latin typeface="Open Sans 1 Bold"/>
                    <a:ea typeface="Open Sans 1 Bold"/>
                    <a:cs typeface="Open Sans 1 Bold"/>
                    <a:sym typeface="Open Sans 1 Bold"/>
                  </a:rPr>
                  <a:t>PLACE</a:t>
                </a:r>
                <a:endParaRPr lang="en-US" sz="16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endParaRP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9622534" y="8093042"/>
              <a:ext cx="4245866" cy="936658"/>
              <a:chOff x="886460" y="7101821"/>
              <a:chExt cx="4137438" cy="1157506"/>
            </a:xfrm>
          </p:grpSpPr>
          <p:sp>
            <p:nvSpPr>
              <p:cNvPr id="112" name="Freeform 28">
                <a:extLst>
                  <a:ext uri="{FF2B5EF4-FFF2-40B4-BE49-F238E27FC236}">
                    <a16:creationId xmlns:a16="http://schemas.microsoft.com/office/drawing/2014/main" xmlns="" id="{E2B2D327-A8CC-8B79-BE9F-CB057E36EA54}"/>
                  </a:ext>
                </a:extLst>
              </p:cNvPr>
              <p:cNvSpPr/>
              <p:nvPr/>
            </p:nvSpPr>
            <p:spPr>
              <a:xfrm>
                <a:off x="886460" y="7200815"/>
                <a:ext cx="350481" cy="392878"/>
              </a:xfrm>
              <a:custGeom>
                <a:avLst/>
                <a:gdLst/>
                <a:ahLst/>
                <a:cxnLst/>
                <a:rect l="l" t="t" r="r" b="b"/>
                <a:pathLst>
                  <a:path w="350481" h="392878">
                    <a:moveTo>
                      <a:pt x="0" y="0"/>
                    </a:moveTo>
                    <a:lnTo>
                      <a:pt x="350481" y="0"/>
                    </a:lnTo>
                    <a:lnTo>
                      <a:pt x="350481" y="392878"/>
                    </a:lnTo>
                    <a:lnTo>
                      <a:pt x="0" y="39287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2"/>
                <a:stretch>
                  <a:fillRect/>
                </a:stretch>
              </a:blipFill>
            </p:spPr>
          </p:sp>
          <p:sp>
            <p:nvSpPr>
              <p:cNvPr id="113" name="TextBox 34">
                <a:extLst>
                  <a:ext uri="{FF2B5EF4-FFF2-40B4-BE49-F238E27FC236}">
                    <a16:creationId xmlns:a16="http://schemas.microsoft.com/office/drawing/2014/main" xmlns="" id="{1E0112DF-AF3D-8751-1A20-1C9342D31EC9}"/>
                  </a:ext>
                </a:extLst>
              </p:cNvPr>
              <p:cNvSpPr txBox="1"/>
              <p:nvPr/>
            </p:nvSpPr>
            <p:spPr>
              <a:xfrm>
                <a:off x="1233621" y="7101821"/>
                <a:ext cx="3790277" cy="30772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just">
                  <a:lnSpc>
                    <a:spcPts val="2570"/>
                  </a:lnSpc>
                  <a:spcBef>
                    <a:spcPct val="0"/>
                  </a:spcBef>
                </a:pPr>
                <a:r>
                  <a:rPr lang="en-US" sz="1600" b="1" dirty="0" err="1" smtClean="0">
                    <a:solidFill>
                      <a:srgbClr val="191919"/>
                    </a:solidFill>
                    <a:latin typeface="Gotham Bold"/>
                    <a:ea typeface="Gotham Bold"/>
                    <a:cs typeface="Gotham Bold"/>
                    <a:sym typeface="Gotham Bold"/>
                  </a:rPr>
                  <a:t>Tempat</a:t>
                </a:r>
                <a:r>
                  <a:rPr lang="en-US" sz="1600" b="1" dirty="0" smtClean="0">
                    <a:solidFill>
                      <a:srgbClr val="191919"/>
                    </a:solidFill>
                    <a:latin typeface="Gotham Bold"/>
                    <a:ea typeface="Gotham Bold"/>
                    <a:cs typeface="Gotham Bold"/>
                    <a:sym typeface="Gotham Bold"/>
                  </a:rPr>
                  <a:t> yang </a:t>
                </a:r>
                <a:r>
                  <a:rPr lang="en-US" sz="1600" b="1" dirty="0" err="1" smtClean="0">
                    <a:solidFill>
                      <a:srgbClr val="191919"/>
                    </a:solidFill>
                    <a:latin typeface="Gotham Bold"/>
                    <a:ea typeface="Gotham Bold"/>
                    <a:cs typeface="Gotham Bold"/>
                    <a:sym typeface="Gotham Bold"/>
                  </a:rPr>
                  <a:t>dilaksankan</a:t>
                </a:r>
                <a:r>
                  <a:rPr lang="en-US" sz="1600" b="1" dirty="0" smtClean="0">
                    <a:solidFill>
                      <a:srgbClr val="191919"/>
                    </a:solidFill>
                    <a:latin typeface="Gotham Bold"/>
                    <a:ea typeface="Gotham Bold"/>
                    <a:cs typeface="Gotham Bold"/>
                    <a:sym typeface="Gotham Bold"/>
                  </a:rPr>
                  <a:t>  :</a:t>
                </a:r>
                <a:endParaRPr lang="en-US" sz="1600" b="1" dirty="0">
                  <a:solidFill>
                    <a:srgbClr val="191919"/>
                  </a:solidFill>
                  <a:latin typeface="Gotham Bold"/>
                  <a:ea typeface="Gotham Bold"/>
                  <a:cs typeface="Gotham Bold"/>
                  <a:sym typeface="Gotham Bold"/>
                </a:endParaRPr>
              </a:p>
            </p:txBody>
          </p:sp>
          <p:sp>
            <p:nvSpPr>
              <p:cNvPr id="114" name="TextBox 36">
                <a:extLst>
                  <a:ext uri="{FF2B5EF4-FFF2-40B4-BE49-F238E27FC236}">
                    <a16:creationId xmlns:a16="http://schemas.microsoft.com/office/drawing/2014/main" xmlns="" id="{9C6A7C39-C81E-CA29-5CFA-992B5EF52498}"/>
                  </a:ext>
                </a:extLst>
              </p:cNvPr>
              <p:cNvSpPr txBox="1"/>
              <p:nvPr/>
            </p:nvSpPr>
            <p:spPr>
              <a:xfrm>
                <a:off x="1067644" y="7435246"/>
                <a:ext cx="3790277" cy="82408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396426" lvl="1" indent="-198213" algn="just">
                  <a:lnSpc>
                    <a:spcPts val="2570"/>
                  </a:lnSpc>
                  <a:buAutoNum type="arabicPeriod"/>
                </a:pP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Disperindag</a:t>
                </a:r>
                <a:r>
                  <a:rPr lang="en-US" sz="1600" dirty="0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 ESDM </a:t>
                </a: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kab</a:t>
                </a:r>
                <a:r>
                  <a:rPr lang="en-US" sz="1600" dirty="0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. </a:t>
                </a: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Muara</a:t>
                </a:r>
                <a:r>
                  <a:rPr lang="en-US" sz="1600" dirty="0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 </a:t>
                </a: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Enim</a:t>
                </a:r>
                <a:endParaRPr lang="en-US" sz="1600" dirty="0" smtClean="0">
                  <a:solidFill>
                    <a:srgbClr val="191919"/>
                  </a:solidFill>
                  <a:latin typeface="Gotham"/>
                  <a:ea typeface="Gotham"/>
                  <a:cs typeface="Gotham"/>
                  <a:sym typeface="Gotham"/>
                </a:endParaRPr>
              </a:p>
              <a:p>
                <a:pPr marL="396426" lvl="1" indent="-198213" algn="just">
                  <a:lnSpc>
                    <a:spcPts val="2570"/>
                  </a:lnSpc>
                  <a:buAutoNum type="arabicPeriod"/>
                </a:pP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Pasar</a:t>
                </a:r>
                <a:r>
                  <a:rPr lang="en-US" sz="1600" dirty="0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 </a:t>
                </a: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Muara</a:t>
                </a:r>
                <a:r>
                  <a:rPr lang="en-US" sz="1600" dirty="0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 </a:t>
                </a:r>
                <a:r>
                  <a:rPr lang="en-US" sz="1600" dirty="0" err="1" smtClean="0">
                    <a:solidFill>
                      <a:srgbClr val="191919"/>
                    </a:solidFill>
                    <a:latin typeface="Gotham"/>
                    <a:ea typeface="Gotham"/>
                    <a:cs typeface="Gotham"/>
                    <a:sym typeface="Gotham"/>
                  </a:rPr>
                  <a:t>Enim</a:t>
                </a:r>
                <a:endParaRPr lang="en-US" sz="1600" dirty="0">
                  <a:solidFill>
                    <a:srgbClr val="191919"/>
                  </a:solidFill>
                  <a:latin typeface="Gotham"/>
                  <a:ea typeface="Gotham"/>
                  <a:cs typeface="Gotham"/>
                  <a:sym typeface="Gotham"/>
                </a:endParaRPr>
              </a:p>
            </p:txBody>
          </p:sp>
        </p:grp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676900"/>
            <a:ext cx="2019300" cy="94097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439400" y="5067300"/>
            <a:ext cx="1672696" cy="562700"/>
            <a:chOff x="10439400" y="5676900"/>
            <a:chExt cx="1672696" cy="562700"/>
          </a:xfrm>
        </p:grpSpPr>
        <p:sp>
          <p:nvSpPr>
            <p:cNvPr id="103" name="Freeform 7">
              <a:extLst>
                <a:ext uri="{FF2B5EF4-FFF2-40B4-BE49-F238E27FC236}">
                  <a16:creationId xmlns:a16="http://schemas.microsoft.com/office/drawing/2014/main" xmlns="" id="{F263722D-0376-9819-DF13-C2A169571F29}"/>
                </a:ext>
              </a:extLst>
            </p:cNvPr>
            <p:cNvSpPr/>
            <p:nvPr/>
          </p:nvSpPr>
          <p:spPr>
            <a:xfrm>
              <a:off x="10447442" y="5823323"/>
              <a:ext cx="371254" cy="416277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02" name="TextBox 9">
              <a:extLst>
                <a:ext uri="{FF2B5EF4-FFF2-40B4-BE49-F238E27FC236}">
                  <a16:creationId xmlns:a16="http://schemas.microsoft.com/office/drawing/2014/main" xmlns="" id="{8148690C-A1A0-280D-7CC0-788638AF23D0}"/>
                </a:ext>
              </a:extLst>
            </p:cNvPr>
            <p:cNvSpPr txBox="1"/>
            <p:nvPr/>
          </p:nvSpPr>
          <p:spPr>
            <a:xfrm>
              <a:off x="10439400" y="5676900"/>
              <a:ext cx="379296" cy="5220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27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1</a:t>
              </a:r>
            </a:p>
          </p:txBody>
        </p:sp>
        <p:sp>
          <p:nvSpPr>
            <p:cNvPr id="105" name="TextBox 32">
              <a:extLst>
                <a:ext uri="{FF2B5EF4-FFF2-40B4-BE49-F238E27FC236}">
                  <a16:creationId xmlns:a16="http://schemas.microsoft.com/office/drawing/2014/main" xmlns="" id="{D7E280CA-AFBA-8880-A211-81CE5511D9C2}"/>
                </a:ext>
              </a:extLst>
            </p:cNvPr>
            <p:cNvSpPr txBox="1"/>
            <p:nvPr/>
          </p:nvSpPr>
          <p:spPr>
            <a:xfrm>
              <a:off x="10896600" y="5753100"/>
              <a:ext cx="1215496" cy="4616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588"/>
                </a:lnSpc>
              </a:pPr>
              <a:r>
                <a:rPr lang="en-US" sz="16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PRODUCT</a:t>
              </a:r>
            </a:p>
          </p:txBody>
        </p:sp>
      </p:grpSp>
      <p:sp>
        <p:nvSpPr>
          <p:cNvPr id="115" name="Freeform 28">
            <a:extLst>
              <a:ext uri="{FF2B5EF4-FFF2-40B4-BE49-F238E27FC236}">
                <a16:creationId xmlns:a16="http://schemas.microsoft.com/office/drawing/2014/main" xmlns="" id="{E2B2D327-A8CC-8B79-BE9F-CB057E36EA54}"/>
              </a:ext>
            </a:extLst>
          </p:cNvPr>
          <p:cNvSpPr/>
          <p:nvPr/>
        </p:nvSpPr>
        <p:spPr>
          <a:xfrm>
            <a:off x="10069584" y="6231483"/>
            <a:ext cx="336974" cy="386393"/>
          </a:xfrm>
          <a:custGeom>
            <a:avLst/>
            <a:gdLst/>
            <a:ahLst/>
            <a:cxnLst/>
            <a:rect l="l" t="t" r="r" b="b"/>
            <a:pathLst>
              <a:path w="350481" h="392878">
                <a:moveTo>
                  <a:pt x="0" y="0"/>
                </a:moveTo>
                <a:lnTo>
                  <a:pt x="350481" y="0"/>
                </a:lnTo>
                <a:lnTo>
                  <a:pt x="350481" y="392878"/>
                </a:lnTo>
                <a:lnTo>
                  <a:pt x="0" y="392878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grpSp>
        <p:nvGrpSpPr>
          <p:cNvPr id="12" name="Group 11"/>
          <p:cNvGrpSpPr/>
          <p:nvPr/>
        </p:nvGrpSpPr>
        <p:grpSpPr>
          <a:xfrm>
            <a:off x="10214504" y="8343900"/>
            <a:ext cx="1672696" cy="986707"/>
            <a:chOff x="12628179" y="5683771"/>
            <a:chExt cx="1672696" cy="986707"/>
          </a:xfrm>
        </p:grpSpPr>
        <p:grpSp>
          <p:nvGrpSpPr>
            <p:cNvPr id="117" name="Group 116"/>
            <p:cNvGrpSpPr/>
            <p:nvPr/>
          </p:nvGrpSpPr>
          <p:grpSpPr>
            <a:xfrm>
              <a:off x="12628179" y="5683771"/>
              <a:ext cx="1672696" cy="602729"/>
              <a:chOff x="10439400" y="5676900"/>
              <a:chExt cx="1672696" cy="602729"/>
            </a:xfrm>
          </p:grpSpPr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xmlns="" id="{F263722D-0376-9819-DF13-C2A169571F29}"/>
                  </a:ext>
                </a:extLst>
              </p:cNvPr>
              <p:cNvSpPr/>
              <p:nvPr/>
            </p:nvSpPr>
            <p:spPr>
              <a:xfrm>
                <a:off x="10447442" y="5823323"/>
                <a:ext cx="371254" cy="41627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</p:sp>
          <p:sp>
            <p:nvSpPr>
              <p:cNvPr id="119" name="TextBox 9">
                <a:extLst>
                  <a:ext uri="{FF2B5EF4-FFF2-40B4-BE49-F238E27FC236}">
                    <a16:creationId xmlns:a16="http://schemas.microsoft.com/office/drawing/2014/main" xmlns="" id="{8148690C-A1A0-280D-7CC0-788638AF23D0}"/>
                  </a:ext>
                </a:extLst>
              </p:cNvPr>
              <p:cNvSpPr txBox="1"/>
              <p:nvPr/>
            </p:nvSpPr>
            <p:spPr>
              <a:xfrm>
                <a:off x="10439400" y="5676900"/>
                <a:ext cx="379296" cy="60272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4727"/>
                  </a:lnSpc>
                </a:pPr>
                <a:r>
                  <a:rPr lang="en-US" sz="2400" b="1" dirty="0">
                    <a:solidFill>
                      <a:srgbClr val="FFFFFF"/>
                    </a:solidFill>
                    <a:latin typeface="Open Sans 1 Bold"/>
                    <a:ea typeface="Open Sans 1 Bold"/>
                    <a:cs typeface="Open Sans 1 Bold"/>
                    <a:sym typeface="Open Sans 1 Bold"/>
                  </a:rPr>
                  <a:t>3</a:t>
                </a:r>
              </a:p>
            </p:txBody>
          </p:sp>
          <p:sp>
            <p:nvSpPr>
              <p:cNvPr id="120" name="TextBox 32">
                <a:extLst>
                  <a:ext uri="{FF2B5EF4-FFF2-40B4-BE49-F238E27FC236}">
                    <a16:creationId xmlns:a16="http://schemas.microsoft.com/office/drawing/2014/main" xmlns="" id="{D7E280CA-AFBA-8880-A211-81CE5511D9C2}"/>
                  </a:ext>
                </a:extLst>
              </p:cNvPr>
              <p:cNvSpPr txBox="1"/>
              <p:nvPr/>
            </p:nvSpPr>
            <p:spPr>
              <a:xfrm>
                <a:off x="10896600" y="5753100"/>
                <a:ext cx="1215496" cy="39292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lnSpc>
                    <a:spcPts val="3588"/>
                  </a:lnSpc>
                </a:pPr>
                <a:r>
                  <a:rPr lang="en-US" sz="1600" b="1" dirty="0" smtClean="0">
                    <a:solidFill>
                      <a:srgbClr val="000000"/>
                    </a:solidFill>
                    <a:latin typeface="Open Sans 1 Bold"/>
                    <a:ea typeface="Open Sans 1 Bold"/>
                    <a:cs typeface="Open Sans 1 Bold"/>
                    <a:sym typeface="Open Sans 1 Bold"/>
                  </a:rPr>
                  <a:t>PRICE</a:t>
                </a:r>
                <a:endParaRPr lang="en-US" sz="16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endParaRPr>
              </a:p>
            </p:txBody>
          </p:sp>
        </p:grpSp>
        <p:grpSp>
          <p:nvGrpSpPr>
            <p:cNvPr id="121" name="Group 120"/>
            <p:cNvGrpSpPr/>
            <p:nvPr/>
          </p:nvGrpSpPr>
          <p:grpSpPr>
            <a:xfrm>
              <a:off x="12725400" y="6362700"/>
              <a:ext cx="1415847" cy="307778"/>
              <a:chOff x="5844837" y="7917440"/>
              <a:chExt cx="2071131" cy="307778"/>
            </a:xfrm>
          </p:grpSpPr>
          <p:sp>
            <p:nvSpPr>
              <p:cNvPr id="122" name="TextBox 48">
                <a:extLst>
                  <a:ext uri="{FF2B5EF4-FFF2-40B4-BE49-F238E27FC236}">
                    <a16:creationId xmlns:a16="http://schemas.microsoft.com/office/drawing/2014/main" xmlns="" id="{E9E3D6D3-21F8-14A7-3DCA-1F35E23558AE}"/>
                  </a:ext>
                </a:extLst>
              </p:cNvPr>
              <p:cNvSpPr txBox="1"/>
              <p:nvPr/>
            </p:nvSpPr>
            <p:spPr>
              <a:xfrm>
                <a:off x="6392219" y="7917441"/>
                <a:ext cx="1523749" cy="30777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ts val="2394"/>
                  </a:lnSpc>
                  <a:spcBef>
                    <a:spcPct val="0"/>
                  </a:spcBef>
                </a:pPr>
                <a:r>
                  <a:rPr lang="en-US" sz="1600" b="1" dirty="0">
                    <a:solidFill>
                      <a:srgbClr val="191919"/>
                    </a:solidFill>
                    <a:latin typeface="Gotham Bold"/>
                    <a:ea typeface="Gotham Bold"/>
                    <a:cs typeface="Gotham Bold"/>
                    <a:sym typeface="Gotham Bold"/>
                  </a:rPr>
                  <a:t>APBD</a:t>
                </a:r>
              </a:p>
            </p:txBody>
          </p:sp>
          <p:sp>
            <p:nvSpPr>
              <p:cNvPr id="123" name="Freeform 51">
                <a:extLst>
                  <a:ext uri="{FF2B5EF4-FFF2-40B4-BE49-F238E27FC236}">
                    <a16:creationId xmlns:a16="http://schemas.microsoft.com/office/drawing/2014/main" xmlns="" id="{88D7D67A-47FE-5589-5AA6-32B6AC7956EF}"/>
                  </a:ext>
                </a:extLst>
              </p:cNvPr>
              <p:cNvSpPr/>
              <p:nvPr/>
            </p:nvSpPr>
            <p:spPr>
              <a:xfrm>
                <a:off x="5844837" y="7917440"/>
                <a:ext cx="602184" cy="226087"/>
              </a:xfrm>
              <a:custGeom>
                <a:avLst/>
                <a:gdLst/>
                <a:ahLst/>
                <a:cxnLst/>
                <a:rect l="l" t="t" r="r" b="b"/>
                <a:pathLst>
                  <a:path w="390162" h="437360">
                    <a:moveTo>
                      <a:pt x="0" y="0"/>
                    </a:moveTo>
                    <a:lnTo>
                      <a:pt x="390162" y="0"/>
                    </a:lnTo>
                    <a:lnTo>
                      <a:pt x="390162" y="437359"/>
                    </a:lnTo>
                    <a:lnTo>
                      <a:pt x="0" y="437359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2"/>
                <a:stretch>
                  <a:fillRect/>
                </a:stretch>
              </a:blipFill>
            </p:spPr>
          </p:sp>
        </p:grpSp>
      </p:grpSp>
      <p:grpSp>
        <p:nvGrpSpPr>
          <p:cNvPr id="124" name="Group 123"/>
          <p:cNvGrpSpPr/>
          <p:nvPr/>
        </p:nvGrpSpPr>
        <p:grpSpPr>
          <a:xfrm>
            <a:off x="12877800" y="5067300"/>
            <a:ext cx="1799838" cy="871825"/>
            <a:chOff x="10439400" y="5676900"/>
            <a:chExt cx="1672696" cy="930793"/>
          </a:xfrm>
        </p:grpSpPr>
        <p:sp>
          <p:nvSpPr>
            <p:cNvPr id="125" name="Freeform 7">
              <a:extLst>
                <a:ext uri="{FF2B5EF4-FFF2-40B4-BE49-F238E27FC236}">
                  <a16:creationId xmlns:a16="http://schemas.microsoft.com/office/drawing/2014/main" xmlns="" id="{F263722D-0376-9819-DF13-C2A169571F29}"/>
                </a:ext>
              </a:extLst>
            </p:cNvPr>
            <p:cNvSpPr/>
            <p:nvPr/>
          </p:nvSpPr>
          <p:spPr>
            <a:xfrm>
              <a:off x="10447442" y="5823323"/>
              <a:ext cx="371254" cy="416277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26" name="TextBox 9">
              <a:extLst>
                <a:ext uri="{FF2B5EF4-FFF2-40B4-BE49-F238E27FC236}">
                  <a16:creationId xmlns:a16="http://schemas.microsoft.com/office/drawing/2014/main" xmlns="" id="{8148690C-A1A0-280D-7CC0-788638AF23D0}"/>
                </a:ext>
              </a:extLst>
            </p:cNvPr>
            <p:cNvSpPr txBox="1"/>
            <p:nvPr/>
          </p:nvSpPr>
          <p:spPr>
            <a:xfrm>
              <a:off x="10439400" y="5676900"/>
              <a:ext cx="379296" cy="6637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27"/>
                </a:lnSpc>
              </a:pPr>
              <a:r>
                <a:rPr lang="en-US" sz="2400" b="1" dirty="0" smtClean="0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4</a:t>
              </a:r>
              <a:endParaRPr lang="en-US" sz="24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  <p:sp>
          <p:nvSpPr>
            <p:cNvPr id="127" name="TextBox 32">
              <a:extLst>
                <a:ext uri="{FF2B5EF4-FFF2-40B4-BE49-F238E27FC236}">
                  <a16:creationId xmlns:a16="http://schemas.microsoft.com/office/drawing/2014/main" xmlns="" id="{D7E280CA-AFBA-8880-A211-81CE5511D9C2}"/>
                </a:ext>
              </a:extLst>
            </p:cNvPr>
            <p:cNvSpPr txBox="1"/>
            <p:nvPr/>
          </p:nvSpPr>
          <p:spPr>
            <a:xfrm>
              <a:off x="10896600" y="5753100"/>
              <a:ext cx="1215496" cy="8545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588"/>
                </a:lnSpc>
              </a:pPr>
              <a:r>
                <a:rPr lang="en-US" sz="1600" b="1" dirty="0" smtClean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PROMOTION</a:t>
              </a:r>
              <a:endParaRPr lang="en-US" sz="16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</p:grpSp>
      <p:pic>
        <p:nvPicPr>
          <p:cNvPr id="128" name="Picture 127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9" b="18993"/>
          <a:stretch/>
        </p:blipFill>
        <p:spPr>
          <a:xfrm>
            <a:off x="12826123" y="5676900"/>
            <a:ext cx="1956677" cy="1719180"/>
          </a:xfrm>
          <a:prstGeom prst="rect">
            <a:avLst/>
          </a:prstGeom>
        </p:spPr>
      </p:pic>
      <p:grpSp>
        <p:nvGrpSpPr>
          <p:cNvPr id="129" name="Group 128"/>
          <p:cNvGrpSpPr/>
          <p:nvPr/>
        </p:nvGrpSpPr>
        <p:grpSpPr>
          <a:xfrm>
            <a:off x="12364137" y="8274571"/>
            <a:ext cx="1672696" cy="602729"/>
            <a:chOff x="10439400" y="5676900"/>
            <a:chExt cx="1672696" cy="602729"/>
          </a:xfrm>
        </p:grpSpPr>
        <p:sp>
          <p:nvSpPr>
            <p:cNvPr id="130" name="Freeform 7">
              <a:extLst>
                <a:ext uri="{FF2B5EF4-FFF2-40B4-BE49-F238E27FC236}">
                  <a16:creationId xmlns:a16="http://schemas.microsoft.com/office/drawing/2014/main" xmlns="" id="{F263722D-0376-9819-DF13-C2A169571F29}"/>
                </a:ext>
              </a:extLst>
            </p:cNvPr>
            <p:cNvSpPr/>
            <p:nvPr/>
          </p:nvSpPr>
          <p:spPr>
            <a:xfrm>
              <a:off x="10447442" y="5823323"/>
              <a:ext cx="371254" cy="416277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31" name="TextBox 9">
              <a:extLst>
                <a:ext uri="{FF2B5EF4-FFF2-40B4-BE49-F238E27FC236}">
                  <a16:creationId xmlns:a16="http://schemas.microsoft.com/office/drawing/2014/main" xmlns="" id="{8148690C-A1A0-280D-7CC0-788638AF23D0}"/>
                </a:ext>
              </a:extLst>
            </p:cNvPr>
            <p:cNvSpPr txBox="1"/>
            <p:nvPr/>
          </p:nvSpPr>
          <p:spPr>
            <a:xfrm>
              <a:off x="10439400" y="5676900"/>
              <a:ext cx="379296" cy="6027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27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5</a:t>
              </a:r>
            </a:p>
          </p:txBody>
        </p:sp>
        <p:sp>
          <p:nvSpPr>
            <p:cNvPr id="132" name="TextBox 32">
              <a:extLst>
                <a:ext uri="{FF2B5EF4-FFF2-40B4-BE49-F238E27FC236}">
                  <a16:creationId xmlns:a16="http://schemas.microsoft.com/office/drawing/2014/main" xmlns="" id="{D7E280CA-AFBA-8880-A211-81CE5511D9C2}"/>
                </a:ext>
              </a:extLst>
            </p:cNvPr>
            <p:cNvSpPr txBox="1"/>
            <p:nvPr/>
          </p:nvSpPr>
          <p:spPr>
            <a:xfrm>
              <a:off x="10896600" y="5753100"/>
              <a:ext cx="1215496" cy="3929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588"/>
                </a:lnSpc>
              </a:pPr>
              <a:r>
                <a:rPr lang="en-US" sz="1600" b="1" dirty="0" smtClean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PEOPLE</a:t>
              </a:r>
              <a:endParaRPr lang="en-US" sz="16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29EB6E9A-3C6F-7F93-7CA0-E07555C4BEBD}"/>
              </a:ext>
            </a:extLst>
          </p:cNvPr>
          <p:cNvSpPr txBox="1"/>
          <p:nvPr/>
        </p:nvSpPr>
        <p:spPr>
          <a:xfrm>
            <a:off x="12031596" y="8840569"/>
            <a:ext cx="1913004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Masyarakat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kurang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mampu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di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kecamatan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Muara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Enim</a:t>
            </a:r>
            <a:endParaRPr lang="en-US" sz="1400" b="1" dirty="0">
              <a:solidFill>
                <a:srgbClr val="191919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34" name="Freeform 51">
            <a:extLst>
              <a:ext uri="{FF2B5EF4-FFF2-40B4-BE49-F238E27FC236}">
                <a16:creationId xmlns:a16="http://schemas.microsoft.com/office/drawing/2014/main" xmlns="" id="{88D7D67A-47FE-5589-5AA6-32B6AC7956EF}"/>
              </a:ext>
            </a:extLst>
          </p:cNvPr>
          <p:cNvSpPr/>
          <p:nvPr/>
        </p:nvSpPr>
        <p:spPr>
          <a:xfrm>
            <a:off x="11640821" y="8731830"/>
            <a:ext cx="322579" cy="297870"/>
          </a:xfrm>
          <a:custGeom>
            <a:avLst/>
            <a:gdLst/>
            <a:ahLst/>
            <a:cxnLst/>
            <a:rect l="l" t="t" r="r" b="b"/>
            <a:pathLst>
              <a:path w="390162" h="437360">
                <a:moveTo>
                  <a:pt x="0" y="0"/>
                </a:moveTo>
                <a:lnTo>
                  <a:pt x="390162" y="0"/>
                </a:lnTo>
                <a:lnTo>
                  <a:pt x="390162" y="437359"/>
                </a:lnTo>
                <a:lnTo>
                  <a:pt x="0" y="437359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pic>
        <p:nvPicPr>
          <p:cNvPr id="135" name="Picture 134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2" r="1872" b="71543"/>
          <a:stretch/>
        </p:blipFill>
        <p:spPr>
          <a:xfrm>
            <a:off x="13997602" y="8880888"/>
            <a:ext cx="3985598" cy="606012"/>
          </a:xfrm>
          <a:prstGeom prst="rect">
            <a:avLst/>
          </a:prstGeom>
        </p:spPr>
      </p:pic>
      <p:sp>
        <p:nvSpPr>
          <p:cNvPr id="136" name="Rectangle 135"/>
          <p:cNvSpPr/>
          <p:nvPr/>
        </p:nvSpPr>
        <p:spPr>
          <a:xfrm>
            <a:off x="13868400" y="8590374"/>
            <a:ext cx="3874271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>
              <a:lnSpc>
                <a:spcPct val="150000"/>
              </a:lnSpc>
              <a:defRPr/>
            </a:pPr>
            <a:r>
              <a:rPr lang="en-US" sz="1100" b="1" dirty="0">
                <a:latin typeface="Adobe Kaiti Std R"/>
                <a:cs typeface="Arial" pitchFamily="34" charset="0"/>
              </a:rPr>
              <a:t>DATA WARGA MISKIN </a:t>
            </a:r>
            <a:r>
              <a:rPr lang="en-US" sz="1100" b="1" dirty="0" smtClean="0">
                <a:latin typeface="Adobe Kaiti Std R"/>
                <a:cs typeface="Arial" pitchFamily="34" charset="0"/>
              </a:rPr>
              <a:t>KECAMATAN </a:t>
            </a:r>
            <a:r>
              <a:rPr lang="en-US" sz="1100" b="1" dirty="0">
                <a:latin typeface="Adobe Kaiti Std R"/>
                <a:cs typeface="Arial" pitchFamily="34" charset="0"/>
              </a:rPr>
              <a:t>MUARA ENIM</a:t>
            </a:r>
          </a:p>
          <a:p>
            <a:pPr lvl="0" algn="just"/>
            <a:endParaRPr lang="en-US" sz="1100" dirty="0">
              <a:latin typeface="Adobe Kaiti Std R"/>
            </a:endParaRPr>
          </a:p>
        </p:txBody>
      </p:sp>
      <p:grpSp>
        <p:nvGrpSpPr>
          <p:cNvPr id="137" name="Group 5">
            <a:extLst>
              <a:ext uri="{FF2B5EF4-FFF2-40B4-BE49-F238E27FC236}">
                <a16:creationId xmlns:a16="http://schemas.microsoft.com/office/drawing/2014/main" xmlns="" id="{2CAC06AF-D8BA-E8DB-A8D8-88B23A3566DD}"/>
              </a:ext>
            </a:extLst>
          </p:cNvPr>
          <p:cNvGrpSpPr/>
          <p:nvPr/>
        </p:nvGrpSpPr>
        <p:grpSpPr>
          <a:xfrm>
            <a:off x="14935200" y="4914900"/>
            <a:ext cx="532287" cy="665425"/>
            <a:chOff x="0" y="-595332"/>
            <a:chExt cx="772954" cy="1295822"/>
          </a:xfrm>
        </p:grpSpPr>
        <p:grpSp>
          <p:nvGrpSpPr>
            <p:cNvPr id="138" name="Group 6">
              <a:extLst>
                <a:ext uri="{FF2B5EF4-FFF2-40B4-BE49-F238E27FC236}">
                  <a16:creationId xmlns:a16="http://schemas.microsoft.com/office/drawing/2014/main" xmlns="" id="{9CA55B8F-F251-12EE-5BE1-83893ECF4A72}"/>
                </a:ext>
              </a:extLst>
            </p:cNvPr>
            <p:cNvGrpSpPr/>
            <p:nvPr/>
          </p:nvGrpSpPr>
          <p:grpSpPr>
            <a:xfrm>
              <a:off x="0" y="-298556"/>
              <a:ext cx="772954" cy="999046"/>
              <a:chOff x="0" y="-313946"/>
              <a:chExt cx="812800" cy="1050546"/>
            </a:xfrm>
          </p:grpSpPr>
          <p:sp>
            <p:nvSpPr>
              <p:cNvPr id="140" name="Freeform 7">
                <a:extLst>
                  <a:ext uri="{FF2B5EF4-FFF2-40B4-BE49-F238E27FC236}">
                    <a16:creationId xmlns:a16="http://schemas.microsoft.com/office/drawing/2014/main" xmlns="" id="{DF78A66F-D953-A7AB-65B6-3486A076DCFC}"/>
                  </a:ext>
                </a:extLst>
              </p:cNvPr>
              <p:cNvSpPr/>
              <p:nvPr/>
            </p:nvSpPr>
            <p:spPr>
              <a:xfrm>
                <a:off x="0" y="-313946"/>
                <a:ext cx="812800" cy="812801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</p:sp>
          <p:sp>
            <p:nvSpPr>
              <p:cNvPr id="141" name="TextBox 8">
                <a:extLst>
                  <a:ext uri="{FF2B5EF4-FFF2-40B4-BE49-F238E27FC236}">
                    <a16:creationId xmlns:a16="http://schemas.microsoft.com/office/drawing/2014/main" xmlns="" id="{B9116D3D-74FD-8A86-D74D-D82F3BC136AD}"/>
                  </a:ext>
                </a:extLst>
              </p:cNvPr>
              <p:cNvSpPr txBox="1"/>
              <p:nvPr/>
            </p:nvSpPr>
            <p:spPr>
              <a:xfrm>
                <a:off x="76200" y="-28575"/>
                <a:ext cx="660400" cy="7651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979"/>
                  </a:lnSpc>
                </a:pPr>
                <a:endParaRPr/>
              </a:p>
            </p:txBody>
          </p:sp>
        </p:grpSp>
        <p:sp>
          <p:nvSpPr>
            <p:cNvPr id="139" name="TextBox 9">
              <a:extLst>
                <a:ext uri="{FF2B5EF4-FFF2-40B4-BE49-F238E27FC236}">
                  <a16:creationId xmlns:a16="http://schemas.microsoft.com/office/drawing/2014/main" xmlns="" id="{BAD37C45-0CC1-772B-2572-D8ED3503D58C}"/>
                </a:ext>
              </a:extLst>
            </p:cNvPr>
            <p:cNvSpPr txBox="1"/>
            <p:nvPr/>
          </p:nvSpPr>
          <p:spPr>
            <a:xfrm>
              <a:off x="60985" y="-595332"/>
              <a:ext cx="580412" cy="10166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27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Open Sans 1" charset="0"/>
                  <a:ea typeface="Open Sans 1 Bold"/>
                  <a:cs typeface="Open Sans 1" charset="0"/>
                  <a:sym typeface="Open Sans 1 Bold"/>
                </a:rPr>
                <a:t>6</a:t>
              </a:r>
            </a:p>
          </p:txBody>
        </p:sp>
      </p:grpSp>
      <p:sp>
        <p:nvSpPr>
          <p:cNvPr id="142" name="TextBox 22">
            <a:extLst>
              <a:ext uri="{FF2B5EF4-FFF2-40B4-BE49-F238E27FC236}">
                <a16:creationId xmlns:a16="http://schemas.microsoft.com/office/drawing/2014/main" xmlns="" id="{0BC6648F-061C-E5B5-99F0-884DC9568BBB}"/>
              </a:ext>
            </a:extLst>
          </p:cNvPr>
          <p:cNvSpPr txBox="1"/>
          <p:nvPr/>
        </p:nvSpPr>
        <p:spPr>
          <a:xfrm>
            <a:off x="15576663" y="5143500"/>
            <a:ext cx="1492137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4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PUBLIC PRIVATE </a:t>
            </a:r>
          </a:p>
          <a:p>
            <a:pPr algn="l"/>
            <a:r>
              <a:rPr lang="en-US" sz="14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PARTNERSHIP</a:t>
            </a:r>
            <a:endParaRPr lang="en-US" sz="14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143" name="Freeform 10">
            <a:extLst>
              <a:ext uri="{FF2B5EF4-FFF2-40B4-BE49-F238E27FC236}">
                <a16:creationId xmlns:a16="http://schemas.microsoft.com/office/drawing/2014/main" xmlns="" id="{DAB94097-CE2B-93D7-B75A-D870EC1FC6DF}"/>
              </a:ext>
            </a:extLst>
          </p:cNvPr>
          <p:cNvSpPr/>
          <p:nvPr/>
        </p:nvSpPr>
        <p:spPr>
          <a:xfrm>
            <a:off x="15112547" y="5649053"/>
            <a:ext cx="441024" cy="315325"/>
          </a:xfrm>
          <a:custGeom>
            <a:avLst/>
            <a:gdLst/>
            <a:ahLst/>
            <a:cxnLst/>
            <a:rect l="l" t="t" r="r" b="b"/>
            <a:pathLst>
              <a:path w="441024" h="494373">
                <a:moveTo>
                  <a:pt x="0" y="0"/>
                </a:moveTo>
                <a:lnTo>
                  <a:pt x="441024" y="0"/>
                </a:lnTo>
                <a:lnTo>
                  <a:pt x="441024" y="494373"/>
                </a:lnTo>
                <a:lnTo>
                  <a:pt x="0" y="494373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144" name="TextBox 21">
            <a:extLst>
              <a:ext uri="{FF2B5EF4-FFF2-40B4-BE49-F238E27FC236}">
                <a16:creationId xmlns:a16="http://schemas.microsoft.com/office/drawing/2014/main" xmlns="" id="{705CE8A9-53DC-8F3C-0EF7-AC60B6707862}"/>
              </a:ext>
            </a:extLst>
          </p:cNvPr>
          <p:cNvSpPr txBox="1"/>
          <p:nvPr/>
        </p:nvSpPr>
        <p:spPr>
          <a:xfrm>
            <a:off x="15564649" y="5676900"/>
            <a:ext cx="241855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Dukungan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BPS ,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Bulog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dan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DTPHP,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Agen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Lokal</a:t>
            </a:r>
            <a:endParaRPr lang="en-US" sz="1400" b="1" dirty="0">
              <a:solidFill>
                <a:srgbClr val="191919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3"/>
          <a:stretch/>
        </p:blipFill>
        <p:spPr>
          <a:xfrm>
            <a:off x="15609575" y="6515100"/>
            <a:ext cx="2526025" cy="856153"/>
          </a:xfrm>
          <a:prstGeom prst="rect">
            <a:avLst/>
          </a:prstGeom>
        </p:spPr>
      </p:pic>
      <p:sp>
        <p:nvSpPr>
          <p:cNvPr id="146" name="TextBox 23">
            <a:extLst>
              <a:ext uri="{FF2B5EF4-FFF2-40B4-BE49-F238E27FC236}">
                <a16:creationId xmlns:a16="http://schemas.microsoft.com/office/drawing/2014/main" xmlns="" id="{9D695109-EC37-63C2-0B74-A47310C1933A}"/>
              </a:ext>
            </a:extLst>
          </p:cNvPr>
          <p:cNvSpPr txBox="1"/>
          <p:nvPr/>
        </p:nvSpPr>
        <p:spPr>
          <a:xfrm>
            <a:off x="15645547" y="6134100"/>
            <a:ext cx="1008633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88"/>
              </a:lnSpc>
            </a:pPr>
            <a:r>
              <a:rPr lang="en-US" sz="14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PROCESS</a:t>
            </a:r>
            <a:endParaRPr lang="en-US" sz="14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grpSp>
        <p:nvGrpSpPr>
          <p:cNvPr id="148" name="Group 13">
            <a:extLst>
              <a:ext uri="{FF2B5EF4-FFF2-40B4-BE49-F238E27FC236}">
                <a16:creationId xmlns:a16="http://schemas.microsoft.com/office/drawing/2014/main" xmlns="" id="{25F3A296-88AB-ECF9-3BD9-27DEB6E44EF9}"/>
              </a:ext>
            </a:extLst>
          </p:cNvPr>
          <p:cNvGrpSpPr/>
          <p:nvPr/>
        </p:nvGrpSpPr>
        <p:grpSpPr>
          <a:xfrm>
            <a:off x="15049023" y="6286644"/>
            <a:ext cx="527640" cy="401075"/>
            <a:chOff x="0" y="0"/>
            <a:chExt cx="812800" cy="812800"/>
          </a:xfrm>
        </p:grpSpPr>
        <p:sp>
          <p:nvSpPr>
            <p:cNvPr id="150" name="Freeform 14">
              <a:extLst>
                <a:ext uri="{FF2B5EF4-FFF2-40B4-BE49-F238E27FC236}">
                  <a16:creationId xmlns:a16="http://schemas.microsoft.com/office/drawing/2014/main" xmlns="" id="{FE013815-4CD4-6889-AB12-575A6AD1D86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151" name="TextBox 15">
              <a:extLst>
                <a:ext uri="{FF2B5EF4-FFF2-40B4-BE49-F238E27FC236}">
                  <a16:creationId xmlns:a16="http://schemas.microsoft.com/office/drawing/2014/main" xmlns="" id="{CFFA22B8-2562-369E-5441-0471FC3A28E1}"/>
                </a:ext>
              </a:extLst>
            </p:cNvPr>
            <p:cNvSpPr txBox="1"/>
            <p:nvPr/>
          </p:nvSpPr>
          <p:spPr>
            <a:xfrm>
              <a:off x="76200" y="-28575"/>
              <a:ext cx="6604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979"/>
                </a:lnSpc>
              </a:pPr>
              <a:endParaRPr/>
            </a:p>
          </p:txBody>
        </p:sp>
      </p:grpSp>
      <p:sp>
        <p:nvSpPr>
          <p:cNvPr id="149" name="TextBox 16">
            <a:extLst>
              <a:ext uri="{FF2B5EF4-FFF2-40B4-BE49-F238E27FC236}">
                <a16:creationId xmlns:a16="http://schemas.microsoft.com/office/drawing/2014/main" xmlns="" id="{E9C7E7F1-1AF9-A731-C28A-59511DE1A64C}"/>
              </a:ext>
            </a:extLst>
          </p:cNvPr>
          <p:cNvSpPr txBox="1"/>
          <p:nvPr/>
        </p:nvSpPr>
        <p:spPr>
          <a:xfrm>
            <a:off x="15190684" y="6112608"/>
            <a:ext cx="222785" cy="522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27"/>
              </a:lnSpc>
            </a:pPr>
            <a:r>
              <a:rPr lang="en-US" sz="24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7</a:t>
            </a:r>
          </a:p>
        </p:txBody>
      </p:sp>
      <p:sp>
        <p:nvSpPr>
          <p:cNvPr id="152" name="Freeform 51">
            <a:extLst>
              <a:ext uri="{FF2B5EF4-FFF2-40B4-BE49-F238E27FC236}">
                <a16:creationId xmlns:a16="http://schemas.microsoft.com/office/drawing/2014/main" xmlns="" id="{88D7D67A-47FE-5589-5AA6-32B6AC7956EF}"/>
              </a:ext>
            </a:extLst>
          </p:cNvPr>
          <p:cNvSpPr/>
          <p:nvPr/>
        </p:nvSpPr>
        <p:spPr>
          <a:xfrm>
            <a:off x="15222221" y="6816735"/>
            <a:ext cx="322579" cy="297870"/>
          </a:xfrm>
          <a:custGeom>
            <a:avLst/>
            <a:gdLst/>
            <a:ahLst/>
            <a:cxnLst/>
            <a:rect l="l" t="t" r="r" b="b"/>
            <a:pathLst>
              <a:path w="390162" h="437360">
                <a:moveTo>
                  <a:pt x="0" y="0"/>
                </a:moveTo>
                <a:lnTo>
                  <a:pt x="390162" y="0"/>
                </a:lnTo>
                <a:lnTo>
                  <a:pt x="390162" y="437359"/>
                </a:lnTo>
                <a:lnTo>
                  <a:pt x="0" y="437359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grpSp>
        <p:nvGrpSpPr>
          <p:cNvPr id="13" name="Group 12"/>
          <p:cNvGrpSpPr/>
          <p:nvPr/>
        </p:nvGrpSpPr>
        <p:grpSpPr>
          <a:xfrm>
            <a:off x="14706600" y="7277100"/>
            <a:ext cx="1768649" cy="581982"/>
            <a:chOff x="15083073" y="7380918"/>
            <a:chExt cx="1768649" cy="581982"/>
          </a:xfrm>
        </p:grpSpPr>
        <p:sp>
          <p:nvSpPr>
            <p:cNvPr id="153" name="TextBox 23">
              <a:extLst>
                <a:ext uri="{FF2B5EF4-FFF2-40B4-BE49-F238E27FC236}">
                  <a16:creationId xmlns:a16="http://schemas.microsoft.com/office/drawing/2014/main" xmlns="" id="{9D695109-EC37-63C2-0B74-A47310C1933A}"/>
                </a:ext>
              </a:extLst>
            </p:cNvPr>
            <p:cNvSpPr txBox="1"/>
            <p:nvPr/>
          </p:nvSpPr>
          <p:spPr>
            <a:xfrm>
              <a:off x="15679597" y="7429500"/>
              <a:ext cx="1172125" cy="4616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588"/>
                </a:lnSpc>
              </a:pPr>
              <a:r>
                <a:rPr lang="en-US" sz="1400" b="1" dirty="0" smtClean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CUSTOMER</a:t>
              </a:r>
              <a:endParaRPr lang="en-US" sz="140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endParaRPr>
            </a:p>
          </p:txBody>
        </p:sp>
        <p:grpSp>
          <p:nvGrpSpPr>
            <p:cNvPr id="154" name="Group 13">
              <a:extLst>
                <a:ext uri="{FF2B5EF4-FFF2-40B4-BE49-F238E27FC236}">
                  <a16:creationId xmlns:a16="http://schemas.microsoft.com/office/drawing/2014/main" xmlns="" id="{25F3A296-88AB-ECF9-3BD9-27DEB6E44EF9}"/>
                </a:ext>
              </a:extLst>
            </p:cNvPr>
            <p:cNvGrpSpPr/>
            <p:nvPr/>
          </p:nvGrpSpPr>
          <p:grpSpPr>
            <a:xfrm>
              <a:off x="15083073" y="7561825"/>
              <a:ext cx="527640" cy="401075"/>
              <a:chOff x="0" y="0"/>
              <a:chExt cx="812800" cy="812800"/>
            </a:xfrm>
          </p:grpSpPr>
          <p:sp>
            <p:nvSpPr>
              <p:cNvPr id="155" name="Freeform 14">
                <a:extLst>
                  <a:ext uri="{FF2B5EF4-FFF2-40B4-BE49-F238E27FC236}">
                    <a16:creationId xmlns:a16="http://schemas.microsoft.com/office/drawing/2014/main" xmlns="" id="{FE013815-4CD4-6889-AB12-575A6AD1D86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4AAD"/>
              </a:solidFill>
            </p:spPr>
          </p:sp>
          <p:sp>
            <p:nvSpPr>
              <p:cNvPr id="156" name="TextBox 15">
                <a:extLst>
                  <a:ext uri="{FF2B5EF4-FFF2-40B4-BE49-F238E27FC236}">
                    <a16:creationId xmlns:a16="http://schemas.microsoft.com/office/drawing/2014/main" xmlns="" id="{CFFA22B8-2562-369E-5441-0471FC3A28E1}"/>
                  </a:ext>
                </a:extLst>
              </p:cNvPr>
              <p:cNvSpPr txBox="1"/>
              <p:nvPr/>
            </p:nvSpPr>
            <p:spPr>
              <a:xfrm>
                <a:off x="76200" y="-28575"/>
                <a:ext cx="660400" cy="7651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7979"/>
                  </a:lnSpc>
                </a:pPr>
                <a:endParaRPr/>
              </a:p>
            </p:txBody>
          </p:sp>
        </p:grpSp>
        <p:sp>
          <p:nvSpPr>
            <p:cNvPr id="157" name="TextBox 16">
              <a:extLst>
                <a:ext uri="{FF2B5EF4-FFF2-40B4-BE49-F238E27FC236}">
                  <a16:creationId xmlns:a16="http://schemas.microsoft.com/office/drawing/2014/main" xmlns="" id="{E9C7E7F1-1AF9-A731-C28A-59511DE1A64C}"/>
                </a:ext>
              </a:extLst>
            </p:cNvPr>
            <p:cNvSpPr txBox="1"/>
            <p:nvPr/>
          </p:nvSpPr>
          <p:spPr>
            <a:xfrm>
              <a:off x="15224734" y="7380918"/>
              <a:ext cx="222785" cy="5220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27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8</a:t>
              </a:r>
            </a:p>
          </p:txBody>
        </p:sp>
      </p:grpSp>
      <p:pic>
        <p:nvPicPr>
          <p:cNvPr id="158" name="Picture 157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37"/>
          <a:stretch/>
        </p:blipFill>
        <p:spPr>
          <a:xfrm>
            <a:off x="15316200" y="7734300"/>
            <a:ext cx="1426203" cy="832863"/>
          </a:xfrm>
          <a:prstGeom prst="rect">
            <a:avLst/>
          </a:prstGeom>
        </p:spPr>
      </p:pic>
      <p:sp>
        <p:nvSpPr>
          <p:cNvPr id="159" name="TextBox 21">
            <a:extLst>
              <a:ext uri="{FF2B5EF4-FFF2-40B4-BE49-F238E27FC236}">
                <a16:creationId xmlns:a16="http://schemas.microsoft.com/office/drawing/2014/main" xmlns="" id="{705CE8A9-53DC-8F3C-0EF7-AC60B6707862}"/>
              </a:ext>
            </a:extLst>
          </p:cNvPr>
          <p:cNvSpPr txBox="1"/>
          <p:nvPr/>
        </p:nvSpPr>
        <p:spPr>
          <a:xfrm>
            <a:off x="16840200" y="7734300"/>
            <a:ext cx="936610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Masyarakat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Muara</a:t>
            </a:r>
            <a:r>
              <a:rPr lang="en-US" sz="1400" b="1" dirty="0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400" b="1" dirty="0" err="1" smtClean="0">
                <a:solidFill>
                  <a:srgbClr val="191919"/>
                </a:solidFill>
                <a:latin typeface="Gotham Bold"/>
                <a:ea typeface="Gotham Bold"/>
                <a:cs typeface="Gotham Bold"/>
                <a:sym typeface="Gotham Bold"/>
              </a:rPr>
              <a:t>Enim</a:t>
            </a:r>
            <a:endParaRPr lang="en-US" sz="1400" b="1" dirty="0">
              <a:solidFill>
                <a:srgbClr val="191919"/>
              </a:solidFill>
              <a:latin typeface="Gotham Bold"/>
              <a:ea typeface="Gotham Bold"/>
              <a:cs typeface="Gotham Bold"/>
              <a:sym typeface="Gotham Bold"/>
            </a:endParaRPr>
          </a:p>
        </p:txBody>
      </p:sp>
      <p:sp>
        <p:nvSpPr>
          <p:cNvPr id="160" name="Freeform 51">
            <a:extLst>
              <a:ext uri="{FF2B5EF4-FFF2-40B4-BE49-F238E27FC236}">
                <a16:creationId xmlns:a16="http://schemas.microsoft.com/office/drawing/2014/main" xmlns="" id="{88D7D67A-47FE-5589-5AA6-32B6AC7956EF}"/>
              </a:ext>
            </a:extLst>
          </p:cNvPr>
          <p:cNvSpPr/>
          <p:nvPr/>
        </p:nvSpPr>
        <p:spPr>
          <a:xfrm>
            <a:off x="14836906" y="7976672"/>
            <a:ext cx="322579" cy="297870"/>
          </a:xfrm>
          <a:custGeom>
            <a:avLst/>
            <a:gdLst/>
            <a:ahLst/>
            <a:cxnLst/>
            <a:rect l="l" t="t" r="r" b="b"/>
            <a:pathLst>
              <a:path w="390162" h="437360">
                <a:moveTo>
                  <a:pt x="0" y="0"/>
                </a:moveTo>
                <a:lnTo>
                  <a:pt x="390162" y="0"/>
                </a:lnTo>
                <a:lnTo>
                  <a:pt x="390162" y="437359"/>
                </a:lnTo>
                <a:lnTo>
                  <a:pt x="0" y="437359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 flipH="1">
            <a:off x="2464719" y="4693242"/>
            <a:ext cx="12729265" cy="0"/>
          </a:xfrm>
          <a:prstGeom prst="line">
            <a:avLst/>
          </a:prstGeom>
          <a:ln w="66675" cap="flat">
            <a:solidFill>
              <a:srgbClr val="DFDFD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Freeform 27"/>
          <p:cNvSpPr/>
          <p:nvPr/>
        </p:nvSpPr>
        <p:spPr>
          <a:xfrm flipH="1">
            <a:off x="17157554" y="-1270002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2794951" y="0"/>
                </a:moveTo>
                <a:lnTo>
                  <a:pt x="0" y="0"/>
                </a:lnTo>
                <a:lnTo>
                  <a:pt x="0" y="2794952"/>
                </a:lnTo>
                <a:lnTo>
                  <a:pt x="2794951" y="2794952"/>
                </a:lnTo>
                <a:lnTo>
                  <a:pt x="279495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1664505" y="-1270002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1" y="0"/>
                </a:lnTo>
                <a:lnTo>
                  <a:pt x="2794951" y="2794952"/>
                </a:lnTo>
                <a:lnTo>
                  <a:pt x="0" y="27949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5" name="TextBox 12">
            <a:extLst>
              <a:ext uri="{FF2B5EF4-FFF2-40B4-BE49-F238E27FC236}">
                <a16:creationId xmlns:a16="http://schemas.microsoft.com/office/drawing/2014/main" xmlns="" id="{C5242DBC-5334-39B5-EF40-08CD68217B29}"/>
              </a:ext>
            </a:extLst>
          </p:cNvPr>
          <p:cNvSpPr txBox="1"/>
          <p:nvPr/>
        </p:nvSpPr>
        <p:spPr>
          <a:xfrm>
            <a:off x="2766569" y="723900"/>
            <a:ext cx="12837038" cy="53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84"/>
              </a:lnSpc>
              <a:spcBef>
                <a:spcPct val="0"/>
              </a:spcBef>
            </a:pPr>
            <a:r>
              <a:rPr lang="en-US" sz="3203" b="1" u="none" strike="noStrike">
                <a:solidFill>
                  <a:srgbClr val="122F6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4. KEBERLANJUTAN PROYEK PERUBAHAN</a:t>
            </a:r>
          </a:p>
        </p:txBody>
      </p:sp>
      <p:sp>
        <p:nvSpPr>
          <p:cNvPr id="46" name="TextBox 13">
            <a:extLst>
              <a:ext uri="{FF2B5EF4-FFF2-40B4-BE49-F238E27FC236}">
                <a16:creationId xmlns:a16="http://schemas.microsoft.com/office/drawing/2014/main" xmlns="" id="{1A8E9243-6147-0FDE-3E45-46CD2E6C6C83}"/>
              </a:ext>
            </a:extLst>
          </p:cNvPr>
          <p:cNvSpPr txBox="1"/>
          <p:nvPr/>
        </p:nvSpPr>
        <p:spPr>
          <a:xfrm>
            <a:off x="762000" y="2307728"/>
            <a:ext cx="6360424" cy="22570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7210" lvl="1" indent="-342900" algn="just">
              <a:lnSpc>
                <a:spcPts val="2196"/>
              </a:lnSpc>
              <a:buFont typeface="Wingdings" pitchFamily="2" charset="2"/>
              <a:buChar char="ü"/>
            </a:pP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Koordinasi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stakeholder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terkait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keberlanjutan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proyek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perubahan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LAPAK RAMI.</a:t>
            </a:r>
          </a:p>
          <a:p>
            <a:pPr marL="537210" lvl="1" indent="-342900" algn="just">
              <a:lnSpc>
                <a:spcPts val="2196"/>
              </a:lnSpc>
              <a:buFont typeface="Wingdings" pitchFamily="2" charset="2"/>
              <a:buChar char="ü"/>
            </a:pP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Harmonisasi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stakeholder ,</a:t>
            </a:r>
            <a:r>
              <a:rPr lang="en-US" sz="2400" dirty="0" err="1" smtClean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agen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, distributor,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BULOG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akan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diperkuat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melalui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kontrak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kerja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jangka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menengah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. </a:t>
            </a:r>
          </a:p>
          <a:p>
            <a:pPr marL="537210" lvl="1" indent="-342900" algn="just">
              <a:lnSpc>
                <a:spcPts val="2196"/>
              </a:lnSpc>
              <a:buFont typeface="Wingdings" pitchFamily="2" charset="2"/>
              <a:buChar char="ü"/>
            </a:pP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Menjadi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Bagian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Perjanjian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Kinerja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2400" dirty="0" err="1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Disperindag</a:t>
            </a:r>
            <a:r>
              <a:rPr lang="en-US" sz="2400" dirty="0">
                <a:solidFill>
                  <a:srgbClr val="191919"/>
                </a:solidFill>
                <a:latin typeface="Gotham"/>
                <a:ea typeface="Gotham"/>
                <a:cs typeface="Gotham"/>
                <a:sym typeface="Gotham"/>
              </a:rPr>
              <a:t> ESDM</a:t>
            </a:r>
          </a:p>
        </p:txBody>
      </p:sp>
      <p:sp>
        <p:nvSpPr>
          <p:cNvPr id="47" name="TextBox 14">
            <a:extLst>
              <a:ext uri="{FF2B5EF4-FFF2-40B4-BE49-F238E27FC236}">
                <a16:creationId xmlns:a16="http://schemas.microsoft.com/office/drawing/2014/main" xmlns="" id="{3D67C90B-61CF-BAF3-92B0-F15566FC3862}"/>
              </a:ext>
            </a:extLst>
          </p:cNvPr>
          <p:cNvSpPr txBox="1"/>
          <p:nvPr/>
        </p:nvSpPr>
        <p:spPr>
          <a:xfrm>
            <a:off x="1275430" y="1790700"/>
            <a:ext cx="4977980" cy="40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Jangka</a:t>
            </a:r>
            <a:r>
              <a:rPr lang="en-US" sz="2440" b="1" dirty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440" b="1" dirty="0" err="1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Menengah</a:t>
            </a:r>
            <a:endParaRPr lang="en-US" sz="244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1" name="TextBox 18">
            <a:extLst>
              <a:ext uri="{FF2B5EF4-FFF2-40B4-BE49-F238E27FC236}">
                <a16:creationId xmlns:a16="http://schemas.microsoft.com/office/drawing/2014/main" xmlns="" id="{211A3131-CC92-F943-A918-0BE2F80F4029}"/>
              </a:ext>
            </a:extLst>
          </p:cNvPr>
          <p:cNvSpPr txBox="1"/>
          <p:nvPr/>
        </p:nvSpPr>
        <p:spPr>
          <a:xfrm>
            <a:off x="10778950" y="1858887"/>
            <a:ext cx="3124200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MOU </a:t>
            </a:r>
            <a:r>
              <a:rPr lang="en-US" sz="20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dengan</a:t>
            </a: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Agen</a:t>
            </a:r>
            <a:endParaRPr lang="en-US" sz="2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4" name="Freeform 21">
            <a:extLst>
              <a:ext uri="{FF2B5EF4-FFF2-40B4-BE49-F238E27FC236}">
                <a16:creationId xmlns:a16="http://schemas.microsoft.com/office/drawing/2014/main" xmlns="" id="{0441F6FE-F256-65BB-2B85-7224DC60A8FD}"/>
              </a:ext>
            </a:extLst>
          </p:cNvPr>
          <p:cNvSpPr/>
          <p:nvPr/>
        </p:nvSpPr>
        <p:spPr>
          <a:xfrm>
            <a:off x="609600" y="1844307"/>
            <a:ext cx="508008" cy="415297"/>
          </a:xfrm>
          <a:custGeom>
            <a:avLst/>
            <a:gdLst/>
            <a:ahLst/>
            <a:cxnLst/>
            <a:rect l="l" t="t" r="r" b="b"/>
            <a:pathLst>
              <a:path w="508008" h="415297">
                <a:moveTo>
                  <a:pt x="0" y="0"/>
                </a:moveTo>
                <a:lnTo>
                  <a:pt x="508008" y="0"/>
                </a:lnTo>
                <a:lnTo>
                  <a:pt x="508008" y="415296"/>
                </a:lnTo>
                <a:lnTo>
                  <a:pt x="0" y="4152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xmlns="" id="{3D67C90B-61CF-BAF3-92B0-F15566FC3862}"/>
              </a:ext>
            </a:extLst>
          </p:cNvPr>
          <p:cNvSpPr txBox="1"/>
          <p:nvPr/>
        </p:nvSpPr>
        <p:spPr>
          <a:xfrm>
            <a:off x="1275430" y="6057900"/>
            <a:ext cx="4977980" cy="40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6"/>
              </a:lnSpc>
            </a:pPr>
            <a:r>
              <a:rPr lang="en-US" sz="244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Jangka</a:t>
            </a:r>
            <a:r>
              <a:rPr lang="en-US" sz="244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44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Panjang</a:t>
            </a:r>
            <a:endParaRPr lang="en-US" sz="244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xmlns="" id="{0441F6FE-F256-65BB-2B85-7224DC60A8FD}"/>
              </a:ext>
            </a:extLst>
          </p:cNvPr>
          <p:cNvSpPr/>
          <p:nvPr/>
        </p:nvSpPr>
        <p:spPr>
          <a:xfrm>
            <a:off x="533400" y="6057900"/>
            <a:ext cx="508008" cy="415297"/>
          </a:xfrm>
          <a:custGeom>
            <a:avLst/>
            <a:gdLst/>
            <a:ahLst/>
            <a:cxnLst/>
            <a:rect l="l" t="t" r="r" b="b"/>
            <a:pathLst>
              <a:path w="508008" h="415297">
                <a:moveTo>
                  <a:pt x="0" y="0"/>
                </a:moveTo>
                <a:lnTo>
                  <a:pt x="508008" y="0"/>
                </a:lnTo>
                <a:lnTo>
                  <a:pt x="508008" y="415296"/>
                </a:lnTo>
                <a:lnTo>
                  <a:pt x="0" y="4152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2359372"/>
            <a:ext cx="3606654" cy="350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6057900"/>
            <a:ext cx="3639342" cy="3506856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48619" y="120486"/>
            <a:ext cx="3369863" cy="797007"/>
            <a:chOff x="363937" y="917493"/>
            <a:chExt cx="3369863" cy="79700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22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/>
                </a:stretch>
              </a:blipFill>
            </p:spPr>
          </p:sp>
          <p:sp>
            <p:nvSpPr>
              <p:cNvPr id="23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3"/>
                <a:stretch>
                  <a:fillRect/>
                </a:stretch>
              </a:blipFill>
            </p:spPr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pic>
        <p:nvPicPr>
          <p:cNvPr id="3074" name="Picture 2" descr="C:\Users\MY KOMPUTER\Desktop\New folder\file bahan tayang\footage\kesepakatan bersama\eduwin 1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3"/>
          <a:stretch/>
        </p:blipFill>
        <p:spPr bwMode="auto">
          <a:xfrm>
            <a:off x="10953546" y="2367251"/>
            <a:ext cx="2775009" cy="349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18">
            <a:extLst>
              <a:ext uri="{FF2B5EF4-FFF2-40B4-BE49-F238E27FC236}">
                <a16:creationId xmlns:a16="http://schemas.microsoft.com/office/drawing/2014/main" xmlns="" id="{211A3131-CC92-F943-A918-0BE2F80F4029}"/>
              </a:ext>
            </a:extLst>
          </p:cNvPr>
          <p:cNvSpPr txBox="1"/>
          <p:nvPr/>
        </p:nvSpPr>
        <p:spPr>
          <a:xfrm>
            <a:off x="13728555" y="1523366"/>
            <a:ext cx="3581399" cy="843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0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Rapat</a:t>
            </a: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Dukungan</a:t>
            </a: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Komitmen</a:t>
            </a: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Keberlanjutan</a:t>
            </a: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 LAPAK RAMI</a:t>
            </a:r>
            <a:endParaRPr lang="en-US" sz="2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pic>
        <p:nvPicPr>
          <p:cNvPr id="3075" name="Picture 3" descr="C:\Users\MY KOMPUTER\Desktop\New folder\file bahan tayang\footage\mou\WhatsApp Image 2024-10-31 at 11.45.25.jpe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0" y="6083035"/>
            <a:ext cx="3143454" cy="348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13">
            <a:extLst>
              <a:ext uri="{FF2B5EF4-FFF2-40B4-BE49-F238E27FC236}">
                <a16:creationId xmlns:a16="http://schemas.microsoft.com/office/drawing/2014/main" xmlns="" id="{1A8E9243-6147-0FDE-3E45-46CD2E6C6C83}"/>
              </a:ext>
            </a:extLst>
          </p:cNvPr>
          <p:cNvSpPr txBox="1"/>
          <p:nvPr/>
        </p:nvSpPr>
        <p:spPr>
          <a:xfrm>
            <a:off x="1030976" y="6682814"/>
            <a:ext cx="627379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2575" indent="-282575" algn="just">
              <a:buFont typeface="Wingdings" pitchFamily="2" charset="2"/>
              <a:buChar char="ü"/>
            </a:pPr>
            <a:r>
              <a:rPr lang="nn-NO" sz="2400" dirty="0">
                <a:solidFill>
                  <a:srgbClr val="191919"/>
                </a:solidFill>
                <a:latin typeface="Gotham"/>
                <a:ea typeface="Gotham"/>
                <a:cs typeface="Gotham"/>
              </a:rPr>
              <a:t>Mengembangkan layanan LAPAK RAMI berbasis sistem digital yang merupakan bagian infrastruktur pada Dinas </a:t>
            </a:r>
            <a:r>
              <a:rPr lang="nn-NO" sz="2400" dirty="0" smtClean="0">
                <a:solidFill>
                  <a:srgbClr val="191919"/>
                </a:solidFill>
                <a:latin typeface="Gotham"/>
                <a:ea typeface="Gotham"/>
                <a:cs typeface="Gotham"/>
              </a:rPr>
              <a:t>Kominfo.</a:t>
            </a:r>
            <a:endParaRPr lang="nn-NO" sz="2400" dirty="0">
              <a:solidFill>
                <a:srgbClr val="191919"/>
              </a:solidFill>
              <a:latin typeface="Gotham"/>
              <a:ea typeface="Gotham"/>
              <a:cs typeface="Gotham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nn-NO" sz="2400" dirty="0">
                <a:solidFill>
                  <a:srgbClr val="191919"/>
                </a:solidFill>
                <a:latin typeface="Gotham"/>
                <a:ea typeface="Gotham"/>
                <a:cs typeface="Gotham"/>
              </a:rPr>
              <a:t>Proper Lapak Rami mendukung </a:t>
            </a:r>
            <a:r>
              <a:rPr lang="nn-NO" sz="2400" i="1" dirty="0">
                <a:solidFill>
                  <a:srgbClr val="191919"/>
                </a:solidFill>
                <a:latin typeface="Gotham"/>
                <a:ea typeface="Gotham"/>
                <a:cs typeface="Gotham"/>
              </a:rPr>
              <a:t>Smart </a:t>
            </a:r>
            <a:r>
              <a:rPr lang="nn-NO" sz="2400" i="1" dirty="0" smtClean="0">
                <a:solidFill>
                  <a:srgbClr val="191919"/>
                </a:solidFill>
                <a:latin typeface="Gotham"/>
                <a:ea typeface="Gotham"/>
                <a:cs typeface="Gotham"/>
              </a:rPr>
              <a:t>City.</a:t>
            </a:r>
            <a:endParaRPr lang="en-US" sz="2400" i="1" dirty="0">
              <a:solidFill>
                <a:srgbClr val="191919"/>
              </a:solidFill>
              <a:latin typeface="Gotham"/>
              <a:ea typeface="Gotham"/>
              <a:cs typeface="Gotham"/>
            </a:endParaRPr>
          </a:p>
        </p:txBody>
      </p:sp>
      <p:pic>
        <p:nvPicPr>
          <p:cNvPr id="1026" name="Picture 2" descr="C:\Users\MY KOMPUTER\Downloads\sk tpid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367251"/>
            <a:ext cx="2626830" cy="346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18">
            <a:extLst>
              <a:ext uri="{FF2B5EF4-FFF2-40B4-BE49-F238E27FC236}">
                <a16:creationId xmlns:a16="http://schemas.microsoft.com/office/drawing/2014/main" xmlns="" id="{211A3131-CC92-F943-A918-0BE2F80F4029}"/>
              </a:ext>
            </a:extLst>
          </p:cNvPr>
          <p:cNvSpPr txBox="1"/>
          <p:nvPr/>
        </p:nvSpPr>
        <p:spPr>
          <a:xfrm>
            <a:off x="7848600" y="1861325"/>
            <a:ext cx="3124200" cy="395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000" b="1" dirty="0" smtClean="0">
                <a:solidFill>
                  <a:srgbClr val="000000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SK TPID </a:t>
            </a:r>
            <a:endParaRPr lang="en-US" sz="2000" b="1" dirty="0">
              <a:solidFill>
                <a:srgbClr val="000000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pic>
        <p:nvPicPr>
          <p:cNvPr id="1027" name="Picture 3" descr="C:\Users\MY KOMPUTER\Downloads\sk tpid 2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703" y="6014953"/>
            <a:ext cx="2625128" cy="392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E3954">
                <a:alpha val="100000"/>
              </a:srgbClr>
            </a:gs>
            <a:gs pos="100000">
              <a:srgbClr val="13547E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3649" y="5143500"/>
            <a:ext cx="19635299" cy="5539076"/>
            <a:chOff x="0" y="0"/>
            <a:chExt cx="5171437" cy="14588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71437" cy="1458851"/>
            </a:xfrm>
            <a:custGeom>
              <a:avLst/>
              <a:gdLst/>
              <a:ahLst/>
              <a:cxnLst/>
              <a:rect l="l" t="t" r="r" b="b"/>
              <a:pathLst>
                <a:path w="5171437" h="1458851">
                  <a:moveTo>
                    <a:pt x="0" y="0"/>
                  </a:moveTo>
                  <a:lnTo>
                    <a:pt x="5171437" y="0"/>
                  </a:lnTo>
                  <a:lnTo>
                    <a:pt x="5171437" y="1458851"/>
                  </a:lnTo>
                  <a:lnTo>
                    <a:pt x="0" y="1458851"/>
                  </a:lnTo>
                  <a:close/>
                </a:path>
              </a:pathLst>
            </a:custGeom>
            <a:solidFill>
              <a:srgbClr val="DFDF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71437" cy="14969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15668743" y="3684310"/>
            <a:ext cx="3272854" cy="3132539"/>
          </a:xfrm>
          <a:custGeom>
            <a:avLst/>
            <a:gdLst/>
            <a:ahLst/>
            <a:cxnLst/>
            <a:rect l="l" t="t" r="r" b="b"/>
            <a:pathLst>
              <a:path w="3272854" h="3132539">
                <a:moveTo>
                  <a:pt x="3272854" y="0"/>
                </a:moveTo>
                <a:lnTo>
                  <a:pt x="0" y="0"/>
                </a:lnTo>
                <a:lnTo>
                  <a:pt x="0" y="3132539"/>
                </a:lnTo>
                <a:lnTo>
                  <a:pt x="3272854" y="3132539"/>
                </a:lnTo>
                <a:lnTo>
                  <a:pt x="327285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90600" y="-566145"/>
            <a:ext cx="3272854" cy="3132539"/>
          </a:xfrm>
          <a:custGeom>
            <a:avLst/>
            <a:gdLst/>
            <a:ahLst/>
            <a:cxnLst/>
            <a:rect l="l" t="t" r="r" b="b"/>
            <a:pathLst>
              <a:path w="3272854" h="3132539">
                <a:moveTo>
                  <a:pt x="0" y="0"/>
                </a:moveTo>
                <a:lnTo>
                  <a:pt x="3272854" y="0"/>
                </a:lnTo>
                <a:lnTo>
                  <a:pt x="3272854" y="3132539"/>
                </a:lnTo>
                <a:lnTo>
                  <a:pt x="0" y="31325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/>
          <p:nvPr/>
        </p:nvSpPr>
        <p:spPr>
          <a:xfrm>
            <a:off x="-1766252" y="9220200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2" y="0"/>
                </a:lnTo>
                <a:lnTo>
                  <a:pt x="2794952" y="2794952"/>
                </a:lnTo>
                <a:lnTo>
                  <a:pt x="0" y="27949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7259300" y="9220200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2794952" y="0"/>
                </a:moveTo>
                <a:lnTo>
                  <a:pt x="0" y="0"/>
                </a:lnTo>
                <a:lnTo>
                  <a:pt x="0" y="2794952"/>
                </a:lnTo>
                <a:lnTo>
                  <a:pt x="2794952" y="2794952"/>
                </a:lnTo>
                <a:lnTo>
                  <a:pt x="27949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FC6002CB-B607-3EE6-CFCE-5893262AE4B0}"/>
              </a:ext>
            </a:extLst>
          </p:cNvPr>
          <p:cNvSpPr/>
          <p:nvPr/>
        </p:nvSpPr>
        <p:spPr>
          <a:xfrm>
            <a:off x="1028700" y="2544017"/>
            <a:ext cx="928023" cy="1028700"/>
          </a:xfrm>
          <a:custGeom>
            <a:avLst/>
            <a:gdLst/>
            <a:ahLst/>
            <a:cxnLst/>
            <a:rect l="l" t="t" r="r" b="b"/>
            <a:pathLst>
              <a:path w="928023" h="1028700">
                <a:moveTo>
                  <a:pt x="0" y="0"/>
                </a:moveTo>
                <a:lnTo>
                  <a:pt x="928023" y="0"/>
                </a:lnTo>
                <a:lnTo>
                  <a:pt x="92802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xmlns="" id="{FC700B0A-3647-844B-F498-FEB2816640E4}"/>
              </a:ext>
            </a:extLst>
          </p:cNvPr>
          <p:cNvSpPr/>
          <p:nvPr/>
        </p:nvSpPr>
        <p:spPr>
          <a:xfrm>
            <a:off x="5581724" y="7429500"/>
            <a:ext cx="5924476" cy="3111976"/>
          </a:xfrm>
          <a:custGeom>
            <a:avLst/>
            <a:gdLst/>
            <a:ahLst/>
            <a:cxnLst/>
            <a:rect l="l" t="t" r="r" b="b"/>
            <a:pathLst>
              <a:path w="5754902" h="2417873">
                <a:moveTo>
                  <a:pt x="0" y="0"/>
                </a:moveTo>
                <a:lnTo>
                  <a:pt x="5754902" y="0"/>
                </a:lnTo>
                <a:lnTo>
                  <a:pt x="5754902" y="2417872"/>
                </a:lnTo>
                <a:lnTo>
                  <a:pt x="0" y="24178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7421" b="-7421"/>
            </a:stretch>
          </a:blipFill>
        </p:spPr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xmlns="" id="{FC76D3B7-990A-1BF6-008F-C37BE3030C5D}"/>
              </a:ext>
            </a:extLst>
          </p:cNvPr>
          <p:cNvSpPr/>
          <p:nvPr/>
        </p:nvSpPr>
        <p:spPr>
          <a:xfrm rot="-10800000">
            <a:off x="5582381" y="4488432"/>
            <a:ext cx="4540319" cy="3095593"/>
          </a:xfrm>
          <a:custGeom>
            <a:avLst/>
            <a:gdLst/>
            <a:ahLst/>
            <a:cxnLst/>
            <a:rect l="l" t="t" r="r" b="b"/>
            <a:pathLst>
              <a:path w="6197595" h="4743978">
                <a:moveTo>
                  <a:pt x="0" y="0"/>
                </a:moveTo>
                <a:lnTo>
                  <a:pt x="6197595" y="0"/>
                </a:lnTo>
                <a:lnTo>
                  <a:pt x="6197595" y="4743978"/>
                </a:lnTo>
                <a:lnTo>
                  <a:pt x="0" y="47439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xmlns="" id="{FC9E94C5-898B-8E8D-AF8E-11BCDCF8C37C}"/>
              </a:ext>
            </a:extLst>
          </p:cNvPr>
          <p:cNvSpPr/>
          <p:nvPr/>
        </p:nvSpPr>
        <p:spPr>
          <a:xfrm>
            <a:off x="565999" y="4032148"/>
            <a:ext cx="5011135" cy="2984788"/>
          </a:xfrm>
          <a:custGeom>
            <a:avLst/>
            <a:gdLst/>
            <a:ahLst/>
            <a:cxnLst/>
            <a:rect l="l" t="t" r="r" b="b"/>
            <a:pathLst>
              <a:path w="5011135" h="2417873">
                <a:moveTo>
                  <a:pt x="0" y="0"/>
                </a:moveTo>
                <a:lnTo>
                  <a:pt x="5011136" y="0"/>
                </a:lnTo>
                <a:lnTo>
                  <a:pt x="5011136" y="2417873"/>
                </a:lnTo>
                <a:lnTo>
                  <a:pt x="0" y="24178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xmlns="" id="{6D24E33B-5736-67F2-0D60-EB11632DC09A}"/>
              </a:ext>
            </a:extLst>
          </p:cNvPr>
          <p:cNvSpPr txBox="1"/>
          <p:nvPr/>
        </p:nvSpPr>
        <p:spPr>
          <a:xfrm>
            <a:off x="1338039" y="1447723"/>
            <a:ext cx="15092316" cy="701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67"/>
              </a:lnSpc>
              <a:spcBef>
                <a:spcPct val="0"/>
              </a:spcBef>
            </a:pPr>
            <a:r>
              <a:rPr lang="en-US" sz="4262" b="1" dirty="0">
                <a:solidFill>
                  <a:srgbClr val="00B050"/>
                </a:solidFill>
                <a:latin typeface="Aileron Heavy"/>
                <a:ea typeface="Aileron Heavy"/>
                <a:cs typeface="Aileron Heavy"/>
                <a:sym typeface="Aileron Heavy"/>
              </a:rPr>
              <a:t>5. PEMBERDAYAAN ORGANISASI PEMBELAJARAN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DBB5983D-158D-601F-C280-C03201FEBB30}"/>
              </a:ext>
            </a:extLst>
          </p:cNvPr>
          <p:cNvSpPr txBox="1"/>
          <p:nvPr/>
        </p:nvSpPr>
        <p:spPr>
          <a:xfrm>
            <a:off x="2244413" y="2516360"/>
            <a:ext cx="4905276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6"/>
              </a:lnSpc>
            </a:pPr>
            <a:r>
              <a:rPr lang="en-US" sz="1961" dirty="0" err="1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Peningkatan</a:t>
            </a:r>
            <a:r>
              <a:rPr lang="en-US" sz="1961" dirty="0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61" dirty="0" err="1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pengetahuan</a:t>
            </a:r>
            <a:r>
              <a:rPr lang="en-US" sz="1961" dirty="0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 dan </a:t>
            </a:r>
            <a:r>
              <a:rPr lang="en-US" sz="1961" dirty="0" err="1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Kompetensi</a:t>
            </a:r>
            <a:r>
              <a:rPr lang="en-US" sz="1961" dirty="0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61" dirty="0" err="1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terhadap</a:t>
            </a:r>
            <a:r>
              <a:rPr lang="en-US" sz="1961" dirty="0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61" dirty="0" err="1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Kegiatan</a:t>
            </a:r>
            <a:r>
              <a:rPr lang="en-US" sz="1961" dirty="0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61" dirty="0" smtClean="0">
                <a:solidFill>
                  <a:srgbClr val="FFFF00"/>
                </a:solidFill>
                <a:latin typeface="Open Sans 1"/>
                <a:ea typeface="Open Sans 1"/>
                <a:cs typeface="Open Sans 1"/>
                <a:sym typeface="Open Sans 1"/>
              </a:rPr>
              <a:t>LAPAK RAMI</a:t>
            </a:r>
            <a:endParaRPr lang="en-US" sz="1961" dirty="0">
              <a:solidFill>
                <a:srgbClr val="FFFF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xmlns="" id="{686ED7E3-15A3-BF60-9C57-4DCC962953F1}"/>
              </a:ext>
            </a:extLst>
          </p:cNvPr>
          <p:cNvSpPr txBox="1"/>
          <p:nvPr/>
        </p:nvSpPr>
        <p:spPr>
          <a:xfrm>
            <a:off x="5562600" y="4830514"/>
            <a:ext cx="1720919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235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Stakeholder</a:t>
            </a:r>
          </a:p>
          <a:p>
            <a:pPr algn="ctr">
              <a:lnSpc>
                <a:spcPts val="3299"/>
              </a:lnSpc>
            </a:pPr>
            <a:r>
              <a:rPr lang="en-US" sz="235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Internal 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xmlns="" id="{8F43FD45-5996-E60B-ACAF-D557A9B712ED}"/>
              </a:ext>
            </a:extLst>
          </p:cNvPr>
          <p:cNvSpPr txBox="1"/>
          <p:nvPr/>
        </p:nvSpPr>
        <p:spPr>
          <a:xfrm>
            <a:off x="8382000" y="4914900"/>
            <a:ext cx="1891899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235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Stakeholder</a:t>
            </a:r>
          </a:p>
          <a:p>
            <a:pPr algn="ctr">
              <a:lnSpc>
                <a:spcPts val="3299"/>
              </a:lnSpc>
            </a:pPr>
            <a:r>
              <a:rPr lang="en-US" sz="235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Eksternal</a:t>
            </a:r>
            <a:endParaRPr lang="en-US" sz="2356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xmlns="" id="{68B6C6E5-506C-9D53-319D-EFD7D8FE324C}"/>
              </a:ext>
            </a:extLst>
          </p:cNvPr>
          <p:cNvSpPr txBox="1"/>
          <p:nvPr/>
        </p:nvSpPr>
        <p:spPr>
          <a:xfrm>
            <a:off x="6858000" y="6591300"/>
            <a:ext cx="1915307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99"/>
              </a:lnSpc>
            </a:pPr>
            <a:r>
              <a:rPr lang="en-US" sz="2356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Tim </a:t>
            </a:r>
            <a:r>
              <a:rPr lang="en-US" sz="2356" dirty="0" err="1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Efektif</a:t>
            </a:r>
            <a:endParaRPr lang="en-US" sz="2356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xmlns="" id="{854A59A3-8F85-CBE3-C3CE-AA29C03AB13F}"/>
              </a:ext>
            </a:extLst>
          </p:cNvPr>
          <p:cNvSpPr txBox="1"/>
          <p:nvPr/>
        </p:nvSpPr>
        <p:spPr>
          <a:xfrm>
            <a:off x="1410539" y="4251119"/>
            <a:ext cx="3908057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0209" lvl="1" indent="-205105">
              <a:lnSpc>
                <a:spcPts val="2659"/>
              </a:lnSpc>
              <a:buFont typeface="Arial"/>
              <a:buChar char="•"/>
            </a:pP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Memberikan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pelatihan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atau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workshop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terkait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manajemen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rantai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pasok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899" dirty="0" smtClean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410209" lvl="1" indent="-205105">
              <a:lnSpc>
                <a:spcPts val="2659"/>
              </a:lnSpc>
              <a:buFont typeface="Arial"/>
              <a:buChar char="•"/>
            </a:pP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Mentoring,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kolaborasi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forum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diskusi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internal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penguatan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kompetensi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tim.</a:t>
            </a:r>
            <a:endParaRPr lang="en-US" sz="1899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xmlns="" id="{B9F36C7E-F680-3F15-7465-1F25983D52D2}"/>
              </a:ext>
            </a:extLst>
          </p:cNvPr>
          <p:cNvSpPr/>
          <p:nvPr/>
        </p:nvSpPr>
        <p:spPr>
          <a:xfrm>
            <a:off x="10363200" y="4065310"/>
            <a:ext cx="5011135" cy="2906990"/>
          </a:xfrm>
          <a:custGeom>
            <a:avLst/>
            <a:gdLst/>
            <a:ahLst/>
            <a:cxnLst/>
            <a:rect l="l" t="t" r="r" b="b"/>
            <a:pathLst>
              <a:path w="5011135" h="2417873">
                <a:moveTo>
                  <a:pt x="0" y="0"/>
                </a:moveTo>
                <a:lnTo>
                  <a:pt x="5011135" y="0"/>
                </a:lnTo>
                <a:lnTo>
                  <a:pt x="5011135" y="2417872"/>
                </a:lnTo>
                <a:lnTo>
                  <a:pt x="0" y="24178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xmlns="" id="{06E462B1-06CD-497E-FDA9-1BC84E49E9F8}"/>
              </a:ext>
            </a:extLst>
          </p:cNvPr>
          <p:cNvSpPr txBox="1"/>
          <p:nvPr/>
        </p:nvSpPr>
        <p:spPr>
          <a:xfrm>
            <a:off x="10695369" y="4305300"/>
            <a:ext cx="4346796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Sosialisasi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konsultasi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koordinasi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pedagang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, distributor,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dirty="0" smtClean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KKolaborasi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inovasi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bersama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memperkuat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stabilisasi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harga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barang</a:t>
            </a:r>
            <a:r>
              <a:rPr lang="en-US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pokok</a:t>
            </a:r>
            <a:r>
              <a:rPr lang="en-US" dirty="0" smtClean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  <a:endParaRPr lang="en-US" sz="1800" dirty="0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xmlns="" id="{2A1C29D7-C86A-6439-1B74-865EE92CEB87}"/>
              </a:ext>
            </a:extLst>
          </p:cNvPr>
          <p:cNvSpPr txBox="1"/>
          <p:nvPr/>
        </p:nvSpPr>
        <p:spPr>
          <a:xfrm>
            <a:off x="5892401" y="7810500"/>
            <a:ext cx="5259840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0209" lvl="1" indent="-205105">
              <a:lnSpc>
                <a:spcPts val="2659"/>
              </a:lnSpc>
              <a:buFont typeface="Arial"/>
              <a:buChar char="•"/>
            </a:pP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Pengembangan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Tim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Secara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Kolaboratif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melalui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pelatihan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teknis</a:t>
            </a:r>
            <a:r>
              <a:rPr lang="en-US" sz="1899" dirty="0" smtClean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410209" lvl="1" indent="-205105">
              <a:lnSpc>
                <a:spcPts val="2659"/>
              </a:lnSpc>
              <a:buFont typeface="Arial"/>
              <a:buChar char="•"/>
            </a:pP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Pendelegasian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tanggung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jawab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pengelolaan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LAPAK RAMI</a:t>
            </a:r>
            <a:r>
              <a:rPr lang="en-US" sz="1899" dirty="0" smtClean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  <a:p>
            <a:pPr marL="410209" lvl="1" indent="-205105">
              <a:lnSpc>
                <a:spcPts val="2659"/>
              </a:lnSpc>
              <a:buFont typeface="Arial"/>
              <a:buChar char="•"/>
            </a:pP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Orientasi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pada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hasil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meningkatkan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899" dirty="0" err="1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efektivitas</a:t>
            </a:r>
            <a:r>
              <a:rPr lang="en-US" sz="1899" dirty="0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 program.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4560422" y="203117"/>
            <a:ext cx="3369863" cy="797007"/>
            <a:chOff x="363937" y="917493"/>
            <a:chExt cx="3369863" cy="79700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29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1"/>
                <a:stretch>
                  <a:fillRect/>
                </a:stretch>
              </a:blipFill>
            </p:spPr>
          </p:sp>
          <p:sp>
            <p:nvSpPr>
              <p:cNvPr id="30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2"/>
                <a:stretch>
                  <a:fillRect/>
                </a:stretch>
              </a:blipFill>
            </p:spPr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pic>
        <p:nvPicPr>
          <p:cNvPr id="1026" name="Picture 2" descr="C:\Users\MY KOMPUTER\Desktop\New folder\file bahan tayang\footage\Rakor teknis lapakr ami\WhatsApp Image 2024-10-30 at 14.39.16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953187"/>
            <a:ext cx="4936554" cy="29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Y KOMPUTER\Desktop\New folder\file bahan tayang\footage\2 STAKE HOLDER\RAPAT DUKUNGAN 5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6591300"/>
            <a:ext cx="5055476" cy="379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3547E">
                <a:alpha val="100000"/>
              </a:srgbClr>
            </a:gs>
            <a:gs pos="100000">
              <a:srgbClr val="0E3954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>
            <a:extLst>
              <a:ext uri="{FF2B5EF4-FFF2-40B4-BE49-F238E27FC236}">
                <a16:creationId xmlns:a16="http://schemas.microsoft.com/office/drawing/2014/main" xmlns="" id="{29AA698C-BC1A-8ED6-B477-D194F7856E2D}"/>
              </a:ext>
            </a:extLst>
          </p:cNvPr>
          <p:cNvSpPr/>
          <p:nvPr/>
        </p:nvSpPr>
        <p:spPr>
          <a:xfrm>
            <a:off x="253029" y="3102360"/>
            <a:ext cx="17781941" cy="6689340"/>
          </a:xfrm>
          <a:custGeom>
            <a:avLst/>
            <a:gdLst/>
            <a:ahLst/>
            <a:cxnLst/>
            <a:rect l="l" t="t" r="r" b="b"/>
            <a:pathLst>
              <a:path w="17781941" h="5784809">
                <a:moveTo>
                  <a:pt x="0" y="0"/>
                </a:moveTo>
                <a:lnTo>
                  <a:pt x="17781942" y="0"/>
                </a:lnTo>
                <a:lnTo>
                  <a:pt x="17781942" y="5784809"/>
                </a:lnTo>
                <a:lnTo>
                  <a:pt x="0" y="5784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5748" y="7277099"/>
            <a:ext cx="3478852" cy="2609139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16890524" y="-1314568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2" y="0"/>
                </a:lnTo>
                <a:lnTo>
                  <a:pt x="2794952" y="2794951"/>
                </a:lnTo>
                <a:lnTo>
                  <a:pt x="0" y="27949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397476" y="8889524"/>
            <a:ext cx="2794952" cy="2794952"/>
          </a:xfrm>
          <a:custGeom>
            <a:avLst/>
            <a:gdLst/>
            <a:ahLst/>
            <a:cxnLst/>
            <a:rect l="l" t="t" r="r" b="b"/>
            <a:pathLst>
              <a:path w="2794952" h="2794952">
                <a:moveTo>
                  <a:pt x="0" y="0"/>
                </a:moveTo>
                <a:lnTo>
                  <a:pt x="2794952" y="0"/>
                </a:lnTo>
                <a:lnTo>
                  <a:pt x="2794952" y="2794952"/>
                </a:lnTo>
                <a:lnTo>
                  <a:pt x="0" y="27949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xmlns="" id="{32FFA6E6-539F-BA75-8879-5EE8B57C62B8}"/>
              </a:ext>
            </a:extLst>
          </p:cNvPr>
          <p:cNvSpPr txBox="1"/>
          <p:nvPr/>
        </p:nvSpPr>
        <p:spPr>
          <a:xfrm>
            <a:off x="4693127" y="1294915"/>
            <a:ext cx="9174142" cy="1093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8"/>
              </a:lnSpc>
            </a:pPr>
            <a:r>
              <a:rPr lang="en-US" sz="3141" b="1" dirty="0">
                <a:solidFill>
                  <a:srgbClr val="FFFF00"/>
                </a:solidFill>
                <a:latin typeface="Aileron Heavy"/>
                <a:ea typeface="Aileron Heavy"/>
                <a:cs typeface="Aileron Heavy"/>
                <a:sym typeface="Aileron Heavy"/>
              </a:rPr>
              <a:t>6. KETERKAITAN MATA PELATIHAN PILIHAN </a:t>
            </a:r>
          </a:p>
          <a:p>
            <a:pPr algn="ctr">
              <a:lnSpc>
                <a:spcPts val="4398"/>
              </a:lnSpc>
              <a:spcBef>
                <a:spcPct val="0"/>
              </a:spcBef>
            </a:pPr>
            <a:r>
              <a:rPr lang="en-US" sz="3141" b="1" dirty="0">
                <a:solidFill>
                  <a:srgbClr val="FFFF00"/>
                </a:solidFill>
                <a:latin typeface="Aileron Heavy"/>
                <a:ea typeface="Aileron Heavy"/>
                <a:cs typeface="Aileron Heavy"/>
                <a:sym typeface="Aileron Heavy"/>
              </a:rPr>
              <a:t>DENGAN PROYEK PERUBAHAN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xmlns="" id="{D904FC58-DBEE-B42D-1360-51F7C0617F76}"/>
              </a:ext>
            </a:extLst>
          </p:cNvPr>
          <p:cNvSpPr txBox="1"/>
          <p:nvPr/>
        </p:nvSpPr>
        <p:spPr>
          <a:xfrm>
            <a:off x="817690" y="2933700"/>
            <a:ext cx="2842717" cy="516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  <a:spcBef>
                <a:spcPct val="0"/>
              </a:spcBef>
            </a:pPr>
            <a:r>
              <a:rPr lang="en-US" sz="1880" b="1" i="1" dirty="0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Proper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xmlns="" id="{8BFBBC30-3CEF-B244-7396-BAFF0DE567D9}"/>
              </a:ext>
            </a:extLst>
          </p:cNvPr>
          <p:cNvSpPr txBox="1"/>
          <p:nvPr/>
        </p:nvSpPr>
        <p:spPr>
          <a:xfrm>
            <a:off x="752216" y="3695700"/>
            <a:ext cx="3057784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ts val="2766"/>
              </a:lnSpc>
              <a:spcBef>
                <a:spcPct val="0"/>
              </a:spcBef>
            </a:pPr>
            <a:r>
              <a:rPr lang="en-US" sz="1976" dirty="0" err="1" smtClean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Peningkatan</a:t>
            </a:r>
            <a:r>
              <a:rPr lang="en-US" sz="1976" dirty="0" smtClean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kapasitas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staf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Dinas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Perindag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ESDM,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distribusi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tepat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sasaran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,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dan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pelayanan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yang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lebih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efisien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 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untuk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 </a:t>
            </a:r>
            <a:r>
              <a:rPr lang="en-US" sz="1976" dirty="0" err="1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masyarakat</a:t>
            </a:r>
            <a:r>
              <a:rPr lang="en-US" sz="1976" dirty="0">
                <a:solidFill>
                  <a:srgbClr val="FFFFFF"/>
                </a:solidFill>
                <a:latin typeface="Open Sans 1"/>
                <a:ea typeface="Open Sans 1"/>
                <a:cs typeface="Open Sans 1"/>
                <a:sym typeface="Open Sans 1"/>
              </a:rPr>
              <a:t>.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xmlns="" id="{C4CF3C29-755F-E577-2ACF-2DB79CC2E164}"/>
              </a:ext>
            </a:extLst>
          </p:cNvPr>
          <p:cNvSpPr txBox="1"/>
          <p:nvPr/>
        </p:nvSpPr>
        <p:spPr>
          <a:xfrm>
            <a:off x="5412078" y="3086100"/>
            <a:ext cx="2708775" cy="323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4"/>
              </a:lnSpc>
              <a:spcBef>
                <a:spcPct val="0"/>
              </a:spcBef>
            </a:pPr>
            <a:r>
              <a:rPr lang="en-US" sz="1881" b="1" i="1" dirty="0" err="1">
                <a:solidFill>
                  <a:srgbClr val="F2F2F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Diagnosa</a:t>
            </a:r>
            <a:r>
              <a:rPr lang="en-US" sz="1881" b="1" i="1" dirty="0">
                <a:solidFill>
                  <a:srgbClr val="F2F2F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 </a:t>
            </a:r>
            <a:r>
              <a:rPr lang="en-US" sz="1881" b="1" i="1" dirty="0" err="1">
                <a:solidFill>
                  <a:srgbClr val="F2F2F0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Organisasi</a:t>
            </a:r>
            <a:endParaRPr lang="en-US" sz="1881" b="1" i="1" dirty="0">
              <a:solidFill>
                <a:srgbClr val="F2F2F0"/>
              </a:solidFill>
              <a:latin typeface="Open Sans 1 Bold Italics"/>
              <a:ea typeface="Open Sans 1 Bold Italics"/>
              <a:cs typeface="Open Sans 1 Bold Italics"/>
              <a:sym typeface="Open Sans 1 Bold Italics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355164FA-6A64-A219-9A72-6A254220B817}"/>
              </a:ext>
            </a:extLst>
          </p:cNvPr>
          <p:cNvSpPr txBox="1"/>
          <p:nvPr/>
        </p:nvSpPr>
        <p:spPr>
          <a:xfrm>
            <a:off x="5334001" y="3695700"/>
            <a:ext cx="3048000" cy="394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31"/>
              </a:lnSpc>
              <a:spcBef>
                <a:spcPct val="0"/>
              </a:spcBef>
            </a:pP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LAPAK RAMI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menunjukkan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perlunya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perbaikan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koordinasi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komunikasi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antara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Dinas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Perindag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ESDM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stakeholder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seperti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distributor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. Mata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pelatihan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berfokus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pada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komunikasi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efektif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manajemen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dipilih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meningkatkan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kapasitas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staf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memastikan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pelayanan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lebih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optimal,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memperkuat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sinergi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internal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guna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mendukung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keberhasilan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program LAPAK RAMI.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xmlns="" id="{3DF784FC-39D1-C8B9-E99D-EF729DF9C282}"/>
              </a:ext>
            </a:extLst>
          </p:cNvPr>
          <p:cNvSpPr txBox="1"/>
          <p:nvPr/>
        </p:nvSpPr>
        <p:spPr>
          <a:xfrm>
            <a:off x="9873453" y="3086100"/>
            <a:ext cx="2708775" cy="323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4"/>
              </a:lnSpc>
              <a:spcBef>
                <a:spcPct val="0"/>
              </a:spcBef>
            </a:pPr>
            <a:r>
              <a:rPr lang="en-US" sz="1881" b="1" i="1" dirty="0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HAM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xmlns="" id="{CAF1D578-291C-8FF4-A97E-AEDFA377AC7A}"/>
              </a:ext>
            </a:extLst>
          </p:cNvPr>
          <p:cNvSpPr txBox="1"/>
          <p:nvPr/>
        </p:nvSpPr>
        <p:spPr>
          <a:xfrm>
            <a:off x="14335879" y="3067216"/>
            <a:ext cx="3190817" cy="323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4"/>
              </a:lnSpc>
              <a:spcBef>
                <a:spcPct val="0"/>
              </a:spcBef>
            </a:pPr>
            <a:r>
              <a:rPr lang="en-US" sz="1881" b="1" i="1" dirty="0" err="1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Manajemen</a:t>
            </a:r>
            <a:r>
              <a:rPr lang="en-US" sz="1881" b="1" i="1" dirty="0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 </a:t>
            </a:r>
            <a:r>
              <a:rPr lang="en-US" sz="1881" b="1" i="1" dirty="0" err="1">
                <a:solidFill>
                  <a:srgbClr val="FFFFFF"/>
                </a:solidFill>
                <a:latin typeface="Open Sans 1 Bold Italics"/>
                <a:ea typeface="Open Sans 1 Bold Italics"/>
                <a:cs typeface="Open Sans 1 Bold Italics"/>
                <a:sym typeface="Open Sans 1 Bold Italics"/>
              </a:rPr>
              <a:t>Pemerintahan</a:t>
            </a:r>
            <a:endParaRPr lang="en-US" sz="1881" b="1" i="1" dirty="0">
              <a:solidFill>
                <a:srgbClr val="FFFFFF"/>
              </a:solidFill>
              <a:latin typeface="Open Sans 1 Bold Italics"/>
              <a:ea typeface="Open Sans 1 Bold Italics"/>
              <a:cs typeface="Open Sans 1 Bold Italics"/>
              <a:sym typeface="Open Sans 1 Bold Itali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EF58BA-0B00-3521-0688-9D43378CD3E3}"/>
              </a:ext>
            </a:extLst>
          </p:cNvPr>
          <p:cNvSpPr txBox="1"/>
          <p:nvPr/>
        </p:nvSpPr>
        <p:spPr>
          <a:xfrm>
            <a:off x="9808363" y="3695700"/>
            <a:ext cx="3145637" cy="3361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31"/>
              </a:lnSpc>
              <a:spcBef>
                <a:spcPct val="0"/>
              </a:spcBef>
            </a:pPr>
            <a:r>
              <a:rPr lang="en-US" sz="1593" dirty="0" err="1" smtClean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593" dirty="0" smtClean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mendapatkan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akses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adil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terjangkau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terhadap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pokok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pelayanan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transparan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responsif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mampu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meningkatkan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kepercayaan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terhadap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pemerintah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memperkuat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perlindungan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terhadap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hak-hak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dasar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terutama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untuk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kurang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mampu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khususnya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dalam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mendapatkan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barang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kebutuhan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 </a:t>
            </a:r>
            <a:r>
              <a:rPr lang="en-US" sz="159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pokok</a:t>
            </a:r>
            <a:r>
              <a:rPr lang="en-US" sz="159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A283554-D0E6-179B-977A-DA81B1ABA299}"/>
              </a:ext>
            </a:extLst>
          </p:cNvPr>
          <p:cNvSpPr txBox="1"/>
          <p:nvPr/>
        </p:nvSpPr>
        <p:spPr>
          <a:xfrm>
            <a:off x="14325600" y="3543300"/>
            <a:ext cx="3190817" cy="4719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59"/>
              </a:lnSpc>
              <a:spcBef>
                <a:spcPct val="0"/>
              </a:spcBef>
            </a:pP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Pelatihan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seperti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manajemen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distribusi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kerja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tim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mendukung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peningkatan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efisiensi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operasional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LAPAK RAMI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memperkuat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koordinasi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antar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OPD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stakeholder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terkait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pelaksanaan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program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berjalan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sesuai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dengan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prinsip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tata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kelola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pemerintahan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baik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sehingga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terciptanya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sistem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yang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lebih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efektif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akuntabel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transparan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, 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mampu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memberikan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pelayanan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publik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yang optimal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meningkatkan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kepercayaan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 smtClean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masyarakat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 smtClean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terhadap</a:t>
            </a:r>
            <a:r>
              <a:rPr lang="en-US" sz="1613" dirty="0" smtClean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 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pemerintah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 </a:t>
            </a:r>
            <a:r>
              <a:rPr lang="en-US" sz="1613" dirty="0" err="1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daerah</a:t>
            </a:r>
            <a:r>
              <a:rPr lang="en-US" sz="1613" dirty="0">
                <a:solidFill>
                  <a:srgbClr val="FFFFFF"/>
                </a:solidFill>
                <a:latin typeface="Gotham"/>
                <a:ea typeface="Gotham"/>
                <a:cs typeface="Gotham"/>
                <a:sym typeface="Gotham"/>
              </a:rPr>
              <a:t>.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516337" y="231693"/>
            <a:ext cx="3369863" cy="797007"/>
            <a:chOff x="363937" y="917493"/>
            <a:chExt cx="3369863" cy="79700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7C9B3E7C-E8DF-E12E-0310-E6E1FEA4BE25}"/>
                </a:ext>
              </a:extLst>
            </p:cNvPr>
            <p:cNvGrpSpPr/>
            <p:nvPr/>
          </p:nvGrpSpPr>
          <p:grpSpPr>
            <a:xfrm>
              <a:off x="363937" y="952500"/>
              <a:ext cx="2531663" cy="732155"/>
              <a:chOff x="-404046" y="1028700"/>
              <a:chExt cx="2531663" cy="732155"/>
            </a:xfrm>
          </p:grpSpPr>
          <p:sp>
            <p:nvSpPr>
              <p:cNvPr id="24" name="Freeform 18"/>
              <p:cNvSpPr/>
              <p:nvPr/>
            </p:nvSpPr>
            <p:spPr>
              <a:xfrm>
                <a:off x="-404046" y="1222887"/>
                <a:ext cx="1166046" cy="531363"/>
              </a:xfrm>
              <a:custGeom>
                <a:avLst/>
                <a:gdLst/>
                <a:ahLst/>
                <a:cxnLst/>
                <a:rect l="l" t="t" r="r" b="b"/>
                <a:pathLst>
                  <a:path w="1166046" h="531363">
                    <a:moveTo>
                      <a:pt x="0" y="0"/>
                    </a:moveTo>
                    <a:lnTo>
                      <a:pt x="1166046" y="0"/>
                    </a:lnTo>
                    <a:lnTo>
                      <a:pt x="1166046" y="531363"/>
                    </a:lnTo>
                    <a:lnTo>
                      <a:pt x="0" y="5313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</p:sp>
          <p:sp>
            <p:nvSpPr>
              <p:cNvPr id="25" name="Freeform 19"/>
              <p:cNvSpPr/>
              <p:nvPr/>
            </p:nvSpPr>
            <p:spPr>
              <a:xfrm>
                <a:off x="1524000" y="1028700"/>
                <a:ext cx="603617" cy="718681"/>
              </a:xfrm>
              <a:custGeom>
                <a:avLst/>
                <a:gdLst/>
                <a:ahLst/>
                <a:cxnLst/>
                <a:rect l="l" t="t" r="r" b="b"/>
                <a:pathLst>
                  <a:path w="603617" h="718681">
                    <a:moveTo>
                      <a:pt x="0" y="0"/>
                    </a:moveTo>
                    <a:lnTo>
                      <a:pt x="603617" y="0"/>
                    </a:lnTo>
                    <a:lnTo>
                      <a:pt x="603617" y="718681"/>
                    </a:lnTo>
                    <a:lnTo>
                      <a:pt x="0" y="718681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/>
                </a:stretch>
              </a:blipFill>
            </p:spPr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xmlns="" id="{DF1DF280-E3BD-0414-BD2C-90F3D78FE28B}"/>
                  </a:ext>
                </a:extLst>
              </p:cNvPr>
              <p:cNvPicPr/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" y="1028700"/>
                <a:ext cx="571500" cy="732155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E1663DE2-21B9-E6B6-380A-2A73BF9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6793" y="917493"/>
              <a:ext cx="797007" cy="79700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88" y="7734300"/>
            <a:ext cx="3494319" cy="2087557"/>
          </a:xfrm>
          <a:prstGeom prst="rect">
            <a:avLst/>
          </a:prstGeom>
        </p:spPr>
      </p:pic>
      <p:pic>
        <p:nvPicPr>
          <p:cNvPr id="2050" name="Picture 2" descr="C:\Users\MY KOMPUTER\Desktop\New folder\file bahan tayang\footage\lapak rame gerai\IMG_0073~phot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1" y="7874016"/>
            <a:ext cx="3543299" cy="199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Y KOMPUTER\Downloads\WhatsApp Image 2024-12-14 at 22.11.01_ae59ff4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363" y="7446202"/>
            <a:ext cx="3253382" cy="244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1874</Words>
  <Application>Microsoft Office PowerPoint</Application>
  <PresentationFormat>Custom</PresentationFormat>
  <Paragraphs>307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33" baseType="lpstr">
      <vt:lpstr>Arial</vt:lpstr>
      <vt:lpstr>Wingdings</vt:lpstr>
      <vt:lpstr>Adobe Kaiti Std R</vt:lpstr>
      <vt:lpstr>Algerian</vt:lpstr>
      <vt:lpstr>Candal</vt:lpstr>
      <vt:lpstr>Asap Condensed Bold</vt:lpstr>
      <vt:lpstr>League Spartan</vt:lpstr>
      <vt:lpstr>Times New Roman</vt:lpstr>
      <vt:lpstr>Calibri</vt:lpstr>
      <vt:lpstr>Gotham Bold</vt:lpstr>
      <vt:lpstr>Open Sans 1 </vt:lpstr>
      <vt:lpstr>Sans Serif Collection</vt:lpstr>
      <vt:lpstr>Gotham</vt:lpstr>
      <vt:lpstr>Open Sans 2</vt:lpstr>
      <vt:lpstr>Open Sans 1 Bold Italics</vt:lpstr>
      <vt:lpstr>Montserrat Bold</vt:lpstr>
      <vt:lpstr>Maven Pro</vt:lpstr>
      <vt:lpstr>Open Sans 1</vt:lpstr>
      <vt:lpstr>Aileron Heavy</vt:lpstr>
      <vt:lpstr>Open Sans 1 Bold</vt:lpstr>
      <vt:lpstr>Office Theme</vt:lpstr>
      <vt:lpstr>PowerPoint Presentation</vt:lpstr>
      <vt:lpstr>PowerPoint Presentation</vt:lpstr>
      <vt:lpstr>PowerPoint Presentation</vt:lpstr>
      <vt:lpstr>CAKUPAN MANFAAT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Ingoude Company</dc:title>
  <dc:creator>MyPC One Pro K5-24</dc:creator>
  <cp:lastModifiedBy>ismail - [2010]</cp:lastModifiedBy>
  <cp:revision>129</cp:revision>
  <dcterms:created xsi:type="dcterms:W3CDTF">2006-08-16T00:00:00Z</dcterms:created>
  <dcterms:modified xsi:type="dcterms:W3CDTF">2024-12-18T14:01:01Z</dcterms:modified>
  <dc:identifier>DAGY3g6yWg8</dc:identifier>
</cp:coreProperties>
</file>