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80"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8288000" cy="10287000"/>
  <p:notesSz cx="6858000" cy="9144000"/>
  <p:defaultTextStyle>
    <a:defPPr lvl="0">
      <a:defRPr lang="en-US"/>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7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73"/>
  </p:normalViewPr>
  <p:slideViewPr>
    <p:cSldViewPr snapToGrid="0">
      <p:cViewPr varScale="1">
        <p:scale>
          <a:sx n="74" d="100"/>
          <a:sy n="74" d="100"/>
        </p:scale>
        <p:origin x="744"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5.svg"/></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5.svg"/></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392" y="-3303"/>
            <a:ext cx="18280608" cy="10282842"/>
          </a:xfrm>
          <a:custGeom>
            <a:avLst/>
            <a:gdLst/>
            <a:ahLst/>
            <a:cxnLst/>
            <a:rect l="l" t="t" r="r" b="b"/>
            <a:pathLst>
              <a:path w="18280608" h="10282842">
                <a:moveTo>
                  <a:pt x="0" y="0"/>
                </a:moveTo>
                <a:lnTo>
                  <a:pt x="18280608" y="0"/>
                </a:lnTo>
                <a:lnTo>
                  <a:pt x="18280608" y="10282842"/>
                </a:lnTo>
                <a:lnTo>
                  <a:pt x="0" y="10282842"/>
                </a:lnTo>
                <a:lnTo>
                  <a:pt x="0" y="0"/>
                </a:lnTo>
                <a:close/>
              </a:path>
            </a:pathLst>
          </a:custGeom>
          <a:blipFill>
            <a:blip r:embed="rId2">
              <a:alphaModFix amt="15000"/>
            </a:blip>
            <a:stretch>
              <a:fillRect/>
            </a:stretch>
          </a:blipFill>
        </p:spPr>
        <p:txBody>
          <a:bodyPr/>
          <a:lstStyle/>
          <a:p>
            <a:endParaRPr/>
          </a:p>
        </p:txBody>
      </p:sp>
      <p:grpSp>
        <p:nvGrpSpPr>
          <p:cNvPr id="3" name="Group 3"/>
          <p:cNvGrpSpPr/>
          <p:nvPr/>
        </p:nvGrpSpPr>
        <p:grpSpPr>
          <a:xfrm>
            <a:off x="-477740" y="-227708"/>
            <a:ext cx="1763663" cy="1513630"/>
            <a:chOff x="0" y="0"/>
            <a:chExt cx="1114768" cy="956729"/>
          </a:xfrm>
        </p:grpSpPr>
        <p:sp>
          <p:nvSpPr>
            <p:cNvPr id="4" name="Freeform 4"/>
            <p:cNvSpPr/>
            <p:nvPr/>
          </p:nvSpPr>
          <p:spPr>
            <a:xfrm>
              <a:off x="0" y="0"/>
              <a:ext cx="1114768" cy="956729"/>
            </a:xfrm>
            <a:custGeom>
              <a:avLst/>
              <a:gdLst/>
              <a:ahLst/>
              <a:cxnLst/>
              <a:rect l="l" t="t" r="r" b="b"/>
              <a:pathLst>
                <a:path w="1114768" h="956729">
                  <a:moveTo>
                    <a:pt x="0" y="0"/>
                  </a:moveTo>
                  <a:lnTo>
                    <a:pt x="1114768" y="0"/>
                  </a:lnTo>
                  <a:lnTo>
                    <a:pt x="1114768" y="956729"/>
                  </a:lnTo>
                  <a:lnTo>
                    <a:pt x="0" y="956729"/>
                  </a:lnTo>
                  <a:close/>
                </a:path>
              </a:pathLst>
            </a:custGeom>
            <a:solidFill>
              <a:srgbClr val="F86041">
                <a:alpha val="49804"/>
              </a:srgbClr>
            </a:solidFill>
          </p:spPr>
        </p:sp>
        <p:sp>
          <p:nvSpPr>
            <p:cNvPr id="5" name="TextBox 5"/>
            <p:cNvSpPr txBox="1"/>
            <p:nvPr/>
          </p:nvSpPr>
          <p:spPr>
            <a:xfrm>
              <a:off x="0" y="-47625"/>
              <a:ext cx="1114768" cy="1004354"/>
            </a:xfrm>
            <a:prstGeom prst="rect">
              <a:avLst/>
            </a:prstGeom>
          </p:spPr>
          <p:txBody>
            <a:bodyPr lIns="50800" tIns="50800" rIns="50800" bIns="50800" rtlCol="0" anchor="ctr"/>
            <a:lstStyle/>
            <a:p>
              <a:pPr algn="ctr">
                <a:lnSpc>
                  <a:spcPts val="2323"/>
                </a:lnSpc>
              </a:pPr>
              <a:endParaRPr/>
            </a:p>
          </p:txBody>
        </p:sp>
      </p:grpSp>
      <p:grpSp>
        <p:nvGrpSpPr>
          <p:cNvPr id="6" name="Group 6"/>
          <p:cNvGrpSpPr/>
          <p:nvPr/>
        </p:nvGrpSpPr>
        <p:grpSpPr>
          <a:xfrm>
            <a:off x="9287112" y="-537458"/>
            <a:ext cx="2571655" cy="1823380"/>
            <a:chOff x="0" y="0"/>
            <a:chExt cx="1625480" cy="1152514"/>
          </a:xfrm>
        </p:grpSpPr>
        <p:sp>
          <p:nvSpPr>
            <p:cNvPr id="7" name="Freeform 7"/>
            <p:cNvSpPr/>
            <p:nvPr/>
          </p:nvSpPr>
          <p:spPr>
            <a:xfrm>
              <a:off x="0" y="0"/>
              <a:ext cx="1625480" cy="1152514"/>
            </a:xfrm>
            <a:custGeom>
              <a:avLst/>
              <a:gdLst/>
              <a:ahLst/>
              <a:cxnLst/>
              <a:rect l="l" t="t" r="r" b="b"/>
              <a:pathLst>
                <a:path w="1625480" h="1152514">
                  <a:moveTo>
                    <a:pt x="0" y="0"/>
                  </a:moveTo>
                  <a:lnTo>
                    <a:pt x="1625480" y="0"/>
                  </a:lnTo>
                  <a:lnTo>
                    <a:pt x="1625480" y="1152514"/>
                  </a:lnTo>
                  <a:lnTo>
                    <a:pt x="0" y="1152514"/>
                  </a:lnTo>
                  <a:close/>
                </a:path>
              </a:pathLst>
            </a:custGeom>
            <a:solidFill>
              <a:srgbClr val="343779">
                <a:alpha val="4706"/>
              </a:srgbClr>
            </a:solidFill>
          </p:spPr>
        </p:sp>
        <p:sp>
          <p:nvSpPr>
            <p:cNvPr id="8" name="TextBox 8"/>
            <p:cNvSpPr txBox="1"/>
            <p:nvPr/>
          </p:nvSpPr>
          <p:spPr>
            <a:xfrm>
              <a:off x="0" y="-47625"/>
              <a:ext cx="1625480" cy="1200139"/>
            </a:xfrm>
            <a:prstGeom prst="rect">
              <a:avLst/>
            </a:prstGeom>
          </p:spPr>
          <p:txBody>
            <a:bodyPr lIns="50800" tIns="50800" rIns="50800" bIns="50800" rtlCol="0" anchor="ctr"/>
            <a:lstStyle/>
            <a:p>
              <a:pPr algn="ctr">
                <a:lnSpc>
                  <a:spcPts val="2323"/>
                </a:lnSpc>
              </a:pPr>
              <a:endParaRPr/>
            </a:p>
          </p:txBody>
        </p:sp>
      </p:grpSp>
      <p:grpSp>
        <p:nvGrpSpPr>
          <p:cNvPr id="9" name="Group 9"/>
          <p:cNvGrpSpPr/>
          <p:nvPr/>
        </p:nvGrpSpPr>
        <p:grpSpPr>
          <a:xfrm>
            <a:off x="-477740" y="1275193"/>
            <a:ext cx="1763663" cy="1285922"/>
            <a:chOff x="0" y="0"/>
            <a:chExt cx="1114768" cy="812800"/>
          </a:xfrm>
        </p:grpSpPr>
        <p:sp>
          <p:nvSpPr>
            <p:cNvPr id="10" name="Freeform 10"/>
            <p:cNvSpPr/>
            <p:nvPr/>
          </p:nvSpPr>
          <p:spPr>
            <a:xfrm>
              <a:off x="0" y="0"/>
              <a:ext cx="1114768" cy="812800"/>
            </a:xfrm>
            <a:custGeom>
              <a:avLst/>
              <a:gdLst/>
              <a:ahLst/>
              <a:cxnLst/>
              <a:rect l="l" t="t" r="r" b="b"/>
              <a:pathLst>
                <a:path w="1114768" h="812800">
                  <a:moveTo>
                    <a:pt x="0" y="0"/>
                  </a:moveTo>
                  <a:lnTo>
                    <a:pt x="1114768" y="0"/>
                  </a:lnTo>
                  <a:lnTo>
                    <a:pt x="1114768" y="812800"/>
                  </a:lnTo>
                  <a:lnTo>
                    <a:pt x="0" y="812800"/>
                  </a:lnTo>
                  <a:close/>
                </a:path>
              </a:pathLst>
            </a:custGeom>
            <a:solidFill>
              <a:srgbClr val="F86041">
                <a:alpha val="19608"/>
              </a:srgbClr>
            </a:solidFill>
          </p:spPr>
        </p:sp>
        <p:sp>
          <p:nvSpPr>
            <p:cNvPr id="11" name="TextBox 11"/>
            <p:cNvSpPr txBox="1"/>
            <p:nvPr/>
          </p:nvSpPr>
          <p:spPr>
            <a:xfrm>
              <a:off x="0" y="-47625"/>
              <a:ext cx="1114768" cy="860425"/>
            </a:xfrm>
            <a:prstGeom prst="rect">
              <a:avLst/>
            </a:prstGeom>
          </p:spPr>
          <p:txBody>
            <a:bodyPr lIns="50800" tIns="50800" rIns="50800" bIns="50800" rtlCol="0" anchor="ctr"/>
            <a:lstStyle/>
            <a:p>
              <a:pPr algn="ctr">
                <a:lnSpc>
                  <a:spcPts val="2323"/>
                </a:lnSpc>
              </a:pPr>
              <a:endParaRPr/>
            </a:p>
          </p:txBody>
        </p:sp>
      </p:grpSp>
      <p:grpSp>
        <p:nvGrpSpPr>
          <p:cNvPr id="12" name="Group 12"/>
          <p:cNvGrpSpPr/>
          <p:nvPr/>
        </p:nvGrpSpPr>
        <p:grpSpPr>
          <a:xfrm>
            <a:off x="17002078" y="5143310"/>
            <a:ext cx="2062251" cy="1285922"/>
            <a:chOff x="0" y="0"/>
            <a:chExt cx="1303498" cy="812800"/>
          </a:xfrm>
        </p:grpSpPr>
        <p:sp>
          <p:nvSpPr>
            <p:cNvPr id="13" name="Freeform 13"/>
            <p:cNvSpPr/>
            <p:nvPr/>
          </p:nvSpPr>
          <p:spPr>
            <a:xfrm>
              <a:off x="0" y="0"/>
              <a:ext cx="1303498" cy="812800"/>
            </a:xfrm>
            <a:custGeom>
              <a:avLst/>
              <a:gdLst/>
              <a:ahLst/>
              <a:cxnLst/>
              <a:rect l="l" t="t" r="r" b="b"/>
              <a:pathLst>
                <a:path w="1303498" h="812800">
                  <a:moveTo>
                    <a:pt x="0" y="0"/>
                  </a:moveTo>
                  <a:lnTo>
                    <a:pt x="1303498" y="0"/>
                  </a:lnTo>
                  <a:lnTo>
                    <a:pt x="1303498" y="812800"/>
                  </a:lnTo>
                  <a:lnTo>
                    <a:pt x="0" y="812800"/>
                  </a:lnTo>
                  <a:close/>
                </a:path>
              </a:pathLst>
            </a:custGeom>
            <a:solidFill>
              <a:srgbClr val="343779">
                <a:alpha val="9804"/>
              </a:srgbClr>
            </a:solidFill>
          </p:spPr>
        </p:sp>
        <p:sp>
          <p:nvSpPr>
            <p:cNvPr id="14" name="TextBox 14"/>
            <p:cNvSpPr txBox="1"/>
            <p:nvPr/>
          </p:nvSpPr>
          <p:spPr>
            <a:xfrm>
              <a:off x="0" y="-47625"/>
              <a:ext cx="1303498" cy="860425"/>
            </a:xfrm>
            <a:prstGeom prst="rect">
              <a:avLst/>
            </a:prstGeom>
          </p:spPr>
          <p:txBody>
            <a:bodyPr lIns="50800" tIns="50800" rIns="50800" bIns="50800" rtlCol="0" anchor="ctr"/>
            <a:lstStyle/>
            <a:p>
              <a:pPr algn="ctr">
                <a:lnSpc>
                  <a:spcPts val="2323"/>
                </a:lnSpc>
              </a:pPr>
              <a:endParaRPr/>
            </a:p>
          </p:txBody>
        </p:sp>
      </p:grpSp>
      <p:grpSp>
        <p:nvGrpSpPr>
          <p:cNvPr id="15" name="Group 15"/>
          <p:cNvGrpSpPr/>
          <p:nvPr/>
        </p:nvGrpSpPr>
        <p:grpSpPr>
          <a:xfrm>
            <a:off x="17002078" y="3857388"/>
            <a:ext cx="1853239" cy="1285922"/>
            <a:chOff x="0" y="0"/>
            <a:chExt cx="1171387" cy="812800"/>
          </a:xfrm>
        </p:grpSpPr>
        <p:sp>
          <p:nvSpPr>
            <p:cNvPr id="16" name="Freeform 16"/>
            <p:cNvSpPr/>
            <p:nvPr/>
          </p:nvSpPr>
          <p:spPr>
            <a:xfrm>
              <a:off x="0" y="0"/>
              <a:ext cx="1171387" cy="812800"/>
            </a:xfrm>
            <a:custGeom>
              <a:avLst/>
              <a:gdLst/>
              <a:ahLst/>
              <a:cxnLst/>
              <a:rect l="l" t="t" r="r" b="b"/>
              <a:pathLst>
                <a:path w="1171387" h="812800">
                  <a:moveTo>
                    <a:pt x="0" y="0"/>
                  </a:moveTo>
                  <a:lnTo>
                    <a:pt x="1171387" y="0"/>
                  </a:lnTo>
                  <a:lnTo>
                    <a:pt x="1171387" y="812800"/>
                  </a:lnTo>
                  <a:lnTo>
                    <a:pt x="0" y="812800"/>
                  </a:lnTo>
                  <a:close/>
                </a:path>
              </a:pathLst>
            </a:custGeom>
            <a:solidFill>
              <a:srgbClr val="343779">
                <a:alpha val="19608"/>
              </a:srgbClr>
            </a:solidFill>
          </p:spPr>
        </p:sp>
        <p:sp>
          <p:nvSpPr>
            <p:cNvPr id="17" name="TextBox 17"/>
            <p:cNvSpPr txBox="1"/>
            <p:nvPr/>
          </p:nvSpPr>
          <p:spPr>
            <a:xfrm>
              <a:off x="0" y="-47625"/>
              <a:ext cx="1171387" cy="860425"/>
            </a:xfrm>
            <a:prstGeom prst="rect">
              <a:avLst/>
            </a:prstGeom>
          </p:spPr>
          <p:txBody>
            <a:bodyPr lIns="50800" tIns="50800" rIns="50800" bIns="50800" rtlCol="0" anchor="ctr"/>
            <a:lstStyle/>
            <a:p>
              <a:pPr algn="ctr">
                <a:lnSpc>
                  <a:spcPts val="2323"/>
                </a:lnSpc>
              </a:pPr>
              <a:endParaRPr/>
            </a:p>
          </p:txBody>
        </p:sp>
      </p:grpSp>
      <p:grpSp>
        <p:nvGrpSpPr>
          <p:cNvPr id="18" name="Group 18"/>
          <p:cNvGrpSpPr/>
          <p:nvPr/>
        </p:nvGrpSpPr>
        <p:grpSpPr>
          <a:xfrm>
            <a:off x="12920923" y="8995096"/>
            <a:ext cx="3857388" cy="1902148"/>
            <a:chOff x="0" y="0"/>
            <a:chExt cx="2491454" cy="1228581"/>
          </a:xfrm>
        </p:grpSpPr>
        <p:sp>
          <p:nvSpPr>
            <p:cNvPr id="19" name="Freeform 19"/>
            <p:cNvSpPr/>
            <p:nvPr/>
          </p:nvSpPr>
          <p:spPr>
            <a:xfrm>
              <a:off x="0" y="0"/>
              <a:ext cx="2491454" cy="1228581"/>
            </a:xfrm>
            <a:custGeom>
              <a:avLst/>
              <a:gdLst/>
              <a:ahLst/>
              <a:cxnLst/>
              <a:rect l="l" t="t" r="r" b="b"/>
              <a:pathLst>
                <a:path w="2491454" h="1228581">
                  <a:moveTo>
                    <a:pt x="0" y="0"/>
                  </a:moveTo>
                  <a:lnTo>
                    <a:pt x="2491454" y="0"/>
                  </a:lnTo>
                  <a:lnTo>
                    <a:pt x="2491454" y="1228581"/>
                  </a:lnTo>
                  <a:lnTo>
                    <a:pt x="0" y="1228581"/>
                  </a:lnTo>
                  <a:close/>
                </a:path>
              </a:pathLst>
            </a:custGeom>
            <a:solidFill>
              <a:srgbClr val="FFA646"/>
            </a:solidFill>
          </p:spPr>
        </p:sp>
        <p:sp>
          <p:nvSpPr>
            <p:cNvPr id="20" name="TextBox 20"/>
            <p:cNvSpPr txBox="1"/>
            <p:nvPr/>
          </p:nvSpPr>
          <p:spPr>
            <a:xfrm>
              <a:off x="0" y="-47625"/>
              <a:ext cx="2491454" cy="1276206"/>
            </a:xfrm>
            <a:prstGeom prst="rect">
              <a:avLst/>
            </a:prstGeom>
          </p:spPr>
          <p:txBody>
            <a:bodyPr lIns="50800" tIns="50800" rIns="50800" bIns="50800" rtlCol="0" anchor="ctr"/>
            <a:lstStyle/>
            <a:p>
              <a:pPr algn="ctr">
                <a:lnSpc>
                  <a:spcPts val="2323"/>
                </a:lnSpc>
              </a:pPr>
              <a:endParaRPr/>
            </a:p>
          </p:txBody>
        </p:sp>
      </p:grpSp>
      <p:sp>
        <p:nvSpPr>
          <p:cNvPr id="21" name="AutoShape 21"/>
          <p:cNvSpPr/>
          <p:nvPr/>
        </p:nvSpPr>
        <p:spPr>
          <a:xfrm rot="-5400000">
            <a:off x="-1322519" y="6359298"/>
            <a:ext cx="5226408" cy="0"/>
          </a:xfrm>
          <a:prstGeom prst="line">
            <a:avLst/>
          </a:prstGeom>
          <a:ln w="19050" cap="flat">
            <a:solidFill>
              <a:srgbClr val="343779">
                <a:alpha val="49804"/>
              </a:srgbClr>
            </a:solidFill>
            <a:prstDash val="solid"/>
            <a:headEnd type="none" w="sm" len="sm"/>
            <a:tailEnd type="none" w="sm" len="sm"/>
          </a:ln>
        </p:spPr>
      </p:sp>
      <p:sp>
        <p:nvSpPr>
          <p:cNvPr id="22" name="AutoShape 22"/>
          <p:cNvSpPr/>
          <p:nvPr/>
        </p:nvSpPr>
        <p:spPr>
          <a:xfrm rot="-5400000">
            <a:off x="13149263" y="5124450"/>
            <a:ext cx="7696105" cy="0"/>
          </a:xfrm>
          <a:prstGeom prst="line">
            <a:avLst/>
          </a:prstGeom>
          <a:ln w="19050" cap="flat">
            <a:solidFill>
              <a:srgbClr val="343779">
                <a:alpha val="49804"/>
              </a:srgbClr>
            </a:solidFill>
            <a:prstDash val="solid"/>
            <a:headEnd type="none" w="sm" len="sm"/>
            <a:tailEnd type="none" w="sm" len="sm"/>
          </a:ln>
        </p:spPr>
      </p:sp>
      <p:sp>
        <p:nvSpPr>
          <p:cNvPr id="36" name="TextBox 36"/>
          <p:cNvSpPr txBox="1"/>
          <p:nvPr/>
        </p:nvSpPr>
        <p:spPr>
          <a:xfrm>
            <a:off x="2571844" y="2776989"/>
            <a:ext cx="13507787" cy="1497205"/>
          </a:xfrm>
          <a:prstGeom prst="rect">
            <a:avLst/>
          </a:prstGeom>
        </p:spPr>
        <p:txBody>
          <a:bodyPr wrap="square" lIns="0" tIns="0" rIns="0" bIns="0" rtlCol="0" anchor="t">
            <a:spAutoFit/>
          </a:bodyPr>
          <a:lstStyle/>
          <a:p>
            <a:pPr algn="l">
              <a:lnSpc>
                <a:spcPts val="5850"/>
              </a:lnSpc>
            </a:pPr>
            <a:r>
              <a:rPr lang="en-US" sz="4500">
                <a:solidFill>
                  <a:srgbClr val="343779"/>
                </a:solidFill>
                <a:latin typeface="Poppins"/>
                <a:ea typeface="Poppins"/>
                <a:cs typeface="Poppins"/>
                <a:sym typeface="Poppins"/>
              </a:rPr>
              <a:t>Strategi Integrasi Platform Digital </a:t>
            </a:r>
          </a:p>
          <a:p>
            <a:pPr algn="l">
              <a:lnSpc>
                <a:spcPts val="5850"/>
              </a:lnSpc>
            </a:pPr>
            <a:r>
              <a:rPr lang="en-US" sz="4500">
                <a:solidFill>
                  <a:srgbClr val="343779"/>
                </a:solidFill>
                <a:latin typeface="Poppins"/>
                <a:ea typeface="Poppins"/>
                <a:cs typeface="Poppins"/>
                <a:sym typeface="Poppins"/>
              </a:rPr>
              <a:t>Mewujudkan Ogan Ilir SMART Melalui</a:t>
            </a:r>
          </a:p>
        </p:txBody>
      </p:sp>
      <p:sp>
        <p:nvSpPr>
          <p:cNvPr id="37" name="TextBox 37"/>
          <p:cNvSpPr txBox="1"/>
          <p:nvPr/>
        </p:nvSpPr>
        <p:spPr>
          <a:xfrm>
            <a:off x="2571845" y="4262413"/>
            <a:ext cx="14158841" cy="790575"/>
          </a:xfrm>
          <a:prstGeom prst="rect">
            <a:avLst/>
          </a:prstGeom>
        </p:spPr>
        <p:txBody>
          <a:bodyPr lIns="0" tIns="0" rIns="0" bIns="0" rtlCol="0" anchor="t">
            <a:spAutoFit/>
          </a:bodyPr>
          <a:lstStyle/>
          <a:p>
            <a:pPr algn="l">
              <a:lnSpc>
                <a:spcPts val="5850"/>
              </a:lnSpc>
            </a:pPr>
            <a:r>
              <a:rPr lang="en-US" sz="5000" b="1">
                <a:solidFill>
                  <a:srgbClr val="343779"/>
                </a:solidFill>
                <a:latin typeface="Poppins Bold"/>
                <a:ea typeface="Poppins Bold"/>
                <a:cs typeface="Poppins Bold"/>
                <a:sym typeface="Poppins Bold"/>
              </a:rPr>
              <a:t>Digital Administrative Smart Hub Ogan Ilir</a:t>
            </a:r>
          </a:p>
        </p:txBody>
      </p:sp>
      <p:sp>
        <p:nvSpPr>
          <p:cNvPr id="38" name="TextBox 38"/>
          <p:cNvSpPr txBox="1"/>
          <p:nvPr/>
        </p:nvSpPr>
        <p:spPr>
          <a:xfrm>
            <a:off x="2571844" y="5121553"/>
            <a:ext cx="14158841" cy="790575"/>
          </a:xfrm>
          <a:prstGeom prst="rect">
            <a:avLst/>
          </a:prstGeom>
        </p:spPr>
        <p:txBody>
          <a:bodyPr lIns="0" tIns="0" rIns="0" bIns="0" rtlCol="0" anchor="t">
            <a:spAutoFit/>
          </a:bodyPr>
          <a:lstStyle/>
          <a:p>
            <a:pPr algn="l">
              <a:lnSpc>
                <a:spcPts val="5850"/>
              </a:lnSpc>
            </a:pPr>
            <a:r>
              <a:rPr lang="en-US" sz="5000" b="1">
                <a:solidFill>
                  <a:srgbClr val="343779"/>
                </a:solidFill>
                <a:latin typeface="Poppins Bold"/>
                <a:ea typeface="Poppins Bold"/>
                <a:cs typeface="Poppins Bold"/>
                <a:sym typeface="Poppins Bold"/>
              </a:rPr>
              <a:t>(DASH-OI)</a:t>
            </a:r>
          </a:p>
        </p:txBody>
      </p:sp>
      <p:grpSp>
        <p:nvGrpSpPr>
          <p:cNvPr id="43" name="Group 42">
            <a:extLst>
              <a:ext uri="{FF2B5EF4-FFF2-40B4-BE49-F238E27FC236}">
                <a16:creationId xmlns:a16="http://schemas.microsoft.com/office/drawing/2014/main" id="{B58DC7EF-7E16-F053-522C-C452379FA037}"/>
              </a:ext>
            </a:extLst>
          </p:cNvPr>
          <p:cNvGrpSpPr/>
          <p:nvPr/>
        </p:nvGrpSpPr>
        <p:grpSpPr>
          <a:xfrm>
            <a:off x="2534303" y="6488075"/>
            <a:ext cx="6983780" cy="774186"/>
            <a:chOff x="2534303" y="6274441"/>
            <a:chExt cx="6983780" cy="774186"/>
          </a:xfrm>
        </p:grpSpPr>
        <p:sp>
          <p:nvSpPr>
            <p:cNvPr id="42" name="Rounded Rectangle 41">
              <a:extLst>
                <a:ext uri="{FF2B5EF4-FFF2-40B4-BE49-F238E27FC236}">
                  <a16:creationId xmlns:a16="http://schemas.microsoft.com/office/drawing/2014/main" id="{1DF81FEA-11F8-A8E0-16AC-CACA40829DC4}"/>
                </a:ext>
              </a:extLst>
            </p:cNvPr>
            <p:cNvSpPr/>
            <p:nvPr/>
          </p:nvSpPr>
          <p:spPr>
            <a:xfrm>
              <a:off x="4422105" y="6274441"/>
              <a:ext cx="5095978" cy="774186"/>
            </a:xfrm>
            <a:prstGeom prst="roundRect">
              <a:avLst>
                <a:gd name="adj" fmla="val 50000"/>
              </a:avLst>
            </a:prstGeom>
            <a:solidFill>
              <a:srgbClr val="FFA6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3200" b="1">
                  <a:latin typeface="Poppins" pitchFamily="2" charset="77"/>
                  <a:cs typeface="Poppins" pitchFamily="2" charset="77"/>
                </a:rPr>
                <a:t> NDH 27</a:t>
              </a:r>
              <a:endParaRPr sz="3200" b="1">
                <a:latin typeface="Poppins" pitchFamily="2" charset="77"/>
                <a:cs typeface="Poppins" pitchFamily="2" charset="77"/>
              </a:endParaRPr>
            </a:p>
          </p:txBody>
        </p:sp>
        <p:sp>
          <p:nvSpPr>
            <p:cNvPr id="41" name="Rounded Rectangle 40">
              <a:extLst>
                <a:ext uri="{FF2B5EF4-FFF2-40B4-BE49-F238E27FC236}">
                  <a16:creationId xmlns:a16="http://schemas.microsoft.com/office/drawing/2014/main" id="{8D25E15F-E31B-2B31-8E98-9F4DC425F5A8}"/>
                </a:ext>
              </a:extLst>
            </p:cNvPr>
            <p:cNvSpPr/>
            <p:nvPr/>
          </p:nvSpPr>
          <p:spPr>
            <a:xfrm>
              <a:off x="2534303" y="6274441"/>
              <a:ext cx="5095978" cy="774186"/>
            </a:xfrm>
            <a:prstGeom prst="roundRect">
              <a:avLst>
                <a:gd name="adj" fmla="val 50000"/>
              </a:avLst>
            </a:prstGeom>
            <a:solidFill>
              <a:srgbClr val="3437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Poppins" pitchFamily="2" charset="77"/>
                  <a:cs typeface="Poppins" pitchFamily="2" charset="77"/>
                </a:rPr>
                <a:t>FERDIAN RIZA YUDHA</a:t>
              </a:r>
              <a:endParaRPr sz="3200" b="1">
                <a:latin typeface="Poppins" pitchFamily="2" charset="77"/>
                <a:cs typeface="Poppins" pitchFamily="2" charset="77"/>
              </a:endParaRPr>
            </a:p>
          </p:txBody>
        </p:sp>
      </p:grpSp>
      <p:sp>
        <p:nvSpPr>
          <p:cNvPr id="44" name="TextBox 37">
            <a:extLst>
              <a:ext uri="{FF2B5EF4-FFF2-40B4-BE49-F238E27FC236}">
                <a16:creationId xmlns:a16="http://schemas.microsoft.com/office/drawing/2014/main" id="{B488946C-8686-ED68-D706-3541AE31144D}"/>
              </a:ext>
            </a:extLst>
          </p:cNvPr>
          <p:cNvSpPr txBox="1"/>
          <p:nvPr/>
        </p:nvSpPr>
        <p:spPr>
          <a:xfrm>
            <a:off x="2571845" y="8106620"/>
            <a:ext cx="10001156" cy="861774"/>
          </a:xfrm>
          <a:prstGeom prst="rect">
            <a:avLst/>
          </a:prstGeom>
        </p:spPr>
        <p:txBody>
          <a:bodyPr wrap="square" lIns="0" tIns="0" rIns="0" bIns="0" rtlCol="0" anchor="t">
            <a:spAutoFit/>
          </a:bodyPr>
          <a:lstStyle/>
          <a:p>
            <a:r>
              <a:rPr lang="en-US" altLang="ko-KR" sz="2800" b="1" dirty="0">
                <a:solidFill>
                  <a:srgbClr val="343779"/>
                </a:solidFill>
                <a:latin typeface=""/>
                <a:cs typeface="Arial" pitchFamily="34" charset="0"/>
              </a:rPr>
              <a:t>LATIHAN KEPEMIMPINAN NASIONAL TINGKAT 2 </a:t>
            </a:r>
          </a:p>
          <a:p>
            <a:r>
              <a:rPr lang="en-US" altLang="ko-KR" sz="2800" b="1" dirty="0">
                <a:solidFill>
                  <a:srgbClr val="343779"/>
                </a:solidFill>
                <a:latin typeface=""/>
                <a:cs typeface="Arial" pitchFamily="34" charset="0"/>
              </a:rPr>
              <a:t>ANGKATAN XXXVII BPSDM PROP. SUMSEL TAHUN 2024</a:t>
            </a:r>
            <a:endParaRPr lang="ko-KR" altLang="en-US" sz="2800" b="1" dirty="0">
              <a:solidFill>
                <a:srgbClr val="343779"/>
              </a:solidFill>
              <a:latin typeface=""/>
              <a:cs typeface="Arial" pitchFamily="34" charset="0"/>
            </a:endParaRPr>
          </a:p>
        </p:txBody>
      </p:sp>
      <p:grpSp>
        <p:nvGrpSpPr>
          <p:cNvPr id="29" name="Group 28">
            <a:extLst>
              <a:ext uri="{FF2B5EF4-FFF2-40B4-BE49-F238E27FC236}">
                <a16:creationId xmlns:a16="http://schemas.microsoft.com/office/drawing/2014/main" id="{E6C91F31-913C-DA3A-AA7B-1BAE4D91DB0A}"/>
              </a:ext>
            </a:extLst>
          </p:cNvPr>
          <p:cNvGrpSpPr/>
          <p:nvPr/>
        </p:nvGrpSpPr>
        <p:grpSpPr>
          <a:xfrm>
            <a:off x="2207593" y="469215"/>
            <a:ext cx="4216878" cy="910628"/>
            <a:chOff x="2207593" y="469215"/>
            <a:chExt cx="4216878" cy="910628"/>
          </a:xfrm>
        </p:grpSpPr>
        <p:sp>
          <p:nvSpPr>
            <p:cNvPr id="23" name="Freeform 23"/>
            <p:cNvSpPr/>
            <p:nvPr/>
          </p:nvSpPr>
          <p:spPr>
            <a:xfrm>
              <a:off x="2207593" y="469215"/>
              <a:ext cx="728502" cy="910628"/>
            </a:xfrm>
            <a:custGeom>
              <a:avLst/>
              <a:gdLst/>
              <a:ahLst/>
              <a:cxnLst/>
              <a:rect l="l" t="t" r="r" b="b"/>
              <a:pathLst>
                <a:path w="728502" h="910628">
                  <a:moveTo>
                    <a:pt x="0" y="0"/>
                  </a:moveTo>
                  <a:lnTo>
                    <a:pt x="728502" y="0"/>
                  </a:lnTo>
                  <a:lnTo>
                    <a:pt x="728502" y="910628"/>
                  </a:lnTo>
                  <a:lnTo>
                    <a:pt x="0" y="910628"/>
                  </a:lnTo>
                  <a:lnTo>
                    <a:pt x="0" y="0"/>
                  </a:lnTo>
                  <a:close/>
                </a:path>
              </a:pathLst>
            </a:custGeom>
            <a:blipFill>
              <a:blip r:embed="rId3"/>
              <a:stretch>
                <a:fillRect/>
              </a:stretch>
            </a:blipFill>
          </p:spPr>
        </p:sp>
        <p:sp>
          <p:nvSpPr>
            <p:cNvPr id="26" name="TextBox 37">
              <a:extLst>
                <a:ext uri="{FF2B5EF4-FFF2-40B4-BE49-F238E27FC236}">
                  <a16:creationId xmlns:a16="http://schemas.microsoft.com/office/drawing/2014/main" id="{8C406AE6-8A94-26FD-4A77-FAC254D50B7A}"/>
                </a:ext>
              </a:extLst>
            </p:cNvPr>
            <p:cNvSpPr txBox="1"/>
            <p:nvPr/>
          </p:nvSpPr>
          <p:spPr>
            <a:xfrm>
              <a:off x="3074070" y="622537"/>
              <a:ext cx="3350401" cy="677108"/>
            </a:xfrm>
            <a:prstGeom prst="rect">
              <a:avLst/>
            </a:prstGeom>
          </p:spPr>
          <p:txBody>
            <a:bodyPr wrap="square" lIns="0" tIns="0" rIns="0" bIns="0" rtlCol="0" anchor="t">
              <a:spAutoFit/>
            </a:bodyPr>
            <a:lstStyle/>
            <a:p>
              <a:r>
                <a:rPr lang="en-US" altLang="ko-KR" sz="2000" b="1" dirty="0">
                  <a:solidFill>
                    <a:srgbClr val="343779"/>
                  </a:solidFill>
                  <a:latin typeface=""/>
                  <a:cs typeface="Arial" pitchFamily="34" charset="0"/>
                </a:rPr>
                <a:t>PEMERINTAH KABUPATEN</a:t>
              </a:r>
            </a:p>
            <a:p>
              <a:r>
                <a:rPr lang="en-US" altLang="ko-KR" sz="2400" b="1" dirty="0">
                  <a:solidFill>
                    <a:srgbClr val="343779"/>
                  </a:solidFill>
                  <a:latin typeface=""/>
                  <a:cs typeface="Arial" pitchFamily="34" charset="0"/>
                </a:rPr>
                <a:t>OGAN ILIR</a:t>
              </a:r>
              <a:endParaRPr lang="ko-KR" altLang="en-US" sz="2400" b="1" dirty="0">
                <a:solidFill>
                  <a:srgbClr val="343779"/>
                </a:solidFill>
                <a:latin typeface=""/>
                <a:cs typeface="Arial" pitchFamily="34" charset="0"/>
              </a:endParaRPr>
            </a:p>
          </p:txBody>
        </p:sp>
      </p:grpSp>
      <p:sp>
        <p:nvSpPr>
          <p:cNvPr id="24" name="TextBox 36">
            <a:extLst>
              <a:ext uri="{FF2B5EF4-FFF2-40B4-BE49-F238E27FC236}">
                <a16:creationId xmlns:a16="http://schemas.microsoft.com/office/drawing/2014/main" id="{6711D3F1-7A6E-4645-CE4E-03A014CAD376}"/>
              </a:ext>
            </a:extLst>
          </p:cNvPr>
          <p:cNvSpPr txBox="1"/>
          <p:nvPr/>
        </p:nvSpPr>
        <p:spPr>
          <a:xfrm>
            <a:off x="2591972" y="1835271"/>
            <a:ext cx="14444161" cy="675185"/>
          </a:xfrm>
          <a:prstGeom prst="rect">
            <a:avLst/>
          </a:prstGeom>
        </p:spPr>
        <p:txBody>
          <a:bodyPr wrap="square" lIns="0" tIns="0" rIns="0" bIns="0" rtlCol="0" anchor="t">
            <a:spAutoFit/>
          </a:bodyPr>
          <a:lstStyle/>
          <a:p>
            <a:pPr algn="l">
              <a:lnSpc>
                <a:spcPts val="5850"/>
              </a:lnSpc>
            </a:pPr>
            <a:r>
              <a:rPr lang="en-US" sz="2800">
                <a:solidFill>
                  <a:srgbClr val="343779"/>
                </a:solidFill>
                <a:latin typeface="Poppins"/>
                <a:ea typeface="Poppins"/>
                <a:cs typeface="Poppins"/>
                <a:sym typeface="Poppins"/>
              </a:rPr>
              <a:t>Implementasi Proyek Perubahan Kepemimpinan Strategis</a:t>
            </a:r>
          </a:p>
        </p:txBody>
      </p:sp>
      <p:pic>
        <p:nvPicPr>
          <p:cNvPr id="27" name="Picture 26">
            <a:extLst>
              <a:ext uri="{FF2B5EF4-FFF2-40B4-BE49-F238E27FC236}">
                <a16:creationId xmlns:a16="http://schemas.microsoft.com/office/drawing/2014/main" id="{B60A8AF7-5478-900C-C458-6DA3AC47B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1100" y="434481"/>
            <a:ext cx="2075213" cy="93363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aphicFrame>
        <p:nvGraphicFramePr>
          <p:cNvPr id="3" name="Table 3">
            <a:extLst>
              <a:ext uri="{FF2B5EF4-FFF2-40B4-BE49-F238E27FC236}">
                <a16:creationId xmlns:a16="http://schemas.microsoft.com/office/drawing/2014/main" id="{8427F45B-A58F-ABC0-7A37-99302D309517}"/>
              </a:ext>
            </a:extLst>
          </p:cNvPr>
          <p:cNvGraphicFramePr>
            <a:graphicFrameLocks noGrp="1"/>
          </p:cNvGraphicFramePr>
          <p:nvPr>
            <p:extLst>
              <p:ext uri="{D42A27DB-BD31-4B8C-83A1-F6EECF244321}">
                <p14:modId xmlns:p14="http://schemas.microsoft.com/office/powerpoint/2010/main" val="3036878403"/>
              </p:ext>
            </p:extLst>
          </p:nvPr>
        </p:nvGraphicFramePr>
        <p:xfrm>
          <a:off x="1828800" y="1866900"/>
          <a:ext cx="14930430" cy="6364694"/>
        </p:xfrm>
        <a:graphic>
          <a:graphicData uri="http://schemas.openxmlformats.org/drawingml/2006/table">
            <a:tbl>
              <a:tblPr firstRow="1" bandRow="1">
                <a:tableStyleId>{3B4B98B0-60AC-42C2-AFA5-B58CD77FA1E5}</a:tableStyleId>
              </a:tblPr>
              <a:tblGrid>
                <a:gridCol w="938091">
                  <a:extLst>
                    <a:ext uri="{9D8B030D-6E8A-4147-A177-3AD203B41FA5}">
                      <a16:colId xmlns:a16="http://schemas.microsoft.com/office/drawing/2014/main" val="2793723713"/>
                    </a:ext>
                  </a:extLst>
                </a:gridCol>
                <a:gridCol w="6399240">
                  <a:extLst>
                    <a:ext uri="{9D8B030D-6E8A-4147-A177-3AD203B41FA5}">
                      <a16:colId xmlns:a16="http://schemas.microsoft.com/office/drawing/2014/main" val="607498775"/>
                    </a:ext>
                  </a:extLst>
                </a:gridCol>
                <a:gridCol w="7593099">
                  <a:extLst>
                    <a:ext uri="{9D8B030D-6E8A-4147-A177-3AD203B41FA5}">
                      <a16:colId xmlns:a16="http://schemas.microsoft.com/office/drawing/2014/main" val="1682960366"/>
                    </a:ext>
                  </a:extLst>
                </a:gridCol>
              </a:tblGrid>
              <a:tr h="539810">
                <a:tc>
                  <a:txBody>
                    <a:bodyPr/>
                    <a:lstStyle/>
                    <a:p>
                      <a:pPr algn="ctr"/>
                      <a:r>
                        <a:rPr lang="en-US" sz="2400" dirty="0">
                          <a:solidFill>
                            <a:schemeClr val="tx1"/>
                          </a:solidFill>
                          <a:latin typeface="Poppins" pitchFamily="2" charset="77"/>
                          <a:cs typeface="Poppins" pitchFamily="2" charset="77"/>
                        </a:rPr>
                        <a:t>NO</a:t>
                      </a:r>
                      <a:endParaRPr lang="id-ID" sz="2400" dirty="0">
                        <a:solidFill>
                          <a:schemeClr val="tx1"/>
                        </a:solidFill>
                        <a:latin typeface="Poppins" pitchFamily="2" charset="77"/>
                        <a:cs typeface="Poppins" pitchFamily="2" charset="77"/>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tx1"/>
                          </a:solidFill>
                          <a:latin typeface="Poppins" pitchFamily="2" charset="77"/>
                          <a:cs typeface="Poppins" pitchFamily="2" charset="77"/>
                        </a:rPr>
                        <a:t>STAKE HOLDER</a:t>
                      </a:r>
                    </a:p>
                  </a:txBody>
                  <a:tcPr/>
                </a:tc>
                <a:tc>
                  <a:txBody>
                    <a:bodyPr/>
                    <a:lstStyle/>
                    <a:p>
                      <a:pPr algn="ctr"/>
                      <a:r>
                        <a:rPr lang="en-US" sz="2400">
                          <a:solidFill>
                            <a:schemeClr val="tx1"/>
                          </a:solidFill>
                          <a:latin typeface="Poppins" pitchFamily="2" charset="77"/>
                          <a:cs typeface="Poppins" pitchFamily="2" charset="77"/>
                        </a:rPr>
                        <a:t>PERAN</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2614112805"/>
                  </a:ext>
                </a:extLst>
              </a:tr>
              <a:tr h="497675">
                <a:tc>
                  <a:txBody>
                    <a:bodyPr/>
                    <a:lstStyle/>
                    <a:p>
                      <a:pPr algn="ctr"/>
                      <a:r>
                        <a:rPr lang="en-US" sz="2400">
                          <a:solidFill>
                            <a:schemeClr val="tx1"/>
                          </a:solidFill>
                          <a:latin typeface="Poppins" pitchFamily="2" charset="77"/>
                          <a:cs typeface="Poppins" pitchFamily="2" charset="77"/>
                        </a:rPr>
                        <a:t>1</a:t>
                      </a:r>
                      <a:endParaRPr lang="id-ID" sz="2400">
                        <a:solidFill>
                          <a:schemeClr val="tx1"/>
                        </a:solidFill>
                        <a:latin typeface="Poppins" pitchFamily="2" charset="77"/>
                        <a:cs typeface="Poppins" pitchFamily="2"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latin typeface="Poppins" pitchFamily="2" charset="77"/>
                          <a:cs typeface="Poppins" pitchFamily="2" charset="77"/>
                        </a:rPr>
                        <a:t>KEPALA DAERAH</a:t>
                      </a:r>
                    </a:p>
                  </a:txBody>
                  <a:tcPr/>
                </a:tc>
                <a:tc>
                  <a:txBody>
                    <a:bodyPr/>
                    <a:lstStyle/>
                    <a:p>
                      <a:r>
                        <a:rPr lang="en-US" sz="2400">
                          <a:solidFill>
                            <a:schemeClr val="tx1"/>
                          </a:solidFill>
                          <a:latin typeface="Poppins" pitchFamily="2" charset="77"/>
                          <a:cs typeface="Poppins" pitchFamily="2" charset="77"/>
                        </a:rPr>
                        <a:t>Sebagai Pengambil Kebijakan</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1019144978"/>
                  </a:ext>
                </a:extLst>
              </a:tr>
              <a:tr h="551529">
                <a:tc>
                  <a:txBody>
                    <a:bodyPr/>
                    <a:lstStyle/>
                    <a:p>
                      <a:pPr algn="ctr"/>
                      <a:r>
                        <a:rPr lang="en-US" sz="2400">
                          <a:solidFill>
                            <a:schemeClr val="tx1"/>
                          </a:solidFill>
                          <a:latin typeface="Poppins" pitchFamily="2" charset="77"/>
                          <a:cs typeface="Poppins" pitchFamily="2" charset="77"/>
                        </a:rPr>
                        <a:t>2</a:t>
                      </a:r>
                      <a:endParaRPr lang="id-ID" sz="2400">
                        <a:solidFill>
                          <a:schemeClr val="tx1"/>
                        </a:solidFill>
                        <a:latin typeface="Poppins" pitchFamily="2" charset="77"/>
                        <a:cs typeface="Poppins" pitchFamily="2" charset="77"/>
                      </a:endParaRPr>
                    </a:p>
                  </a:txBody>
                  <a:tcPr/>
                </a:tc>
                <a:tc>
                  <a:txBody>
                    <a:bodyPr/>
                    <a:lstStyle/>
                    <a:p>
                      <a:r>
                        <a:rPr lang="en-US" sz="2400" dirty="0">
                          <a:solidFill>
                            <a:schemeClr val="tx1"/>
                          </a:solidFill>
                          <a:latin typeface="Poppins" pitchFamily="2" charset="77"/>
                          <a:cs typeface="Poppins" pitchFamily="2" charset="77"/>
                        </a:rPr>
                        <a:t>DPRD</a:t>
                      </a:r>
                      <a:endParaRPr lang="id-ID" sz="2400" dirty="0">
                        <a:solidFill>
                          <a:schemeClr val="tx1"/>
                        </a:solidFill>
                        <a:latin typeface="Poppins" pitchFamily="2" charset="77"/>
                        <a:cs typeface="Poppins" pitchFamily="2" charset="77"/>
                      </a:endParaRPr>
                    </a:p>
                  </a:txBody>
                  <a:tcPr/>
                </a:tc>
                <a:tc>
                  <a:txBody>
                    <a:bodyPr/>
                    <a:lstStyle/>
                    <a:p>
                      <a:r>
                        <a:rPr lang="en-US" sz="2400">
                          <a:solidFill>
                            <a:schemeClr val="tx1"/>
                          </a:solidFill>
                          <a:latin typeface="Poppins" pitchFamily="2" charset="77"/>
                          <a:cs typeface="Poppins" pitchFamily="2" charset="77"/>
                        </a:rPr>
                        <a:t>Sebagai Pelaksana Fungsi Penganggaran</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533096075"/>
                  </a:ext>
                </a:extLst>
              </a:tr>
              <a:tr h="449233">
                <a:tc>
                  <a:txBody>
                    <a:bodyPr/>
                    <a:lstStyle/>
                    <a:p>
                      <a:pPr algn="ctr"/>
                      <a:r>
                        <a:rPr lang="en-US" sz="2400">
                          <a:solidFill>
                            <a:schemeClr val="tx1"/>
                          </a:solidFill>
                          <a:latin typeface="Poppins" pitchFamily="2" charset="77"/>
                          <a:cs typeface="Poppins" pitchFamily="2" charset="77"/>
                        </a:rPr>
                        <a:t>3</a:t>
                      </a:r>
                      <a:endParaRPr lang="id-ID" sz="2400">
                        <a:solidFill>
                          <a:schemeClr val="tx1"/>
                        </a:solidFill>
                        <a:latin typeface="Poppins" pitchFamily="2" charset="77"/>
                        <a:cs typeface="Poppins" pitchFamily="2" charset="77"/>
                      </a:endParaRPr>
                    </a:p>
                  </a:txBody>
                  <a:tcPr/>
                </a:tc>
                <a:tc>
                  <a:txBody>
                    <a:bodyPr/>
                    <a:lstStyle/>
                    <a:p>
                      <a:r>
                        <a:rPr lang="en-US" sz="2400" dirty="0">
                          <a:solidFill>
                            <a:schemeClr val="tx1"/>
                          </a:solidFill>
                          <a:latin typeface="Poppins" pitchFamily="2" charset="77"/>
                          <a:cs typeface="Poppins" pitchFamily="2" charset="77"/>
                        </a:rPr>
                        <a:t>SEKDA</a:t>
                      </a:r>
                      <a:endParaRPr lang="id-ID" sz="2400" dirty="0">
                        <a:solidFill>
                          <a:schemeClr val="tx1"/>
                        </a:solidFill>
                        <a:latin typeface="Poppins" pitchFamily="2" charset="77"/>
                        <a:cs typeface="Poppins" pitchFamily="2" charset="77"/>
                      </a:endParaRPr>
                    </a:p>
                  </a:txBody>
                  <a:tcPr/>
                </a:tc>
                <a:tc>
                  <a:txBody>
                    <a:bodyPr/>
                    <a:lstStyle/>
                    <a:p>
                      <a:r>
                        <a:rPr lang="en-US" sz="2400">
                          <a:solidFill>
                            <a:schemeClr val="tx1"/>
                          </a:solidFill>
                          <a:latin typeface="Poppins" pitchFamily="2" charset="77"/>
                          <a:cs typeface="Poppins" pitchFamily="2" charset="77"/>
                        </a:rPr>
                        <a:t>Sebagai Pengarah Teknis Kebijakan</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1465249487"/>
                  </a:ext>
                </a:extLst>
              </a:tr>
              <a:tr h="539810">
                <a:tc>
                  <a:txBody>
                    <a:bodyPr/>
                    <a:lstStyle/>
                    <a:p>
                      <a:pPr algn="ctr"/>
                      <a:r>
                        <a:rPr lang="en-US" sz="2400">
                          <a:solidFill>
                            <a:schemeClr val="tx1"/>
                          </a:solidFill>
                          <a:latin typeface="Poppins" pitchFamily="2" charset="77"/>
                          <a:cs typeface="Poppins" pitchFamily="2" charset="77"/>
                        </a:rPr>
                        <a:t>4</a:t>
                      </a:r>
                      <a:endParaRPr lang="id-ID" sz="2400">
                        <a:solidFill>
                          <a:schemeClr val="tx1"/>
                        </a:solidFill>
                        <a:latin typeface="Poppins" pitchFamily="2" charset="77"/>
                        <a:cs typeface="Poppins" pitchFamily="2"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chemeClr val="tx1"/>
                          </a:solidFill>
                          <a:latin typeface="Poppins" pitchFamily="2" charset="77"/>
                          <a:cs typeface="Poppins" pitchFamily="2" charset="77"/>
                        </a:rPr>
                        <a:t>KEPALA DINAS KOMINFO</a:t>
                      </a:r>
                    </a:p>
                  </a:txBody>
                  <a:tcPr/>
                </a:tc>
                <a:tc>
                  <a:txBody>
                    <a:bodyPr/>
                    <a:lstStyle/>
                    <a:p>
                      <a:r>
                        <a:rPr lang="en-US" sz="2400">
                          <a:solidFill>
                            <a:schemeClr val="tx1"/>
                          </a:solidFill>
                          <a:latin typeface="Poppins" pitchFamily="2" charset="77"/>
                          <a:cs typeface="Poppins" pitchFamily="2" charset="77"/>
                        </a:rPr>
                        <a:t>Sebagai Project Manajer</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625983002"/>
                  </a:ext>
                </a:extLst>
              </a:tr>
              <a:tr h="539810">
                <a:tc>
                  <a:txBody>
                    <a:bodyPr/>
                    <a:lstStyle/>
                    <a:p>
                      <a:pPr algn="ctr"/>
                      <a:r>
                        <a:rPr lang="en-US" sz="2400">
                          <a:solidFill>
                            <a:schemeClr val="tx1"/>
                          </a:solidFill>
                          <a:latin typeface="Poppins" pitchFamily="2" charset="77"/>
                          <a:cs typeface="Poppins" pitchFamily="2" charset="77"/>
                        </a:rPr>
                        <a:t>5</a:t>
                      </a:r>
                      <a:endParaRPr lang="id-ID" sz="2400">
                        <a:solidFill>
                          <a:schemeClr val="tx1"/>
                        </a:solidFill>
                        <a:latin typeface="Poppins" pitchFamily="2" charset="77"/>
                        <a:cs typeface="Poppins" pitchFamily="2" charset="77"/>
                      </a:endParaRPr>
                    </a:p>
                  </a:txBody>
                  <a:tcPr/>
                </a:tc>
                <a:tc>
                  <a:txBody>
                    <a:bodyPr/>
                    <a:lstStyle/>
                    <a:p>
                      <a:r>
                        <a:rPr lang="en-US" sz="2400" dirty="0">
                          <a:latin typeface="Poppins" pitchFamily="2" charset="77"/>
                          <a:cs typeface="Poppins" pitchFamily="2" charset="77"/>
                        </a:rPr>
                        <a:t>KEPALA BAPPEDA</a:t>
                      </a:r>
                      <a:endParaRPr lang="id-ID" sz="2400" dirty="0">
                        <a:solidFill>
                          <a:schemeClr val="tx1"/>
                        </a:solidFill>
                        <a:latin typeface="Poppins" pitchFamily="2" charset="77"/>
                        <a:cs typeface="Poppins" pitchFamily="2" charset="77"/>
                      </a:endParaRPr>
                    </a:p>
                  </a:txBody>
                  <a:tcPr/>
                </a:tc>
                <a:tc>
                  <a:txBody>
                    <a:bodyPr/>
                    <a:lstStyle/>
                    <a:p>
                      <a:r>
                        <a:rPr lang="en-US" sz="2400">
                          <a:solidFill>
                            <a:schemeClr val="tx1"/>
                          </a:solidFill>
                          <a:latin typeface="Poppins" pitchFamily="2" charset="77"/>
                          <a:cs typeface="Poppins" pitchFamily="2" charset="77"/>
                        </a:rPr>
                        <a:t>Sebagai Koordinator Forum Data</a:t>
                      </a:r>
                      <a:endParaRPr lang="id-ID" sz="2400">
                        <a:solidFill>
                          <a:schemeClr val="tx1"/>
                        </a:solidFill>
                        <a:latin typeface="Poppins" pitchFamily="2" charset="77"/>
                        <a:cs typeface="Poppins" pitchFamily="2" charset="77"/>
                      </a:endParaRPr>
                    </a:p>
                  </a:txBody>
                  <a:tcPr/>
                </a:tc>
                <a:extLst>
                  <a:ext uri="{0D108BD9-81ED-4DB2-BD59-A6C34878D82A}">
                    <a16:rowId xmlns:a16="http://schemas.microsoft.com/office/drawing/2014/main" val="2731402984"/>
                  </a:ext>
                </a:extLst>
              </a:tr>
              <a:tr h="539810">
                <a:tc>
                  <a:txBody>
                    <a:bodyPr/>
                    <a:lstStyle/>
                    <a:p>
                      <a:pPr algn="ctr"/>
                      <a:r>
                        <a:rPr lang="en-US" sz="2400">
                          <a:solidFill>
                            <a:schemeClr val="tx1"/>
                          </a:solidFill>
                          <a:latin typeface="Poppins" pitchFamily="2" charset="77"/>
                          <a:cs typeface="Poppins" pitchFamily="2" charset="77"/>
                        </a:rPr>
                        <a:t>6</a:t>
                      </a:r>
                      <a:endParaRPr lang="id-ID" sz="2400">
                        <a:solidFill>
                          <a:schemeClr val="tx1"/>
                        </a:solidFill>
                        <a:latin typeface="Poppins" pitchFamily="2" charset="77"/>
                        <a:cs typeface="Poppins" pitchFamily="2" charset="77"/>
                      </a:endParaRPr>
                    </a:p>
                  </a:txBody>
                  <a:tcPr/>
                </a:tc>
                <a:tc>
                  <a:txBody>
                    <a:bodyPr/>
                    <a:lstStyle/>
                    <a:p>
                      <a:r>
                        <a:rPr lang="en-US" sz="2400">
                          <a:latin typeface="Poppins" pitchFamily="2" charset="77"/>
                          <a:cs typeface="Poppins" pitchFamily="2" charset="77"/>
                        </a:rPr>
                        <a:t>KEPALA BPS</a:t>
                      </a:r>
                      <a:endParaRPr lang="id-ID" sz="2400">
                        <a:solidFill>
                          <a:schemeClr val="tx1"/>
                        </a:solidFill>
                        <a:latin typeface="Poppins" pitchFamily="2" charset="77"/>
                        <a:cs typeface="Poppins" pitchFamily="2" charset="77"/>
                      </a:endParaRP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Pembina Data </a:t>
                      </a:r>
                      <a:r>
                        <a:rPr lang="en-US" sz="2400" dirty="0" err="1">
                          <a:solidFill>
                            <a:schemeClr val="tx1"/>
                          </a:solidFill>
                          <a:latin typeface="Poppins" pitchFamily="2" charset="77"/>
                          <a:cs typeface="Poppins" pitchFamily="2" charset="77"/>
                        </a:rPr>
                        <a:t>Sektoral</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3789525104"/>
                  </a:ext>
                </a:extLst>
              </a:tr>
              <a:tr h="539810">
                <a:tc>
                  <a:txBody>
                    <a:bodyPr/>
                    <a:lstStyle/>
                    <a:p>
                      <a:pPr algn="ctr"/>
                      <a:r>
                        <a:rPr lang="en-US" sz="2400">
                          <a:solidFill>
                            <a:schemeClr val="tx1"/>
                          </a:solidFill>
                          <a:latin typeface="Poppins" pitchFamily="2" charset="77"/>
                          <a:cs typeface="Poppins" pitchFamily="2" charset="77"/>
                        </a:rPr>
                        <a:t>7</a:t>
                      </a:r>
                      <a:endParaRPr lang="id-ID" sz="2400">
                        <a:solidFill>
                          <a:schemeClr val="tx1"/>
                        </a:solidFill>
                        <a:latin typeface="Poppins" pitchFamily="2" charset="77"/>
                        <a:cs typeface="Poppins" pitchFamily="2"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latin typeface="Poppins" pitchFamily="2" charset="77"/>
                          <a:cs typeface="Poppins" pitchFamily="2" charset="77"/>
                        </a:rPr>
                        <a:t>KEPALA PERANGKAT DAERAH</a:t>
                      </a: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Produsen</a:t>
                      </a:r>
                      <a:r>
                        <a:rPr lang="en-US" sz="2400" dirty="0">
                          <a:solidFill>
                            <a:schemeClr val="tx1"/>
                          </a:solidFill>
                          <a:latin typeface="Poppins" pitchFamily="2" charset="77"/>
                          <a:cs typeface="Poppins" pitchFamily="2" charset="77"/>
                        </a:rPr>
                        <a:t> Data</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2256434355"/>
                  </a:ext>
                </a:extLst>
              </a:tr>
              <a:tr h="539810">
                <a:tc>
                  <a:txBody>
                    <a:bodyPr/>
                    <a:lstStyle/>
                    <a:p>
                      <a:pPr algn="ctr"/>
                      <a:r>
                        <a:rPr lang="en-US" sz="2400">
                          <a:solidFill>
                            <a:schemeClr val="tx1"/>
                          </a:solidFill>
                          <a:latin typeface="Poppins" pitchFamily="2" charset="77"/>
                          <a:cs typeface="Poppins" pitchFamily="2" charset="77"/>
                        </a:rPr>
                        <a:t>8</a:t>
                      </a:r>
                      <a:endParaRPr lang="id-ID" sz="2400">
                        <a:solidFill>
                          <a:schemeClr val="tx1"/>
                        </a:solidFill>
                        <a:latin typeface="Poppins" pitchFamily="2" charset="77"/>
                        <a:cs typeface="Poppins" pitchFamily="2"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latin typeface="Poppins" pitchFamily="2" charset="77"/>
                          <a:cs typeface="Poppins" pitchFamily="2" charset="77"/>
                        </a:rPr>
                        <a:t>LEMBAGA PENDIDIKAN</a:t>
                      </a: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Pengguna</a:t>
                      </a:r>
                      <a:r>
                        <a:rPr lang="en-US" sz="2400" dirty="0">
                          <a:solidFill>
                            <a:schemeClr val="tx1"/>
                          </a:solidFill>
                          <a:latin typeface="Poppins" pitchFamily="2" charset="77"/>
                          <a:cs typeface="Poppins" pitchFamily="2" charset="77"/>
                        </a:rPr>
                        <a:t> Data</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2664668731"/>
                  </a:ext>
                </a:extLst>
              </a:tr>
              <a:tr h="539810">
                <a:tc>
                  <a:txBody>
                    <a:bodyPr/>
                    <a:lstStyle/>
                    <a:p>
                      <a:pPr algn="ctr"/>
                      <a:r>
                        <a:rPr lang="en-US" sz="2400">
                          <a:solidFill>
                            <a:schemeClr val="tx1"/>
                          </a:solidFill>
                          <a:latin typeface="Poppins" pitchFamily="2" charset="77"/>
                          <a:cs typeface="Poppins" pitchFamily="2" charset="77"/>
                        </a:rPr>
                        <a:t>9</a:t>
                      </a:r>
                      <a:endParaRPr lang="id-ID" sz="2400">
                        <a:solidFill>
                          <a:schemeClr val="tx1"/>
                        </a:solidFill>
                        <a:latin typeface="Poppins" pitchFamily="2" charset="77"/>
                        <a:cs typeface="Poppins" pitchFamily="2"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latin typeface="Poppins" pitchFamily="2" charset="77"/>
                          <a:cs typeface="Poppins" pitchFamily="2" charset="77"/>
                        </a:rPr>
                        <a:t>KONSULTAN IT</a:t>
                      </a: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Penyedia</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Layanan</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1718010454"/>
                  </a:ext>
                </a:extLst>
              </a:tr>
              <a:tr h="539810">
                <a:tc>
                  <a:txBody>
                    <a:bodyPr/>
                    <a:lstStyle/>
                    <a:p>
                      <a:pPr algn="ctr"/>
                      <a:r>
                        <a:rPr lang="en-US" sz="2400">
                          <a:solidFill>
                            <a:schemeClr val="tx1"/>
                          </a:solidFill>
                          <a:latin typeface="Poppins" pitchFamily="2" charset="77"/>
                          <a:cs typeface="Poppins" pitchFamily="2" charset="77"/>
                        </a:rPr>
                        <a:t>10</a:t>
                      </a:r>
                      <a:endParaRPr lang="id-ID" sz="2400">
                        <a:solidFill>
                          <a:schemeClr val="tx1"/>
                        </a:solidFill>
                        <a:latin typeface="Poppins" pitchFamily="2" charset="77"/>
                        <a:cs typeface="Poppins" pitchFamily="2" charset="77"/>
                      </a:endParaRPr>
                    </a:p>
                  </a:txBody>
                  <a:tcPr/>
                </a:tc>
                <a:tc>
                  <a:txBody>
                    <a:bodyPr/>
                    <a:lstStyle/>
                    <a:p>
                      <a:r>
                        <a:rPr lang="en-US" sz="2400">
                          <a:latin typeface="Poppins" pitchFamily="2" charset="77"/>
                          <a:cs typeface="Poppins" pitchFamily="2" charset="77"/>
                        </a:rPr>
                        <a:t>LSM</a:t>
                      </a:r>
                      <a:endParaRPr lang="id-ID" sz="2400">
                        <a:solidFill>
                          <a:schemeClr val="tx1"/>
                        </a:solidFill>
                        <a:latin typeface="Poppins" pitchFamily="2" charset="77"/>
                        <a:cs typeface="Poppins" pitchFamily="2" charset="77"/>
                      </a:endParaRP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Pelaksana</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Fungsi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Kontrol</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2564029815"/>
                  </a:ext>
                </a:extLst>
              </a:tr>
              <a:tr h="539810">
                <a:tc>
                  <a:txBody>
                    <a:bodyPr/>
                    <a:lstStyle/>
                    <a:p>
                      <a:pPr algn="ctr"/>
                      <a:r>
                        <a:rPr lang="en-US" sz="2400">
                          <a:solidFill>
                            <a:schemeClr val="tx1"/>
                          </a:solidFill>
                          <a:latin typeface="Poppins" pitchFamily="2" charset="77"/>
                          <a:cs typeface="Poppins" pitchFamily="2" charset="77"/>
                        </a:rPr>
                        <a:t>11</a:t>
                      </a:r>
                      <a:endParaRPr lang="id-ID" sz="2400">
                        <a:solidFill>
                          <a:schemeClr val="tx1"/>
                        </a:solidFill>
                        <a:latin typeface="Poppins" pitchFamily="2" charset="77"/>
                        <a:cs typeface="Poppins" pitchFamily="2" charset="77"/>
                      </a:endParaRPr>
                    </a:p>
                  </a:txBody>
                  <a:tcPr/>
                </a:tc>
                <a:tc>
                  <a:txBody>
                    <a:bodyPr/>
                    <a:lstStyle/>
                    <a:p>
                      <a:r>
                        <a:rPr lang="en-US" sz="2400">
                          <a:latin typeface="Poppins" pitchFamily="2" charset="77"/>
                          <a:cs typeface="Poppins" pitchFamily="2" charset="77"/>
                        </a:rPr>
                        <a:t>MASYARAKAT</a:t>
                      </a:r>
                      <a:endParaRPr lang="id-ID" sz="2400">
                        <a:solidFill>
                          <a:schemeClr val="tx1"/>
                        </a:solidFill>
                        <a:latin typeface="Poppins" pitchFamily="2" charset="77"/>
                        <a:cs typeface="Poppins" pitchFamily="2" charset="77"/>
                      </a:endParaRPr>
                    </a:p>
                  </a:txBody>
                  <a:tcPr/>
                </a:tc>
                <a:tc>
                  <a:txBody>
                    <a:bodyPr/>
                    <a:lstStyle/>
                    <a:p>
                      <a:r>
                        <a:rPr lang="en-US" sz="2400" dirty="0" err="1">
                          <a:solidFill>
                            <a:schemeClr val="tx1"/>
                          </a:solidFill>
                          <a:latin typeface="Poppins" pitchFamily="2" charset="77"/>
                          <a:cs typeface="Poppins" pitchFamily="2" charset="77"/>
                        </a:rPr>
                        <a:t>Sebagai</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Penerima</a:t>
                      </a:r>
                      <a:r>
                        <a:rPr lang="en-US" sz="2400" dirty="0">
                          <a:solidFill>
                            <a:schemeClr val="tx1"/>
                          </a:solidFill>
                          <a:latin typeface="Poppins" pitchFamily="2" charset="77"/>
                          <a:cs typeface="Poppins" pitchFamily="2" charset="77"/>
                        </a:rPr>
                        <a:t> </a:t>
                      </a:r>
                      <a:r>
                        <a:rPr lang="en-US" sz="2400" dirty="0" err="1">
                          <a:solidFill>
                            <a:schemeClr val="tx1"/>
                          </a:solidFill>
                          <a:latin typeface="Poppins" pitchFamily="2" charset="77"/>
                          <a:cs typeface="Poppins" pitchFamily="2" charset="77"/>
                        </a:rPr>
                        <a:t>manfaat</a:t>
                      </a:r>
                      <a:endParaRPr lang="id-ID" sz="2400" dirty="0">
                        <a:solidFill>
                          <a:schemeClr val="tx1"/>
                        </a:solidFill>
                        <a:latin typeface="Poppins" pitchFamily="2" charset="77"/>
                        <a:cs typeface="Poppins" pitchFamily="2" charset="77"/>
                      </a:endParaRPr>
                    </a:p>
                  </a:txBody>
                  <a:tcPr/>
                </a:tc>
                <a:extLst>
                  <a:ext uri="{0D108BD9-81ED-4DB2-BD59-A6C34878D82A}">
                    <a16:rowId xmlns:a16="http://schemas.microsoft.com/office/drawing/2014/main" val="2588199463"/>
                  </a:ext>
                </a:extLst>
              </a:tr>
            </a:tbl>
          </a:graphicData>
        </a:graphic>
      </p:graphicFrame>
      <p:sp>
        <p:nvSpPr>
          <p:cNvPr id="2" name="TextBox 17">
            <a:extLst>
              <a:ext uri="{FF2B5EF4-FFF2-40B4-BE49-F238E27FC236}">
                <a16:creationId xmlns:a16="http://schemas.microsoft.com/office/drawing/2014/main" id="{40104C65-2822-D2D7-6D09-2245FC853123}"/>
              </a:ext>
            </a:extLst>
          </p:cNvPr>
          <p:cNvSpPr txBox="1"/>
          <p:nvPr/>
        </p:nvSpPr>
        <p:spPr>
          <a:xfrm>
            <a:off x="2480186" y="704895"/>
            <a:ext cx="16236442" cy="1038746"/>
          </a:xfrm>
          <a:prstGeom prst="rect">
            <a:avLst/>
          </a:prstGeom>
        </p:spPr>
        <p:txBody>
          <a:bodyPr wrap="square" lIns="0" tIns="0" rIns="0" bIns="0" rtlCol="0" anchor="t">
            <a:spAutoFit/>
          </a:bodyPr>
          <a:lstStyle/>
          <a:p>
            <a:pPr algn="l">
              <a:lnSpc>
                <a:spcPts val="8400"/>
              </a:lnSpc>
            </a:pPr>
            <a:r>
              <a:rPr lang="en-US" sz="5000" b="1">
                <a:solidFill>
                  <a:srgbClr val="343779"/>
                </a:solidFill>
                <a:latin typeface="Poppins Bold"/>
                <a:ea typeface="Poppins Bold"/>
                <a:cs typeface="Poppins Bold"/>
                <a:sym typeface="Poppins Bold"/>
              </a:rPr>
              <a:t>Identifikasi Stake Holder</a:t>
            </a:r>
          </a:p>
        </p:txBody>
      </p:sp>
    </p:spTree>
    <p:extLst>
      <p:ext uri="{BB962C8B-B14F-4D97-AF65-F5344CB8AC3E}">
        <p14:creationId xmlns:p14="http://schemas.microsoft.com/office/powerpoint/2010/main" val="3300402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9FF63-AB7A-A506-CBC8-269D5BA0B755}"/>
            </a:ext>
          </a:extLst>
        </p:cNvPr>
        <p:cNvGrpSpPr/>
        <p:nvPr/>
      </p:nvGrpSpPr>
      <p:grpSpPr>
        <a:xfrm>
          <a:off x="0" y="0"/>
          <a:ext cx="0" cy="0"/>
          <a:chOff x="0" y="0"/>
          <a:chExt cx="0" cy="0"/>
        </a:xfrm>
      </p:grpSpPr>
      <p:sp>
        <p:nvSpPr>
          <p:cNvPr id="20" name="AutoShape 20">
            <a:extLst>
              <a:ext uri="{FF2B5EF4-FFF2-40B4-BE49-F238E27FC236}">
                <a16:creationId xmlns:a16="http://schemas.microsoft.com/office/drawing/2014/main" id="{F98FC030-32AD-D5B2-BE8B-E51AE61C82A0}"/>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23C6037B-F1B4-BA79-8663-597C3EE50EAB}"/>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7A3525B2-BE51-BD34-933A-766E5806AA22}"/>
              </a:ext>
            </a:extLst>
          </p:cNvPr>
          <p:cNvGrpSpPr/>
          <p:nvPr/>
        </p:nvGrpSpPr>
        <p:grpSpPr>
          <a:xfrm>
            <a:off x="17002078" y="7680620"/>
            <a:ext cx="1883098" cy="1285922"/>
            <a:chOff x="0" y="0"/>
            <a:chExt cx="1190260" cy="812800"/>
          </a:xfrm>
        </p:grpSpPr>
        <p:sp>
          <p:nvSpPr>
            <p:cNvPr id="23" name="Freeform 23">
              <a:extLst>
                <a:ext uri="{FF2B5EF4-FFF2-40B4-BE49-F238E27FC236}">
                  <a16:creationId xmlns:a16="http://schemas.microsoft.com/office/drawing/2014/main" id="{8964DF5B-113E-24E3-D6B6-AE6AC5ACCBB1}"/>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a:extLst>
                <a:ext uri="{FF2B5EF4-FFF2-40B4-BE49-F238E27FC236}">
                  <a16:creationId xmlns:a16="http://schemas.microsoft.com/office/drawing/2014/main" id="{A150EE8F-10D1-0D16-29D8-4DAAD3335F23}"/>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a:extLst>
              <a:ext uri="{FF2B5EF4-FFF2-40B4-BE49-F238E27FC236}">
                <a16:creationId xmlns:a16="http://schemas.microsoft.com/office/drawing/2014/main" id="{A0E6D035-1476-2736-F617-C1275CFF5ABB}"/>
              </a:ext>
            </a:extLst>
          </p:cNvPr>
          <p:cNvGrpSpPr/>
          <p:nvPr/>
        </p:nvGrpSpPr>
        <p:grpSpPr>
          <a:xfrm>
            <a:off x="-707086" y="766789"/>
            <a:ext cx="2002533" cy="1285922"/>
            <a:chOff x="0" y="0"/>
            <a:chExt cx="1265752" cy="812800"/>
          </a:xfrm>
        </p:grpSpPr>
        <p:sp>
          <p:nvSpPr>
            <p:cNvPr id="26" name="Freeform 26">
              <a:extLst>
                <a:ext uri="{FF2B5EF4-FFF2-40B4-BE49-F238E27FC236}">
                  <a16:creationId xmlns:a16="http://schemas.microsoft.com/office/drawing/2014/main" id="{1635F34C-3A7B-9F45-7EEB-415C52B53182}"/>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a:extLst>
                <a:ext uri="{FF2B5EF4-FFF2-40B4-BE49-F238E27FC236}">
                  <a16:creationId xmlns:a16="http://schemas.microsoft.com/office/drawing/2014/main" id="{5A1C5A8E-C8E8-8D3A-EEE7-271A24B4241F}"/>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A1BD7A16-722C-E340-EFF4-2EF7135D9A29}"/>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a:extLst>
              <a:ext uri="{FF2B5EF4-FFF2-40B4-BE49-F238E27FC236}">
                <a16:creationId xmlns:a16="http://schemas.microsoft.com/office/drawing/2014/main" id="{36A4C44B-E10B-D4CD-9FA0-3DA784B30F2E}"/>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aphicFrame>
        <p:nvGraphicFramePr>
          <p:cNvPr id="2" name="Table 1">
            <a:extLst>
              <a:ext uri="{FF2B5EF4-FFF2-40B4-BE49-F238E27FC236}">
                <a16:creationId xmlns:a16="http://schemas.microsoft.com/office/drawing/2014/main" id="{4D622F09-36A2-5D90-96C2-E27CEE47014F}"/>
              </a:ext>
            </a:extLst>
          </p:cNvPr>
          <p:cNvGraphicFramePr>
            <a:graphicFrameLocks noGrp="1"/>
          </p:cNvGraphicFramePr>
          <p:nvPr>
            <p:extLst>
              <p:ext uri="{D42A27DB-BD31-4B8C-83A1-F6EECF244321}">
                <p14:modId xmlns:p14="http://schemas.microsoft.com/office/powerpoint/2010/main" val="2080108271"/>
              </p:ext>
            </p:extLst>
          </p:nvPr>
        </p:nvGraphicFramePr>
        <p:xfrm>
          <a:off x="1828800" y="2400300"/>
          <a:ext cx="14455064" cy="6398518"/>
        </p:xfrm>
        <a:graphic>
          <a:graphicData uri="http://schemas.openxmlformats.org/drawingml/2006/table">
            <a:tbl>
              <a:tblPr firstRow="1" firstCol="1" bandRow="1">
                <a:tableStyleId>{5C22544A-7EE6-4342-B048-85BDC9FD1C3A}</a:tableStyleId>
              </a:tblPr>
              <a:tblGrid>
                <a:gridCol w="956035">
                  <a:extLst>
                    <a:ext uri="{9D8B030D-6E8A-4147-A177-3AD203B41FA5}">
                      <a16:colId xmlns:a16="http://schemas.microsoft.com/office/drawing/2014/main" val="131008349"/>
                    </a:ext>
                  </a:extLst>
                </a:gridCol>
                <a:gridCol w="1102066">
                  <a:extLst>
                    <a:ext uri="{9D8B030D-6E8A-4147-A177-3AD203B41FA5}">
                      <a16:colId xmlns:a16="http://schemas.microsoft.com/office/drawing/2014/main" val="386062337"/>
                    </a:ext>
                  </a:extLst>
                </a:gridCol>
                <a:gridCol w="5827740">
                  <a:extLst>
                    <a:ext uri="{9D8B030D-6E8A-4147-A177-3AD203B41FA5}">
                      <a16:colId xmlns:a16="http://schemas.microsoft.com/office/drawing/2014/main" val="3621031602"/>
                    </a:ext>
                  </a:extLst>
                </a:gridCol>
                <a:gridCol w="6569223">
                  <a:extLst>
                    <a:ext uri="{9D8B030D-6E8A-4147-A177-3AD203B41FA5}">
                      <a16:colId xmlns:a16="http://schemas.microsoft.com/office/drawing/2014/main" val="3946743158"/>
                    </a:ext>
                  </a:extLst>
                </a:gridCol>
              </a:tblGrid>
              <a:tr h="397535">
                <a:tc>
                  <a:txBody>
                    <a:bodyPr/>
                    <a:lstStyle/>
                    <a:p>
                      <a:pPr algn="just">
                        <a:lnSpc>
                          <a:spcPct val="150000"/>
                        </a:lnSpc>
                        <a:spcAft>
                          <a:spcPts val="800"/>
                        </a:spcAft>
                      </a:pPr>
                      <a:r>
                        <a:rPr lang="en-US" sz="2400" b="1" dirty="0">
                          <a:effectLst/>
                        </a:rPr>
                        <a:t> </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gridSpan="3">
                  <a:txBody>
                    <a:bodyPr/>
                    <a:lstStyle/>
                    <a:p>
                      <a:pPr algn="ctr">
                        <a:lnSpc>
                          <a:spcPct val="150000"/>
                        </a:lnSpc>
                        <a:spcAft>
                          <a:spcPts val="800"/>
                        </a:spcAft>
                      </a:pPr>
                      <a:r>
                        <a:rPr lang="en-US" sz="2400" b="1" dirty="0">
                          <a:effectLst/>
                        </a:rPr>
                        <a:t>PENGARUH</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val="3764004401"/>
                  </a:ext>
                </a:extLst>
              </a:tr>
              <a:tr h="740867">
                <a:tc rowSpan="3">
                  <a:txBody>
                    <a:bodyPr/>
                    <a:lstStyle/>
                    <a:p>
                      <a:pPr algn="ctr">
                        <a:lnSpc>
                          <a:spcPct val="100000"/>
                        </a:lnSpc>
                        <a:spcAft>
                          <a:spcPts val="0"/>
                        </a:spcAft>
                      </a:pPr>
                      <a:r>
                        <a:rPr lang="en-US" sz="2400" b="1" dirty="0">
                          <a:effectLst/>
                        </a:rPr>
                        <a:t>K</a:t>
                      </a:r>
                      <a:endParaRPr lang="id-ID" sz="2400" b="1" dirty="0">
                        <a:effectLst/>
                      </a:endParaRPr>
                    </a:p>
                    <a:p>
                      <a:pPr algn="ctr">
                        <a:lnSpc>
                          <a:spcPct val="100000"/>
                        </a:lnSpc>
                        <a:spcAft>
                          <a:spcPts val="0"/>
                        </a:spcAft>
                      </a:pPr>
                      <a:r>
                        <a:rPr lang="en-US" sz="2400" b="1" dirty="0">
                          <a:effectLst/>
                        </a:rPr>
                        <a:t>E</a:t>
                      </a:r>
                      <a:endParaRPr lang="id-ID" sz="2400" b="1" dirty="0">
                        <a:effectLst/>
                      </a:endParaRPr>
                    </a:p>
                    <a:p>
                      <a:pPr algn="ctr">
                        <a:lnSpc>
                          <a:spcPct val="100000"/>
                        </a:lnSpc>
                        <a:spcAft>
                          <a:spcPts val="0"/>
                        </a:spcAft>
                      </a:pPr>
                      <a:r>
                        <a:rPr lang="en-US" sz="2400" b="1" dirty="0">
                          <a:effectLst/>
                        </a:rPr>
                        <a:t>P</a:t>
                      </a:r>
                      <a:endParaRPr lang="id-ID" sz="2400" b="1" dirty="0">
                        <a:effectLst/>
                      </a:endParaRPr>
                    </a:p>
                    <a:p>
                      <a:pPr algn="ctr">
                        <a:lnSpc>
                          <a:spcPct val="100000"/>
                        </a:lnSpc>
                        <a:spcAft>
                          <a:spcPts val="0"/>
                        </a:spcAft>
                      </a:pPr>
                      <a:r>
                        <a:rPr lang="en-US" sz="2400" b="1" dirty="0">
                          <a:effectLst/>
                        </a:rPr>
                        <a:t>E</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T</a:t>
                      </a:r>
                      <a:endParaRPr lang="id-ID" sz="2400" b="1" dirty="0">
                        <a:effectLst/>
                      </a:endParaRPr>
                    </a:p>
                    <a:p>
                      <a:pPr algn="ctr">
                        <a:lnSpc>
                          <a:spcPct val="100000"/>
                        </a:lnSpc>
                        <a:spcAft>
                          <a:spcPts val="0"/>
                        </a:spcAft>
                      </a:pPr>
                      <a:r>
                        <a:rPr lang="en-US" sz="2400" b="1" dirty="0">
                          <a:effectLst/>
                        </a:rPr>
                        <a:t>I</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A</a:t>
                      </a:r>
                      <a:endParaRPr lang="id-ID" sz="2400" b="1" dirty="0">
                        <a:effectLst/>
                      </a:endParaRPr>
                    </a:p>
                    <a:p>
                      <a:pPr algn="ctr">
                        <a:lnSpc>
                          <a:spcPct val="100000"/>
                        </a:lnSpc>
                        <a:spcAft>
                          <a:spcPts val="0"/>
                        </a:spcAft>
                      </a:pPr>
                      <a:r>
                        <a:rPr lang="en-US" sz="2400" b="1" dirty="0">
                          <a:effectLst/>
                        </a:rPr>
                        <a:t>N</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a:txBody>
                    <a:bodyPr/>
                    <a:lstStyle/>
                    <a:p>
                      <a:pPr algn="just">
                        <a:lnSpc>
                          <a:spcPct val="100000"/>
                        </a:lnSpc>
                        <a:spcAft>
                          <a:spcPts val="0"/>
                        </a:spcAft>
                      </a:pPr>
                      <a:r>
                        <a:rPr lang="en-US" sz="2400" b="1" dirty="0">
                          <a:effectLst/>
                        </a:rPr>
                        <a:t> </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FF00"/>
                    </a:solidFill>
                  </a:tcPr>
                </a:tc>
                <a:tc>
                  <a:txBody>
                    <a:bodyPr/>
                    <a:lstStyle/>
                    <a:p>
                      <a:pPr algn="ctr">
                        <a:lnSpc>
                          <a:spcPct val="150000"/>
                        </a:lnSpc>
                        <a:spcAft>
                          <a:spcPts val="800"/>
                        </a:spcAft>
                      </a:pPr>
                      <a:r>
                        <a:rPr lang="en-US" sz="2400" b="1" dirty="0">
                          <a:effectLst/>
                        </a:rPr>
                        <a:t>RENDAH</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00B0F0"/>
                    </a:solidFill>
                  </a:tcPr>
                </a:tc>
                <a:tc>
                  <a:txBody>
                    <a:bodyPr/>
                    <a:lstStyle/>
                    <a:p>
                      <a:pPr algn="ctr">
                        <a:lnSpc>
                          <a:spcPct val="150000"/>
                        </a:lnSpc>
                        <a:spcAft>
                          <a:spcPts val="800"/>
                        </a:spcAft>
                      </a:pPr>
                      <a:r>
                        <a:rPr lang="en-US" sz="2400" b="1">
                          <a:effectLst/>
                        </a:rPr>
                        <a:t>TINGGI</a:t>
                      </a:r>
                      <a:endParaRPr lang="id-ID" sz="2400" b="1">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C000"/>
                    </a:solidFill>
                  </a:tcPr>
                </a:tc>
                <a:extLst>
                  <a:ext uri="{0D108BD9-81ED-4DB2-BD59-A6C34878D82A}">
                    <a16:rowId xmlns:a16="http://schemas.microsoft.com/office/drawing/2014/main" val="3435886861"/>
                  </a:ext>
                </a:extLst>
              </a:tr>
              <a:tr h="2352202">
                <a:tc vMerge="1">
                  <a:txBody>
                    <a:bodyPr/>
                    <a:lstStyle/>
                    <a:p>
                      <a:endParaRPr lang="id-ID"/>
                    </a:p>
                  </a:txBody>
                  <a:tcPr/>
                </a:tc>
                <a:tc>
                  <a:txBody>
                    <a:bodyPr/>
                    <a:lstStyle/>
                    <a:p>
                      <a:pPr algn="ctr">
                        <a:lnSpc>
                          <a:spcPct val="100000"/>
                        </a:lnSpc>
                        <a:spcAft>
                          <a:spcPts val="0"/>
                        </a:spcAft>
                      </a:pPr>
                      <a:r>
                        <a:rPr lang="en-US" sz="2400" b="1" dirty="0">
                          <a:effectLst/>
                        </a:rPr>
                        <a:t>T</a:t>
                      </a:r>
                      <a:endParaRPr lang="id-ID" sz="2400" b="1" dirty="0">
                        <a:effectLst/>
                      </a:endParaRPr>
                    </a:p>
                    <a:p>
                      <a:pPr algn="ctr">
                        <a:lnSpc>
                          <a:spcPct val="100000"/>
                        </a:lnSpc>
                        <a:spcAft>
                          <a:spcPts val="0"/>
                        </a:spcAft>
                      </a:pPr>
                      <a:r>
                        <a:rPr lang="en-US" sz="2400" b="1" dirty="0">
                          <a:effectLst/>
                        </a:rPr>
                        <a:t>I</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I</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C000"/>
                    </a:solidFill>
                  </a:tcPr>
                </a:tc>
                <a:tc>
                  <a:txBody>
                    <a:bodyPr/>
                    <a:lstStyle/>
                    <a:p>
                      <a:pPr algn="ctr">
                        <a:lnSpc>
                          <a:spcPct val="100000"/>
                        </a:lnSpc>
                        <a:spcAft>
                          <a:spcPts val="0"/>
                        </a:spcAft>
                      </a:pPr>
                      <a:r>
                        <a:rPr lang="id-ID" sz="2400" b="1" dirty="0">
                          <a:effectLst/>
                        </a:rPr>
                        <a:t>Latent</a:t>
                      </a:r>
                    </a:p>
                    <a:p>
                      <a:pPr algn="ctr">
                        <a:lnSpc>
                          <a:spcPct val="100000"/>
                        </a:lnSpc>
                        <a:spcAft>
                          <a:spcPts val="0"/>
                        </a:spcAft>
                      </a:pPr>
                      <a:r>
                        <a:rPr lang="id-ID" sz="2400" b="1" dirty="0">
                          <a:effectLst/>
                        </a:rPr>
                        <a:t>(Tersembunyi)</a:t>
                      </a:r>
                    </a:p>
                    <a:p>
                      <a:pPr algn="just">
                        <a:lnSpc>
                          <a:spcPct val="100000"/>
                        </a:lnSpc>
                        <a:spcAft>
                          <a:spcPts val="0"/>
                        </a:spcAft>
                      </a:pPr>
                      <a:endParaRPr lang="en-US" sz="2400" b="1" dirty="0">
                        <a:effectLst/>
                      </a:endParaRPr>
                    </a:p>
                    <a:p>
                      <a:pPr marL="342900" indent="-342900" algn="just">
                        <a:lnSpc>
                          <a:spcPct val="100000"/>
                        </a:lnSpc>
                        <a:spcAft>
                          <a:spcPts val="0"/>
                        </a:spcAft>
                        <a:buFont typeface="+mj-lt"/>
                        <a:buAutoNum type="arabicPeriod"/>
                      </a:pPr>
                      <a:r>
                        <a:rPr lang="en-US" sz="2400" b="1" dirty="0" err="1">
                          <a:effectLst/>
                        </a:rPr>
                        <a:t>Kepala</a:t>
                      </a:r>
                      <a:r>
                        <a:rPr lang="en-US" sz="2400" b="1" dirty="0">
                          <a:effectLst/>
                        </a:rPr>
                        <a:t> </a:t>
                      </a:r>
                      <a:r>
                        <a:rPr lang="en-US" sz="2400" b="1" dirty="0" err="1">
                          <a:effectLst/>
                        </a:rPr>
                        <a:t>Perangkat</a:t>
                      </a:r>
                      <a:r>
                        <a:rPr lang="en-US" sz="2400" b="1" dirty="0">
                          <a:effectLst/>
                        </a:rPr>
                        <a:t> Daerah</a:t>
                      </a:r>
                    </a:p>
                    <a:p>
                      <a:pPr marL="342900" indent="-342900" algn="just">
                        <a:lnSpc>
                          <a:spcPct val="100000"/>
                        </a:lnSpc>
                        <a:spcAft>
                          <a:spcPts val="0"/>
                        </a:spcAft>
                        <a:buFont typeface="+mj-lt"/>
                        <a:buAutoNum type="arabicPeriod"/>
                      </a:pPr>
                      <a:r>
                        <a:rPr lang="en-US" sz="2400" b="1" dirty="0" err="1">
                          <a:effectLst/>
                        </a:rPr>
                        <a:t>Konsultan</a:t>
                      </a:r>
                      <a:r>
                        <a:rPr lang="en-US" sz="2400" b="1" dirty="0">
                          <a:effectLst/>
                        </a:rPr>
                        <a:t> IT</a:t>
                      </a:r>
                      <a:endParaRPr lang="id-ID" sz="2400" b="1" dirty="0">
                        <a:effectLst/>
                      </a:endParaRPr>
                    </a:p>
                  </a:txBody>
                  <a:tcPr marL="62523" marR="62523" marT="0" marB="0">
                    <a:solidFill>
                      <a:srgbClr val="F4D938"/>
                    </a:solidFill>
                  </a:tcPr>
                </a:tc>
                <a:tc>
                  <a:txBody>
                    <a:bodyPr/>
                    <a:lstStyle/>
                    <a:p>
                      <a:pPr algn="ctr">
                        <a:lnSpc>
                          <a:spcPct val="100000"/>
                        </a:lnSpc>
                        <a:spcAft>
                          <a:spcPts val="0"/>
                        </a:spcAft>
                      </a:pPr>
                      <a:r>
                        <a:rPr lang="en-US" sz="2400" b="1" dirty="0">
                          <a:effectLst/>
                        </a:rPr>
                        <a:t>Promoters</a:t>
                      </a:r>
                      <a:r>
                        <a:rPr lang="id-ID" sz="2400" b="1" dirty="0">
                          <a:effectLst/>
                        </a:rPr>
                        <a:t> </a:t>
                      </a:r>
                    </a:p>
                    <a:p>
                      <a:pPr algn="ctr">
                        <a:lnSpc>
                          <a:spcPct val="100000"/>
                        </a:lnSpc>
                        <a:spcAft>
                          <a:spcPts val="0"/>
                        </a:spcAft>
                      </a:pPr>
                      <a:r>
                        <a:rPr lang="id-ID" sz="2400" b="1" dirty="0">
                          <a:effectLst/>
                        </a:rPr>
                        <a:t>(Pendukung)</a:t>
                      </a:r>
                    </a:p>
                    <a:p>
                      <a:pPr marL="0" lvl="0" indent="0" algn="just">
                        <a:lnSpc>
                          <a:spcPct val="100000"/>
                        </a:lnSpc>
                        <a:spcAft>
                          <a:spcPts val="0"/>
                        </a:spcAft>
                        <a:buFont typeface="+mj-lt"/>
                        <a:buNone/>
                      </a:pPr>
                      <a:endParaRPr lang="en-US" sz="2400" b="1" dirty="0">
                        <a:effectLst/>
                      </a:endParaRP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en-US" sz="2400" b="1" dirty="0">
                          <a:solidFill>
                            <a:schemeClr val="tx1"/>
                          </a:solidFill>
                        </a:rPr>
                        <a:t>KEPALA DAERAH</a:t>
                      </a:r>
                    </a:p>
                    <a:p>
                      <a:pPr marL="342900" lvl="0" indent="-342900" algn="just">
                        <a:lnSpc>
                          <a:spcPct val="100000"/>
                        </a:lnSpc>
                        <a:spcAft>
                          <a:spcPts val="0"/>
                        </a:spcAft>
                        <a:buFont typeface="+mj-lt"/>
                        <a:buAutoNum type="arabicPeriod"/>
                      </a:pPr>
                      <a:r>
                        <a:rPr lang="id-ID" sz="2400" b="1" dirty="0">
                          <a:effectLst/>
                        </a:rPr>
                        <a:t>Badan Pusat Statistik (BPS)</a:t>
                      </a:r>
                    </a:p>
                    <a:p>
                      <a:pPr marL="342900" lvl="0" indent="-342900" algn="just">
                        <a:lnSpc>
                          <a:spcPct val="100000"/>
                        </a:lnSpc>
                        <a:spcAft>
                          <a:spcPts val="0"/>
                        </a:spcAft>
                        <a:buFont typeface="+mj-lt"/>
                        <a:buAutoNum type="arabicPeriod"/>
                      </a:pPr>
                      <a:r>
                        <a:rPr lang="en-US" sz="2400" b="1" dirty="0">
                          <a:effectLst/>
                        </a:rPr>
                        <a:t>BAPPEDA</a:t>
                      </a:r>
                      <a:endParaRPr lang="id-ID" sz="2400" b="1" dirty="0">
                        <a:effectLst/>
                      </a:endParaRPr>
                    </a:p>
                    <a:p>
                      <a:pPr marL="342900" lvl="0" indent="-342900" algn="just">
                        <a:lnSpc>
                          <a:spcPct val="100000"/>
                        </a:lnSpc>
                        <a:spcAft>
                          <a:spcPts val="0"/>
                        </a:spcAft>
                        <a:buFont typeface="+mj-lt"/>
                        <a:buAutoNum type="arabicPeriod"/>
                      </a:pPr>
                      <a:r>
                        <a:rPr lang="en-US" sz="2400" b="1" dirty="0">
                          <a:effectLst/>
                        </a:rPr>
                        <a:t>Dinas </a:t>
                      </a:r>
                      <a:r>
                        <a:rPr lang="en-US" sz="2400" b="1" dirty="0" err="1">
                          <a:effectLst/>
                        </a:rPr>
                        <a:t>Kominfo</a:t>
                      </a:r>
                      <a:r>
                        <a:rPr lang="en-US" sz="2400" b="1" dirty="0">
                          <a:effectLst/>
                        </a:rPr>
                        <a:t>, </a:t>
                      </a:r>
                      <a:r>
                        <a:rPr lang="en-US" sz="2400" b="1" dirty="0" err="1">
                          <a:effectLst/>
                        </a:rPr>
                        <a:t>Statistik</a:t>
                      </a:r>
                      <a:r>
                        <a:rPr lang="en-US" sz="2400" b="1" dirty="0">
                          <a:effectLst/>
                        </a:rPr>
                        <a:t> dan </a:t>
                      </a:r>
                      <a:r>
                        <a:rPr lang="en-US" sz="2400" b="1" dirty="0" err="1">
                          <a:effectLst/>
                        </a:rPr>
                        <a:t>Persandian</a:t>
                      </a:r>
                      <a:r>
                        <a:rPr lang="en-US" sz="2400" b="1" dirty="0">
                          <a:effectLst/>
                        </a:rPr>
                        <a:t> </a:t>
                      </a:r>
                      <a:endParaRPr lang="id-ID" sz="2400" b="1" dirty="0">
                        <a:effectLst/>
                      </a:endParaRPr>
                    </a:p>
                  </a:txBody>
                  <a:tcPr marL="62523" marR="62523" marT="0" marB="0">
                    <a:solidFill>
                      <a:srgbClr val="FFFF00"/>
                    </a:solidFill>
                  </a:tcPr>
                </a:tc>
                <a:extLst>
                  <a:ext uri="{0D108BD9-81ED-4DB2-BD59-A6C34878D82A}">
                    <a16:rowId xmlns:a16="http://schemas.microsoft.com/office/drawing/2014/main" val="4208018170"/>
                  </a:ext>
                </a:extLst>
              </a:tr>
              <a:tr h="2605396">
                <a:tc vMerge="1">
                  <a:txBody>
                    <a:bodyPr/>
                    <a:lstStyle/>
                    <a:p>
                      <a:endParaRPr lang="id-ID"/>
                    </a:p>
                  </a:txBody>
                  <a:tcPr/>
                </a:tc>
                <a:tc>
                  <a:txBody>
                    <a:bodyPr/>
                    <a:lstStyle/>
                    <a:p>
                      <a:pPr algn="ctr">
                        <a:lnSpc>
                          <a:spcPct val="100000"/>
                        </a:lnSpc>
                        <a:spcAft>
                          <a:spcPts val="0"/>
                        </a:spcAft>
                      </a:pPr>
                      <a:r>
                        <a:rPr lang="en-US" sz="2400" b="1">
                          <a:effectLst/>
                        </a:rPr>
                        <a:t>R</a:t>
                      </a:r>
                      <a:endParaRPr lang="id-ID" sz="2400" b="1">
                        <a:effectLst/>
                      </a:endParaRPr>
                    </a:p>
                    <a:p>
                      <a:pPr algn="ctr">
                        <a:lnSpc>
                          <a:spcPct val="100000"/>
                        </a:lnSpc>
                        <a:spcAft>
                          <a:spcPts val="0"/>
                        </a:spcAft>
                      </a:pPr>
                      <a:r>
                        <a:rPr lang="en-US" sz="2400" b="1">
                          <a:effectLst/>
                        </a:rPr>
                        <a:t>E</a:t>
                      </a:r>
                      <a:endParaRPr lang="id-ID" sz="2400" b="1">
                        <a:effectLst/>
                      </a:endParaRPr>
                    </a:p>
                    <a:p>
                      <a:pPr algn="ctr">
                        <a:lnSpc>
                          <a:spcPct val="100000"/>
                        </a:lnSpc>
                        <a:spcAft>
                          <a:spcPts val="0"/>
                        </a:spcAft>
                      </a:pPr>
                      <a:r>
                        <a:rPr lang="en-US" sz="2400" b="1">
                          <a:effectLst/>
                        </a:rPr>
                        <a:t>N</a:t>
                      </a:r>
                      <a:endParaRPr lang="id-ID" sz="2400" b="1">
                        <a:effectLst/>
                      </a:endParaRPr>
                    </a:p>
                    <a:p>
                      <a:pPr algn="ctr">
                        <a:lnSpc>
                          <a:spcPct val="100000"/>
                        </a:lnSpc>
                        <a:spcAft>
                          <a:spcPts val="0"/>
                        </a:spcAft>
                      </a:pPr>
                      <a:r>
                        <a:rPr lang="en-US" sz="2400" b="1">
                          <a:effectLst/>
                        </a:rPr>
                        <a:t>D</a:t>
                      </a:r>
                      <a:endParaRPr lang="id-ID" sz="2400" b="1">
                        <a:effectLst/>
                      </a:endParaRPr>
                    </a:p>
                    <a:p>
                      <a:pPr algn="ctr">
                        <a:lnSpc>
                          <a:spcPct val="100000"/>
                        </a:lnSpc>
                        <a:spcAft>
                          <a:spcPts val="0"/>
                        </a:spcAft>
                      </a:pPr>
                      <a:r>
                        <a:rPr lang="en-US" sz="2400" b="1">
                          <a:effectLst/>
                        </a:rPr>
                        <a:t>A</a:t>
                      </a:r>
                      <a:endParaRPr lang="id-ID" sz="2400" b="1">
                        <a:effectLst/>
                      </a:endParaRPr>
                    </a:p>
                    <a:p>
                      <a:pPr algn="ctr">
                        <a:lnSpc>
                          <a:spcPct val="100000"/>
                        </a:lnSpc>
                        <a:spcAft>
                          <a:spcPts val="0"/>
                        </a:spcAft>
                      </a:pPr>
                      <a:r>
                        <a:rPr lang="en-US" sz="2400" b="1">
                          <a:effectLst/>
                        </a:rPr>
                        <a:t>H</a:t>
                      </a:r>
                      <a:endParaRPr lang="id-ID" sz="2400" b="1">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00B0F0"/>
                    </a:solidFill>
                  </a:tcPr>
                </a:tc>
                <a:tc>
                  <a:txBody>
                    <a:bodyPr/>
                    <a:lstStyle/>
                    <a:p>
                      <a:pPr algn="ctr">
                        <a:lnSpc>
                          <a:spcPct val="100000"/>
                        </a:lnSpc>
                        <a:spcAft>
                          <a:spcPts val="0"/>
                        </a:spcAft>
                      </a:pPr>
                      <a:r>
                        <a:rPr lang="id-ID" sz="2400" b="1">
                          <a:effectLst/>
                        </a:rPr>
                        <a:t>Apathetics</a:t>
                      </a:r>
                    </a:p>
                    <a:p>
                      <a:pPr algn="ctr">
                        <a:lnSpc>
                          <a:spcPct val="100000"/>
                        </a:lnSpc>
                        <a:spcAft>
                          <a:spcPts val="0"/>
                        </a:spcAft>
                      </a:pPr>
                      <a:r>
                        <a:rPr lang="id-ID" sz="2400" b="1">
                          <a:effectLst/>
                        </a:rPr>
                        <a:t>(Tidak Terlalu Terlibat)</a:t>
                      </a:r>
                    </a:p>
                    <a:p>
                      <a:pPr algn="just">
                        <a:lnSpc>
                          <a:spcPct val="100000"/>
                        </a:lnSpc>
                        <a:spcAft>
                          <a:spcPts val="0"/>
                        </a:spcAft>
                      </a:pPr>
                      <a:r>
                        <a:rPr lang="id-ID" sz="2400" b="1">
                          <a:effectLst/>
                        </a:rPr>
                        <a:t> </a:t>
                      </a:r>
                    </a:p>
                    <a:p>
                      <a:pPr marL="342900" lvl="0" indent="-342900" algn="just">
                        <a:lnSpc>
                          <a:spcPct val="100000"/>
                        </a:lnSpc>
                        <a:spcAft>
                          <a:spcPts val="0"/>
                        </a:spcAft>
                        <a:buFont typeface="+mj-lt"/>
                        <a:buAutoNum type="arabicPeriod"/>
                      </a:pPr>
                      <a:r>
                        <a:rPr lang="id-ID" sz="2400" b="1">
                          <a:effectLst/>
                        </a:rPr>
                        <a:t>Masyaraka</a:t>
                      </a:r>
                      <a:r>
                        <a:rPr lang="en-US" sz="2400" b="1">
                          <a:effectLst/>
                        </a:rPr>
                        <a:t>t</a:t>
                      </a:r>
                    </a:p>
                    <a:p>
                      <a:pPr marL="342900" lvl="0" indent="-342900" algn="just">
                        <a:lnSpc>
                          <a:spcPct val="100000"/>
                        </a:lnSpc>
                        <a:spcAft>
                          <a:spcPts val="0"/>
                        </a:spcAft>
                        <a:buFont typeface="+mj-lt"/>
                        <a:buAutoNum type="arabicPeriod"/>
                      </a:pPr>
                      <a:r>
                        <a:rPr lang="en-US" sz="2400" b="1">
                          <a:effectLst/>
                        </a:rPr>
                        <a:t>LSM</a:t>
                      </a:r>
                      <a:endParaRPr lang="id-ID" sz="2400" b="1">
                        <a:effectLst/>
                      </a:endParaRPr>
                    </a:p>
                    <a:p>
                      <a:pPr algn="just">
                        <a:lnSpc>
                          <a:spcPct val="100000"/>
                        </a:lnSpc>
                        <a:spcAft>
                          <a:spcPts val="0"/>
                        </a:spcAft>
                      </a:pPr>
                      <a:r>
                        <a:rPr lang="en-US" sz="2400" b="1">
                          <a:effectLst/>
                        </a:rPr>
                        <a:t> </a:t>
                      </a:r>
                      <a:endParaRPr lang="id-ID" sz="2400" b="1">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solidFill>
                      <a:schemeClr val="accent1">
                        <a:lumMod val="60000"/>
                        <a:lumOff val="40000"/>
                      </a:schemeClr>
                    </a:solidFill>
                  </a:tcPr>
                </a:tc>
                <a:tc>
                  <a:txBody>
                    <a:bodyPr/>
                    <a:lstStyle/>
                    <a:p>
                      <a:pPr algn="ctr">
                        <a:lnSpc>
                          <a:spcPct val="100000"/>
                        </a:lnSpc>
                        <a:spcAft>
                          <a:spcPts val="0"/>
                        </a:spcAft>
                      </a:pPr>
                      <a:r>
                        <a:rPr lang="id-ID" sz="2400" b="1" dirty="0" err="1">
                          <a:effectLst/>
                        </a:rPr>
                        <a:t>Defenders</a:t>
                      </a:r>
                      <a:endParaRPr lang="id-ID" sz="2400" b="1" dirty="0">
                        <a:effectLst/>
                      </a:endParaRPr>
                    </a:p>
                    <a:p>
                      <a:pPr algn="ctr">
                        <a:lnSpc>
                          <a:spcPct val="100000"/>
                        </a:lnSpc>
                        <a:spcAft>
                          <a:spcPts val="0"/>
                        </a:spcAft>
                      </a:pPr>
                      <a:r>
                        <a:rPr lang="id-ID" sz="2400" b="1" dirty="0">
                          <a:effectLst/>
                        </a:rPr>
                        <a:t>(Pembela)</a:t>
                      </a:r>
                    </a:p>
                    <a:p>
                      <a:pPr algn="ctr">
                        <a:lnSpc>
                          <a:spcPct val="100000"/>
                        </a:lnSpc>
                        <a:spcAft>
                          <a:spcPts val="0"/>
                        </a:spcAft>
                      </a:pPr>
                      <a:r>
                        <a:rPr lang="id-ID" sz="2400" b="1" dirty="0">
                          <a:effectLst/>
                        </a:rPr>
                        <a:t> </a:t>
                      </a:r>
                    </a:p>
                    <a:p>
                      <a:pPr marL="342900" lvl="0" indent="-342900" algn="just">
                        <a:lnSpc>
                          <a:spcPct val="100000"/>
                        </a:lnSpc>
                        <a:spcAft>
                          <a:spcPts val="0"/>
                        </a:spcAft>
                        <a:buFont typeface="+mj-lt"/>
                        <a:buAutoNum type="arabicPeriod"/>
                      </a:pPr>
                      <a:r>
                        <a:rPr lang="en-US" sz="2400" b="1" dirty="0">
                          <a:effectLst/>
                        </a:rPr>
                        <a:t>DPRD</a:t>
                      </a:r>
                    </a:p>
                    <a:p>
                      <a:pPr marL="342900" lvl="0" indent="-342900" algn="just">
                        <a:lnSpc>
                          <a:spcPct val="100000"/>
                        </a:lnSpc>
                        <a:spcAft>
                          <a:spcPts val="0"/>
                        </a:spcAft>
                        <a:buFont typeface="+mj-lt"/>
                        <a:buAutoNum type="arabicPeriod"/>
                      </a:pPr>
                      <a:r>
                        <a:rPr lang="en-US" sz="2400" b="1" dirty="0">
                          <a:effectLst/>
                        </a:rPr>
                        <a:t>SEKDA</a:t>
                      </a:r>
                    </a:p>
                    <a:p>
                      <a:pPr marL="342900" lvl="0" indent="-342900" algn="just">
                        <a:lnSpc>
                          <a:spcPct val="100000"/>
                        </a:lnSpc>
                        <a:spcAft>
                          <a:spcPts val="0"/>
                        </a:spcAft>
                        <a:buFont typeface="+mj-lt"/>
                        <a:buAutoNum type="arabicPeriod"/>
                      </a:pPr>
                      <a:r>
                        <a:rPr lang="en-US" sz="2400" b="1" dirty="0">
                          <a:effectLst/>
                        </a:rPr>
                        <a:t>Lembaga Pendidikan</a:t>
                      </a:r>
                      <a:endParaRPr lang="id-ID" sz="2400" b="1" dirty="0">
                        <a:effectLst/>
                      </a:endParaRPr>
                    </a:p>
                  </a:txBody>
                  <a:tcPr marL="62523" marR="62523" marT="0" marB="0"/>
                </a:tc>
                <a:extLst>
                  <a:ext uri="{0D108BD9-81ED-4DB2-BD59-A6C34878D82A}">
                    <a16:rowId xmlns:a16="http://schemas.microsoft.com/office/drawing/2014/main" val="2484821517"/>
                  </a:ext>
                </a:extLst>
              </a:tr>
            </a:tbl>
          </a:graphicData>
        </a:graphic>
      </p:graphicFrame>
      <p:sp>
        <p:nvSpPr>
          <p:cNvPr id="3" name="TextBox 17">
            <a:extLst>
              <a:ext uri="{FF2B5EF4-FFF2-40B4-BE49-F238E27FC236}">
                <a16:creationId xmlns:a16="http://schemas.microsoft.com/office/drawing/2014/main" id="{7CE083ED-2F43-B8C5-A19B-C19E480946AF}"/>
              </a:ext>
            </a:extLst>
          </p:cNvPr>
          <p:cNvSpPr txBox="1"/>
          <p:nvPr/>
        </p:nvSpPr>
        <p:spPr>
          <a:xfrm>
            <a:off x="12192000" y="178644"/>
            <a:ext cx="5943599" cy="1231106"/>
          </a:xfrm>
          <a:prstGeom prst="rect">
            <a:avLst/>
          </a:prstGeom>
          <a:solidFill>
            <a:srgbClr val="0070C0"/>
          </a:solidFill>
        </p:spPr>
        <p:style>
          <a:lnRef idx="2">
            <a:schemeClr val="dk1"/>
          </a:lnRef>
          <a:fillRef idx="1">
            <a:schemeClr val="lt1"/>
          </a:fillRef>
          <a:effectRef idx="0">
            <a:schemeClr val="dk1"/>
          </a:effectRef>
          <a:fontRef idx="minor">
            <a:schemeClr val="dk1"/>
          </a:fontRef>
        </p:style>
        <p:txBody>
          <a:bodyPr wrap="square" lIns="0" tIns="0" rIns="0" bIns="0" rtlCol="0" anchor="t">
            <a:spAutoFit/>
          </a:bodyPr>
          <a:lstStyle/>
          <a:p>
            <a:pPr algn="l"/>
            <a:r>
              <a:rPr lang="en-US" sz="4000" b="1" dirty="0" err="1">
                <a:solidFill>
                  <a:schemeClr val="bg1"/>
                </a:solidFill>
                <a:latin typeface="Poppins Bold"/>
                <a:ea typeface="Poppins Bold"/>
                <a:cs typeface="Poppins Bold"/>
                <a:sym typeface="Poppins Bold"/>
              </a:rPr>
              <a:t>Implementasi</a:t>
            </a:r>
            <a:r>
              <a:rPr lang="en-US" sz="4000" b="1" dirty="0">
                <a:solidFill>
                  <a:schemeClr val="bg1"/>
                </a:solidFill>
                <a:latin typeface="Poppins Bold"/>
                <a:ea typeface="Poppins Bold"/>
                <a:cs typeface="Poppins Bold"/>
                <a:sym typeface="Poppins Bold"/>
              </a:rPr>
              <a:t> Strategi </a:t>
            </a:r>
          </a:p>
          <a:p>
            <a:pPr algn="l"/>
            <a:r>
              <a:rPr lang="en-US" sz="4000" b="1" dirty="0">
                <a:solidFill>
                  <a:schemeClr val="bg1"/>
                </a:solidFill>
                <a:latin typeface="Poppins Bold"/>
                <a:ea typeface="Poppins Bold"/>
                <a:cs typeface="Poppins Bold"/>
                <a:sym typeface="Poppins Bold"/>
              </a:rPr>
              <a:t>Marketing (lanjutan)</a:t>
            </a:r>
          </a:p>
        </p:txBody>
      </p:sp>
      <p:sp>
        <p:nvSpPr>
          <p:cNvPr id="5" name="TextBox 17">
            <a:extLst>
              <a:ext uri="{FF2B5EF4-FFF2-40B4-BE49-F238E27FC236}">
                <a16:creationId xmlns:a16="http://schemas.microsoft.com/office/drawing/2014/main" id="{F3444147-1A1C-90A4-F875-59996A400945}"/>
              </a:ext>
            </a:extLst>
          </p:cNvPr>
          <p:cNvSpPr txBox="1"/>
          <p:nvPr/>
        </p:nvSpPr>
        <p:spPr>
          <a:xfrm>
            <a:off x="1795092" y="1720359"/>
            <a:ext cx="10342900" cy="369332"/>
          </a:xfrm>
          <a:prstGeom prst="rect">
            <a:avLst/>
          </a:prstGeom>
        </p:spPr>
        <p:txBody>
          <a:bodyPr wrap="square" lIns="0" tIns="0" rIns="0" bIns="0" rtlCol="0" anchor="t">
            <a:spAutoFit/>
          </a:bodyPr>
          <a:lstStyle/>
          <a:p>
            <a:pPr algn="l"/>
            <a:r>
              <a:rPr lang="en-US" sz="2400" dirty="0" err="1">
                <a:solidFill>
                  <a:srgbClr val="343779"/>
                </a:solidFill>
                <a:ea typeface="Poppins Bold"/>
                <a:cs typeface="Poppins Bold"/>
                <a:sym typeface="Poppins Bold"/>
              </a:rPr>
              <a:t>Kondisi</a:t>
            </a:r>
            <a:r>
              <a:rPr lang="en-US" sz="2400" dirty="0">
                <a:solidFill>
                  <a:srgbClr val="343779"/>
                </a:solidFill>
                <a:ea typeface="Poppins Bold"/>
                <a:cs typeface="Poppins Bold"/>
                <a:sym typeface="Poppins Bold"/>
              </a:rPr>
              <a:t> Awal Stake Holder, </a:t>
            </a:r>
            <a:r>
              <a:rPr lang="en-US" sz="2400" dirty="0" err="1">
                <a:solidFill>
                  <a:srgbClr val="343779"/>
                </a:solidFill>
                <a:ea typeface="Poppins Bold"/>
                <a:cs typeface="Poppins Bold"/>
                <a:sym typeface="Poppins Bold"/>
              </a:rPr>
              <a:t>sebelum</a:t>
            </a:r>
            <a:r>
              <a:rPr lang="en-US" sz="2400" dirty="0">
                <a:solidFill>
                  <a:srgbClr val="343779"/>
                </a:solidFill>
                <a:ea typeface="Poppins Bold"/>
                <a:cs typeface="Poppins Bold"/>
                <a:sym typeface="Poppins Bold"/>
              </a:rPr>
              <a:t> </a:t>
            </a:r>
            <a:r>
              <a:rPr lang="en-US" sz="2400" dirty="0" err="1">
                <a:solidFill>
                  <a:srgbClr val="343779"/>
                </a:solidFill>
                <a:ea typeface="Poppins Bold"/>
                <a:cs typeface="Poppins Bold"/>
                <a:sym typeface="Poppins Bold"/>
              </a:rPr>
              <a:t>dilakukan</a:t>
            </a:r>
            <a:r>
              <a:rPr lang="en-US" sz="2400" dirty="0">
                <a:solidFill>
                  <a:srgbClr val="343779"/>
                </a:solidFill>
                <a:ea typeface="Poppins Bold"/>
                <a:cs typeface="Poppins Bold"/>
                <a:sym typeface="Poppins Bold"/>
              </a:rPr>
              <a:t> </a:t>
            </a:r>
            <a:r>
              <a:rPr lang="en-US" sz="2400" dirty="0" err="1">
                <a:solidFill>
                  <a:srgbClr val="343779"/>
                </a:solidFill>
                <a:ea typeface="Poppins Bold"/>
                <a:cs typeface="Poppins Bold"/>
                <a:sym typeface="Poppins Bold"/>
              </a:rPr>
              <a:t>intervensi</a:t>
            </a:r>
            <a:r>
              <a:rPr lang="en-US" sz="2400" dirty="0">
                <a:solidFill>
                  <a:srgbClr val="343779"/>
                </a:solidFill>
                <a:ea typeface="Poppins Bold"/>
                <a:cs typeface="Poppins Bold"/>
                <a:sym typeface="Poppins Bold"/>
              </a:rPr>
              <a:t> Marketing Sektor Publik</a:t>
            </a:r>
          </a:p>
        </p:txBody>
      </p:sp>
    </p:spTree>
    <p:extLst>
      <p:ext uri="{BB962C8B-B14F-4D97-AF65-F5344CB8AC3E}">
        <p14:creationId xmlns:p14="http://schemas.microsoft.com/office/powerpoint/2010/main" val="3383743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B8AE9-F040-44EA-244F-89F01C8ACCCA}"/>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8AE9092E-D5A6-11FA-DF16-054E4E6DD4D9}"/>
              </a:ext>
            </a:extLst>
          </p:cNvPr>
          <p:cNvPicPr>
            <a:picLocks noChangeAspect="1"/>
          </p:cNvPicPr>
          <p:nvPr/>
        </p:nvPicPr>
        <p:blipFill>
          <a:blip r:embed="rId2" cstate="print">
            <a:extLst>
              <a:ext uri="{28A0092B-C50C-407E-A947-70E740481C1C}">
                <a14:useLocalDpi xmlns:a14="http://schemas.microsoft.com/office/drawing/2010/main" val="0"/>
              </a:ext>
            </a:extLst>
          </a:blip>
          <a:srcRect l="16962" t="10219" r="15782" b="6446"/>
          <a:stretch/>
        </p:blipFill>
        <p:spPr>
          <a:xfrm>
            <a:off x="519395" y="1743640"/>
            <a:ext cx="5177343" cy="6602453"/>
          </a:xfrm>
          <a:prstGeom prst="rect">
            <a:avLst/>
          </a:prstGeom>
        </p:spPr>
      </p:pic>
      <p:sp>
        <p:nvSpPr>
          <p:cNvPr id="20" name="AutoShape 20">
            <a:extLst>
              <a:ext uri="{FF2B5EF4-FFF2-40B4-BE49-F238E27FC236}">
                <a16:creationId xmlns:a16="http://schemas.microsoft.com/office/drawing/2014/main" id="{DFBEA7B7-76E7-8BDB-C10D-DFCBE70F86C1}"/>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5E8BD220-5053-6B41-E069-1C1F0578DFDD}"/>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7197F1AB-9CAF-D615-3E5F-DFA54AA7006E}"/>
              </a:ext>
            </a:extLst>
          </p:cNvPr>
          <p:cNvGrpSpPr/>
          <p:nvPr/>
        </p:nvGrpSpPr>
        <p:grpSpPr>
          <a:xfrm>
            <a:off x="17002078" y="7680620"/>
            <a:ext cx="1883098" cy="1285922"/>
            <a:chOff x="0" y="0"/>
            <a:chExt cx="1190260" cy="812800"/>
          </a:xfrm>
        </p:grpSpPr>
        <p:sp>
          <p:nvSpPr>
            <p:cNvPr id="23" name="Freeform 23">
              <a:extLst>
                <a:ext uri="{FF2B5EF4-FFF2-40B4-BE49-F238E27FC236}">
                  <a16:creationId xmlns:a16="http://schemas.microsoft.com/office/drawing/2014/main" id="{9D733AA0-E755-17FD-57AF-611653D5E423}"/>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a:extLst>
                <a:ext uri="{FF2B5EF4-FFF2-40B4-BE49-F238E27FC236}">
                  <a16:creationId xmlns:a16="http://schemas.microsoft.com/office/drawing/2014/main" id="{550048D2-28E1-83D7-41E7-9448D1ED3F61}"/>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a:extLst>
              <a:ext uri="{FF2B5EF4-FFF2-40B4-BE49-F238E27FC236}">
                <a16:creationId xmlns:a16="http://schemas.microsoft.com/office/drawing/2014/main" id="{66D02F70-FAA2-C7AF-DFC6-03FB1D68BAB3}"/>
              </a:ext>
            </a:extLst>
          </p:cNvPr>
          <p:cNvGrpSpPr/>
          <p:nvPr/>
        </p:nvGrpSpPr>
        <p:grpSpPr>
          <a:xfrm>
            <a:off x="-707086" y="766789"/>
            <a:ext cx="2002533" cy="1285922"/>
            <a:chOff x="0" y="0"/>
            <a:chExt cx="1265752" cy="812800"/>
          </a:xfrm>
        </p:grpSpPr>
        <p:sp>
          <p:nvSpPr>
            <p:cNvPr id="26" name="Freeform 26">
              <a:extLst>
                <a:ext uri="{FF2B5EF4-FFF2-40B4-BE49-F238E27FC236}">
                  <a16:creationId xmlns:a16="http://schemas.microsoft.com/office/drawing/2014/main" id="{E03AF9C2-B08F-DB43-DED1-7F8AD7E6F88F}"/>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a:extLst>
                <a:ext uri="{FF2B5EF4-FFF2-40B4-BE49-F238E27FC236}">
                  <a16:creationId xmlns:a16="http://schemas.microsoft.com/office/drawing/2014/main" id="{C158EEDB-7E17-2D8B-2566-31A31A5C2709}"/>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1F698000-D45F-FDED-F3D2-4C09A8BBAC58}"/>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3"/>
            <a:stretch>
              <a:fillRect/>
            </a:stretch>
          </a:blipFill>
        </p:spPr>
      </p:sp>
      <p:sp>
        <p:nvSpPr>
          <p:cNvPr id="47" name="AutoShape 47">
            <a:extLst>
              <a:ext uri="{FF2B5EF4-FFF2-40B4-BE49-F238E27FC236}">
                <a16:creationId xmlns:a16="http://schemas.microsoft.com/office/drawing/2014/main" id="{F718C167-65D3-0F75-A3EA-DCB772CAB593}"/>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8" name="TextBox 17">
            <a:extLst>
              <a:ext uri="{FF2B5EF4-FFF2-40B4-BE49-F238E27FC236}">
                <a16:creationId xmlns:a16="http://schemas.microsoft.com/office/drawing/2014/main" id="{B4351654-F876-61C1-C1E7-B00910AA2F9A}"/>
              </a:ext>
            </a:extLst>
          </p:cNvPr>
          <p:cNvSpPr txBox="1"/>
          <p:nvPr/>
        </p:nvSpPr>
        <p:spPr>
          <a:xfrm>
            <a:off x="2480186" y="704895"/>
            <a:ext cx="8402793" cy="1038746"/>
          </a:xfrm>
          <a:prstGeom prst="rect">
            <a:avLst/>
          </a:prstGeom>
        </p:spPr>
        <p:txBody>
          <a:bodyPr lIns="0" tIns="0" rIns="0" bIns="0" rtlCol="0" anchor="t">
            <a:spAutoFit/>
          </a:bodyPr>
          <a:lstStyle/>
          <a:p>
            <a:pPr algn="l">
              <a:lnSpc>
                <a:spcPts val="8400"/>
              </a:lnSpc>
            </a:pPr>
            <a:r>
              <a:rPr lang="en-US" sz="6000" b="1">
                <a:solidFill>
                  <a:srgbClr val="343779"/>
                </a:solidFill>
                <a:latin typeface="Poppins Bold"/>
                <a:ea typeface="Poppins Bold"/>
                <a:cs typeface="Poppins Bold"/>
                <a:sym typeface="Poppins Bold"/>
              </a:rPr>
              <a:t>Terobosan Inovatif</a:t>
            </a:r>
          </a:p>
        </p:txBody>
      </p:sp>
      <p:grpSp>
        <p:nvGrpSpPr>
          <p:cNvPr id="2" name="Group 24">
            <a:extLst>
              <a:ext uri="{FF2B5EF4-FFF2-40B4-BE49-F238E27FC236}">
                <a16:creationId xmlns:a16="http://schemas.microsoft.com/office/drawing/2014/main" id="{5EC8707E-C4CB-92C3-6525-A2BD6525ADF8}"/>
              </a:ext>
            </a:extLst>
          </p:cNvPr>
          <p:cNvGrpSpPr/>
          <p:nvPr/>
        </p:nvGrpSpPr>
        <p:grpSpPr>
          <a:xfrm>
            <a:off x="4805864" y="1884188"/>
            <a:ext cx="870028" cy="811301"/>
            <a:chOff x="0" y="0"/>
            <a:chExt cx="1160037" cy="1081735"/>
          </a:xfrm>
        </p:grpSpPr>
        <p:sp>
          <p:nvSpPr>
            <p:cNvPr id="3" name="Freeform 25">
              <a:extLst>
                <a:ext uri="{FF2B5EF4-FFF2-40B4-BE49-F238E27FC236}">
                  <a16:creationId xmlns:a16="http://schemas.microsoft.com/office/drawing/2014/main" id="{0623445F-AEDB-25CA-8E74-CC6F9E32F26C}"/>
                </a:ext>
              </a:extLst>
            </p:cNvPr>
            <p:cNvSpPr/>
            <p:nvPr/>
          </p:nvSpPr>
          <p:spPr>
            <a:xfrm>
              <a:off x="0" y="0"/>
              <a:ext cx="1160037" cy="1081735"/>
            </a:xfrm>
            <a:custGeom>
              <a:avLst/>
              <a:gdLst/>
              <a:ahLst/>
              <a:cxnLst/>
              <a:rect l="l" t="t" r="r" b="b"/>
              <a:pathLst>
                <a:path w="1160037" h="1081735">
                  <a:moveTo>
                    <a:pt x="0" y="0"/>
                  </a:moveTo>
                  <a:lnTo>
                    <a:pt x="1160037" y="0"/>
                  </a:lnTo>
                  <a:lnTo>
                    <a:pt x="1160037" y="1081735"/>
                  </a:lnTo>
                  <a:lnTo>
                    <a:pt x="0" y="108173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26">
              <a:extLst>
                <a:ext uri="{FF2B5EF4-FFF2-40B4-BE49-F238E27FC236}">
                  <a16:creationId xmlns:a16="http://schemas.microsoft.com/office/drawing/2014/main" id="{676A8952-82B6-C3A4-71DB-195375023988}"/>
                </a:ext>
              </a:extLst>
            </p:cNvPr>
            <p:cNvSpPr txBox="1"/>
            <p:nvPr/>
          </p:nvSpPr>
          <p:spPr>
            <a:xfrm>
              <a:off x="489327" y="75624"/>
              <a:ext cx="446361" cy="531599"/>
            </a:xfrm>
            <a:prstGeom prst="rect">
              <a:avLst/>
            </a:prstGeom>
          </p:spPr>
          <p:txBody>
            <a:bodyPr lIns="0" tIns="0" rIns="0" bIns="0" rtlCol="0" anchor="t">
              <a:spAutoFit/>
            </a:bodyPr>
            <a:lstStyle/>
            <a:p>
              <a:pPr algn="ctr">
                <a:lnSpc>
                  <a:spcPts val="3080"/>
                </a:lnSpc>
              </a:pPr>
              <a:r>
                <a:rPr lang="en-US" sz="2800" b="1">
                  <a:solidFill>
                    <a:srgbClr val="343779"/>
                  </a:solidFill>
                  <a:latin typeface="Poppins Bold"/>
                  <a:ea typeface="Poppins Bold"/>
                  <a:cs typeface="Poppins Bold"/>
                  <a:sym typeface="Poppins Bold"/>
                </a:rPr>
                <a:t>1</a:t>
              </a:r>
            </a:p>
          </p:txBody>
        </p:sp>
      </p:grpSp>
      <p:grpSp>
        <p:nvGrpSpPr>
          <p:cNvPr id="5" name="Group 27">
            <a:extLst>
              <a:ext uri="{FF2B5EF4-FFF2-40B4-BE49-F238E27FC236}">
                <a16:creationId xmlns:a16="http://schemas.microsoft.com/office/drawing/2014/main" id="{DC63B8A5-AD1B-E782-DD58-38F08305133E}"/>
              </a:ext>
            </a:extLst>
          </p:cNvPr>
          <p:cNvGrpSpPr/>
          <p:nvPr/>
        </p:nvGrpSpPr>
        <p:grpSpPr>
          <a:xfrm>
            <a:off x="4808044" y="6027618"/>
            <a:ext cx="870028" cy="811301"/>
            <a:chOff x="0" y="0"/>
            <a:chExt cx="1160037" cy="1081735"/>
          </a:xfrm>
        </p:grpSpPr>
        <p:sp>
          <p:nvSpPr>
            <p:cNvPr id="6" name="Freeform 28">
              <a:extLst>
                <a:ext uri="{FF2B5EF4-FFF2-40B4-BE49-F238E27FC236}">
                  <a16:creationId xmlns:a16="http://schemas.microsoft.com/office/drawing/2014/main" id="{E67070CD-D110-D2EA-2F08-1A896C6BA092}"/>
                </a:ext>
              </a:extLst>
            </p:cNvPr>
            <p:cNvSpPr/>
            <p:nvPr/>
          </p:nvSpPr>
          <p:spPr>
            <a:xfrm>
              <a:off x="0" y="0"/>
              <a:ext cx="1160037" cy="1081735"/>
            </a:xfrm>
            <a:custGeom>
              <a:avLst/>
              <a:gdLst/>
              <a:ahLst/>
              <a:cxnLst/>
              <a:rect l="l" t="t" r="r" b="b"/>
              <a:pathLst>
                <a:path w="1160037" h="1081735">
                  <a:moveTo>
                    <a:pt x="0" y="0"/>
                  </a:moveTo>
                  <a:lnTo>
                    <a:pt x="1160037" y="0"/>
                  </a:lnTo>
                  <a:lnTo>
                    <a:pt x="1160037" y="1081735"/>
                  </a:lnTo>
                  <a:lnTo>
                    <a:pt x="0" y="108173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29">
              <a:extLst>
                <a:ext uri="{FF2B5EF4-FFF2-40B4-BE49-F238E27FC236}">
                  <a16:creationId xmlns:a16="http://schemas.microsoft.com/office/drawing/2014/main" id="{C665C291-5B87-CAA2-5D9F-35AAABAB66F5}"/>
                </a:ext>
              </a:extLst>
            </p:cNvPr>
            <p:cNvSpPr txBox="1"/>
            <p:nvPr/>
          </p:nvSpPr>
          <p:spPr>
            <a:xfrm>
              <a:off x="489327" y="75624"/>
              <a:ext cx="446361" cy="531599"/>
            </a:xfrm>
            <a:prstGeom prst="rect">
              <a:avLst/>
            </a:prstGeom>
          </p:spPr>
          <p:txBody>
            <a:bodyPr lIns="0" tIns="0" rIns="0" bIns="0" rtlCol="0" anchor="t">
              <a:spAutoFit/>
            </a:bodyPr>
            <a:lstStyle/>
            <a:p>
              <a:pPr algn="ctr">
                <a:lnSpc>
                  <a:spcPts val="3080"/>
                </a:lnSpc>
              </a:pPr>
              <a:r>
                <a:rPr lang="en-US" sz="2800" b="1" dirty="0">
                  <a:solidFill>
                    <a:srgbClr val="343779"/>
                  </a:solidFill>
                  <a:latin typeface="Poppins Bold"/>
                  <a:ea typeface="Poppins Bold"/>
                  <a:cs typeface="Poppins Bold"/>
                  <a:sym typeface="Poppins Bold"/>
                </a:rPr>
                <a:t>2</a:t>
              </a:r>
            </a:p>
          </p:txBody>
        </p:sp>
      </p:grpSp>
      <p:sp>
        <p:nvSpPr>
          <p:cNvPr id="8" name="TextBox 37">
            <a:extLst>
              <a:ext uri="{FF2B5EF4-FFF2-40B4-BE49-F238E27FC236}">
                <a16:creationId xmlns:a16="http://schemas.microsoft.com/office/drawing/2014/main" id="{D3C98AEA-2959-9234-6CDB-BB93747CDC63}"/>
              </a:ext>
            </a:extLst>
          </p:cNvPr>
          <p:cNvSpPr txBox="1"/>
          <p:nvPr/>
        </p:nvSpPr>
        <p:spPr>
          <a:xfrm>
            <a:off x="5909844" y="1964925"/>
            <a:ext cx="11712722" cy="398699"/>
          </a:xfrm>
          <a:prstGeom prst="rect">
            <a:avLst/>
          </a:prstGeom>
        </p:spPr>
        <p:txBody>
          <a:bodyPr wrap="square" lIns="0" tIns="0" rIns="0" bIns="0" rtlCol="0" anchor="t">
            <a:spAutoFit/>
          </a:bodyPr>
          <a:lstStyle/>
          <a:p>
            <a:pPr algn="just">
              <a:lnSpc>
                <a:spcPts val="3080"/>
              </a:lnSpc>
            </a:pPr>
            <a:r>
              <a:rPr lang="en-US" sz="2800" b="1" dirty="0">
                <a:solidFill>
                  <a:srgbClr val="343779"/>
                </a:solidFill>
                <a:highlight>
                  <a:srgbClr val="FFFF00"/>
                </a:highlight>
                <a:latin typeface="Poppins"/>
                <a:ea typeface="Poppins"/>
                <a:cs typeface="Poppins"/>
                <a:sym typeface="Poppins"/>
              </a:rPr>
              <a:t>INTEGRASI DATA DAN SISTEM LAYANAN PUBLIK.</a:t>
            </a:r>
          </a:p>
        </p:txBody>
      </p:sp>
      <p:sp>
        <p:nvSpPr>
          <p:cNvPr id="9" name="TextBox 38">
            <a:extLst>
              <a:ext uri="{FF2B5EF4-FFF2-40B4-BE49-F238E27FC236}">
                <a16:creationId xmlns:a16="http://schemas.microsoft.com/office/drawing/2014/main" id="{671A0E83-75BC-0C0B-3C3B-98B29E5FFB84}"/>
              </a:ext>
            </a:extLst>
          </p:cNvPr>
          <p:cNvSpPr txBox="1"/>
          <p:nvPr/>
        </p:nvSpPr>
        <p:spPr>
          <a:xfrm>
            <a:off x="5898622" y="6027618"/>
            <a:ext cx="11712722" cy="398699"/>
          </a:xfrm>
          <a:prstGeom prst="rect">
            <a:avLst/>
          </a:prstGeom>
        </p:spPr>
        <p:txBody>
          <a:bodyPr wrap="square" lIns="0" tIns="0" rIns="0" bIns="0" rtlCol="0" anchor="t">
            <a:spAutoFit/>
          </a:bodyPr>
          <a:lstStyle/>
          <a:p>
            <a:pPr algn="just">
              <a:lnSpc>
                <a:spcPts val="3080"/>
              </a:lnSpc>
            </a:pPr>
            <a:r>
              <a:rPr lang="en-US" sz="2800" b="1" dirty="0">
                <a:solidFill>
                  <a:srgbClr val="343779"/>
                </a:solidFill>
                <a:highlight>
                  <a:srgbClr val="FFFF00"/>
                </a:highlight>
                <a:latin typeface="Poppins"/>
                <a:ea typeface="Poppins"/>
                <a:cs typeface="Poppins"/>
                <a:sym typeface="Poppins"/>
              </a:rPr>
              <a:t>PEMBANGUNAN PLATFORM TERPADU (DASHBOARD)</a:t>
            </a:r>
          </a:p>
        </p:txBody>
      </p:sp>
      <p:sp>
        <p:nvSpPr>
          <p:cNvPr id="10" name="TextBox 37">
            <a:extLst>
              <a:ext uri="{FF2B5EF4-FFF2-40B4-BE49-F238E27FC236}">
                <a16:creationId xmlns:a16="http://schemas.microsoft.com/office/drawing/2014/main" id="{15A96298-A8C8-1AA7-E6D3-33B97D7D8AE6}"/>
              </a:ext>
            </a:extLst>
          </p:cNvPr>
          <p:cNvSpPr txBox="1"/>
          <p:nvPr/>
        </p:nvSpPr>
        <p:spPr>
          <a:xfrm>
            <a:off x="5874625" y="2321645"/>
            <a:ext cx="10972163" cy="3181512"/>
          </a:xfrm>
          <a:prstGeom prst="rect">
            <a:avLst/>
          </a:prstGeom>
        </p:spPr>
        <p:txBody>
          <a:bodyPr wrap="square" lIns="0" tIns="0" rIns="0" bIns="0" rtlCol="0" anchor="t">
            <a:spAutoFit/>
          </a:bodyPr>
          <a:lstStyle/>
          <a:p>
            <a:pPr algn="just">
              <a:lnSpc>
                <a:spcPts val="3080"/>
              </a:lnSpc>
            </a:pPr>
            <a:r>
              <a:rPr lang="en-US" sz="2800" dirty="0" err="1">
                <a:solidFill>
                  <a:srgbClr val="343779"/>
                </a:solidFill>
                <a:latin typeface="Poppins"/>
                <a:ea typeface="Poppins"/>
                <a:cs typeface="Poppins"/>
                <a:sym typeface="Poppins"/>
              </a:rPr>
              <a:t>melibatkan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penyatuan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berbagai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sistem</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informasi</a:t>
            </a:r>
            <a:r>
              <a:rPr lang="en-US" sz="2800" dirty="0">
                <a:solidFill>
                  <a:srgbClr val="343779"/>
                </a:solidFill>
                <a:latin typeface="Poppins"/>
                <a:ea typeface="Poppins"/>
                <a:cs typeface="Poppins"/>
                <a:sym typeface="Poppins"/>
              </a:rPr>
              <a:t> yang </a:t>
            </a:r>
            <a:r>
              <a:rPr lang="en-US" sz="2800" dirty="0" err="1">
                <a:solidFill>
                  <a:srgbClr val="343779"/>
                </a:solidFill>
                <a:latin typeface="Poppins"/>
                <a:ea typeface="Poppins"/>
                <a:cs typeface="Poppins"/>
                <a:sym typeface="Poppins"/>
              </a:rPr>
              <a:t>dikelola</a:t>
            </a:r>
            <a:r>
              <a:rPr lang="en-US" sz="2800" dirty="0">
                <a:solidFill>
                  <a:srgbClr val="343779"/>
                </a:solidFill>
                <a:latin typeface="Poppins"/>
                <a:ea typeface="Poppins"/>
                <a:cs typeface="Poppins"/>
                <a:sym typeface="Poppins"/>
              </a:rPr>
              <a:t> oleh </a:t>
            </a:r>
            <a:r>
              <a:rPr lang="en-US" sz="2800" dirty="0" err="1">
                <a:solidFill>
                  <a:srgbClr val="343779"/>
                </a:solidFill>
                <a:latin typeface="Poppins"/>
                <a:ea typeface="Poppins"/>
                <a:cs typeface="Poppins"/>
                <a:sym typeface="Poppins"/>
              </a:rPr>
              <a:t>dinas-dinas</a:t>
            </a:r>
            <a:r>
              <a:rPr lang="en-US" sz="2800" dirty="0">
                <a:solidFill>
                  <a:srgbClr val="343779"/>
                </a:solidFill>
                <a:latin typeface="Poppins"/>
                <a:ea typeface="Poppins"/>
                <a:cs typeface="Poppins"/>
                <a:sym typeface="Poppins"/>
              </a:rPr>
              <a:t> di </a:t>
            </a:r>
            <a:r>
              <a:rPr lang="en-US" sz="2800" dirty="0" err="1">
                <a:solidFill>
                  <a:srgbClr val="343779"/>
                </a:solidFill>
                <a:latin typeface="Poppins"/>
                <a:ea typeface="Poppins"/>
                <a:cs typeface="Poppins"/>
                <a:sym typeface="Poppins"/>
              </a:rPr>
              <a:t>Kabupaten</a:t>
            </a:r>
            <a:r>
              <a:rPr lang="en-US" sz="2800" dirty="0">
                <a:solidFill>
                  <a:srgbClr val="343779"/>
                </a:solidFill>
                <a:latin typeface="Poppins"/>
                <a:ea typeface="Poppins"/>
                <a:cs typeface="Poppins"/>
                <a:sym typeface="Poppins"/>
              </a:rPr>
              <a:t> Ogan Ilir, </a:t>
            </a:r>
            <a:r>
              <a:rPr lang="en-US" sz="2800" dirty="0" err="1">
                <a:solidFill>
                  <a:srgbClr val="343779"/>
                </a:solidFill>
                <a:latin typeface="Poppins"/>
                <a:ea typeface="Poppins"/>
                <a:cs typeface="Poppins"/>
                <a:sym typeface="Poppins"/>
              </a:rPr>
              <a:t>seperti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layanan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kependudukan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kesehatan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pendidikan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perizinan</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layanan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lainnya</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Semua</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sistem</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harus</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saling</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terhubung</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melalui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satu</a:t>
            </a:r>
            <a:r>
              <a:rPr lang="en-US" sz="2800" dirty="0">
                <a:solidFill>
                  <a:srgbClr val="343779"/>
                </a:solidFill>
                <a:latin typeface="Poppins"/>
                <a:ea typeface="Poppins"/>
                <a:cs typeface="Poppins"/>
                <a:sym typeface="Poppins"/>
              </a:rPr>
              <a:t> platform digital, </a:t>
            </a:r>
            <a:r>
              <a:rPr lang="en-US" sz="2800" dirty="0" err="1">
                <a:solidFill>
                  <a:srgbClr val="343779"/>
                </a:solidFill>
                <a:latin typeface="Poppins"/>
                <a:ea typeface="Poppins"/>
                <a:cs typeface="Poppins"/>
                <a:sym typeface="Poppins"/>
              </a:rPr>
              <a:t>seperti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Sistem</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Pemerintahan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Berbasis</a:t>
            </a:r>
            <a:r>
              <a:rPr lang="en-US" sz="2800" dirty="0">
                <a:solidFill>
                  <a:srgbClr val="343779"/>
                </a:solidFill>
                <a:latin typeface="Poppins"/>
                <a:ea typeface="Poppins"/>
                <a:cs typeface="Poppins"/>
                <a:sym typeface="Poppins"/>
              </a:rPr>
              <a:t> Elektronik (SPBE), yang </a:t>
            </a:r>
            <a:r>
              <a:rPr lang="en-US" sz="2800" dirty="0" err="1">
                <a:solidFill>
                  <a:srgbClr val="343779"/>
                </a:solidFill>
                <a:latin typeface="Poppins"/>
                <a:ea typeface="Poppins"/>
                <a:cs typeface="Poppins"/>
                <a:sym typeface="Poppins"/>
              </a:rPr>
              <a:t>memungkinkan</a:t>
            </a:r>
            <a:r>
              <a:rPr lang="en-US" sz="2800" dirty="0">
                <a:solidFill>
                  <a:srgbClr val="343779"/>
                </a:solidFill>
                <a:latin typeface="Poppins"/>
                <a:ea typeface="Poppins"/>
                <a:cs typeface="Poppins"/>
                <a:sym typeface="Poppins"/>
              </a:rPr>
              <a:t> data dan </a:t>
            </a:r>
            <a:r>
              <a:rPr lang="en-US" sz="2800" dirty="0" err="1">
                <a:solidFill>
                  <a:srgbClr val="343779"/>
                </a:solidFill>
                <a:latin typeface="Poppins"/>
                <a:ea typeface="Poppins"/>
                <a:cs typeface="Poppins"/>
                <a:sym typeface="Poppins"/>
              </a:rPr>
              <a:t>informasi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diakses</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secara</a:t>
            </a:r>
            <a:r>
              <a:rPr lang="en-US" sz="2800" dirty="0">
                <a:solidFill>
                  <a:srgbClr val="343779"/>
                </a:solidFill>
                <a:latin typeface="Poppins"/>
                <a:ea typeface="Poppins"/>
                <a:cs typeface="Poppins"/>
                <a:sym typeface="Poppins"/>
              </a:rPr>
              <a:t> real-time oleh </a:t>
            </a:r>
            <a:r>
              <a:rPr lang="en-US" sz="2800" dirty="0" err="1">
                <a:solidFill>
                  <a:srgbClr val="343779"/>
                </a:solidFill>
                <a:latin typeface="Poppins"/>
                <a:ea typeface="Poppins"/>
                <a:cs typeface="Poppins"/>
                <a:sym typeface="Poppins"/>
              </a:rPr>
              <a:t>pemangku</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kepentingan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terkait</a:t>
            </a:r>
            <a:endParaRPr lang="en-US" sz="2800" dirty="0">
              <a:solidFill>
                <a:srgbClr val="343779"/>
              </a:solidFill>
              <a:latin typeface="Poppins"/>
              <a:ea typeface="Poppins"/>
              <a:cs typeface="Poppins"/>
              <a:sym typeface="Poppins"/>
            </a:endParaRPr>
          </a:p>
        </p:txBody>
      </p:sp>
      <p:sp>
        <p:nvSpPr>
          <p:cNvPr id="11" name="TextBox 37">
            <a:extLst>
              <a:ext uri="{FF2B5EF4-FFF2-40B4-BE49-F238E27FC236}">
                <a16:creationId xmlns:a16="http://schemas.microsoft.com/office/drawing/2014/main" id="{79EF982F-7D18-716A-EAC8-B316FEF3EC75}"/>
              </a:ext>
            </a:extLst>
          </p:cNvPr>
          <p:cNvSpPr txBox="1"/>
          <p:nvPr/>
        </p:nvSpPr>
        <p:spPr>
          <a:xfrm>
            <a:off x="5898622" y="6487408"/>
            <a:ext cx="10972163" cy="2386423"/>
          </a:xfrm>
          <a:prstGeom prst="rect">
            <a:avLst/>
          </a:prstGeom>
        </p:spPr>
        <p:txBody>
          <a:bodyPr wrap="square" lIns="0" tIns="0" rIns="0" bIns="0" rtlCol="0" anchor="t">
            <a:spAutoFit/>
          </a:bodyPr>
          <a:lstStyle/>
          <a:p>
            <a:pPr algn="just">
              <a:lnSpc>
                <a:spcPts val="3080"/>
              </a:lnSpc>
            </a:pPr>
            <a:r>
              <a:rPr lang="en-US" sz="2800" dirty="0" err="1">
                <a:solidFill>
                  <a:srgbClr val="343779"/>
                </a:solidFill>
                <a:latin typeface="Poppins"/>
                <a:ea typeface="Poppins"/>
                <a:cs typeface="Poppins"/>
                <a:sym typeface="Poppins"/>
              </a:rPr>
              <a:t>pusat</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kendali</a:t>
            </a:r>
            <a:r>
              <a:rPr lang="en-US" sz="2800" dirty="0">
                <a:solidFill>
                  <a:srgbClr val="343779"/>
                </a:solidFill>
                <a:latin typeface="Poppins"/>
                <a:ea typeface="Poppins"/>
                <a:cs typeface="Poppins"/>
                <a:sym typeface="Poppins"/>
              </a:rPr>
              <a:t> yang </a:t>
            </a:r>
            <a:r>
              <a:rPr lang="en-US" sz="2800" dirty="0" err="1">
                <a:solidFill>
                  <a:srgbClr val="343779"/>
                </a:solidFill>
                <a:latin typeface="Poppins"/>
                <a:ea typeface="Poppins"/>
                <a:cs typeface="Poppins"/>
                <a:sym typeface="Poppins"/>
              </a:rPr>
              <a:t>memantau</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berbagai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indikator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kinerja</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daerah</a:t>
            </a:r>
            <a:r>
              <a:rPr lang="en-US" sz="2800" dirty="0">
                <a:solidFill>
                  <a:srgbClr val="343779"/>
                </a:solidFill>
                <a:latin typeface="Poppins"/>
                <a:ea typeface="Poppins"/>
                <a:cs typeface="Poppins"/>
                <a:sym typeface="Poppins"/>
              </a:rPr>
              <a:t>. Dashboard </a:t>
            </a:r>
            <a:r>
              <a:rPr lang="en-US" sz="2800" dirty="0" err="1">
                <a:solidFill>
                  <a:srgbClr val="343779"/>
                </a:solidFill>
                <a:latin typeface="Poppins"/>
                <a:ea typeface="Poppins"/>
                <a:cs typeface="Poppins"/>
                <a:sym typeface="Poppins"/>
              </a:rPr>
              <a:t>ini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mengintegrasikan</a:t>
            </a:r>
            <a:r>
              <a:rPr lang="en-US" sz="2800" dirty="0">
                <a:solidFill>
                  <a:srgbClr val="343779"/>
                </a:solidFill>
                <a:latin typeface="Poppins"/>
                <a:ea typeface="Poppins"/>
                <a:cs typeface="Poppins"/>
                <a:sym typeface="Poppins"/>
              </a:rPr>
              <a:t> data </a:t>
            </a:r>
            <a:r>
              <a:rPr lang="en-US" sz="2800" dirty="0" err="1">
                <a:solidFill>
                  <a:srgbClr val="343779"/>
                </a:solidFill>
                <a:latin typeface="Poppins"/>
                <a:ea typeface="Poppins"/>
                <a:cs typeface="Poppins"/>
                <a:sym typeface="Poppins"/>
              </a:rPr>
              <a:t>dari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berbagai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sumber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untuk</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memberikan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gambaran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menyeluruh</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tentang</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performa</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pemerintahan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baik</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itu</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dalam</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hal</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pelayanan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publik</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pemantauan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infrastruktur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hingga</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indikator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pembangunan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lainnya</a:t>
            </a:r>
            <a:r>
              <a:rPr lang="en-US" sz="2800" dirty="0">
                <a:solidFill>
                  <a:srgbClr val="343779"/>
                </a:solidFill>
                <a:latin typeface="Poppins"/>
                <a:ea typeface="Poppins"/>
                <a:cs typeface="Poppins"/>
                <a:sym typeface="Poppins"/>
              </a:rPr>
              <a:t>.</a:t>
            </a:r>
          </a:p>
        </p:txBody>
      </p:sp>
    </p:spTree>
    <p:extLst>
      <p:ext uri="{BB962C8B-B14F-4D97-AF65-F5344CB8AC3E}">
        <p14:creationId xmlns:p14="http://schemas.microsoft.com/office/powerpoint/2010/main" val="3137387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7E397-69A9-CD93-9818-74376B2497C8}"/>
            </a:ext>
          </a:extLst>
        </p:cNvPr>
        <p:cNvGrpSpPr/>
        <p:nvPr/>
      </p:nvGrpSpPr>
      <p:grpSpPr>
        <a:xfrm>
          <a:off x="0" y="0"/>
          <a:ext cx="0" cy="0"/>
          <a:chOff x="0" y="0"/>
          <a:chExt cx="0" cy="0"/>
        </a:xfrm>
      </p:grpSpPr>
      <p:grpSp>
        <p:nvGrpSpPr>
          <p:cNvPr id="2" name="Group 22">
            <a:extLst>
              <a:ext uri="{FF2B5EF4-FFF2-40B4-BE49-F238E27FC236}">
                <a16:creationId xmlns:a16="http://schemas.microsoft.com/office/drawing/2014/main" id="{79E3F620-08FB-36F3-A75C-D821980D23CF}"/>
              </a:ext>
            </a:extLst>
          </p:cNvPr>
          <p:cNvGrpSpPr/>
          <p:nvPr/>
        </p:nvGrpSpPr>
        <p:grpSpPr>
          <a:xfrm>
            <a:off x="17002078" y="7680620"/>
            <a:ext cx="1883098" cy="1285922"/>
            <a:chOff x="0" y="0"/>
            <a:chExt cx="1190260" cy="812800"/>
          </a:xfrm>
        </p:grpSpPr>
        <p:sp>
          <p:nvSpPr>
            <p:cNvPr id="3" name="Freeform 23">
              <a:extLst>
                <a:ext uri="{FF2B5EF4-FFF2-40B4-BE49-F238E27FC236}">
                  <a16:creationId xmlns:a16="http://schemas.microsoft.com/office/drawing/2014/main" id="{10629A7F-4348-7F66-A333-3FD904630CCA}"/>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7" name="TextBox 24">
              <a:extLst>
                <a:ext uri="{FF2B5EF4-FFF2-40B4-BE49-F238E27FC236}">
                  <a16:creationId xmlns:a16="http://schemas.microsoft.com/office/drawing/2014/main" id="{D45F73E0-B3C0-B287-A87E-8F870F15EABF}"/>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8" name="Group 25">
            <a:extLst>
              <a:ext uri="{FF2B5EF4-FFF2-40B4-BE49-F238E27FC236}">
                <a16:creationId xmlns:a16="http://schemas.microsoft.com/office/drawing/2014/main" id="{6A5DFEA2-E1DF-F6B8-259F-5BAED8B2B8D8}"/>
              </a:ext>
            </a:extLst>
          </p:cNvPr>
          <p:cNvGrpSpPr/>
          <p:nvPr/>
        </p:nvGrpSpPr>
        <p:grpSpPr>
          <a:xfrm>
            <a:off x="-707086" y="766789"/>
            <a:ext cx="2002533" cy="1285922"/>
            <a:chOff x="0" y="0"/>
            <a:chExt cx="1265752" cy="812800"/>
          </a:xfrm>
        </p:grpSpPr>
        <p:sp>
          <p:nvSpPr>
            <p:cNvPr id="9" name="Freeform 26">
              <a:extLst>
                <a:ext uri="{FF2B5EF4-FFF2-40B4-BE49-F238E27FC236}">
                  <a16:creationId xmlns:a16="http://schemas.microsoft.com/office/drawing/2014/main" id="{7C3F21BD-8D10-306F-E897-2828AAB34F96}"/>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10" name="TextBox 27">
              <a:extLst>
                <a:ext uri="{FF2B5EF4-FFF2-40B4-BE49-F238E27FC236}">
                  <a16:creationId xmlns:a16="http://schemas.microsoft.com/office/drawing/2014/main" id="{20A62A1A-F303-BFCF-40E5-6882CF0139CB}"/>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11" name="Freeform 46">
            <a:extLst>
              <a:ext uri="{FF2B5EF4-FFF2-40B4-BE49-F238E27FC236}">
                <a16:creationId xmlns:a16="http://schemas.microsoft.com/office/drawing/2014/main" id="{1254F248-A2D4-5DFA-6B3B-F3E23CA882C4}"/>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38" name="Rectangle 37">
            <a:extLst>
              <a:ext uri="{FF2B5EF4-FFF2-40B4-BE49-F238E27FC236}">
                <a16:creationId xmlns:a16="http://schemas.microsoft.com/office/drawing/2014/main" id="{A977BC65-45C1-39A4-2FC5-1BDBC938930A}"/>
              </a:ext>
            </a:extLst>
          </p:cNvPr>
          <p:cNvSpPr/>
          <p:nvPr/>
        </p:nvSpPr>
        <p:spPr>
          <a:xfrm>
            <a:off x="2523936" y="2289647"/>
            <a:ext cx="3006213"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SEMESTA</a:t>
            </a:r>
            <a:endParaRPr sz="2400" b="1">
              <a:solidFill>
                <a:srgbClr val="343779"/>
              </a:solidFill>
            </a:endParaRPr>
          </a:p>
        </p:txBody>
      </p:sp>
      <p:sp>
        <p:nvSpPr>
          <p:cNvPr id="65" name="Rectangle 64">
            <a:extLst>
              <a:ext uri="{FF2B5EF4-FFF2-40B4-BE49-F238E27FC236}">
                <a16:creationId xmlns:a16="http://schemas.microsoft.com/office/drawing/2014/main" id="{22F6B0DA-7D9E-C581-62B7-16E339A35314}"/>
              </a:ext>
            </a:extLst>
          </p:cNvPr>
          <p:cNvSpPr/>
          <p:nvPr/>
        </p:nvSpPr>
        <p:spPr>
          <a:xfrm>
            <a:off x="2523936" y="2932608"/>
            <a:ext cx="3006213"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SICARAM</a:t>
            </a:r>
            <a:endParaRPr sz="2400" b="1">
              <a:solidFill>
                <a:srgbClr val="343779"/>
              </a:solidFill>
            </a:endParaRPr>
          </a:p>
        </p:txBody>
      </p:sp>
      <p:sp>
        <p:nvSpPr>
          <p:cNvPr id="66" name="Rectangle 65">
            <a:extLst>
              <a:ext uri="{FF2B5EF4-FFF2-40B4-BE49-F238E27FC236}">
                <a16:creationId xmlns:a16="http://schemas.microsoft.com/office/drawing/2014/main" id="{E48E2C16-987E-C667-FB9F-FC1CCF741806}"/>
              </a:ext>
            </a:extLst>
          </p:cNvPr>
          <p:cNvSpPr/>
          <p:nvPr/>
        </p:nvSpPr>
        <p:spPr>
          <a:xfrm>
            <a:off x="2523935" y="3589571"/>
            <a:ext cx="3006213"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SIDESI</a:t>
            </a:r>
            <a:endParaRPr sz="2400" b="1">
              <a:solidFill>
                <a:srgbClr val="343779"/>
              </a:solidFill>
            </a:endParaRPr>
          </a:p>
        </p:txBody>
      </p:sp>
      <p:sp>
        <p:nvSpPr>
          <p:cNvPr id="67" name="Rectangle 66">
            <a:extLst>
              <a:ext uri="{FF2B5EF4-FFF2-40B4-BE49-F238E27FC236}">
                <a16:creationId xmlns:a16="http://schemas.microsoft.com/office/drawing/2014/main" id="{35907D87-DE1B-C91C-906C-3A4B24AE1971}"/>
              </a:ext>
            </a:extLst>
          </p:cNvPr>
          <p:cNvSpPr/>
          <p:nvPr/>
        </p:nvSpPr>
        <p:spPr>
          <a:xfrm>
            <a:off x="2523935" y="4232532"/>
            <a:ext cx="3006213"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GURUKU</a:t>
            </a:r>
            <a:endParaRPr sz="2400" b="1">
              <a:solidFill>
                <a:srgbClr val="343779"/>
              </a:solidFill>
            </a:endParaRPr>
          </a:p>
        </p:txBody>
      </p:sp>
      <p:sp>
        <p:nvSpPr>
          <p:cNvPr id="68" name="Rectangle 67">
            <a:extLst>
              <a:ext uri="{FF2B5EF4-FFF2-40B4-BE49-F238E27FC236}">
                <a16:creationId xmlns:a16="http://schemas.microsoft.com/office/drawing/2014/main" id="{86484481-D3F4-968D-0B9C-E8D09D242967}"/>
              </a:ext>
            </a:extLst>
          </p:cNvPr>
          <p:cNvSpPr/>
          <p:nvPr/>
        </p:nvSpPr>
        <p:spPr>
          <a:xfrm>
            <a:off x="2523935" y="4889495"/>
            <a:ext cx="3006213"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JADWALINBAE</a:t>
            </a:r>
            <a:endParaRPr sz="2400" b="1">
              <a:solidFill>
                <a:srgbClr val="343779"/>
              </a:solidFill>
            </a:endParaRPr>
          </a:p>
        </p:txBody>
      </p:sp>
      <p:sp>
        <p:nvSpPr>
          <p:cNvPr id="69" name="Rectangle 68">
            <a:extLst>
              <a:ext uri="{FF2B5EF4-FFF2-40B4-BE49-F238E27FC236}">
                <a16:creationId xmlns:a16="http://schemas.microsoft.com/office/drawing/2014/main" id="{364DB15C-F53B-C0F7-A525-1F6516B68631}"/>
              </a:ext>
            </a:extLst>
          </p:cNvPr>
          <p:cNvSpPr/>
          <p:nvPr/>
        </p:nvSpPr>
        <p:spPr>
          <a:xfrm>
            <a:off x="2523935" y="5546458"/>
            <a:ext cx="3006213"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E-PANTAU</a:t>
            </a:r>
            <a:endParaRPr sz="2400" b="1">
              <a:solidFill>
                <a:srgbClr val="343779"/>
              </a:solidFill>
            </a:endParaRPr>
          </a:p>
        </p:txBody>
      </p:sp>
      <p:sp>
        <p:nvSpPr>
          <p:cNvPr id="70" name="Rectangle 69">
            <a:extLst>
              <a:ext uri="{FF2B5EF4-FFF2-40B4-BE49-F238E27FC236}">
                <a16:creationId xmlns:a16="http://schemas.microsoft.com/office/drawing/2014/main" id="{1FB35E09-D21F-58B1-CEAC-5671B067A498}"/>
              </a:ext>
            </a:extLst>
          </p:cNvPr>
          <p:cNvSpPr/>
          <p:nvPr/>
        </p:nvSpPr>
        <p:spPr>
          <a:xfrm>
            <a:off x="2523935" y="6203421"/>
            <a:ext cx="3006213"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SIDODI</a:t>
            </a:r>
            <a:endParaRPr sz="2400" b="1">
              <a:solidFill>
                <a:srgbClr val="343779"/>
              </a:solidFill>
            </a:endParaRPr>
          </a:p>
        </p:txBody>
      </p:sp>
      <p:sp>
        <p:nvSpPr>
          <p:cNvPr id="71" name="Rectangle 70">
            <a:extLst>
              <a:ext uri="{FF2B5EF4-FFF2-40B4-BE49-F238E27FC236}">
                <a16:creationId xmlns:a16="http://schemas.microsoft.com/office/drawing/2014/main" id="{08EA35C4-02E8-17D9-5FF8-55D94B95936C}"/>
              </a:ext>
            </a:extLst>
          </p:cNvPr>
          <p:cNvSpPr/>
          <p:nvPr/>
        </p:nvSpPr>
        <p:spPr>
          <a:xfrm>
            <a:off x="2523935" y="6860384"/>
            <a:ext cx="3006213"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E-PUSKESMAS</a:t>
            </a:r>
            <a:endParaRPr sz="2400" b="1">
              <a:solidFill>
                <a:srgbClr val="343779"/>
              </a:solidFill>
            </a:endParaRPr>
          </a:p>
        </p:txBody>
      </p:sp>
      <p:sp>
        <p:nvSpPr>
          <p:cNvPr id="72" name="Rectangle 71">
            <a:extLst>
              <a:ext uri="{FF2B5EF4-FFF2-40B4-BE49-F238E27FC236}">
                <a16:creationId xmlns:a16="http://schemas.microsoft.com/office/drawing/2014/main" id="{AEFF3061-E9B7-4781-D10A-648D4C787B0B}"/>
              </a:ext>
            </a:extLst>
          </p:cNvPr>
          <p:cNvSpPr/>
          <p:nvPr/>
        </p:nvSpPr>
        <p:spPr>
          <a:xfrm>
            <a:off x="2523935" y="7517347"/>
            <a:ext cx="3006213"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E-FAMOI</a:t>
            </a:r>
            <a:endParaRPr sz="2400" b="1">
              <a:solidFill>
                <a:srgbClr val="343779"/>
              </a:solidFill>
            </a:endParaRPr>
          </a:p>
        </p:txBody>
      </p:sp>
      <p:sp>
        <p:nvSpPr>
          <p:cNvPr id="73" name="Rectangle 72">
            <a:extLst>
              <a:ext uri="{FF2B5EF4-FFF2-40B4-BE49-F238E27FC236}">
                <a16:creationId xmlns:a16="http://schemas.microsoft.com/office/drawing/2014/main" id="{F187B7EE-C94C-8CA4-7A37-B6FE2E6EB36B}"/>
              </a:ext>
            </a:extLst>
          </p:cNvPr>
          <p:cNvSpPr/>
          <p:nvPr/>
        </p:nvSpPr>
        <p:spPr>
          <a:xfrm>
            <a:off x="2523935" y="8174310"/>
            <a:ext cx="3006213"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a:solidFill>
                  <a:srgbClr val="343779"/>
                </a:solidFill>
              </a:rPr>
              <a:t>SIMRS</a:t>
            </a:r>
            <a:endParaRPr sz="2400" b="1">
              <a:solidFill>
                <a:srgbClr val="343779"/>
              </a:solidFill>
            </a:endParaRPr>
          </a:p>
        </p:txBody>
      </p:sp>
      <p:sp>
        <p:nvSpPr>
          <p:cNvPr id="74" name="Rectangle 73">
            <a:extLst>
              <a:ext uri="{FF2B5EF4-FFF2-40B4-BE49-F238E27FC236}">
                <a16:creationId xmlns:a16="http://schemas.microsoft.com/office/drawing/2014/main" id="{972ED638-E0CB-062F-281A-7E110C3A2ECE}"/>
              </a:ext>
            </a:extLst>
          </p:cNvPr>
          <p:cNvSpPr/>
          <p:nvPr/>
        </p:nvSpPr>
        <p:spPr>
          <a:xfrm>
            <a:off x="5660776" y="2289647"/>
            <a:ext cx="10814754"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manajerial administrasi (surat digital), disiplin dan kinerja ASN.</a:t>
            </a:r>
            <a:endParaRPr sz="2400">
              <a:solidFill>
                <a:srgbClr val="343779"/>
              </a:solidFill>
            </a:endParaRPr>
          </a:p>
        </p:txBody>
      </p:sp>
      <p:sp>
        <p:nvSpPr>
          <p:cNvPr id="75" name="Rectangle 74">
            <a:extLst>
              <a:ext uri="{FF2B5EF4-FFF2-40B4-BE49-F238E27FC236}">
                <a16:creationId xmlns:a16="http://schemas.microsoft.com/office/drawing/2014/main" id="{B0BB90AC-B707-BFA8-EADF-CA7CD902E009}"/>
              </a:ext>
            </a:extLst>
          </p:cNvPr>
          <p:cNvSpPr/>
          <p:nvPr/>
        </p:nvSpPr>
        <p:spPr>
          <a:xfrm>
            <a:off x="5660776" y="2932608"/>
            <a:ext cx="10814754"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monitoring capaian realisasi keuangan dan kinerja Perangkat Daerah.  </a:t>
            </a:r>
            <a:endParaRPr sz="2400">
              <a:solidFill>
                <a:srgbClr val="343779"/>
              </a:solidFill>
            </a:endParaRPr>
          </a:p>
        </p:txBody>
      </p:sp>
      <p:sp>
        <p:nvSpPr>
          <p:cNvPr id="76" name="Rectangle 75">
            <a:extLst>
              <a:ext uri="{FF2B5EF4-FFF2-40B4-BE49-F238E27FC236}">
                <a16:creationId xmlns:a16="http://schemas.microsoft.com/office/drawing/2014/main" id="{40AED998-CAFB-0A71-D037-F4C118510687}"/>
              </a:ext>
            </a:extLst>
          </p:cNvPr>
          <p:cNvSpPr/>
          <p:nvPr/>
        </p:nvSpPr>
        <p:spPr>
          <a:xfrm>
            <a:off x="5660776" y="3589571"/>
            <a:ext cx="10814754"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tata kelola administrasi, kinerja dan data statistic sektoral desa.</a:t>
            </a:r>
            <a:endParaRPr sz="2400">
              <a:solidFill>
                <a:srgbClr val="343779"/>
              </a:solidFill>
            </a:endParaRPr>
          </a:p>
        </p:txBody>
      </p:sp>
      <p:sp>
        <p:nvSpPr>
          <p:cNvPr id="77" name="Rectangle 76">
            <a:extLst>
              <a:ext uri="{FF2B5EF4-FFF2-40B4-BE49-F238E27FC236}">
                <a16:creationId xmlns:a16="http://schemas.microsoft.com/office/drawing/2014/main" id="{4ACBFE66-0936-9351-6655-7FAC46B6BB65}"/>
              </a:ext>
            </a:extLst>
          </p:cNvPr>
          <p:cNvSpPr/>
          <p:nvPr/>
        </p:nvSpPr>
        <p:spPr>
          <a:xfrm>
            <a:off x="5660776" y="4232532"/>
            <a:ext cx="10814754"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tata Kelola disiplin dan kinerja ASN guru.</a:t>
            </a:r>
            <a:endParaRPr sz="2400">
              <a:solidFill>
                <a:srgbClr val="343779"/>
              </a:solidFill>
            </a:endParaRPr>
          </a:p>
        </p:txBody>
      </p:sp>
      <p:sp>
        <p:nvSpPr>
          <p:cNvPr id="78" name="Rectangle 77">
            <a:extLst>
              <a:ext uri="{FF2B5EF4-FFF2-40B4-BE49-F238E27FC236}">
                <a16:creationId xmlns:a16="http://schemas.microsoft.com/office/drawing/2014/main" id="{7B35D856-0FCC-8BDE-9EB2-8CD791C47B11}"/>
              </a:ext>
            </a:extLst>
          </p:cNvPr>
          <p:cNvSpPr/>
          <p:nvPr/>
        </p:nvSpPr>
        <p:spPr>
          <a:xfrm>
            <a:off x="5660776" y="4889495"/>
            <a:ext cx="10814754"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manajerial agenda Pimpinan Daerah Pemerintah Kabupaten Ogan Ilir.</a:t>
            </a:r>
            <a:endParaRPr sz="2400">
              <a:solidFill>
                <a:srgbClr val="343779"/>
              </a:solidFill>
            </a:endParaRPr>
          </a:p>
        </p:txBody>
      </p:sp>
      <p:sp>
        <p:nvSpPr>
          <p:cNvPr id="79" name="Rectangle 78">
            <a:extLst>
              <a:ext uri="{FF2B5EF4-FFF2-40B4-BE49-F238E27FC236}">
                <a16:creationId xmlns:a16="http://schemas.microsoft.com/office/drawing/2014/main" id="{C6CFD0A3-A7D6-59DF-A606-BAED100DA6B0}"/>
              </a:ext>
            </a:extLst>
          </p:cNvPr>
          <p:cNvSpPr/>
          <p:nvPr/>
        </p:nvSpPr>
        <p:spPr>
          <a:xfrm>
            <a:off x="5660776" y="5546458"/>
            <a:ext cx="10814754"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tata kelola pelaporan kebencanaan.</a:t>
            </a:r>
            <a:endParaRPr sz="2400">
              <a:solidFill>
                <a:srgbClr val="343779"/>
              </a:solidFill>
            </a:endParaRPr>
          </a:p>
        </p:txBody>
      </p:sp>
      <p:sp>
        <p:nvSpPr>
          <p:cNvPr id="80" name="Rectangle 79">
            <a:extLst>
              <a:ext uri="{FF2B5EF4-FFF2-40B4-BE49-F238E27FC236}">
                <a16:creationId xmlns:a16="http://schemas.microsoft.com/office/drawing/2014/main" id="{6039B75B-D49F-CAFC-6E2C-C7C2FA190A24}"/>
              </a:ext>
            </a:extLst>
          </p:cNvPr>
          <p:cNvSpPr/>
          <p:nvPr/>
        </p:nvSpPr>
        <p:spPr>
          <a:xfrm>
            <a:off x="5660776" y="6203421"/>
            <a:ext cx="10814754"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tata kelola pengajuan pencairan alokasi dana desa. </a:t>
            </a:r>
            <a:endParaRPr sz="2400">
              <a:solidFill>
                <a:srgbClr val="343779"/>
              </a:solidFill>
            </a:endParaRPr>
          </a:p>
        </p:txBody>
      </p:sp>
      <p:sp>
        <p:nvSpPr>
          <p:cNvPr id="81" name="Rectangle 80">
            <a:extLst>
              <a:ext uri="{FF2B5EF4-FFF2-40B4-BE49-F238E27FC236}">
                <a16:creationId xmlns:a16="http://schemas.microsoft.com/office/drawing/2014/main" id="{4333D520-2304-EA5C-D2A7-D3BBB4247A57}"/>
              </a:ext>
            </a:extLst>
          </p:cNvPr>
          <p:cNvSpPr/>
          <p:nvPr/>
        </p:nvSpPr>
        <p:spPr>
          <a:xfrm>
            <a:off x="5660776" y="6860384"/>
            <a:ext cx="10814754"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pelayanan pasien dan tata kelola data puskesmas secara digital.</a:t>
            </a:r>
            <a:endParaRPr sz="2400">
              <a:solidFill>
                <a:srgbClr val="343779"/>
              </a:solidFill>
            </a:endParaRPr>
          </a:p>
        </p:txBody>
      </p:sp>
      <p:sp>
        <p:nvSpPr>
          <p:cNvPr id="82" name="Rectangle 81">
            <a:extLst>
              <a:ext uri="{FF2B5EF4-FFF2-40B4-BE49-F238E27FC236}">
                <a16:creationId xmlns:a16="http://schemas.microsoft.com/office/drawing/2014/main" id="{10E38175-8435-7D93-F5E2-F6DF8AF74C0C}"/>
              </a:ext>
            </a:extLst>
          </p:cNvPr>
          <p:cNvSpPr/>
          <p:nvPr/>
        </p:nvSpPr>
        <p:spPr>
          <a:xfrm>
            <a:off x="5660776" y="7517347"/>
            <a:ext cx="10814754"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tata kelola kefarmasian Instalasi Farmasi Kabupaten (IFK). </a:t>
            </a:r>
            <a:endParaRPr sz="2400">
              <a:solidFill>
                <a:srgbClr val="343779"/>
              </a:solidFill>
            </a:endParaRPr>
          </a:p>
        </p:txBody>
      </p:sp>
      <p:sp>
        <p:nvSpPr>
          <p:cNvPr id="83" name="Rectangle 82">
            <a:extLst>
              <a:ext uri="{FF2B5EF4-FFF2-40B4-BE49-F238E27FC236}">
                <a16:creationId xmlns:a16="http://schemas.microsoft.com/office/drawing/2014/main" id="{90C091AE-A6E7-3208-CBAA-BCD96580A049}"/>
              </a:ext>
            </a:extLst>
          </p:cNvPr>
          <p:cNvSpPr/>
          <p:nvPr/>
        </p:nvSpPr>
        <p:spPr>
          <a:xfrm>
            <a:off x="5658156" y="8174310"/>
            <a:ext cx="10814754"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a:solidFill>
                  <a:srgbClr val="343779"/>
                </a:solidFill>
              </a:rPr>
              <a:t>Aplikasi pelayanan pasien dan tata kelola data RSUD secara digital.</a:t>
            </a:r>
            <a:endParaRPr sz="2400">
              <a:solidFill>
                <a:srgbClr val="343779"/>
              </a:solidFill>
            </a:endParaRPr>
          </a:p>
        </p:txBody>
      </p:sp>
      <p:sp>
        <p:nvSpPr>
          <p:cNvPr id="84" name="Rectangle 83">
            <a:extLst>
              <a:ext uri="{FF2B5EF4-FFF2-40B4-BE49-F238E27FC236}">
                <a16:creationId xmlns:a16="http://schemas.microsoft.com/office/drawing/2014/main" id="{32AE5812-4EF4-62E6-2B34-ACA584A11BE9}"/>
              </a:ext>
            </a:extLst>
          </p:cNvPr>
          <p:cNvSpPr/>
          <p:nvPr/>
        </p:nvSpPr>
        <p:spPr>
          <a:xfrm>
            <a:off x="1917560" y="2289647"/>
            <a:ext cx="507737"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01</a:t>
            </a:r>
            <a:endParaRPr sz="2400" b="1">
              <a:solidFill>
                <a:srgbClr val="343779"/>
              </a:solidFill>
            </a:endParaRPr>
          </a:p>
        </p:txBody>
      </p:sp>
      <p:sp>
        <p:nvSpPr>
          <p:cNvPr id="85" name="Rectangle 84">
            <a:extLst>
              <a:ext uri="{FF2B5EF4-FFF2-40B4-BE49-F238E27FC236}">
                <a16:creationId xmlns:a16="http://schemas.microsoft.com/office/drawing/2014/main" id="{EE817582-9793-1B52-E45C-EBF4EE5DE06A}"/>
              </a:ext>
            </a:extLst>
          </p:cNvPr>
          <p:cNvSpPr/>
          <p:nvPr/>
        </p:nvSpPr>
        <p:spPr>
          <a:xfrm>
            <a:off x="1917559" y="2933945"/>
            <a:ext cx="507737"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02</a:t>
            </a:r>
            <a:endParaRPr sz="2400" b="1">
              <a:solidFill>
                <a:srgbClr val="343779"/>
              </a:solidFill>
            </a:endParaRPr>
          </a:p>
        </p:txBody>
      </p:sp>
      <p:sp>
        <p:nvSpPr>
          <p:cNvPr id="86" name="Rectangle 85">
            <a:extLst>
              <a:ext uri="{FF2B5EF4-FFF2-40B4-BE49-F238E27FC236}">
                <a16:creationId xmlns:a16="http://schemas.microsoft.com/office/drawing/2014/main" id="{6A05D0B1-F2F2-8A8A-4981-6BDBA3081A62}"/>
              </a:ext>
            </a:extLst>
          </p:cNvPr>
          <p:cNvSpPr/>
          <p:nvPr/>
        </p:nvSpPr>
        <p:spPr>
          <a:xfrm>
            <a:off x="1917558" y="3600821"/>
            <a:ext cx="507737"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03</a:t>
            </a:r>
            <a:endParaRPr sz="2400" b="1">
              <a:solidFill>
                <a:srgbClr val="343779"/>
              </a:solidFill>
            </a:endParaRPr>
          </a:p>
        </p:txBody>
      </p:sp>
      <p:sp>
        <p:nvSpPr>
          <p:cNvPr id="87" name="Rectangle 86">
            <a:extLst>
              <a:ext uri="{FF2B5EF4-FFF2-40B4-BE49-F238E27FC236}">
                <a16:creationId xmlns:a16="http://schemas.microsoft.com/office/drawing/2014/main" id="{CF01ECEA-895D-F492-836F-A2B19655C930}"/>
              </a:ext>
            </a:extLst>
          </p:cNvPr>
          <p:cNvSpPr/>
          <p:nvPr/>
        </p:nvSpPr>
        <p:spPr>
          <a:xfrm>
            <a:off x="1917557" y="4233830"/>
            <a:ext cx="507737"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04</a:t>
            </a:r>
            <a:endParaRPr sz="2400" b="1">
              <a:solidFill>
                <a:srgbClr val="343779"/>
              </a:solidFill>
            </a:endParaRPr>
          </a:p>
        </p:txBody>
      </p:sp>
      <p:sp>
        <p:nvSpPr>
          <p:cNvPr id="88" name="Rectangle 87">
            <a:extLst>
              <a:ext uri="{FF2B5EF4-FFF2-40B4-BE49-F238E27FC236}">
                <a16:creationId xmlns:a16="http://schemas.microsoft.com/office/drawing/2014/main" id="{7967140E-1262-5053-04A2-55A3493F4186}"/>
              </a:ext>
            </a:extLst>
          </p:cNvPr>
          <p:cNvSpPr/>
          <p:nvPr/>
        </p:nvSpPr>
        <p:spPr>
          <a:xfrm>
            <a:off x="1917556" y="4878128"/>
            <a:ext cx="507737"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05</a:t>
            </a:r>
            <a:endParaRPr sz="2400" b="1">
              <a:solidFill>
                <a:srgbClr val="343779"/>
              </a:solidFill>
            </a:endParaRPr>
          </a:p>
        </p:txBody>
      </p:sp>
      <p:sp>
        <p:nvSpPr>
          <p:cNvPr id="89" name="Rectangle 88">
            <a:extLst>
              <a:ext uri="{FF2B5EF4-FFF2-40B4-BE49-F238E27FC236}">
                <a16:creationId xmlns:a16="http://schemas.microsoft.com/office/drawing/2014/main" id="{1CC32EB6-D679-A861-D829-BB95B2D3F8D5}"/>
              </a:ext>
            </a:extLst>
          </p:cNvPr>
          <p:cNvSpPr/>
          <p:nvPr/>
        </p:nvSpPr>
        <p:spPr>
          <a:xfrm>
            <a:off x="1917555" y="5545004"/>
            <a:ext cx="507737"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06</a:t>
            </a:r>
            <a:endParaRPr sz="2400" b="1">
              <a:solidFill>
                <a:srgbClr val="343779"/>
              </a:solidFill>
            </a:endParaRPr>
          </a:p>
        </p:txBody>
      </p:sp>
      <p:sp>
        <p:nvSpPr>
          <p:cNvPr id="90" name="Rectangle 89">
            <a:extLst>
              <a:ext uri="{FF2B5EF4-FFF2-40B4-BE49-F238E27FC236}">
                <a16:creationId xmlns:a16="http://schemas.microsoft.com/office/drawing/2014/main" id="{89E06D23-CCE9-BEBF-B56C-8BB4D403634B}"/>
              </a:ext>
            </a:extLst>
          </p:cNvPr>
          <p:cNvSpPr/>
          <p:nvPr/>
        </p:nvSpPr>
        <p:spPr>
          <a:xfrm>
            <a:off x="1917554" y="6200591"/>
            <a:ext cx="507737"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07</a:t>
            </a:r>
            <a:endParaRPr sz="2400" b="1">
              <a:solidFill>
                <a:srgbClr val="343779"/>
              </a:solidFill>
            </a:endParaRPr>
          </a:p>
        </p:txBody>
      </p:sp>
      <p:sp>
        <p:nvSpPr>
          <p:cNvPr id="91" name="Rectangle 90">
            <a:extLst>
              <a:ext uri="{FF2B5EF4-FFF2-40B4-BE49-F238E27FC236}">
                <a16:creationId xmlns:a16="http://schemas.microsoft.com/office/drawing/2014/main" id="{95683768-2AF6-3C2F-685E-6B2BF437C53A}"/>
              </a:ext>
            </a:extLst>
          </p:cNvPr>
          <p:cNvSpPr/>
          <p:nvPr/>
        </p:nvSpPr>
        <p:spPr>
          <a:xfrm>
            <a:off x="1917553" y="6856178"/>
            <a:ext cx="507737"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08</a:t>
            </a:r>
            <a:endParaRPr sz="2400" b="1">
              <a:solidFill>
                <a:srgbClr val="343779"/>
              </a:solidFill>
            </a:endParaRPr>
          </a:p>
        </p:txBody>
      </p:sp>
      <p:sp>
        <p:nvSpPr>
          <p:cNvPr id="92" name="Rectangle 91">
            <a:extLst>
              <a:ext uri="{FF2B5EF4-FFF2-40B4-BE49-F238E27FC236}">
                <a16:creationId xmlns:a16="http://schemas.microsoft.com/office/drawing/2014/main" id="{5719504F-CD0D-9807-8616-5D736716FE96}"/>
              </a:ext>
            </a:extLst>
          </p:cNvPr>
          <p:cNvSpPr/>
          <p:nvPr/>
        </p:nvSpPr>
        <p:spPr>
          <a:xfrm>
            <a:off x="1917552" y="7523054"/>
            <a:ext cx="507737" cy="534838"/>
          </a:xfrm>
          <a:prstGeom prst="rect">
            <a:avLst/>
          </a:prstGeom>
          <a:no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09</a:t>
            </a:r>
            <a:endParaRPr sz="2400" b="1">
              <a:solidFill>
                <a:srgbClr val="343779"/>
              </a:solidFill>
            </a:endParaRPr>
          </a:p>
        </p:txBody>
      </p:sp>
      <p:sp>
        <p:nvSpPr>
          <p:cNvPr id="93" name="Rectangle 92">
            <a:extLst>
              <a:ext uri="{FF2B5EF4-FFF2-40B4-BE49-F238E27FC236}">
                <a16:creationId xmlns:a16="http://schemas.microsoft.com/office/drawing/2014/main" id="{9C2D4404-321B-C724-5F43-1D601568005A}"/>
              </a:ext>
            </a:extLst>
          </p:cNvPr>
          <p:cNvSpPr/>
          <p:nvPr/>
        </p:nvSpPr>
        <p:spPr>
          <a:xfrm>
            <a:off x="1917551" y="8167352"/>
            <a:ext cx="507737" cy="534838"/>
          </a:xfrm>
          <a:prstGeom prst="rect">
            <a:avLst/>
          </a:prstGeom>
          <a:solidFill>
            <a:schemeClr val="accent5">
              <a:lumMod val="20000"/>
              <a:lumOff val="80000"/>
            </a:schemeClr>
          </a:solidFill>
          <a:ln>
            <a:solidFill>
              <a:srgbClr val="34377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3779"/>
                </a:solidFill>
              </a:rPr>
              <a:t>10</a:t>
            </a:r>
            <a:endParaRPr sz="2400" b="1">
              <a:solidFill>
                <a:srgbClr val="343779"/>
              </a:solidFill>
            </a:endParaRPr>
          </a:p>
        </p:txBody>
      </p:sp>
      <p:sp>
        <p:nvSpPr>
          <p:cNvPr id="94" name="TextBox 93">
            <a:extLst>
              <a:ext uri="{FF2B5EF4-FFF2-40B4-BE49-F238E27FC236}">
                <a16:creationId xmlns:a16="http://schemas.microsoft.com/office/drawing/2014/main" id="{17DDF0AB-3D7A-C401-500D-D437C6A66E76}"/>
              </a:ext>
            </a:extLst>
          </p:cNvPr>
          <p:cNvSpPr txBox="1"/>
          <p:nvPr/>
        </p:nvSpPr>
        <p:spPr>
          <a:xfrm>
            <a:off x="1917551" y="958661"/>
            <a:ext cx="7162800" cy="954107"/>
          </a:xfrm>
          <a:prstGeom prst="rect">
            <a:avLst/>
          </a:prstGeom>
          <a:noFill/>
        </p:spPr>
        <p:txBody>
          <a:bodyPr wrap="square" rtlCol="0">
            <a:spAutoFit/>
          </a:bodyPr>
          <a:lstStyle/>
          <a:p>
            <a:r>
              <a:rPr lang="en-US" sz="2800" b="1" dirty="0">
                <a:solidFill>
                  <a:srgbClr val="343779"/>
                </a:solidFill>
                <a:latin typeface="Poppins" pitchFamily="2" charset="77"/>
                <a:cs typeface="Poppins" pitchFamily="2" charset="77"/>
              </a:rPr>
              <a:t>DAFTAR APLIKASI</a:t>
            </a:r>
          </a:p>
          <a:p>
            <a:r>
              <a:rPr lang="en-US" sz="2800" b="1" dirty="0">
                <a:solidFill>
                  <a:srgbClr val="343779"/>
                </a:solidFill>
                <a:latin typeface="Poppins" pitchFamily="2" charset="77"/>
                <a:cs typeface="Poppins" pitchFamily="2" charset="77"/>
              </a:rPr>
              <a:t>YANG TERINTEGRASI #DASH-OI</a:t>
            </a:r>
          </a:p>
        </p:txBody>
      </p:sp>
    </p:spTree>
    <p:extLst>
      <p:ext uri="{BB962C8B-B14F-4D97-AF65-F5344CB8AC3E}">
        <p14:creationId xmlns:p14="http://schemas.microsoft.com/office/powerpoint/2010/main" val="2272950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ambar 3">
            <a:extLst>
              <a:ext uri="{FF2B5EF4-FFF2-40B4-BE49-F238E27FC236}">
                <a16:creationId xmlns:a16="http://schemas.microsoft.com/office/drawing/2014/main" id="{C7464226-F98C-3B75-E032-6F5EF90D23C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063" t="18175" r="7558" b="16790"/>
          <a:stretch/>
        </p:blipFill>
        <p:spPr bwMode="auto">
          <a:xfrm>
            <a:off x="1828800" y="3277097"/>
            <a:ext cx="13443524" cy="6476007"/>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006F449B-940F-25B3-090E-E770BAD3CE77}"/>
              </a:ext>
            </a:extLst>
          </p:cNvPr>
          <p:cNvPicPr>
            <a:picLocks noChangeAspect="1"/>
          </p:cNvPicPr>
          <p:nvPr/>
        </p:nvPicPr>
        <p:blipFill rotWithShape="1">
          <a:blip r:embed="rId3">
            <a:extLst>
              <a:ext uri="{28A0092B-C50C-407E-A947-70E740481C1C}">
                <a14:useLocalDpi xmlns:a14="http://schemas.microsoft.com/office/drawing/2010/main" val="0"/>
              </a:ext>
            </a:extLst>
          </a:blip>
          <a:srcRect l="4583" t="21671" r="46732" b="34988"/>
          <a:stretch/>
        </p:blipFill>
        <p:spPr bwMode="auto">
          <a:xfrm>
            <a:off x="8839200" y="766789"/>
            <a:ext cx="8566293" cy="942336"/>
          </a:xfrm>
          <a:prstGeom prst="rect">
            <a:avLst/>
          </a:prstGeom>
          <a:noFill/>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07BE99A0-0982-3951-66D9-BDC6F7BF85F7}"/>
              </a:ext>
            </a:extLst>
          </p:cNvPr>
          <p:cNvPicPr>
            <a:picLocks noChangeAspect="1"/>
          </p:cNvPicPr>
          <p:nvPr/>
        </p:nvPicPr>
        <p:blipFill rotWithShape="1">
          <a:blip r:embed="rId3">
            <a:extLst>
              <a:ext uri="{28A0092B-C50C-407E-A947-70E740481C1C}">
                <a14:useLocalDpi xmlns:a14="http://schemas.microsoft.com/office/drawing/2010/main" val="0"/>
              </a:ext>
            </a:extLst>
          </a:blip>
          <a:srcRect l="56638" t="14701" r="9544" b="20442"/>
          <a:stretch/>
        </p:blipFill>
        <p:spPr bwMode="auto">
          <a:xfrm>
            <a:off x="9067800" y="1812687"/>
            <a:ext cx="5181600" cy="1230435"/>
          </a:xfrm>
          <a:prstGeom prst="rect">
            <a:avLst/>
          </a:prstGeom>
          <a:noFill/>
          <a:ln>
            <a:noFill/>
          </a:ln>
          <a:extLst>
            <a:ext uri="{53640926-AAD7-44D8-BBD7-CCE9431645EC}">
              <a14:shadowObscured xmlns:a14="http://schemas.microsoft.com/office/drawing/2010/main"/>
            </a:ext>
          </a:extLst>
        </p:spPr>
      </p:pic>
      <p:grpSp>
        <p:nvGrpSpPr>
          <p:cNvPr id="2" name="Group 22">
            <a:extLst>
              <a:ext uri="{FF2B5EF4-FFF2-40B4-BE49-F238E27FC236}">
                <a16:creationId xmlns:a16="http://schemas.microsoft.com/office/drawing/2014/main" id="{6642FCA0-AB3B-5503-2C14-3AED9E17D9F5}"/>
              </a:ext>
            </a:extLst>
          </p:cNvPr>
          <p:cNvGrpSpPr/>
          <p:nvPr/>
        </p:nvGrpSpPr>
        <p:grpSpPr>
          <a:xfrm>
            <a:off x="17002078" y="7680620"/>
            <a:ext cx="1883098" cy="1285922"/>
            <a:chOff x="0" y="0"/>
            <a:chExt cx="1190260" cy="812800"/>
          </a:xfrm>
        </p:grpSpPr>
        <p:sp>
          <p:nvSpPr>
            <p:cNvPr id="3" name="Freeform 23">
              <a:extLst>
                <a:ext uri="{FF2B5EF4-FFF2-40B4-BE49-F238E27FC236}">
                  <a16:creationId xmlns:a16="http://schemas.microsoft.com/office/drawing/2014/main" id="{BC4A7B3A-81BE-C491-BA04-2BA50267D5E0}"/>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7" name="TextBox 24">
              <a:extLst>
                <a:ext uri="{FF2B5EF4-FFF2-40B4-BE49-F238E27FC236}">
                  <a16:creationId xmlns:a16="http://schemas.microsoft.com/office/drawing/2014/main" id="{01AC044A-62B9-DE04-8B0F-327C621F5CF1}"/>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8" name="Group 25">
            <a:extLst>
              <a:ext uri="{FF2B5EF4-FFF2-40B4-BE49-F238E27FC236}">
                <a16:creationId xmlns:a16="http://schemas.microsoft.com/office/drawing/2014/main" id="{1226E473-7D06-038B-D9DF-0AB1BB5AA5F9}"/>
              </a:ext>
            </a:extLst>
          </p:cNvPr>
          <p:cNvGrpSpPr/>
          <p:nvPr/>
        </p:nvGrpSpPr>
        <p:grpSpPr>
          <a:xfrm>
            <a:off x="-707086" y="766789"/>
            <a:ext cx="2002533" cy="1285922"/>
            <a:chOff x="0" y="0"/>
            <a:chExt cx="1265752" cy="812800"/>
          </a:xfrm>
        </p:grpSpPr>
        <p:sp>
          <p:nvSpPr>
            <p:cNvPr id="9" name="Freeform 26">
              <a:extLst>
                <a:ext uri="{FF2B5EF4-FFF2-40B4-BE49-F238E27FC236}">
                  <a16:creationId xmlns:a16="http://schemas.microsoft.com/office/drawing/2014/main" id="{F7CC1525-ADFB-5206-23B0-DEF9F5AD7B7F}"/>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10" name="TextBox 27">
              <a:extLst>
                <a:ext uri="{FF2B5EF4-FFF2-40B4-BE49-F238E27FC236}">
                  <a16:creationId xmlns:a16="http://schemas.microsoft.com/office/drawing/2014/main" id="{249669E9-1341-5504-3454-998CDC494FD9}"/>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11" name="Freeform 46">
            <a:extLst>
              <a:ext uri="{FF2B5EF4-FFF2-40B4-BE49-F238E27FC236}">
                <a16:creationId xmlns:a16="http://schemas.microsoft.com/office/drawing/2014/main" id="{79F92B3A-BC16-3E0A-BDF5-6CBE7D971656}"/>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4"/>
            <a:stretch>
              <a:fillRect/>
            </a:stretch>
          </a:blipFill>
        </p:spPr>
      </p:sp>
      <p:sp>
        <p:nvSpPr>
          <p:cNvPr id="12" name="TextBox 11">
            <a:extLst>
              <a:ext uri="{FF2B5EF4-FFF2-40B4-BE49-F238E27FC236}">
                <a16:creationId xmlns:a16="http://schemas.microsoft.com/office/drawing/2014/main" id="{4879A7F0-68F6-8213-945F-6DE657ECEAFA}"/>
              </a:ext>
            </a:extLst>
          </p:cNvPr>
          <p:cNvSpPr txBox="1"/>
          <p:nvPr/>
        </p:nvSpPr>
        <p:spPr>
          <a:xfrm>
            <a:off x="1981200" y="843191"/>
            <a:ext cx="5334000" cy="1754326"/>
          </a:xfrm>
          <a:prstGeom prst="rect">
            <a:avLst/>
          </a:prstGeom>
          <a:noFill/>
        </p:spPr>
        <p:txBody>
          <a:bodyPr wrap="square" rtlCol="0">
            <a:spAutoFit/>
          </a:bodyPr>
          <a:lstStyle/>
          <a:p>
            <a:r>
              <a:rPr lang="en-US" sz="3600" b="1" dirty="0">
                <a:solidFill>
                  <a:srgbClr val="343779"/>
                </a:solidFill>
                <a:latin typeface="Poppins" pitchFamily="2" charset="77"/>
                <a:cs typeface="Poppins" pitchFamily="2" charset="77"/>
              </a:rPr>
              <a:t>SISTEMATIKA KERJA PLATFORM INTEGRASI #DASH-OI</a:t>
            </a:r>
          </a:p>
        </p:txBody>
      </p:sp>
      <p:cxnSp>
        <p:nvCxnSpPr>
          <p:cNvPr id="14" name="Straight Connector 13">
            <a:extLst>
              <a:ext uri="{FF2B5EF4-FFF2-40B4-BE49-F238E27FC236}">
                <a16:creationId xmlns:a16="http://schemas.microsoft.com/office/drawing/2014/main" id="{50C8320E-BD5D-C6C9-8C33-72615276522C}"/>
              </a:ext>
            </a:extLst>
          </p:cNvPr>
          <p:cNvCxnSpPr/>
          <p:nvPr/>
        </p:nvCxnSpPr>
        <p:spPr>
          <a:xfrm>
            <a:off x="7772400" y="545745"/>
            <a:ext cx="0" cy="235168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9060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5841A9-DB7E-4FD6-C04F-C4ECBCB00B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707" r="29378"/>
          <a:stretch/>
        </p:blipFill>
        <p:spPr bwMode="auto">
          <a:xfrm>
            <a:off x="685800" y="1181100"/>
            <a:ext cx="3810000" cy="5663387"/>
          </a:xfrm>
          <a:prstGeom prst="rect">
            <a:avLst/>
          </a:prstGeom>
          <a:noFill/>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AEAB57B0-B57F-B710-921C-F591B0AA27A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9796" y="489652"/>
            <a:ext cx="8543608" cy="9307695"/>
          </a:xfrm>
          <a:prstGeom prst="rect">
            <a:avLst/>
          </a:prstGeom>
          <a:noFill/>
          <a:ln>
            <a:noFill/>
          </a:ln>
        </p:spPr>
      </p:pic>
      <p:sp>
        <p:nvSpPr>
          <p:cNvPr id="7" name="TextBox 6">
            <a:extLst>
              <a:ext uri="{FF2B5EF4-FFF2-40B4-BE49-F238E27FC236}">
                <a16:creationId xmlns:a16="http://schemas.microsoft.com/office/drawing/2014/main" id="{4229D555-6872-0835-5D65-A206F1AD9676}"/>
              </a:ext>
            </a:extLst>
          </p:cNvPr>
          <p:cNvSpPr txBox="1"/>
          <p:nvPr/>
        </p:nvSpPr>
        <p:spPr>
          <a:xfrm>
            <a:off x="14070334" y="618745"/>
            <a:ext cx="3900666" cy="6986528"/>
          </a:xfrm>
          <a:prstGeom prst="rect">
            <a:avLst/>
          </a:prstGeom>
          <a:noFill/>
        </p:spPr>
        <p:txBody>
          <a:bodyPr wrap="square" rtlCol="0">
            <a:spAutoFit/>
          </a:bodyPr>
          <a:lstStyle/>
          <a:p>
            <a:r>
              <a:rPr lang="en-US" sz="2800" b="1" dirty="0">
                <a:solidFill>
                  <a:srgbClr val="FF0000"/>
                </a:solidFill>
              </a:rPr>
              <a:t>#DASH-OI </a:t>
            </a:r>
            <a:r>
              <a:rPr lang="en-US" sz="2800" b="1" dirty="0" err="1"/>
              <a:t>adalah</a:t>
            </a:r>
            <a:r>
              <a:rPr lang="en-US" sz="2800" b="1" dirty="0"/>
              <a:t> </a:t>
            </a:r>
            <a:r>
              <a:rPr lang="en-US" sz="2800" b="1" dirty="0">
                <a:highlight>
                  <a:srgbClr val="FFFF00"/>
                </a:highlight>
              </a:rPr>
              <a:t>PLATFORM INTEGRASI </a:t>
            </a:r>
            <a:r>
              <a:rPr lang="en-US" sz="2800" b="1" dirty="0"/>
              <a:t>yang </a:t>
            </a:r>
            <a:r>
              <a:rPr lang="en-US" sz="2800" b="1" dirty="0" err="1"/>
              <a:t>menghubungkan</a:t>
            </a:r>
            <a:r>
              <a:rPr lang="en-US" sz="2800" b="1" dirty="0"/>
              <a:t> </a:t>
            </a:r>
            <a:r>
              <a:rPr lang="en-US" sz="2800" b="1" dirty="0" err="1"/>
              <a:t>berbagai</a:t>
            </a:r>
            <a:r>
              <a:rPr lang="en-US" sz="2800" b="1" dirty="0"/>
              <a:t> data yang </a:t>
            </a:r>
            <a:r>
              <a:rPr lang="en-US" sz="2800" b="1" dirty="0" err="1"/>
              <a:t>ada</a:t>
            </a:r>
            <a:r>
              <a:rPr lang="en-US" sz="2800" b="1" dirty="0"/>
              <a:t> pada </a:t>
            </a:r>
            <a:r>
              <a:rPr lang="en-US" sz="2800" b="1" dirty="0" err="1"/>
              <a:t>berbagai</a:t>
            </a:r>
            <a:r>
              <a:rPr lang="en-US" sz="2800" b="1" dirty="0"/>
              <a:t> </a:t>
            </a:r>
            <a:r>
              <a:rPr lang="en-US" sz="2800" b="1" dirty="0" err="1"/>
              <a:t>aplikasi</a:t>
            </a:r>
            <a:r>
              <a:rPr lang="en-US" sz="2800" b="1" dirty="0"/>
              <a:t> yang </a:t>
            </a:r>
            <a:r>
              <a:rPr lang="en-US" sz="2800" b="1" dirty="0" err="1"/>
              <a:t>telah</a:t>
            </a:r>
            <a:r>
              <a:rPr lang="en-US" sz="2800" b="1" dirty="0"/>
              <a:t> </a:t>
            </a:r>
            <a:r>
              <a:rPr lang="en-US" sz="2800" b="1" dirty="0" err="1"/>
              <a:t>dikembangkan</a:t>
            </a:r>
            <a:r>
              <a:rPr lang="en-US" sz="2800" b="1" dirty="0"/>
              <a:t> oleh </a:t>
            </a:r>
            <a:r>
              <a:rPr lang="en-US" sz="2800" b="1" dirty="0" err="1"/>
              <a:t>pemkab</a:t>
            </a:r>
            <a:r>
              <a:rPr lang="en-US" sz="2800" b="1" dirty="0"/>
              <a:t> </a:t>
            </a:r>
            <a:r>
              <a:rPr lang="en-US" sz="2800" b="1" dirty="0" err="1"/>
              <a:t>ogan</a:t>
            </a:r>
            <a:r>
              <a:rPr lang="en-US" sz="2800" b="1" dirty="0"/>
              <a:t> </a:t>
            </a:r>
            <a:r>
              <a:rPr lang="en-US" sz="2800" b="1" dirty="0" err="1"/>
              <a:t>ilir</a:t>
            </a:r>
            <a:endParaRPr lang="en-US" sz="2800" b="1" dirty="0"/>
          </a:p>
          <a:p>
            <a:endParaRPr lang="en-US" sz="2800" b="1" dirty="0"/>
          </a:p>
          <a:p>
            <a:r>
              <a:rPr lang="en-US" sz="2800" b="1" dirty="0"/>
              <a:t>Integrasi </a:t>
            </a:r>
            <a:r>
              <a:rPr lang="en-US" sz="2800" b="1" dirty="0" err="1"/>
              <a:t>ini</a:t>
            </a:r>
            <a:r>
              <a:rPr lang="en-US" sz="2800" b="1" dirty="0"/>
              <a:t> </a:t>
            </a:r>
            <a:r>
              <a:rPr lang="en-US" sz="2800" b="1" dirty="0" err="1"/>
              <a:t>memungkinkan</a:t>
            </a:r>
            <a:r>
              <a:rPr lang="en-US" sz="2800" b="1" dirty="0"/>
              <a:t> </a:t>
            </a:r>
            <a:r>
              <a:rPr lang="en-US" sz="2800" b="1" dirty="0" err="1"/>
              <a:t>pimpinan</a:t>
            </a:r>
            <a:r>
              <a:rPr lang="en-US" sz="2800" b="1" dirty="0"/>
              <a:t> </a:t>
            </a:r>
            <a:r>
              <a:rPr lang="en-US" sz="2800" b="1" dirty="0" err="1"/>
              <a:t>mendapatkan</a:t>
            </a:r>
            <a:r>
              <a:rPr lang="en-US" sz="2800" b="1" dirty="0"/>
              <a:t> Gambaran </a:t>
            </a:r>
            <a:r>
              <a:rPr lang="en-US" sz="2800" b="1" dirty="0" err="1"/>
              <a:t>menyeluruh</a:t>
            </a:r>
            <a:r>
              <a:rPr lang="en-US" sz="2800" b="1" dirty="0"/>
              <a:t> </a:t>
            </a:r>
            <a:r>
              <a:rPr lang="en-US" sz="2800" b="1" dirty="0" err="1"/>
              <a:t>dari</a:t>
            </a:r>
            <a:r>
              <a:rPr lang="en-US" sz="2800" b="1" dirty="0"/>
              <a:t> </a:t>
            </a:r>
            <a:r>
              <a:rPr lang="en-US" sz="2800" b="1" dirty="0" err="1"/>
              <a:t>berbagai</a:t>
            </a:r>
            <a:r>
              <a:rPr lang="en-US" sz="2800" b="1" dirty="0"/>
              <a:t> </a:t>
            </a:r>
            <a:r>
              <a:rPr lang="en-US" sz="2800" b="1" dirty="0" err="1"/>
              <a:t>permasalahan</a:t>
            </a:r>
            <a:r>
              <a:rPr lang="en-US" sz="2800" b="1" dirty="0"/>
              <a:t> yang </a:t>
            </a:r>
            <a:r>
              <a:rPr lang="en-US" sz="2800" b="1" dirty="0" err="1"/>
              <a:t>ada</a:t>
            </a:r>
            <a:r>
              <a:rPr lang="en-US" sz="2800" b="1" dirty="0"/>
              <a:t> di </a:t>
            </a:r>
            <a:r>
              <a:rPr lang="en-US" sz="2800" b="1" dirty="0" err="1"/>
              <a:t>kabupaten</a:t>
            </a:r>
            <a:r>
              <a:rPr lang="en-US" sz="2800" b="1" dirty="0"/>
              <a:t> </a:t>
            </a:r>
            <a:r>
              <a:rPr lang="en-US" sz="2800" b="1" dirty="0" err="1"/>
              <a:t>ogan</a:t>
            </a:r>
            <a:r>
              <a:rPr lang="en-US" sz="2800" b="1" dirty="0"/>
              <a:t> </a:t>
            </a:r>
            <a:r>
              <a:rPr lang="en-US" sz="2800" b="1" dirty="0" err="1"/>
              <a:t>ilir</a:t>
            </a:r>
            <a:endParaRPr lang="en-US" sz="2800" b="1" dirty="0"/>
          </a:p>
        </p:txBody>
      </p:sp>
      <p:grpSp>
        <p:nvGrpSpPr>
          <p:cNvPr id="8" name="Group 22">
            <a:extLst>
              <a:ext uri="{FF2B5EF4-FFF2-40B4-BE49-F238E27FC236}">
                <a16:creationId xmlns:a16="http://schemas.microsoft.com/office/drawing/2014/main" id="{E7E946F5-1B10-3E54-2F89-7D34E545BFBE}"/>
              </a:ext>
            </a:extLst>
          </p:cNvPr>
          <p:cNvGrpSpPr/>
          <p:nvPr/>
        </p:nvGrpSpPr>
        <p:grpSpPr>
          <a:xfrm>
            <a:off x="17002078" y="7680620"/>
            <a:ext cx="1883098" cy="1285922"/>
            <a:chOff x="0" y="0"/>
            <a:chExt cx="1190260" cy="812800"/>
          </a:xfrm>
        </p:grpSpPr>
        <p:sp>
          <p:nvSpPr>
            <p:cNvPr id="9" name="Freeform 23">
              <a:extLst>
                <a:ext uri="{FF2B5EF4-FFF2-40B4-BE49-F238E27FC236}">
                  <a16:creationId xmlns:a16="http://schemas.microsoft.com/office/drawing/2014/main" id="{379FFF92-F042-512D-0449-FD5A6EAAC258}"/>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10" name="TextBox 24">
              <a:extLst>
                <a:ext uri="{FF2B5EF4-FFF2-40B4-BE49-F238E27FC236}">
                  <a16:creationId xmlns:a16="http://schemas.microsoft.com/office/drawing/2014/main" id="{407D9A67-E25B-67E4-2AFE-3DCB252B9B5F}"/>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11" name="Group 25">
            <a:extLst>
              <a:ext uri="{FF2B5EF4-FFF2-40B4-BE49-F238E27FC236}">
                <a16:creationId xmlns:a16="http://schemas.microsoft.com/office/drawing/2014/main" id="{FBA62EAC-48D8-AAE1-9B5F-2FC33F5E3090}"/>
              </a:ext>
            </a:extLst>
          </p:cNvPr>
          <p:cNvGrpSpPr/>
          <p:nvPr/>
        </p:nvGrpSpPr>
        <p:grpSpPr>
          <a:xfrm>
            <a:off x="-707086" y="766789"/>
            <a:ext cx="2002533" cy="1285922"/>
            <a:chOff x="0" y="0"/>
            <a:chExt cx="1265752" cy="812800"/>
          </a:xfrm>
        </p:grpSpPr>
        <p:sp>
          <p:nvSpPr>
            <p:cNvPr id="12" name="Freeform 26">
              <a:extLst>
                <a:ext uri="{FF2B5EF4-FFF2-40B4-BE49-F238E27FC236}">
                  <a16:creationId xmlns:a16="http://schemas.microsoft.com/office/drawing/2014/main" id="{6E4F8185-146D-63A6-7C09-F738E48739C2}"/>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13" name="TextBox 27">
              <a:extLst>
                <a:ext uri="{FF2B5EF4-FFF2-40B4-BE49-F238E27FC236}">
                  <a16:creationId xmlns:a16="http://schemas.microsoft.com/office/drawing/2014/main" id="{E3E104B6-8810-33BF-D9B3-1E4701E13BB2}"/>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14" name="Freeform 46">
            <a:extLst>
              <a:ext uri="{FF2B5EF4-FFF2-40B4-BE49-F238E27FC236}">
                <a16:creationId xmlns:a16="http://schemas.microsoft.com/office/drawing/2014/main" id="{39886B12-EFD9-D00A-854F-2B326519A05C}"/>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4"/>
            <a:stretch>
              <a:fillRect/>
            </a:stretch>
          </a:blipFill>
        </p:spPr>
      </p:sp>
    </p:spTree>
    <p:extLst>
      <p:ext uri="{BB962C8B-B14F-4D97-AF65-F5344CB8AC3E}">
        <p14:creationId xmlns:p14="http://schemas.microsoft.com/office/powerpoint/2010/main" val="1635583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pic>
        <p:nvPicPr>
          <p:cNvPr id="4" name="Picture 3">
            <a:extLst>
              <a:ext uri="{FF2B5EF4-FFF2-40B4-BE49-F238E27FC236}">
                <a16:creationId xmlns:a16="http://schemas.microsoft.com/office/drawing/2014/main" id="{7488DB71-6D17-FBCE-13BE-3456983DA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023" y="792278"/>
            <a:ext cx="15316472" cy="8085022"/>
          </a:xfrm>
          <a:prstGeom prst="rect">
            <a:avLst/>
          </a:prstGeom>
        </p:spPr>
      </p:pic>
      <p:sp>
        <p:nvSpPr>
          <p:cNvPr id="2" name="TextBox 17">
            <a:extLst>
              <a:ext uri="{FF2B5EF4-FFF2-40B4-BE49-F238E27FC236}">
                <a16:creationId xmlns:a16="http://schemas.microsoft.com/office/drawing/2014/main" id="{4088595D-BACA-D18E-62AA-E60E7899A09F}"/>
              </a:ext>
            </a:extLst>
          </p:cNvPr>
          <p:cNvSpPr txBox="1"/>
          <p:nvPr/>
        </p:nvSpPr>
        <p:spPr>
          <a:xfrm>
            <a:off x="9753600" y="82189"/>
            <a:ext cx="7619999" cy="1477328"/>
          </a:xfrm>
          <a:prstGeom prst="rect">
            <a:avLst/>
          </a:prstGeom>
        </p:spPr>
        <p:txBody>
          <a:bodyPr wrap="square" lIns="0" tIns="0" rIns="0" bIns="0" rtlCol="0" anchor="t">
            <a:spAutoFit/>
          </a:bodyPr>
          <a:lstStyle/>
          <a:p>
            <a:pPr algn="l"/>
            <a:r>
              <a:rPr lang="en-US" sz="3200" b="1" dirty="0" err="1">
                <a:solidFill>
                  <a:srgbClr val="343779"/>
                </a:solidFill>
                <a:latin typeface="Poppins Bold"/>
                <a:ea typeface="Poppins Bold"/>
                <a:cs typeface="Poppins Bold"/>
                <a:sym typeface="Poppins Bold"/>
              </a:rPr>
              <a:t>Capaian</a:t>
            </a:r>
            <a:r>
              <a:rPr lang="en-US" sz="3200" b="1" dirty="0">
                <a:solidFill>
                  <a:srgbClr val="343779"/>
                </a:solidFill>
                <a:latin typeface="Poppins Bold"/>
                <a:ea typeface="Poppins Bold"/>
                <a:cs typeface="Poppins Bold"/>
                <a:sym typeface="Poppins Bold"/>
              </a:rPr>
              <a:t> Hasil </a:t>
            </a:r>
            <a:r>
              <a:rPr lang="en-US" sz="3200" b="1" dirty="0" err="1">
                <a:solidFill>
                  <a:srgbClr val="343779"/>
                </a:solidFill>
                <a:latin typeface="Poppins Bold"/>
                <a:ea typeface="Poppins Bold"/>
                <a:cs typeface="Poppins Bold"/>
                <a:sym typeface="Poppins Bold"/>
              </a:rPr>
              <a:t>Perubahan</a:t>
            </a:r>
            <a:r>
              <a:rPr lang="en-US" sz="3200" b="1" dirty="0">
                <a:solidFill>
                  <a:srgbClr val="343779"/>
                </a:solidFill>
                <a:latin typeface="Poppins Bold"/>
                <a:ea typeface="Poppins Bold"/>
                <a:cs typeface="Poppins Bold"/>
                <a:sym typeface="Poppins Bold"/>
              </a:rPr>
              <a:t> </a:t>
            </a:r>
            <a:r>
              <a:rPr lang="en-US" sz="3200" b="1" dirty="0" err="1">
                <a:solidFill>
                  <a:srgbClr val="343779"/>
                </a:solidFill>
                <a:latin typeface="Poppins Bold"/>
                <a:ea typeface="Poppins Bold"/>
                <a:cs typeface="Poppins Bold"/>
                <a:sym typeface="Poppins Bold"/>
              </a:rPr>
              <a:t>Terhadap</a:t>
            </a:r>
            <a:r>
              <a:rPr lang="en-US" sz="3200" b="1" dirty="0">
                <a:solidFill>
                  <a:srgbClr val="343779"/>
                </a:solidFill>
                <a:latin typeface="Poppins Bold"/>
                <a:ea typeface="Poppins Bold"/>
                <a:cs typeface="Poppins Bold"/>
                <a:sym typeface="Poppins Bold"/>
              </a:rPr>
              <a:t> </a:t>
            </a:r>
            <a:r>
              <a:rPr lang="en-US" sz="3200" b="1" dirty="0" err="1">
                <a:solidFill>
                  <a:srgbClr val="343779"/>
                </a:solidFill>
                <a:latin typeface="Poppins Bold"/>
                <a:ea typeface="Poppins Bold"/>
                <a:cs typeface="Poppins Bold"/>
                <a:sym typeface="Poppins Bold"/>
              </a:rPr>
              <a:t>Rencana</a:t>
            </a:r>
            <a:r>
              <a:rPr lang="en-US" sz="3200" b="1" dirty="0">
                <a:solidFill>
                  <a:srgbClr val="343779"/>
                </a:solidFill>
                <a:latin typeface="Poppins Bold"/>
                <a:ea typeface="Poppins Bold"/>
                <a:cs typeface="Poppins Bold"/>
                <a:sym typeface="Poppins Bold"/>
              </a:rPr>
              <a:t> </a:t>
            </a:r>
            <a:r>
              <a:rPr lang="en-US" sz="3200" b="1" dirty="0" err="1">
                <a:solidFill>
                  <a:srgbClr val="343779"/>
                </a:solidFill>
                <a:latin typeface="Poppins Bold"/>
                <a:ea typeface="Poppins Bold"/>
                <a:cs typeface="Poppins Bold"/>
                <a:sym typeface="Poppins Bold"/>
              </a:rPr>
              <a:t>Perubahan</a:t>
            </a:r>
            <a:r>
              <a:rPr lang="en-US" sz="3200" b="1" dirty="0">
                <a:solidFill>
                  <a:srgbClr val="343779"/>
                </a:solidFill>
                <a:latin typeface="Poppins Bold"/>
                <a:ea typeface="Poppins Bold"/>
                <a:cs typeface="Poppins Bold"/>
                <a:sym typeface="Poppins Bold"/>
              </a:rPr>
              <a:t> dan </a:t>
            </a:r>
          </a:p>
          <a:p>
            <a:pPr algn="l"/>
            <a:r>
              <a:rPr lang="en-US" sz="3200" b="1" dirty="0" err="1">
                <a:solidFill>
                  <a:srgbClr val="343779"/>
                </a:solidFill>
                <a:latin typeface="Poppins Bold"/>
                <a:ea typeface="Poppins Bold"/>
                <a:cs typeface="Poppins Bold"/>
                <a:sym typeface="Poppins Bold"/>
              </a:rPr>
              <a:t>Manfaat</a:t>
            </a:r>
            <a:r>
              <a:rPr lang="en-US" sz="3200" b="1" dirty="0">
                <a:solidFill>
                  <a:srgbClr val="343779"/>
                </a:solidFill>
                <a:latin typeface="Poppins Bold"/>
                <a:ea typeface="Poppins Bold"/>
                <a:cs typeface="Poppins Bold"/>
                <a:sym typeface="Poppins Bold"/>
              </a:rPr>
              <a:t> </a:t>
            </a:r>
            <a:r>
              <a:rPr lang="en-US" sz="3200" b="1" dirty="0" err="1">
                <a:solidFill>
                  <a:srgbClr val="343779"/>
                </a:solidFill>
                <a:latin typeface="Poppins Bold"/>
                <a:ea typeface="Poppins Bold"/>
                <a:cs typeface="Poppins Bold"/>
                <a:sym typeface="Poppins Bold"/>
              </a:rPr>
              <a:t>proyekPerubahan</a:t>
            </a:r>
            <a:endParaRPr lang="en-US" sz="3200" b="1" dirty="0">
              <a:solidFill>
                <a:srgbClr val="343779"/>
              </a:solidFill>
              <a:latin typeface="Poppins Bold"/>
              <a:ea typeface="Poppins Bold"/>
              <a:cs typeface="Poppins Bold"/>
              <a:sym typeface="Poppins Bold"/>
            </a:endParaRPr>
          </a:p>
        </p:txBody>
      </p:sp>
    </p:spTree>
    <p:extLst>
      <p:ext uri="{BB962C8B-B14F-4D97-AF65-F5344CB8AC3E}">
        <p14:creationId xmlns:p14="http://schemas.microsoft.com/office/powerpoint/2010/main" val="641010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6997315" y="1232513"/>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694181" y="7806145"/>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 name="TextBox 17">
            <a:extLst>
              <a:ext uri="{FF2B5EF4-FFF2-40B4-BE49-F238E27FC236}">
                <a16:creationId xmlns:a16="http://schemas.microsoft.com/office/drawing/2014/main" id="{4088595D-BACA-D18E-62AA-E60E7899A09F}"/>
              </a:ext>
            </a:extLst>
          </p:cNvPr>
          <p:cNvSpPr txBox="1"/>
          <p:nvPr/>
        </p:nvSpPr>
        <p:spPr>
          <a:xfrm>
            <a:off x="4343433" y="1085398"/>
            <a:ext cx="16236442" cy="677108"/>
          </a:xfrm>
          <a:prstGeom prst="rect">
            <a:avLst/>
          </a:prstGeom>
        </p:spPr>
        <p:txBody>
          <a:bodyPr wrap="square" lIns="0" tIns="0" rIns="0" bIns="0" rtlCol="0" anchor="t">
            <a:spAutoFit/>
          </a:bodyPr>
          <a:lstStyle/>
          <a:p>
            <a:pPr algn="l"/>
            <a:r>
              <a:rPr lang="en-US" sz="4400" b="1" dirty="0" err="1">
                <a:solidFill>
                  <a:srgbClr val="343779"/>
                </a:solidFill>
                <a:latin typeface="Poppins Bold"/>
                <a:ea typeface="Poppins Bold"/>
                <a:cs typeface="Poppins Bold"/>
                <a:sym typeface="Poppins Bold"/>
              </a:rPr>
              <a:t>Kepemimpinan</a:t>
            </a:r>
            <a:r>
              <a:rPr lang="en-US" sz="4400" b="1" dirty="0">
                <a:solidFill>
                  <a:srgbClr val="343779"/>
                </a:solidFill>
                <a:latin typeface="Poppins Bold"/>
                <a:ea typeface="Poppins Bold"/>
                <a:cs typeface="Poppins Bold"/>
                <a:sym typeface="Poppins Bold"/>
              </a:rPr>
              <a:t> </a:t>
            </a:r>
            <a:r>
              <a:rPr lang="en-US" sz="4400" b="1" dirty="0" err="1">
                <a:solidFill>
                  <a:srgbClr val="343779"/>
                </a:solidFill>
                <a:latin typeface="Poppins Bold"/>
                <a:ea typeface="Poppins Bold"/>
                <a:cs typeface="Poppins Bold"/>
                <a:sym typeface="Poppins Bold"/>
              </a:rPr>
              <a:t>Strategis</a:t>
            </a:r>
            <a:endParaRPr lang="en-US" sz="4400" b="1" dirty="0">
              <a:solidFill>
                <a:srgbClr val="343779"/>
              </a:solidFill>
              <a:latin typeface="Poppins Bold"/>
              <a:ea typeface="Poppins Bold"/>
              <a:cs typeface="Poppins Bold"/>
              <a:sym typeface="Poppins Bold"/>
            </a:endParaRPr>
          </a:p>
        </p:txBody>
      </p:sp>
      <p:grpSp>
        <p:nvGrpSpPr>
          <p:cNvPr id="3" name="Group 2">
            <a:extLst>
              <a:ext uri="{FF2B5EF4-FFF2-40B4-BE49-F238E27FC236}">
                <a16:creationId xmlns:a16="http://schemas.microsoft.com/office/drawing/2014/main" id="{0EC86621-BB68-0D4D-2B27-A279743639C1}"/>
              </a:ext>
            </a:extLst>
          </p:cNvPr>
          <p:cNvGrpSpPr/>
          <p:nvPr/>
        </p:nvGrpSpPr>
        <p:grpSpPr>
          <a:xfrm>
            <a:off x="2784276" y="2719064"/>
            <a:ext cx="732996" cy="716076"/>
            <a:chOff x="0" y="0"/>
            <a:chExt cx="1014978" cy="1222528"/>
          </a:xfrm>
        </p:grpSpPr>
        <p:grpSp>
          <p:nvGrpSpPr>
            <p:cNvPr id="5" name="Group 3">
              <a:extLst>
                <a:ext uri="{FF2B5EF4-FFF2-40B4-BE49-F238E27FC236}">
                  <a16:creationId xmlns:a16="http://schemas.microsoft.com/office/drawing/2014/main" id="{B14CFFFA-0247-54F3-88A9-A2289AA7FA3A}"/>
                </a:ext>
              </a:extLst>
            </p:cNvPr>
            <p:cNvGrpSpPr/>
            <p:nvPr/>
          </p:nvGrpSpPr>
          <p:grpSpPr>
            <a:xfrm>
              <a:off x="0" y="0"/>
              <a:ext cx="1014978" cy="1222528"/>
              <a:chOff x="0" y="0"/>
              <a:chExt cx="1913890" cy="2305254"/>
            </a:xfrm>
          </p:grpSpPr>
          <p:sp>
            <p:nvSpPr>
              <p:cNvPr id="7" name="Freeform 4">
                <a:extLst>
                  <a:ext uri="{FF2B5EF4-FFF2-40B4-BE49-F238E27FC236}">
                    <a16:creationId xmlns:a16="http://schemas.microsoft.com/office/drawing/2014/main" id="{2317886A-DFE1-7F7C-CAD0-369F64B9F9B5}"/>
                  </a:ext>
                </a:extLst>
              </p:cNvPr>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FFA646"/>
              </a:solidFill>
            </p:spPr>
          </p:sp>
        </p:grpSp>
        <p:sp>
          <p:nvSpPr>
            <p:cNvPr id="6" name="TextBox 5">
              <a:extLst>
                <a:ext uri="{FF2B5EF4-FFF2-40B4-BE49-F238E27FC236}">
                  <a16:creationId xmlns:a16="http://schemas.microsoft.com/office/drawing/2014/main" id="{D455599D-ACF2-0943-4465-3ED8689135B7}"/>
                </a:ext>
              </a:extLst>
            </p:cNvPr>
            <p:cNvSpPr txBox="1"/>
            <p:nvPr/>
          </p:nvSpPr>
          <p:spPr>
            <a:xfrm>
              <a:off x="30534" y="155253"/>
              <a:ext cx="953910" cy="816772"/>
            </a:xfrm>
            <a:prstGeom prst="rect">
              <a:avLst/>
            </a:prstGeom>
          </p:spPr>
          <p:txBody>
            <a:bodyPr lIns="0" tIns="0" rIns="0" bIns="0" rtlCol="0" anchor="t">
              <a:spAutoFit/>
            </a:bodyPr>
            <a:lstStyle/>
            <a:p>
              <a:pPr algn="ctr">
                <a:lnSpc>
                  <a:spcPts val="4991"/>
                </a:lnSpc>
              </a:pPr>
              <a:r>
                <a:rPr lang="en-US" sz="3565" b="1">
                  <a:solidFill>
                    <a:srgbClr val="FFFFFF"/>
                  </a:solidFill>
                  <a:latin typeface="Poppins Bold"/>
                  <a:ea typeface="Poppins Bold"/>
                  <a:cs typeface="Poppins Bold"/>
                  <a:sym typeface="Poppins Bold"/>
                </a:rPr>
                <a:t>1</a:t>
              </a:r>
            </a:p>
          </p:txBody>
        </p:sp>
      </p:grpSp>
      <p:grpSp>
        <p:nvGrpSpPr>
          <p:cNvPr id="8" name="Group 6">
            <a:extLst>
              <a:ext uri="{FF2B5EF4-FFF2-40B4-BE49-F238E27FC236}">
                <a16:creationId xmlns:a16="http://schemas.microsoft.com/office/drawing/2014/main" id="{03525224-CFA1-3EA8-742A-093BC684AB7B}"/>
              </a:ext>
            </a:extLst>
          </p:cNvPr>
          <p:cNvGrpSpPr/>
          <p:nvPr/>
        </p:nvGrpSpPr>
        <p:grpSpPr>
          <a:xfrm>
            <a:off x="2787252" y="3862918"/>
            <a:ext cx="730020" cy="716076"/>
            <a:chOff x="0" y="0"/>
            <a:chExt cx="1040411" cy="1267862"/>
          </a:xfrm>
        </p:grpSpPr>
        <p:grpSp>
          <p:nvGrpSpPr>
            <p:cNvPr id="9" name="Group 7">
              <a:extLst>
                <a:ext uri="{FF2B5EF4-FFF2-40B4-BE49-F238E27FC236}">
                  <a16:creationId xmlns:a16="http://schemas.microsoft.com/office/drawing/2014/main" id="{D4F1EE0C-B450-8FE7-2191-92D65F46620E}"/>
                </a:ext>
              </a:extLst>
            </p:cNvPr>
            <p:cNvGrpSpPr/>
            <p:nvPr/>
          </p:nvGrpSpPr>
          <p:grpSpPr>
            <a:xfrm>
              <a:off x="0" y="0"/>
              <a:ext cx="1040411" cy="1267862"/>
              <a:chOff x="0" y="0"/>
              <a:chExt cx="1913890" cy="2332297"/>
            </a:xfrm>
          </p:grpSpPr>
          <p:sp>
            <p:nvSpPr>
              <p:cNvPr id="11" name="Freeform 8">
                <a:extLst>
                  <a:ext uri="{FF2B5EF4-FFF2-40B4-BE49-F238E27FC236}">
                    <a16:creationId xmlns:a16="http://schemas.microsoft.com/office/drawing/2014/main" id="{86648152-5F0D-76E5-B68E-B5B899BC1D48}"/>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F86041"/>
              </a:solidFill>
            </p:spPr>
          </p:sp>
        </p:grpSp>
        <p:sp>
          <p:nvSpPr>
            <p:cNvPr id="10" name="TextBox 9">
              <a:extLst>
                <a:ext uri="{FF2B5EF4-FFF2-40B4-BE49-F238E27FC236}">
                  <a16:creationId xmlns:a16="http://schemas.microsoft.com/office/drawing/2014/main" id="{B6C77C2A-8FCB-C78A-CC27-16865395F460}"/>
                </a:ext>
              </a:extLst>
            </p:cNvPr>
            <p:cNvSpPr txBox="1"/>
            <p:nvPr/>
          </p:nvSpPr>
          <p:spPr>
            <a:xfrm>
              <a:off x="31299" y="159355"/>
              <a:ext cx="977812" cy="844377"/>
            </a:xfrm>
            <a:prstGeom prst="rect">
              <a:avLst/>
            </a:prstGeom>
          </p:spPr>
          <p:txBody>
            <a:bodyPr lIns="0" tIns="0" rIns="0" bIns="0" rtlCol="0" anchor="t">
              <a:spAutoFit/>
            </a:bodyPr>
            <a:lstStyle/>
            <a:p>
              <a:pPr algn="ctr">
                <a:lnSpc>
                  <a:spcPts val="5116"/>
                </a:lnSpc>
              </a:pPr>
              <a:r>
                <a:rPr lang="en-US" sz="3654" b="1">
                  <a:solidFill>
                    <a:srgbClr val="FFFFFF"/>
                  </a:solidFill>
                  <a:latin typeface="Poppins Bold"/>
                  <a:ea typeface="Poppins Bold"/>
                  <a:cs typeface="Poppins Bold"/>
                  <a:sym typeface="Poppins Bold"/>
                </a:rPr>
                <a:t>2</a:t>
              </a:r>
            </a:p>
          </p:txBody>
        </p:sp>
      </p:grpSp>
      <p:grpSp>
        <p:nvGrpSpPr>
          <p:cNvPr id="12" name="Group 10">
            <a:extLst>
              <a:ext uri="{FF2B5EF4-FFF2-40B4-BE49-F238E27FC236}">
                <a16:creationId xmlns:a16="http://schemas.microsoft.com/office/drawing/2014/main" id="{983E44DB-94CE-53B4-8D9E-02E383D8CE6B}"/>
              </a:ext>
            </a:extLst>
          </p:cNvPr>
          <p:cNvGrpSpPr/>
          <p:nvPr/>
        </p:nvGrpSpPr>
        <p:grpSpPr>
          <a:xfrm>
            <a:off x="2765201" y="6421302"/>
            <a:ext cx="725258" cy="703398"/>
            <a:chOff x="0" y="0"/>
            <a:chExt cx="1009112" cy="1229720"/>
          </a:xfrm>
        </p:grpSpPr>
        <p:grpSp>
          <p:nvGrpSpPr>
            <p:cNvPr id="13" name="Group 11">
              <a:extLst>
                <a:ext uri="{FF2B5EF4-FFF2-40B4-BE49-F238E27FC236}">
                  <a16:creationId xmlns:a16="http://schemas.microsoft.com/office/drawing/2014/main" id="{31A70F2B-5C25-6A87-2870-B0167F2660B0}"/>
                </a:ext>
              </a:extLst>
            </p:cNvPr>
            <p:cNvGrpSpPr/>
            <p:nvPr/>
          </p:nvGrpSpPr>
          <p:grpSpPr>
            <a:xfrm>
              <a:off x="0" y="0"/>
              <a:ext cx="1009112" cy="1229720"/>
              <a:chOff x="0" y="0"/>
              <a:chExt cx="1913890" cy="2332297"/>
            </a:xfrm>
          </p:grpSpPr>
          <p:sp>
            <p:nvSpPr>
              <p:cNvPr id="15" name="Freeform 12">
                <a:extLst>
                  <a:ext uri="{FF2B5EF4-FFF2-40B4-BE49-F238E27FC236}">
                    <a16:creationId xmlns:a16="http://schemas.microsoft.com/office/drawing/2014/main" id="{70A480FA-E6CB-1483-308C-C25C07994F23}"/>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33A9AC"/>
              </a:solidFill>
            </p:spPr>
          </p:sp>
        </p:grpSp>
        <p:sp>
          <p:nvSpPr>
            <p:cNvPr id="14" name="TextBox 13">
              <a:extLst>
                <a:ext uri="{FF2B5EF4-FFF2-40B4-BE49-F238E27FC236}">
                  <a16:creationId xmlns:a16="http://schemas.microsoft.com/office/drawing/2014/main" id="{9117AA74-6247-52DA-CFCA-3F6E86738740}"/>
                </a:ext>
              </a:extLst>
            </p:cNvPr>
            <p:cNvSpPr txBox="1"/>
            <p:nvPr/>
          </p:nvSpPr>
          <p:spPr>
            <a:xfrm>
              <a:off x="30358" y="160934"/>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4</a:t>
              </a:r>
            </a:p>
          </p:txBody>
        </p:sp>
      </p:grpSp>
      <p:grpSp>
        <p:nvGrpSpPr>
          <p:cNvPr id="16" name="Group 14">
            <a:extLst>
              <a:ext uri="{FF2B5EF4-FFF2-40B4-BE49-F238E27FC236}">
                <a16:creationId xmlns:a16="http://schemas.microsoft.com/office/drawing/2014/main" id="{B34817FF-0179-176B-E9F4-2EC932D2D79F}"/>
              </a:ext>
            </a:extLst>
          </p:cNvPr>
          <p:cNvGrpSpPr/>
          <p:nvPr/>
        </p:nvGrpSpPr>
        <p:grpSpPr>
          <a:xfrm>
            <a:off x="2765201" y="5135069"/>
            <a:ext cx="705829" cy="716076"/>
            <a:chOff x="0" y="0"/>
            <a:chExt cx="1009112" cy="1215461"/>
          </a:xfrm>
        </p:grpSpPr>
        <p:grpSp>
          <p:nvGrpSpPr>
            <p:cNvPr id="17" name="Group 15">
              <a:extLst>
                <a:ext uri="{FF2B5EF4-FFF2-40B4-BE49-F238E27FC236}">
                  <a16:creationId xmlns:a16="http://schemas.microsoft.com/office/drawing/2014/main" id="{ADDB5C28-C05F-5B71-45C3-5885F9856D07}"/>
                </a:ext>
              </a:extLst>
            </p:cNvPr>
            <p:cNvGrpSpPr/>
            <p:nvPr/>
          </p:nvGrpSpPr>
          <p:grpSpPr>
            <a:xfrm>
              <a:off x="0" y="0"/>
              <a:ext cx="1009112" cy="1215461"/>
              <a:chOff x="0" y="0"/>
              <a:chExt cx="1913890" cy="2305254"/>
            </a:xfrm>
          </p:grpSpPr>
          <p:sp>
            <p:nvSpPr>
              <p:cNvPr id="19" name="Freeform 16">
                <a:extLst>
                  <a:ext uri="{FF2B5EF4-FFF2-40B4-BE49-F238E27FC236}">
                    <a16:creationId xmlns:a16="http://schemas.microsoft.com/office/drawing/2014/main" id="{948CE535-4272-F231-54C5-4AB29AFC3021}"/>
                  </a:ext>
                </a:extLst>
              </p:cNvPr>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343779"/>
              </a:solidFill>
            </p:spPr>
          </p:sp>
        </p:grpSp>
        <p:sp>
          <p:nvSpPr>
            <p:cNvPr id="18" name="TextBox 17">
              <a:extLst>
                <a:ext uri="{FF2B5EF4-FFF2-40B4-BE49-F238E27FC236}">
                  <a16:creationId xmlns:a16="http://schemas.microsoft.com/office/drawing/2014/main" id="{92593A8F-131E-0B23-4235-CDB09F35DD45}"/>
                </a:ext>
              </a:extLst>
            </p:cNvPr>
            <p:cNvSpPr txBox="1"/>
            <p:nvPr/>
          </p:nvSpPr>
          <p:spPr>
            <a:xfrm>
              <a:off x="30358" y="153805"/>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3</a:t>
              </a:r>
            </a:p>
          </p:txBody>
        </p:sp>
      </p:grpSp>
      <p:grpSp>
        <p:nvGrpSpPr>
          <p:cNvPr id="28" name="Group 29">
            <a:extLst>
              <a:ext uri="{FF2B5EF4-FFF2-40B4-BE49-F238E27FC236}">
                <a16:creationId xmlns:a16="http://schemas.microsoft.com/office/drawing/2014/main" id="{4071D99A-9099-6351-8616-E330A5F24F57}"/>
              </a:ext>
            </a:extLst>
          </p:cNvPr>
          <p:cNvGrpSpPr/>
          <p:nvPr/>
        </p:nvGrpSpPr>
        <p:grpSpPr>
          <a:xfrm>
            <a:off x="2765201" y="747739"/>
            <a:ext cx="1266848" cy="1275280"/>
            <a:chOff x="0" y="0"/>
            <a:chExt cx="818246" cy="823692"/>
          </a:xfrm>
        </p:grpSpPr>
        <p:sp>
          <p:nvSpPr>
            <p:cNvPr id="29" name="Freeform 30">
              <a:extLst>
                <a:ext uri="{FF2B5EF4-FFF2-40B4-BE49-F238E27FC236}">
                  <a16:creationId xmlns:a16="http://schemas.microsoft.com/office/drawing/2014/main" id="{ACAFD8EA-B184-D90B-4FF2-1B51CEEA6CC1}"/>
                </a:ext>
              </a:extLst>
            </p:cNvPr>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solidFill>
          </p:spPr>
        </p:sp>
        <p:sp>
          <p:nvSpPr>
            <p:cNvPr id="30" name="TextBox 31">
              <a:extLst>
                <a:ext uri="{FF2B5EF4-FFF2-40B4-BE49-F238E27FC236}">
                  <a16:creationId xmlns:a16="http://schemas.microsoft.com/office/drawing/2014/main" id="{E90C6ED0-0A7B-6815-D825-E7079A480A42}"/>
                </a:ext>
              </a:extLst>
            </p:cNvPr>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31" name="Group 32">
            <a:extLst>
              <a:ext uri="{FF2B5EF4-FFF2-40B4-BE49-F238E27FC236}">
                <a16:creationId xmlns:a16="http://schemas.microsoft.com/office/drawing/2014/main" id="{1A6E0478-B742-74E8-49C1-AB221F9A66FC}"/>
              </a:ext>
            </a:extLst>
          </p:cNvPr>
          <p:cNvGrpSpPr/>
          <p:nvPr/>
        </p:nvGrpSpPr>
        <p:grpSpPr>
          <a:xfrm>
            <a:off x="1498353" y="747739"/>
            <a:ext cx="1266848" cy="1275280"/>
            <a:chOff x="0" y="0"/>
            <a:chExt cx="818246" cy="823692"/>
          </a:xfrm>
        </p:grpSpPr>
        <p:sp>
          <p:nvSpPr>
            <p:cNvPr id="32" name="Freeform 33">
              <a:extLst>
                <a:ext uri="{FF2B5EF4-FFF2-40B4-BE49-F238E27FC236}">
                  <a16:creationId xmlns:a16="http://schemas.microsoft.com/office/drawing/2014/main" id="{1D3607AD-E8BA-7063-BEFF-4F6F6697BE6F}"/>
                </a:ext>
              </a:extLst>
            </p:cNvPr>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alpha val="19608"/>
              </a:srgbClr>
            </a:solidFill>
          </p:spPr>
        </p:sp>
        <p:sp>
          <p:nvSpPr>
            <p:cNvPr id="33" name="TextBox 34">
              <a:extLst>
                <a:ext uri="{FF2B5EF4-FFF2-40B4-BE49-F238E27FC236}">
                  <a16:creationId xmlns:a16="http://schemas.microsoft.com/office/drawing/2014/main" id="{51CFB1B5-F722-639E-A36C-1F583AF4C5EB}"/>
                </a:ext>
              </a:extLst>
            </p:cNvPr>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sp>
        <p:nvSpPr>
          <p:cNvPr id="35" name="TextBox 42">
            <a:extLst>
              <a:ext uri="{FF2B5EF4-FFF2-40B4-BE49-F238E27FC236}">
                <a16:creationId xmlns:a16="http://schemas.microsoft.com/office/drawing/2014/main" id="{D4E7DC09-A436-1F70-AEBE-990F2162BD7F}"/>
              </a:ext>
            </a:extLst>
          </p:cNvPr>
          <p:cNvSpPr txBox="1"/>
          <p:nvPr/>
        </p:nvSpPr>
        <p:spPr>
          <a:xfrm>
            <a:off x="3920380" y="6418198"/>
            <a:ext cx="12616365" cy="703398"/>
          </a:xfrm>
          <a:prstGeom prst="rect">
            <a:avLst/>
          </a:prstGeom>
        </p:spPr>
        <p:txBody>
          <a:bodyPr wrap="square" lIns="0" tIns="0" rIns="0" bIns="0" rtlCol="0" anchor="t">
            <a:spAutoFit/>
          </a:bodyPr>
          <a:lstStyle/>
          <a:p>
            <a:pPr algn="just">
              <a:lnSpc>
                <a:spcPts val="2940"/>
              </a:lnSpc>
            </a:pPr>
            <a:r>
              <a:rPr lang="id-ID" sz="1800" b="1" dirty="0">
                <a:solidFill>
                  <a:srgbClr val="343779"/>
                </a:solidFill>
                <a:effectLst/>
                <a:latin typeface=""/>
                <a:ea typeface="Calibri" panose="020F0502020204030204" pitchFamily="34" charset="0"/>
              </a:rPr>
              <a:t>Peningkatan Kapasitas SDM : </a:t>
            </a:r>
            <a:r>
              <a:rPr lang="id-ID" sz="1800" dirty="0">
                <a:solidFill>
                  <a:srgbClr val="343779"/>
                </a:solidFill>
                <a:effectLst/>
                <a:latin typeface=""/>
                <a:ea typeface="Calibri" panose="020F0502020204030204" pitchFamily="34" charset="0"/>
              </a:rPr>
              <a:t>mendorong pelaksanaan berbagai bimbingan teknis untuk Pimpinan Perangkat Daerah, Operator Pelaksana, dan masyarakat pengguna layanan informasi. </a:t>
            </a:r>
            <a:endParaRPr lang="en-US" sz="2100" dirty="0">
              <a:solidFill>
                <a:srgbClr val="343779"/>
              </a:solidFill>
              <a:latin typeface=""/>
              <a:ea typeface="Poppins"/>
              <a:cs typeface="Poppins"/>
              <a:sym typeface="Poppins"/>
            </a:endParaRPr>
          </a:p>
        </p:txBody>
      </p:sp>
      <p:sp>
        <p:nvSpPr>
          <p:cNvPr id="36" name="TextBox 43">
            <a:extLst>
              <a:ext uri="{FF2B5EF4-FFF2-40B4-BE49-F238E27FC236}">
                <a16:creationId xmlns:a16="http://schemas.microsoft.com/office/drawing/2014/main" id="{91F5C39D-B36D-1CE7-00D9-79B4B1E7A0CA}"/>
              </a:ext>
            </a:extLst>
          </p:cNvPr>
          <p:cNvSpPr txBox="1"/>
          <p:nvPr/>
        </p:nvSpPr>
        <p:spPr>
          <a:xfrm>
            <a:off x="3892518" y="2763766"/>
            <a:ext cx="12609393" cy="703334"/>
          </a:xfrm>
          <a:prstGeom prst="rect">
            <a:avLst/>
          </a:prstGeom>
        </p:spPr>
        <p:txBody>
          <a:bodyPr wrap="square" lIns="0" tIns="0" rIns="0" bIns="0" rtlCol="0" anchor="t">
            <a:spAutoFit/>
          </a:bodyPr>
          <a:lstStyle/>
          <a:p>
            <a:pPr algn="just">
              <a:lnSpc>
                <a:spcPts val="2940"/>
              </a:lnSpc>
            </a:pPr>
            <a:r>
              <a:rPr lang="en-US" b="1" dirty="0" err="1">
                <a:solidFill>
                  <a:srgbClr val="343779"/>
                </a:solidFill>
                <a:latin typeface=""/>
                <a:ea typeface="Poppins"/>
                <a:cs typeface="Poppins"/>
                <a:sym typeface="Poppins"/>
              </a:rPr>
              <a:t>Visi</a:t>
            </a:r>
            <a:r>
              <a:rPr lang="en-US" b="1" dirty="0">
                <a:solidFill>
                  <a:srgbClr val="343779"/>
                </a:solidFill>
                <a:latin typeface=""/>
                <a:ea typeface="Poppins"/>
                <a:cs typeface="Poppins"/>
                <a:sym typeface="Poppins"/>
              </a:rPr>
              <a:t> dan </a:t>
            </a:r>
            <a:r>
              <a:rPr lang="en-US" b="1" dirty="0" err="1">
                <a:solidFill>
                  <a:srgbClr val="343779"/>
                </a:solidFill>
                <a:latin typeface=""/>
                <a:ea typeface="Poppins"/>
                <a:cs typeface="Poppins"/>
                <a:sym typeface="Poppins"/>
              </a:rPr>
              <a:t>Misi : </a:t>
            </a:r>
            <a:r>
              <a:rPr lang="id-ID" dirty="0">
                <a:solidFill>
                  <a:srgbClr val="343779"/>
                </a:solidFill>
                <a:effectLst/>
                <a:latin typeface=""/>
                <a:ea typeface="Calibri" panose="020F0502020204030204" pitchFamily="34" charset="0"/>
              </a:rPr>
              <a:t>mengembangkan Visi “Mewujudkan Ogan Ilir Smart” dan misi yang dikembangkan adalah “Mempercepat Integrasi Digital di Lingkungan Pemerintah Kabupaten Ogan Ilir”. </a:t>
            </a:r>
            <a:endParaRPr lang="en-US" dirty="0">
              <a:solidFill>
                <a:srgbClr val="343779"/>
              </a:solidFill>
              <a:latin typeface=""/>
              <a:ea typeface="Poppins"/>
              <a:cs typeface="Poppins"/>
              <a:sym typeface="Poppins"/>
            </a:endParaRPr>
          </a:p>
        </p:txBody>
      </p:sp>
      <p:sp>
        <p:nvSpPr>
          <p:cNvPr id="37" name="TextBox 45">
            <a:extLst>
              <a:ext uri="{FF2B5EF4-FFF2-40B4-BE49-F238E27FC236}">
                <a16:creationId xmlns:a16="http://schemas.microsoft.com/office/drawing/2014/main" id="{22862D55-4D62-560E-0D15-714DA80E8D79}"/>
              </a:ext>
            </a:extLst>
          </p:cNvPr>
          <p:cNvSpPr txBox="1"/>
          <p:nvPr/>
        </p:nvSpPr>
        <p:spPr>
          <a:xfrm>
            <a:off x="3894641" y="3763469"/>
            <a:ext cx="12609392" cy="1075231"/>
          </a:xfrm>
          <a:prstGeom prst="rect">
            <a:avLst/>
          </a:prstGeom>
        </p:spPr>
        <p:txBody>
          <a:bodyPr wrap="square" lIns="0" tIns="0" rIns="0" bIns="0" rtlCol="0" anchor="t">
            <a:spAutoFit/>
          </a:bodyPr>
          <a:lstStyle/>
          <a:p>
            <a:pPr algn="just">
              <a:lnSpc>
                <a:spcPts val="2940"/>
              </a:lnSpc>
            </a:pPr>
            <a:r>
              <a:rPr lang="en-US" b="1" dirty="0" err="1">
                <a:solidFill>
                  <a:srgbClr val="343779"/>
                </a:solidFill>
                <a:latin typeface=""/>
                <a:ea typeface="Poppins"/>
                <a:cs typeface="Poppins"/>
                <a:sym typeface="Poppins"/>
              </a:rPr>
              <a:t>Kolaborasi</a:t>
            </a:r>
            <a:r>
              <a:rPr lang="en-US" b="1" dirty="0">
                <a:solidFill>
                  <a:srgbClr val="343779"/>
                </a:solidFill>
                <a:latin typeface=""/>
                <a:ea typeface="Poppins"/>
                <a:cs typeface="Poppins"/>
                <a:sym typeface="Poppins"/>
              </a:rPr>
              <a:t> </a:t>
            </a:r>
            <a:r>
              <a:rPr lang="en-US" b="1" dirty="0" err="1">
                <a:solidFill>
                  <a:srgbClr val="343779"/>
                </a:solidFill>
                <a:latin typeface=""/>
                <a:ea typeface="Poppins"/>
                <a:cs typeface="Poppins"/>
                <a:sym typeface="Poppins"/>
              </a:rPr>
              <a:t>dengan</a:t>
            </a:r>
            <a:r>
              <a:rPr lang="en-US" b="1" dirty="0">
                <a:solidFill>
                  <a:srgbClr val="343779"/>
                </a:solidFill>
                <a:latin typeface=""/>
                <a:ea typeface="Poppins"/>
                <a:cs typeface="Poppins"/>
                <a:sym typeface="Poppins"/>
              </a:rPr>
              <a:t> Stakeholder : </a:t>
            </a:r>
            <a:r>
              <a:rPr lang="id-ID" dirty="0" err="1">
                <a:solidFill>
                  <a:srgbClr val="343779"/>
                </a:solidFill>
                <a:effectLst/>
                <a:latin typeface=""/>
                <a:ea typeface="Calibri" panose="020F0502020204030204" pitchFamily="34" charset="0"/>
              </a:rPr>
              <a:t>mendorong pembentukan Komitmen Bersama Perangkat Daerah dan Pimpinan Daerah untuk bersama-sama bersinergi mewujudkan Interoperabilitas Data dan Integrasi Aplikasi di Lingkungan Pemerintah Kabupaten Ogan Ilir.</a:t>
            </a:r>
            <a:endParaRPr lang="en-US" dirty="0">
              <a:solidFill>
                <a:srgbClr val="343779"/>
              </a:solidFill>
              <a:latin typeface=""/>
              <a:ea typeface="Poppins"/>
              <a:cs typeface="Poppins"/>
              <a:sym typeface="Poppins"/>
            </a:endParaRPr>
          </a:p>
        </p:txBody>
      </p:sp>
      <p:sp>
        <p:nvSpPr>
          <p:cNvPr id="38" name="TextBox 46">
            <a:extLst>
              <a:ext uri="{FF2B5EF4-FFF2-40B4-BE49-F238E27FC236}">
                <a16:creationId xmlns:a16="http://schemas.microsoft.com/office/drawing/2014/main" id="{9026B7B9-A275-F51C-D868-C5BBF1F7B995}"/>
              </a:ext>
            </a:extLst>
          </p:cNvPr>
          <p:cNvSpPr txBox="1"/>
          <p:nvPr/>
        </p:nvSpPr>
        <p:spPr>
          <a:xfrm>
            <a:off x="3901382" y="5058869"/>
            <a:ext cx="12604628" cy="1075231"/>
          </a:xfrm>
          <a:prstGeom prst="rect">
            <a:avLst/>
          </a:prstGeom>
        </p:spPr>
        <p:txBody>
          <a:bodyPr wrap="square" lIns="0" tIns="0" rIns="0" bIns="0" rtlCol="0" anchor="t">
            <a:spAutoFit/>
          </a:bodyPr>
          <a:lstStyle/>
          <a:p>
            <a:pPr algn="just">
              <a:lnSpc>
                <a:spcPts val="2940"/>
              </a:lnSpc>
            </a:pPr>
            <a:r>
              <a:rPr lang="id-ID" sz="1800" b="1" dirty="0">
                <a:solidFill>
                  <a:srgbClr val="343779"/>
                </a:solidFill>
                <a:effectLst/>
                <a:latin typeface=""/>
                <a:ea typeface="Calibri" panose="020F0502020204030204" pitchFamily="34" charset="0"/>
              </a:rPr>
              <a:t>Pengembangan Infrastruktur dan Sistem Informasi : </a:t>
            </a:r>
            <a:r>
              <a:rPr lang="id-ID" sz="1800" dirty="0">
                <a:solidFill>
                  <a:srgbClr val="343779"/>
                </a:solidFill>
                <a:effectLst/>
                <a:latin typeface=""/>
                <a:ea typeface="Calibri" panose="020F0502020204030204" pitchFamily="34" charset="0"/>
              </a:rPr>
              <a:t>meningkatkan kemampuan Pusat Data Dinas Dinas Komunikasi, Informatika, Statistik dan Persandian dengan penambahan perangkat server hingga personal komputer termasuk penyediaan Jaringan Internet Terpusat dan Firewall pada tahun 2025. </a:t>
            </a:r>
            <a:endParaRPr lang="en-US" sz="2100" dirty="0">
              <a:solidFill>
                <a:srgbClr val="343779"/>
              </a:solidFill>
              <a:latin typeface=""/>
              <a:ea typeface="Poppins"/>
              <a:cs typeface="Poppins"/>
              <a:sym typeface="Poppins"/>
            </a:endParaRPr>
          </a:p>
        </p:txBody>
      </p:sp>
      <p:sp>
        <p:nvSpPr>
          <p:cNvPr id="39" name="TextBox 42">
            <a:extLst>
              <a:ext uri="{FF2B5EF4-FFF2-40B4-BE49-F238E27FC236}">
                <a16:creationId xmlns:a16="http://schemas.microsoft.com/office/drawing/2014/main" id="{0516E587-5AE0-A733-1A1F-19570CD4CAE5}"/>
              </a:ext>
            </a:extLst>
          </p:cNvPr>
          <p:cNvSpPr txBox="1"/>
          <p:nvPr/>
        </p:nvSpPr>
        <p:spPr>
          <a:xfrm>
            <a:off x="3934039" y="7674390"/>
            <a:ext cx="12616365" cy="331501"/>
          </a:xfrm>
          <a:prstGeom prst="rect">
            <a:avLst/>
          </a:prstGeom>
        </p:spPr>
        <p:txBody>
          <a:bodyPr wrap="square" lIns="0" tIns="0" rIns="0" bIns="0" rtlCol="0" anchor="t">
            <a:spAutoFit/>
          </a:bodyPr>
          <a:lstStyle/>
          <a:p>
            <a:pPr algn="just">
              <a:lnSpc>
                <a:spcPts val="2940"/>
              </a:lnSpc>
            </a:pPr>
            <a:r>
              <a:rPr lang="en-US" sz="1800" b="1" dirty="0" err="1">
                <a:solidFill>
                  <a:srgbClr val="343779"/>
                </a:solidFill>
                <a:effectLst/>
                <a:latin typeface=""/>
                <a:ea typeface="Calibri" panose="020F0502020204030204" pitchFamily="34" charset="0"/>
              </a:rPr>
              <a:t>Manajemen</a:t>
            </a:r>
            <a:r>
              <a:rPr lang="id-ID" sz="1800" b="1" dirty="0">
                <a:solidFill>
                  <a:srgbClr val="343779"/>
                </a:solidFill>
                <a:effectLst/>
                <a:latin typeface=""/>
                <a:ea typeface="Calibri" panose="020F0502020204030204" pitchFamily="34" charset="0"/>
              </a:rPr>
              <a:t> Keamanan Informasi</a:t>
            </a:r>
            <a:r>
              <a:rPr lang="id-ID" b="1" dirty="0">
                <a:solidFill>
                  <a:srgbClr val="343779"/>
                </a:solidFill>
                <a:latin typeface=""/>
                <a:ea typeface="Calibri" panose="020F0502020204030204" pitchFamily="34" charset="0"/>
              </a:rPr>
              <a:t> : </a:t>
            </a:r>
            <a:r>
              <a:rPr lang="id-ID" sz="1800" dirty="0">
                <a:solidFill>
                  <a:srgbClr val="343779"/>
                </a:solidFill>
                <a:effectLst/>
                <a:latin typeface=""/>
                <a:ea typeface="Calibri" panose="020F0502020204030204" pitchFamily="34" charset="0"/>
              </a:rPr>
              <a:t>memastikan bahwa sistem informasi yang digunakan aman dari ancaman siber.</a:t>
            </a:r>
            <a:r>
              <a:rPr lang="en-ID" dirty="0">
                <a:solidFill>
                  <a:srgbClr val="343779"/>
                </a:solidFill>
                <a:effectLst/>
                <a:latin typeface=""/>
              </a:rPr>
              <a:t> </a:t>
            </a:r>
            <a:endParaRPr lang="en-US" sz="2100" dirty="0">
              <a:solidFill>
                <a:srgbClr val="343779"/>
              </a:solidFill>
              <a:latin typeface=""/>
              <a:ea typeface="Poppins"/>
              <a:cs typeface="Poppins"/>
              <a:sym typeface="Poppins"/>
            </a:endParaRPr>
          </a:p>
        </p:txBody>
      </p:sp>
      <p:grpSp>
        <p:nvGrpSpPr>
          <p:cNvPr id="40" name="Group 10">
            <a:extLst>
              <a:ext uri="{FF2B5EF4-FFF2-40B4-BE49-F238E27FC236}">
                <a16:creationId xmlns:a16="http://schemas.microsoft.com/office/drawing/2014/main" id="{37C68EA8-420E-9BAF-37EE-484A0E7DEAE3}"/>
              </a:ext>
            </a:extLst>
          </p:cNvPr>
          <p:cNvGrpSpPr/>
          <p:nvPr/>
        </p:nvGrpSpPr>
        <p:grpSpPr>
          <a:xfrm>
            <a:off x="2765201" y="7536125"/>
            <a:ext cx="725258" cy="709339"/>
            <a:chOff x="0" y="0"/>
            <a:chExt cx="1009112" cy="1240106"/>
          </a:xfrm>
        </p:grpSpPr>
        <p:grpSp>
          <p:nvGrpSpPr>
            <p:cNvPr id="41" name="Group 11">
              <a:extLst>
                <a:ext uri="{FF2B5EF4-FFF2-40B4-BE49-F238E27FC236}">
                  <a16:creationId xmlns:a16="http://schemas.microsoft.com/office/drawing/2014/main" id="{8BF40C3E-6F49-09F3-21A3-FBE705D9521D}"/>
                </a:ext>
              </a:extLst>
            </p:cNvPr>
            <p:cNvGrpSpPr/>
            <p:nvPr/>
          </p:nvGrpSpPr>
          <p:grpSpPr>
            <a:xfrm>
              <a:off x="0" y="0"/>
              <a:ext cx="1009112" cy="1229720"/>
              <a:chOff x="0" y="0"/>
              <a:chExt cx="1913890" cy="2332297"/>
            </a:xfrm>
          </p:grpSpPr>
          <p:sp>
            <p:nvSpPr>
              <p:cNvPr id="43" name="Freeform 12">
                <a:extLst>
                  <a:ext uri="{FF2B5EF4-FFF2-40B4-BE49-F238E27FC236}">
                    <a16:creationId xmlns:a16="http://schemas.microsoft.com/office/drawing/2014/main" id="{851937E8-B778-CDCC-D145-C03E0FE9C79C}"/>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chemeClr val="accent6">
                  <a:lumMod val="60000"/>
                  <a:lumOff val="40000"/>
                </a:schemeClr>
              </a:solidFill>
            </p:spPr>
          </p:sp>
        </p:grpSp>
        <p:sp>
          <p:nvSpPr>
            <p:cNvPr id="42" name="TextBox 41">
              <a:extLst>
                <a:ext uri="{FF2B5EF4-FFF2-40B4-BE49-F238E27FC236}">
                  <a16:creationId xmlns:a16="http://schemas.microsoft.com/office/drawing/2014/main" id="{C78F8E5F-4ECE-91DC-7311-6A59EEDC4FCD}"/>
                </a:ext>
              </a:extLst>
            </p:cNvPr>
            <p:cNvSpPr txBox="1"/>
            <p:nvPr/>
          </p:nvSpPr>
          <p:spPr>
            <a:xfrm>
              <a:off x="30359" y="160934"/>
              <a:ext cx="948396" cy="1079172"/>
            </a:xfrm>
            <a:prstGeom prst="rect">
              <a:avLst/>
            </a:prstGeom>
          </p:spPr>
          <p:txBody>
            <a:bodyPr lIns="0" tIns="0" rIns="0" bIns="0" rtlCol="0" anchor="t">
              <a:spAutoFit/>
            </a:bodyPr>
            <a:lstStyle/>
            <a:p>
              <a:pPr algn="ctr">
                <a:lnSpc>
                  <a:spcPts val="4963"/>
                </a:lnSpc>
              </a:pPr>
              <a:r>
                <a:rPr lang="en-US" sz="3545" b="1" dirty="0">
                  <a:solidFill>
                    <a:srgbClr val="FFFFFF"/>
                  </a:solidFill>
                  <a:latin typeface="Poppins Bold"/>
                  <a:ea typeface="Poppins Bold"/>
                  <a:cs typeface="Poppins Bold"/>
                  <a:sym typeface="Poppins Bold"/>
                </a:rPr>
                <a:t>5</a:t>
              </a:r>
            </a:p>
          </p:txBody>
        </p:sp>
      </p:grpSp>
      <p:pic>
        <p:nvPicPr>
          <p:cNvPr id="44" name="Graphic 43" descr="Crown with solid fill">
            <a:extLst>
              <a:ext uri="{FF2B5EF4-FFF2-40B4-BE49-F238E27FC236}">
                <a16:creationId xmlns:a16="http://schemas.microsoft.com/office/drawing/2014/main" id="{B8459A7D-0026-635A-9792-8281A439A4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68107" y="877821"/>
            <a:ext cx="914400" cy="914400"/>
          </a:xfrm>
          <a:prstGeom prst="rect">
            <a:avLst/>
          </a:prstGeom>
        </p:spPr>
      </p:pic>
    </p:spTree>
    <p:extLst>
      <p:ext uri="{BB962C8B-B14F-4D97-AF65-F5344CB8AC3E}">
        <p14:creationId xmlns:p14="http://schemas.microsoft.com/office/powerpoint/2010/main" val="3751497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6997315" y="1232513"/>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694181" y="7806145"/>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 name="TextBox 17">
            <a:extLst>
              <a:ext uri="{FF2B5EF4-FFF2-40B4-BE49-F238E27FC236}">
                <a16:creationId xmlns:a16="http://schemas.microsoft.com/office/drawing/2014/main" id="{4088595D-BACA-D18E-62AA-E60E7899A09F}"/>
              </a:ext>
            </a:extLst>
          </p:cNvPr>
          <p:cNvSpPr txBox="1"/>
          <p:nvPr/>
        </p:nvSpPr>
        <p:spPr>
          <a:xfrm>
            <a:off x="4343433" y="1085398"/>
            <a:ext cx="16236442" cy="677108"/>
          </a:xfrm>
          <a:prstGeom prst="rect">
            <a:avLst/>
          </a:prstGeom>
        </p:spPr>
        <p:txBody>
          <a:bodyPr wrap="square" lIns="0" tIns="0" rIns="0" bIns="0" rtlCol="0" anchor="t">
            <a:spAutoFit/>
          </a:bodyPr>
          <a:lstStyle/>
          <a:p>
            <a:pPr algn="l"/>
            <a:r>
              <a:rPr lang="en-US" sz="4400" b="1" dirty="0" err="1">
                <a:solidFill>
                  <a:srgbClr val="343779"/>
                </a:solidFill>
                <a:latin typeface="Poppins Bold"/>
                <a:ea typeface="Poppins Bold"/>
                <a:cs typeface="Poppins Bold"/>
                <a:sym typeface="Poppins Bold"/>
              </a:rPr>
              <a:t>Implementasi</a:t>
            </a:r>
            <a:r>
              <a:rPr lang="en-US" sz="4400" b="1" dirty="0">
                <a:solidFill>
                  <a:srgbClr val="343779"/>
                </a:solidFill>
                <a:latin typeface="Poppins Bold"/>
                <a:ea typeface="Poppins Bold"/>
                <a:cs typeface="Poppins Bold"/>
                <a:sym typeface="Poppins Bold"/>
              </a:rPr>
              <a:t> Strategi Marketing</a:t>
            </a:r>
          </a:p>
        </p:txBody>
      </p:sp>
      <p:grpSp>
        <p:nvGrpSpPr>
          <p:cNvPr id="3" name="Group 2">
            <a:extLst>
              <a:ext uri="{FF2B5EF4-FFF2-40B4-BE49-F238E27FC236}">
                <a16:creationId xmlns:a16="http://schemas.microsoft.com/office/drawing/2014/main" id="{0EC86621-BB68-0D4D-2B27-A279743639C1}"/>
              </a:ext>
            </a:extLst>
          </p:cNvPr>
          <p:cNvGrpSpPr/>
          <p:nvPr/>
        </p:nvGrpSpPr>
        <p:grpSpPr>
          <a:xfrm>
            <a:off x="2784276" y="2719064"/>
            <a:ext cx="732996" cy="716076"/>
            <a:chOff x="0" y="0"/>
            <a:chExt cx="1014978" cy="1222528"/>
          </a:xfrm>
        </p:grpSpPr>
        <p:grpSp>
          <p:nvGrpSpPr>
            <p:cNvPr id="5" name="Group 3">
              <a:extLst>
                <a:ext uri="{FF2B5EF4-FFF2-40B4-BE49-F238E27FC236}">
                  <a16:creationId xmlns:a16="http://schemas.microsoft.com/office/drawing/2014/main" id="{B14CFFFA-0247-54F3-88A9-A2289AA7FA3A}"/>
                </a:ext>
              </a:extLst>
            </p:cNvPr>
            <p:cNvGrpSpPr/>
            <p:nvPr/>
          </p:nvGrpSpPr>
          <p:grpSpPr>
            <a:xfrm>
              <a:off x="0" y="0"/>
              <a:ext cx="1014978" cy="1222528"/>
              <a:chOff x="0" y="0"/>
              <a:chExt cx="1913890" cy="2305254"/>
            </a:xfrm>
          </p:grpSpPr>
          <p:sp>
            <p:nvSpPr>
              <p:cNvPr id="7" name="Freeform 4">
                <a:extLst>
                  <a:ext uri="{FF2B5EF4-FFF2-40B4-BE49-F238E27FC236}">
                    <a16:creationId xmlns:a16="http://schemas.microsoft.com/office/drawing/2014/main" id="{2317886A-DFE1-7F7C-CAD0-369F64B9F9B5}"/>
                  </a:ext>
                </a:extLst>
              </p:cNvPr>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FFA646"/>
              </a:solidFill>
            </p:spPr>
          </p:sp>
        </p:grpSp>
        <p:sp>
          <p:nvSpPr>
            <p:cNvPr id="6" name="TextBox 5">
              <a:extLst>
                <a:ext uri="{FF2B5EF4-FFF2-40B4-BE49-F238E27FC236}">
                  <a16:creationId xmlns:a16="http://schemas.microsoft.com/office/drawing/2014/main" id="{D455599D-ACF2-0943-4465-3ED8689135B7}"/>
                </a:ext>
              </a:extLst>
            </p:cNvPr>
            <p:cNvSpPr txBox="1"/>
            <p:nvPr/>
          </p:nvSpPr>
          <p:spPr>
            <a:xfrm>
              <a:off x="30534" y="155253"/>
              <a:ext cx="953910" cy="816772"/>
            </a:xfrm>
            <a:prstGeom prst="rect">
              <a:avLst/>
            </a:prstGeom>
          </p:spPr>
          <p:txBody>
            <a:bodyPr lIns="0" tIns="0" rIns="0" bIns="0" rtlCol="0" anchor="t">
              <a:spAutoFit/>
            </a:bodyPr>
            <a:lstStyle/>
            <a:p>
              <a:pPr algn="ctr">
                <a:lnSpc>
                  <a:spcPts val="4991"/>
                </a:lnSpc>
              </a:pPr>
              <a:r>
                <a:rPr lang="en-US" sz="3565" b="1">
                  <a:solidFill>
                    <a:srgbClr val="FFFFFF"/>
                  </a:solidFill>
                  <a:latin typeface="Poppins Bold"/>
                  <a:ea typeface="Poppins Bold"/>
                  <a:cs typeface="Poppins Bold"/>
                  <a:sym typeface="Poppins Bold"/>
                </a:rPr>
                <a:t>1</a:t>
              </a:r>
            </a:p>
          </p:txBody>
        </p:sp>
      </p:grpSp>
      <p:grpSp>
        <p:nvGrpSpPr>
          <p:cNvPr id="8" name="Group 6">
            <a:extLst>
              <a:ext uri="{FF2B5EF4-FFF2-40B4-BE49-F238E27FC236}">
                <a16:creationId xmlns:a16="http://schemas.microsoft.com/office/drawing/2014/main" id="{03525224-CFA1-3EA8-742A-093BC684AB7B}"/>
              </a:ext>
            </a:extLst>
          </p:cNvPr>
          <p:cNvGrpSpPr/>
          <p:nvPr/>
        </p:nvGrpSpPr>
        <p:grpSpPr>
          <a:xfrm>
            <a:off x="2787252" y="3968803"/>
            <a:ext cx="730020" cy="716076"/>
            <a:chOff x="0" y="0"/>
            <a:chExt cx="1040411" cy="1267862"/>
          </a:xfrm>
        </p:grpSpPr>
        <p:grpSp>
          <p:nvGrpSpPr>
            <p:cNvPr id="9" name="Group 7">
              <a:extLst>
                <a:ext uri="{FF2B5EF4-FFF2-40B4-BE49-F238E27FC236}">
                  <a16:creationId xmlns:a16="http://schemas.microsoft.com/office/drawing/2014/main" id="{D4F1EE0C-B450-8FE7-2191-92D65F46620E}"/>
                </a:ext>
              </a:extLst>
            </p:cNvPr>
            <p:cNvGrpSpPr/>
            <p:nvPr/>
          </p:nvGrpSpPr>
          <p:grpSpPr>
            <a:xfrm>
              <a:off x="0" y="0"/>
              <a:ext cx="1040411" cy="1267862"/>
              <a:chOff x="0" y="0"/>
              <a:chExt cx="1913890" cy="2332297"/>
            </a:xfrm>
          </p:grpSpPr>
          <p:sp>
            <p:nvSpPr>
              <p:cNvPr id="11" name="Freeform 8">
                <a:extLst>
                  <a:ext uri="{FF2B5EF4-FFF2-40B4-BE49-F238E27FC236}">
                    <a16:creationId xmlns:a16="http://schemas.microsoft.com/office/drawing/2014/main" id="{86648152-5F0D-76E5-B68E-B5B899BC1D48}"/>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F86041"/>
              </a:solidFill>
            </p:spPr>
          </p:sp>
        </p:grpSp>
        <p:sp>
          <p:nvSpPr>
            <p:cNvPr id="10" name="TextBox 9">
              <a:extLst>
                <a:ext uri="{FF2B5EF4-FFF2-40B4-BE49-F238E27FC236}">
                  <a16:creationId xmlns:a16="http://schemas.microsoft.com/office/drawing/2014/main" id="{B6C77C2A-8FCB-C78A-CC27-16865395F460}"/>
                </a:ext>
              </a:extLst>
            </p:cNvPr>
            <p:cNvSpPr txBox="1"/>
            <p:nvPr/>
          </p:nvSpPr>
          <p:spPr>
            <a:xfrm>
              <a:off x="31299" y="159355"/>
              <a:ext cx="977812" cy="844377"/>
            </a:xfrm>
            <a:prstGeom prst="rect">
              <a:avLst/>
            </a:prstGeom>
          </p:spPr>
          <p:txBody>
            <a:bodyPr lIns="0" tIns="0" rIns="0" bIns="0" rtlCol="0" anchor="t">
              <a:spAutoFit/>
            </a:bodyPr>
            <a:lstStyle/>
            <a:p>
              <a:pPr algn="ctr">
                <a:lnSpc>
                  <a:spcPts val="5116"/>
                </a:lnSpc>
              </a:pPr>
              <a:r>
                <a:rPr lang="en-US" sz="3654" b="1">
                  <a:solidFill>
                    <a:srgbClr val="FFFFFF"/>
                  </a:solidFill>
                  <a:latin typeface="Poppins Bold"/>
                  <a:ea typeface="Poppins Bold"/>
                  <a:cs typeface="Poppins Bold"/>
                  <a:sym typeface="Poppins Bold"/>
                </a:rPr>
                <a:t>2</a:t>
              </a:r>
            </a:p>
          </p:txBody>
        </p:sp>
      </p:grpSp>
      <p:grpSp>
        <p:nvGrpSpPr>
          <p:cNvPr id="12" name="Group 10">
            <a:extLst>
              <a:ext uri="{FF2B5EF4-FFF2-40B4-BE49-F238E27FC236}">
                <a16:creationId xmlns:a16="http://schemas.microsoft.com/office/drawing/2014/main" id="{983E44DB-94CE-53B4-8D9E-02E383D8CE6B}"/>
              </a:ext>
            </a:extLst>
          </p:cNvPr>
          <p:cNvGrpSpPr/>
          <p:nvPr/>
        </p:nvGrpSpPr>
        <p:grpSpPr>
          <a:xfrm>
            <a:off x="2765201" y="6347645"/>
            <a:ext cx="725258" cy="703398"/>
            <a:chOff x="0" y="0"/>
            <a:chExt cx="1009112" cy="1229720"/>
          </a:xfrm>
        </p:grpSpPr>
        <p:grpSp>
          <p:nvGrpSpPr>
            <p:cNvPr id="13" name="Group 11">
              <a:extLst>
                <a:ext uri="{FF2B5EF4-FFF2-40B4-BE49-F238E27FC236}">
                  <a16:creationId xmlns:a16="http://schemas.microsoft.com/office/drawing/2014/main" id="{31A70F2B-5C25-6A87-2870-B0167F2660B0}"/>
                </a:ext>
              </a:extLst>
            </p:cNvPr>
            <p:cNvGrpSpPr/>
            <p:nvPr/>
          </p:nvGrpSpPr>
          <p:grpSpPr>
            <a:xfrm>
              <a:off x="0" y="0"/>
              <a:ext cx="1009112" cy="1229720"/>
              <a:chOff x="0" y="0"/>
              <a:chExt cx="1913890" cy="2332297"/>
            </a:xfrm>
          </p:grpSpPr>
          <p:sp>
            <p:nvSpPr>
              <p:cNvPr id="15" name="Freeform 12">
                <a:extLst>
                  <a:ext uri="{FF2B5EF4-FFF2-40B4-BE49-F238E27FC236}">
                    <a16:creationId xmlns:a16="http://schemas.microsoft.com/office/drawing/2014/main" id="{70A480FA-E6CB-1483-308C-C25C07994F23}"/>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33A9AC"/>
              </a:solidFill>
            </p:spPr>
          </p:sp>
        </p:grpSp>
        <p:sp>
          <p:nvSpPr>
            <p:cNvPr id="14" name="TextBox 13">
              <a:extLst>
                <a:ext uri="{FF2B5EF4-FFF2-40B4-BE49-F238E27FC236}">
                  <a16:creationId xmlns:a16="http://schemas.microsoft.com/office/drawing/2014/main" id="{9117AA74-6247-52DA-CFCA-3F6E86738740}"/>
                </a:ext>
              </a:extLst>
            </p:cNvPr>
            <p:cNvSpPr txBox="1"/>
            <p:nvPr/>
          </p:nvSpPr>
          <p:spPr>
            <a:xfrm>
              <a:off x="30358" y="160934"/>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4</a:t>
              </a:r>
            </a:p>
          </p:txBody>
        </p:sp>
      </p:grpSp>
      <p:grpSp>
        <p:nvGrpSpPr>
          <p:cNvPr id="16" name="Group 14">
            <a:extLst>
              <a:ext uri="{FF2B5EF4-FFF2-40B4-BE49-F238E27FC236}">
                <a16:creationId xmlns:a16="http://schemas.microsoft.com/office/drawing/2014/main" id="{B34817FF-0179-176B-E9F4-2EC932D2D79F}"/>
              </a:ext>
            </a:extLst>
          </p:cNvPr>
          <p:cNvGrpSpPr/>
          <p:nvPr/>
        </p:nvGrpSpPr>
        <p:grpSpPr>
          <a:xfrm>
            <a:off x="2765201" y="5104045"/>
            <a:ext cx="705829" cy="716076"/>
            <a:chOff x="0" y="0"/>
            <a:chExt cx="1009112" cy="1215461"/>
          </a:xfrm>
        </p:grpSpPr>
        <p:grpSp>
          <p:nvGrpSpPr>
            <p:cNvPr id="17" name="Group 15">
              <a:extLst>
                <a:ext uri="{FF2B5EF4-FFF2-40B4-BE49-F238E27FC236}">
                  <a16:creationId xmlns:a16="http://schemas.microsoft.com/office/drawing/2014/main" id="{ADDB5C28-C05F-5B71-45C3-5885F9856D07}"/>
                </a:ext>
              </a:extLst>
            </p:cNvPr>
            <p:cNvGrpSpPr/>
            <p:nvPr/>
          </p:nvGrpSpPr>
          <p:grpSpPr>
            <a:xfrm>
              <a:off x="0" y="0"/>
              <a:ext cx="1009112" cy="1215461"/>
              <a:chOff x="0" y="0"/>
              <a:chExt cx="1913890" cy="2305254"/>
            </a:xfrm>
          </p:grpSpPr>
          <p:sp>
            <p:nvSpPr>
              <p:cNvPr id="19" name="Freeform 16">
                <a:extLst>
                  <a:ext uri="{FF2B5EF4-FFF2-40B4-BE49-F238E27FC236}">
                    <a16:creationId xmlns:a16="http://schemas.microsoft.com/office/drawing/2014/main" id="{948CE535-4272-F231-54C5-4AB29AFC3021}"/>
                  </a:ext>
                </a:extLst>
              </p:cNvPr>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343779"/>
              </a:solidFill>
            </p:spPr>
          </p:sp>
        </p:grpSp>
        <p:sp>
          <p:nvSpPr>
            <p:cNvPr id="18" name="TextBox 17">
              <a:extLst>
                <a:ext uri="{FF2B5EF4-FFF2-40B4-BE49-F238E27FC236}">
                  <a16:creationId xmlns:a16="http://schemas.microsoft.com/office/drawing/2014/main" id="{92593A8F-131E-0B23-4235-CDB09F35DD45}"/>
                </a:ext>
              </a:extLst>
            </p:cNvPr>
            <p:cNvSpPr txBox="1"/>
            <p:nvPr/>
          </p:nvSpPr>
          <p:spPr>
            <a:xfrm>
              <a:off x="30358" y="153805"/>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3</a:t>
              </a:r>
            </a:p>
          </p:txBody>
        </p:sp>
      </p:grpSp>
      <p:sp>
        <p:nvSpPr>
          <p:cNvPr id="29" name="Freeform 30">
            <a:extLst>
              <a:ext uri="{FF2B5EF4-FFF2-40B4-BE49-F238E27FC236}">
                <a16:creationId xmlns:a16="http://schemas.microsoft.com/office/drawing/2014/main" id="{ACAFD8EA-B184-D90B-4FF2-1B51CEEA6CC1}"/>
              </a:ext>
            </a:extLst>
          </p:cNvPr>
          <p:cNvSpPr/>
          <p:nvPr/>
        </p:nvSpPr>
        <p:spPr>
          <a:xfrm>
            <a:off x="2765201" y="747739"/>
            <a:ext cx="1266848" cy="1275280"/>
          </a:xfrm>
          <a:custGeom>
            <a:avLst/>
            <a:gdLst/>
            <a:ahLst/>
            <a:cxnLst/>
            <a:rect l="l" t="t" r="r" b="b"/>
            <a:pathLst>
              <a:path w="818246" h="823692">
                <a:moveTo>
                  <a:pt x="0" y="0"/>
                </a:moveTo>
                <a:lnTo>
                  <a:pt x="818246" y="0"/>
                </a:lnTo>
                <a:lnTo>
                  <a:pt x="818246" y="823692"/>
                </a:lnTo>
                <a:lnTo>
                  <a:pt x="0" y="823692"/>
                </a:lnTo>
                <a:close/>
              </a:path>
            </a:pathLst>
          </a:custGeom>
          <a:solidFill>
            <a:srgbClr val="343779"/>
          </a:solidFill>
        </p:spPr>
        <p:txBody>
          <a:bodyPr/>
          <a:lstStyle/>
          <a:p>
            <a:endParaRPr/>
          </a:p>
        </p:txBody>
      </p:sp>
      <p:sp>
        <p:nvSpPr>
          <p:cNvPr id="30" name="TextBox 31">
            <a:extLst>
              <a:ext uri="{FF2B5EF4-FFF2-40B4-BE49-F238E27FC236}">
                <a16:creationId xmlns:a16="http://schemas.microsoft.com/office/drawing/2014/main" id="{E90C6ED0-0A7B-6815-D825-E7079A480A42}"/>
              </a:ext>
            </a:extLst>
          </p:cNvPr>
          <p:cNvSpPr txBox="1"/>
          <p:nvPr/>
        </p:nvSpPr>
        <p:spPr>
          <a:xfrm>
            <a:off x="2765201" y="674004"/>
            <a:ext cx="1266848" cy="1349015"/>
          </a:xfrm>
          <a:prstGeom prst="rect">
            <a:avLst/>
          </a:prstGeom>
        </p:spPr>
        <p:txBody>
          <a:bodyPr lIns="50800" tIns="50800" rIns="50800" bIns="50800" rtlCol="0" anchor="ctr"/>
          <a:lstStyle/>
          <a:p>
            <a:pPr algn="ctr">
              <a:lnSpc>
                <a:spcPts val="2323"/>
              </a:lnSpc>
            </a:pPr>
            <a:endParaRPr/>
          </a:p>
        </p:txBody>
      </p:sp>
      <p:grpSp>
        <p:nvGrpSpPr>
          <p:cNvPr id="31" name="Group 32">
            <a:extLst>
              <a:ext uri="{FF2B5EF4-FFF2-40B4-BE49-F238E27FC236}">
                <a16:creationId xmlns:a16="http://schemas.microsoft.com/office/drawing/2014/main" id="{1A6E0478-B742-74E8-49C1-AB221F9A66FC}"/>
              </a:ext>
            </a:extLst>
          </p:cNvPr>
          <p:cNvGrpSpPr/>
          <p:nvPr/>
        </p:nvGrpSpPr>
        <p:grpSpPr>
          <a:xfrm>
            <a:off x="1498353" y="747739"/>
            <a:ext cx="1266848" cy="1275280"/>
            <a:chOff x="0" y="0"/>
            <a:chExt cx="818246" cy="823692"/>
          </a:xfrm>
        </p:grpSpPr>
        <p:sp>
          <p:nvSpPr>
            <p:cNvPr id="32" name="Freeform 33">
              <a:extLst>
                <a:ext uri="{FF2B5EF4-FFF2-40B4-BE49-F238E27FC236}">
                  <a16:creationId xmlns:a16="http://schemas.microsoft.com/office/drawing/2014/main" id="{1D3607AD-E8BA-7063-BEFF-4F6F6697BE6F}"/>
                </a:ext>
              </a:extLst>
            </p:cNvPr>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alpha val="19608"/>
              </a:srgbClr>
            </a:solidFill>
          </p:spPr>
        </p:sp>
        <p:sp>
          <p:nvSpPr>
            <p:cNvPr id="33" name="TextBox 34">
              <a:extLst>
                <a:ext uri="{FF2B5EF4-FFF2-40B4-BE49-F238E27FC236}">
                  <a16:creationId xmlns:a16="http://schemas.microsoft.com/office/drawing/2014/main" id="{51CFB1B5-F722-639E-A36C-1F583AF4C5EB}"/>
                </a:ext>
              </a:extLst>
            </p:cNvPr>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sp>
        <p:nvSpPr>
          <p:cNvPr id="35" name="TextBox 42">
            <a:extLst>
              <a:ext uri="{FF2B5EF4-FFF2-40B4-BE49-F238E27FC236}">
                <a16:creationId xmlns:a16="http://schemas.microsoft.com/office/drawing/2014/main" id="{D4E7DC09-A436-1F70-AEBE-990F2162BD7F}"/>
              </a:ext>
            </a:extLst>
          </p:cNvPr>
          <p:cNvSpPr txBox="1"/>
          <p:nvPr/>
        </p:nvSpPr>
        <p:spPr>
          <a:xfrm>
            <a:off x="3898661" y="6347645"/>
            <a:ext cx="12616365" cy="703398"/>
          </a:xfrm>
          <a:prstGeom prst="rect">
            <a:avLst/>
          </a:prstGeom>
        </p:spPr>
        <p:txBody>
          <a:bodyPr wrap="square" lIns="0" tIns="0" rIns="0" bIns="0" rtlCol="0" anchor="t">
            <a:spAutoFit/>
          </a:bodyPr>
          <a:lstStyle/>
          <a:p>
            <a:pPr algn="just">
              <a:lnSpc>
                <a:spcPts val="2940"/>
              </a:lnSpc>
            </a:pPr>
            <a:r>
              <a:rPr lang="id-ID" sz="1800" b="1" i="1" dirty="0" err="1">
                <a:solidFill>
                  <a:srgbClr val="343779"/>
                </a:solidFill>
                <a:effectLst/>
                <a:latin typeface=""/>
                <a:ea typeface="Calibri" panose="020F0502020204030204" pitchFamily="34" charset="0"/>
              </a:rPr>
              <a:t>Promotion</a:t>
            </a:r>
            <a:r>
              <a:rPr lang="id-ID" b="1" dirty="0" err="1">
                <a:solidFill>
                  <a:srgbClr val="343779"/>
                </a:solidFill>
                <a:latin typeface=""/>
                <a:ea typeface="Calibri" panose="020F0502020204030204" pitchFamily="34" charset="0"/>
              </a:rPr>
              <a:t> (</a:t>
            </a:r>
            <a:r>
              <a:rPr lang="id-ID" sz="1800" b="1" dirty="0">
                <a:solidFill>
                  <a:srgbClr val="343779"/>
                </a:solidFill>
                <a:effectLst/>
                <a:latin typeface=""/>
                <a:ea typeface="Calibri" panose="020F0502020204030204" pitchFamily="34" charset="0"/>
              </a:rPr>
              <a:t>Promosi)</a:t>
            </a:r>
            <a:r>
              <a:rPr lang="id-ID" sz="1800" dirty="0">
                <a:solidFill>
                  <a:srgbClr val="343779"/>
                </a:solidFill>
                <a:effectLst/>
                <a:latin typeface=""/>
                <a:ea typeface="Calibri" panose="020F0502020204030204" pitchFamily="34" charset="0"/>
              </a:rPr>
              <a:t> : Semakin baiknya </a:t>
            </a:r>
            <a:r>
              <a:rPr lang="id-ID" sz="1800" b="1" dirty="0">
                <a:solidFill>
                  <a:srgbClr val="343779"/>
                </a:solidFill>
                <a:effectLst/>
                <a:latin typeface=""/>
                <a:ea typeface="Calibri" panose="020F0502020204030204" pitchFamily="34" charset="0"/>
              </a:rPr>
              <a:t>penyampaian</a:t>
            </a:r>
            <a:r>
              <a:rPr lang="id-ID" sz="1800" dirty="0">
                <a:solidFill>
                  <a:srgbClr val="343779"/>
                </a:solidFill>
                <a:effectLst/>
                <a:latin typeface=""/>
                <a:ea typeface="Calibri" panose="020F0502020204030204" pitchFamily="34" charset="0"/>
              </a:rPr>
              <a:t> terkait </a:t>
            </a:r>
            <a:r>
              <a:rPr lang="id-ID" sz="1800" b="1" dirty="0">
                <a:solidFill>
                  <a:srgbClr val="343779"/>
                </a:solidFill>
                <a:effectLst/>
                <a:latin typeface=""/>
                <a:ea typeface="Calibri" panose="020F0502020204030204" pitchFamily="34" charset="0"/>
              </a:rPr>
              <a:t>manfaat</a:t>
            </a:r>
            <a:r>
              <a:rPr lang="id-ID" sz="1800" dirty="0">
                <a:solidFill>
                  <a:srgbClr val="343779"/>
                </a:solidFill>
                <a:effectLst/>
                <a:latin typeface=""/>
                <a:ea typeface="Calibri" panose="020F0502020204030204" pitchFamily="34" charset="0"/>
              </a:rPr>
              <a:t> yang ada pada DASH OI diyakini akan mampu meningkatkan minat perangkat daerah untuk menggunakan dan mengembangkan platform ini lebih baik lagi</a:t>
            </a:r>
            <a:endParaRPr lang="en-US" sz="2100" dirty="0">
              <a:solidFill>
                <a:srgbClr val="343779"/>
              </a:solidFill>
              <a:latin typeface=""/>
              <a:ea typeface="Poppins"/>
              <a:cs typeface="Poppins"/>
              <a:sym typeface="Poppins"/>
            </a:endParaRPr>
          </a:p>
        </p:txBody>
      </p:sp>
      <p:sp>
        <p:nvSpPr>
          <p:cNvPr id="36" name="TextBox 43">
            <a:extLst>
              <a:ext uri="{FF2B5EF4-FFF2-40B4-BE49-F238E27FC236}">
                <a16:creationId xmlns:a16="http://schemas.microsoft.com/office/drawing/2014/main" id="{91F5C39D-B36D-1CE7-00D9-79B4B1E7A0CA}"/>
              </a:ext>
            </a:extLst>
          </p:cNvPr>
          <p:cNvSpPr txBox="1"/>
          <p:nvPr/>
        </p:nvSpPr>
        <p:spPr>
          <a:xfrm>
            <a:off x="3901382" y="2731742"/>
            <a:ext cx="12609393" cy="786241"/>
          </a:xfrm>
          <a:prstGeom prst="rect">
            <a:avLst/>
          </a:prstGeom>
        </p:spPr>
        <p:txBody>
          <a:bodyPr wrap="square" lIns="0" tIns="0" rIns="0" bIns="0" rtlCol="0" anchor="t">
            <a:spAutoFit/>
          </a:bodyPr>
          <a:lstStyle/>
          <a:p>
            <a:pPr lvl="0" algn="just">
              <a:lnSpc>
                <a:spcPct val="150000"/>
              </a:lnSpc>
              <a:spcAft>
                <a:spcPts val="800"/>
              </a:spcAft>
            </a:pPr>
            <a:r>
              <a:rPr lang="id-ID" sz="1800" b="1" i="1" dirty="0" err="1">
                <a:solidFill>
                  <a:srgbClr val="343779"/>
                </a:solidFill>
                <a:effectLst/>
                <a:latin typeface=""/>
                <a:ea typeface="Calibri" panose="020F0502020204030204" pitchFamily="34" charset="0"/>
                <a:cs typeface="Calibri" panose="020F0502020204030204" pitchFamily="34" charset="0"/>
              </a:rPr>
              <a:t>Product</a:t>
            </a:r>
            <a:r>
              <a:rPr lang="id-ID" sz="1800" b="1" i="1" dirty="0">
                <a:solidFill>
                  <a:srgbClr val="343779"/>
                </a:solidFill>
                <a:effectLst/>
                <a:latin typeface=""/>
                <a:ea typeface="Calibri" panose="020F0502020204030204" pitchFamily="34" charset="0"/>
                <a:cs typeface="Calibri" panose="020F0502020204030204" pitchFamily="34" charset="0"/>
              </a:rPr>
              <a:t> </a:t>
            </a:r>
            <a:r>
              <a:rPr lang="id-ID" sz="1800" b="1" dirty="0">
                <a:solidFill>
                  <a:srgbClr val="343779"/>
                </a:solidFill>
                <a:effectLst/>
                <a:latin typeface=""/>
                <a:ea typeface="Calibri" panose="020F0502020204030204" pitchFamily="34" charset="0"/>
                <a:cs typeface="Calibri" panose="020F0502020204030204" pitchFamily="34" charset="0"/>
              </a:rPr>
              <a:t>(Produk)</a:t>
            </a:r>
            <a:r>
              <a:rPr lang="en-ID" sz="1800" b="1" dirty="0">
                <a:solidFill>
                  <a:srgbClr val="343779"/>
                </a:solidFill>
                <a:effectLst/>
                <a:latin typeface=""/>
                <a:ea typeface="Calibri" panose="020F0502020204030204" pitchFamily="34" charset="0"/>
                <a:cs typeface="Times New Roman" panose="02020603050405020304" pitchFamily="18" charset="0"/>
              </a:rPr>
              <a:t> :</a:t>
            </a:r>
            <a:r>
              <a:rPr lang="en-ID" b="1" dirty="0">
                <a:solidFill>
                  <a:srgbClr val="343779"/>
                </a:solidFill>
                <a:latin typeface=""/>
                <a:ea typeface="Calibri" panose="020F0502020204030204" pitchFamily="34" charset="0"/>
                <a:cs typeface="Times New Roman" panose="02020603050405020304" pitchFamily="18" charset="0"/>
              </a:rPr>
              <a:t> </a:t>
            </a:r>
            <a:r>
              <a:rPr lang="id-ID" sz="1800" dirty="0">
                <a:solidFill>
                  <a:srgbClr val="343779"/>
                </a:solidFill>
                <a:effectLst/>
                <a:latin typeface=""/>
                <a:ea typeface="Calibri" panose="020F0502020204030204" pitchFamily="34" charset="0"/>
              </a:rPr>
              <a:t>Mengembangkan </a:t>
            </a:r>
            <a:r>
              <a:rPr lang="id-ID" sz="1800" b="1" i="1" dirty="0">
                <a:solidFill>
                  <a:srgbClr val="343779"/>
                </a:solidFill>
                <a:effectLst/>
                <a:latin typeface=""/>
                <a:ea typeface="Calibri" panose="020F0502020204030204" pitchFamily="34" charset="0"/>
              </a:rPr>
              <a:t>platform</a:t>
            </a:r>
            <a:r>
              <a:rPr lang="id-ID" sz="1800" b="1" dirty="0">
                <a:solidFill>
                  <a:srgbClr val="343779"/>
                </a:solidFill>
                <a:effectLst/>
                <a:latin typeface=""/>
                <a:ea typeface="Calibri" panose="020F0502020204030204" pitchFamily="34" charset="0"/>
              </a:rPr>
              <a:t> </a:t>
            </a:r>
            <a:r>
              <a:rPr lang="id-ID" sz="1800" b="1" i="1" dirty="0">
                <a:solidFill>
                  <a:srgbClr val="343779"/>
                </a:solidFill>
                <a:effectLst/>
                <a:latin typeface=""/>
                <a:ea typeface="Calibri" panose="020F0502020204030204" pitchFamily="34" charset="0"/>
              </a:rPr>
              <a:t>digital</a:t>
            </a:r>
            <a:r>
              <a:rPr lang="id-ID" sz="1800" b="1" dirty="0">
                <a:solidFill>
                  <a:srgbClr val="343779"/>
                </a:solidFill>
                <a:effectLst/>
                <a:latin typeface=""/>
                <a:ea typeface="Calibri" panose="020F0502020204030204" pitchFamily="34" charset="0"/>
              </a:rPr>
              <a:t> </a:t>
            </a:r>
            <a:r>
              <a:rPr lang="id-ID" sz="1800" dirty="0">
                <a:solidFill>
                  <a:srgbClr val="343779"/>
                </a:solidFill>
                <a:effectLst/>
                <a:latin typeface=""/>
                <a:ea typeface="Calibri" panose="020F0502020204030204" pitchFamily="34" charset="0"/>
              </a:rPr>
              <a:t>yang ramah pengguna dan terintegrasi sehingga </a:t>
            </a:r>
            <a:r>
              <a:rPr lang="id-ID" sz="1800" i="1" dirty="0">
                <a:solidFill>
                  <a:srgbClr val="343779"/>
                </a:solidFill>
                <a:effectLst/>
                <a:latin typeface=""/>
                <a:ea typeface="Calibri" panose="020F0502020204030204" pitchFamily="34" charset="0"/>
              </a:rPr>
              <a:t>Digital </a:t>
            </a:r>
            <a:r>
              <a:rPr lang="id-ID" sz="1800" i="1" dirty="0" err="1">
                <a:solidFill>
                  <a:srgbClr val="343779"/>
                </a:solidFill>
                <a:effectLst/>
                <a:latin typeface=""/>
                <a:ea typeface="Calibri" panose="020F0502020204030204" pitchFamily="34" charset="0"/>
              </a:rPr>
              <a:t>Administrative</a:t>
            </a:r>
            <a:r>
              <a:rPr lang="id-ID" sz="1800" i="1" dirty="0">
                <a:solidFill>
                  <a:srgbClr val="343779"/>
                </a:solidFill>
                <a:effectLst/>
                <a:latin typeface=""/>
                <a:ea typeface="Calibri" panose="020F0502020204030204" pitchFamily="34" charset="0"/>
              </a:rPr>
              <a:t> </a:t>
            </a:r>
            <a:r>
              <a:rPr lang="id-ID" sz="1800" i="1" dirty="0" err="1">
                <a:solidFill>
                  <a:srgbClr val="343779"/>
                </a:solidFill>
                <a:effectLst/>
                <a:latin typeface=""/>
                <a:ea typeface="Calibri" panose="020F0502020204030204" pitchFamily="34" charset="0"/>
              </a:rPr>
              <a:t>Smart</a:t>
            </a:r>
            <a:r>
              <a:rPr lang="id-ID" sz="1800" i="1" dirty="0">
                <a:solidFill>
                  <a:srgbClr val="343779"/>
                </a:solidFill>
                <a:effectLst/>
                <a:latin typeface=""/>
                <a:ea typeface="Calibri" panose="020F0502020204030204" pitchFamily="34" charset="0"/>
              </a:rPr>
              <a:t> </a:t>
            </a:r>
            <a:r>
              <a:rPr lang="id-ID" sz="1800" i="1" dirty="0" err="1">
                <a:solidFill>
                  <a:srgbClr val="343779"/>
                </a:solidFill>
                <a:effectLst/>
                <a:latin typeface=""/>
                <a:ea typeface="Calibri" panose="020F0502020204030204" pitchFamily="34" charset="0"/>
              </a:rPr>
              <a:t>Hub</a:t>
            </a:r>
            <a:r>
              <a:rPr lang="id-ID" sz="1800" dirty="0">
                <a:solidFill>
                  <a:srgbClr val="343779"/>
                </a:solidFill>
                <a:effectLst/>
                <a:latin typeface=""/>
                <a:ea typeface="Calibri" panose="020F0502020204030204" pitchFamily="34" charset="0"/>
              </a:rPr>
              <a:t> </a:t>
            </a:r>
            <a:r>
              <a:rPr lang="en-US" sz="1800" i="1" dirty="0" err="1">
                <a:solidFill>
                  <a:srgbClr val="343779"/>
                </a:solidFill>
                <a:effectLst/>
                <a:latin typeface=""/>
                <a:ea typeface="Calibri" panose="020F0502020204030204" pitchFamily="34" charset="0"/>
              </a:rPr>
              <a:t>Ogan</a:t>
            </a:r>
            <a:r>
              <a:rPr lang="en-US" sz="1800" i="1" dirty="0">
                <a:solidFill>
                  <a:srgbClr val="343779"/>
                </a:solidFill>
                <a:effectLst/>
                <a:latin typeface=""/>
                <a:ea typeface="Calibri" panose="020F0502020204030204" pitchFamily="34" charset="0"/>
              </a:rPr>
              <a:t> </a:t>
            </a:r>
            <a:r>
              <a:rPr lang="en-US" sz="1800" i="1" dirty="0" err="1">
                <a:solidFill>
                  <a:srgbClr val="343779"/>
                </a:solidFill>
                <a:effectLst/>
                <a:latin typeface=""/>
                <a:ea typeface="Calibri" panose="020F0502020204030204" pitchFamily="34" charset="0"/>
              </a:rPr>
              <a:t>Ilir</a:t>
            </a:r>
            <a:r>
              <a:rPr lang="en-US" sz="1800" dirty="0">
                <a:solidFill>
                  <a:srgbClr val="343779"/>
                </a:solidFill>
                <a:effectLst/>
                <a:latin typeface=""/>
                <a:ea typeface="Calibri" panose="020F0502020204030204" pitchFamily="34" charset="0"/>
              </a:rPr>
              <a:t> </a:t>
            </a:r>
            <a:r>
              <a:rPr lang="id-ID" sz="1800" dirty="0">
                <a:solidFill>
                  <a:srgbClr val="343779"/>
                </a:solidFill>
                <a:effectLst/>
                <a:latin typeface=""/>
                <a:ea typeface="Calibri" panose="020F0502020204030204" pitchFamily="34" charset="0"/>
              </a:rPr>
              <a:t>(DASH OI) mampu memberikan informasi dan data yang valid</a:t>
            </a:r>
            <a:r>
              <a:rPr lang="en-ID" dirty="0">
                <a:solidFill>
                  <a:srgbClr val="343779"/>
                </a:solidFill>
                <a:effectLst/>
                <a:latin typeface=""/>
              </a:rPr>
              <a:t> </a:t>
            </a:r>
            <a:endParaRPr lang="en-US" dirty="0">
              <a:solidFill>
                <a:srgbClr val="343779"/>
              </a:solidFill>
              <a:latin typeface=""/>
              <a:ea typeface="Poppins"/>
              <a:cs typeface="Poppins"/>
              <a:sym typeface="Poppins"/>
            </a:endParaRPr>
          </a:p>
        </p:txBody>
      </p:sp>
      <p:sp>
        <p:nvSpPr>
          <p:cNvPr id="37" name="TextBox 45">
            <a:extLst>
              <a:ext uri="{FF2B5EF4-FFF2-40B4-BE49-F238E27FC236}">
                <a16:creationId xmlns:a16="http://schemas.microsoft.com/office/drawing/2014/main" id="{22862D55-4D62-560E-0D15-714DA80E8D79}"/>
              </a:ext>
            </a:extLst>
          </p:cNvPr>
          <p:cNvSpPr txBox="1"/>
          <p:nvPr/>
        </p:nvSpPr>
        <p:spPr>
          <a:xfrm>
            <a:off x="3901382" y="3894211"/>
            <a:ext cx="12609392" cy="786241"/>
          </a:xfrm>
          <a:prstGeom prst="rect">
            <a:avLst/>
          </a:prstGeom>
        </p:spPr>
        <p:txBody>
          <a:bodyPr wrap="square" lIns="0" tIns="0" rIns="0" bIns="0" rtlCol="0" anchor="t">
            <a:spAutoFit/>
          </a:bodyPr>
          <a:lstStyle/>
          <a:p>
            <a:pPr lvl="0" algn="just">
              <a:lnSpc>
                <a:spcPct val="150000"/>
              </a:lnSpc>
              <a:spcAft>
                <a:spcPts val="800"/>
              </a:spcAft>
            </a:pPr>
            <a:r>
              <a:rPr lang="id-ID" sz="1800" b="1" i="1" dirty="0" err="1">
                <a:solidFill>
                  <a:srgbClr val="343779"/>
                </a:solidFill>
                <a:effectLst/>
                <a:latin typeface=""/>
                <a:ea typeface="Calibri" panose="020F0502020204030204" pitchFamily="34" charset="0"/>
                <a:cs typeface="Calibri" panose="020F0502020204030204" pitchFamily="34" charset="0"/>
              </a:rPr>
              <a:t>Price</a:t>
            </a:r>
            <a:r>
              <a:rPr lang="id-ID" sz="1800" b="1" dirty="0">
                <a:solidFill>
                  <a:srgbClr val="343779"/>
                </a:solidFill>
                <a:effectLst/>
                <a:latin typeface=""/>
                <a:ea typeface="Calibri" panose="020F0502020204030204" pitchFamily="34" charset="0"/>
                <a:cs typeface="Calibri" panose="020F0502020204030204" pitchFamily="34" charset="0"/>
              </a:rPr>
              <a:t> (Harga)</a:t>
            </a:r>
            <a:r>
              <a:rPr lang="en-ID" sz="1800" b="1" dirty="0">
                <a:solidFill>
                  <a:srgbClr val="343779"/>
                </a:solidFill>
                <a:effectLst/>
                <a:latin typeface=""/>
                <a:ea typeface="Calibri" panose="020F0502020204030204" pitchFamily="34" charset="0"/>
                <a:cs typeface="Times New Roman" panose="02020603050405020304" pitchFamily="18" charset="0"/>
              </a:rPr>
              <a:t> :</a:t>
            </a:r>
            <a:r>
              <a:rPr lang="en-ID" b="1" dirty="0">
                <a:solidFill>
                  <a:srgbClr val="343779"/>
                </a:solidFill>
                <a:latin typeface=""/>
                <a:ea typeface="Calibri" panose="020F0502020204030204" pitchFamily="34" charset="0"/>
                <a:cs typeface="Times New Roman" panose="02020603050405020304" pitchFamily="18" charset="0"/>
              </a:rPr>
              <a:t> </a:t>
            </a:r>
            <a:r>
              <a:rPr lang="en-ID" dirty="0">
                <a:solidFill>
                  <a:srgbClr val="343779"/>
                </a:solidFill>
                <a:latin typeface=""/>
                <a:ea typeface="Calibri" panose="020F0502020204030204" pitchFamily="34" charset="0"/>
                <a:cs typeface="Times New Roman" panose="02020603050405020304" pitchFamily="18" charset="0"/>
              </a:rPr>
              <a:t>p</a:t>
            </a:r>
            <a:r>
              <a:rPr lang="id-ID" sz="1800" dirty="0">
                <a:solidFill>
                  <a:srgbClr val="343779"/>
                </a:solidFill>
                <a:effectLst/>
                <a:latin typeface=""/>
                <a:ea typeface="Calibri" panose="020F0502020204030204" pitchFamily="34" charset="0"/>
              </a:rPr>
              <a:t>ada segmen ini </a:t>
            </a:r>
            <a:r>
              <a:rPr lang="en-US" sz="1800" i="1" dirty="0">
                <a:solidFill>
                  <a:srgbClr val="343779"/>
                </a:solidFill>
                <a:effectLst/>
                <a:latin typeface=""/>
                <a:ea typeface="Calibri" panose="020F0502020204030204" pitchFamily="34" charset="0"/>
              </a:rPr>
              <a:t>P</a:t>
            </a:r>
            <a:r>
              <a:rPr lang="id-ID" sz="1800" i="1" dirty="0" err="1">
                <a:solidFill>
                  <a:srgbClr val="343779"/>
                </a:solidFill>
                <a:effectLst/>
                <a:latin typeface=""/>
                <a:ea typeface="Calibri" panose="020F0502020204030204" pitchFamily="34" charset="0"/>
              </a:rPr>
              <a:t>roject</a:t>
            </a:r>
            <a:r>
              <a:rPr lang="id-ID" sz="1800" i="1" dirty="0">
                <a:solidFill>
                  <a:srgbClr val="343779"/>
                </a:solidFill>
                <a:effectLst/>
                <a:latin typeface=""/>
                <a:ea typeface="Calibri" panose="020F0502020204030204" pitchFamily="34" charset="0"/>
              </a:rPr>
              <a:t> </a:t>
            </a:r>
            <a:r>
              <a:rPr lang="en-US" sz="1800" i="1" dirty="0">
                <a:solidFill>
                  <a:srgbClr val="343779"/>
                </a:solidFill>
                <a:effectLst/>
                <a:latin typeface=""/>
                <a:ea typeface="Calibri" panose="020F0502020204030204" pitchFamily="34" charset="0"/>
              </a:rPr>
              <a:t>Leader</a:t>
            </a:r>
            <a:r>
              <a:rPr lang="id-ID" sz="1800" dirty="0">
                <a:solidFill>
                  <a:srgbClr val="343779"/>
                </a:solidFill>
                <a:effectLst/>
                <a:latin typeface=""/>
                <a:ea typeface="Calibri" panose="020F0502020204030204" pitchFamily="34" charset="0"/>
              </a:rPr>
              <a:t> mengenalkan potensi </a:t>
            </a:r>
            <a:r>
              <a:rPr lang="id-ID" sz="1800" b="1" dirty="0">
                <a:solidFill>
                  <a:srgbClr val="343779"/>
                </a:solidFill>
                <a:effectLst/>
                <a:latin typeface=""/>
                <a:ea typeface="Calibri" panose="020F0502020204030204" pitchFamily="34" charset="0"/>
              </a:rPr>
              <a:t>efisiensi</a:t>
            </a:r>
            <a:r>
              <a:rPr lang="id-ID" sz="1800" dirty="0">
                <a:solidFill>
                  <a:srgbClr val="343779"/>
                </a:solidFill>
                <a:effectLst/>
                <a:latin typeface=""/>
                <a:ea typeface="Calibri" panose="020F0502020204030204" pitchFamily="34" charset="0"/>
              </a:rPr>
              <a:t> </a:t>
            </a:r>
            <a:r>
              <a:rPr lang="id-ID" sz="1800" b="1" dirty="0">
                <a:solidFill>
                  <a:srgbClr val="343779"/>
                </a:solidFill>
                <a:effectLst/>
                <a:latin typeface=""/>
                <a:ea typeface="Calibri" panose="020F0502020204030204" pitchFamily="34" charset="0"/>
              </a:rPr>
              <a:t>biaya </a:t>
            </a:r>
            <a:r>
              <a:rPr lang="id-ID" sz="1800" b="1" dirty="0" err="1">
                <a:solidFill>
                  <a:srgbClr val="343779"/>
                </a:solidFill>
                <a:effectLst/>
                <a:latin typeface=""/>
                <a:ea typeface="Calibri" panose="020F0502020204030204" pitchFamily="34" charset="0"/>
              </a:rPr>
              <a:t>opersional</a:t>
            </a:r>
            <a:r>
              <a:rPr lang="id-ID" sz="1800" b="1" dirty="0">
                <a:solidFill>
                  <a:srgbClr val="343779"/>
                </a:solidFill>
                <a:effectLst/>
                <a:latin typeface=""/>
                <a:ea typeface="Calibri" panose="020F0502020204030204" pitchFamily="34" charset="0"/>
              </a:rPr>
              <a:t> </a:t>
            </a:r>
            <a:r>
              <a:rPr lang="id-ID" sz="1800" dirty="0">
                <a:solidFill>
                  <a:srgbClr val="343779"/>
                </a:solidFill>
                <a:effectLst/>
                <a:latin typeface=""/>
                <a:ea typeface="Calibri" panose="020F0502020204030204" pitchFamily="34" charset="0"/>
              </a:rPr>
              <a:t>dalam pengumpulan, pengolahan, penyimpanan, pendistribusian dan penyajian data kepada para pengguna.</a:t>
            </a:r>
            <a:r>
              <a:rPr lang="en-ID" dirty="0">
                <a:solidFill>
                  <a:srgbClr val="343779"/>
                </a:solidFill>
                <a:effectLst/>
                <a:latin typeface=""/>
              </a:rPr>
              <a:t> </a:t>
            </a:r>
            <a:endParaRPr lang="en-US" dirty="0">
              <a:solidFill>
                <a:srgbClr val="343779"/>
              </a:solidFill>
              <a:latin typeface=""/>
              <a:ea typeface="Poppins"/>
              <a:cs typeface="Poppins"/>
              <a:sym typeface="Poppins"/>
            </a:endParaRPr>
          </a:p>
        </p:txBody>
      </p:sp>
      <p:sp>
        <p:nvSpPr>
          <p:cNvPr id="38" name="TextBox 46">
            <a:extLst>
              <a:ext uri="{FF2B5EF4-FFF2-40B4-BE49-F238E27FC236}">
                <a16:creationId xmlns:a16="http://schemas.microsoft.com/office/drawing/2014/main" id="{9026B7B9-A275-F51C-D868-C5BBF1F7B995}"/>
              </a:ext>
            </a:extLst>
          </p:cNvPr>
          <p:cNvSpPr txBox="1"/>
          <p:nvPr/>
        </p:nvSpPr>
        <p:spPr>
          <a:xfrm>
            <a:off x="3868725" y="4953227"/>
            <a:ext cx="12604628" cy="1075294"/>
          </a:xfrm>
          <a:prstGeom prst="rect">
            <a:avLst/>
          </a:prstGeom>
        </p:spPr>
        <p:txBody>
          <a:bodyPr wrap="square" lIns="0" tIns="0" rIns="0" bIns="0" rtlCol="0" anchor="t">
            <a:spAutoFit/>
          </a:bodyPr>
          <a:lstStyle/>
          <a:p>
            <a:pPr algn="just">
              <a:lnSpc>
                <a:spcPts val="2940"/>
              </a:lnSpc>
            </a:pPr>
            <a:r>
              <a:rPr lang="id-ID" sz="1800" b="1" i="1" dirty="0" err="1">
                <a:solidFill>
                  <a:srgbClr val="343779"/>
                </a:solidFill>
                <a:effectLst/>
                <a:latin typeface=""/>
                <a:ea typeface="Calibri" panose="020F0502020204030204" pitchFamily="34" charset="0"/>
              </a:rPr>
              <a:t>Place</a:t>
            </a:r>
            <a:r>
              <a:rPr lang="id-ID" b="1" dirty="0" err="1">
                <a:solidFill>
                  <a:srgbClr val="343779"/>
                </a:solidFill>
                <a:latin typeface=""/>
                <a:ea typeface="Calibri" panose="020F0502020204030204" pitchFamily="34" charset="0"/>
              </a:rPr>
              <a:t> (</a:t>
            </a:r>
            <a:r>
              <a:rPr lang="id-ID" sz="1800" b="1" dirty="0">
                <a:solidFill>
                  <a:srgbClr val="343779"/>
                </a:solidFill>
                <a:effectLst/>
                <a:latin typeface=""/>
                <a:ea typeface="Calibri" panose="020F0502020204030204" pitchFamily="34" charset="0"/>
              </a:rPr>
              <a:t>Tempat) : </a:t>
            </a:r>
            <a:r>
              <a:rPr lang="id-ID" dirty="0">
                <a:solidFill>
                  <a:srgbClr val="343779"/>
                </a:solidFill>
                <a:latin typeface=""/>
                <a:ea typeface="Calibri" panose="020F0502020204030204" pitchFamily="34" charset="0"/>
              </a:rPr>
              <a:t>m</a:t>
            </a:r>
            <a:r>
              <a:rPr lang="id-ID" sz="1800" dirty="0">
                <a:solidFill>
                  <a:srgbClr val="343779"/>
                </a:solidFill>
                <a:effectLst/>
                <a:latin typeface=""/>
                <a:ea typeface="Calibri" panose="020F0502020204030204" pitchFamily="34" charset="0"/>
              </a:rPr>
              <a:t>eningkatkan </a:t>
            </a:r>
            <a:r>
              <a:rPr lang="id-ID" sz="1800" b="1" dirty="0">
                <a:solidFill>
                  <a:srgbClr val="343779"/>
                </a:solidFill>
                <a:effectLst/>
                <a:latin typeface=""/>
                <a:ea typeface="Calibri" panose="020F0502020204030204" pitchFamily="34" charset="0"/>
              </a:rPr>
              <a:t>aksesibilitas layanan digital </a:t>
            </a:r>
            <a:r>
              <a:rPr lang="id-ID" sz="1800" dirty="0">
                <a:solidFill>
                  <a:srgbClr val="343779"/>
                </a:solidFill>
                <a:effectLst/>
                <a:latin typeface=""/>
                <a:ea typeface="Calibri" panose="020F0502020204030204" pitchFamily="34" charset="0"/>
              </a:rPr>
              <a:t>melalui berbagai </a:t>
            </a:r>
            <a:r>
              <a:rPr lang="id-ID" sz="1800" b="1" dirty="0">
                <a:solidFill>
                  <a:srgbClr val="343779"/>
                </a:solidFill>
                <a:effectLst/>
                <a:latin typeface=""/>
                <a:ea typeface="Calibri" panose="020F0502020204030204" pitchFamily="34" charset="0"/>
              </a:rPr>
              <a:t>kanal</a:t>
            </a:r>
            <a:r>
              <a:rPr lang="id-ID" sz="1800" dirty="0">
                <a:solidFill>
                  <a:srgbClr val="343779"/>
                </a:solidFill>
                <a:effectLst/>
                <a:latin typeface=""/>
                <a:ea typeface="Calibri" panose="020F0502020204030204" pitchFamily="34" charset="0"/>
              </a:rPr>
              <a:t>, baik </a:t>
            </a:r>
            <a:r>
              <a:rPr lang="id-ID" sz="1800" b="1" i="1" dirty="0" err="1">
                <a:solidFill>
                  <a:srgbClr val="343779"/>
                </a:solidFill>
                <a:effectLst/>
                <a:latin typeface=""/>
                <a:ea typeface="Calibri" panose="020F0502020204030204" pitchFamily="34" charset="0"/>
              </a:rPr>
              <a:t>online</a:t>
            </a:r>
            <a:r>
              <a:rPr lang="id-ID" sz="1800" dirty="0">
                <a:solidFill>
                  <a:srgbClr val="343779"/>
                </a:solidFill>
                <a:effectLst/>
                <a:latin typeface=""/>
                <a:ea typeface="Calibri" panose="020F0502020204030204" pitchFamily="34" charset="0"/>
              </a:rPr>
              <a:t> maupun </a:t>
            </a:r>
            <a:r>
              <a:rPr lang="id-ID" sz="1800" b="1" dirty="0">
                <a:solidFill>
                  <a:srgbClr val="343779"/>
                </a:solidFill>
                <a:effectLst/>
                <a:latin typeface=""/>
                <a:ea typeface="Calibri" panose="020F0502020204030204" pitchFamily="34" charset="0"/>
              </a:rPr>
              <a:t>fisik</a:t>
            </a:r>
            <a:r>
              <a:rPr lang="id-ID" sz="1800" dirty="0">
                <a:solidFill>
                  <a:srgbClr val="343779"/>
                </a:solidFill>
                <a:effectLst/>
                <a:latin typeface=""/>
                <a:ea typeface="Calibri" panose="020F0502020204030204" pitchFamily="34" charset="0"/>
              </a:rPr>
              <a:t>. Dengan pendekatan ini, DASH OI dirancang sebagai pusat layanan teknologi yang mendukung transformasi digital di Seluruh Wilayah Kabupaten Ogan Ilir</a:t>
            </a:r>
            <a:r>
              <a:rPr lang="en-ID" dirty="0">
                <a:solidFill>
                  <a:srgbClr val="343779"/>
                </a:solidFill>
                <a:effectLst/>
                <a:latin typeface=""/>
              </a:rPr>
              <a:t> </a:t>
            </a:r>
            <a:endParaRPr lang="en-US" sz="2100" dirty="0">
              <a:solidFill>
                <a:srgbClr val="343779"/>
              </a:solidFill>
              <a:latin typeface=""/>
              <a:ea typeface="Poppins"/>
              <a:cs typeface="Poppins"/>
              <a:sym typeface="Poppins"/>
            </a:endParaRPr>
          </a:p>
        </p:txBody>
      </p:sp>
      <p:sp>
        <p:nvSpPr>
          <p:cNvPr id="39" name="TextBox 42">
            <a:extLst>
              <a:ext uri="{FF2B5EF4-FFF2-40B4-BE49-F238E27FC236}">
                <a16:creationId xmlns:a16="http://schemas.microsoft.com/office/drawing/2014/main" id="{0516E587-5AE0-A733-1A1F-19570CD4CAE5}"/>
              </a:ext>
            </a:extLst>
          </p:cNvPr>
          <p:cNvSpPr txBox="1"/>
          <p:nvPr/>
        </p:nvSpPr>
        <p:spPr>
          <a:xfrm>
            <a:off x="3920432" y="7519229"/>
            <a:ext cx="12616365" cy="709938"/>
          </a:xfrm>
          <a:prstGeom prst="rect">
            <a:avLst/>
          </a:prstGeom>
        </p:spPr>
        <p:txBody>
          <a:bodyPr wrap="square" lIns="0" tIns="0" rIns="0" bIns="0" rtlCol="0" anchor="t">
            <a:spAutoFit/>
          </a:bodyPr>
          <a:lstStyle/>
          <a:p>
            <a:pPr algn="just">
              <a:lnSpc>
                <a:spcPts val="2940"/>
              </a:lnSpc>
            </a:pPr>
            <a:r>
              <a:rPr lang="en-US" sz="1800" b="1" i="1" dirty="0" err="1">
                <a:solidFill>
                  <a:srgbClr val="343779"/>
                </a:solidFill>
                <a:effectLst/>
                <a:latin typeface=""/>
                <a:ea typeface="Calibri" panose="020F0502020204030204" pitchFamily="34" charset="0"/>
              </a:rPr>
              <a:t>Consumer</a:t>
            </a:r>
            <a:r>
              <a:rPr lang="en-US" sz="1800" b="1" dirty="0" err="1">
                <a:solidFill>
                  <a:srgbClr val="343779"/>
                </a:solidFill>
                <a:effectLst/>
                <a:latin typeface=""/>
                <a:ea typeface="Calibri" panose="020F0502020204030204" pitchFamily="34" charset="0"/>
              </a:rPr>
              <a:t> (Konsumen)</a:t>
            </a:r>
            <a:r>
              <a:rPr lang="en-US" b="1" dirty="0" err="1">
                <a:solidFill>
                  <a:srgbClr val="343779"/>
                </a:solidFill>
                <a:latin typeface=""/>
                <a:ea typeface="Calibri" panose="020F0502020204030204" pitchFamily="34" charset="0"/>
              </a:rPr>
              <a:t> :</a:t>
            </a:r>
            <a:r>
              <a:rPr lang="en-US" sz="1800" dirty="0">
                <a:solidFill>
                  <a:srgbClr val="343779"/>
                </a:solidFill>
                <a:effectLst/>
                <a:latin typeface=""/>
                <a:ea typeface="Calibri" panose="020F0502020204030204" pitchFamily="34" charset="0"/>
              </a:rPr>
              <a:t> </a:t>
            </a:r>
            <a:r>
              <a:rPr lang="id-ID" dirty="0">
                <a:solidFill>
                  <a:srgbClr val="343779"/>
                </a:solidFill>
                <a:latin typeface=""/>
                <a:ea typeface="Calibri" panose="020F0502020204030204" pitchFamily="34" charset="0"/>
              </a:rPr>
              <a:t>p</a:t>
            </a:r>
            <a:r>
              <a:rPr lang="id-ID" sz="1800" dirty="0">
                <a:solidFill>
                  <a:srgbClr val="343779"/>
                </a:solidFill>
                <a:effectLst/>
                <a:latin typeface=""/>
                <a:ea typeface="Calibri" panose="020F0502020204030204" pitchFamily="34" charset="0"/>
              </a:rPr>
              <a:t>enyelenggaraan marketing sektor publik untuk customer/community dilakukan Project Leader melalui berbagai </a:t>
            </a:r>
            <a:r>
              <a:rPr lang="id-ID" sz="1800" b="1" dirty="0">
                <a:solidFill>
                  <a:srgbClr val="343779"/>
                </a:solidFill>
                <a:effectLst/>
                <a:latin typeface=""/>
                <a:ea typeface="Calibri" panose="020F0502020204030204" pitchFamily="34" charset="0"/>
              </a:rPr>
              <a:t>jejaring informasi </a:t>
            </a:r>
            <a:r>
              <a:rPr lang="id-ID" sz="1800" dirty="0">
                <a:solidFill>
                  <a:srgbClr val="343779"/>
                </a:solidFill>
                <a:effectLst/>
                <a:latin typeface=""/>
                <a:ea typeface="Calibri" panose="020F0502020204030204" pitchFamily="34" charset="0"/>
              </a:rPr>
              <a:t>dan </a:t>
            </a:r>
            <a:r>
              <a:rPr lang="id-ID" sz="1800" b="1" dirty="0">
                <a:solidFill>
                  <a:srgbClr val="343779"/>
                </a:solidFill>
                <a:effectLst/>
                <a:latin typeface=""/>
                <a:ea typeface="Calibri" panose="020F0502020204030204" pitchFamily="34" charset="0"/>
              </a:rPr>
              <a:t>media</a:t>
            </a:r>
            <a:r>
              <a:rPr lang="id-ID" sz="1800" dirty="0">
                <a:solidFill>
                  <a:srgbClr val="343779"/>
                </a:solidFill>
                <a:effectLst/>
                <a:latin typeface=""/>
                <a:ea typeface="Calibri" panose="020F0502020204030204" pitchFamily="34" charset="0"/>
              </a:rPr>
              <a:t> serta melalui </a:t>
            </a:r>
            <a:r>
              <a:rPr lang="id-ID" sz="1800" b="1" dirty="0">
                <a:solidFill>
                  <a:srgbClr val="343779"/>
                </a:solidFill>
                <a:effectLst/>
                <a:latin typeface=""/>
                <a:ea typeface="Calibri" panose="020F0502020204030204" pitchFamily="34" charset="0"/>
              </a:rPr>
              <a:t>sosialisasi</a:t>
            </a:r>
            <a:r>
              <a:rPr lang="id-ID" sz="1800" dirty="0">
                <a:solidFill>
                  <a:srgbClr val="343779"/>
                </a:solidFill>
                <a:effectLst/>
                <a:latin typeface=""/>
                <a:ea typeface="Calibri" panose="020F0502020204030204" pitchFamily="34" charset="0"/>
              </a:rPr>
              <a:t> langsung ke Perangkat Desa.</a:t>
            </a:r>
            <a:r>
              <a:rPr lang="en-ID" dirty="0">
                <a:solidFill>
                  <a:srgbClr val="343779"/>
                </a:solidFill>
                <a:effectLst/>
                <a:latin typeface=""/>
              </a:rPr>
              <a:t> </a:t>
            </a:r>
            <a:endParaRPr lang="en-US" sz="2100" dirty="0">
              <a:solidFill>
                <a:srgbClr val="343779"/>
              </a:solidFill>
              <a:latin typeface=""/>
              <a:ea typeface="Poppins"/>
              <a:cs typeface="Poppins"/>
              <a:sym typeface="Poppins"/>
            </a:endParaRPr>
          </a:p>
        </p:txBody>
      </p:sp>
      <p:grpSp>
        <p:nvGrpSpPr>
          <p:cNvPr id="40" name="Group 10">
            <a:extLst>
              <a:ext uri="{FF2B5EF4-FFF2-40B4-BE49-F238E27FC236}">
                <a16:creationId xmlns:a16="http://schemas.microsoft.com/office/drawing/2014/main" id="{37C68EA8-420E-9BAF-37EE-484A0E7DEAE3}"/>
              </a:ext>
            </a:extLst>
          </p:cNvPr>
          <p:cNvGrpSpPr/>
          <p:nvPr/>
        </p:nvGrpSpPr>
        <p:grpSpPr>
          <a:xfrm>
            <a:off x="2765201" y="7536125"/>
            <a:ext cx="725258" cy="709339"/>
            <a:chOff x="0" y="0"/>
            <a:chExt cx="1009112" cy="1240106"/>
          </a:xfrm>
        </p:grpSpPr>
        <p:grpSp>
          <p:nvGrpSpPr>
            <p:cNvPr id="41" name="Group 11">
              <a:extLst>
                <a:ext uri="{FF2B5EF4-FFF2-40B4-BE49-F238E27FC236}">
                  <a16:creationId xmlns:a16="http://schemas.microsoft.com/office/drawing/2014/main" id="{8BF40C3E-6F49-09F3-21A3-FBE705D9521D}"/>
                </a:ext>
              </a:extLst>
            </p:cNvPr>
            <p:cNvGrpSpPr/>
            <p:nvPr/>
          </p:nvGrpSpPr>
          <p:grpSpPr>
            <a:xfrm>
              <a:off x="0" y="0"/>
              <a:ext cx="1009112" cy="1229720"/>
              <a:chOff x="0" y="0"/>
              <a:chExt cx="1913890" cy="2332297"/>
            </a:xfrm>
          </p:grpSpPr>
          <p:sp>
            <p:nvSpPr>
              <p:cNvPr id="43" name="Freeform 12">
                <a:extLst>
                  <a:ext uri="{FF2B5EF4-FFF2-40B4-BE49-F238E27FC236}">
                    <a16:creationId xmlns:a16="http://schemas.microsoft.com/office/drawing/2014/main" id="{851937E8-B778-CDCC-D145-C03E0FE9C79C}"/>
                  </a:ext>
                </a:extLst>
              </p:cNvPr>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chemeClr val="accent6">
                  <a:lumMod val="60000"/>
                  <a:lumOff val="40000"/>
                </a:schemeClr>
              </a:solidFill>
            </p:spPr>
          </p:sp>
        </p:grpSp>
        <p:sp>
          <p:nvSpPr>
            <p:cNvPr id="42" name="TextBox 41">
              <a:extLst>
                <a:ext uri="{FF2B5EF4-FFF2-40B4-BE49-F238E27FC236}">
                  <a16:creationId xmlns:a16="http://schemas.microsoft.com/office/drawing/2014/main" id="{C78F8E5F-4ECE-91DC-7311-6A59EEDC4FCD}"/>
                </a:ext>
              </a:extLst>
            </p:cNvPr>
            <p:cNvSpPr txBox="1"/>
            <p:nvPr/>
          </p:nvSpPr>
          <p:spPr>
            <a:xfrm>
              <a:off x="30359" y="160934"/>
              <a:ext cx="948396" cy="1079172"/>
            </a:xfrm>
            <a:prstGeom prst="rect">
              <a:avLst/>
            </a:prstGeom>
          </p:spPr>
          <p:txBody>
            <a:bodyPr lIns="0" tIns="0" rIns="0" bIns="0" rtlCol="0" anchor="t">
              <a:spAutoFit/>
            </a:bodyPr>
            <a:lstStyle/>
            <a:p>
              <a:pPr algn="ctr">
                <a:lnSpc>
                  <a:spcPts val="4963"/>
                </a:lnSpc>
              </a:pPr>
              <a:r>
                <a:rPr lang="en-US" sz="3545" b="1" dirty="0">
                  <a:solidFill>
                    <a:srgbClr val="FFFFFF"/>
                  </a:solidFill>
                  <a:latin typeface="Poppins Bold"/>
                  <a:ea typeface="Poppins Bold"/>
                  <a:cs typeface="Poppins Bold"/>
                  <a:sym typeface="Poppins Bold"/>
                </a:rPr>
                <a:t>5</a:t>
              </a:r>
            </a:p>
          </p:txBody>
        </p:sp>
      </p:grpSp>
      <p:pic>
        <p:nvPicPr>
          <p:cNvPr id="44" name="Graphic 43" descr="Playbook with solid fill">
            <a:extLst>
              <a:ext uri="{FF2B5EF4-FFF2-40B4-BE49-F238E27FC236}">
                <a16:creationId xmlns:a16="http://schemas.microsoft.com/office/drawing/2014/main" id="{2C88CB1E-219B-E98D-D770-1B7488C981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36109" y="893960"/>
            <a:ext cx="914400" cy="914400"/>
          </a:xfrm>
          <a:prstGeom prst="rect">
            <a:avLst/>
          </a:prstGeom>
        </p:spPr>
      </p:pic>
    </p:spTree>
    <p:extLst>
      <p:ext uri="{BB962C8B-B14F-4D97-AF65-F5344CB8AC3E}">
        <p14:creationId xmlns:p14="http://schemas.microsoft.com/office/powerpoint/2010/main" val="952776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23836" y="7652063"/>
            <a:ext cx="1266848" cy="1275280"/>
            <a:chOff x="0" y="0"/>
            <a:chExt cx="818246" cy="823692"/>
          </a:xfrm>
        </p:grpSpPr>
        <p:sp>
          <p:nvSpPr>
            <p:cNvPr id="4" name="Freeform 4"/>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FFA646"/>
            </a:solidFill>
          </p:spPr>
        </p:sp>
        <p:sp>
          <p:nvSpPr>
            <p:cNvPr id="5" name="TextBox 5"/>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6" name="Group 6"/>
          <p:cNvGrpSpPr/>
          <p:nvPr/>
        </p:nvGrpSpPr>
        <p:grpSpPr>
          <a:xfrm>
            <a:off x="1290684" y="7665843"/>
            <a:ext cx="1266848" cy="1275280"/>
            <a:chOff x="0" y="0"/>
            <a:chExt cx="818246" cy="823692"/>
          </a:xfrm>
        </p:grpSpPr>
        <p:sp>
          <p:nvSpPr>
            <p:cNvPr id="7" name="Freeform 7"/>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FFA646">
                <a:alpha val="19608"/>
              </a:srgbClr>
            </a:solidFill>
          </p:spPr>
        </p:sp>
        <p:sp>
          <p:nvSpPr>
            <p:cNvPr id="8" name="TextBox 8"/>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9" name="Group 9"/>
          <p:cNvGrpSpPr/>
          <p:nvPr/>
        </p:nvGrpSpPr>
        <p:grpSpPr>
          <a:xfrm>
            <a:off x="17021152" y="7739578"/>
            <a:ext cx="1804306" cy="1275280"/>
            <a:chOff x="0" y="0"/>
            <a:chExt cx="1165386" cy="823692"/>
          </a:xfrm>
        </p:grpSpPr>
        <p:sp>
          <p:nvSpPr>
            <p:cNvPr id="10" name="Freeform 10"/>
            <p:cNvSpPr/>
            <p:nvPr/>
          </p:nvSpPr>
          <p:spPr>
            <a:xfrm>
              <a:off x="0" y="0"/>
              <a:ext cx="1165386" cy="823692"/>
            </a:xfrm>
            <a:custGeom>
              <a:avLst/>
              <a:gdLst/>
              <a:ahLst/>
              <a:cxnLst/>
              <a:rect l="l" t="t" r="r" b="b"/>
              <a:pathLst>
                <a:path w="1165386" h="823692">
                  <a:moveTo>
                    <a:pt x="0" y="0"/>
                  </a:moveTo>
                  <a:lnTo>
                    <a:pt x="1165386" y="0"/>
                  </a:lnTo>
                  <a:lnTo>
                    <a:pt x="1165386" y="823692"/>
                  </a:lnTo>
                  <a:lnTo>
                    <a:pt x="0" y="823692"/>
                  </a:lnTo>
                  <a:close/>
                </a:path>
              </a:pathLst>
            </a:custGeom>
            <a:solidFill>
              <a:srgbClr val="343779">
                <a:alpha val="19608"/>
              </a:srgbClr>
            </a:solidFill>
          </p:spPr>
        </p:sp>
        <p:sp>
          <p:nvSpPr>
            <p:cNvPr id="11" name="TextBox 11"/>
            <p:cNvSpPr txBox="1"/>
            <p:nvPr/>
          </p:nvSpPr>
          <p:spPr>
            <a:xfrm>
              <a:off x="0" y="-47625"/>
              <a:ext cx="1165386" cy="871317"/>
            </a:xfrm>
            <a:prstGeom prst="rect">
              <a:avLst/>
            </a:prstGeom>
          </p:spPr>
          <p:txBody>
            <a:bodyPr lIns="50800" tIns="50800" rIns="50800" bIns="50800" rtlCol="0" anchor="ctr"/>
            <a:lstStyle/>
            <a:p>
              <a:pPr algn="ctr">
                <a:lnSpc>
                  <a:spcPts val="2323"/>
                </a:lnSpc>
              </a:pPr>
              <a:endParaRPr/>
            </a:p>
          </p:txBody>
        </p:sp>
      </p:grpSp>
      <p:grpSp>
        <p:nvGrpSpPr>
          <p:cNvPr id="12" name="Group 12"/>
          <p:cNvGrpSpPr/>
          <p:nvPr/>
        </p:nvGrpSpPr>
        <p:grpSpPr>
          <a:xfrm>
            <a:off x="17021152" y="6450518"/>
            <a:ext cx="1804306" cy="1275280"/>
            <a:chOff x="0" y="0"/>
            <a:chExt cx="1165386" cy="823692"/>
          </a:xfrm>
        </p:grpSpPr>
        <p:sp>
          <p:nvSpPr>
            <p:cNvPr id="13" name="Freeform 13"/>
            <p:cNvSpPr/>
            <p:nvPr/>
          </p:nvSpPr>
          <p:spPr>
            <a:xfrm>
              <a:off x="0" y="0"/>
              <a:ext cx="1165386" cy="823692"/>
            </a:xfrm>
            <a:custGeom>
              <a:avLst/>
              <a:gdLst/>
              <a:ahLst/>
              <a:cxnLst/>
              <a:rect l="l" t="t" r="r" b="b"/>
              <a:pathLst>
                <a:path w="1165386" h="823692">
                  <a:moveTo>
                    <a:pt x="0" y="0"/>
                  </a:moveTo>
                  <a:lnTo>
                    <a:pt x="1165386" y="0"/>
                  </a:lnTo>
                  <a:lnTo>
                    <a:pt x="1165386" y="823692"/>
                  </a:lnTo>
                  <a:lnTo>
                    <a:pt x="0" y="823692"/>
                  </a:lnTo>
                  <a:close/>
                </a:path>
              </a:pathLst>
            </a:custGeom>
            <a:solidFill>
              <a:srgbClr val="343779">
                <a:alpha val="9804"/>
              </a:srgbClr>
            </a:solidFill>
          </p:spPr>
        </p:sp>
        <p:sp>
          <p:nvSpPr>
            <p:cNvPr id="14" name="TextBox 14"/>
            <p:cNvSpPr txBox="1"/>
            <p:nvPr/>
          </p:nvSpPr>
          <p:spPr>
            <a:xfrm>
              <a:off x="0" y="-47625"/>
              <a:ext cx="1165386" cy="871317"/>
            </a:xfrm>
            <a:prstGeom prst="rect">
              <a:avLst/>
            </a:prstGeom>
          </p:spPr>
          <p:txBody>
            <a:bodyPr lIns="50800" tIns="50800" rIns="50800" bIns="50800" rtlCol="0" anchor="ctr"/>
            <a:lstStyle/>
            <a:p>
              <a:pPr algn="ctr">
                <a:lnSpc>
                  <a:spcPts val="2323"/>
                </a:lnSpc>
              </a:pPr>
              <a:endParaRPr/>
            </a:p>
          </p:txBody>
        </p:sp>
      </p:grpSp>
      <p:grpSp>
        <p:nvGrpSpPr>
          <p:cNvPr id="18" name="Group 18"/>
          <p:cNvGrpSpPr/>
          <p:nvPr/>
        </p:nvGrpSpPr>
        <p:grpSpPr>
          <a:xfrm>
            <a:off x="14298" y="8927343"/>
            <a:ext cx="1285922" cy="1763663"/>
            <a:chOff x="0" y="0"/>
            <a:chExt cx="812800" cy="1114768"/>
          </a:xfrm>
        </p:grpSpPr>
        <p:sp>
          <p:nvSpPr>
            <p:cNvPr id="19" name="Freeform 19"/>
            <p:cNvSpPr/>
            <p:nvPr/>
          </p:nvSpPr>
          <p:spPr>
            <a:xfrm>
              <a:off x="0" y="0"/>
              <a:ext cx="812800" cy="1114768"/>
            </a:xfrm>
            <a:custGeom>
              <a:avLst/>
              <a:gdLst/>
              <a:ahLst/>
              <a:cxnLst/>
              <a:rect l="l" t="t" r="r" b="b"/>
              <a:pathLst>
                <a:path w="812800" h="1114768">
                  <a:moveTo>
                    <a:pt x="0" y="0"/>
                  </a:moveTo>
                  <a:lnTo>
                    <a:pt x="812800" y="0"/>
                  </a:lnTo>
                  <a:lnTo>
                    <a:pt x="812800" y="1114768"/>
                  </a:lnTo>
                  <a:lnTo>
                    <a:pt x="0" y="1114768"/>
                  </a:lnTo>
                  <a:close/>
                </a:path>
              </a:pathLst>
            </a:custGeom>
            <a:solidFill>
              <a:srgbClr val="F86041">
                <a:alpha val="19608"/>
              </a:srgbClr>
            </a:solidFill>
          </p:spPr>
        </p:sp>
        <p:sp>
          <p:nvSpPr>
            <p:cNvPr id="20" name="TextBox 20"/>
            <p:cNvSpPr txBox="1"/>
            <p:nvPr/>
          </p:nvSpPr>
          <p:spPr>
            <a:xfrm>
              <a:off x="0" y="-47625"/>
              <a:ext cx="812800" cy="1162393"/>
            </a:xfrm>
            <a:prstGeom prst="rect">
              <a:avLst/>
            </a:prstGeom>
          </p:spPr>
          <p:txBody>
            <a:bodyPr lIns="50800" tIns="50800" rIns="50800" bIns="50800" rtlCol="0" anchor="ctr"/>
            <a:lstStyle/>
            <a:p>
              <a:pPr algn="ctr">
                <a:lnSpc>
                  <a:spcPts val="2323"/>
                </a:lnSpc>
              </a:pPr>
              <a:endParaRPr/>
            </a:p>
          </p:txBody>
        </p:sp>
      </p:grpSp>
      <p:sp>
        <p:nvSpPr>
          <p:cNvPr id="21" name="AutoShape 21"/>
          <p:cNvSpPr/>
          <p:nvPr/>
        </p:nvSpPr>
        <p:spPr>
          <a:xfrm>
            <a:off x="12026324" y="9182100"/>
            <a:ext cx="3710430" cy="0"/>
          </a:xfrm>
          <a:prstGeom prst="line">
            <a:avLst/>
          </a:prstGeom>
          <a:ln w="19050" cap="flat">
            <a:solidFill>
              <a:srgbClr val="343779">
                <a:alpha val="49804"/>
              </a:srgbClr>
            </a:solidFill>
            <a:prstDash val="solid"/>
            <a:headEnd type="none" w="sm" len="sm"/>
            <a:tailEnd type="none" w="sm" len="sm"/>
          </a:ln>
        </p:spPr>
      </p:sp>
      <p:sp>
        <p:nvSpPr>
          <p:cNvPr id="22" name="AutoShape 22"/>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3" name="Freeform 23"/>
          <p:cNvSpPr/>
          <p:nvPr/>
        </p:nvSpPr>
        <p:spPr>
          <a:xfrm>
            <a:off x="14722991" y="9422358"/>
            <a:ext cx="2274324" cy="460551"/>
          </a:xfrm>
          <a:custGeom>
            <a:avLst/>
            <a:gdLst/>
            <a:ahLst/>
            <a:cxnLst/>
            <a:rect l="l" t="t" r="r" b="b"/>
            <a:pathLst>
              <a:path w="2274324" h="460551">
                <a:moveTo>
                  <a:pt x="0" y="0"/>
                </a:moveTo>
                <a:lnTo>
                  <a:pt x="2274324" y="0"/>
                </a:lnTo>
                <a:lnTo>
                  <a:pt x="2274324" y="460551"/>
                </a:lnTo>
                <a:lnTo>
                  <a:pt x="0" y="460551"/>
                </a:lnTo>
                <a:lnTo>
                  <a:pt x="0" y="0"/>
                </a:lnTo>
                <a:close/>
              </a:path>
            </a:pathLst>
          </a:custGeom>
          <a:blipFill>
            <a:blip r:embed="rId2"/>
            <a:stretch>
              <a:fillRect/>
            </a:stretch>
          </a:blipFill>
        </p:spPr>
      </p:sp>
      <p:grpSp>
        <p:nvGrpSpPr>
          <p:cNvPr id="33" name="Group 33"/>
          <p:cNvGrpSpPr/>
          <p:nvPr/>
        </p:nvGrpSpPr>
        <p:grpSpPr>
          <a:xfrm>
            <a:off x="1290684" y="1193129"/>
            <a:ext cx="1266848" cy="1275280"/>
            <a:chOff x="0" y="0"/>
            <a:chExt cx="818246" cy="823692"/>
          </a:xfrm>
        </p:grpSpPr>
        <p:sp>
          <p:nvSpPr>
            <p:cNvPr id="34" name="Freeform 34"/>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alpha val="19608"/>
              </a:srgbClr>
            </a:solidFill>
          </p:spPr>
        </p:sp>
        <p:sp>
          <p:nvSpPr>
            <p:cNvPr id="35" name="TextBox 35"/>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sp>
        <p:nvSpPr>
          <p:cNvPr id="26" name="TextBox 25">
            <a:extLst>
              <a:ext uri="{FF2B5EF4-FFF2-40B4-BE49-F238E27FC236}">
                <a16:creationId xmlns:a16="http://schemas.microsoft.com/office/drawing/2014/main" id="{70BE7706-2688-1062-3549-D16B4D16D405}"/>
              </a:ext>
            </a:extLst>
          </p:cNvPr>
          <p:cNvSpPr txBox="1"/>
          <p:nvPr/>
        </p:nvSpPr>
        <p:spPr>
          <a:xfrm>
            <a:off x="9687103" y="2468408"/>
            <a:ext cx="4052637" cy="830997"/>
          </a:xfrm>
          <a:prstGeom prst="rect">
            <a:avLst/>
          </a:prstGeom>
          <a:noFill/>
        </p:spPr>
        <p:txBody>
          <a:bodyPr wrap="square">
            <a:spAutoFit/>
          </a:bodyPr>
          <a:lstStyle/>
          <a:p>
            <a:r>
              <a:rPr lang="id-ID" sz="2400" b="1" dirty="0" err="1">
                <a:effectLst/>
                <a:latin typeface=""/>
                <a:ea typeface="Calibri" panose="020F0502020204030204" pitchFamily="34" charset="0"/>
                <a:cs typeface="Times New Roman" panose="02020603050405020304" pitchFamily="18" charset="0"/>
              </a:rPr>
              <a:t>Quadran</a:t>
            </a:r>
            <a:r>
              <a:rPr lang="id-ID" sz="2400" b="1" dirty="0">
                <a:effectLst/>
                <a:latin typeface=""/>
                <a:ea typeface="Calibri" panose="020F0502020204030204" pitchFamily="34" charset="0"/>
                <a:cs typeface="Times New Roman" panose="02020603050405020304" pitchFamily="18" charset="0"/>
              </a:rPr>
              <a:t> </a:t>
            </a:r>
            <a:r>
              <a:rPr lang="id-ID" sz="2400" b="1" dirty="0" err="1">
                <a:effectLst/>
                <a:latin typeface=""/>
                <a:ea typeface="Calibri" panose="020F0502020204030204" pitchFamily="34" charset="0"/>
                <a:cs typeface="Times New Roman" panose="02020603050405020304" pitchFamily="18" charset="0"/>
              </a:rPr>
              <a:t>Stakeholder</a:t>
            </a:r>
            <a:r>
              <a:rPr lang="id-ID" sz="2400" b="1" dirty="0">
                <a:effectLst/>
                <a:latin typeface=""/>
                <a:ea typeface="Calibri" panose="020F0502020204030204" pitchFamily="34" charset="0"/>
                <a:cs typeface="Times New Roman" panose="02020603050405020304" pitchFamily="18" charset="0"/>
              </a:rPr>
              <a:t> </a:t>
            </a:r>
            <a:r>
              <a:rPr lang="id-ID" sz="2400" b="1" dirty="0">
                <a:effectLst/>
                <a:highlight>
                  <a:srgbClr val="FFFF00"/>
                </a:highlight>
                <a:latin typeface=""/>
                <a:ea typeface="Calibri" panose="020F0502020204030204" pitchFamily="34" charset="0"/>
                <a:cs typeface="Times New Roman" panose="02020603050405020304" pitchFamily="18" charset="0"/>
              </a:rPr>
              <a:t>Setelah Terdampak</a:t>
            </a:r>
            <a:r>
              <a:rPr lang="en-ID" sz="2400" dirty="0">
                <a:effectLst/>
                <a:highlight>
                  <a:srgbClr val="FFFF00"/>
                </a:highlight>
                <a:latin typeface=""/>
              </a:rPr>
              <a:t> </a:t>
            </a:r>
            <a:endParaRPr lang="en-US" sz="2400" dirty="0">
              <a:highlight>
                <a:srgbClr val="FFFF00"/>
              </a:highlight>
              <a:latin typeface=""/>
            </a:endParaRPr>
          </a:p>
        </p:txBody>
      </p:sp>
      <p:sp>
        <p:nvSpPr>
          <p:cNvPr id="28" name="TextBox 27">
            <a:extLst>
              <a:ext uri="{FF2B5EF4-FFF2-40B4-BE49-F238E27FC236}">
                <a16:creationId xmlns:a16="http://schemas.microsoft.com/office/drawing/2014/main" id="{2AA585EC-1A1C-C37A-4DD8-3EC366641232}"/>
              </a:ext>
            </a:extLst>
          </p:cNvPr>
          <p:cNvSpPr txBox="1"/>
          <p:nvPr/>
        </p:nvSpPr>
        <p:spPr>
          <a:xfrm>
            <a:off x="3048000" y="2468409"/>
            <a:ext cx="4271887" cy="830997"/>
          </a:xfrm>
          <a:prstGeom prst="rect">
            <a:avLst/>
          </a:prstGeom>
          <a:noFill/>
        </p:spPr>
        <p:txBody>
          <a:bodyPr wrap="square">
            <a:spAutoFit/>
          </a:bodyPr>
          <a:lstStyle/>
          <a:p>
            <a:pPr>
              <a:spcAft>
                <a:spcPts val="1000"/>
              </a:spcAft>
            </a:pPr>
            <a:r>
              <a:rPr lang="id-ID" sz="2400" b="1" i="0" dirty="0" err="1">
                <a:effectLst/>
                <a:latin typeface=""/>
                <a:ea typeface="Calibri" panose="020F0502020204030204" pitchFamily="34" charset="0"/>
                <a:cs typeface="Times New Roman" panose="02020603050405020304" pitchFamily="18" charset="0"/>
              </a:rPr>
              <a:t>Quadran</a:t>
            </a:r>
            <a:r>
              <a:rPr lang="id-ID" sz="2400" b="1" i="0" dirty="0">
                <a:effectLst/>
                <a:latin typeface=""/>
                <a:ea typeface="Calibri" panose="020F0502020204030204" pitchFamily="34" charset="0"/>
                <a:cs typeface="Times New Roman" panose="02020603050405020304" pitchFamily="18" charset="0"/>
              </a:rPr>
              <a:t> </a:t>
            </a:r>
            <a:r>
              <a:rPr lang="id-ID" sz="2400" b="1" i="1" dirty="0" err="1">
                <a:effectLst/>
                <a:latin typeface=""/>
                <a:ea typeface="Calibri" panose="020F0502020204030204" pitchFamily="34" charset="0"/>
                <a:cs typeface="Times New Roman" panose="02020603050405020304" pitchFamily="18" charset="0"/>
              </a:rPr>
              <a:t>Stakeholder</a:t>
            </a:r>
            <a:r>
              <a:rPr lang="id-ID" sz="2400" b="1" i="1" dirty="0">
                <a:effectLst/>
                <a:latin typeface=""/>
                <a:ea typeface="Calibri" panose="020F0502020204030204" pitchFamily="34" charset="0"/>
                <a:cs typeface="Times New Roman" panose="02020603050405020304" pitchFamily="18" charset="0"/>
              </a:rPr>
              <a:t> </a:t>
            </a:r>
            <a:r>
              <a:rPr lang="id-ID" sz="2400" b="1" i="0" dirty="0">
                <a:effectLst/>
                <a:highlight>
                  <a:srgbClr val="FFFF00"/>
                </a:highlight>
                <a:latin typeface=""/>
                <a:ea typeface="Calibri" panose="020F0502020204030204" pitchFamily="34" charset="0"/>
                <a:cs typeface="Times New Roman" panose="02020603050405020304" pitchFamily="18" charset="0"/>
              </a:rPr>
              <a:t>Sebelum Terdampak</a:t>
            </a:r>
            <a:endParaRPr lang="en-ID" sz="1400" i="1" dirty="0">
              <a:effectLst/>
              <a:highlight>
                <a:srgbClr val="FFFF00"/>
              </a:highlight>
              <a:latin typeface=""/>
              <a:ea typeface="Calibri" panose="020F0502020204030204" pitchFamily="34" charset="0"/>
              <a:cs typeface="Times New Roman" panose="02020603050405020304" pitchFamily="18" charset="0"/>
            </a:endParaRPr>
          </a:p>
        </p:txBody>
      </p:sp>
      <p:sp>
        <p:nvSpPr>
          <p:cNvPr id="29" name="TextBox 28">
            <a:extLst>
              <a:ext uri="{FF2B5EF4-FFF2-40B4-BE49-F238E27FC236}">
                <a16:creationId xmlns:a16="http://schemas.microsoft.com/office/drawing/2014/main" id="{7D42F49B-5F53-A40F-BAD2-E94D8EFF6B29}"/>
              </a:ext>
            </a:extLst>
          </p:cNvPr>
          <p:cNvSpPr txBox="1"/>
          <p:nvPr/>
        </p:nvSpPr>
        <p:spPr>
          <a:xfrm>
            <a:off x="10030729" y="3808065"/>
            <a:ext cx="1968944" cy="577850"/>
          </a:xfrm>
          <a:prstGeom prst="rect">
            <a:avLst/>
          </a:prstGeom>
          <a:noFill/>
        </p:spPr>
        <p:txBody>
          <a:bodyPr wrap="square" rtlCol="0">
            <a:spAutoFit/>
          </a:bodyPr>
          <a:lstStyle/>
          <a:p>
            <a:pPr marL="20638" algn="just">
              <a:lnSpc>
                <a:spcPct val="150000"/>
              </a:lnSpc>
            </a:pPr>
            <a:r>
              <a:rPr lang="en-US" sz="2400" b="1" dirty="0">
                <a:solidFill>
                  <a:schemeClr val="bg1"/>
                </a:solidFill>
                <a:effectLst/>
                <a:latin typeface=""/>
              </a:rPr>
              <a:t>Latent</a:t>
            </a:r>
            <a:endParaRPr lang="en-ID" sz="2400" b="1" dirty="0">
              <a:solidFill>
                <a:schemeClr val="bg1"/>
              </a:solidFill>
              <a:effectLst/>
              <a:latin typeface=""/>
              <a:ea typeface="Calibri" panose="020F0502020204030204" pitchFamily="34" charset="0"/>
              <a:cs typeface="Times New Roman" panose="02020603050405020304" pitchFamily="18" charset="0"/>
            </a:endParaRPr>
          </a:p>
        </p:txBody>
      </p:sp>
      <p:sp>
        <p:nvSpPr>
          <p:cNvPr id="37" name="TextBox 36">
            <a:extLst>
              <a:ext uri="{FF2B5EF4-FFF2-40B4-BE49-F238E27FC236}">
                <a16:creationId xmlns:a16="http://schemas.microsoft.com/office/drawing/2014/main" id="{FCBD848B-8133-E9A8-A893-CBCE33928ABF}"/>
              </a:ext>
            </a:extLst>
          </p:cNvPr>
          <p:cNvSpPr txBox="1"/>
          <p:nvPr/>
        </p:nvSpPr>
        <p:spPr>
          <a:xfrm>
            <a:off x="9970285" y="4623311"/>
            <a:ext cx="1968944" cy="456472"/>
          </a:xfrm>
          <a:prstGeom prst="rect">
            <a:avLst/>
          </a:prstGeom>
          <a:noFill/>
        </p:spPr>
        <p:txBody>
          <a:bodyPr wrap="square" rtlCol="0">
            <a:spAutoFit/>
          </a:bodyPr>
          <a:lstStyle/>
          <a:p>
            <a:pPr marL="20638" algn="just">
              <a:lnSpc>
                <a:spcPct val="150000"/>
              </a:lnSpc>
            </a:pPr>
            <a:r>
              <a:rPr lang="en-US" sz="1800" dirty="0">
                <a:solidFill>
                  <a:schemeClr val="bg1"/>
                </a:solidFill>
                <a:effectLst/>
                <a:latin typeface=""/>
              </a:rPr>
              <a:t>Promoters</a:t>
            </a:r>
            <a:endParaRPr lang="en-ID" sz="1800" dirty="0">
              <a:solidFill>
                <a:schemeClr val="bg1"/>
              </a:solidFill>
              <a:effectLst/>
              <a:latin typeface=""/>
              <a:ea typeface="Calibri" panose="020F0502020204030204" pitchFamily="34" charset="0"/>
              <a:cs typeface="Times New Roman" panose="02020603050405020304" pitchFamily="18" charset="0"/>
            </a:endParaRPr>
          </a:p>
        </p:txBody>
      </p:sp>
      <p:grpSp>
        <p:nvGrpSpPr>
          <p:cNvPr id="45" name="Group 9">
            <a:extLst>
              <a:ext uri="{FF2B5EF4-FFF2-40B4-BE49-F238E27FC236}">
                <a16:creationId xmlns:a16="http://schemas.microsoft.com/office/drawing/2014/main" id="{0F16C107-0915-0DEB-346F-98E2C4EDD697}"/>
              </a:ext>
            </a:extLst>
          </p:cNvPr>
          <p:cNvGrpSpPr/>
          <p:nvPr/>
        </p:nvGrpSpPr>
        <p:grpSpPr>
          <a:xfrm>
            <a:off x="13734880" y="-49827"/>
            <a:ext cx="1285922" cy="1285922"/>
            <a:chOff x="0" y="0"/>
            <a:chExt cx="812800" cy="812800"/>
          </a:xfrm>
        </p:grpSpPr>
        <p:sp>
          <p:nvSpPr>
            <p:cNvPr id="46" name="Freeform 10">
              <a:extLst>
                <a:ext uri="{FF2B5EF4-FFF2-40B4-BE49-F238E27FC236}">
                  <a16:creationId xmlns:a16="http://schemas.microsoft.com/office/drawing/2014/main" id="{A4CD1673-25AD-A2EE-E64E-E58AD8DE7E75}"/>
                </a:ext>
              </a:extLst>
            </p:cNvPr>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80000"/>
              </a:srgbClr>
            </a:solidFill>
          </p:spPr>
        </p:sp>
        <p:sp>
          <p:nvSpPr>
            <p:cNvPr id="47" name="TextBox 11">
              <a:extLst>
                <a:ext uri="{FF2B5EF4-FFF2-40B4-BE49-F238E27FC236}">
                  <a16:creationId xmlns:a16="http://schemas.microsoft.com/office/drawing/2014/main" id="{49DF1475-2AF3-1B2E-F2A3-ED014418AA8E}"/>
                </a:ext>
              </a:extLst>
            </p:cNvPr>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48" name="Group 12">
            <a:extLst>
              <a:ext uri="{FF2B5EF4-FFF2-40B4-BE49-F238E27FC236}">
                <a16:creationId xmlns:a16="http://schemas.microsoft.com/office/drawing/2014/main" id="{C4154951-2070-7FAC-FA4E-3D1A99581DD7}"/>
              </a:ext>
            </a:extLst>
          </p:cNvPr>
          <p:cNvGrpSpPr/>
          <p:nvPr/>
        </p:nvGrpSpPr>
        <p:grpSpPr>
          <a:xfrm>
            <a:off x="12448958" y="-49827"/>
            <a:ext cx="1285922" cy="1285922"/>
            <a:chOff x="0" y="0"/>
            <a:chExt cx="812800" cy="812800"/>
          </a:xfrm>
        </p:grpSpPr>
        <p:sp>
          <p:nvSpPr>
            <p:cNvPr id="49" name="Freeform 13">
              <a:extLst>
                <a:ext uri="{FF2B5EF4-FFF2-40B4-BE49-F238E27FC236}">
                  <a16:creationId xmlns:a16="http://schemas.microsoft.com/office/drawing/2014/main" id="{2B00AD5F-8A77-F9FD-BCA6-97260D618A8B}"/>
                </a:ext>
              </a:extLst>
            </p:cNvPr>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3A9AC">
                <a:alpha val="80000"/>
              </a:srgbClr>
            </a:solidFill>
          </p:spPr>
        </p:sp>
        <p:sp>
          <p:nvSpPr>
            <p:cNvPr id="50" name="TextBox 14">
              <a:extLst>
                <a:ext uri="{FF2B5EF4-FFF2-40B4-BE49-F238E27FC236}">
                  <a16:creationId xmlns:a16="http://schemas.microsoft.com/office/drawing/2014/main" id="{361C0383-0F58-FA61-74E9-8A5FE070023B}"/>
                </a:ext>
              </a:extLst>
            </p:cNvPr>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51" name="Group 15">
            <a:extLst>
              <a:ext uri="{FF2B5EF4-FFF2-40B4-BE49-F238E27FC236}">
                <a16:creationId xmlns:a16="http://schemas.microsoft.com/office/drawing/2014/main" id="{42996B36-FE1A-09AA-EBBD-16B8A43DB7C1}"/>
              </a:ext>
            </a:extLst>
          </p:cNvPr>
          <p:cNvGrpSpPr/>
          <p:nvPr/>
        </p:nvGrpSpPr>
        <p:grpSpPr>
          <a:xfrm>
            <a:off x="15020803" y="1236096"/>
            <a:ext cx="1285922" cy="1285922"/>
            <a:chOff x="0" y="0"/>
            <a:chExt cx="812800" cy="812800"/>
          </a:xfrm>
        </p:grpSpPr>
        <p:sp>
          <p:nvSpPr>
            <p:cNvPr id="52" name="Freeform 16">
              <a:extLst>
                <a:ext uri="{FF2B5EF4-FFF2-40B4-BE49-F238E27FC236}">
                  <a16:creationId xmlns:a16="http://schemas.microsoft.com/office/drawing/2014/main" id="{BDFBD92E-2DD9-260B-44E3-8FE195E5353A}"/>
                </a:ext>
              </a:extLst>
            </p:cNvPr>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A646">
                <a:alpha val="80000"/>
              </a:srgbClr>
            </a:solidFill>
          </p:spPr>
        </p:sp>
        <p:sp>
          <p:nvSpPr>
            <p:cNvPr id="53" name="TextBox 17">
              <a:extLst>
                <a:ext uri="{FF2B5EF4-FFF2-40B4-BE49-F238E27FC236}">
                  <a16:creationId xmlns:a16="http://schemas.microsoft.com/office/drawing/2014/main" id="{5A1EC3E9-95DE-230A-E39F-50A8192C660B}"/>
                </a:ext>
              </a:extLst>
            </p:cNvPr>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sp>
        <p:nvSpPr>
          <p:cNvPr id="16" name="TextBox 17">
            <a:extLst>
              <a:ext uri="{FF2B5EF4-FFF2-40B4-BE49-F238E27FC236}">
                <a16:creationId xmlns:a16="http://schemas.microsoft.com/office/drawing/2014/main" id="{B734D8FB-8B46-FD36-2B78-B456D2F8DDE3}"/>
              </a:ext>
            </a:extLst>
          </p:cNvPr>
          <p:cNvSpPr txBox="1"/>
          <p:nvPr/>
        </p:nvSpPr>
        <p:spPr>
          <a:xfrm>
            <a:off x="2557532" y="1629727"/>
            <a:ext cx="12765990" cy="615553"/>
          </a:xfrm>
          <a:prstGeom prst="rect">
            <a:avLst/>
          </a:prstGeom>
          <a:solidFill>
            <a:srgbClr val="0070C0"/>
          </a:solidFill>
        </p:spPr>
        <p:style>
          <a:lnRef idx="2">
            <a:schemeClr val="dk1"/>
          </a:lnRef>
          <a:fillRef idx="1">
            <a:schemeClr val="lt1"/>
          </a:fillRef>
          <a:effectRef idx="0">
            <a:schemeClr val="dk1"/>
          </a:effectRef>
          <a:fontRef idx="minor">
            <a:schemeClr val="dk1"/>
          </a:fontRef>
        </p:style>
        <p:txBody>
          <a:bodyPr wrap="square" lIns="0" tIns="0" rIns="0" bIns="0" rtlCol="0" anchor="t">
            <a:spAutoFit/>
          </a:bodyPr>
          <a:lstStyle/>
          <a:p>
            <a:pPr algn="l"/>
            <a:r>
              <a:rPr lang="en-US" sz="4000" b="1" dirty="0" err="1">
                <a:solidFill>
                  <a:schemeClr val="bg1"/>
                </a:solidFill>
                <a:latin typeface="Poppins Bold"/>
                <a:ea typeface="Poppins Bold"/>
                <a:cs typeface="Poppins Bold"/>
                <a:sym typeface="Poppins Bold"/>
              </a:rPr>
              <a:t>Dampak</a:t>
            </a:r>
            <a:r>
              <a:rPr lang="en-US" sz="4000" b="1" dirty="0">
                <a:solidFill>
                  <a:schemeClr val="bg1"/>
                </a:solidFill>
                <a:latin typeface="Poppins Bold"/>
                <a:ea typeface="Poppins Bold"/>
                <a:cs typeface="Poppins Bold"/>
                <a:sym typeface="Poppins Bold"/>
              </a:rPr>
              <a:t> </a:t>
            </a:r>
            <a:r>
              <a:rPr lang="en-US" sz="4000" b="1" dirty="0" err="1">
                <a:solidFill>
                  <a:schemeClr val="bg1"/>
                </a:solidFill>
                <a:latin typeface="Poppins Bold"/>
                <a:ea typeface="Poppins Bold"/>
                <a:cs typeface="Poppins Bold"/>
                <a:sym typeface="Poppins Bold"/>
              </a:rPr>
              <a:t>dari</a:t>
            </a:r>
            <a:r>
              <a:rPr lang="en-US" sz="4000" b="1" dirty="0">
                <a:solidFill>
                  <a:schemeClr val="bg1"/>
                </a:solidFill>
                <a:latin typeface="Poppins Bold"/>
                <a:ea typeface="Poppins Bold"/>
                <a:cs typeface="Poppins Bold"/>
                <a:sym typeface="Poppins Bold"/>
              </a:rPr>
              <a:t> </a:t>
            </a:r>
            <a:r>
              <a:rPr lang="en-US" sz="4000" b="1" dirty="0" err="1">
                <a:solidFill>
                  <a:schemeClr val="bg1"/>
                </a:solidFill>
                <a:latin typeface="Poppins Bold"/>
                <a:ea typeface="Poppins Bold"/>
                <a:cs typeface="Poppins Bold"/>
                <a:sym typeface="Poppins Bold"/>
              </a:rPr>
              <a:t>Implementasi</a:t>
            </a:r>
            <a:r>
              <a:rPr lang="en-US" sz="4000" b="1" dirty="0">
                <a:solidFill>
                  <a:schemeClr val="bg1"/>
                </a:solidFill>
                <a:latin typeface="Poppins Bold"/>
                <a:ea typeface="Poppins Bold"/>
                <a:cs typeface="Poppins Bold"/>
                <a:sym typeface="Poppins Bold"/>
              </a:rPr>
              <a:t> Strategi Marketing </a:t>
            </a:r>
          </a:p>
        </p:txBody>
      </p:sp>
      <p:graphicFrame>
        <p:nvGraphicFramePr>
          <p:cNvPr id="25" name="Table 24">
            <a:extLst>
              <a:ext uri="{FF2B5EF4-FFF2-40B4-BE49-F238E27FC236}">
                <a16:creationId xmlns:a16="http://schemas.microsoft.com/office/drawing/2014/main" id="{AE3A6319-51C2-DAB8-0422-62CBAB911309}"/>
              </a:ext>
            </a:extLst>
          </p:cNvPr>
          <p:cNvGraphicFramePr>
            <a:graphicFrameLocks noGrp="1"/>
          </p:cNvGraphicFramePr>
          <p:nvPr>
            <p:extLst>
              <p:ext uri="{D42A27DB-BD31-4B8C-83A1-F6EECF244321}">
                <p14:modId xmlns:p14="http://schemas.microsoft.com/office/powerpoint/2010/main" val="3333451596"/>
              </p:ext>
            </p:extLst>
          </p:nvPr>
        </p:nvGraphicFramePr>
        <p:xfrm>
          <a:off x="2667000" y="3695700"/>
          <a:ext cx="6019799" cy="4389120"/>
        </p:xfrm>
        <a:graphic>
          <a:graphicData uri="http://schemas.openxmlformats.org/drawingml/2006/table">
            <a:tbl>
              <a:tblPr firstRow="1" bandRow="1">
                <a:tableStyleId>{C4B1156A-380E-4F78-BDF5-A606A8083BF9}</a:tableStyleId>
              </a:tblPr>
              <a:tblGrid>
                <a:gridCol w="1939522">
                  <a:extLst>
                    <a:ext uri="{9D8B030D-6E8A-4147-A177-3AD203B41FA5}">
                      <a16:colId xmlns:a16="http://schemas.microsoft.com/office/drawing/2014/main" val="860179856"/>
                    </a:ext>
                  </a:extLst>
                </a:gridCol>
                <a:gridCol w="4080277">
                  <a:extLst>
                    <a:ext uri="{9D8B030D-6E8A-4147-A177-3AD203B41FA5}">
                      <a16:colId xmlns:a16="http://schemas.microsoft.com/office/drawing/2014/main" val="3338992679"/>
                    </a:ext>
                  </a:extLst>
                </a:gridCol>
              </a:tblGrid>
              <a:tr h="370840">
                <a:tc>
                  <a:txBody>
                    <a:bodyPr/>
                    <a:lstStyle/>
                    <a:p>
                      <a:r>
                        <a:rPr lang="en-US" sz="2400" b="1" dirty="0">
                          <a:solidFill>
                            <a:schemeClr val="bg1"/>
                          </a:solidFill>
                          <a:effectLst/>
                          <a:latin typeface="+mn-lt"/>
                        </a:rPr>
                        <a:t>Latent</a:t>
                      </a:r>
                      <a:endParaRPr lang="en-US" sz="2400" dirty="0">
                        <a:latin typeface="+mn-lt"/>
                      </a:endParaRPr>
                    </a:p>
                  </a:txBody>
                  <a:tcPr>
                    <a:solidFill>
                      <a:srgbClr val="002060"/>
                    </a:solidFill>
                  </a:tcPr>
                </a:tc>
                <a:tc>
                  <a:txBody>
                    <a:bodyPr/>
                    <a:lstStyle/>
                    <a:p>
                      <a:pPr marL="342900" lvl="0" indent="-342900" algn="just">
                        <a:buFont typeface="+mj-lt"/>
                        <a:buAutoNum type="arabicPeriod"/>
                      </a:pPr>
                      <a:r>
                        <a:rPr lang="id-ID" sz="2400" b="1" dirty="0">
                          <a:solidFill>
                            <a:schemeClr val="bg1"/>
                          </a:solidFill>
                          <a:effectLst/>
                          <a:latin typeface="+mn-lt"/>
                        </a:rPr>
                        <a:t>Perangkat Daerah (OPD)</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Konsultan IT</a:t>
                      </a:r>
                      <a:endParaRPr lang="en-ID" sz="2400" b="1" dirty="0">
                        <a:solidFill>
                          <a:schemeClr val="bg1"/>
                        </a:solidFill>
                        <a:effectLst/>
                        <a:latin typeface="+mn-lt"/>
                      </a:endParaRPr>
                    </a:p>
                  </a:txBody>
                  <a:tcPr>
                    <a:solidFill>
                      <a:srgbClr val="002060"/>
                    </a:solidFill>
                  </a:tcPr>
                </a:tc>
                <a:extLst>
                  <a:ext uri="{0D108BD9-81ED-4DB2-BD59-A6C34878D82A}">
                    <a16:rowId xmlns:a16="http://schemas.microsoft.com/office/drawing/2014/main" val="2589816975"/>
                  </a:ext>
                </a:extLst>
              </a:tr>
              <a:tr h="370840">
                <a:tc>
                  <a:txBody>
                    <a:bodyPr/>
                    <a:lstStyle/>
                    <a:p>
                      <a:r>
                        <a:rPr lang="en-US" sz="2400" b="1" dirty="0">
                          <a:solidFill>
                            <a:schemeClr val="bg1"/>
                          </a:solidFill>
                          <a:effectLst/>
                          <a:latin typeface="+mn-lt"/>
                        </a:rPr>
                        <a:t>Promoters</a:t>
                      </a:r>
                      <a:endParaRPr lang="en-US" sz="2400" dirty="0">
                        <a:latin typeface="+mn-lt"/>
                      </a:endParaRPr>
                    </a:p>
                  </a:txBody>
                  <a:tcPr>
                    <a:solidFill>
                      <a:srgbClr val="7030A0"/>
                    </a:solidFill>
                  </a:tcPr>
                </a:tc>
                <a:tc>
                  <a:txBody>
                    <a:bodyPr/>
                    <a:lstStyle/>
                    <a:p>
                      <a:pPr marL="342900" lvl="0" indent="-342900" algn="just">
                        <a:buFont typeface="+mj-lt"/>
                        <a:buAutoNum type="arabicPeriod"/>
                      </a:pPr>
                      <a:r>
                        <a:rPr lang="id-ID" sz="2400" b="1" dirty="0">
                          <a:solidFill>
                            <a:schemeClr val="bg1"/>
                          </a:solidFill>
                          <a:effectLst/>
                          <a:latin typeface="+mn-lt"/>
                        </a:rPr>
                        <a:t>Bupati Ogan Ilir</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BPS</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Bappeda</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Dinas Kominfo</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rgbClr val="7030A0"/>
                    </a:solidFill>
                  </a:tcPr>
                </a:tc>
                <a:extLst>
                  <a:ext uri="{0D108BD9-81ED-4DB2-BD59-A6C34878D82A}">
                    <a16:rowId xmlns:a16="http://schemas.microsoft.com/office/drawing/2014/main" val="36483094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a:solidFill>
                            <a:schemeClr val="bg1"/>
                          </a:solidFill>
                          <a:effectLst/>
                          <a:latin typeface="+mn-lt"/>
                        </a:rPr>
                        <a:t>Apathetics</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rgbClr val="343779"/>
                    </a:solidFill>
                  </a:tcPr>
                </a:tc>
                <a:tc>
                  <a:txBody>
                    <a:bodyPr/>
                    <a:lstStyle/>
                    <a:p>
                      <a:pPr marL="342900" lvl="0" indent="-342900" algn="just">
                        <a:buFont typeface="+mj-lt"/>
                        <a:buAutoNum type="arabicPeriod"/>
                      </a:pPr>
                      <a:r>
                        <a:rPr lang="id-ID" sz="2400" b="1" dirty="0">
                          <a:solidFill>
                            <a:schemeClr val="bg1"/>
                          </a:solidFill>
                          <a:effectLst/>
                          <a:latin typeface="+mn-lt"/>
                        </a:rPr>
                        <a:t>Masyarakat</a:t>
                      </a:r>
                      <a:endParaRPr lang="en-ID" sz="2400" b="1" dirty="0">
                        <a:solidFill>
                          <a:schemeClr val="bg1"/>
                        </a:solidFill>
                        <a:effectLst/>
                        <a:latin typeface="+mn-lt"/>
                      </a:endParaRPr>
                    </a:p>
                    <a:p>
                      <a:pPr marL="342900" lvl="0" indent="-342900" algn="just">
                        <a:spcAft>
                          <a:spcPts val="800"/>
                        </a:spcAft>
                        <a:buFont typeface="+mj-lt"/>
                        <a:buAutoNum type="arabicPeriod"/>
                      </a:pPr>
                      <a:r>
                        <a:rPr lang="id-ID" sz="2400" b="1" dirty="0">
                          <a:solidFill>
                            <a:schemeClr val="bg1"/>
                          </a:solidFill>
                          <a:effectLst/>
                          <a:latin typeface="+mn-lt"/>
                        </a:rPr>
                        <a:t>LSM</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rgbClr val="343779"/>
                    </a:solidFill>
                  </a:tcPr>
                </a:tc>
                <a:extLst>
                  <a:ext uri="{0D108BD9-81ED-4DB2-BD59-A6C34878D82A}">
                    <a16:rowId xmlns:a16="http://schemas.microsoft.com/office/drawing/2014/main" val="1944248468"/>
                  </a:ext>
                </a:extLst>
              </a:tr>
              <a:tr h="370840">
                <a:tc>
                  <a:txBody>
                    <a:bodyPr/>
                    <a:lstStyle/>
                    <a:p>
                      <a:r>
                        <a:rPr lang="en-US" sz="2400" b="1" dirty="0">
                          <a:solidFill>
                            <a:schemeClr val="bg1"/>
                          </a:solidFill>
                          <a:effectLst/>
                          <a:latin typeface="+mn-lt"/>
                        </a:rPr>
                        <a:t>Defenders</a:t>
                      </a:r>
                      <a:endParaRPr lang="en-US" sz="2400" dirty="0">
                        <a:latin typeface="+mn-lt"/>
                      </a:endParaRPr>
                    </a:p>
                  </a:txBody>
                  <a:tcPr>
                    <a:solidFill>
                      <a:srgbClr val="7030A0"/>
                    </a:solidFill>
                  </a:tcPr>
                </a:tc>
                <a:tc>
                  <a:txBody>
                    <a:bodyPr/>
                    <a:lstStyle/>
                    <a:p>
                      <a:pPr marL="342900" lvl="0" indent="-342900" algn="just">
                        <a:buFont typeface="+mj-lt"/>
                        <a:buAutoNum type="arabicPeriod"/>
                      </a:pPr>
                      <a:r>
                        <a:rPr lang="id-ID" sz="2400" b="1" dirty="0">
                          <a:solidFill>
                            <a:schemeClr val="bg1"/>
                          </a:solidFill>
                          <a:effectLst/>
                          <a:latin typeface="+mn-lt"/>
                        </a:rPr>
                        <a:t>DPRD</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Sekretaris Daerah</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Lembaga Pendidikan</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rgbClr val="7030A0"/>
                    </a:solidFill>
                  </a:tcPr>
                </a:tc>
                <a:extLst>
                  <a:ext uri="{0D108BD9-81ED-4DB2-BD59-A6C34878D82A}">
                    <a16:rowId xmlns:a16="http://schemas.microsoft.com/office/drawing/2014/main" val="3942439905"/>
                  </a:ext>
                </a:extLst>
              </a:tr>
            </a:tbl>
          </a:graphicData>
        </a:graphic>
      </p:graphicFrame>
      <p:graphicFrame>
        <p:nvGraphicFramePr>
          <p:cNvPr id="30" name="Table 29">
            <a:extLst>
              <a:ext uri="{FF2B5EF4-FFF2-40B4-BE49-F238E27FC236}">
                <a16:creationId xmlns:a16="http://schemas.microsoft.com/office/drawing/2014/main" id="{7780E664-8387-284A-1B55-66ECD277355A}"/>
              </a:ext>
            </a:extLst>
          </p:cNvPr>
          <p:cNvGraphicFramePr>
            <a:graphicFrameLocks noGrp="1"/>
          </p:cNvGraphicFramePr>
          <p:nvPr>
            <p:extLst>
              <p:ext uri="{D42A27DB-BD31-4B8C-83A1-F6EECF244321}">
                <p14:modId xmlns:p14="http://schemas.microsoft.com/office/powerpoint/2010/main" val="2192046474"/>
              </p:ext>
            </p:extLst>
          </p:nvPr>
        </p:nvGraphicFramePr>
        <p:xfrm>
          <a:off x="9832157" y="3690257"/>
          <a:ext cx="6019799" cy="5120640"/>
        </p:xfrm>
        <a:graphic>
          <a:graphicData uri="http://schemas.openxmlformats.org/drawingml/2006/table">
            <a:tbl>
              <a:tblPr firstRow="1" bandRow="1">
                <a:tableStyleId>{C4B1156A-380E-4F78-BDF5-A606A8083BF9}</a:tableStyleId>
              </a:tblPr>
              <a:tblGrid>
                <a:gridCol w="1939522">
                  <a:extLst>
                    <a:ext uri="{9D8B030D-6E8A-4147-A177-3AD203B41FA5}">
                      <a16:colId xmlns:a16="http://schemas.microsoft.com/office/drawing/2014/main" val="860179856"/>
                    </a:ext>
                  </a:extLst>
                </a:gridCol>
                <a:gridCol w="4080277">
                  <a:extLst>
                    <a:ext uri="{9D8B030D-6E8A-4147-A177-3AD203B41FA5}">
                      <a16:colId xmlns:a16="http://schemas.microsoft.com/office/drawing/2014/main" val="3338992679"/>
                    </a:ext>
                  </a:extLst>
                </a:gridCol>
              </a:tblGrid>
              <a:tr h="370840">
                <a:tc>
                  <a:txBody>
                    <a:bodyPr/>
                    <a:lstStyle/>
                    <a:p>
                      <a:r>
                        <a:rPr lang="en-US" sz="2400" b="1" dirty="0">
                          <a:solidFill>
                            <a:schemeClr val="bg1"/>
                          </a:solidFill>
                          <a:effectLst/>
                          <a:latin typeface="+mn-lt"/>
                        </a:rPr>
                        <a:t>Latent</a:t>
                      </a:r>
                      <a:endParaRPr lang="en-US" sz="2400" dirty="0">
                        <a:latin typeface="+mn-lt"/>
                      </a:endParaRPr>
                    </a:p>
                  </a:txBody>
                  <a:tcPr>
                    <a:solidFill>
                      <a:schemeClr val="accent5">
                        <a:lumMod val="75000"/>
                      </a:schemeClr>
                    </a:solidFill>
                  </a:tcPr>
                </a:tc>
                <a:tc>
                  <a:txBody>
                    <a:bodyPr/>
                    <a:lstStyle/>
                    <a:p>
                      <a:pPr marL="0" lvl="0" indent="0" algn="just">
                        <a:buFont typeface="+mj-lt"/>
                        <a:buNone/>
                      </a:pPr>
                      <a:r>
                        <a:rPr lang="en-ID" sz="2400" b="1" dirty="0">
                          <a:solidFill>
                            <a:schemeClr val="bg1"/>
                          </a:solidFill>
                          <a:effectLst/>
                          <a:latin typeface="+mn-lt"/>
                        </a:rPr>
                        <a:t>-</a:t>
                      </a:r>
                    </a:p>
                  </a:txBody>
                  <a:tcPr>
                    <a:solidFill>
                      <a:schemeClr val="accent5">
                        <a:lumMod val="75000"/>
                      </a:schemeClr>
                    </a:solidFill>
                  </a:tcPr>
                </a:tc>
                <a:extLst>
                  <a:ext uri="{0D108BD9-81ED-4DB2-BD59-A6C34878D82A}">
                    <a16:rowId xmlns:a16="http://schemas.microsoft.com/office/drawing/2014/main" val="2589816975"/>
                  </a:ext>
                </a:extLst>
              </a:tr>
              <a:tr h="370840">
                <a:tc>
                  <a:txBody>
                    <a:bodyPr/>
                    <a:lstStyle/>
                    <a:p>
                      <a:r>
                        <a:rPr lang="en-US" sz="2400" b="1" dirty="0">
                          <a:solidFill>
                            <a:schemeClr val="bg1"/>
                          </a:solidFill>
                          <a:effectLst/>
                          <a:latin typeface="+mn-lt"/>
                        </a:rPr>
                        <a:t>Promoters</a:t>
                      </a:r>
                      <a:endParaRPr lang="en-US" sz="2400" dirty="0">
                        <a:latin typeface="+mn-lt"/>
                      </a:endParaRPr>
                    </a:p>
                  </a:txBody>
                  <a:tcPr>
                    <a:solidFill>
                      <a:schemeClr val="accent5">
                        <a:lumMod val="60000"/>
                        <a:lumOff val="40000"/>
                      </a:schemeClr>
                    </a:solidFill>
                  </a:tcPr>
                </a:tc>
                <a:tc>
                  <a:txBody>
                    <a:bodyPr/>
                    <a:lstStyle/>
                    <a:p>
                      <a:pPr marL="342900" lvl="0" indent="-342900" algn="just">
                        <a:buFont typeface="+mj-lt"/>
                        <a:buAutoNum type="arabicPeriod"/>
                      </a:pPr>
                      <a:r>
                        <a:rPr lang="id-ID" sz="2400" b="1" dirty="0">
                          <a:solidFill>
                            <a:schemeClr val="bg1"/>
                          </a:solidFill>
                          <a:effectLst/>
                          <a:latin typeface="+mn-lt"/>
                        </a:rPr>
                        <a:t>Bupati Ogan Ilir</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BPS</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Bappeda</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Dinas Kominfo</a:t>
                      </a:r>
                      <a:endParaRPr lang="en-US"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Perangkat Daerah (OPD)</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Konsultan IT</a:t>
                      </a:r>
                      <a:endParaRPr lang="en-ID" sz="2400" b="1" dirty="0">
                        <a:solidFill>
                          <a:schemeClr val="bg1"/>
                        </a:solidFill>
                        <a:effectLst/>
                        <a:latin typeface="+mn-lt"/>
                      </a:endParaRPr>
                    </a:p>
                  </a:txBody>
                  <a:tcPr>
                    <a:solidFill>
                      <a:schemeClr val="accent5">
                        <a:lumMod val="60000"/>
                        <a:lumOff val="40000"/>
                      </a:schemeClr>
                    </a:solidFill>
                  </a:tcPr>
                </a:tc>
                <a:extLst>
                  <a:ext uri="{0D108BD9-81ED-4DB2-BD59-A6C34878D82A}">
                    <a16:rowId xmlns:a16="http://schemas.microsoft.com/office/drawing/2014/main" val="36483094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a:solidFill>
                            <a:schemeClr val="bg1"/>
                          </a:solidFill>
                          <a:effectLst/>
                          <a:latin typeface="+mn-lt"/>
                        </a:rPr>
                        <a:t>Apathetics</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chemeClr val="accent5">
                        <a:lumMod val="75000"/>
                      </a:schemeClr>
                    </a:solidFill>
                  </a:tcPr>
                </a:tc>
                <a:tc>
                  <a:txBody>
                    <a:bodyPr/>
                    <a:lstStyle/>
                    <a:p>
                      <a:pPr marL="0" lvl="0" indent="0" algn="just">
                        <a:buFont typeface="+mj-lt"/>
                        <a:buNone/>
                      </a:pPr>
                      <a:r>
                        <a:rPr lang="en-ID" sz="2400" b="1" dirty="0">
                          <a:solidFill>
                            <a:schemeClr val="bg1"/>
                          </a:solidFill>
                          <a:effectLst/>
                          <a:latin typeface="+mn-lt"/>
                          <a:ea typeface="Calibri" panose="020F0502020204030204" pitchFamily="34" charset="0"/>
                          <a:cs typeface="Times New Roman" panose="02020603050405020304" pitchFamily="18" charset="0"/>
                        </a:rPr>
                        <a:t>-</a:t>
                      </a:r>
                    </a:p>
                  </a:txBody>
                  <a:tcPr>
                    <a:solidFill>
                      <a:schemeClr val="accent5">
                        <a:lumMod val="75000"/>
                      </a:schemeClr>
                    </a:solidFill>
                  </a:tcPr>
                </a:tc>
                <a:extLst>
                  <a:ext uri="{0D108BD9-81ED-4DB2-BD59-A6C34878D82A}">
                    <a16:rowId xmlns:a16="http://schemas.microsoft.com/office/drawing/2014/main" val="1944248468"/>
                  </a:ext>
                </a:extLst>
              </a:tr>
              <a:tr h="370840">
                <a:tc>
                  <a:txBody>
                    <a:bodyPr/>
                    <a:lstStyle/>
                    <a:p>
                      <a:r>
                        <a:rPr lang="en-US" sz="2400" b="1" dirty="0">
                          <a:solidFill>
                            <a:schemeClr val="bg1"/>
                          </a:solidFill>
                          <a:effectLst/>
                          <a:latin typeface="+mn-lt"/>
                        </a:rPr>
                        <a:t>Defenders</a:t>
                      </a:r>
                      <a:endParaRPr lang="en-US" sz="2400" dirty="0">
                        <a:latin typeface="+mn-lt"/>
                      </a:endParaRPr>
                    </a:p>
                  </a:txBody>
                  <a:tcPr>
                    <a:solidFill>
                      <a:schemeClr val="accent5">
                        <a:lumMod val="60000"/>
                        <a:lumOff val="40000"/>
                      </a:schemeClr>
                    </a:solidFill>
                  </a:tcPr>
                </a:tc>
                <a:tc>
                  <a:txBody>
                    <a:bodyPr/>
                    <a:lstStyle/>
                    <a:p>
                      <a:pPr marL="342900" lvl="0" indent="-342900" algn="just">
                        <a:buFont typeface="+mj-lt"/>
                        <a:buAutoNum type="arabicPeriod"/>
                      </a:pPr>
                      <a:r>
                        <a:rPr lang="id-ID" sz="2400" b="1" dirty="0">
                          <a:solidFill>
                            <a:schemeClr val="bg1"/>
                          </a:solidFill>
                          <a:effectLst/>
                          <a:latin typeface="+mn-lt"/>
                        </a:rPr>
                        <a:t>DPRD</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Sekretaris Daerah</a:t>
                      </a:r>
                      <a:endParaRPr lang="en-ID"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Lembaga Pendidikan</a:t>
                      </a:r>
                      <a:endParaRPr lang="en-US" sz="2400" b="1" dirty="0">
                        <a:solidFill>
                          <a:schemeClr val="bg1"/>
                        </a:solidFill>
                        <a:effectLst/>
                        <a:latin typeface="+mn-lt"/>
                      </a:endParaRPr>
                    </a:p>
                    <a:p>
                      <a:pPr marL="342900" lvl="0" indent="-342900" algn="just">
                        <a:buFont typeface="+mj-lt"/>
                        <a:buAutoNum type="arabicPeriod"/>
                      </a:pPr>
                      <a:r>
                        <a:rPr lang="id-ID" sz="2400" b="1" dirty="0">
                          <a:solidFill>
                            <a:schemeClr val="bg1"/>
                          </a:solidFill>
                          <a:effectLst/>
                          <a:latin typeface="+mn-lt"/>
                        </a:rPr>
                        <a:t>Masyarakat</a:t>
                      </a:r>
                      <a:endParaRPr lang="en-ID" sz="2400" b="1" dirty="0">
                        <a:solidFill>
                          <a:schemeClr val="bg1"/>
                        </a:solidFill>
                        <a:effectLst/>
                        <a:latin typeface="+mn-lt"/>
                      </a:endParaRPr>
                    </a:p>
                    <a:p>
                      <a:pPr marL="342900" lvl="0" indent="-342900" algn="just">
                        <a:spcAft>
                          <a:spcPts val="800"/>
                        </a:spcAft>
                        <a:buFont typeface="+mj-lt"/>
                        <a:buAutoNum type="arabicPeriod"/>
                      </a:pPr>
                      <a:r>
                        <a:rPr lang="id-ID" sz="2400" b="1" dirty="0">
                          <a:solidFill>
                            <a:schemeClr val="bg1"/>
                          </a:solidFill>
                          <a:effectLst/>
                          <a:latin typeface="+mn-lt"/>
                        </a:rPr>
                        <a:t>LSM</a:t>
                      </a:r>
                      <a:endParaRPr lang="en-ID" sz="2400" b="1" dirty="0">
                        <a:solidFill>
                          <a:schemeClr val="bg1"/>
                        </a:solidFill>
                        <a:effectLst/>
                        <a:latin typeface="+mn-lt"/>
                        <a:ea typeface="Calibri" panose="020F0502020204030204" pitchFamily="34" charset="0"/>
                        <a:cs typeface="Times New Roman" panose="02020603050405020304" pitchFamily="18" charset="0"/>
                      </a:endParaRPr>
                    </a:p>
                  </a:txBody>
                  <a:tcPr>
                    <a:solidFill>
                      <a:schemeClr val="accent5">
                        <a:lumMod val="60000"/>
                        <a:lumOff val="40000"/>
                      </a:schemeClr>
                    </a:solidFill>
                  </a:tcPr>
                </a:tc>
                <a:extLst>
                  <a:ext uri="{0D108BD9-81ED-4DB2-BD59-A6C34878D82A}">
                    <a16:rowId xmlns:a16="http://schemas.microsoft.com/office/drawing/2014/main" val="3942439905"/>
                  </a:ext>
                </a:extLst>
              </a:tr>
            </a:tbl>
          </a:graphicData>
        </a:graphic>
      </p:graphicFrame>
      <p:cxnSp>
        <p:nvCxnSpPr>
          <p:cNvPr id="32" name="Straight Connector 31">
            <a:extLst>
              <a:ext uri="{FF2B5EF4-FFF2-40B4-BE49-F238E27FC236}">
                <a16:creationId xmlns:a16="http://schemas.microsoft.com/office/drawing/2014/main" id="{EC7080DE-EB58-8BE0-9FFE-33A191AF3B5C}"/>
              </a:ext>
            </a:extLst>
          </p:cNvPr>
          <p:cNvCxnSpPr/>
          <p:nvPr/>
        </p:nvCxnSpPr>
        <p:spPr>
          <a:xfrm>
            <a:off x="9067800" y="2781300"/>
            <a:ext cx="76200" cy="6195965"/>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3167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3"/>
          <p:cNvSpPr txBox="1"/>
          <p:nvPr/>
        </p:nvSpPr>
        <p:spPr>
          <a:xfrm>
            <a:off x="2534438" y="3269049"/>
            <a:ext cx="4187382" cy="1095341"/>
          </a:xfrm>
          <a:prstGeom prst="rect">
            <a:avLst/>
          </a:prstGeom>
        </p:spPr>
        <p:txBody>
          <a:bodyPr lIns="50800" tIns="50800" rIns="50800" bIns="50800" rtlCol="0" anchor="ctr"/>
          <a:lstStyle/>
          <a:p>
            <a:pPr algn="ctr">
              <a:lnSpc>
                <a:spcPts val="2323"/>
              </a:lnSpc>
            </a:pPr>
            <a:endParaRPr/>
          </a:p>
        </p:txBody>
      </p:sp>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pSp>
        <p:nvGrpSpPr>
          <p:cNvPr id="69" name="Group 68">
            <a:extLst>
              <a:ext uri="{FF2B5EF4-FFF2-40B4-BE49-F238E27FC236}">
                <a16:creationId xmlns:a16="http://schemas.microsoft.com/office/drawing/2014/main" id="{216BC463-9171-D08D-D581-1E2F57F0696F}"/>
              </a:ext>
            </a:extLst>
          </p:cNvPr>
          <p:cNvGrpSpPr/>
          <p:nvPr/>
        </p:nvGrpSpPr>
        <p:grpSpPr>
          <a:xfrm>
            <a:off x="-19683745" y="807811"/>
            <a:ext cx="36409856" cy="7908002"/>
            <a:chOff x="-19748774" y="7103999"/>
            <a:chExt cx="36409856" cy="1973245"/>
          </a:xfrm>
        </p:grpSpPr>
        <p:grpSp>
          <p:nvGrpSpPr>
            <p:cNvPr id="48" name="Group 48"/>
            <p:cNvGrpSpPr/>
            <p:nvPr/>
          </p:nvGrpSpPr>
          <p:grpSpPr>
            <a:xfrm>
              <a:off x="1165924" y="7103999"/>
              <a:ext cx="2228080" cy="1973239"/>
              <a:chOff x="-283452" y="-47625"/>
              <a:chExt cx="449210" cy="397831"/>
            </a:xfrm>
          </p:grpSpPr>
          <p:sp>
            <p:nvSpPr>
              <p:cNvPr id="49" name="Freeform 49"/>
              <p:cNvSpPr/>
              <p:nvPr/>
            </p:nvSpPr>
            <p:spPr>
              <a:xfrm>
                <a:off x="-283452" y="0"/>
                <a:ext cx="165758" cy="350206"/>
              </a:xfrm>
              <a:custGeom>
                <a:avLst/>
                <a:gdLst/>
                <a:ahLst/>
                <a:cxnLst/>
                <a:rect l="l" t="t" r="r" b="b"/>
                <a:pathLst>
                  <a:path w="165758" h="263807">
                    <a:moveTo>
                      <a:pt x="0" y="0"/>
                    </a:moveTo>
                    <a:lnTo>
                      <a:pt x="165758" y="0"/>
                    </a:lnTo>
                    <a:lnTo>
                      <a:pt x="165758" y="263807"/>
                    </a:lnTo>
                    <a:lnTo>
                      <a:pt x="0" y="263807"/>
                    </a:lnTo>
                    <a:close/>
                  </a:path>
                </a:pathLst>
              </a:custGeom>
              <a:solidFill>
                <a:srgbClr val="343779"/>
              </a:solidFill>
            </p:spPr>
          </p:sp>
          <p:sp>
            <p:nvSpPr>
              <p:cNvPr id="50" name="TextBox 50"/>
              <p:cNvSpPr txBox="1"/>
              <p:nvPr/>
            </p:nvSpPr>
            <p:spPr>
              <a:xfrm>
                <a:off x="0" y="-47625"/>
                <a:ext cx="165758" cy="311432"/>
              </a:xfrm>
              <a:prstGeom prst="rect">
                <a:avLst/>
              </a:prstGeom>
            </p:spPr>
            <p:txBody>
              <a:bodyPr lIns="50800" tIns="50800" rIns="50800" bIns="50800" rtlCol="0" anchor="ctr"/>
              <a:lstStyle/>
              <a:p>
                <a:pPr algn="ctr">
                  <a:lnSpc>
                    <a:spcPts val="2323"/>
                  </a:lnSpc>
                </a:pPr>
                <a:endParaRPr/>
              </a:p>
            </p:txBody>
          </p:sp>
        </p:grpSp>
        <p:grpSp>
          <p:nvGrpSpPr>
            <p:cNvPr id="51" name="Group 51"/>
            <p:cNvGrpSpPr/>
            <p:nvPr/>
          </p:nvGrpSpPr>
          <p:grpSpPr>
            <a:xfrm>
              <a:off x="-19748774" y="7142859"/>
              <a:ext cx="35377576" cy="1934385"/>
              <a:chOff x="-5584595" y="-47625"/>
              <a:chExt cx="8536980" cy="466787"/>
            </a:xfrm>
          </p:grpSpPr>
          <p:sp>
            <p:nvSpPr>
              <p:cNvPr id="52" name="Freeform 52"/>
              <p:cNvSpPr/>
              <p:nvPr/>
            </p:nvSpPr>
            <p:spPr>
              <a:xfrm>
                <a:off x="-5584595" y="0"/>
                <a:ext cx="3265778" cy="419162"/>
              </a:xfrm>
              <a:custGeom>
                <a:avLst/>
                <a:gdLst/>
                <a:ahLst/>
                <a:cxnLst/>
                <a:rect l="l" t="t" r="r" b="b"/>
                <a:pathLst>
                  <a:path w="2952385" h="315750">
                    <a:moveTo>
                      <a:pt x="0" y="0"/>
                    </a:moveTo>
                    <a:lnTo>
                      <a:pt x="2952385" y="0"/>
                    </a:lnTo>
                    <a:lnTo>
                      <a:pt x="2952385" y="315750"/>
                    </a:lnTo>
                    <a:lnTo>
                      <a:pt x="0" y="315750"/>
                    </a:lnTo>
                    <a:close/>
                  </a:path>
                </a:pathLst>
              </a:custGeom>
              <a:solidFill>
                <a:srgbClr val="343779">
                  <a:alpha val="9804"/>
                </a:srgbClr>
              </a:solidFill>
            </p:spPr>
          </p:sp>
          <p:sp>
            <p:nvSpPr>
              <p:cNvPr id="53" name="TextBox 53"/>
              <p:cNvSpPr txBox="1"/>
              <p:nvPr/>
            </p:nvSpPr>
            <p:spPr>
              <a:xfrm>
                <a:off x="0" y="-47625"/>
                <a:ext cx="2952385" cy="363375"/>
              </a:xfrm>
              <a:prstGeom prst="rect">
                <a:avLst/>
              </a:prstGeom>
            </p:spPr>
            <p:txBody>
              <a:bodyPr lIns="50800" tIns="50800" rIns="50800" bIns="50800" rtlCol="0" anchor="ctr"/>
              <a:lstStyle/>
              <a:p>
                <a:pPr algn="ctr">
                  <a:lnSpc>
                    <a:spcPts val="2323"/>
                  </a:lnSpc>
                </a:pPr>
                <a:endParaRPr/>
              </a:p>
            </p:txBody>
          </p:sp>
        </p:grpSp>
        <p:sp>
          <p:nvSpPr>
            <p:cNvPr id="68" name="TextBox 68"/>
            <p:cNvSpPr txBox="1"/>
            <p:nvPr/>
          </p:nvSpPr>
          <p:spPr>
            <a:xfrm>
              <a:off x="2259286" y="7337512"/>
              <a:ext cx="14401796" cy="1623125"/>
            </a:xfrm>
            <a:prstGeom prst="rect">
              <a:avLst/>
            </a:prstGeom>
          </p:spPr>
          <p:txBody>
            <a:bodyPr wrap="square" lIns="0" tIns="0" rIns="0" bIns="0" rtlCol="0" anchor="t">
              <a:spAutoFit/>
            </a:bodyPr>
            <a:lstStyle/>
            <a:p>
              <a:pPr algn="just">
                <a:lnSpc>
                  <a:spcPct val="150000"/>
                </a:lnSpc>
                <a:spcAft>
                  <a:spcPts val="800"/>
                </a:spcAft>
              </a:pPr>
              <a:r>
                <a:rPr lang="en-US" sz="2800" dirty="0">
                  <a:solidFill>
                    <a:srgbClr val="343779"/>
                  </a:solidFill>
                  <a:effectLst/>
                  <a:latin typeface="Poppins" pitchFamily="2" charset="77"/>
                  <a:ea typeface="Times New Roman" panose="02020603050405020304" pitchFamily="18" charset="0"/>
                  <a:cs typeface="Poppins" pitchFamily="2" charset="77"/>
                </a:rPr>
                <a:t>Kabupaten Ogan Ilir memiliki potensi besar untuk memanfaatkan teknologi digital dalam meningkatkan layanan publik dan tata kelola pemerintahan. Dalam menghadapi tantangan global dan domestik, transformasi digital menjadi salah satu cara strategis untuk mencapai visi "Kabupaten Ogan Ilir Smart". Untuk mewujudkan hal tersebut, dibutuhkan kerja sama dan sinergi antar berbagai perangkat daerah, serta pembentukan satgas yang fokus pada pelaksanaan integrasi sistem dan data.</a:t>
              </a:r>
            </a:p>
            <a:p>
              <a:pPr algn="just">
                <a:lnSpc>
                  <a:spcPct val="150000"/>
                </a:lnSpc>
                <a:spcAft>
                  <a:spcPts val="800"/>
                </a:spcAft>
              </a:pPr>
              <a:r>
                <a:rPr lang="id-ID" sz="2800" dirty="0">
                  <a:solidFill>
                    <a:srgbClr val="343779"/>
                  </a:solidFill>
                  <a:effectLst/>
                  <a:latin typeface="Poppins" pitchFamily="2" charset="77"/>
                  <a:ea typeface="Calibri" panose="020F0502020204030204" pitchFamily="34" charset="0"/>
                  <a:cs typeface="Poppins" pitchFamily="2" charset="77"/>
                </a:rPr>
                <a:t>Proyek perubahan ini berfokus pada </a:t>
              </a:r>
              <a:r>
                <a:rPr lang="id-ID" sz="2800" b="1" dirty="0">
                  <a:solidFill>
                    <a:srgbClr val="343779"/>
                  </a:solidFill>
                  <a:effectLst/>
                  <a:latin typeface="Poppins" pitchFamily="2" charset="77"/>
                  <a:ea typeface="Calibri" panose="020F0502020204030204" pitchFamily="34" charset="0"/>
                  <a:cs typeface="Poppins" pitchFamily="2" charset="77"/>
                </a:rPr>
                <a:t>integrasi platform digital </a:t>
              </a:r>
              <a:r>
                <a:rPr lang="id-ID" sz="2800" dirty="0">
                  <a:solidFill>
                    <a:srgbClr val="343779"/>
                  </a:solidFill>
                  <a:effectLst/>
                  <a:latin typeface="Poppins" pitchFamily="2" charset="77"/>
                  <a:ea typeface="Calibri" panose="020F0502020204030204" pitchFamily="34" charset="0"/>
                  <a:cs typeface="Poppins" pitchFamily="2" charset="77"/>
                </a:rPr>
                <a:t>untuk meningkatkan </a:t>
              </a:r>
              <a:r>
                <a:rPr lang="id-ID" sz="2800" b="1" dirty="0">
                  <a:solidFill>
                    <a:srgbClr val="343779"/>
                  </a:solidFill>
                  <a:effectLst/>
                  <a:latin typeface="Poppins" pitchFamily="2" charset="77"/>
                  <a:ea typeface="Calibri" panose="020F0502020204030204" pitchFamily="34" charset="0"/>
                  <a:cs typeface="Poppins" pitchFamily="2" charset="77"/>
                </a:rPr>
                <a:t>sinergitas</a:t>
              </a:r>
              <a:r>
                <a:rPr lang="id-ID" sz="2800" dirty="0">
                  <a:solidFill>
                    <a:srgbClr val="343779"/>
                  </a:solidFill>
                  <a:effectLst/>
                  <a:latin typeface="Poppins" pitchFamily="2" charset="77"/>
                  <a:ea typeface="Calibri" panose="020F0502020204030204" pitchFamily="34" charset="0"/>
                  <a:cs typeface="Poppins" pitchFamily="2" charset="77"/>
                </a:rPr>
                <a:t> dan </a:t>
              </a:r>
              <a:r>
                <a:rPr lang="id-ID" sz="2800" b="1" dirty="0">
                  <a:solidFill>
                    <a:srgbClr val="343779"/>
                  </a:solidFill>
                  <a:effectLst/>
                  <a:latin typeface="Poppins" pitchFamily="2" charset="77"/>
                  <a:ea typeface="Calibri" panose="020F0502020204030204" pitchFamily="34" charset="0"/>
                  <a:cs typeface="Poppins" pitchFamily="2" charset="77"/>
                </a:rPr>
                <a:t>kolaborasi</a:t>
              </a:r>
              <a:r>
                <a:rPr lang="id-ID" sz="2800" dirty="0">
                  <a:solidFill>
                    <a:srgbClr val="343779"/>
                  </a:solidFill>
                  <a:effectLst/>
                  <a:latin typeface="Poppins" pitchFamily="2" charset="77"/>
                  <a:ea typeface="Calibri" panose="020F0502020204030204" pitchFamily="34" charset="0"/>
                  <a:cs typeface="Poppins" pitchFamily="2" charset="77"/>
                </a:rPr>
                <a:t> antar perangkat daerah, </a:t>
              </a:r>
              <a:r>
                <a:rPr lang="id-ID" sz="2800" b="1" dirty="0">
                  <a:solidFill>
                    <a:srgbClr val="343779"/>
                  </a:solidFill>
                  <a:effectLst/>
                  <a:latin typeface="Poppins" pitchFamily="2" charset="77"/>
                  <a:ea typeface="Calibri" panose="020F0502020204030204" pitchFamily="34" charset="0"/>
                  <a:cs typeface="Poppins" pitchFamily="2" charset="77"/>
                </a:rPr>
                <a:t>interoperabilitas</a:t>
              </a:r>
              <a:r>
                <a:rPr lang="id-ID" sz="2800" dirty="0">
                  <a:solidFill>
                    <a:srgbClr val="343779"/>
                  </a:solidFill>
                  <a:effectLst/>
                  <a:latin typeface="Poppins" pitchFamily="2" charset="77"/>
                  <a:ea typeface="Calibri" panose="020F0502020204030204" pitchFamily="34" charset="0"/>
                  <a:cs typeface="Poppins" pitchFamily="2" charset="77"/>
                </a:rPr>
                <a:t> </a:t>
              </a:r>
              <a:r>
                <a:rPr lang="id-ID" sz="2800" b="1" dirty="0">
                  <a:solidFill>
                    <a:srgbClr val="343779"/>
                  </a:solidFill>
                  <a:effectLst/>
                  <a:latin typeface="Poppins" pitchFamily="2" charset="77"/>
                  <a:ea typeface="Calibri" panose="020F0502020204030204" pitchFamily="34" charset="0"/>
                  <a:cs typeface="Poppins" pitchFamily="2" charset="77"/>
                </a:rPr>
                <a:t>data</a:t>
              </a:r>
              <a:r>
                <a:rPr lang="id-ID" sz="2800" dirty="0">
                  <a:solidFill>
                    <a:srgbClr val="343779"/>
                  </a:solidFill>
                  <a:effectLst/>
                  <a:latin typeface="Poppins" pitchFamily="2" charset="77"/>
                  <a:ea typeface="Calibri" panose="020F0502020204030204" pitchFamily="34" charset="0"/>
                  <a:cs typeface="Poppins" pitchFamily="2" charset="77"/>
                </a:rPr>
                <a:t>, serta </a:t>
              </a:r>
              <a:r>
                <a:rPr lang="id-ID" sz="2800" b="1" dirty="0">
                  <a:solidFill>
                    <a:srgbClr val="343779"/>
                  </a:solidFill>
                  <a:effectLst/>
                  <a:latin typeface="Poppins" pitchFamily="2" charset="77"/>
                  <a:ea typeface="Calibri" panose="020F0502020204030204" pitchFamily="34" charset="0"/>
                  <a:cs typeface="Poppins" pitchFamily="2" charset="77"/>
                </a:rPr>
                <a:t>efektivitas</a:t>
              </a:r>
              <a:r>
                <a:rPr lang="id-ID" sz="2800" dirty="0">
                  <a:solidFill>
                    <a:srgbClr val="343779"/>
                  </a:solidFill>
                  <a:effectLst/>
                  <a:latin typeface="Poppins" pitchFamily="2" charset="77"/>
                  <a:ea typeface="Calibri" panose="020F0502020204030204" pitchFamily="34" charset="0"/>
                  <a:cs typeface="Poppins" pitchFamily="2" charset="77"/>
                </a:rPr>
                <a:t> pelaksanaan berbagai </a:t>
              </a:r>
              <a:r>
                <a:rPr lang="id-ID" sz="2800" b="1" dirty="0">
                  <a:solidFill>
                    <a:srgbClr val="343779"/>
                  </a:solidFill>
                  <a:effectLst/>
                  <a:latin typeface="Poppins" pitchFamily="2" charset="77"/>
                  <a:ea typeface="Calibri" panose="020F0502020204030204" pitchFamily="34" charset="0"/>
                  <a:cs typeface="Poppins" pitchFamily="2" charset="77"/>
                </a:rPr>
                <a:t>layanan publik</a:t>
              </a:r>
              <a:r>
                <a:rPr lang="id-ID" sz="2800" dirty="0">
                  <a:solidFill>
                    <a:srgbClr val="343779"/>
                  </a:solidFill>
                  <a:effectLst/>
                  <a:latin typeface="Poppins" pitchFamily="2" charset="77"/>
                  <a:ea typeface="Calibri" panose="020F0502020204030204" pitchFamily="34" charset="0"/>
                  <a:cs typeface="Poppins" pitchFamily="2" charset="77"/>
                </a:rPr>
                <a:t>.</a:t>
              </a:r>
            </a:p>
          </p:txBody>
        </p:sp>
      </p:grpSp>
      <p:sp>
        <p:nvSpPr>
          <p:cNvPr id="14" name="TextBox 17">
            <a:extLst>
              <a:ext uri="{FF2B5EF4-FFF2-40B4-BE49-F238E27FC236}">
                <a16:creationId xmlns:a16="http://schemas.microsoft.com/office/drawing/2014/main" id="{6AB9ACA1-6797-5859-FEA2-7CB4103F79BC}"/>
              </a:ext>
            </a:extLst>
          </p:cNvPr>
          <p:cNvSpPr txBox="1"/>
          <p:nvPr/>
        </p:nvSpPr>
        <p:spPr>
          <a:xfrm>
            <a:off x="2480186" y="704895"/>
            <a:ext cx="8402793" cy="1038746"/>
          </a:xfrm>
          <a:prstGeom prst="rect">
            <a:avLst/>
          </a:prstGeom>
        </p:spPr>
        <p:txBody>
          <a:bodyPr lIns="0" tIns="0" rIns="0" bIns="0" rtlCol="0" anchor="t">
            <a:spAutoFit/>
          </a:bodyPr>
          <a:lstStyle/>
          <a:p>
            <a:pPr algn="l">
              <a:lnSpc>
                <a:spcPts val="8400"/>
              </a:lnSpc>
            </a:pPr>
            <a:r>
              <a:rPr lang="en-US" sz="6000" b="1">
                <a:solidFill>
                  <a:srgbClr val="343779"/>
                </a:solidFill>
                <a:latin typeface="Poppins Bold"/>
                <a:ea typeface="Poppins Bold"/>
                <a:cs typeface="Poppins Bold"/>
                <a:sym typeface="Poppins Bold"/>
              </a:rPr>
              <a:t>Pendahuluan</a:t>
            </a:r>
          </a:p>
        </p:txBody>
      </p:sp>
    </p:spTree>
    <p:extLst>
      <p:ext uri="{BB962C8B-B14F-4D97-AF65-F5344CB8AC3E}">
        <p14:creationId xmlns:p14="http://schemas.microsoft.com/office/powerpoint/2010/main" val="3567136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4" name="TextBox 17">
            <a:extLst>
              <a:ext uri="{FF2B5EF4-FFF2-40B4-BE49-F238E27FC236}">
                <a16:creationId xmlns:a16="http://schemas.microsoft.com/office/drawing/2014/main" id="{46B38F17-4893-825C-10F8-983A71D9224A}"/>
              </a:ext>
            </a:extLst>
          </p:cNvPr>
          <p:cNvSpPr txBox="1"/>
          <p:nvPr/>
        </p:nvSpPr>
        <p:spPr>
          <a:xfrm>
            <a:off x="272726" y="353062"/>
            <a:ext cx="2609679" cy="492443"/>
          </a:xfrm>
          <a:prstGeom prst="rect">
            <a:avLst/>
          </a:prstGeom>
        </p:spPr>
        <p:txBody>
          <a:bodyPr wrap="square" lIns="0" tIns="0" rIns="0" bIns="0" rtlCol="0" anchor="t">
            <a:spAutoFit/>
          </a:bodyPr>
          <a:lstStyle/>
          <a:p>
            <a:pPr algn="l"/>
            <a:r>
              <a:rPr lang="en-US" sz="3200" b="1" dirty="0">
                <a:solidFill>
                  <a:srgbClr val="343779"/>
                </a:solidFill>
                <a:latin typeface="Poppins Bold"/>
                <a:ea typeface="Poppins Bold"/>
                <a:cs typeface="Poppins Bold"/>
                <a:sym typeface="Poppins Bold"/>
              </a:rPr>
              <a:t>(</a:t>
            </a:r>
            <a:r>
              <a:rPr lang="en-US" sz="3200" b="1" dirty="0" err="1">
                <a:solidFill>
                  <a:srgbClr val="343779"/>
                </a:solidFill>
                <a:latin typeface="Poppins Bold"/>
                <a:ea typeface="Poppins Bold"/>
                <a:cs typeface="Poppins Bold"/>
                <a:sym typeface="Poppins Bold"/>
              </a:rPr>
              <a:t>Lanjutan</a:t>
            </a:r>
            <a:r>
              <a:rPr lang="en-US" sz="3200" b="1" dirty="0">
                <a:solidFill>
                  <a:srgbClr val="343779"/>
                </a:solidFill>
                <a:latin typeface="Poppins Bold"/>
                <a:ea typeface="Poppins Bold"/>
                <a:cs typeface="Poppins Bold"/>
                <a:sym typeface="Poppins Bold"/>
              </a:rPr>
              <a:t>)</a:t>
            </a:r>
          </a:p>
        </p:txBody>
      </p:sp>
      <p:sp>
        <p:nvSpPr>
          <p:cNvPr id="5" name="TextBox 4">
            <a:extLst>
              <a:ext uri="{FF2B5EF4-FFF2-40B4-BE49-F238E27FC236}">
                <a16:creationId xmlns:a16="http://schemas.microsoft.com/office/drawing/2014/main" id="{130ADD4E-9E07-F434-C393-A156EA9B2697}"/>
              </a:ext>
            </a:extLst>
          </p:cNvPr>
          <p:cNvSpPr txBox="1"/>
          <p:nvPr/>
        </p:nvSpPr>
        <p:spPr>
          <a:xfrm>
            <a:off x="1266432" y="791543"/>
            <a:ext cx="15864283" cy="1077218"/>
          </a:xfrm>
          <a:prstGeom prst="rect">
            <a:avLst/>
          </a:prstGeom>
          <a:noFill/>
        </p:spPr>
        <p:txBody>
          <a:bodyPr wrap="square" rtlCol="0">
            <a:spAutoFit/>
          </a:bodyPr>
          <a:lstStyle/>
          <a:p>
            <a:r>
              <a:rPr lang="id-ID" sz="3200" b="1" dirty="0">
                <a:effectLst/>
                <a:latin typeface="Calibri" panose="020F0502020204030204" pitchFamily="34" charset="0"/>
                <a:ea typeface="Calibri" panose="020F0502020204030204" pitchFamily="34" charset="0"/>
                <a:cs typeface="Calibri" panose="020F0502020204030204" pitchFamily="34" charset="0"/>
              </a:rPr>
              <a:t>Secara sistematis, </a:t>
            </a:r>
            <a:r>
              <a:rPr lang="id-ID" sz="3200" b="1" i="1" dirty="0">
                <a:effectLst/>
                <a:latin typeface="Calibri" panose="020F0502020204030204" pitchFamily="34" charset="0"/>
                <a:ea typeface="Calibri" panose="020F0502020204030204" pitchFamily="34" charset="0"/>
                <a:cs typeface="Calibri" panose="020F0502020204030204" pitchFamily="34" charset="0"/>
              </a:rPr>
              <a:t>Quadran Stakeholder </a:t>
            </a:r>
            <a:r>
              <a:rPr lang="id-ID" sz="3200" b="1" dirty="0">
                <a:effectLst/>
                <a:latin typeface="Calibri" panose="020F0502020204030204" pitchFamily="34" charset="0"/>
                <a:ea typeface="Calibri" panose="020F0502020204030204" pitchFamily="34" charset="0"/>
                <a:cs typeface="Calibri" panose="020F0502020204030204" pitchFamily="34" charset="0"/>
              </a:rPr>
              <a:t>sebelum terdampak dan setelah terdampak dapat dilihat melalui </a:t>
            </a:r>
            <a:r>
              <a:rPr lang="id-ID" sz="3200" b="1" i="1" dirty="0">
                <a:effectLst/>
                <a:latin typeface="Calibri" panose="020F0502020204030204" pitchFamily="34" charset="0"/>
                <a:ea typeface="Calibri" panose="020F0502020204030204" pitchFamily="34" charset="0"/>
                <a:cs typeface="Calibri" panose="020F0502020204030204" pitchFamily="34" charset="0"/>
              </a:rPr>
              <a:t>Quadran Stakeholder</a:t>
            </a:r>
            <a:r>
              <a:rPr lang="id-ID" sz="3200" b="1" dirty="0">
                <a:effectLst/>
                <a:latin typeface="Calibri" panose="020F0502020204030204" pitchFamily="34" charset="0"/>
                <a:ea typeface="Calibri" panose="020F0502020204030204" pitchFamily="34" charset="0"/>
                <a:cs typeface="Calibri" panose="020F0502020204030204" pitchFamily="34" charset="0"/>
              </a:rPr>
              <a:t> sebagai berikut :</a:t>
            </a:r>
            <a:endParaRPr lang="en-ID" sz="3200" b="1"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FCFFE871-6815-C3C7-784A-B16397BF7A1C}"/>
              </a:ext>
            </a:extLst>
          </p:cNvPr>
          <p:cNvGraphicFramePr>
            <a:graphicFrameLocks noGrp="1"/>
          </p:cNvGraphicFramePr>
          <p:nvPr>
            <p:extLst>
              <p:ext uri="{D42A27DB-BD31-4B8C-83A1-F6EECF244321}">
                <p14:modId xmlns:p14="http://schemas.microsoft.com/office/powerpoint/2010/main" val="2353542351"/>
              </p:ext>
            </p:extLst>
          </p:nvPr>
        </p:nvGraphicFramePr>
        <p:xfrm>
          <a:off x="1371600" y="1930240"/>
          <a:ext cx="15249476" cy="7561738"/>
        </p:xfrm>
        <a:graphic>
          <a:graphicData uri="http://schemas.openxmlformats.org/drawingml/2006/table">
            <a:tbl>
              <a:tblPr firstRow="1" firstCol="1" bandRow="1">
                <a:tableStyleId>{5C22544A-7EE6-4342-B048-85BDC9FD1C3A}</a:tableStyleId>
              </a:tblPr>
              <a:tblGrid>
                <a:gridCol w="1008576">
                  <a:extLst>
                    <a:ext uri="{9D8B030D-6E8A-4147-A177-3AD203B41FA5}">
                      <a16:colId xmlns:a16="http://schemas.microsoft.com/office/drawing/2014/main" val="131008349"/>
                    </a:ext>
                  </a:extLst>
                </a:gridCol>
                <a:gridCol w="1162633">
                  <a:extLst>
                    <a:ext uri="{9D8B030D-6E8A-4147-A177-3AD203B41FA5}">
                      <a16:colId xmlns:a16="http://schemas.microsoft.com/office/drawing/2014/main" val="386062337"/>
                    </a:ext>
                  </a:extLst>
                </a:gridCol>
                <a:gridCol w="6148017">
                  <a:extLst>
                    <a:ext uri="{9D8B030D-6E8A-4147-A177-3AD203B41FA5}">
                      <a16:colId xmlns:a16="http://schemas.microsoft.com/office/drawing/2014/main" val="3621031602"/>
                    </a:ext>
                  </a:extLst>
                </a:gridCol>
                <a:gridCol w="6930250">
                  <a:extLst>
                    <a:ext uri="{9D8B030D-6E8A-4147-A177-3AD203B41FA5}">
                      <a16:colId xmlns:a16="http://schemas.microsoft.com/office/drawing/2014/main" val="3946743158"/>
                    </a:ext>
                  </a:extLst>
                </a:gridCol>
              </a:tblGrid>
              <a:tr h="602951">
                <a:tc>
                  <a:txBody>
                    <a:bodyPr/>
                    <a:lstStyle/>
                    <a:p>
                      <a:pPr algn="just">
                        <a:lnSpc>
                          <a:spcPct val="150000"/>
                        </a:lnSpc>
                        <a:spcAft>
                          <a:spcPts val="800"/>
                        </a:spcAft>
                      </a:pPr>
                      <a:r>
                        <a:rPr lang="en-US" sz="2400" b="1" dirty="0">
                          <a:effectLst/>
                        </a:rPr>
                        <a:t> </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gridSpan="3">
                  <a:txBody>
                    <a:bodyPr/>
                    <a:lstStyle/>
                    <a:p>
                      <a:pPr algn="ctr">
                        <a:lnSpc>
                          <a:spcPct val="150000"/>
                        </a:lnSpc>
                        <a:spcAft>
                          <a:spcPts val="800"/>
                        </a:spcAft>
                      </a:pPr>
                      <a:r>
                        <a:rPr lang="en-US" sz="2400" b="1" dirty="0">
                          <a:effectLst/>
                        </a:rPr>
                        <a:t>PENGARUH</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val="3764004401"/>
                  </a:ext>
                </a:extLst>
              </a:tr>
              <a:tr h="740867">
                <a:tc rowSpan="3">
                  <a:txBody>
                    <a:bodyPr/>
                    <a:lstStyle/>
                    <a:p>
                      <a:pPr algn="ctr">
                        <a:lnSpc>
                          <a:spcPct val="100000"/>
                        </a:lnSpc>
                        <a:spcAft>
                          <a:spcPts val="0"/>
                        </a:spcAft>
                      </a:pPr>
                      <a:r>
                        <a:rPr lang="en-US" sz="2400" b="1" dirty="0">
                          <a:effectLst/>
                        </a:rPr>
                        <a:t>K</a:t>
                      </a:r>
                      <a:endParaRPr lang="id-ID" sz="2400" b="1" dirty="0">
                        <a:effectLst/>
                      </a:endParaRPr>
                    </a:p>
                    <a:p>
                      <a:pPr algn="ctr">
                        <a:lnSpc>
                          <a:spcPct val="100000"/>
                        </a:lnSpc>
                        <a:spcAft>
                          <a:spcPts val="0"/>
                        </a:spcAft>
                      </a:pPr>
                      <a:r>
                        <a:rPr lang="en-US" sz="2400" b="1" dirty="0">
                          <a:effectLst/>
                        </a:rPr>
                        <a:t>E</a:t>
                      </a:r>
                      <a:endParaRPr lang="id-ID" sz="2400" b="1" dirty="0">
                        <a:effectLst/>
                      </a:endParaRPr>
                    </a:p>
                    <a:p>
                      <a:pPr algn="ctr">
                        <a:lnSpc>
                          <a:spcPct val="100000"/>
                        </a:lnSpc>
                        <a:spcAft>
                          <a:spcPts val="0"/>
                        </a:spcAft>
                      </a:pPr>
                      <a:r>
                        <a:rPr lang="en-US" sz="2400" b="1" dirty="0">
                          <a:effectLst/>
                        </a:rPr>
                        <a:t>P</a:t>
                      </a:r>
                      <a:endParaRPr lang="id-ID" sz="2400" b="1" dirty="0">
                        <a:effectLst/>
                      </a:endParaRPr>
                    </a:p>
                    <a:p>
                      <a:pPr algn="ctr">
                        <a:lnSpc>
                          <a:spcPct val="100000"/>
                        </a:lnSpc>
                        <a:spcAft>
                          <a:spcPts val="0"/>
                        </a:spcAft>
                      </a:pPr>
                      <a:r>
                        <a:rPr lang="en-US" sz="2400" b="1" dirty="0">
                          <a:effectLst/>
                        </a:rPr>
                        <a:t>E</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T</a:t>
                      </a:r>
                      <a:endParaRPr lang="id-ID" sz="2400" b="1" dirty="0">
                        <a:effectLst/>
                      </a:endParaRPr>
                    </a:p>
                    <a:p>
                      <a:pPr algn="ctr">
                        <a:lnSpc>
                          <a:spcPct val="100000"/>
                        </a:lnSpc>
                        <a:spcAft>
                          <a:spcPts val="0"/>
                        </a:spcAft>
                      </a:pPr>
                      <a:r>
                        <a:rPr lang="en-US" sz="2400" b="1" dirty="0">
                          <a:effectLst/>
                        </a:rPr>
                        <a:t>I</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A</a:t>
                      </a:r>
                      <a:endParaRPr lang="id-ID" sz="2400" b="1" dirty="0">
                        <a:effectLst/>
                      </a:endParaRPr>
                    </a:p>
                    <a:p>
                      <a:pPr algn="ctr">
                        <a:lnSpc>
                          <a:spcPct val="100000"/>
                        </a:lnSpc>
                        <a:spcAft>
                          <a:spcPts val="0"/>
                        </a:spcAft>
                      </a:pPr>
                      <a:r>
                        <a:rPr lang="en-US" sz="2400" b="1" dirty="0">
                          <a:effectLst/>
                        </a:rPr>
                        <a:t>N</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92D050"/>
                    </a:solidFill>
                  </a:tcPr>
                </a:tc>
                <a:tc>
                  <a:txBody>
                    <a:bodyPr/>
                    <a:lstStyle/>
                    <a:p>
                      <a:pPr algn="just">
                        <a:lnSpc>
                          <a:spcPct val="100000"/>
                        </a:lnSpc>
                        <a:spcAft>
                          <a:spcPts val="0"/>
                        </a:spcAft>
                      </a:pPr>
                      <a:r>
                        <a:rPr lang="en-US" sz="2400" b="1" dirty="0">
                          <a:effectLst/>
                        </a:rPr>
                        <a:t> </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FF00"/>
                    </a:solidFill>
                  </a:tcPr>
                </a:tc>
                <a:tc>
                  <a:txBody>
                    <a:bodyPr/>
                    <a:lstStyle/>
                    <a:p>
                      <a:pPr algn="ctr">
                        <a:lnSpc>
                          <a:spcPct val="150000"/>
                        </a:lnSpc>
                        <a:spcAft>
                          <a:spcPts val="800"/>
                        </a:spcAft>
                      </a:pPr>
                      <a:r>
                        <a:rPr lang="en-US" sz="2400" b="1" dirty="0">
                          <a:effectLst/>
                        </a:rPr>
                        <a:t>RENDAH</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00B0F0"/>
                    </a:solidFill>
                  </a:tcPr>
                </a:tc>
                <a:tc>
                  <a:txBody>
                    <a:bodyPr/>
                    <a:lstStyle/>
                    <a:p>
                      <a:pPr algn="ctr">
                        <a:lnSpc>
                          <a:spcPct val="150000"/>
                        </a:lnSpc>
                        <a:spcAft>
                          <a:spcPts val="800"/>
                        </a:spcAft>
                      </a:pPr>
                      <a:r>
                        <a:rPr lang="en-US" sz="2400" b="1">
                          <a:effectLst/>
                        </a:rPr>
                        <a:t>TINGGI</a:t>
                      </a:r>
                      <a:endParaRPr lang="id-ID" sz="2400" b="1">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C000"/>
                    </a:solidFill>
                  </a:tcPr>
                </a:tc>
                <a:extLst>
                  <a:ext uri="{0D108BD9-81ED-4DB2-BD59-A6C34878D82A}">
                    <a16:rowId xmlns:a16="http://schemas.microsoft.com/office/drawing/2014/main" val="3435886861"/>
                  </a:ext>
                </a:extLst>
              </a:tr>
              <a:tr h="2352202">
                <a:tc vMerge="1">
                  <a:txBody>
                    <a:bodyPr/>
                    <a:lstStyle/>
                    <a:p>
                      <a:endParaRPr lang="id-ID"/>
                    </a:p>
                  </a:txBody>
                  <a:tcPr/>
                </a:tc>
                <a:tc>
                  <a:txBody>
                    <a:bodyPr/>
                    <a:lstStyle/>
                    <a:p>
                      <a:pPr algn="ctr">
                        <a:lnSpc>
                          <a:spcPct val="100000"/>
                        </a:lnSpc>
                        <a:spcAft>
                          <a:spcPts val="0"/>
                        </a:spcAft>
                      </a:pPr>
                      <a:r>
                        <a:rPr lang="en-US" sz="2400" b="1" dirty="0">
                          <a:effectLst/>
                        </a:rPr>
                        <a:t>T</a:t>
                      </a:r>
                      <a:endParaRPr lang="id-ID" sz="2400" b="1" dirty="0">
                        <a:effectLst/>
                      </a:endParaRPr>
                    </a:p>
                    <a:p>
                      <a:pPr algn="ctr">
                        <a:lnSpc>
                          <a:spcPct val="100000"/>
                        </a:lnSpc>
                        <a:spcAft>
                          <a:spcPts val="0"/>
                        </a:spcAft>
                      </a:pPr>
                      <a:r>
                        <a:rPr lang="en-US" sz="2400" b="1" dirty="0">
                          <a:effectLst/>
                        </a:rPr>
                        <a:t>I</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G</a:t>
                      </a:r>
                      <a:endParaRPr lang="id-ID" sz="2400" b="1" dirty="0">
                        <a:effectLst/>
                      </a:endParaRPr>
                    </a:p>
                    <a:p>
                      <a:pPr algn="ctr">
                        <a:lnSpc>
                          <a:spcPct val="100000"/>
                        </a:lnSpc>
                        <a:spcAft>
                          <a:spcPts val="0"/>
                        </a:spcAft>
                      </a:pPr>
                      <a:r>
                        <a:rPr lang="en-US" sz="2400" b="1" dirty="0">
                          <a:effectLst/>
                        </a:rPr>
                        <a:t>I</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FFC000"/>
                    </a:solidFill>
                  </a:tcPr>
                </a:tc>
                <a:tc>
                  <a:txBody>
                    <a:bodyPr/>
                    <a:lstStyle/>
                    <a:p>
                      <a:pPr algn="ctr">
                        <a:lnSpc>
                          <a:spcPct val="100000"/>
                        </a:lnSpc>
                        <a:spcAft>
                          <a:spcPts val="0"/>
                        </a:spcAft>
                      </a:pPr>
                      <a:r>
                        <a:rPr lang="id-ID" sz="2400" b="1" dirty="0">
                          <a:effectLst/>
                        </a:rPr>
                        <a:t>Latent</a:t>
                      </a:r>
                    </a:p>
                    <a:p>
                      <a:pPr algn="ctr">
                        <a:lnSpc>
                          <a:spcPct val="100000"/>
                        </a:lnSpc>
                        <a:spcAft>
                          <a:spcPts val="0"/>
                        </a:spcAft>
                      </a:pPr>
                      <a:r>
                        <a:rPr lang="id-ID" sz="2400" b="1" dirty="0">
                          <a:effectLst/>
                        </a:rPr>
                        <a:t>(Tersembunyi)</a:t>
                      </a:r>
                    </a:p>
                    <a:p>
                      <a:pPr algn="just">
                        <a:lnSpc>
                          <a:spcPct val="100000"/>
                        </a:lnSpc>
                        <a:spcAft>
                          <a:spcPts val="0"/>
                        </a:spcAft>
                      </a:pPr>
                      <a:endParaRPr lang="en-US" sz="2400" b="1" dirty="0">
                        <a:effectLst/>
                      </a:endParaRPr>
                    </a:p>
                  </a:txBody>
                  <a:tcPr marL="62523" marR="62523" marT="0" marB="0">
                    <a:solidFill>
                      <a:srgbClr val="F4D938"/>
                    </a:solidFill>
                  </a:tcPr>
                </a:tc>
                <a:tc>
                  <a:txBody>
                    <a:bodyPr/>
                    <a:lstStyle/>
                    <a:p>
                      <a:pPr algn="ctr">
                        <a:lnSpc>
                          <a:spcPct val="100000"/>
                        </a:lnSpc>
                        <a:spcAft>
                          <a:spcPts val="0"/>
                        </a:spcAft>
                      </a:pPr>
                      <a:r>
                        <a:rPr lang="en-US" sz="2400" b="1" dirty="0">
                          <a:effectLst/>
                        </a:rPr>
                        <a:t>Promoters</a:t>
                      </a:r>
                      <a:r>
                        <a:rPr lang="id-ID" sz="2400" b="1" dirty="0">
                          <a:effectLst/>
                        </a:rPr>
                        <a:t> </a:t>
                      </a:r>
                    </a:p>
                    <a:p>
                      <a:pPr algn="ctr">
                        <a:lnSpc>
                          <a:spcPct val="100000"/>
                        </a:lnSpc>
                        <a:spcAft>
                          <a:spcPts val="0"/>
                        </a:spcAft>
                      </a:pPr>
                      <a:r>
                        <a:rPr lang="id-ID" sz="2400" b="1" dirty="0">
                          <a:effectLst/>
                        </a:rPr>
                        <a:t>(Pendukung)</a:t>
                      </a:r>
                    </a:p>
                    <a:p>
                      <a:pPr marL="0" lvl="0" indent="0" algn="just">
                        <a:lnSpc>
                          <a:spcPct val="100000"/>
                        </a:lnSpc>
                        <a:spcAft>
                          <a:spcPts val="0"/>
                        </a:spcAft>
                        <a:buFont typeface="+mj-lt"/>
                        <a:buNone/>
                      </a:pPr>
                      <a:endParaRPr lang="en-US" sz="2400" b="1" dirty="0">
                        <a:effectLst/>
                      </a:endParaRP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lang="en-US" sz="2400" b="1" dirty="0">
                          <a:solidFill>
                            <a:schemeClr val="tx1"/>
                          </a:solidFill>
                        </a:rPr>
                        <a:t>KEPALA DAERAH</a:t>
                      </a:r>
                    </a:p>
                    <a:p>
                      <a:pPr marL="342900" lvl="0" indent="-342900" algn="just">
                        <a:lnSpc>
                          <a:spcPct val="100000"/>
                        </a:lnSpc>
                        <a:spcAft>
                          <a:spcPts val="0"/>
                        </a:spcAft>
                        <a:buFont typeface="+mj-lt"/>
                        <a:buAutoNum type="arabicPeriod"/>
                      </a:pPr>
                      <a:r>
                        <a:rPr lang="id-ID" sz="2400" b="1" dirty="0">
                          <a:effectLst/>
                        </a:rPr>
                        <a:t>Badan Pusat Statistik (BPS)</a:t>
                      </a:r>
                    </a:p>
                    <a:p>
                      <a:pPr marL="342900" lvl="0" indent="-342900" algn="just">
                        <a:lnSpc>
                          <a:spcPct val="100000"/>
                        </a:lnSpc>
                        <a:spcAft>
                          <a:spcPts val="0"/>
                        </a:spcAft>
                        <a:buFont typeface="+mj-lt"/>
                        <a:buAutoNum type="arabicPeriod"/>
                      </a:pPr>
                      <a:r>
                        <a:rPr lang="en-US" sz="2400" b="1" dirty="0">
                          <a:effectLst/>
                        </a:rPr>
                        <a:t>BAPPEDA</a:t>
                      </a:r>
                      <a:endParaRPr lang="id-ID" sz="2400" b="1" dirty="0">
                        <a:effectLst/>
                      </a:endParaRPr>
                    </a:p>
                    <a:p>
                      <a:pPr marL="342900" lvl="0" indent="-342900" algn="just">
                        <a:lnSpc>
                          <a:spcPct val="100000"/>
                        </a:lnSpc>
                        <a:spcAft>
                          <a:spcPts val="0"/>
                        </a:spcAft>
                        <a:buFont typeface="+mj-lt"/>
                        <a:buAutoNum type="arabicPeriod"/>
                      </a:pPr>
                      <a:r>
                        <a:rPr lang="en-US" sz="2400" b="1" dirty="0">
                          <a:effectLst/>
                        </a:rPr>
                        <a:t>Dinas </a:t>
                      </a:r>
                      <a:r>
                        <a:rPr lang="en-US" sz="2400" b="1" dirty="0" err="1">
                          <a:effectLst/>
                        </a:rPr>
                        <a:t>Kominfo</a:t>
                      </a:r>
                      <a:r>
                        <a:rPr lang="en-US" sz="2400" b="1" dirty="0">
                          <a:effectLst/>
                        </a:rPr>
                        <a:t>, </a:t>
                      </a:r>
                      <a:r>
                        <a:rPr lang="en-US" sz="2400" b="1" dirty="0" err="1">
                          <a:effectLst/>
                        </a:rPr>
                        <a:t>Statistik</a:t>
                      </a:r>
                      <a:r>
                        <a:rPr lang="en-US" sz="2400" b="1" dirty="0">
                          <a:effectLst/>
                        </a:rPr>
                        <a:t> dan </a:t>
                      </a:r>
                      <a:r>
                        <a:rPr lang="en-US" sz="2400" b="1" dirty="0" err="1">
                          <a:effectLst/>
                        </a:rPr>
                        <a:t>Persandian</a:t>
                      </a:r>
                      <a:r>
                        <a:rPr lang="en-US" sz="2400" b="1" dirty="0">
                          <a:effectLst/>
                        </a:rPr>
                        <a:t> </a:t>
                      </a:r>
                    </a:p>
                    <a:p>
                      <a:pPr marL="342900" indent="-342900" algn="just">
                        <a:lnSpc>
                          <a:spcPct val="100000"/>
                        </a:lnSpc>
                        <a:spcAft>
                          <a:spcPts val="0"/>
                        </a:spcAft>
                        <a:buFont typeface="+mj-lt"/>
                        <a:buAutoNum type="arabicPeriod"/>
                      </a:pPr>
                      <a:r>
                        <a:rPr lang="en-US" sz="2400" b="1" dirty="0" err="1">
                          <a:effectLst/>
                        </a:rPr>
                        <a:t>Kepala</a:t>
                      </a:r>
                      <a:r>
                        <a:rPr lang="en-US" sz="2400" b="1" dirty="0">
                          <a:effectLst/>
                        </a:rPr>
                        <a:t> </a:t>
                      </a:r>
                      <a:r>
                        <a:rPr lang="en-US" sz="2400" b="1" dirty="0" err="1">
                          <a:effectLst/>
                        </a:rPr>
                        <a:t>Perangkat</a:t>
                      </a:r>
                      <a:r>
                        <a:rPr lang="en-US" sz="2400" b="1" dirty="0">
                          <a:effectLst/>
                        </a:rPr>
                        <a:t> Daerah</a:t>
                      </a:r>
                    </a:p>
                    <a:p>
                      <a:pPr marL="342900" indent="-342900" algn="just">
                        <a:lnSpc>
                          <a:spcPct val="100000"/>
                        </a:lnSpc>
                        <a:spcAft>
                          <a:spcPts val="0"/>
                        </a:spcAft>
                        <a:buFont typeface="+mj-lt"/>
                        <a:buAutoNum type="arabicPeriod"/>
                      </a:pPr>
                      <a:r>
                        <a:rPr lang="en-US" sz="2400" b="1" dirty="0" err="1">
                          <a:effectLst/>
                        </a:rPr>
                        <a:t>Konsultan</a:t>
                      </a:r>
                      <a:r>
                        <a:rPr lang="en-US" sz="2400" b="1" dirty="0">
                          <a:effectLst/>
                        </a:rPr>
                        <a:t> IT</a:t>
                      </a:r>
                      <a:endParaRPr lang="id-ID" sz="2400" b="1" dirty="0">
                        <a:effectLst/>
                      </a:endParaRPr>
                    </a:p>
                  </a:txBody>
                  <a:tcPr marL="62523" marR="62523" marT="0" marB="0">
                    <a:solidFill>
                      <a:srgbClr val="FFFF00"/>
                    </a:solidFill>
                  </a:tcPr>
                </a:tc>
                <a:extLst>
                  <a:ext uri="{0D108BD9-81ED-4DB2-BD59-A6C34878D82A}">
                    <a16:rowId xmlns:a16="http://schemas.microsoft.com/office/drawing/2014/main" val="4208018170"/>
                  </a:ext>
                </a:extLst>
              </a:tr>
              <a:tr h="2605396">
                <a:tc vMerge="1">
                  <a:txBody>
                    <a:bodyPr/>
                    <a:lstStyle/>
                    <a:p>
                      <a:endParaRPr lang="id-ID"/>
                    </a:p>
                  </a:txBody>
                  <a:tcPr/>
                </a:tc>
                <a:tc>
                  <a:txBody>
                    <a:bodyPr/>
                    <a:lstStyle/>
                    <a:p>
                      <a:pPr algn="ctr">
                        <a:lnSpc>
                          <a:spcPct val="100000"/>
                        </a:lnSpc>
                        <a:spcAft>
                          <a:spcPts val="0"/>
                        </a:spcAft>
                      </a:pPr>
                      <a:r>
                        <a:rPr lang="en-US" sz="2400" b="1" dirty="0">
                          <a:effectLst/>
                        </a:rPr>
                        <a:t>R</a:t>
                      </a:r>
                      <a:endParaRPr lang="id-ID" sz="2400" b="1" dirty="0">
                        <a:effectLst/>
                      </a:endParaRPr>
                    </a:p>
                    <a:p>
                      <a:pPr algn="ctr">
                        <a:lnSpc>
                          <a:spcPct val="100000"/>
                        </a:lnSpc>
                        <a:spcAft>
                          <a:spcPts val="0"/>
                        </a:spcAft>
                      </a:pPr>
                      <a:r>
                        <a:rPr lang="en-US" sz="2400" b="1" dirty="0">
                          <a:effectLst/>
                        </a:rPr>
                        <a:t>E</a:t>
                      </a:r>
                      <a:endParaRPr lang="id-ID" sz="2400" b="1" dirty="0">
                        <a:effectLst/>
                      </a:endParaRPr>
                    </a:p>
                    <a:p>
                      <a:pPr algn="ctr">
                        <a:lnSpc>
                          <a:spcPct val="100000"/>
                        </a:lnSpc>
                        <a:spcAft>
                          <a:spcPts val="0"/>
                        </a:spcAft>
                      </a:pPr>
                      <a:r>
                        <a:rPr lang="en-US" sz="2400" b="1" dirty="0">
                          <a:effectLst/>
                        </a:rPr>
                        <a:t>N</a:t>
                      </a:r>
                      <a:endParaRPr lang="id-ID" sz="2400" b="1" dirty="0">
                        <a:effectLst/>
                      </a:endParaRPr>
                    </a:p>
                    <a:p>
                      <a:pPr algn="ctr">
                        <a:lnSpc>
                          <a:spcPct val="100000"/>
                        </a:lnSpc>
                        <a:spcAft>
                          <a:spcPts val="0"/>
                        </a:spcAft>
                      </a:pPr>
                      <a:r>
                        <a:rPr lang="en-US" sz="2400" b="1" dirty="0">
                          <a:effectLst/>
                        </a:rPr>
                        <a:t>D</a:t>
                      </a:r>
                      <a:endParaRPr lang="id-ID" sz="2400" b="1" dirty="0">
                        <a:effectLst/>
                      </a:endParaRPr>
                    </a:p>
                    <a:p>
                      <a:pPr algn="ctr">
                        <a:lnSpc>
                          <a:spcPct val="100000"/>
                        </a:lnSpc>
                        <a:spcAft>
                          <a:spcPts val="0"/>
                        </a:spcAft>
                      </a:pPr>
                      <a:r>
                        <a:rPr lang="en-US" sz="2400" b="1" dirty="0">
                          <a:effectLst/>
                        </a:rPr>
                        <a:t>A</a:t>
                      </a:r>
                      <a:endParaRPr lang="id-ID" sz="2400" b="1" dirty="0">
                        <a:effectLst/>
                      </a:endParaRPr>
                    </a:p>
                    <a:p>
                      <a:pPr algn="ctr">
                        <a:lnSpc>
                          <a:spcPct val="100000"/>
                        </a:lnSpc>
                        <a:spcAft>
                          <a:spcPts val="0"/>
                        </a:spcAft>
                      </a:pPr>
                      <a:r>
                        <a:rPr lang="en-US" sz="2400" b="1" dirty="0">
                          <a:effectLst/>
                        </a:rPr>
                        <a:t>H</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nchor="ctr">
                    <a:solidFill>
                      <a:srgbClr val="00B0F0"/>
                    </a:solidFill>
                  </a:tcPr>
                </a:tc>
                <a:tc>
                  <a:txBody>
                    <a:bodyPr/>
                    <a:lstStyle/>
                    <a:p>
                      <a:pPr algn="ctr">
                        <a:lnSpc>
                          <a:spcPct val="100000"/>
                        </a:lnSpc>
                        <a:spcAft>
                          <a:spcPts val="0"/>
                        </a:spcAft>
                      </a:pPr>
                      <a:r>
                        <a:rPr lang="id-ID" sz="2400" b="1" dirty="0">
                          <a:effectLst/>
                        </a:rPr>
                        <a:t>Apathetics</a:t>
                      </a:r>
                    </a:p>
                    <a:p>
                      <a:pPr algn="ctr">
                        <a:lnSpc>
                          <a:spcPct val="100000"/>
                        </a:lnSpc>
                        <a:spcAft>
                          <a:spcPts val="0"/>
                        </a:spcAft>
                      </a:pPr>
                      <a:r>
                        <a:rPr lang="id-ID" sz="2400" b="1" dirty="0">
                          <a:effectLst/>
                        </a:rPr>
                        <a:t>(Tidak Terlalu Terlibat)</a:t>
                      </a:r>
                    </a:p>
                    <a:p>
                      <a:pPr algn="just">
                        <a:lnSpc>
                          <a:spcPct val="100000"/>
                        </a:lnSpc>
                        <a:spcAft>
                          <a:spcPts val="0"/>
                        </a:spcAft>
                      </a:pPr>
                      <a:r>
                        <a:rPr lang="id-ID" sz="2400" b="1" dirty="0">
                          <a:effectLst/>
                        </a:rPr>
                        <a:t> </a:t>
                      </a:r>
                    </a:p>
                    <a:p>
                      <a:pPr algn="just">
                        <a:lnSpc>
                          <a:spcPct val="100000"/>
                        </a:lnSpc>
                        <a:spcAft>
                          <a:spcPts val="0"/>
                        </a:spcAft>
                      </a:pPr>
                      <a:r>
                        <a:rPr lang="en-US" sz="2400" b="1" dirty="0">
                          <a:effectLst/>
                        </a:rPr>
                        <a:t> </a:t>
                      </a:r>
                      <a:endParaRPr lang="id-ID" sz="2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2523" marR="62523" marT="0" marB="0">
                    <a:solidFill>
                      <a:schemeClr val="accent1">
                        <a:lumMod val="60000"/>
                        <a:lumOff val="40000"/>
                      </a:schemeClr>
                    </a:solidFill>
                  </a:tcPr>
                </a:tc>
                <a:tc>
                  <a:txBody>
                    <a:bodyPr/>
                    <a:lstStyle/>
                    <a:p>
                      <a:pPr algn="ctr">
                        <a:lnSpc>
                          <a:spcPct val="100000"/>
                        </a:lnSpc>
                        <a:spcAft>
                          <a:spcPts val="0"/>
                        </a:spcAft>
                      </a:pPr>
                      <a:r>
                        <a:rPr lang="id-ID" sz="2400" b="1" dirty="0" err="1">
                          <a:effectLst/>
                        </a:rPr>
                        <a:t>Defenders</a:t>
                      </a:r>
                      <a:endParaRPr lang="id-ID" sz="2400" b="1" dirty="0">
                        <a:effectLst/>
                      </a:endParaRPr>
                    </a:p>
                    <a:p>
                      <a:pPr algn="ctr">
                        <a:lnSpc>
                          <a:spcPct val="100000"/>
                        </a:lnSpc>
                        <a:spcAft>
                          <a:spcPts val="0"/>
                        </a:spcAft>
                      </a:pPr>
                      <a:r>
                        <a:rPr lang="id-ID" sz="2400" b="1" dirty="0">
                          <a:effectLst/>
                        </a:rPr>
                        <a:t>(Pembela)</a:t>
                      </a:r>
                    </a:p>
                    <a:p>
                      <a:pPr algn="ctr">
                        <a:lnSpc>
                          <a:spcPct val="100000"/>
                        </a:lnSpc>
                        <a:spcAft>
                          <a:spcPts val="0"/>
                        </a:spcAft>
                      </a:pPr>
                      <a:r>
                        <a:rPr lang="id-ID" sz="2400" b="1" dirty="0">
                          <a:effectLst/>
                        </a:rPr>
                        <a:t> </a:t>
                      </a:r>
                    </a:p>
                    <a:p>
                      <a:pPr marL="342900" lvl="0" indent="-342900" algn="just">
                        <a:lnSpc>
                          <a:spcPct val="100000"/>
                        </a:lnSpc>
                        <a:spcAft>
                          <a:spcPts val="0"/>
                        </a:spcAft>
                        <a:buFont typeface="+mj-lt"/>
                        <a:buAutoNum type="arabicPeriod"/>
                      </a:pPr>
                      <a:r>
                        <a:rPr lang="en-US" sz="2400" b="1" dirty="0">
                          <a:effectLst/>
                        </a:rPr>
                        <a:t>DPRD</a:t>
                      </a:r>
                    </a:p>
                    <a:p>
                      <a:pPr marL="342900" lvl="0" indent="-342900" algn="just">
                        <a:lnSpc>
                          <a:spcPct val="100000"/>
                        </a:lnSpc>
                        <a:spcAft>
                          <a:spcPts val="0"/>
                        </a:spcAft>
                        <a:buFont typeface="+mj-lt"/>
                        <a:buAutoNum type="arabicPeriod"/>
                      </a:pPr>
                      <a:r>
                        <a:rPr lang="en-US" sz="2400" b="1" dirty="0">
                          <a:effectLst/>
                        </a:rPr>
                        <a:t>SEKDA</a:t>
                      </a:r>
                    </a:p>
                    <a:p>
                      <a:pPr marL="342900" lvl="0" indent="-342900" algn="just">
                        <a:lnSpc>
                          <a:spcPct val="100000"/>
                        </a:lnSpc>
                        <a:spcAft>
                          <a:spcPts val="0"/>
                        </a:spcAft>
                        <a:buFont typeface="+mj-lt"/>
                        <a:buAutoNum type="arabicPeriod"/>
                      </a:pPr>
                      <a:r>
                        <a:rPr lang="en-US" sz="2400" b="1" dirty="0">
                          <a:effectLst/>
                        </a:rPr>
                        <a:t>Lembaga Pendidikan</a:t>
                      </a:r>
                    </a:p>
                    <a:p>
                      <a:pPr marL="342900" lvl="0" indent="-342900" algn="just">
                        <a:lnSpc>
                          <a:spcPct val="100000"/>
                        </a:lnSpc>
                        <a:spcAft>
                          <a:spcPts val="0"/>
                        </a:spcAft>
                        <a:buFont typeface="+mj-lt"/>
                        <a:buAutoNum type="arabicPeriod"/>
                      </a:pPr>
                      <a:r>
                        <a:rPr lang="id-ID" sz="2400" b="1" dirty="0">
                          <a:effectLst/>
                        </a:rPr>
                        <a:t>Masyaraka</a:t>
                      </a:r>
                      <a:r>
                        <a:rPr lang="en-US" sz="2400" b="1" dirty="0">
                          <a:effectLst/>
                        </a:rPr>
                        <a:t>t</a:t>
                      </a:r>
                    </a:p>
                    <a:p>
                      <a:pPr marL="342900" lvl="0" indent="-342900" algn="just">
                        <a:lnSpc>
                          <a:spcPct val="100000"/>
                        </a:lnSpc>
                        <a:spcAft>
                          <a:spcPts val="0"/>
                        </a:spcAft>
                        <a:buFont typeface="+mj-lt"/>
                        <a:buAutoNum type="arabicPeriod"/>
                      </a:pPr>
                      <a:r>
                        <a:rPr lang="en-US" sz="2400" b="1" dirty="0">
                          <a:effectLst/>
                        </a:rPr>
                        <a:t>LSM</a:t>
                      </a:r>
                      <a:endParaRPr lang="id-ID" sz="2400" b="1" dirty="0">
                        <a:effectLst/>
                      </a:endParaRPr>
                    </a:p>
                  </a:txBody>
                  <a:tcPr marL="62523" marR="62523" marT="0" marB="0"/>
                </a:tc>
                <a:extLst>
                  <a:ext uri="{0D108BD9-81ED-4DB2-BD59-A6C34878D82A}">
                    <a16:rowId xmlns:a16="http://schemas.microsoft.com/office/drawing/2014/main" val="2484821517"/>
                  </a:ext>
                </a:extLst>
              </a:tr>
            </a:tbl>
          </a:graphicData>
        </a:graphic>
      </p:graphicFrame>
    </p:spTree>
    <p:extLst>
      <p:ext uri="{BB962C8B-B14F-4D97-AF65-F5344CB8AC3E}">
        <p14:creationId xmlns:p14="http://schemas.microsoft.com/office/powerpoint/2010/main" val="2051921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FEB12-FF15-2BFA-756D-CAC1AA38DE55}"/>
            </a:ext>
          </a:extLst>
        </p:cNvPr>
        <p:cNvGrpSpPr/>
        <p:nvPr/>
      </p:nvGrpSpPr>
      <p:grpSpPr>
        <a:xfrm>
          <a:off x="0" y="0"/>
          <a:ext cx="0" cy="0"/>
          <a:chOff x="0" y="0"/>
          <a:chExt cx="0" cy="0"/>
        </a:xfrm>
      </p:grpSpPr>
      <p:sp>
        <p:nvSpPr>
          <p:cNvPr id="20" name="AutoShape 20">
            <a:extLst>
              <a:ext uri="{FF2B5EF4-FFF2-40B4-BE49-F238E27FC236}">
                <a16:creationId xmlns:a16="http://schemas.microsoft.com/office/drawing/2014/main" id="{667817AD-777B-A7F2-54D1-7055CD5665F0}"/>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76D0B070-1846-8EAC-941F-79B8746162CE}"/>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2DB1C446-5669-7B3B-CBFF-ABA0559E8FA9}"/>
              </a:ext>
            </a:extLst>
          </p:cNvPr>
          <p:cNvGrpSpPr/>
          <p:nvPr/>
        </p:nvGrpSpPr>
        <p:grpSpPr>
          <a:xfrm>
            <a:off x="16997315" y="1232513"/>
            <a:ext cx="1883098" cy="1285922"/>
            <a:chOff x="0" y="0"/>
            <a:chExt cx="1190260" cy="812800"/>
          </a:xfrm>
          <a:solidFill>
            <a:srgbClr val="00B050"/>
          </a:solidFill>
        </p:grpSpPr>
        <p:sp>
          <p:nvSpPr>
            <p:cNvPr id="23" name="Freeform 23">
              <a:extLst>
                <a:ext uri="{FF2B5EF4-FFF2-40B4-BE49-F238E27FC236}">
                  <a16:creationId xmlns:a16="http://schemas.microsoft.com/office/drawing/2014/main" id="{BF2234E0-B3FD-0FFC-3523-8892F4316064}"/>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grpFill/>
          </p:spPr>
        </p:sp>
        <p:sp>
          <p:nvSpPr>
            <p:cNvPr id="24" name="TextBox 24">
              <a:extLst>
                <a:ext uri="{FF2B5EF4-FFF2-40B4-BE49-F238E27FC236}">
                  <a16:creationId xmlns:a16="http://schemas.microsoft.com/office/drawing/2014/main" id="{3DAAD99C-6112-22E0-95E3-2F8E2052714F}"/>
                </a:ext>
              </a:extLst>
            </p:cNvPr>
            <p:cNvSpPr txBox="1"/>
            <p:nvPr/>
          </p:nvSpPr>
          <p:spPr>
            <a:xfrm>
              <a:off x="0" y="-47625"/>
              <a:ext cx="1190260" cy="860425"/>
            </a:xfrm>
            <a:prstGeom prst="rect">
              <a:avLst/>
            </a:prstGeom>
            <a:grpFill/>
          </p:spPr>
          <p:txBody>
            <a:bodyPr lIns="50800" tIns="50800" rIns="50800" bIns="50800" rtlCol="0" anchor="ctr"/>
            <a:lstStyle/>
            <a:p>
              <a:pPr algn="ctr">
                <a:lnSpc>
                  <a:spcPts val="2323"/>
                </a:lnSpc>
              </a:pPr>
              <a:endParaRPr>
                <a:highlight>
                  <a:srgbClr val="FFFF00"/>
                </a:highlight>
              </a:endParaRPr>
            </a:p>
          </p:txBody>
        </p:sp>
      </p:grpSp>
      <p:grpSp>
        <p:nvGrpSpPr>
          <p:cNvPr id="25" name="Group 25">
            <a:extLst>
              <a:ext uri="{FF2B5EF4-FFF2-40B4-BE49-F238E27FC236}">
                <a16:creationId xmlns:a16="http://schemas.microsoft.com/office/drawing/2014/main" id="{59A18FB3-AFA2-1292-5EBA-57FC897363CD}"/>
              </a:ext>
            </a:extLst>
          </p:cNvPr>
          <p:cNvGrpSpPr/>
          <p:nvPr/>
        </p:nvGrpSpPr>
        <p:grpSpPr>
          <a:xfrm>
            <a:off x="-694181" y="7806145"/>
            <a:ext cx="2002533" cy="1285922"/>
            <a:chOff x="0" y="0"/>
            <a:chExt cx="1265752" cy="812800"/>
          </a:xfrm>
          <a:solidFill>
            <a:schemeClr val="accent6">
              <a:lumMod val="75000"/>
            </a:schemeClr>
          </a:solidFill>
        </p:grpSpPr>
        <p:sp>
          <p:nvSpPr>
            <p:cNvPr id="26" name="Freeform 26">
              <a:extLst>
                <a:ext uri="{FF2B5EF4-FFF2-40B4-BE49-F238E27FC236}">
                  <a16:creationId xmlns:a16="http://schemas.microsoft.com/office/drawing/2014/main" id="{D8CFD530-5914-E489-7D61-B581F34BB2B7}"/>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grpFill/>
          </p:spPr>
        </p:sp>
        <p:sp>
          <p:nvSpPr>
            <p:cNvPr id="27" name="TextBox 27">
              <a:extLst>
                <a:ext uri="{FF2B5EF4-FFF2-40B4-BE49-F238E27FC236}">
                  <a16:creationId xmlns:a16="http://schemas.microsoft.com/office/drawing/2014/main" id="{48CC0852-9128-E75C-19F0-D525C6A97B7D}"/>
                </a:ext>
              </a:extLst>
            </p:cNvPr>
            <p:cNvSpPr txBox="1"/>
            <p:nvPr/>
          </p:nvSpPr>
          <p:spPr>
            <a:xfrm>
              <a:off x="0" y="-47625"/>
              <a:ext cx="1265752" cy="860425"/>
            </a:xfrm>
            <a:prstGeom prst="rect">
              <a:avLst/>
            </a:prstGeom>
            <a:grpFill/>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E8ACB411-C2A4-2CD9-6D7E-81228F12BBA4}"/>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a:extLst>
              <a:ext uri="{FF2B5EF4-FFF2-40B4-BE49-F238E27FC236}">
                <a16:creationId xmlns:a16="http://schemas.microsoft.com/office/drawing/2014/main" id="{7CFF45BF-A1E3-F373-00F3-63DD91AEFF61}"/>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30" name="TextBox 31">
            <a:extLst>
              <a:ext uri="{FF2B5EF4-FFF2-40B4-BE49-F238E27FC236}">
                <a16:creationId xmlns:a16="http://schemas.microsoft.com/office/drawing/2014/main" id="{492EB8F1-3542-BE70-8936-69C3A77D0140}"/>
              </a:ext>
            </a:extLst>
          </p:cNvPr>
          <p:cNvSpPr txBox="1"/>
          <p:nvPr/>
        </p:nvSpPr>
        <p:spPr>
          <a:xfrm>
            <a:off x="2765201" y="674004"/>
            <a:ext cx="1266848" cy="1349015"/>
          </a:xfrm>
          <a:prstGeom prst="rect">
            <a:avLst/>
          </a:prstGeom>
        </p:spPr>
        <p:txBody>
          <a:bodyPr lIns="50800" tIns="50800" rIns="50800" bIns="50800" rtlCol="0" anchor="ctr"/>
          <a:lstStyle/>
          <a:p>
            <a:pPr algn="ctr">
              <a:lnSpc>
                <a:spcPts val="2323"/>
              </a:lnSpc>
            </a:pPr>
            <a:endParaRPr/>
          </a:p>
        </p:txBody>
      </p:sp>
      <p:pic>
        <p:nvPicPr>
          <p:cNvPr id="44" name="Graphic 43" descr="Playbook with solid fill">
            <a:extLst>
              <a:ext uri="{FF2B5EF4-FFF2-40B4-BE49-F238E27FC236}">
                <a16:creationId xmlns:a16="http://schemas.microsoft.com/office/drawing/2014/main" id="{DA88C208-3F2B-8826-2360-CF77349B9A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36109" y="893960"/>
            <a:ext cx="914400" cy="914400"/>
          </a:xfrm>
          <a:prstGeom prst="rect">
            <a:avLst/>
          </a:prstGeom>
        </p:spPr>
      </p:pic>
      <p:graphicFrame>
        <p:nvGraphicFramePr>
          <p:cNvPr id="4" name="Table 3">
            <a:extLst>
              <a:ext uri="{FF2B5EF4-FFF2-40B4-BE49-F238E27FC236}">
                <a16:creationId xmlns:a16="http://schemas.microsoft.com/office/drawing/2014/main" id="{DDAF0661-D482-D207-C4F4-A96C56828752}"/>
              </a:ext>
            </a:extLst>
          </p:cNvPr>
          <p:cNvGraphicFramePr>
            <a:graphicFrameLocks noGrp="1"/>
          </p:cNvGraphicFramePr>
          <p:nvPr>
            <p:extLst>
              <p:ext uri="{D42A27DB-BD31-4B8C-83A1-F6EECF244321}">
                <p14:modId xmlns:p14="http://schemas.microsoft.com/office/powerpoint/2010/main" val="3532384813"/>
              </p:ext>
            </p:extLst>
          </p:nvPr>
        </p:nvGraphicFramePr>
        <p:xfrm>
          <a:off x="1003206" y="1591418"/>
          <a:ext cx="16299255" cy="7673967"/>
        </p:xfrm>
        <a:graphic>
          <a:graphicData uri="http://schemas.openxmlformats.org/drawingml/2006/table">
            <a:tbl>
              <a:tblPr firstRow="1" firstCol="1" bandRow="1">
                <a:tableStyleId>{22838BEF-8BB2-4498-84A7-C5851F593DF1}</a:tableStyleId>
              </a:tblPr>
              <a:tblGrid>
                <a:gridCol w="2273394">
                  <a:extLst>
                    <a:ext uri="{9D8B030D-6E8A-4147-A177-3AD203B41FA5}">
                      <a16:colId xmlns:a16="http://schemas.microsoft.com/office/drawing/2014/main" val="2793344240"/>
                    </a:ext>
                  </a:extLst>
                </a:gridCol>
                <a:gridCol w="6629400">
                  <a:extLst>
                    <a:ext uri="{9D8B030D-6E8A-4147-A177-3AD203B41FA5}">
                      <a16:colId xmlns:a16="http://schemas.microsoft.com/office/drawing/2014/main" val="2710154651"/>
                    </a:ext>
                  </a:extLst>
                </a:gridCol>
                <a:gridCol w="7396461">
                  <a:extLst>
                    <a:ext uri="{9D8B030D-6E8A-4147-A177-3AD203B41FA5}">
                      <a16:colId xmlns:a16="http://schemas.microsoft.com/office/drawing/2014/main" val="546878327"/>
                    </a:ext>
                  </a:extLst>
                </a:gridCol>
              </a:tblGrid>
              <a:tr h="460867">
                <a:tc>
                  <a:txBody>
                    <a:bodyPr/>
                    <a:lstStyle/>
                    <a:p>
                      <a:pPr algn="ctr">
                        <a:lnSpc>
                          <a:spcPct val="107000"/>
                        </a:lnSpc>
                        <a:spcAft>
                          <a:spcPts val="800"/>
                        </a:spcAft>
                        <a:tabLst>
                          <a:tab pos="990600" algn="l"/>
                        </a:tabLst>
                      </a:pPr>
                      <a:r>
                        <a:rPr lang="id-ID" sz="1800" dirty="0">
                          <a:effectLst/>
                        </a:rPr>
                        <a:t>PIHAK YANG TERDAMPAK</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nchor="ctr"/>
                </a:tc>
                <a:tc>
                  <a:txBody>
                    <a:bodyPr/>
                    <a:lstStyle/>
                    <a:p>
                      <a:pPr algn="ctr">
                        <a:lnSpc>
                          <a:spcPct val="107000"/>
                        </a:lnSpc>
                        <a:spcAft>
                          <a:spcPts val="800"/>
                        </a:spcAft>
                        <a:tabLst>
                          <a:tab pos="990600" algn="l"/>
                        </a:tabLst>
                      </a:pPr>
                      <a:r>
                        <a:rPr lang="id-ID" sz="1800" dirty="0">
                          <a:effectLst/>
                        </a:rPr>
                        <a:t>PERUBAHAN KOMPETENSI YANG DIBUTUHKAN</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nchor="ctr"/>
                </a:tc>
                <a:tc>
                  <a:txBody>
                    <a:bodyPr/>
                    <a:lstStyle/>
                    <a:p>
                      <a:pPr algn="ctr">
                        <a:lnSpc>
                          <a:spcPct val="107000"/>
                        </a:lnSpc>
                        <a:spcAft>
                          <a:spcPts val="800"/>
                        </a:spcAft>
                        <a:tabLst>
                          <a:tab pos="990600" algn="l"/>
                        </a:tabLst>
                      </a:pPr>
                      <a:r>
                        <a:rPr lang="id-ID" sz="1800" dirty="0">
                          <a:effectLst/>
                        </a:rPr>
                        <a:t>CARA PENGEMBANGAN KOMPETENSI</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nchor="ctr"/>
                </a:tc>
                <a:extLst>
                  <a:ext uri="{0D108BD9-81ED-4DB2-BD59-A6C34878D82A}">
                    <a16:rowId xmlns:a16="http://schemas.microsoft.com/office/drawing/2014/main" val="2811498139"/>
                  </a:ext>
                </a:extLst>
              </a:tr>
              <a:tr h="1715454">
                <a:tc>
                  <a:txBody>
                    <a:bodyPr/>
                    <a:lstStyle/>
                    <a:p>
                      <a:pPr algn="ctr">
                        <a:lnSpc>
                          <a:spcPct val="150000"/>
                        </a:lnSpc>
                        <a:spcAft>
                          <a:spcPts val="800"/>
                        </a:spcAft>
                        <a:tabLst>
                          <a:tab pos="990600" algn="l"/>
                        </a:tabLst>
                      </a:pPr>
                      <a:r>
                        <a:rPr lang="id-ID" sz="1800" dirty="0">
                          <a:effectLst/>
                        </a:rPr>
                        <a:t>Pegawai Perangkat Daerah</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6525" indent="-136525">
                        <a:lnSpc>
                          <a:spcPct val="115000"/>
                        </a:lnSpc>
                        <a:spcAft>
                          <a:spcPts val="800"/>
                        </a:spcAft>
                        <a:tabLst>
                          <a:tab pos="146685" algn="l"/>
                          <a:tab pos="990600" algn="l"/>
                        </a:tabLst>
                      </a:pPr>
                      <a:r>
                        <a:rPr lang="id-ID" sz="1800" dirty="0">
                          <a:effectLst/>
                        </a:rPr>
                        <a:t>- </a:t>
                      </a:r>
                      <a:r>
                        <a:rPr lang="id-ID" sz="1800" b="1" dirty="0">
                          <a:effectLst/>
                        </a:rPr>
                        <a:t>Pemahaman Teknologi Digital dan SPBE</a:t>
                      </a:r>
                      <a:r>
                        <a:rPr lang="id-ID" sz="1800" dirty="0">
                          <a:effectLst/>
                        </a:rPr>
                        <a:t>: Pemahaman tentang Sistem Pemerintahan Berbasis Elektronik (SPBE) dan integrasi platform. </a:t>
                      </a:r>
                      <a:endParaRPr lang="en-ID" sz="1800" dirty="0">
                        <a:effectLst/>
                      </a:endParaRPr>
                    </a:p>
                    <a:p>
                      <a:pPr marL="136525" indent="-136525">
                        <a:lnSpc>
                          <a:spcPct val="115000"/>
                        </a:lnSpc>
                        <a:spcAft>
                          <a:spcPts val="800"/>
                        </a:spcAft>
                        <a:tabLst>
                          <a:tab pos="146685" algn="l"/>
                          <a:tab pos="990600" algn="l"/>
                        </a:tabLst>
                      </a:pPr>
                      <a:r>
                        <a:rPr lang="id-ID" sz="1800" dirty="0">
                          <a:effectLst/>
                        </a:rPr>
                        <a:t> - </a:t>
                      </a:r>
                      <a:r>
                        <a:rPr lang="id-ID" sz="1800" b="1" dirty="0">
                          <a:effectLst/>
                        </a:rPr>
                        <a:t>Keterampilan dalam Manajemen Data</a:t>
                      </a:r>
                      <a:r>
                        <a:rPr lang="id-ID" sz="1800" dirty="0">
                          <a:effectLst/>
                        </a:rPr>
                        <a:t>: Pengelolaan data digital yang aman dan terstan</a:t>
                      </a:r>
                      <a:r>
                        <a:rPr lang="en-US" sz="1800" dirty="0">
                          <a:effectLst/>
                        </a:rPr>
                        <a:t>-</a:t>
                      </a:r>
                      <a:r>
                        <a:rPr lang="id-ID" sz="1800" dirty="0">
                          <a:effectLst/>
                        </a:rPr>
                        <a:t>darisasi antar perangkat daerah.</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dirty="0">
                          <a:effectLst/>
                        </a:rPr>
                        <a:t>- </a:t>
                      </a:r>
                      <a:r>
                        <a:rPr lang="id-ID" sz="1800" b="1" dirty="0">
                          <a:effectLst/>
                        </a:rPr>
                        <a:t>Pelatihan intensif terkait SPBE dan sistem digital</a:t>
                      </a:r>
                      <a:r>
                        <a:rPr lang="id-ID" sz="1800" dirty="0">
                          <a:effectLst/>
                        </a:rPr>
                        <a:t>: Mengadakan pelatihan langsung atau daring terkait penggu</a:t>
                      </a:r>
                      <a:r>
                        <a:rPr lang="en-US" sz="1800" dirty="0">
                          <a:effectLst/>
                        </a:rPr>
                        <a:t>-</a:t>
                      </a:r>
                      <a:r>
                        <a:rPr lang="id-ID" sz="1800" dirty="0">
                          <a:effectLst/>
                        </a:rPr>
                        <a:t>naan sistem digital.</a:t>
                      </a:r>
                      <a:endParaRPr lang="en-ID" sz="1800" dirty="0">
                        <a:effectLst/>
                      </a:endParaRPr>
                    </a:p>
                    <a:p>
                      <a:pPr marL="137795" indent="-137795">
                        <a:lnSpc>
                          <a:spcPct val="115000"/>
                        </a:lnSpc>
                        <a:spcAft>
                          <a:spcPts val="800"/>
                        </a:spcAft>
                        <a:tabLst>
                          <a:tab pos="146685" algn="l"/>
                          <a:tab pos="990600" algn="l"/>
                        </a:tabLst>
                      </a:pPr>
                      <a:r>
                        <a:rPr lang="id-ID" sz="1800" dirty="0">
                          <a:effectLst/>
                        </a:rPr>
                        <a:t> - </a:t>
                      </a:r>
                      <a:r>
                        <a:rPr lang="id-ID" sz="1800" b="1" dirty="0">
                          <a:effectLst/>
                        </a:rPr>
                        <a:t>Workshop manajemen data</a:t>
                      </a:r>
                      <a:r>
                        <a:rPr lang="id-ID" sz="1800" dirty="0">
                          <a:effectLst/>
                        </a:rPr>
                        <a:t>: Memberikan pelatihan terkait penge</a:t>
                      </a:r>
                      <a:r>
                        <a:rPr lang="en-US" sz="1800" dirty="0">
                          <a:effectLst/>
                        </a:rPr>
                        <a:t>-</a:t>
                      </a:r>
                      <a:r>
                        <a:rPr lang="id-ID" sz="1800" dirty="0">
                          <a:effectLst/>
                        </a:rPr>
                        <a:t>lolaan dan pemrosesan data yang efisien dan aman.</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extLst>
                  <a:ext uri="{0D108BD9-81ED-4DB2-BD59-A6C34878D82A}">
                    <a16:rowId xmlns:a16="http://schemas.microsoft.com/office/drawing/2014/main" val="3399903814"/>
                  </a:ext>
                </a:extLst>
              </a:tr>
              <a:tr h="1401510">
                <a:tc>
                  <a:txBody>
                    <a:bodyPr/>
                    <a:lstStyle/>
                    <a:p>
                      <a:pPr algn="ctr">
                        <a:lnSpc>
                          <a:spcPct val="150000"/>
                        </a:lnSpc>
                        <a:spcAft>
                          <a:spcPts val="800"/>
                        </a:spcAft>
                        <a:tabLst>
                          <a:tab pos="990600" algn="l"/>
                        </a:tabLst>
                      </a:pPr>
                      <a:r>
                        <a:rPr lang="id-ID" sz="1800">
                          <a:effectLst/>
                        </a:rPr>
                        <a:t>Staf IT Dinas Kominfo</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dirty="0">
                          <a:effectLst/>
                        </a:rPr>
                        <a:t>-  </a:t>
                      </a:r>
                      <a:r>
                        <a:rPr lang="id-ID" sz="1800" b="1" dirty="0">
                          <a:effectLst/>
                        </a:rPr>
                        <a:t>Meningkatkan Keahlian Interoperabilitas Sistem</a:t>
                      </a:r>
                      <a:r>
                        <a:rPr lang="id-ID" sz="1800" dirty="0">
                          <a:effectLst/>
                        </a:rPr>
                        <a:t>: Mampu mengelola integrasi berbagai sistem dan aplikasi antar perangkat daerah. </a:t>
                      </a:r>
                      <a:endParaRPr lang="en-ID" sz="1800" dirty="0">
                        <a:effectLst/>
                      </a:endParaRPr>
                    </a:p>
                    <a:p>
                      <a:pPr marL="137795" indent="-137795">
                        <a:lnSpc>
                          <a:spcPct val="115000"/>
                        </a:lnSpc>
                        <a:spcAft>
                          <a:spcPts val="800"/>
                        </a:spcAft>
                        <a:tabLst>
                          <a:tab pos="146685" algn="l"/>
                          <a:tab pos="990600" algn="l"/>
                        </a:tabLst>
                      </a:pPr>
                      <a:r>
                        <a:rPr lang="id-ID" sz="1800" dirty="0">
                          <a:effectLst/>
                        </a:rPr>
                        <a:t>-  </a:t>
                      </a:r>
                      <a:r>
                        <a:rPr lang="id-ID" sz="1800" b="1" dirty="0">
                          <a:effectLst/>
                        </a:rPr>
                        <a:t>Keamanan Siber</a:t>
                      </a:r>
                      <a:r>
                        <a:rPr lang="id-ID" sz="1800" dirty="0">
                          <a:effectLst/>
                        </a:rPr>
                        <a:t>: Kompetensi dalam memastikan keamanan data dalam sistem pemerinta-han digital.</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a:effectLst/>
                        </a:rPr>
                        <a:t>-  </a:t>
                      </a:r>
                      <a:r>
                        <a:rPr lang="id-ID" sz="1800" b="1">
                          <a:effectLst/>
                        </a:rPr>
                        <a:t>Sertifikasi Keamanan Siber</a:t>
                      </a:r>
                      <a:r>
                        <a:rPr lang="id-ID" sz="1800">
                          <a:effectLst/>
                        </a:rPr>
                        <a:t>: Mendorong staf IT untuk mendapatkan sertifikasi terkait keamanan siber. </a:t>
                      </a:r>
                      <a:endParaRPr lang="en-ID" sz="1800">
                        <a:effectLst/>
                      </a:endParaRPr>
                    </a:p>
                    <a:p>
                      <a:pPr marL="137795" indent="-137795">
                        <a:lnSpc>
                          <a:spcPct val="115000"/>
                        </a:lnSpc>
                        <a:spcAft>
                          <a:spcPts val="800"/>
                        </a:spcAft>
                        <a:tabLst>
                          <a:tab pos="146685" algn="l"/>
                          <a:tab pos="990600" algn="l"/>
                        </a:tabLst>
                      </a:pPr>
                      <a:r>
                        <a:rPr lang="id-ID" sz="1800">
                          <a:effectLst/>
                        </a:rPr>
                        <a:t>-  </a:t>
                      </a:r>
                      <a:r>
                        <a:rPr lang="id-ID" sz="1800" b="1">
                          <a:effectLst/>
                        </a:rPr>
                        <a:t>Workshop teknis integrasi sistem</a:t>
                      </a:r>
                      <a:r>
                        <a:rPr lang="id-ID" sz="1800">
                          <a:effectLst/>
                        </a:rPr>
                        <a:t>: Pelatihan teknis tentang interoperabilitas dan manajemen integrasi sistem digital.</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extLst>
                  <a:ext uri="{0D108BD9-81ED-4DB2-BD59-A6C34878D82A}">
                    <a16:rowId xmlns:a16="http://schemas.microsoft.com/office/drawing/2014/main" val="749102462"/>
                  </a:ext>
                </a:extLst>
              </a:tr>
              <a:tr h="1014899">
                <a:tc>
                  <a:txBody>
                    <a:bodyPr/>
                    <a:lstStyle/>
                    <a:p>
                      <a:pPr algn="ctr">
                        <a:lnSpc>
                          <a:spcPct val="150000"/>
                        </a:lnSpc>
                        <a:spcAft>
                          <a:spcPts val="800"/>
                        </a:spcAft>
                        <a:tabLst>
                          <a:tab pos="990600" algn="l"/>
                        </a:tabLst>
                      </a:pPr>
                      <a:r>
                        <a:rPr lang="id-ID" sz="1800">
                          <a:effectLst/>
                        </a:rPr>
                        <a:t>Pegawai Non-Teknis (Umum)</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a:effectLst/>
                        </a:rPr>
                        <a:t>-  </a:t>
                      </a:r>
                      <a:r>
                        <a:rPr lang="id-ID" sz="1800" b="1">
                          <a:effectLst/>
                        </a:rPr>
                        <a:t>Adaptasi Teknologi</a:t>
                      </a:r>
                      <a:r>
                        <a:rPr lang="id-ID" sz="1800">
                          <a:effectLst/>
                        </a:rPr>
                        <a:t>: Kemampuan untuk menggunakan teknologi dalam tugas sehari-hari dan menyelaraskannya dengan sistem yang ada.</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dirty="0">
                          <a:effectLst/>
                        </a:rPr>
                        <a:t>- </a:t>
                      </a:r>
                      <a:r>
                        <a:rPr lang="id-ID" sz="1800" b="1" dirty="0">
                          <a:effectLst/>
                        </a:rPr>
                        <a:t>Pelatihan Dasar Teknologi</a:t>
                      </a:r>
                      <a:r>
                        <a:rPr lang="id-ID" sz="1800" dirty="0">
                          <a:effectLst/>
                        </a:rPr>
                        <a:t>: Program pelatihan penggunaan perangkat lunak dasar yang digunakan dalam platform digital untuk memastikan adaptasi teknologi di seluruh perangkat daerah.</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extLst>
                  <a:ext uri="{0D108BD9-81ED-4DB2-BD59-A6C34878D82A}">
                    <a16:rowId xmlns:a16="http://schemas.microsoft.com/office/drawing/2014/main" val="3996383950"/>
                  </a:ext>
                </a:extLst>
              </a:tr>
              <a:tr h="1284724">
                <a:tc>
                  <a:txBody>
                    <a:bodyPr/>
                    <a:lstStyle/>
                    <a:p>
                      <a:pPr algn="ctr">
                        <a:lnSpc>
                          <a:spcPct val="150000"/>
                        </a:lnSpc>
                        <a:spcAft>
                          <a:spcPts val="800"/>
                        </a:spcAft>
                        <a:tabLst>
                          <a:tab pos="990600" algn="l"/>
                        </a:tabLst>
                      </a:pPr>
                      <a:r>
                        <a:rPr lang="id-ID" sz="1800">
                          <a:effectLst/>
                        </a:rPr>
                        <a:t>Pimpinan Perangkat Daerah</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dirty="0">
                          <a:effectLst/>
                        </a:rPr>
                        <a:t>-  </a:t>
                      </a:r>
                      <a:r>
                        <a:rPr lang="id-ID" sz="1800" b="1" dirty="0">
                          <a:effectLst/>
                        </a:rPr>
                        <a:t>Pemahaman Strategis tentang Teknologi Digital</a:t>
                      </a:r>
                      <a:r>
                        <a:rPr lang="id-ID" sz="1800" dirty="0">
                          <a:effectLst/>
                        </a:rPr>
                        <a:t>: Mengetahui bagaimana transformasi digital dapat meningkatkan layanan publik. </a:t>
                      </a:r>
                      <a:endParaRPr lang="en-ID" sz="1800" dirty="0">
                        <a:effectLst/>
                      </a:endParaRPr>
                    </a:p>
                    <a:p>
                      <a:pPr marL="137795" indent="-137795">
                        <a:lnSpc>
                          <a:spcPct val="115000"/>
                        </a:lnSpc>
                        <a:spcAft>
                          <a:spcPts val="800"/>
                        </a:spcAft>
                        <a:tabLst>
                          <a:tab pos="146685" algn="l"/>
                          <a:tab pos="990600" algn="l"/>
                        </a:tabLst>
                      </a:pPr>
                      <a:r>
                        <a:rPr lang="id-ID" sz="1800" dirty="0">
                          <a:effectLst/>
                        </a:rPr>
                        <a:t>-  </a:t>
                      </a:r>
                      <a:r>
                        <a:rPr lang="id-ID" sz="1800" b="1" dirty="0">
                          <a:effectLst/>
                        </a:rPr>
                        <a:t>Kepemimpinan dalam Inovasi</a:t>
                      </a:r>
                      <a:r>
                        <a:rPr lang="id-ID" sz="1800" dirty="0">
                          <a:effectLst/>
                        </a:rPr>
                        <a:t>: Kemampuan untuk memimpin perubahan dan mendorong inovasi dalam penerapan teknologi.</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a:effectLst/>
                        </a:rPr>
                        <a:t>- </a:t>
                      </a:r>
                      <a:r>
                        <a:rPr lang="id-ID" sz="1800" b="1">
                          <a:effectLst/>
                        </a:rPr>
                        <a:t>Pelatihan manajemen perubahan</a:t>
                      </a:r>
                      <a:r>
                        <a:rPr lang="id-ID" sz="1800">
                          <a:effectLst/>
                        </a:rPr>
                        <a:t>: Mengadakan program untuk melatih pemimpin dalam manajemen perubahan terkait transformasi digital.</a:t>
                      </a:r>
                      <a:endParaRPr lang="en-ID" sz="1800">
                        <a:effectLst/>
                      </a:endParaRPr>
                    </a:p>
                    <a:p>
                      <a:pPr marL="137795" indent="-137795">
                        <a:lnSpc>
                          <a:spcPct val="115000"/>
                        </a:lnSpc>
                        <a:spcAft>
                          <a:spcPts val="800"/>
                        </a:spcAft>
                        <a:tabLst>
                          <a:tab pos="146685" algn="l"/>
                          <a:tab pos="990600" algn="l"/>
                        </a:tabLst>
                      </a:pPr>
                      <a:r>
                        <a:rPr lang="id-ID" sz="1800">
                          <a:effectLst/>
                        </a:rPr>
                        <a:t>- </a:t>
                      </a:r>
                      <a:r>
                        <a:rPr lang="id-ID" sz="1800" b="1">
                          <a:effectLst/>
                        </a:rPr>
                        <a:t>Studi kasus dan benchmarking</a:t>
                      </a:r>
                      <a:r>
                        <a:rPr lang="id-ID" sz="1800">
                          <a:effectLst/>
                        </a:rPr>
                        <a:t>: Mengundang pimpinan untuk belajar dari daerah atau negara lain yang telah berhasil dalam transformasi digital.</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extLst>
                  <a:ext uri="{0D108BD9-81ED-4DB2-BD59-A6C34878D82A}">
                    <a16:rowId xmlns:a16="http://schemas.microsoft.com/office/drawing/2014/main" val="1494399007"/>
                  </a:ext>
                </a:extLst>
              </a:tr>
              <a:tr h="1623197">
                <a:tc>
                  <a:txBody>
                    <a:bodyPr/>
                    <a:lstStyle/>
                    <a:p>
                      <a:pPr algn="ctr">
                        <a:lnSpc>
                          <a:spcPct val="150000"/>
                        </a:lnSpc>
                        <a:spcAft>
                          <a:spcPts val="800"/>
                        </a:spcAft>
                        <a:tabLst>
                          <a:tab pos="990600" algn="l"/>
                        </a:tabLst>
                      </a:pPr>
                      <a:r>
                        <a:rPr lang="id-ID" sz="1800">
                          <a:effectLst/>
                        </a:rPr>
                        <a:t>Masyarakat (Pengguna Layanan)</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a:effectLst/>
                        </a:rPr>
                        <a:t>- </a:t>
                      </a:r>
                      <a:r>
                        <a:rPr lang="id-ID" sz="1800" b="1">
                          <a:effectLst/>
                        </a:rPr>
                        <a:t>Literasi Digital</a:t>
                      </a:r>
                      <a:r>
                        <a:rPr lang="id-ID" sz="1800">
                          <a:effectLst/>
                        </a:rPr>
                        <a:t>: Pemahaman dasar tentang bagaimana menggunakan layanan publik berbasis digital.</a:t>
                      </a:r>
                      <a:endParaRPr lang="en-ID" sz="1800">
                        <a:effectLst/>
                      </a:endParaRPr>
                    </a:p>
                    <a:p>
                      <a:pPr marL="137795" indent="-137795">
                        <a:lnSpc>
                          <a:spcPct val="115000"/>
                        </a:lnSpc>
                        <a:spcAft>
                          <a:spcPts val="800"/>
                        </a:spcAft>
                        <a:tabLst>
                          <a:tab pos="146685" algn="l"/>
                          <a:tab pos="990600" algn="l"/>
                        </a:tabLst>
                      </a:pPr>
                      <a:r>
                        <a:rPr lang="id-ID" sz="1800">
                          <a:effectLst/>
                        </a:rPr>
                        <a:t>- </a:t>
                      </a:r>
                      <a:r>
                        <a:rPr lang="id-ID" sz="1800" b="1">
                          <a:effectLst/>
                        </a:rPr>
                        <a:t>Penggunaan Aplikasi Layanan Publik</a:t>
                      </a:r>
                      <a:r>
                        <a:rPr lang="id-ID" sz="1800">
                          <a:effectLst/>
                        </a:rPr>
                        <a:t>: Kemampuan menggunakan aplikasi digital untuk mengakses layanan pemerintah secara mandiri.</a:t>
                      </a:r>
                      <a:endParaRPr lang="en-ID" sz="180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tc>
                  <a:txBody>
                    <a:bodyPr/>
                    <a:lstStyle/>
                    <a:p>
                      <a:pPr marL="137795" indent="-137795">
                        <a:lnSpc>
                          <a:spcPct val="115000"/>
                        </a:lnSpc>
                        <a:spcAft>
                          <a:spcPts val="800"/>
                        </a:spcAft>
                        <a:tabLst>
                          <a:tab pos="146685" algn="l"/>
                          <a:tab pos="990600" algn="l"/>
                        </a:tabLst>
                      </a:pPr>
                      <a:r>
                        <a:rPr lang="id-ID" sz="1800" dirty="0">
                          <a:effectLst/>
                        </a:rPr>
                        <a:t>- </a:t>
                      </a:r>
                      <a:r>
                        <a:rPr lang="id-ID" sz="1800" b="1" dirty="0">
                          <a:effectLst/>
                        </a:rPr>
                        <a:t>Kampanye Literasi Digital</a:t>
                      </a:r>
                      <a:r>
                        <a:rPr lang="id-ID" sz="1800" dirty="0">
                          <a:effectLst/>
                        </a:rPr>
                        <a:t>: Menyelenggarakan kampanye edukasi secara online dan offline, misalnya melalui media sosial dan workshop di desa. </a:t>
                      </a:r>
                      <a:endParaRPr lang="en-ID" sz="1800" dirty="0">
                        <a:effectLst/>
                      </a:endParaRPr>
                    </a:p>
                    <a:p>
                      <a:pPr marL="137795" indent="-137795">
                        <a:lnSpc>
                          <a:spcPct val="115000"/>
                        </a:lnSpc>
                        <a:spcAft>
                          <a:spcPts val="800"/>
                        </a:spcAft>
                        <a:tabLst>
                          <a:tab pos="146685" algn="l"/>
                          <a:tab pos="990600" algn="l"/>
                        </a:tabLst>
                      </a:pPr>
                      <a:r>
                        <a:rPr lang="id-ID" sz="1800" dirty="0">
                          <a:effectLst/>
                        </a:rPr>
                        <a:t>- </a:t>
                      </a:r>
                      <a:r>
                        <a:rPr lang="id-ID" sz="1800" b="1" dirty="0">
                          <a:effectLst/>
                        </a:rPr>
                        <a:t>Pelatihan komunitas</a:t>
                      </a:r>
                      <a:r>
                        <a:rPr lang="id-ID" sz="1800" dirty="0">
                          <a:effectLst/>
                        </a:rPr>
                        <a:t>: Pelatihan bagi komunitas lokal untuk menjadi agen literasi digital yang membantu masyarakat lain.</a:t>
                      </a:r>
                      <a:endParaRPr lang="en-ID"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23827" marR="23827" marT="0" marB="0"/>
                </a:tc>
                <a:extLst>
                  <a:ext uri="{0D108BD9-81ED-4DB2-BD59-A6C34878D82A}">
                    <a16:rowId xmlns:a16="http://schemas.microsoft.com/office/drawing/2014/main" val="4161701791"/>
                  </a:ext>
                </a:extLst>
              </a:tr>
            </a:tbl>
          </a:graphicData>
        </a:graphic>
      </p:graphicFrame>
      <p:sp>
        <p:nvSpPr>
          <p:cNvPr id="5" name="TextBox 4">
            <a:extLst>
              <a:ext uri="{FF2B5EF4-FFF2-40B4-BE49-F238E27FC236}">
                <a16:creationId xmlns:a16="http://schemas.microsoft.com/office/drawing/2014/main" id="{99F8AC2E-5DB7-5068-4FC5-AF85F46DA2A9}"/>
              </a:ext>
            </a:extLst>
          </p:cNvPr>
          <p:cNvSpPr txBox="1"/>
          <p:nvPr/>
        </p:nvSpPr>
        <p:spPr>
          <a:xfrm>
            <a:off x="1143000" y="763779"/>
            <a:ext cx="11201400" cy="707886"/>
          </a:xfrm>
          <a:prstGeom prst="rect">
            <a:avLst/>
          </a:prstGeom>
          <a:noFill/>
        </p:spPr>
        <p:txBody>
          <a:bodyPr wrap="square">
            <a:spAutoFit/>
          </a:bodyPr>
          <a:lstStyle/>
          <a:p>
            <a:r>
              <a:rPr lang="en-US" sz="4000" b="1" dirty="0">
                <a:sym typeface="Poppins Bold"/>
              </a:rPr>
              <a:t>PEMBERDAYAAN ORGANISASI PEMBELAJARAN </a:t>
            </a:r>
            <a:endParaRPr lang="en-US" sz="4000" b="1" dirty="0"/>
          </a:p>
        </p:txBody>
      </p:sp>
    </p:spTree>
    <p:extLst>
      <p:ext uri="{BB962C8B-B14F-4D97-AF65-F5344CB8AC3E}">
        <p14:creationId xmlns:p14="http://schemas.microsoft.com/office/powerpoint/2010/main" val="1098605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1578538" y="366244"/>
            <a:ext cx="10791726" cy="1034899"/>
          </a:xfrm>
          <a:prstGeom prst="rect">
            <a:avLst/>
          </a:prstGeom>
        </p:spPr>
        <p:txBody>
          <a:bodyPr wrap="square" lIns="0" tIns="0" rIns="0" bIns="0" rtlCol="0" anchor="t">
            <a:spAutoFit/>
          </a:bodyPr>
          <a:lstStyle/>
          <a:p>
            <a:pPr algn="l">
              <a:lnSpc>
                <a:spcPts val="8978"/>
              </a:lnSpc>
            </a:pPr>
            <a:r>
              <a:rPr lang="en-US" sz="4000" b="1" dirty="0" err="1">
                <a:solidFill>
                  <a:srgbClr val="343779"/>
                </a:solidFill>
                <a:latin typeface="Poppins Bold"/>
                <a:ea typeface="Poppins Bold"/>
                <a:cs typeface="Poppins Bold"/>
                <a:sym typeface="Poppins Bold"/>
              </a:rPr>
              <a:t>Keberlanjutan</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Proyek</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Perubahan</a:t>
            </a:r>
            <a:endParaRPr lang="en-US" sz="4000" b="1" dirty="0">
              <a:solidFill>
                <a:srgbClr val="343779"/>
              </a:solidFill>
              <a:latin typeface="Poppins Bold"/>
              <a:ea typeface="Poppins Bold"/>
              <a:cs typeface="Poppins Bold"/>
              <a:sym typeface="Poppins Bold"/>
            </a:endParaRPr>
          </a:p>
        </p:txBody>
      </p:sp>
      <p:grpSp>
        <p:nvGrpSpPr>
          <p:cNvPr id="9" name="Group 9"/>
          <p:cNvGrpSpPr/>
          <p:nvPr/>
        </p:nvGrpSpPr>
        <p:grpSpPr>
          <a:xfrm>
            <a:off x="13734880" y="-49827"/>
            <a:ext cx="1285922" cy="1285922"/>
            <a:chOff x="0" y="0"/>
            <a:chExt cx="812800" cy="812800"/>
          </a:xfrm>
        </p:grpSpPr>
        <p:sp>
          <p:nvSpPr>
            <p:cNvPr id="10" name="Freeform 10"/>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80000"/>
              </a:srgbClr>
            </a:solidFill>
          </p:spPr>
        </p:sp>
        <p:sp>
          <p:nvSpPr>
            <p:cNvPr id="11" name="TextBox 11"/>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12" name="Group 12"/>
          <p:cNvGrpSpPr/>
          <p:nvPr/>
        </p:nvGrpSpPr>
        <p:grpSpPr>
          <a:xfrm>
            <a:off x="12448958" y="-49827"/>
            <a:ext cx="1285922" cy="1285922"/>
            <a:chOff x="0" y="0"/>
            <a:chExt cx="812800" cy="812800"/>
          </a:xfrm>
        </p:grpSpPr>
        <p:sp>
          <p:nvSpPr>
            <p:cNvPr id="13" name="Freeform 13"/>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3A9AC">
                <a:alpha val="80000"/>
              </a:srgbClr>
            </a:solidFill>
          </p:spPr>
        </p:sp>
        <p:sp>
          <p:nvSpPr>
            <p:cNvPr id="14" name="TextBox 14"/>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sp>
        <p:nvSpPr>
          <p:cNvPr id="18" name="AutoShape 18"/>
          <p:cNvSpPr/>
          <p:nvPr/>
        </p:nvSpPr>
        <p:spPr>
          <a:xfrm>
            <a:off x="2133600" y="266700"/>
            <a:ext cx="4153370" cy="0"/>
          </a:xfrm>
          <a:prstGeom prst="line">
            <a:avLst/>
          </a:prstGeom>
          <a:ln w="19050" cap="flat">
            <a:solidFill>
              <a:srgbClr val="343779">
                <a:alpha val="49804"/>
              </a:srgbClr>
            </a:solidFill>
            <a:prstDash val="solid"/>
            <a:headEnd type="none" w="sm" len="sm"/>
            <a:tailEnd type="none" w="sm" len="sm"/>
          </a:ln>
        </p:spPr>
      </p:sp>
      <p:sp>
        <p:nvSpPr>
          <p:cNvPr id="19" name="TextBox 19"/>
          <p:cNvSpPr txBox="1"/>
          <p:nvPr/>
        </p:nvSpPr>
        <p:spPr>
          <a:xfrm>
            <a:off x="11816836" y="5983545"/>
            <a:ext cx="1285922" cy="542925"/>
          </a:xfrm>
          <a:prstGeom prst="rect">
            <a:avLst/>
          </a:prstGeom>
        </p:spPr>
        <p:txBody>
          <a:bodyPr lIns="0" tIns="0" rIns="0" bIns="0" rtlCol="0" anchor="t">
            <a:spAutoFit/>
          </a:bodyPr>
          <a:lstStyle/>
          <a:p>
            <a:pPr algn="ctr">
              <a:lnSpc>
                <a:spcPts val="4200"/>
              </a:lnSpc>
            </a:pPr>
            <a:r>
              <a:rPr lang="en-US" sz="3000" b="1">
                <a:solidFill>
                  <a:srgbClr val="FFFFFF"/>
                </a:solidFill>
                <a:latin typeface="Poppins Bold"/>
                <a:ea typeface="Poppins Bold"/>
                <a:cs typeface="Poppins Bold"/>
                <a:sym typeface="Poppins Bold"/>
              </a:rPr>
              <a:t>C</a:t>
            </a:r>
          </a:p>
        </p:txBody>
      </p:sp>
      <p:grpSp>
        <p:nvGrpSpPr>
          <p:cNvPr id="20" name="Group 20"/>
          <p:cNvGrpSpPr/>
          <p:nvPr/>
        </p:nvGrpSpPr>
        <p:grpSpPr>
          <a:xfrm>
            <a:off x="17583075" y="115221"/>
            <a:ext cx="1285922" cy="1285922"/>
            <a:chOff x="0" y="0"/>
            <a:chExt cx="812800" cy="812800"/>
          </a:xfrm>
        </p:grpSpPr>
        <p:sp>
          <p:nvSpPr>
            <p:cNvPr id="21" name="Freeform 2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3A9AC">
                <a:alpha val="9804"/>
              </a:srgbClr>
            </a:solidFill>
          </p:spPr>
        </p:sp>
        <p:sp>
          <p:nvSpPr>
            <p:cNvPr id="22" name="TextBox 22"/>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23" name="Group 23"/>
          <p:cNvGrpSpPr/>
          <p:nvPr/>
        </p:nvGrpSpPr>
        <p:grpSpPr>
          <a:xfrm>
            <a:off x="-627034" y="3837873"/>
            <a:ext cx="1912957" cy="1285922"/>
            <a:chOff x="0" y="0"/>
            <a:chExt cx="1209133" cy="812800"/>
          </a:xfrm>
        </p:grpSpPr>
        <p:sp>
          <p:nvSpPr>
            <p:cNvPr id="24" name="Freeform 24"/>
            <p:cNvSpPr/>
            <p:nvPr/>
          </p:nvSpPr>
          <p:spPr>
            <a:xfrm>
              <a:off x="0" y="0"/>
              <a:ext cx="1209133" cy="812800"/>
            </a:xfrm>
            <a:custGeom>
              <a:avLst/>
              <a:gdLst/>
              <a:ahLst/>
              <a:cxnLst/>
              <a:rect l="l" t="t" r="r" b="b"/>
              <a:pathLst>
                <a:path w="1209133" h="812800">
                  <a:moveTo>
                    <a:pt x="0" y="0"/>
                  </a:moveTo>
                  <a:lnTo>
                    <a:pt x="1209133" y="0"/>
                  </a:lnTo>
                  <a:lnTo>
                    <a:pt x="1209133" y="812800"/>
                  </a:lnTo>
                  <a:lnTo>
                    <a:pt x="0" y="812800"/>
                  </a:lnTo>
                  <a:close/>
                </a:path>
              </a:pathLst>
            </a:custGeom>
            <a:solidFill>
              <a:srgbClr val="FFA646">
                <a:alpha val="80000"/>
              </a:srgbClr>
            </a:solidFill>
          </p:spPr>
        </p:sp>
        <p:sp>
          <p:nvSpPr>
            <p:cNvPr id="25" name="TextBox 25"/>
            <p:cNvSpPr txBox="1"/>
            <p:nvPr/>
          </p:nvSpPr>
          <p:spPr>
            <a:xfrm>
              <a:off x="0" y="-47625"/>
              <a:ext cx="1209133" cy="860425"/>
            </a:xfrm>
            <a:prstGeom prst="rect">
              <a:avLst/>
            </a:prstGeom>
          </p:spPr>
          <p:txBody>
            <a:bodyPr lIns="50800" tIns="50800" rIns="50800" bIns="50800" rtlCol="0" anchor="ctr"/>
            <a:lstStyle/>
            <a:p>
              <a:pPr algn="ctr">
                <a:lnSpc>
                  <a:spcPts val="2323"/>
                </a:lnSpc>
              </a:pPr>
              <a:endParaRPr/>
            </a:p>
          </p:txBody>
        </p:sp>
      </p:grpSp>
      <p:grpSp>
        <p:nvGrpSpPr>
          <p:cNvPr id="26" name="Group 26"/>
          <p:cNvGrpSpPr/>
          <p:nvPr/>
        </p:nvGrpSpPr>
        <p:grpSpPr>
          <a:xfrm>
            <a:off x="-388164" y="1266408"/>
            <a:ext cx="1674087" cy="2571465"/>
            <a:chOff x="0" y="0"/>
            <a:chExt cx="1058149" cy="1625360"/>
          </a:xfrm>
        </p:grpSpPr>
        <p:sp>
          <p:nvSpPr>
            <p:cNvPr id="27" name="Freeform 27"/>
            <p:cNvSpPr/>
            <p:nvPr/>
          </p:nvSpPr>
          <p:spPr>
            <a:xfrm>
              <a:off x="0" y="0"/>
              <a:ext cx="1058149" cy="1625360"/>
            </a:xfrm>
            <a:custGeom>
              <a:avLst/>
              <a:gdLst/>
              <a:ahLst/>
              <a:cxnLst/>
              <a:rect l="l" t="t" r="r" b="b"/>
              <a:pathLst>
                <a:path w="1058149" h="1625360">
                  <a:moveTo>
                    <a:pt x="0" y="0"/>
                  </a:moveTo>
                  <a:lnTo>
                    <a:pt x="1058149" y="0"/>
                  </a:lnTo>
                  <a:lnTo>
                    <a:pt x="1058149" y="1625360"/>
                  </a:lnTo>
                  <a:lnTo>
                    <a:pt x="0" y="1625360"/>
                  </a:lnTo>
                  <a:close/>
                </a:path>
              </a:pathLst>
            </a:custGeom>
            <a:solidFill>
              <a:srgbClr val="FFA646">
                <a:alpha val="9804"/>
              </a:srgbClr>
            </a:solidFill>
          </p:spPr>
        </p:sp>
        <p:sp>
          <p:nvSpPr>
            <p:cNvPr id="28" name="TextBox 28"/>
            <p:cNvSpPr txBox="1"/>
            <p:nvPr/>
          </p:nvSpPr>
          <p:spPr>
            <a:xfrm>
              <a:off x="0" y="-47625"/>
              <a:ext cx="1058149" cy="1672985"/>
            </a:xfrm>
            <a:prstGeom prst="rect">
              <a:avLst/>
            </a:prstGeom>
          </p:spPr>
          <p:txBody>
            <a:bodyPr lIns="50800" tIns="50800" rIns="50800" bIns="50800" rtlCol="0" anchor="ctr"/>
            <a:lstStyle/>
            <a:p>
              <a:pPr algn="ctr">
                <a:lnSpc>
                  <a:spcPts val="2323"/>
                </a:lnSpc>
              </a:pPr>
              <a:endParaRPr/>
            </a:p>
          </p:txBody>
        </p:sp>
      </p:grpSp>
      <p:sp>
        <p:nvSpPr>
          <p:cNvPr id="29" name="AutoShape 29"/>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30" name="AutoShape 30"/>
          <p:cNvSpPr/>
          <p:nvPr/>
        </p:nvSpPr>
        <p:spPr>
          <a:xfrm rot="-5400000">
            <a:off x="-2557368" y="5129212"/>
            <a:ext cx="7696105" cy="0"/>
          </a:xfrm>
          <a:prstGeom prst="line">
            <a:avLst/>
          </a:prstGeom>
          <a:ln w="9525" cap="flat">
            <a:solidFill>
              <a:srgbClr val="343779">
                <a:alpha val="49804"/>
              </a:srgbClr>
            </a:solidFill>
            <a:prstDash val="solid"/>
            <a:headEnd type="none" w="sm" len="sm"/>
            <a:tailEnd type="none" w="sm" len="sm"/>
          </a:ln>
        </p:spPr>
      </p:sp>
      <p:sp>
        <p:nvSpPr>
          <p:cNvPr id="31" name="Freeform 31"/>
          <p:cNvSpPr/>
          <p:nvPr/>
        </p:nvSpPr>
        <p:spPr>
          <a:xfrm>
            <a:off x="14696097" y="9236136"/>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32" name="AutoShape 32"/>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aphicFrame>
        <p:nvGraphicFramePr>
          <p:cNvPr id="6" name="Table 5">
            <a:extLst>
              <a:ext uri="{FF2B5EF4-FFF2-40B4-BE49-F238E27FC236}">
                <a16:creationId xmlns:a16="http://schemas.microsoft.com/office/drawing/2014/main" id="{1A70B5F3-4675-3D4E-2428-3ADCD41E1D96}"/>
              </a:ext>
            </a:extLst>
          </p:cNvPr>
          <p:cNvGraphicFramePr>
            <a:graphicFrameLocks noGrp="1"/>
          </p:cNvGraphicFramePr>
          <p:nvPr>
            <p:extLst>
              <p:ext uri="{D42A27DB-BD31-4B8C-83A1-F6EECF244321}">
                <p14:modId xmlns:p14="http://schemas.microsoft.com/office/powerpoint/2010/main" val="1428805462"/>
              </p:ext>
            </p:extLst>
          </p:nvPr>
        </p:nvGraphicFramePr>
        <p:xfrm>
          <a:off x="1285923" y="1764508"/>
          <a:ext cx="15790087" cy="6225234"/>
        </p:xfrm>
        <a:graphic>
          <a:graphicData uri="http://schemas.openxmlformats.org/drawingml/2006/table">
            <a:tbl>
              <a:tblPr firstRow="1" bandRow="1">
                <a:tableStyleId>{5C22544A-7EE6-4342-B048-85BDC9FD1C3A}</a:tableStyleId>
              </a:tblPr>
              <a:tblGrid>
                <a:gridCol w="9024918">
                  <a:extLst>
                    <a:ext uri="{9D8B030D-6E8A-4147-A177-3AD203B41FA5}">
                      <a16:colId xmlns:a16="http://schemas.microsoft.com/office/drawing/2014/main" val="2653383509"/>
                    </a:ext>
                  </a:extLst>
                </a:gridCol>
                <a:gridCol w="3962400">
                  <a:extLst>
                    <a:ext uri="{9D8B030D-6E8A-4147-A177-3AD203B41FA5}">
                      <a16:colId xmlns:a16="http://schemas.microsoft.com/office/drawing/2014/main" val="2745845675"/>
                    </a:ext>
                  </a:extLst>
                </a:gridCol>
                <a:gridCol w="2802769">
                  <a:extLst>
                    <a:ext uri="{9D8B030D-6E8A-4147-A177-3AD203B41FA5}">
                      <a16:colId xmlns:a16="http://schemas.microsoft.com/office/drawing/2014/main" val="544048189"/>
                    </a:ext>
                  </a:extLst>
                </a:gridCol>
              </a:tblGrid>
              <a:tr h="434646">
                <a:tc>
                  <a:txBody>
                    <a:bodyPr/>
                    <a:lstStyle/>
                    <a:p>
                      <a:pPr algn="ctr"/>
                      <a:r>
                        <a:rPr lang="en-US" sz="2800" b="1" dirty="0">
                          <a:solidFill>
                            <a:schemeClr val="bg1"/>
                          </a:solidFill>
                          <a:latin typeface="+mn-lt"/>
                          <a:ea typeface="Poppins Bold"/>
                          <a:cs typeface="Poppins Bold"/>
                          <a:sym typeface="Poppins Bold"/>
                        </a:rPr>
                        <a:t>KEGIATAN</a:t>
                      </a:r>
                      <a:endParaRPr lang="en-US" sz="2800" dirty="0">
                        <a:solidFill>
                          <a:schemeClr val="bg1"/>
                        </a:solidFill>
                        <a:latin typeface="+mn-lt"/>
                      </a:endParaRPr>
                    </a:p>
                  </a:txBody>
                  <a:tcPr/>
                </a:tc>
                <a:tc>
                  <a:txBody>
                    <a:bodyPr/>
                    <a:lstStyle/>
                    <a:p>
                      <a:pPr algn="ctr"/>
                      <a:r>
                        <a:rPr lang="en-US" sz="2800" b="1" dirty="0">
                          <a:solidFill>
                            <a:schemeClr val="bg1"/>
                          </a:solidFill>
                          <a:latin typeface="+mn-lt"/>
                          <a:ea typeface="Poppins Bold"/>
                          <a:cs typeface="Poppins Bold"/>
                          <a:sym typeface="Poppins Bold"/>
                        </a:rPr>
                        <a:t>ESTIMASI</a:t>
                      </a:r>
                      <a:endParaRPr lang="en-US" sz="2800" dirty="0">
                        <a:solidFill>
                          <a:schemeClr val="bg1"/>
                        </a:solidFill>
                        <a:latin typeface="+mn-lt"/>
                      </a:endParaRPr>
                    </a:p>
                  </a:txBody>
                  <a:tcPr/>
                </a:tc>
                <a:tc>
                  <a:txBody>
                    <a:bodyPr/>
                    <a:lstStyle/>
                    <a:p>
                      <a:pPr algn="ctr"/>
                      <a:r>
                        <a:rPr lang="en-US" sz="2800" b="1" dirty="0">
                          <a:solidFill>
                            <a:schemeClr val="bg1"/>
                          </a:solidFill>
                          <a:latin typeface="+mn-lt"/>
                          <a:ea typeface="Poppins Bold"/>
                          <a:cs typeface="Poppins Bold"/>
                          <a:sym typeface="Poppins Bold"/>
                        </a:rPr>
                        <a:t>KETERANGAN</a:t>
                      </a:r>
                      <a:endParaRPr lang="en-US" sz="2800" dirty="0">
                        <a:solidFill>
                          <a:schemeClr val="bg1"/>
                        </a:solidFill>
                        <a:latin typeface="+mn-lt"/>
                      </a:endParaRPr>
                    </a:p>
                  </a:txBody>
                  <a:tcPr/>
                </a:tc>
                <a:extLst>
                  <a:ext uri="{0D108BD9-81ED-4DB2-BD59-A6C34878D82A}">
                    <a16:rowId xmlns:a16="http://schemas.microsoft.com/office/drawing/2014/main" val="1980064802"/>
                  </a:ext>
                </a:extLst>
              </a:tr>
              <a:tr h="1770478">
                <a:tc>
                  <a:txBody>
                    <a:bodyPr/>
                    <a:lstStyle/>
                    <a:p>
                      <a:pPr marL="20638" algn="just">
                        <a:lnSpc>
                          <a:spcPct val="100000"/>
                        </a:lnSpc>
                      </a:pPr>
                      <a:r>
                        <a:rPr lang="id-ID" sz="2400" b="1" dirty="0">
                          <a:solidFill>
                            <a:schemeClr val="tx1"/>
                          </a:solidFill>
                          <a:effectLst/>
                          <a:latin typeface="+mn-lt"/>
                        </a:rPr>
                        <a:t>Pelatihan dan </a:t>
                      </a:r>
                      <a:r>
                        <a:rPr lang="en-US" sz="2400" b="1" dirty="0">
                          <a:solidFill>
                            <a:schemeClr val="tx1"/>
                          </a:solidFill>
                          <a:effectLst/>
                          <a:latin typeface="+mn-lt"/>
                        </a:rPr>
                        <a:t>S</a:t>
                      </a:r>
                      <a:r>
                        <a:rPr lang="id-ID" sz="2400" b="1" dirty="0">
                          <a:solidFill>
                            <a:schemeClr val="tx1"/>
                          </a:solidFill>
                          <a:effectLst/>
                          <a:latin typeface="+mn-lt"/>
                        </a:rPr>
                        <a:t>osialisasi Awal</a:t>
                      </a:r>
                      <a:endParaRPr lang="en-ID" sz="2400" b="1"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Pelatihan Pegawai Perangkat Daerah</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Sosialisasi Awal Kepada Mayarakat</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Peningkatan Sistem Berdasarkan Umpan Balik</a:t>
                      </a:r>
                      <a:endParaRPr lang="en-ID" sz="2400" dirty="0">
                        <a:solidFill>
                          <a:schemeClr val="tx1"/>
                        </a:solidFill>
                        <a:effectLst/>
                        <a:latin typeface="+mn-lt"/>
                        <a:ea typeface="Calibri" panose="020F0502020204030204" pitchFamily="34" charset="0"/>
                        <a:cs typeface="Times New Roman" panose="02020603050405020304" pitchFamily="18" charset="0"/>
                      </a:endParaRPr>
                    </a:p>
                    <a:p>
                      <a:pPr>
                        <a:lnSpc>
                          <a:spcPct val="100000"/>
                        </a:lnSpc>
                      </a:pPr>
                      <a:endParaRPr lang="en-US" sz="2400" dirty="0">
                        <a:solidFill>
                          <a:schemeClr val="tx1"/>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2400" b="0" dirty="0">
                          <a:solidFill>
                            <a:schemeClr val="tx1"/>
                          </a:solidFill>
                          <a:effectLst/>
                          <a:latin typeface="+mn-lt"/>
                        </a:rPr>
                        <a:t>TW 1 -TW 4 Tahun 2025</a:t>
                      </a:r>
                    </a:p>
                    <a:p>
                      <a:pPr algn="ctr">
                        <a:lnSpc>
                          <a:spcPct val="100000"/>
                        </a:lnSpc>
                      </a:pPr>
                      <a:endParaRPr lang="en-US" sz="2400" b="0" dirty="0">
                        <a:solidFill>
                          <a:schemeClr val="tx1"/>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2400" b="0" dirty="0">
                          <a:solidFill>
                            <a:schemeClr val="tx1"/>
                          </a:solidFill>
                          <a:effectLst/>
                          <a:latin typeface="+mn-lt"/>
                        </a:rPr>
                        <a:t>Jangka Menengah</a:t>
                      </a:r>
                    </a:p>
                    <a:p>
                      <a:pPr algn="ctr">
                        <a:lnSpc>
                          <a:spcPct val="100000"/>
                        </a:lnSpc>
                      </a:pPr>
                      <a:endParaRPr lang="en-US" sz="2400" b="0" dirty="0">
                        <a:solidFill>
                          <a:schemeClr val="tx1"/>
                        </a:solidFill>
                        <a:latin typeface="+mn-lt"/>
                      </a:endParaRPr>
                    </a:p>
                  </a:txBody>
                  <a:tcPr/>
                </a:tc>
                <a:extLst>
                  <a:ext uri="{0D108BD9-81ED-4DB2-BD59-A6C34878D82A}">
                    <a16:rowId xmlns:a16="http://schemas.microsoft.com/office/drawing/2014/main" val="4023764716"/>
                  </a:ext>
                </a:extLst>
              </a:tr>
              <a:tr h="1816198">
                <a:tc>
                  <a:txBody>
                    <a:bodyPr/>
                    <a:lstStyle/>
                    <a:p>
                      <a:pPr marL="457200" algn="just">
                        <a:lnSpc>
                          <a:spcPct val="100000"/>
                        </a:lnSpc>
                      </a:pPr>
                      <a:r>
                        <a:rPr lang="id-ID" sz="2400" b="1" dirty="0">
                          <a:solidFill>
                            <a:schemeClr val="tx1"/>
                          </a:solidFill>
                          <a:effectLst/>
                          <a:latin typeface="+mn-lt"/>
                        </a:rPr>
                        <a:t>Implementasi Penuh Platform</a:t>
                      </a:r>
                      <a:endParaRPr lang="en-ID" sz="2400" b="1"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Implementasi Layanan terintegrasi semua perangkat daerah</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Pemantauan dan evaluasi kinerja layanan publik</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Perluasan layanan digital</a:t>
                      </a:r>
                    </a:p>
                    <a:p>
                      <a:pPr>
                        <a:lnSpc>
                          <a:spcPct val="100000"/>
                        </a:lnSpc>
                      </a:pPr>
                      <a:endParaRPr lang="en-US" sz="2400" dirty="0">
                        <a:solidFill>
                          <a:schemeClr val="tx1"/>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2400" b="0" dirty="0">
                          <a:solidFill>
                            <a:schemeClr val="tx1"/>
                          </a:solidFill>
                          <a:effectLst/>
                          <a:latin typeface="+mn-lt"/>
                        </a:rPr>
                        <a:t>TW 1- TW 4 Tahun 2026</a:t>
                      </a:r>
                    </a:p>
                    <a:p>
                      <a:pPr algn="ctr">
                        <a:lnSpc>
                          <a:spcPct val="100000"/>
                        </a:lnSpc>
                      </a:pPr>
                      <a:endParaRPr lang="en-US" sz="2400" b="0" dirty="0">
                        <a:solidFill>
                          <a:schemeClr val="tx1"/>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2400" b="0" dirty="0">
                          <a:solidFill>
                            <a:schemeClr val="tx1"/>
                          </a:solidFill>
                          <a:effectLst/>
                          <a:latin typeface="+mn-lt"/>
                        </a:rPr>
                        <a:t>Jangka Panjang</a:t>
                      </a:r>
                    </a:p>
                    <a:p>
                      <a:pPr algn="ctr">
                        <a:lnSpc>
                          <a:spcPct val="100000"/>
                        </a:lnSpc>
                      </a:pPr>
                      <a:endParaRPr lang="en-US" sz="2400" b="0" dirty="0">
                        <a:solidFill>
                          <a:schemeClr val="tx1"/>
                        </a:solidFill>
                        <a:latin typeface="+mn-lt"/>
                      </a:endParaRPr>
                    </a:p>
                  </a:txBody>
                  <a:tcPr/>
                </a:tc>
                <a:extLst>
                  <a:ext uri="{0D108BD9-81ED-4DB2-BD59-A6C34878D82A}">
                    <a16:rowId xmlns:a16="http://schemas.microsoft.com/office/drawing/2014/main" val="4071523722"/>
                  </a:ext>
                </a:extLst>
              </a:tr>
              <a:tr h="1866594">
                <a:tc>
                  <a:txBody>
                    <a:bodyPr/>
                    <a:lstStyle/>
                    <a:p>
                      <a:pPr marL="457200" algn="just">
                        <a:lnSpc>
                          <a:spcPct val="100000"/>
                        </a:lnSpc>
                      </a:pPr>
                      <a:r>
                        <a:rPr lang="id-ID" sz="2400" b="1" dirty="0">
                          <a:solidFill>
                            <a:schemeClr val="tx1"/>
                          </a:solidFill>
                          <a:effectLst/>
                          <a:latin typeface="+mn-lt"/>
                        </a:rPr>
                        <a:t>Penguatan keamanan data dan transparansi</a:t>
                      </a:r>
                      <a:endParaRPr lang="en-ID" sz="2400" b="1"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Peningkatan keamanan data</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Pengembangan dashboard transparansi</a:t>
                      </a:r>
                      <a:endParaRPr lang="en-ID" sz="2400" dirty="0">
                        <a:solidFill>
                          <a:schemeClr val="tx1"/>
                        </a:solidFill>
                        <a:effectLst/>
                        <a:latin typeface="+mn-lt"/>
                      </a:endParaRPr>
                    </a:p>
                    <a:p>
                      <a:pPr marL="342900" lvl="0" indent="-342900" algn="just">
                        <a:lnSpc>
                          <a:spcPct val="100000"/>
                        </a:lnSpc>
                        <a:buFont typeface="+mj-lt"/>
                        <a:buAutoNum type="alphaLcPeriod"/>
                      </a:pPr>
                      <a:r>
                        <a:rPr lang="id-ID" sz="2400" dirty="0">
                          <a:solidFill>
                            <a:schemeClr val="tx1"/>
                          </a:solidFill>
                          <a:effectLst/>
                          <a:latin typeface="+mn-lt"/>
                        </a:rPr>
                        <a:t>Evaluasi jangka panjang</a:t>
                      </a:r>
                      <a:endParaRPr lang="en-US" sz="2400" dirty="0">
                        <a:solidFill>
                          <a:schemeClr val="tx1"/>
                        </a:solidFill>
                        <a:latin typeface="+mn-lt"/>
                      </a:endParaRPr>
                    </a:p>
                  </a:txBody>
                  <a:tcPr/>
                </a:tc>
                <a:tc>
                  <a:txBody>
                    <a:bodyPr/>
                    <a:lstStyle/>
                    <a:p>
                      <a:pPr marL="0" indent="0" algn="ctr">
                        <a:lnSpc>
                          <a:spcPct val="100000"/>
                        </a:lnSpc>
                      </a:pPr>
                      <a:r>
                        <a:rPr lang="id-ID" sz="2400" b="0" dirty="0">
                          <a:solidFill>
                            <a:schemeClr val="tx1"/>
                          </a:solidFill>
                          <a:effectLst/>
                          <a:latin typeface="+mn-lt"/>
                        </a:rPr>
                        <a:t>TW 1- TW 4 Tahun 2026</a:t>
                      </a:r>
                    </a:p>
                    <a:p>
                      <a:pPr algn="ctr">
                        <a:lnSpc>
                          <a:spcPct val="100000"/>
                        </a:lnSpc>
                      </a:pPr>
                      <a:endParaRPr lang="en-US" sz="2400" b="0" dirty="0">
                        <a:solidFill>
                          <a:schemeClr val="tx1"/>
                        </a:solidFill>
                        <a:effectLst/>
                        <a:latin typeface="+mn-lt"/>
                      </a:endParaRPr>
                    </a:p>
                    <a:p>
                      <a:pPr algn="ctr">
                        <a:lnSpc>
                          <a:spcPct val="100000"/>
                        </a:lnSpc>
                      </a:pPr>
                      <a:endParaRPr lang="en-US" sz="2400" b="0" dirty="0">
                        <a:solidFill>
                          <a:schemeClr val="tx1"/>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d-ID" sz="2400" b="0" dirty="0">
                          <a:solidFill>
                            <a:schemeClr val="tx1"/>
                          </a:solidFill>
                          <a:effectLst/>
                          <a:latin typeface="+mn-lt"/>
                        </a:rPr>
                        <a:t>Jangka Panjang</a:t>
                      </a:r>
                      <a:endParaRPr lang="en-ID" sz="2400" b="0" dirty="0">
                        <a:solidFill>
                          <a:schemeClr val="tx1"/>
                        </a:solidFill>
                        <a:effectLst/>
                        <a:latin typeface="+mn-lt"/>
                        <a:ea typeface="Calibri" panose="020F0502020204030204" pitchFamily="34" charset="0"/>
                        <a:cs typeface="Times New Roman" panose="02020603050405020304" pitchFamily="18" charset="0"/>
                      </a:endParaRPr>
                    </a:p>
                    <a:p>
                      <a:pPr algn="ctr">
                        <a:lnSpc>
                          <a:spcPct val="100000"/>
                        </a:lnSpc>
                      </a:pPr>
                      <a:endParaRPr lang="en-US" sz="2400" b="0" dirty="0">
                        <a:solidFill>
                          <a:schemeClr val="tx1"/>
                        </a:solidFill>
                        <a:latin typeface="+mn-lt"/>
                      </a:endParaRPr>
                    </a:p>
                  </a:txBody>
                  <a:tcPr/>
                </a:tc>
                <a:extLst>
                  <a:ext uri="{0D108BD9-81ED-4DB2-BD59-A6C34878D82A}">
                    <a16:rowId xmlns:a16="http://schemas.microsoft.com/office/drawing/2014/main" val="3615714300"/>
                  </a:ext>
                </a:extLst>
              </a:tr>
            </a:tbl>
          </a:graphicData>
        </a:graphic>
      </p:graphicFrame>
    </p:spTree>
    <p:extLst>
      <p:ext uri="{BB962C8B-B14F-4D97-AF65-F5344CB8AC3E}">
        <p14:creationId xmlns:p14="http://schemas.microsoft.com/office/powerpoint/2010/main" val="828468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9994437" y="2171700"/>
            <a:ext cx="6705600" cy="1846659"/>
          </a:xfrm>
          <a:prstGeom prst="rect">
            <a:avLst/>
          </a:prstGeom>
        </p:spPr>
        <p:txBody>
          <a:bodyPr wrap="square" lIns="0" tIns="0" rIns="0" bIns="0" rtlCol="0" anchor="t">
            <a:spAutoFit/>
          </a:bodyPr>
          <a:lstStyle/>
          <a:p>
            <a:pPr algn="l"/>
            <a:r>
              <a:rPr lang="en-US" sz="4000" b="1" dirty="0" err="1">
                <a:solidFill>
                  <a:srgbClr val="343779"/>
                </a:solidFill>
                <a:latin typeface="Poppins Bold"/>
                <a:ea typeface="Poppins Bold"/>
                <a:cs typeface="Poppins Bold"/>
                <a:sym typeface="Poppins Bold"/>
              </a:rPr>
              <a:t>Keterkaitan</a:t>
            </a:r>
            <a:r>
              <a:rPr lang="en-US" sz="4000" b="1" dirty="0">
                <a:solidFill>
                  <a:srgbClr val="343779"/>
                </a:solidFill>
                <a:latin typeface="Poppins Bold"/>
                <a:ea typeface="Poppins Bold"/>
                <a:cs typeface="Poppins Bold"/>
                <a:sym typeface="Poppins Bold"/>
              </a:rPr>
              <a:t> Mata </a:t>
            </a:r>
            <a:r>
              <a:rPr lang="en-US" sz="4000" b="1" dirty="0" err="1">
                <a:solidFill>
                  <a:srgbClr val="343779"/>
                </a:solidFill>
                <a:latin typeface="Poppins Bold"/>
                <a:ea typeface="Poppins Bold"/>
                <a:cs typeface="Poppins Bold"/>
                <a:sym typeface="Poppins Bold"/>
              </a:rPr>
              <a:t>Pelatihan</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Pilihan</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dengan</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Proyek</a:t>
            </a:r>
            <a:r>
              <a:rPr lang="en-US" sz="4000" b="1" dirty="0">
                <a:solidFill>
                  <a:srgbClr val="343779"/>
                </a:solidFill>
                <a:latin typeface="Poppins Bold"/>
                <a:ea typeface="Poppins Bold"/>
                <a:cs typeface="Poppins Bold"/>
                <a:sym typeface="Poppins Bold"/>
              </a:rPr>
              <a:t> </a:t>
            </a:r>
            <a:r>
              <a:rPr lang="en-US" sz="4000" b="1" dirty="0" err="1">
                <a:solidFill>
                  <a:srgbClr val="343779"/>
                </a:solidFill>
                <a:latin typeface="Poppins Bold"/>
                <a:ea typeface="Poppins Bold"/>
                <a:cs typeface="Poppins Bold"/>
                <a:sym typeface="Poppins Bold"/>
              </a:rPr>
              <a:t>Perubahan</a:t>
            </a:r>
            <a:endParaRPr lang="en-US" sz="4000" b="1" dirty="0">
              <a:solidFill>
                <a:srgbClr val="343779"/>
              </a:solidFill>
              <a:latin typeface="Poppins Bold"/>
              <a:ea typeface="Poppins Bold"/>
              <a:cs typeface="Poppins Bold"/>
              <a:sym typeface="Poppins Bold"/>
            </a:endParaRPr>
          </a:p>
        </p:txBody>
      </p:sp>
      <p:grpSp>
        <p:nvGrpSpPr>
          <p:cNvPr id="9" name="Group 9"/>
          <p:cNvGrpSpPr/>
          <p:nvPr/>
        </p:nvGrpSpPr>
        <p:grpSpPr>
          <a:xfrm>
            <a:off x="13734880" y="-49827"/>
            <a:ext cx="1285922" cy="1285922"/>
            <a:chOff x="0" y="0"/>
            <a:chExt cx="812800" cy="812800"/>
          </a:xfrm>
        </p:grpSpPr>
        <p:sp>
          <p:nvSpPr>
            <p:cNvPr id="10" name="Freeform 10"/>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80000"/>
              </a:srgbClr>
            </a:solidFill>
          </p:spPr>
        </p:sp>
        <p:sp>
          <p:nvSpPr>
            <p:cNvPr id="11" name="TextBox 11"/>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12" name="Group 12"/>
          <p:cNvGrpSpPr/>
          <p:nvPr/>
        </p:nvGrpSpPr>
        <p:grpSpPr>
          <a:xfrm>
            <a:off x="12448958" y="-49827"/>
            <a:ext cx="1285922" cy="1285922"/>
            <a:chOff x="0" y="0"/>
            <a:chExt cx="812800" cy="812800"/>
          </a:xfrm>
        </p:grpSpPr>
        <p:sp>
          <p:nvSpPr>
            <p:cNvPr id="13" name="Freeform 13"/>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3A9AC">
                <a:alpha val="80000"/>
              </a:srgbClr>
            </a:solidFill>
          </p:spPr>
        </p:sp>
        <p:sp>
          <p:nvSpPr>
            <p:cNvPr id="14" name="TextBox 14"/>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15" name="Group 15"/>
          <p:cNvGrpSpPr/>
          <p:nvPr/>
        </p:nvGrpSpPr>
        <p:grpSpPr>
          <a:xfrm>
            <a:off x="15020803" y="1236096"/>
            <a:ext cx="1285922" cy="1285922"/>
            <a:chOff x="0" y="0"/>
            <a:chExt cx="812800" cy="812800"/>
          </a:xfrm>
        </p:grpSpPr>
        <p:sp>
          <p:nvSpPr>
            <p:cNvPr id="16" name="Freeform 1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FFA646">
                <a:alpha val="80000"/>
              </a:srgbClr>
            </a:solidFill>
          </p:spPr>
        </p:sp>
        <p:sp>
          <p:nvSpPr>
            <p:cNvPr id="17" name="TextBox 17"/>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sp>
        <p:nvSpPr>
          <p:cNvPr id="18" name="AutoShape 18"/>
          <p:cNvSpPr/>
          <p:nvPr/>
        </p:nvSpPr>
        <p:spPr>
          <a:xfrm>
            <a:off x="2438400" y="952500"/>
            <a:ext cx="4153370" cy="0"/>
          </a:xfrm>
          <a:prstGeom prst="line">
            <a:avLst/>
          </a:prstGeom>
          <a:ln w="19050" cap="flat">
            <a:solidFill>
              <a:srgbClr val="343779">
                <a:alpha val="49804"/>
              </a:srgbClr>
            </a:solidFill>
            <a:prstDash val="solid"/>
            <a:headEnd type="none" w="sm" len="sm"/>
            <a:tailEnd type="none" w="sm" len="sm"/>
          </a:ln>
        </p:spPr>
      </p:sp>
      <p:grpSp>
        <p:nvGrpSpPr>
          <p:cNvPr id="20" name="Group 20"/>
          <p:cNvGrpSpPr/>
          <p:nvPr/>
        </p:nvGrpSpPr>
        <p:grpSpPr>
          <a:xfrm>
            <a:off x="17583075" y="115221"/>
            <a:ext cx="1285922" cy="1285922"/>
            <a:chOff x="0" y="0"/>
            <a:chExt cx="812800" cy="812800"/>
          </a:xfrm>
        </p:grpSpPr>
        <p:sp>
          <p:nvSpPr>
            <p:cNvPr id="21" name="Freeform 2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3A9AC">
                <a:alpha val="9804"/>
              </a:srgbClr>
            </a:solidFill>
          </p:spPr>
        </p:sp>
        <p:sp>
          <p:nvSpPr>
            <p:cNvPr id="22" name="TextBox 22"/>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23" name="Group 23"/>
          <p:cNvGrpSpPr/>
          <p:nvPr/>
        </p:nvGrpSpPr>
        <p:grpSpPr>
          <a:xfrm>
            <a:off x="-627034" y="3837873"/>
            <a:ext cx="1912957" cy="1285922"/>
            <a:chOff x="0" y="0"/>
            <a:chExt cx="1209133" cy="812800"/>
          </a:xfrm>
        </p:grpSpPr>
        <p:sp>
          <p:nvSpPr>
            <p:cNvPr id="24" name="Freeform 24"/>
            <p:cNvSpPr/>
            <p:nvPr/>
          </p:nvSpPr>
          <p:spPr>
            <a:xfrm>
              <a:off x="0" y="0"/>
              <a:ext cx="1209133" cy="812800"/>
            </a:xfrm>
            <a:custGeom>
              <a:avLst/>
              <a:gdLst/>
              <a:ahLst/>
              <a:cxnLst/>
              <a:rect l="l" t="t" r="r" b="b"/>
              <a:pathLst>
                <a:path w="1209133" h="812800">
                  <a:moveTo>
                    <a:pt x="0" y="0"/>
                  </a:moveTo>
                  <a:lnTo>
                    <a:pt x="1209133" y="0"/>
                  </a:lnTo>
                  <a:lnTo>
                    <a:pt x="1209133" y="812800"/>
                  </a:lnTo>
                  <a:lnTo>
                    <a:pt x="0" y="812800"/>
                  </a:lnTo>
                  <a:close/>
                </a:path>
              </a:pathLst>
            </a:custGeom>
            <a:solidFill>
              <a:srgbClr val="FFA646">
                <a:alpha val="80000"/>
              </a:srgbClr>
            </a:solidFill>
          </p:spPr>
        </p:sp>
        <p:sp>
          <p:nvSpPr>
            <p:cNvPr id="25" name="TextBox 25"/>
            <p:cNvSpPr txBox="1"/>
            <p:nvPr/>
          </p:nvSpPr>
          <p:spPr>
            <a:xfrm>
              <a:off x="0" y="-47625"/>
              <a:ext cx="1209133" cy="860425"/>
            </a:xfrm>
            <a:prstGeom prst="rect">
              <a:avLst/>
            </a:prstGeom>
          </p:spPr>
          <p:txBody>
            <a:bodyPr lIns="50800" tIns="50800" rIns="50800" bIns="50800" rtlCol="0" anchor="ctr"/>
            <a:lstStyle/>
            <a:p>
              <a:pPr algn="ctr">
                <a:lnSpc>
                  <a:spcPts val="2323"/>
                </a:lnSpc>
              </a:pPr>
              <a:endParaRPr/>
            </a:p>
          </p:txBody>
        </p:sp>
      </p:grpSp>
      <p:grpSp>
        <p:nvGrpSpPr>
          <p:cNvPr id="26" name="Group 26"/>
          <p:cNvGrpSpPr/>
          <p:nvPr/>
        </p:nvGrpSpPr>
        <p:grpSpPr>
          <a:xfrm>
            <a:off x="-388164" y="1266408"/>
            <a:ext cx="1674087" cy="2571465"/>
            <a:chOff x="0" y="0"/>
            <a:chExt cx="1058149" cy="1625360"/>
          </a:xfrm>
        </p:grpSpPr>
        <p:sp>
          <p:nvSpPr>
            <p:cNvPr id="27" name="Freeform 27"/>
            <p:cNvSpPr/>
            <p:nvPr/>
          </p:nvSpPr>
          <p:spPr>
            <a:xfrm>
              <a:off x="0" y="0"/>
              <a:ext cx="1058149" cy="1625360"/>
            </a:xfrm>
            <a:custGeom>
              <a:avLst/>
              <a:gdLst/>
              <a:ahLst/>
              <a:cxnLst/>
              <a:rect l="l" t="t" r="r" b="b"/>
              <a:pathLst>
                <a:path w="1058149" h="1625360">
                  <a:moveTo>
                    <a:pt x="0" y="0"/>
                  </a:moveTo>
                  <a:lnTo>
                    <a:pt x="1058149" y="0"/>
                  </a:lnTo>
                  <a:lnTo>
                    <a:pt x="1058149" y="1625360"/>
                  </a:lnTo>
                  <a:lnTo>
                    <a:pt x="0" y="1625360"/>
                  </a:lnTo>
                  <a:close/>
                </a:path>
              </a:pathLst>
            </a:custGeom>
            <a:solidFill>
              <a:srgbClr val="FFA646">
                <a:alpha val="9804"/>
              </a:srgbClr>
            </a:solidFill>
          </p:spPr>
        </p:sp>
        <p:sp>
          <p:nvSpPr>
            <p:cNvPr id="28" name="TextBox 28"/>
            <p:cNvSpPr txBox="1"/>
            <p:nvPr/>
          </p:nvSpPr>
          <p:spPr>
            <a:xfrm>
              <a:off x="0" y="-47625"/>
              <a:ext cx="1058149" cy="1672985"/>
            </a:xfrm>
            <a:prstGeom prst="rect">
              <a:avLst/>
            </a:prstGeom>
          </p:spPr>
          <p:txBody>
            <a:bodyPr lIns="50800" tIns="50800" rIns="50800" bIns="50800" rtlCol="0" anchor="ctr"/>
            <a:lstStyle/>
            <a:p>
              <a:pPr algn="ctr">
                <a:lnSpc>
                  <a:spcPts val="2323"/>
                </a:lnSpc>
              </a:pPr>
              <a:endParaRPr/>
            </a:p>
          </p:txBody>
        </p:sp>
      </p:grpSp>
      <p:sp>
        <p:nvSpPr>
          <p:cNvPr id="29" name="AutoShape 29"/>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30" name="AutoShape 30"/>
          <p:cNvSpPr/>
          <p:nvPr/>
        </p:nvSpPr>
        <p:spPr>
          <a:xfrm rot="-5400000">
            <a:off x="-2557368" y="5129212"/>
            <a:ext cx="7696105" cy="0"/>
          </a:xfrm>
          <a:prstGeom prst="line">
            <a:avLst/>
          </a:prstGeom>
          <a:ln w="9525" cap="flat">
            <a:solidFill>
              <a:srgbClr val="343779">
                <a:alpha val="49804"/>
              </a:srgbClr>
            </a:solidFill>
            <a:prstDash val="solid"/>
            <a:headEnd type="none" w="sm" len="sm"/>
            <a:tailEnd type="none" w="sm" len="sm"/>
          </a:ln>
        </p:spPr>
      </p:sp>
      <p:sp>
        <p:nvSpPr>
          <p:cNvPr id="31" name="Freeform 31"/>
          <p:cNvSpPr/>
          <p:nvPr/>
        </p:nvSpPr>
        <p:spPr>
          <a:xfrm>
            <a:off x="14696097" y="9236136"/>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32" name="AutoShape 32"/>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pic>
        <p:nvPicPr>
          <p:cNvPr id="3" name="Picture 2">
            <a:extLst>
              <a:ext uri="{FF2B5EF4-FFF2-40B4-BE49-F238E27FC236}">
                <a16:creationId xmlns:a16="http://schemas.microsoft.com/office/drawing/2014/main" id="{6205D859-183F-F569-7C12-9BCD15A13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361" y="340780"/>
            <a:ext cx="7772400" cy="9566030"/>
          </a:xfrm>
          <a:prstGeom prst="rect">
            <a:avLst/>
          </a:prstGeom>
        </p:spPr>
      </p:pic>
    </p:spTree>
    <p:extLst>
      <p:ext uri="{BB962C8B-B14F-4D97-AF65-F5344CB8AC3E}">
        <p14:creationId xmlns:p14="http://schemas.microsoft.com/office/powerpoint/2010/main" val="3390568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pSp>
        <p:nvGrpSpPr>
          <p:cNvPr id="3" name="Group 31">
            <a:extLst>
              <a:ext uri="{FF2B5EF4-FFF2-40B4-BE49-F238E27FC236}">
                <a16:creationId xmlns:a16="http://schemas.microsoft.com/office/drawing/2014/main" id="{86D43F39-36D9-E898-9799-0FF5E38C9510}"/>
              </a:ext>
            </a:extLst>
          </p:cNvPr>
          <p:cNvGrpSpPr/>
          <p:nvPr/>
        </p:nvGrpSpPr>
        <p:grpSpPr>
          <a:xfrm>
            <a:off x="-1224210" y="6429233"/>
            <a:ext cx="2510132" cy="1285922"/>
            <a:chOff x="0" y="0"/>
            <a:chExt cx="1586593" cy="812800"/>
          </a:xfrm>
        </p:grpSpPr>
        <p:sp>
          <p:nvSpPr>
            <p:cNvPr id="4" name="Freeform 32">
              <a:extLst>
                <a:ext uri="{FF2B5EF4-FFF2-40B4-BE49-F238E27FC236}">
                  <a16:creationId xmlns:a16="http://schemas.microsoft.com/office/drawing/2014/main" id="{56CA0821-03FC-FCC8-BDA7-81E65683D943}"/>
                </a:ext>
              </a:extLst>
            </p:cNvPr>
            <p:cNvSpPr/>
            <p:nvPr/>
          </p:nvSpPr>
          <p:spPr>
            <a:xfrm>
              <a:off x="0" y="0"/>
              <a:ext cx="1586593" cy="812800"/>
            </a:xfrm>
            <a:custGeom>
              <a:avLst/>
              <a:gdLst/>
              <a:ahLst/>
              <a:cxnLst/>
              <a:rect l="l" t="t" r="r" b="b"/>
              <a:pathLst>
                <a:path w="1586593" h="812800">
                  <a:moveTo>
                    <a:pt x="0" y="0"/>
                  </a:moveTo>
                  <a:lnTo>
                    <a:pt x="1586593" y="0"/>
                  </a:lnTo>
                  <a:lnTo>
                    <a:pt x="1586593" y="812800"/>
                  </a:lnTo>
                  <a:lnTo>
                    <a:pt x="0" y="812800"/>
                  </a:lnTo>
                  <a:close/>
                </a:path>
              </a:pathLst>
            </a:custGeom>
            <a:solidFill>
              <a:srgbClr val="2A2752">
                <a:alpha val="9804"/>
              </a:srgbClr>
            </a:solidFill>
          </p:spPr>
        </p:sp>
        <p:sp>
          <p:nvSpPr>
            <p:cNvPr id="7" name="TextBox 33">
              <a:extLst>
                <a:ext uri="{FF2B5EF4-FFF2-40B4-BE49-F238E27FC236}">
                  <a16:creationId xmlns:a16="http://schemas.microsoft.com/office/drawing/2014/main" id="{9DE3DBC0-66B4-6188-40E8-A5827A751F90}"/>
                </a:ext>
              </a:extLst>
            </p:cNvPr>
            <p:cNvSpPr txBox="1"/>
            <p:nvPr/>
          </p:nvSpPr>
          <p:spPr>
            <a:xfrm>
              <a:off x="0" y="-47625"/>
              <a:ext cx="1586593" cy="860425"/>
            </a:xfrm>
            <a:prstGeom prst="rect">
              <a:avLst/>
            </a:prstGeom>
          </p:spPr>
          <p:txBody>
            <a:bodyPr lIns="50800" tIns="50800" rIns="50800" bIns="50800" rtlCol="0" anchor="ctr"/>
            <a:lstStyle/>
            <a:p>
              <a:pPr algn="ctr">
                <a:lnSpc>
                  <a:spcPts val="2323"/>
                </a:lnSpc>
              </a:pPr>
              <a:endParaRPr/>
            </a:p>
          </p:txBody>
        </p:sp>
      </p:grpSp>
      <p:grpSp>
        <p:nvGrpSpPr>
          <p:cNvPr id="8" name="Group 40">
            <a:extLst>
              <a:ext uri="{FF2B5EF4-FFF2-40B4-BE49-F238E27FC236}">
                <a16:creationId xmlns:a16="http://schemas.microsoft.com/office/drawing/2014/main" id="{1B8CA8A3-5275-46FA-85C0-D66BB46F7BD8}"/>
              </a:ext>
            </a:extLst>
          </p:cNvPr>
          <p:cNvGrpSpPr/>
          <p:nvPr/>
        </p:nvGrpSpPr>
        <p:grpSpPr>
          <a:xfrm>
            <a:off x="-1224210" y="5143310"/>
            <a:ext cx="2510132" cy="1285922"/>
            <a:chOff x="0" y="0"/>
            <a:chExt cx="1586593" cy="812800"/>
          </a:xfrm>
        </p:grpSpPr>
        <p:sp>
          <p:nvSpPr>
            <p:cNvPr id="9" name="Freeform 41">
              <a:extLst>
                <a:ext uri="{FF2B5EF4-FFF2-40B4-BE49-F238E27FC236}">
                  <a16:creationId xmlns:a16="http://schemas.microsoft.com/office/drawing/2014/main" id="{7855CB1C-89B0-E464-80DF-5F1D8F0CB829}"/>
                </a:ext>
              </a:extLst>
            </p:cNvPr>
            <p:cNvSpPr/>
            <p:nvPr/>
          </p:nvSpPr>
          <p:spPr>
            <a:xfrm>
              <a:off x="0" y="0"/>
              <a:ext cx="1586593" cy="812800"/>
            </a:xfrm>
            <a:custGeom>
              <a:avLst/>
              <a:gdLst/>
              <a:ahLst/>
              <a:cxnLst/>
              <a:rect l="l" t="t" r="r" b="b"/>
              <a:pathLst>
                <a:path w="1586593" h="812800">
                  <a:moveTo>
                    <a:pt x="0" y="0"/>
                  </a:moveTo>
                  <a:lnTo>
                    <a:pt x="1586593" y="0"/>
                  </a:lnTo>
                  <a:lnTo>
                    <a:pt x="1586593" y="812800"/>
                  </a:lnTo>
                  <a:lnTo>
                    <a:pt x="0" y="812800"/>
                  </a:lnTo>
                  <a:close/>
                </a:path>
              </a:pathLst>
            </a:custGeom>
            <a:solidFill>
              <a:srgbClr val="FFA646"/>
            </a:solidFill>
          </p:spPr>
        </p:sp>
        <p:sp>
          <p:nvSpPr>
            <p:cNvPr id="10" name="TextBox 42">
              <a:extLst>
                <a:ext uri="{FF2B5EF4-FFF2-40B4-BE49-F238E27FC236}">
                  <a16:creationId xmlns:a16="http://schemas.microsoft.com/office/drawing/2014/main" id="{5E5FCEBB-E23F-571F-5483-90544ECB5D4A}"/>
                </a:ext>
              </a:extLst>
            </p:cNvPr>
            <p:cNvSpPr txBox="1"/>
            <p:nvPr/>
          </p:nvSpPr>
          <p:spPr>
            <a:xfrm>
              <a:off x="0" y="-47625"/>
              <a:ext cx="1586593" cy="860425"/>
            </a:xfrm>
            <a:prstGeom prst="rect">
              <a:avLst/>
            </a:prstGeom>
          </p:spPr>
          <p:txBody>
            <a:bodyPr lIns="50800" tIns="50800" rIns="50800" bIns="50800" rtlCol="0" anchor="ctr"/>
            <a:lstStyle/>
            <a:p>
              <a:pPr algn="ctr">
                <a:lnSpc>
                  <a:spcPts val="2323"/>
                </a:lnSpc>
              </a:pPr>
              <a:endParaRPr/>
            </a:p>
          </p:txBody>
        </p:sp>
      </p:grpSp>
      <p:pic>
        <p:nvPicPr>
          <p:cNvPr id="5" name="Picture 4">
            <a:extLst>
              <a:ext uri="{FF2B5EF4-FFF2-40B4-BE49-F238E27FC236}">
                <a16:creationId xmlns:a16="http://schemas.microsoft.com/office/drawing/2014/main" id="{DB340706-4295-C87B-EEF7-6103E5F2E844}"/>
              </a:ext>
            </a:extLst>
          </p:cNvPr>
          <p:cNvPicPr>
            <a:picLocks noChangeAspect="1"/>
          </p:cNvPicPr>
          <p:nvPr/>
        </p:nvPicPr>
        <p:blipFill>
          <a:blip r:embed="rId3">
            <a:extLst>
              <a:ext uri="{28A0092B-C50C-407E-A947-70E740481C1C}">
                <a14:useLocalDpi xmlns:a14="http://schemas.microsoft.com/office/drawing/2010/main" val="0"/>
              </a:ext>
            </a:extLst>
          </a:blip>
          <a:srcRect b="38698"/>
          <a:stretch/>
        </p:blipFill>
        <p:spPr>
          <a:xfrm>
            <a:off x="1828800" y="841501"/>
            <a:ext cx="6483105" cy="4960535"/>
          </a:xfrm>
          <a:prstGeom prst="rect">
            <a:avLst/>
          </a:prstGeom>
        </p:spPr>
      </p:pic>
      <p:pic>
        <p:nvPicPr>
          <p:cNvPr id="6" name="Picture 5">
            <a:extLst>
              <a:ext uri="{FF2B5EF4-FFF2-40B4-BE49-F238E27FC236}">
                <a16:creationId xmlns:a16="http://schemas.microsoft.com/office/drawing/2014/main" id="{D358748B-6E8C-F3E5-D576-5A7F1170FB24}"/>
              </a:ext>
            </a:extLst>
          </p:cNvPr>
          <p:cNvPicPr>
            <a:picLocks noChangeAspect="1"/>
          </p:cNvPicPr>
          <p:nvPr/>
        </p:nvPicPr>
        <p:blipFill>
          <a:blip r:embed="rId3">
            <a:extLst>
              <a:ext uri="{28A0092B-C50C-407E-A947-70E740481C1C}">
                <a14:useLocalDpi xmlns:a14="http://schemas.microsoft.com/office/drawing/2010/main" val="0"/>
              </a:ext>
            </a:extLst>
          </a:blip>
          <a:srcRect t="60361"/>
          <a:stretch/>
        </p:blipFill>
        <p:spPr>
          <a:xfrm>
            <a:off x="1828799" y="5898359"/>
            <a:ext cx="6483105" cy="3207541"/>
          </a:xfrm>
          <a:prstGeom prst="rect">
            <a:avLst/>
          </a:prstGeom>
        </p:spPr>
      </p:pic>
      <p:sp>
        <p:nvSpPr>
          <p:cNvPr id="11" name="Rectangle 10">
            <a:extLst>
              <a:ext uri="{FF2B5EF4-FFF2-40B4-BE49-F238E27FC236}">
                <a16:creationId xmlns:a16="http://schemas.microsoft.com/office/drawing/2014/main" id="{93B3FADC-B2F8-1B75-7A3D-90B7548F2477}"/>
              </a:ext>
            </a:extLst>
          </p:cNvPr>
          <p:cNvSpPr/>
          <p:nvPr/>
        </p:nvSpPr>
        <p:spPr>
          <a:xfrm>
            <a:off x="8844609" y="925236"/>
            <a:ext cx="7620000" cy="807404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“INTERGRASI DIGITAL BUKAN PILHAN, TAPI KEHARUSAN. </a:t>
            </a:r>
          </a:p>
          <a:p>
            <a:pPr algn="ctr"/>
            <a:r>
              <a:rPr lang="en-US" sz="3600" dirty="0"/>
              <a:t>JAMINAN KEMAMPUAN KITA UNTUK TETAP BERTAHAN DALAM DUNIA DIGITAL YANG SEMAKIN MASIF, </a:t>
            </a:r>
          </a:p>
          <a:p>
            <a:pPr algn="ctr"/>
            <a:r>
              <a:rPr lang="en-US" sz="3600" dirty="0"/>
              <a:t>KARENA DIGITALISASI BUKAN HANYA PERUBAHAN CARA KITA BEKERJA TAPI BAGAIMANA KITA MERUBAH POLA FIKIR DAN BUDAYA KERJA”</a:t>
            </a:r>
          </a:p>
        </p:txBody>
      </p:sp>
    </p:spTree>
    <p:extLst>
      <p:ext uri="{BB962C8B-B14F-4D97-AF65-F5344CB8AC3E}">
        <p14:creationId xmlns:p14="http://schemas.microsoft.com/office/powerpoint/2010/main" val="3969508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28">
            <a:extLst>
              <a:ext uri="{FF2B5EF4-FFF2-40B4-BE49-F238E27FC236}">
                <a16:creationId xmlns:a16="http://schemas.microsoft.com/office/drawing/2014/main" id="{6D3CCC5F-60C7-5FCF-501F-EAB38386CB1A}"/>
              </a:ext>
            </a:extLst>
          </p:cNvPr>
          <p:cNvGrpSpPr/>
          <p:nvPr/>
        </p:nvGrpSpPr>
        <p:grpSpPr>
          <a:xfrm>
            <a:off x="15088913" y="2721253"/>
            <a:ext cx="1285922" cy="1285922"/>
            <a:chOff x="0" y="0"/>
            <a:chExt cx="812800" cy="812800"/>
          </a:xfrm>
        </p:grpSpPr>
        <p:sp>
          <p:nvSpPr>
            <p:cNvPr id="35" name="TextBox 30">
              <a:extLst>
                <a:ext uri="{FF2B5EF4-FFF2-40B4-BE49-F238E27FC236}">
                  <a16:creationId xmlns:a16="http://schemas.microsoft.com/office/drawing/2014/main" id="{FE8C967B-D0EC-6BE4-CA5A-298A5893C863}"/>
                </a:ext>
              </a:extLst>
            </p:cNvPr>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sp>
          <p:nvSpPr>
            <p:cNvPr id="34" name="Freeform 29">
              <a:extLst>
                <a:ext uri="{FF2B5EF4-FFF2-40B4-BE49-F238E27FC236}">
                  <a16:creationId xmlns:a16="http://schemas.microsoft.com/office/drawing/2014/main" id="{08F67D8C-FE66-E8C1-F3E7-39EAD25471BD}"/>
                </a:ext>
              </a:extLst>
            </p:cNvPr>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49804"/>
              </a:srgbClr>
            </a:solidFill>
          </p:spPr>
        </p:sp>
      </p:grpSp>
      <p:grpSp>
        <p:nvGrpSpPr>
          <p:cNvPr id="30" name="Group 3">
            <a:extLst>
              <a:ext uri="{FF2B5EF4-FFF2-40B4-BE49-F238E27FC236}">
                <a16:creationId xmlns:a16="http://schemas.microsoft.com/office/drawing/2014/main" id="{CC8C9E8D-EDE6-E9DA-5211-B0FED6343578}"/>
              </a:ext>
            </a:extLst>
          </p:cNvPr>
          <p:cNvGrpSpPr/>
          <p:nvPr/>
        </p:nvGrpSpPr>
        <p:grpSpPr>
          <a:xfrm>
            <a:off x="2571845" y="2468160"/>
            <a:ext cx="13144310" cy="2558625"/>
            <a:chOff x="0" y="0"/>
            <a:chExt cx="3461876" cy="673876"/>
          </a:xfrm>
        </p:grpSpPr>
        <p:sp>
          <p:nvSpPr>
            <p:cNvPr id="31" name="Freeform 4">
              <a:extLst>
                <a:ext uri="{FF2B5EF4-FFF2-40B4-BE49-F238E27FC236}">
                  <a16:creationId xmlns:a16="http://schemas.microsoft.com/office/drawing/2014/main" id="{BD5FD61C-8C3E-E2D2-9FA3-ACA4201C3013}"/>
                </a:ext>
              </a:extLst>
            </p:cNvPr>
            <p:cNvSpPr/>
            <p:nvPr/>
          </p:nvSpPr>
          <p:spPr>
            <a:xfrm>
              <a:off x="0" y="0"/>
              <a:ext cx="3461876" cy="673876"/>
            </a:xfrm>
            <a:custGeom>
              <a:avLst/>
              <a:gdLst/>
              <a:ahLst/>
              <a:cxnLst/>
              <a:rect l="l" t="t" r="r" b="b"/>
              <a:pathLst>
                <a:path w="3461876" h="673876">
                  <a:moveTo>
                    <a:pt x="0" y="0"/>
                  </a:moveTo>
                  <a:lnTo>
                    <a:pt x="3461876" y="0"/>
                  </a:lnTo>
                  <a:lnTo>
                    <a:pt x="3461876" y="673876"/>
                  </a:lnTo>
                  <a:lnTo>
                    <a:pt x="0" y="673876"/>
                  </a:lnTo>
                  <a:close/>
                </a:path>
              </a:pathLst>
            </a:custGeom>
            <a:solidFill>
              <a:srgbClr val="343779"/>
            </a:solidFill>
          </p:spPr>
        </p:sp>
        <p:sp>
          <p:nvSpPr>
            <p:cNvPr id="32" name="TextBox 5">
              <a:extLst>
                <a:ext uri="{FF2B5EF4-FFF2-40B4-BE49-F238E27FC236}">
                  <a16:creationId xmlns:a16="http://schemas.microsoft.com/office/drawing/2014/main" id="{EA48B411-FBF8-F48B-A25C-27C59E728262}"/>
                </a:ext>
              </a:extLst>
            </p:cNvPr>
            <p:cNvSpPr txBox="1"/>
            <p:nvPr/>
          </p:nvSpPr>
          <p:spPr>
            <a:xfrm>
              <a:off x="0" y="-47625"/>
              <a:ext cx="3461876" cy="721501"/>
            </a:xfrm>
            <a:prstGeom prst="rect">
              <a:avLst/>
            </a:prstGeom>
          </p:spPr>
          <p:txBody>
            <a:bodyPr lIns="50800" tIns="50800" rIns="50800" bIns="50800" rtlCol="0" anchor="ctr"/>
            <a:lstStyle/>
            <a:p>
              <a:pPr algn="ctr">
                <a:lnSpc>
                  <a:spcPts val="2323"/>
                </a:lnSpc>
              </a:pPr>
              <a:endParaRPr/>
            </a:p>
          </p:txBody>
        </p:sp>
      </p:grpSp>
      <p:sp>
        <p:nvSpPr>
          <p:cNvPr id="2" name="AutoShape 2"/>
          <p:cNvSpPr/>
          <p:nvPr/>
        </p:nvSpPr>
        <p:spPr>
          <a:xfrm rot="-5400000">
            <a:off x="-2557368" y="3590867"/>
            <a:ext cx="7696105" cy="0"/>
          </a:xfrm>
          <a:prstGeom prst="line">
            <a:avLst/>
          </a:prstGeom>
          <a:ln w="9525" cap="flat">
            <a:solidFill>
              <a:srgbClr val="33A9AC">
                <a:alpha val="49804"/>
              </a:srgbClr>
            </a:solidFill>
            <a:prstDash val="solid"/>
            <a:headEnd type="none" w="sm" len="sm"/>
            <a:tailEnd type="none" w="sm" len="sm"/>
          </a:ln>
        </p:spPr>
      </p:sp>
      <p:sp>
        <p:nvSpPr>
          <p:cNvPr id="3" name="AutoShape 3"/>
          <p:cNvSpPr/>
          <p:nvPr/>
        </p:nvSpPr>
        <p:spPr>
          <a:xfrm rot="-5400000">
            <a:off x="13149263" y="5129212"/>
            <a:ext cx="7696105" cy="0"/>
          </a:xfrm>
          <a:prstGeom prst="line">
            <a:avLst/>
          </a:prstGeom>
          <a:ln w="9525" cap="flat">
            <a:solidFill>
              <a:srgbClr val="FFFFFF">
                <a:alpha val="49804"/>
              </a:srgbClr>
            </a:solidFill>
            <a:prstDash val="solid"/>
            <a:headEnd type="none" w="sm" len="sm"/>
            <a:tailEnd type="none" w="sm" len="sm"/>
          </a:ln>
        </p:spPr>
      </p:sp>
      <p:grpSp>
        <p:nvGrpSpPr>
          <p:cNvPr id="4" name="Group 4"/>
          <p:cNvGrpSpPr/>
          <p:nvPr/>
        </p:nvGrpSpPr>
        <p:grpSpPr>
          <a:xfrm>
            <a:off x="15716155" y="9001078"/>
            <a:ext cx="1285922" cy="1285922"/>
            <a:chOff x="0" y="0"/>
            <a:chExt cx="812800" cy="812800"/>
          </a:xfrm>
        </p:grpSpPr>
        <p:sp>
          <p:nvSpPr>
            <p:cNvPr id="5" name="Freeform 5"/>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4706"/>
              </a:srgbClr>
            </a:solidFill>
          </p:spPr>
        </p:sp>
        <p:sp>
          <p:nvSpPr>
            <p:cNvPr id="6" name="TextBox 6"/>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7" name="Group 7"/>
          <p:cNvGrpSpPr/>
          <p:nvPr/>
        </p:nvGrpSpPr>
        <p:grpSpPr>
          <a:xfrm>
            <a:off x="15716155" y="9001078"/>
            <a:ext cx="1285922" cy="2002533"/>
            <a:chOff x="0" y="0"/>
            <a:chExt cx="812800" cy="1265752"/>
          </a:xfrm>
        </p:grpSpPr>
        <p:sp>
          <p:nvSpPr>
            <p:cNvPr id="8" name="Freeform 8"/>
            <p:cNvSpPr/>
            <p:nvPr/>
          </p:nvSpPr>
          <p:spPr>
            <a:xfrm>
              <a:off x="0" y="0"/>
              <a:ext cx="812800" cy="1265752"/>
            </a:xfrm>
            <a:custGeom>
              <a:avLst/>
              <a:gdLst/>
              <a:ahLst/>
              <a:cxnLst/>
              <a:rect l="l" t="t" r="r" b="b"/>
              <a:pathLst>
                <a:path w="812800" h="1265752">
                  <a:moveTo>
                    <a:pt x="0" y="0"/>
                  </a:moveTo>
                  <a:lnTo>
                    <a:pt x="812800" y="0"/>
                  </a:lnTo>
                  <a:lnTo>
                    <a:pt x="812800" y="1265752"/>
                  </a:lnTo>
                  <a:lnTo>
                    <a:pt x="0" y="1265752"/>
                  </a:lnTo>
                  <a:close/>
                </a:path>
              </a:pathLst>
            </a:custGeom>
            <a:solidFill>
              <a:srgbClr val="FFA646">
                <a:alpha val="69804"/>
              </a:srgbClr>
            </a:solidFill>
          </p:spPr>
        </p:sp>
        <p:sp>
          <p:nvSpPr>
            <p:cNvPr id="9" name="TextBox 9"/>
            <p:cNvSpPr txBox="1"/>
            <p:nvPr/>
          </p:nvSpPr>
          <p:spPr>
            <a:xfrm>
              <a:off x="0" y="-47625"/>
              <a:ext cx="812800" cy="1313377"/>
            </a:xfrm>
            <a:prstGeom prst="rect">
              <a:avLst/>
            </a:prstGeom>
          </p:spPr>
          <p:txBody>
            <a:bodyPr lIns="50800" tIns="50800" rIns="50800" bIns="50800" rtlCol="0" anchor="ctr"/>
            <a:lstStyle/>
            <a:p>
              <a:pPr algn="ctr">
                <a:lnSpc>
                  <a:spcPts val="2323"/>
                </a:lnSpc>
              </a:pPr>
              <a:endParaRPr/>
            </a:p>
          </p:txBody>
        </p:sp>
      </p:grpSp>
      <p:grpSp>
        <p:nvGrpSpPr>
          <p:cNvPr id="10" name="Group 10"/>
          <p:cNvGrpSpPr/>
          <p:nvPr/>
        </p:nvGrpSpPr>
        <p:grpSpPr>
          <a:xfrm>
            <a:off x="11917986" y="9001078"/>
            <a:ext cx="3798169" cy="2241403"/>
            <a:chOff x="0" y="0"/>
            <a:chExt cx="2400729" cy="1416736"/>
          </a:xfrm>
        </p:grpSpPr>
        <p:sp>
          <p:nvSpPr>
            <p:cNvPr id="11" name="Freeform 11"/>
            <p:cNvSpPr/>
            <p:nvPr/>
          </p:nvSpPr>
          <p:spPr>
            <a:xfrm>
              <a:off x="0" y="0"/>
              <a:ext cx="2400729" cy="1416736"/>
            </a:xfrm>
            <a:custGeom>
              <a:avLst/>
              <a:gdLst/>
              <a:ahLst/>
              <a:cxnLst/>
              <a:rect l="l" t="t" r="r" b="b"/>
              <a:pathLst>
                <a:path w="2400729" h="1416736">
                  <a:moveTo>
                    <a:pt x="0" y="0"/>
                  </a:moveTo>
                  <a:lnTo>
                    <a:pt x="2400729" y="0"/>
                  </a:lnTo>
                  <a:lnTo>
                    <a:pt x="2400729" y="1416736"/>
                  </a:lnTo>
                  <a:lnTo>
                    <a:pt x="0" y="1416736"/>
                  </a:lnTo>
                  <a:close/>
                </a:path>
              </a:pathLst>
            </a:custGeom>
            <a:solidFill>
              <a:srgbClr val="FFFFFF">
                <a:alpha val="4706"/>
              </a:srgbClr>
            </a:solidFill>
          </p:spPr>
        </p:sp>
        <p:sp>
          <p:nvSpPr>
            <p:cNvPr id="12" name="TextBox 12"/>
            <p:cNvSpPr txBox="1"/>
            <p:nvPr/>
          </p:nvSpPr>
          <p:spPr>
            <a:xfrm>
              <a:off x="0" y="-47625"/>
              <a:ext cx="2400729" cy="1464361"/>
            </a:xfrm>
            <a:prstGeom prst="rect">
              <a:avLst/>
            </a:prstGeom>
          </p:spPr>
          <p:txBody>
            <a:bodyPr lIns="50800" tIns="50800" rIns="50800" bIns="50800" rtlCol="0" anchor="ctr"/>
            <a:lstStyle/>
            <a:p>
              <a:pPr algn="ctr">
                <a:lnSpc>
                  <a:spcPts val="2323"/>
                </a:lnSpc>
              </a:pPr>
              <a:endParaRPr/>
            </a:p>
          </p:txBody>
        </p:sp>
      </p:grpSp>
      <p:grpSp>
        <p:nvGrpSpPr>
          <p:cNvPr id="13" name="Group 13"/>
          <p:cNvGrpSpPr/>
          <p:nvPr/>
        </p:nvGrpSpPr>
        <p:grpSpPr>
          <a:xfrm>
            <a:off x="17002078" y="7715155"/>
            <a:ext cx="1942815" cy="1285922"/>
            <a:chOff x="0" y="0"/>
            <a:chExt cx="1228006" cy="812800"/>
          </a:xfrm>
        </p:grpSpPr>
        <p:sp>
          <p:nvSpPr>
            <p:cNvPr id="14" name="Freeform 14"/>
            <p:cNvSpPr/>
            <p:nvPr/>
          </p:nvSpPr>
          <p:spPr>
            <a:xfrm>
              <a:off x="0" y="0"/>
              <a:ext cx="1228006" cy="812800"/>
            </a:xfrm>
            <a:custGeom>
              <a:avLst/>
              <a:gdLst/>
              <a:ahLst/>
              <a:cxnLst/>
              <a:rect l="l" t="t" r="r" b="b"/>
              <a:pathLst>
                <a:path w="1228006" h="812800">
                  <a:moveTo>
                    <a:pt x="0" y="0"/>
                  </a:moveTo>
                  <a:lnTo>
                    <a:pt x="1228006" y="0"/>
                  </a:lnTo>
                  <a:lnTo>
                    <a:pt x="1228006" y="812800"/>
                  </a:lnTo>
                  <a:lnTo>
                    <a:pt x="0" y="812800"/>
                  </a:lnTo>
                  <a:close/>
                </a:path>
              </a:pathLst>
            </a:custGeom>
            <a:solidFill>
              <a:srgbClr val="33A9AC">
                <a:alpha val="69804"/>
              </a:srgbClr>
            </a:solidFill>
          </p:spPr>
        </p:sp>
        <p:sp>
          <p:nvSpPr>
            <p:cNvPr id="15" name="TextBox 15"/>
            <p:cNvSpPr txBox="1"/>
            <p:nvPr/>
          </p:nvSpPr>
          <p:spPr>
            <a:xfrm>
              <a:off x="0" y="-47625"/>
              <a:ext cx="1228006" cy="860425"/>
            </a:xfrm>
            <a:prstGeom prst="rect">
              <a:avLst/>
            </a:prstGeom>
          </p:spPr>
          <p:txBody>
            <a:bodyPr lIns="50800" tIns="50800" rIns="50800" bIns="50800" rtlCol="0" anchor="ctr"/>
            <a:lstStyle/>
            <a:p>
              <a:pPr algn="ctr">
                <a:lnSpc>
                  <a:spcPts val="2323"/>
                </a:lnSpc>
              </a:pPr>
              <a:endParaRPr/>
            </a:p>
          </p:txBody>
        </p:sp>
      </p:grpSp>
      <p:grpSp>
        <p:nvGrpSpPr>
          <p:cNvPr id="16" name="Group 16"/>
          <p:cNvGrpSpPr/>
          <p:nvPr/>
        </p:nvGrpSpPr>
        <p:grpSpPr>
          <a:xfrm>
            <a:off x="-1224210" y="-597175"/>
            <a:ext cx="2510132" cy="1883098"/>
            <a:chOff x="0" y="0"/>
            <a:chExt cx="1586593" cy="1190260"/>
          </a:xfrm>
        </p:grpSpPr>
        <p:sp>
          <p:nvSpPr>
            <p:cNvPr id="17" name="Freeform 17"/>
            <p:cNvSpPr/>
            <p:nvPr/>
          </p:nvSpPr>
          <p:spPr>
            <a:xfrm>
              <a:off x="0" y="0"/>
              <a:ext cx="1586593" cy="1190260"/>
            </a:xfrm>
            <a:custGeom>
              <a:avLst/>
              <a:gdLst/>
              <a:ahLst/>
              <a:cxnLst/>
              <a:rect l="l" t="t" r="r" b="b"/>
              <a:pathLst>
                <a:path w="1586593" h="1190260">
                  <a:moveTo>
                    <a:pt x="0" y="0"/>
                  </a:moveTo>
                  <a:lnTo>
                    <a:pt x="1586593" y="0"/>
                  </a:lnTo>
                  <a:lnTo>
                    <a:pt x="1586593" y="1190260"/>
                  </a:lnTo>
                  <a:lnTo>
                    <a:pt x="0" y="1190260"/>
                  </a:lnTo>
                  <a:close/>
                </a:path>
              </a:pathLst>
            </a:custGeom>
            <a:solidFill>
              <a:srgbClr val="FFFFFF">
                <a:alpha val="9804"/>
              </a:srgbClr>
            </a:solidFill>
          </p:spPr>
        </p:sp>
        <p:sp>
          <p:nvSpPr>
            <p:cNvPr id="18" name="TextBox 18"/>
            <p:cNvSpPr txBox="1"/>
            <p:nvPr/>
          </p:nvSpPr>
          <p:spPr>
            <a:xfrm>
              <a:off x="0" y="-47625"/>
              <a:ext cx="1586593" cy="1237885"/>
            </a:xfrm>
            <a:prstGeom prst="rect">
              <a:avLst/>
            </a:prstGeom>
          </p:spPr>
          <p:txBody>
            <a:bodyPr lIns="50800" tIns="50800" rIns="50800" bIns="50800" rtlCol="0" anchor="ctr"/>
            <a:lstStyle/>
            <a:p>
              <a:pPr algn="ctr">
                <a:lnSpc>
                  <a:spcPts val="2323"/>
                </a:lnSpc>
              </a:pPr>
              <a:endParaRPr/>
            </a:p>
          </p:txBody>
        </p:sp>
      </p:grpSp>
      <p:grpSp>
        <p:nvGrpSpPr>
          <p:cNvPr id="19" name="Group 19"/>
          <p:cNvGrpSpPr/>
          <p:nvPr/>
        </p:nvGrpSpPr>
        <p:grpSpPr>
          <a:xfrm>
            <a:off x="2571845" y="1423630"/>
            <a:ext cx="7126325" cy="910628"/>
            <a:chOff x="0" y="0"/>
            <a:chExt cx="9501767" cy="1214170"/>
          </a:xfrm>
        </p:grpSpPr>
        <p:sp>
          <p:nvSpPr>
            <p:cNvPr id="20" name="Freeform 20"/>
            <p:cNvSpPr/>
            <p:nvPr/>
          </p:nvSpPr>
          <p:spPr>
            <a:xfrm>
              <a:off x="0" y="0"/>
              <a:ext cx="971336" cy="1214170"/>
            </a:xfrm>
            <a:custGeom>
              <a:avLst/>
              <a:gdLst/>
              <a:ahLst/>
              <a:cxnLst/>
              <a:rect l="l" t="t" r="r" b="b"/>
              <a:pathLst>
                <a:path w="971336" h="1214170">
                  <a:moveTo>
                    <a:pt x="0" y="0"/>
                  </a:moveTo>
                  <a:lnTo>
                    <a:pt x="971336" y="0"/>
                  </a:lnTo>
                  <a:lnTo>
                    <a:pt x="971336" y="1214170"/>
                  </a:lnTo>
                  <a:lnTo>
                    <a:pt x="0" y="1214170"/>
                  </a:lnTo>
                  <a:lnTo>
                    <a:pt x="0" y="0"/>
                  </a:lnTo>
                  <a:close/>
                </a:path>
              </a:pathLst>
            </a:custGeom>
            <a:blipFill>
              <a:blip r:embed="rId2"/>
              <a:stretch>
                <a:fillRect/>
              </a:stretch>
            </a:blipFill>
          </p:spPr>
        </p:sp>
        <p:sp>
          <p:nvSpPr>
            <p:cNvPr id="21" name="Freeform 21"/>
            <p:cNvSpPr/>
            <p:nvPr/>
          </p:nvSpPr>
          <p:spPr>
            <a:xfrm>
              <a:off x="1329965" y="158502"/>
              <a:ext cx="3814727" cy="897167"/>
            </a:xfrm>
            <a:custGeom>
              <a:avLst/>
              <a:gdLst/>
              <a:ahLst/>
              <a:cxnLst/>
              <a:rect l="l" t="t" r="r" b="b"/>
              <a:pathLst>
                <a:path w="3814727" h="897167">
                  <a:moveTo>
                    <a:pt x="0" y="0"/>
                  </a:moveTo>
                  <a:lnTo>
                    <a:pt x="3814727" y="0"/>
                  </a:lnTo>
                  <a:lnTo>
                    <a:pt x="3814727" y="897167"/>
                  </a:lnTo>
                  <a:lnTo>
                    <a:pt x="0" y="897167"/>
                  </a:lnTo>
                  <a:lnTo>
                    <a:pt x="0" y="0"/>
                  </a:lnTo>
                  <a:close/>
                </a:path>
              </a:pathLst>
            </a:custGeom>
            <a:blipFill>
              <a:blip r:embed="rId3"/>
              <a:stretch>
                <a:fillRect/>
              </a:stretch>
            </a:blipFill>
          </p:spPr>
        </p:sp>
        <p:sp>
          <p:nvSpPr>
            <p:cNvPr id="22" name="Freeform 22"/>
            <p:cNvSpPr/>
            <p:nvPr/>
          </p:nvSpPr>
          <p:spPr>
            <a:xfrm>
              <a:off x="5500292" y="201936"/>
              <a:ext cx="4001476" cy="810299"/>
            </a:xfrm>
            <a:custGeom>
              <a:avLst/>
              <a:gdLst/>
              <a:ahLst/>
              <a:cxnLst/>
              <a:rect l="l" t="t" r="r" b="b"/>
              <a:pathLst>
                <a:path w="4001476" h="810299">
                  <a:moveTo>
                    <a:pt x="0" y="0"/>
                  </a:moveTo>
                  <a:lnTo>
                    <a:pt x="4001475" y="0"/>
                  </a:lnTo>
                  <a:lnTo>
                    <a:pt x="4001475" y="810299"/>
                  </a:lnTo>
                  <a:lnTo>
                    <a:pt x="0" y="810299"/>
                  </a:lnTo>
                  <a:lnTo>
                    <a:pt x="0" y="0"/>
                  </a:lnTo>
                  <a:close/>
                </a:path>
              </a:pathLst>
            </a:custGeom>
            <a:blipFill>
              <a:blip r:embed="rId4"/>
              <a:stretch>
                <a:fillRect/>
              </a:stretch>
            </a:blipFill>
          </p:spPr>
        </p:sp>
      </p:grpSp>
      <p:sp>
        <p:nvSpPr>
          <p:cNvPr id="23" name="TextBox 23"/>
          <p:cNvSpPr txBox="1"/>
          <p:nvPr/>
        </p:nvSpPr>
        <p:spPr>
          <a:xfrm>
            <a:off x="2823230" y="2976345"/>
            <a:ext cx="13521156" cy="1886863"/>
          </a:xfrm>
          <a:prstGeom prst="rect">
            <a:avLst/>
          </a:prstGeom>
        </p:spPr>
        <p:txBody>
          <a:bodyPr lIns="0" tIns="0" rIns="0" bIns="0" rtlCol="0" anchor="t">
            <a:spAutoFit/>
          </a:bodyPr>
          <a:lstStyle/>
          <a:p>
            <a:pPr algn="l">
              <a:lnSpc>
                <a:spcPts val="13867"/>
              </a:lnSpc>
            </a:pPr>
            <a:r>
              <a:rPr lang="en-US" sz="14295" b="1">
                <a:solidFill>
                  <a:schemeClr val="bg1"/>
                </a:solidFill>
                <a:latin typeface="Poppins Bold"/>
                <a:ea typeface="Poppins Bold"/>
                <a:cs typeface="Poppins Bold"/>
                <a:sym typeface="Poppins Bold"/>
              </a:rPr>
              <a:t>Terima Kasih</a:t>
            </a:r>
          </a:p>
        </p:txBody>
      </p:sp>
      <p:grpSp>
        <p:nvGrpSpPr>
          <p:cNvPr id="24" name="Group 31">
            <a:extLst>
              <a:ext uri="{FF2B5EF4-FFF2-40B4-BE49-F238E27FC236}">
                <a16:creationId xmlns:a16="http://schemas.microsoft.com/office/drawing/2014/main" id="{CA0D3A63-5423-D515-4612-593F7740B914}"/>
              </a:ext>
            </a:extLst>
          </p:cNvPr>
          <p:cNvGrpSpPr/>
          <p:nvPr/>
        </p:nvGrpSpPr>
        <p:grpSpPr>
          <a:xfrm>
            <a:off x="-1224210" y="6429233"/>
            <a:ext cx="2510132" cy="1285922"/>
            <a:chOff x="0" y="0"/>
            <a:chExt cx="1586593" cy="812800"/>
          </a:xfrm>
        </p:grpSpPr>
        <p:sp>
          <p:nvSpPr>
            <p:cNvPr id="25" name="Freeform 32">
              <a:extLst>
                <a:ext uri="{FF2B5EF4-FFF2-40B4-BE49-F238E27FC236}">
                  <a16:creationId xmlns:a16="http://schemas.microsoft.com/office/drawing/2014/main" id="{D7183168-6B77-42B0-4F10-35C7170C39DB}"/>
                </a:ext>
              </a:extLst>
            </p:cNvPr>
            <p:cNvSpPr/>
            <p:nvPr/>
          </p:nvSpPr>
          <p:spPr>
            <a:xfrm>
              <a:off x="0" y="0"/>
              <a:ext cx="1586593" cy="812800"/>
            </a:xfrm>
            <a:custGeom>
              <a:avLst/>
              <a:gdLst/>
              <a:ahLst/>
              <a:cxnLst/>
              <a:rect l="l" t="t" r="r" b="b"/>
              <a:pathLst>
                <a:path w="1586593" h="812800">
                  <a:moveTo>
                    <a:pt x="0" y="0"/>
                  </a:moveTo>
                  <a:lnTo>
                    <a:pt x="1586593" y="0"/>
                  </a:lnTo>
                  <a:lnTo>
                    <a:pt x="1586593" y="812800"/>
                  </a:lnTo>
                  <a:lnTo>
                    <a:pt x="0" y="812800"/>
                  </a:lnTo>
                  <a:close/>
                </a:path>
              </a:pathLst>
            </a:custGeom>
            <a:solidFill>
              <a:srgbClr val="2A2752">
                <a:alpha val="9804"/>
              </a:srgbClr>
            </a:solidFill>
          </p:spPr>
        </p:sp>
        <p:sp>
          <p:nvSpPr>
            <p:cNvPr id="26" name="TextBox 33">
              <a:extLst>
                <a:ext uri="{FF2B5EF4-FFF2-40B4-BE49-F238E27FC236}">
                  <a16:creationId xmlns:a16="http://schemas.microsoft.com/office/drawing/2014/main" id="{4A5C0237-E4A2-7BCB-1CBA-B22ADB691430}"/>
                </a:ext>
              </a:extLst>
            </p:cNvPr>
            <p:cNvSpPr txBox="1"/>
            <p:nvPr/>
          </p:nvSpPr>
          <p:spPr>
            <a:xfrm>
              <a:off x="0" y="-47625"/>
              <a:ext cx="1586593" cy="860425"/>
            </a:xfrm>
            <a:prstGeom prst="rect">
              <a:avLst/>
            </a:prstGeom>
          </p:spPr>
          <p:txBody>
            <a:bodyPr lIns="50800" tIns="50800" rIns="50800" bIns="50800" rtlCol="0" anchor="ctr"/>
            <a:lstStyle/>
            <a:p>
              <a:pPr algn="ctr">
                <a:lnSpc>
                  <a:spcPts val="2323"/>
                </a:lnSpc>
              </a:pPr>
              <a:endParaRPr/>
            </a:p>
          </p:txBody>
        </p:sp>
      </p:grpSp>
      <p:grpSp>
        <p:nvGrpSpPr>
          <p:cNvPr id="27" name="Group 40">
            <a:extLst>
              <a:ext uri="{FF2B5EF4-FFF2-40B4-BE49-F238E27FC236}">
                <a16:creationId xmlns:a16="http://schemas.microsoft.com/office/drawing/2014/main" id="{0033E075-EFD4-A3F0-8C87-6C5E4BAF8FC0}"/>
              </a:ext>
            </a:extLst>
          </p:cNvPr>
          <p:cNvGrpSpPr/>
          <p:nvPr/>
        </p:nvGrpSpPr>
        <p:grpSpPr>
          <a:xfrm>
            <a:off x="-1224210" y="5143310"/>
            <a:ext cx="2510132" cy="1285922"/>
            <a:chOff x="0" y="0"/>
            <a:chExt cx="1586593" cy="812800"/>
          </a:xfrm>
        </p:grpSpPr>
        <p:sp>
          <p:nvSpPr>
            <p:cNvPr id="28" name="Freeform 41">
              <a:extLst>
                <a:ext uri="{FF2B5EF4-FFF2-40B4-BE49-F238E27FC236}">
                  <a16:creationId xmlns:a16="http://schemas.microsoft.com/office/drawing/2014/main" id="{931F9773-609F-8FF3-18C4-DF1A6E507DFB}"/>
                </a:ext>
              </a:extLst>
            </p:cNvPr>
            <p:cNvSpPr/>
            <p:nvPr/>
          </p:nvSpPr>
          <p:spPr>
            <a:xfrm>
              <a:off x="0" y="0"/>
              <a:ext cx="1586593" cy="812800"/>
            </a:xfrm>
            <a:custGeom>
              <a:avLst/>
              <a:gdLst/>
              <a:ahLst/>
              <a:cxnLst/>
              <a:rect l="l" t="t" r="r" b="b"/>
              <a:pathLst>
                <a:path w="1586593" h="812800">
                  <a:moveTo>
                    <a:pt x="0" y="0"/>
                  </a:moveTo>
                  <a:lnTo>
                    <a:pt x="1586593" y="0"/>
                  </a:lnTo>
                  <a:lnTo>
                    <a:pt x="1586593" y="812800"/>
                  </a:lnTo>
                  <a:lnTo>
                    <a:pt x="0" y="812800"/>
                  </a:lnTo>
                  <a:close/>
                </a:path>
              </a:pathLst>
            </a:custGeom>
            <a:solidFill>
              <a:srgbClr val="FFA646"/>
            </a:solidFill>
          </p:spPr>
        </p:sp>
        <p:sp>
          <p:nvSpPr>
            <p:cNvPr id="29" name="TextBox 42">
              <a:extLst>
                <a:ext uri="{FF2B5EF4-FFF2-40B4-BE49-F238E27FC236}">
                  <a16:creationId xmlns:a16="http://schemas.microsoft.com/office/drawing/2014/main" id="{5B1F3AEC-0F69-C823-C532-021A0ACEBD7D}"/>
                </a:ext>
              </a:extLst>
            </p:cNvPr>
            <p:cNvSpPr txBox="1"/>
            <p:nvPr/>
          </p:nvSpPr>
          <p:spPr>
            <a:xfrm>
              <a:off x="0" y="-47625"/>
              <a:ext cx="1586593" cy="860425"/>
            </a:xfrm>
            <a:prstGeom prst="rect">
              <a:avLst/>
            </a:prstGeom>
          </p:spPr>
          <p:txBody>
            <a:bodyPr lIns="50800" tIns="50800" rIns="50800" bIns="50800" rtlCol="0" anchor="ctr"/>
            <a:lstStyle/>
            <a:p>
              <a:pPr algn="ctr">
                <a:lnSpc>
                  <a:spcPts val="2323"/>
                </a:lnSpc>
              </a:pPr>
              <a:endParaRPr/>
            </a:p>
          </p:txBody>
        </p:sp>
      </p:grpSp>
      <p:grpSp>
        <p:nvGrpSpPr>
          <p:cNvPr id="36" name="Group 34">
            <a:extLst>
              <a:ext uri="{FF2B5EF4-FFF2-40B4-BE49-F238E27FC236}">
                <a16:creationId xmlns:a16="http://schemas.microsoft.com/office/drawing/2014/main" id="{6103E803-6FB1-ED93-5112-EF9617CA6BCF}"/>
              </a:ext>
            </a:extLst>
          </p:cNvPr>
          <p:cNvGrpSpPr/>
          <p:nvPr/>
        </p:nvGrpSpPr>
        <p:grpSpPr>
          <a:xfrm>
            <a:off x="15088913" y="1435331"/>
            <a:ext cx="1285922" cy="1285922"/>
            <a:chOff x="0" y="0"/>
            <a:chExt cx="812800" cy="812800"/>
          </a:xfrm>
        </p:grpSpPr>
        <p:sp>
          <p:nvSpPr>
            <p:cNvPr id="37" name="Freeform 35">
              <a:extLst>
                <a:ext uri="{FF2B5EF4-FFF2-40B4-BE49-F238E27FC236}">
                  <a16:creationId xmlns:a16="http://schemas.microsoft.com/office/drawing/2014/main" id="{D4361766-C7B2-E77D-BA32-552FB4E359EE}"/>
                </a:ext>
              </a:extLst>
            </p:cNvPr>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343779">
                <a:alpha val="80000"/>
              </a:srgbClr>
            </a:solidFill>
          </p:spPr>
        </p:sp>
        <p:sp>
          <p:nvSpPr>
            <p:cNvPr id="38" name="TextBox 36">
              <a:extLst>
                <a:ext uri="{FF2B5EF4-FFF2-40B4-BE49-F238E27FC236}">
                  <a16:creationId xmlns:a16="http://schemas.microsoft.com/office/drawing/2014/main" id="{98C93E98-7978-F937-7159-E11C345C7657}"/>
                </a:ext>
              </a:extLst>
            </p:cNvPr>
            <p:cNvSpPr txBox="1"/>
            <p:nvPr/>
          </p:nvSpPr>
          <p:spPr>
            <a:xfrm>
              <a:off x="0" y="-47625"/>
              <a:ext cx="812800" cy="860425"/>
            </a:xfrm>
            <a:prstGeom prst="rect">
              <a:avLst/>
            </a:prstGeom>
          </p:spPr>
          <p:txBody>
            <a:bodyPr lIns="50800" tIns="50800" rIns="50800" bIns="50800" rtlCol="0" anchor="ctr"/>
            <a:lstStyle/>
            <a:p>
              <a:pPr algn="ctr">
                <a:lnSpc>
                  <a:spcPts val="2323"/>
                </a:lnSpc>
              </a:pPr>
              <a:endParaRPr/>
            </a:p>
          </p:txBody>
        </p:sp>
      </p:grpSp>
      <p:grpSp>
        <p:nvGrpSpPr>
          <p:cNvPr id="39" name="Group 38">
            <a:extLst>
              <a:ext uri="{FF2B5EF4-FFF2-40B4-BE49-F238E27FC236}">
                <a16:creationId xmlns:a16="http://schemas.microsoft.com/office/drawing/2014/main" id="{75E35E97-95D3-298E-EE2B-FA2B27BEB722}"/>
              </a:ext>
            </a:extLst>
          </p:cNvPr>
          <p:cNvGrpSpPr/>
          <p:nvPr/>
        </p:nvGrpSpPr>
        <p:grpSpPr>
          <a:xfrm>
            <a:off x="2567082" y="5364945"/>
            <a:ext cx="6983780" cy="774186"/>
            <a:chOff x="2534303" y="6274441"/>
            <a:chExt cx="6983780" cy="774186"/>
          </a:xfrm>
        </p:grpSpPr>
        <p:sp>
          <p:nvSpPr>
            <p:cNvPr id="43" name="Rounded Rectangle 42">
              <a:extLst>
                <a:ext uri="{FF2B5EF4-FFF2-40B4-BE49-F238E27FC236}">
                  <a16:creationId xmlns:a16="http://schemas.microsoft.com/office/drawing/2014/main" id="{5B2CBFB9-A9D5-6374-C158-38F9C56A3695}"/>
                </a:ext>
              </a:extLst>
            </p:cNvPr>
            <p:cNvSpPr/>
            <p:nvPr/>
          </p:nvSpPr>
          <p:spPr>
            <a:xfrm>
              <a:off x="4422105" y="6274441"/>
              <a:ext cx="5095978" cy="774186"/>
            </a:xfrm>
            <a:prstGeom prst="roundRect">
              <a:avLst>
                <a:gd name="adj" fmla="val 50000"/>
              </a:avLst>
            </a:prstGeom>
            <a:solidFill>
              <a:srgbClr val="FFA6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3200" b="1">
                  <a:latin typeface="Poppins" pitchFamily="2" charset="77"/>
                  <a:cs typeface="Poppins" pitchFamily="2" charset="77"/>
                </a:rPr>
                <a:t> NDH 27</a:t>
              </a:r>
              <a:endParaRPr sz="3200" b="1">
                <a:latin typeface="Poppins" pitchFamily="2" charset="77"/>
                <a:cs typeface="Poppins" pitchFamily="2" charset="77"/>
              </a:endParaRPr>
            </a:p>
          </p:txBody>
        </p:sp>
        <p:sp>
          <p:nvSpPr>
            <p:cNvPr id="45" name="Rounded Rectangle 44">
              <a:extLst>
                <a:ext uri="{FF2B5EF4-FFF2-40B4-BE49-F238E27FC236}">
                  <a16:creationId xmlns:a16="http://schemas.microsoft.com/office/drawing/2014/main" id="{69EFEE3B-50D7-1E8C-DA57-B2DF4D93CD1D}"/>
                </a:ext>
              </a:extLst>
            </p:cNvPr>
            <p:cNvSpPr/>
            <p:nvPr/>
          </p:nvSpPr>
          <p:spPr>
            <a:xfrm>
              <a:off x="2534303" y="6274441"/>
              <a:ext cx="5095978" cy="774186"/>
            </a:xfrm>
            <a:prstGeom prst="roundRect">
              <a:avLst>
                <a:gd name="adj" fmla="val 50000"/>
              </a:avLst>
            </a:prstGeom>
            <a:solidFill>
              <a:srgbClr val="34377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a:latin typeface="Poppins" pitchFamily="2" charset="77"/>
                  <a:cs typeface="Poppins" pitchFamily="2" charset="77"/>
                </a:rPr>
                <a:t>FERDIAN RIZA YUDHA</a:t>
              </a:r>
              <a:endParaRPr sz="3200" b="1">
                <a:latin typeface="Poppins" pitchFamily="2" charset="77"/>
                <a:cs typeface="Poppins" pitchFamily="2" charset="77"/>
              </a:endParaRPr>
            </a:p>
          </p:txBody>
        </p:sp>
      </p:grpSp>
      <p:sp>
        <p:nvSpPr>
          <p:cNvPr id="53" name="TextBox 37">
            <a:extLst>
              <a:ext uri="{FF2B5EF4-FFF2-40B4-BE49-F238E27FC236}">
                <a16:creationId xmlns:a16="http://schemas.microsoft.com/office/drawing/2014/main" id="{86AE8E80-3FDD-A7A5-01E9-A3123C808017}"/>
              </a:ext>
            </a:extLst>
          </p:cNvPr>
          <p:cNvSpPr txBox="1"/>
          <p:nvPr/>
        </p:nvSpPr>
        <p:spPr>
          <a:xfrm>
            <a:off x="2571845" y="6568275"/>
            <a:ext cx="10001156" cy="861774"/>
          </a:xfrm>
          <a:prstGeom prst="rect">
            <a:avLst/>
          </a:prstGeom>
        </p:spPr>
        <p:txBody>
          <a:bodyPr wrap="square" lIns="0" tIns="0" rIns="0" bIns="0" rtlCol="0" anchor="t">
            <a:spAutoFit/>
          </a:bodyPr>
          <a:lstStyle/>
          <a:p>
            <a:r>
              <a:rPr lang="en-US" altLang="ko-KR" sz="2800" b="1" dirty="0">
                <a:solidFill>
                  <a:srgbClr val="343779"/>
                </a:solidFill>
                <a:latin typeface=""/>
                <a:cs typeface="Arial" pitchFamily="34" charset="0"/>
              </a:rPr>
              <a:t>LATIHAN KEPEMIMPINAN NASIONAL TINGKAT 2 </a:t>
            </a:r>
          </a:p>
          <a:p>
            <a:r>
              <a:rPr lang="en-US" altLang="ko-KR" sz="2800" b="1" dirty="0">
                <a:solidFill>
                  <a:srgbClr val="343779"/>
                </a:solidFill>
                <a:latin typeface=""/>
                <a:cs typeface="Arial" pitchFamily="34" charset="0"/>
              </a:rPr>
              <a:t>ANGKATAN XXXVII BPSDM PROP. SUMSEL TAHUN 2024</a:t>
            </a:r>
            <a:endParaRPr lang="ko-KR" altLang="en-US" sz="2800" b="1" dirty="0">
              <a:solidFill>
                <a:srgbClr val="343779"/>
              </a:solidFill>
              <a:latin typeface=""/>
              <a:cs typeface="Arial" pitchFamily="34" charset="0"/>
            </a:endParaRPr>
          </a:p>
        </p:txBody>
      </p:sp>
      <p:pic>
        <p:nvPicPr>
          <p:cNvPr id="40" name="Picture 39">
            <a:extLst>
              <a:ext uri="{FF2B5EF4-FFF2-40B4-BE49-F238E27FC236}">
                <a16:creationId xmlns:a16="http://schemas.microsoft.com/office/drawing/2014/main" id="{ED204703-A71A-E90B-17B5-FBDB435C7F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93446" y="1258966"/>
            <a:ext cx="2404208" cy="10816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21005" y="2071161"/>
            <a:ext cx="761234" cy="916896"/>
            <a:chOff x="0" y="0"/>
            <a:chExt cx="1014978" cy="1222528"/>
          </a:xfrm>
        </p:grpSpPr>
        <p:grpSp>
          <p:nvGrpSpPr>
            <p:cNvPr id="3" name="Group 3"/>
            <p:cNvGrpSpPr/>
            <p:nvPr/>
          </p:nvGrpSpPr>
          <p:grpSpPr>
            <a:xfrm>
              <a:off x="0" y="0"/>
              <a:ext cx="1014978" cy="1222528"/>
              <a:chOff x="0" y="0"/>
              <a:chExt cx="1913890" cy="2305254"/>
            </a:xfrm>
          </p:grpSpPr>
          <p:sp>
            <p:nvSpPr>
              <p:cNvPr id="4" name="Freeform 4"/>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FFA646"/>
              </a:solidFill>
            </p:spPr>
          </p:sp>
        </p:grpSp>
        <p:sp>
          <p:nvSpPr>
            <p:cNvPr id="5" name="TextBox 5"/>
            <p:cNvSpPr txBox="1"/>
            <p:nvPr/>
          </p:nvSpPr>
          <p:spPr>
            <a:xfrm>
              <a:off x="30534" y="155253"/>
              <a:ext cx="953910" cy="816772"/>
            </a:xfrm>
            <a:prstGeom prst="rect">
              <a:avLst/>
            </a:prstGeom>
          </p:spPr>
          <p:txBody>
            <a:bodyPr lIns="0" tIns="0" rIns="0" bIns="0" rtlCol="0" anchor="t">
              <a:spAutoFit/>
            </a:bodyPr>
            <a:lstStyle/>
            <a:p>
              <a:pPr algn="ctr">
                <a:lnSpc>
                  <a:spcPts val="4991"/>
                </a:lnSpc>
              </a:pPr>
              <a:r>
                <a:rPr lang="en-US" sz="3565" b="1">
                  <a:solidFill>
                    <a:srgbClr val="FFFFFF"/>
                  </a:solidFill>
                  <a:latin typeface="Poppins Bold"/>
                  <a:ea typeface="Poppins Bold"/>
                  <a:cs typeface="Poppins Bold"/>
                  <a:sym typeface="Poppins Bold"/>
                </a:rPr>
                <a:t>1</a:t>
              </a:r>
            </a:p>
          </p:txBody>
        </p:sp>
      </p:grpSp>
      <p:grpSp>
        <p:nvGrpSpPr>
          <p:cNvPr id="6" name="Group 6"/>
          <p:cNvGrpSpPr/>
          <p:nvPr/>
        </p:nvGrpSpPr>
        <p:grpSpPr>
          <a:xfrm>
            <a:off x="2571845" y="3850053"/>
            <a:ext cx="780308" cy="950897"/>
            <a:chOff x="0" y="0"/>
            <a:chExt cx="1040411" cy="1267862"/>
          </a:xfrm>
        </p:grpSpPr>
        <p:grpSp>
          <p:nvGrpSpPr>
            <p:cNvPr id="7" name="Group 7"/>
            <p:cNvGrpSpPr/>
            <p:nvPr/>
          </p:nvGrpSpPr>
          <p:grpSpPr>
            <a:xfrm>
              <a:off x="0" y="0"/>
              <a:ext cx="1040411" cy="1267862"/>
              <a:chOff x="0" y="0"/>
              <a:chExt cx="1913890" cy="2332297"/>
            </a:xfrm>
          </p:grpSpPr>
          <p:sp>
            <p:nvSpPr>
              <p:cNvPr id="8" name="Freeform 8"/>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F86041"/>
              </a:solidFill>
            </p:spPr>
          </p:sp>
        </p:grpSp>
        <p:sp>
          <p:nvSpPr>
            <p:cNvPr id="9" name="TextBox 9"/>
            <p:cNvSpPr txBox="1"/>
            <p:nvPr/>
          </p:nvSpPr>
          <p:spPr>
            <a:xfrm>
              <a:off x="31299" y="159355"/>
              <a:ext cx="977812" cy="844377"/>
            </a:xfrm>
            <a:prstGeom prst="rect">
              <a:avLst/>
            </a:prstGeom>
          </p:spPr>
          <p:txBody>
            <a:bodyPr lIns="0" tIns="0" rIns="0" bIns="0" rtlCol="0" anchor="t">
              <a:spAutoFit/>
            </a:bodyPr>
            <a:lstStyle/>
            <a:p>
              <a:pPr algn="ctr">
                <a:lnSpc>
                  <a:spcPts val="5116"/>
                </a:lnSpc>
              </a:pPr>
              <a:r>
                <a:rPr lang="en-US" sz="3654" b="1">
                  <a:solidFill>
                    <a:srgbClr val="FFFFFF"/>
                  </a:solidFill>
                  <a:latin typeface="Poppins Bold"/>
                  <a:ea typeface="Poppins Bold"/>
                  <a:cs typeface="Poppins Bold"/>
                  <a:sym typeface="Poppins Bold"/>
                </a:rPr>
                <a:t>2</a:t>
              </a:r>
            </a:p>
          </p:txBody>
        </p:sp>
      </p:grpSp>
      <p:grpSp>
        <p:nvGrpSpPr>
          <p:cNvPr id="10" name="Group 10"/>
          <p:cNvGrpSpPr/>
          <p:nvPr/>
        </p:nvGrpSpPr>
        <p:grpSpPr>
          <a:xfrm>
            <a:off x="2714622" y="7344051"/>
            <a:ext cx="756834" cy="922290"/>
            <a:chOff x="0" y="0"/>
            <a:chExt cx="1009112" cy="1229720"/>
          </a:xfrm>
        </p:grpSpPr>
        <p:grpSp>
          <p:nvGrpSpPr>
            <p:cNvPr id="11" name="Group 11"/>
            <p:cNvGrpSpPr/>
            <p:nvPr/>
          </p:nvGrpSpPr>
          <p:grpSpPr>
            <a:xfrm>
              <a:off x="0" y="0"/>
              <a:ext cx="1009112" cy="1229720"/>
              <a:chOff x="0" y="0"/>
              <a:chExt cx="1913890" cy="2332297"/>
            </a:xfrm>
          </p:grpSpPr>
          <p:sp>
            <p:nvSpPr>
              <p:cNvPr id="12" name="Freeform 12"/>
              <p:cNvSpPr/>
              <p:nvPr/>
            </p:nvSpPr>
            <p:spPr>
              <a:xfrm>
                <a:off x="0" y="0"/>
                <a:ext cx="1913890" cy="2332297"/>
              </a:xfrm>
              <a:custGeom>
                <a:avLst/>
                <a:gdLst/>
                <a:ahLst/>
                <a:cxnLst/>
                <a:rect l="l" t="t" r="r" b="b"/>
                <a:pathLst>
                  <a:path w="1913890" h="2332297">
                    <a:moveTo>
                      <a:pt x="0" y="0"/>
                    </a:moveTo>
                    <a:lnTo>
                      <a:pt x="1913890" y="0"/>
                    </a:lnTo>
                    <a:lnTo>
                      <a:pt x="1913890" y="2332297"/>
                    </a:lnTo>
                    <a:lnTo>
                      <a:pt x="0" y="2332297"/>
                    </a:lnTo>
                    <a:close/>
                  </a:path>
                </a:pathLst>
              </a:custGeom>
              <a:solidFill>
                <a:srgbClr val="33A9AC"/>
              </a:solidFill>
            </p:spPr>
          </p:sp>
        </p:grpSp>
        <p:sp>
          <p:nvSpPr>
            <p:cNvPr id="13" name="TextBox 13"/>
            <p:cNvSpPr txBox="1"/>
            <p:nvPr/>
          </p:nvSpPr>
          <p:spPr>
            <a:xfrm>
              <a:off x="30358" y="160934"/>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4</a:t>
              </a:r>
            </a:p>
          </p:txBody>
        </p:sp>
      </p:grpSp>
      <p:grpSp>
        <p:nvGrpSpPr>
          <p:cNvPr id="14" name="Group 14"/>
          <p:cNvGrpSpPr/>
          <p:nvPr/>
        </p:nvGrpSpPr>
        <p:grpSpPr>
          <a:xfrm>
            <a:off x="2687770" y="5741315"/>
            <a:ext cx="756834" cy="911596"/>
            <a:chOff x="0" y="0"/>
            <a:chExt cx="1009112" cy="1215461"/>
          </a:xfrm>
        </p:grpSpPr>
        <p:grpSp>
          <p:nvGrpSpPr>
            <p:cNvPr id="15" name="Group 15"/>
            <p:cNvGrpSpPr/>
            <p:nvPr/>
          </p:nvGrpSpPr>
          <p:grpSpPr>
            <a:xfrm>
              <a:off x="0" y="0"/>
              <a:ext cx="1009112" cy="1215461"/>
              <a:chOff x="0" y="0"/>
              <a:chExt cx="1913890" cy="2305254"/>
            </a:xfrm>
          </p:grpSpPr>
          <p:sp>
            <p:nvSpPr>
              <p:cNvPr id="16" name="Freeform 16"/>
              <p:cNvSpPr/>
              <p:nvPr/>
            </p:nvSpPr>
            <p:spPr>
              <a:xfrm>
                <a:off x="0" y="0"/>
                <a:ext cx="1913890" cy="2305254"/>
              </a:xfrm>
              <a:custGeom>
                <a:avLst/>
                <a:gdLst/>
                <a:ahLst/>
                <a:cxnLst/>
                <a:rect l="l" t="t" r="r" b="b"/>
                <a:pathLst>
                  <a:path w="1913890" h="2305254">
                    <a:moveTo>
                      <a:pt x="0" y="0"/>
                    </a:moveTo>
                    <a:lnTo>
                      <a:pt x="1913890" y="0"/>
                    </a:lnTo>
                    <a:lnTo>
                      <a:pt x="1913890" y="2305254"/>
                    </a:lnTo>
                    <a:lnTo>
                      <a:pt x="0" y="2305254"/>
                    </a:lnTo>
                    <a:close/>
                  </a:path>
                </a:pathLst>
              </a:custGeom>
              <a:solidFill>
                <a:srgbClr val="343779"/>
              </a:solidFill>
            </p:spPr>
          </p:sp>
        </p:grpSp>
        <p:sp>
          <p:nvSpPr>
            <p:cNvPr id="17" name="TextBox 17"/>
            <p:cNvSpPr txBox="1"/>
            <p:nvPr/>
          </p:nvSpPr>
          <p:spPr>
            <a:xfrm>
              <a:off x="30358" y="153805"/>
              <a:ext cx="948396" cy="812602"/>
            </a:xfrm>
            <a:prstGeom prst="rect">
              <a:avLst/>
            </a:prstGeom>
          </p:spPr>
          <p:txBody>
            <a:bodyPr lIns="0" tIns="0" rIns="0" bIns="0" rtlCol="0" anchor="t">
              <a:spAutoFit/>
            </a:bodyPr>
            <a:lstStyle/>
            <a:p>
              <a:pPr algn="ctr">
                <a:lnSpc>
                  <a:spcPts val="4963"/>
                </a:lnSpc>
              </a:pPr>
              <a:r>
                <a:rPr lang="en-US" sz="3545" b="1">
                  <a:solidFill>
                    <a:srgbClr val="FFFFFF"/>
                  </a:solidFill>
                  <a:latin typeface="Poppins Bold"/>
                  <a:ea typeface="Poppins Bold"/>
                  <a:cs typeface="Poppins Bold"/>
                  <a:sym typeface="Poppins Bold"/>
                </a:rPr>
                <a:t>3</a:t>
              </a:r>
            </a:p>
          </p:txBody>
        </p:sp>
      </p:grpSp>
      <p:grpSp>
        <p:nvGrpSpPr>
          <p:cNvPr id="18" name="Group 18"/>
          <p:cNvGrpSpPr/>
          <p:nvPr/>
        </p:nvGrpSpPr>
        <p:grpSpPr>
          <a:xfrm>
            <a:off x="-656893" y="7739578"/>
            <a:ext cx="1923741" cy="1275280"/>
            <a:chOff x="0" y="0"/>
            <a:chExt cx="1242528" cy="823692"/>
          </a:xfrm>
        </p:grpSpPr>
        <p:sp>
          <p:nvSpPr>
            <p:cNvPr id="19" name="Freeform 19"/>
            <p:cNvSpPr/>
            <p:nvPr/>
          </p:nvSpPr>
          <p:spPr>
            <a:xfrm>
              <a:off x="0" y="0"/>
              <a:ext cx="1242528" cy="823692"/>
            </a:xfrm>
            <a:custGeom>
              <a:avLst/>
              <a:gdLst/>
              <a:ahLst/>
              <a:cxnLst/>
              <a:rect l="l" t="t" r="r" b="b"/>
              <a:pathLst>
                <a:path w="1242528" h="823692">
                  <a:moveTo>
                    <a:pt x="0" y="0"/>
                  </a:moveTo>
                  <a:lnTo>
                    <a:pt x="1242528" y="0"/>
                  </a:lnTo>
                  <a:lnTo>
                    <a:pt x="1242528" y="823692"/>
                  </a:lnTo>
                  <a:lnTo>
                    <a:pt x="0" y="823692"/>
                  </a:lnTo>
                  <a:close/>
                </a:path>
              </a:pathLst>
            </a:custGeom>
            <a:solidFill>
              <a:srgbClr val="F86041">
                <a:alpha val="19608"/>
              </a:srgbClr>
            </a:solidFill>
          </p:spPr>
        </p:sp>
        <p:sp>
          <p:nvSpPr>
            <p:cNvPr id="20" name="TextBox 20"/>
            <p:cNvSpPr txBox="1"/>
            <p:nvPr/>
          </p:nvSpPr>
          <p:spPr>
            <a:xfrm>
              <a:off x="0" y="-47625"/>
              <a:ext cx="1242528" cy="871317"/>
            </a:xfrm>
            <a:prstGeom prst="rect">
              <a:avLst/>
            </a:prstGeom>
          </p:spPr>
          <p:txBody>
            <a:bodyPr lIns="50800" tIns="50800" rIns="50800" bIns="50800" rtlCol="0" anchor="ctr"/>
            <a:lstStyle/>
            <a:p>
              <a:pPr algn="ctr">
                <a:lnSpc>
                  <a:spcPts val="2323"/>
                </a:lnSpc>
              </a:pPr>
              <a:endParaRPr/>
            </a:p>
          </p:txBody>
        </p:sp>
      </p:grpSp>
      <p:grpSp>
        <p:nvGrpSpPr>
          <p:cNvPr id="21" name="Group 21"/>
          <p:cNvGrpSpPr/>
          <p:nvPr/>
        </p:nvGrpSpPr>
        <p:grpSpPr>
          <a:xfrm>
            <a:off x="-656893" y="6450518"/>
            <a:ext cx="1923741" cy="1275280"/>
            <a:chOff x="0" y="0"/>
            <a:chExt cx="1242528" cy="823692"/>
          </a:xfrm>
        </p:grpSpPr>
        <p:sp>
          <p:nvSpPr>
            <p:cNvPr id="22" name="Freeform 22"/>
            <p:cNvSpPr/>
            <p:nvPr/>
          </p:nvSpPr>
          <p:spPr>
            <a:xfrm>
              <a:off x="0" y="0"/>
              <a:ext cx="1242528" cy="823692"/>
            </a:xfrm>
            <a:custGeom>
              <a:avLst/>
              <a:gdLst/>
              <a:ahLst/>
              <a:cxnLst/>
              <a:rect l="l" t="t" r="r" b="b"/>
              <a:pathLst>
                <a:path w="1242528" h="823692">
                  <a:moveTo>
                    <a:pt x="0" y="0"/>
                  </a:moveTo>
                  <a:lnTo>
                    <a:pt x="1242528" y="0"/>
                  </a:lnTo>
                  <a:lnTo>
                    <a:pt x="1242528" y="823692"/>
                  </a:lnTo>
                  <a:lnTo>
                    <a:pt x="0" y="823692"/>
                  </a:lnTo>
                  <a:close/>
                </a:path>
              </a:pathLst>
            </a:custGeom>
            <a:solidFill>
              <a:srgbClr val="F86041">
                <a:alpha val="9804"/>
              </a:srgbClr>
            </a:solidFill>
          </p:spPr>
        </p:sp>
        <p:sp>
          <p:nvSpPr>
            <p:cNvPr id="23" name="TextBox 23"/>
            <p:cNvSpPr txBox="1"/>
            <p:nvPr/>
          </p:nvSpPr>
          <p:spPr>
            <a:xfrm>
              <a:off x="0" y="-47625"/>
              <a:ext cx="1242528" cy="871317"/>
            </a:xfrm>
            <a:prstGeom prst="rect">
              <a:avLst/>
            </a:prstGeom>
          </p:spPr>
          <p:txBody>
            <a:bodyPr lIns="50800" tIns="50800" rIns="50800" bIns="50800" rtlCol="0" anchor="ctr"/>
            <a:lstStyle/>
            <a:p>
              <a:pPr algn="ctr">
                <a:lnSpc>
                  <a:spcPts val="2323"/>
                </a:lnSpc>
              </a:pPr>
              <a:endParaRPr/>
            </a:p>
          </p:txBody>
        </p:sp>
      </p:grpSp>
      <p:grpSp>
        <p:nvGrpSpPr>
          <p:cNvPr id="24" name="Group 24"/>
          <p:cNvGrpSpPr/>
          <p:nvPr/>
        </p:nvGrpSpPr>
        <p:grpSpPr>
          <a:xfrm>
            <a:off x="17021152" y="3857767"/>
            <a:ext cx="1893882" cy="2571465"/>
            <a:chOff x="0" y="0"/>
            <a:chExt cx="1223242" cy="1660887"/>
          </a:xfrm>
        </p:grpSpPr>
        <p:sp>
          <p:nvSpPr>
            <p:cNvPr id="25" name="Freeform 25"/>
            <p:cNvSpPr/>
            <p:nvPr/>
          </p:nvSpPr>
          <p:spPr>
            <a:xfrm>
              <a:off x="0" y="0"/>
              <a:ext cx="1223242" cy="1660887"/>
            </a:xfrm>
            <a:custGeom>
              <a:avLst/>
              <a:gdLst/>
              <a:ahLst/>
              <a:cxnLst/>
              <a:rect l="l" t="t" r="r" b="b"/>
              <a:pathLst>
                <a:path w="1223242" h="1660887">
                  <a:moveTo>
                    <a:pt x="0" y="0"/>
                  </a:moveTo>
                  <a:lnTo>
                    <a:pt x="1223242" y="0"/>
                  </a:lnTo>
                  <a:lnTo>
                    <a:pt x="1223242" y="1660887"/>
                  </a:lnTo>
                  <a:lnTo>
                    <a:pt x="0" y="1660887"/>
                  </a:lnTo>
                  <a:close/>
                </a:path>
              </a:pathLst>
            </a:custGeom>
            <a:solidFill>
              <a:srgbClr val="343779">
                <a:alpha val="9804"/>
              </a:srgbClr>
            </a:solidFill>
          </p:spPr>
        </p:sp>
        <p:sp>
          <p:nvSpPr>
            <p:cNvPr id="26" name="TextBox 26"/>
            <p:cNvSpPr txBox="1"/>
            <p:nvPr/>
          </p:nvSpPr>
          <p:spPr>
            <a:xfrm>
              <a:off x="0" y="-47625"/>
              <a:ext cx="1223242" cy="1708512"/>
            </a:xfrm>
            <a:prstGeom prst="rect">
              <a:avLst/>
            </a:prstGeom>
          </p:spPr>
          <p:txBody>
            <a:bodyPr lIns="50800" tIns="50800" rIns="50800" bIns="50800" rtlCol="0" anchor="ctr"/>
            <a:lstStyle/>
            <a:p>
              <a:pPr algn="ctr">
                <a:lnSpc>
                  <a:spcPts val="2323"/>
                </a:lnSpc>
              </a:pPr>
              <a:endParaRPr/>
            </a:p>
          </p:txBody>
        </p:sp>
      </p:grpSp>
      <p:sp>
        <p:nvSpPr>
          <p:cNvPr id="27" name="AutoShape 27"/>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8" name="AutoShape 28"/>
          <p:cNvSpPr/>
          <p:nvPr/>
        </p:nvSpPr>
        <p:spPr>
          <a:xfrm rot="-5400000">
            <a:off x="-2557368" y="5129212"/>
            <a:ext cx="7696105" cy="0"/>
          </a:xfrm>
          <a:prstGeom prst="line">
            <a:avLst/>
          </a:prstGeom>
          <a:ln w="9525" cap="flat">
            <a:solidFill>
              <a:srgbClr val="343779">
                <a:alpha val="49804"/>
              </a:srgbClr>
            </a:solidFill>
            <a:prstDash val="solid"/>
            <a:headEnd type="none" w="sm" len="sm"/>
            <a:tailEnd type="none" w="sm" len="sm"/>
          </a:ln>
        </p:spPr>
      </p:sp>
      <p:grpSp>
        <p:nvGrpSpPr>
          <p:cNvPr id="29" name="Group 29"/>
          <p:cNvGrpSpPr/>
          <p:nvPr/>
        </p:nvGrpSpPr>
        <p:grpSpPr>
          <a:xfrm>
            <a:off x="2585282" y="341847"/>
            <a:ext cx="1266848" cy="1275280"/>
            <a:chOff x="0" y="0"/>
            <a:chExt cx="818246" cy="823692"/>
          </a:xfrm>
        </p:grpSpPr>
        <p:sp>
          <p:nvSpPr>
            <p:cNvPr id="30" name="Freeform 30"/>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solidFill>
          </p:spPr>
        </p:sp>
        <p:sp>
          <p:nvSpPr>
            <p:cNvPr id="31" name="TextBox 31"/>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32" name="Group 32"/>
          <p:cNvGrpSpPr/>
          <p:nvPr/>
        </p:nvGrpSpPr>
        <p:grpSpPr>
          <a:xfrm>
            <a:off x="1318434" y="341847"/>
            <a:ext cx="1266848" cy="1275280"/>
            <a:chOff x="0" y="0"/>
            <a:chExt cx="818246" cy="823692"/>
          </a:xfrm>
        </p:grpSpPr>
        <p:sp>
          <p:nvSpPr>
            <p:cNvPr id="33" name="Freeform 33"/>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alpha val="19608"/>
              </a:srgbClr>
            </a:solidFill>
          </p:spPr>
        </p:sp>
        <p:sp>
          <p:nvSpPr>
            <p:cNvPr id="34" name="TextBox 34"/>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sp>
        <p:nvSpPr>
          <p:cNvPr id="35" name="Freeform 35"/>
          <p:cNvSpPr/>
          <p:nvPr/>
        </p:nvSpPr>
        <p:spPr>
          <a:xfrm>
            <a:off x="2896665" y="637078"/>
            <a:ext cx="644081" cy="644081"/>
          </a:xfrm>
          <a:custGeom>
            <a:avLst/>
            <a:gdLst/>
            <a:ahLst/>
            <a:cxnLst/>
            <a:rect l="l" t="t" r="r" b="b"/>
            <a:pathLst>
              <a:path w="644081" h="644081">
                <a:moveTo>
                  <a:pt x="0" y="0"/>
                </a:moveTo>
                <a:lnTo>
                  <a:pt x="644081" y="0"/>
                </a:lnTo>
                <a:lnTo>
                  <a:pt x="644081" y="644081"/>
                </a:lnTo>
                <a:lnTo>
                  <a:pt x="0" y="64408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6" name="Freeform 3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4"/>
            <a:stretch>
              <a:fillRect/>
            </a:stretch>
          </a:blipFill>
        </p:spPr>
      </p:sp>
      <p:sp>
        <p:nvSpPr>
          <p:cNvPr id="37" name="AutoShape 3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pSp>
        <p:nvGrpSpPr>
          <p:cNvPr id="38" name="Group 38"/>
          <p:cNvGrpSpPr/>
          <p:nvPr/>
        </p:nvGrpSpPr>
        <p:grpSpPr>
          <a:xfrm>
            <a:off x="3332640" y="3259296"/>
            <a:ext cx="13548031" cy="914846"/>
            <a:chOff x="0" y="0"/>
            <a:chExt cx="3568206" cy="240947"/>
          </a:xfrm>
        </p:grpSpPr>
        <p:sp>
          <p:nvSpPr>
            <p:cNvPr id="39" name="Freeform 39"/>
            <p:cNvSpPr/>
            <p:nvPr/>
          </p:nvSpPr>
          <p:spPr>
            <a:xfrm>
              <a:off x="0" y="0"/>
              <a:ext cx="3568206" cy="240947"/>
            </a:xfrm>
            <a:custGeom>
              <a:avLst/>
              <a:gdLst/>
              <a:ahLst/>
              <a:cxnLst/>
              <a:rect l="l" t="t" r="r" b="b"/>
              <a:pathLst>
                <a:path w="3568206" h="240947">
                  <a:moveTo>
                    <a:pt x="0" y="0"/>
                  </a:moveTo>
                  <a:lnTo>
                    <a:pt x="3568206" y="0"/>
                  </a:lnTo>
                  <a:lnTo>
                    <a:pt x="3568206" y="240947"/>
                  </a:lnTo>
                  <a:lnTo>
                    <a:pt x="0" y="240947"/>
                  </a:lnTo>
                  <a:close/>
                </a:path>
              </a:pathLst>
            </a:custGeom>
            <a:solidFill>
              <a:srgbClr val="000000">
                <a:alpha val="0"/>
              </a:srgbClr>
            </a:solidFill>
          </p:spPr>
        </p:sp>
        <p:sp>
          <p:nvSpPr>
            <p:cNvPr id="40" name="TextBox 40"/>
            <p:cNvSpPr txBox="1"/>
            <p:nvPr/>
          </p:nvSpPr>
          <p:spPr>
            <a:xfrm>
              <a:off x="0" y="-47625"/>
              <a:ext cx="3568206" cy="288572"/>
            </a:xfrm>
            <a:prstGeom prst="rect">
              <a:avLst/>
            </a:prstGeom>
          </p:spPr>
          <p:txBody>
            <a:bodyPr lIns="50800" tIns="50800" rIns="50800" bIns="50800" rtlCol="0" anchor="ctr"/>
            <a:lstStyle/>
            <a:p>
              <a:pPr algn="ctr">
                <a:lnSpc>
                  <a:spcPts val="2323"/>
                </a:lnSpc>
              </a:pPr>
              <a:endParaRPr/>
            </a:p>
          </p:txBody>
        </p:sp>
      </p:grpSp>
      <p:sp>
        <p:nvSpPr>
          <p:cNvPr id="41" name="Freeform 41"/>
          <p:cNvSpPr/>
          <p:nvPr/>
        </p:nvSpPr>
        <p:spPr>
          <a:xfrm>
            <a:off x="11752313" y="3536532"/>
            <a:ext cx="7311070" cy="3807519"/>
          </a:xfrm>
          <a:custGeom>
            <a:avLst/>
            <a:gdLst/>
            <a:ahLst/>
            <a:cxnLst/>
            <a:rect l="l" t="t" r="r" b="b"/>
            <a:pathLst>
              <a:path w="7311070" h="3807519">
                <a:moveTo>
                  <a:pt x="0" y="0"/>
                </a:moveTo>
                <a:lnTo>
                  <a:pt x="7311070" y="0"/>
                </a:lnTo>
                <a:lnTo>
                  <a:pt x="7311070" y="3807519"/>
                </a:lnTo>
                <a:lnTo>
                  <a:pt x="0" y="3807519"/>
                </a:lnTo>
                <a:lnTo>
                  <a:pt x="0" y="0"/>
                </a:lnTo>
                <a:close/>
              </a:path>
            </a:pathLst>
          </a:custGeom>
          <a:blipFill>
            <a:blip r:embed="rId5"/>
            <a:stretch>
              <a:fillRect l="-10107" t="-20430" b="-20430"/>
            </a:stretch>
          </a:blipFill>
        </p:spPr>
      </p:sp>
      <p:sp>
        <p:nvSpPr>
          <p:cNvPr id="42" name="TextBox 42"/>
          <p:cNvSpPr txBox="1"/>
          <p:nvPr/>
        </p:nvSpPr>
        <p:spPr>
          <a:xfrm>
            <a:off x="3835619" y="7282314"/>
            <a:ext cx="7722674" cy="1867050"/>
          </a:xfrm>
          <a:prstGeom prst="rect">
            <a:avLst/>
          </a:prstGeom>
        </p:spPr>
        <p:txBody>
          <a:bodyPr lIns="0" tIns="0" rIns="0" bIns="0" rtlCol="0" anchor="t">
            <a:spAutoFit/>
          </a:bodyPr>
          <a:lstStyle/>
          <a:p>
            <a:pPr algn="just">
              <a:lnSpc>
                <a:spcPts val="2940"/>
              </a:lnSpc>
            </a:pPr>
            <a:r>
              <a:rPr lang="en-US" sz="2800" b="1" dirty="0" err="1">
                <a:solidFill>
                  <a:srgbClr val="343779"/>
                </a:solidFill>
                <a:latin typeface="Poppins"/>
                <a:ea typeface="Poppins"/>
                <a:cs typeface="Poppins"/>
                <a:sym typeface="Poppins"/>
              </a:rPr>
              <a:t>Jangka</a:t>
            </a:r>
            <a:r>
              <a:rPr lang="en-US" sz="2800" b="1" dirty="0">
                <a:solidFill>
                  <a:srgbClr val="343779"/>
                </a:solidFill>
                <a:latin typeface="Poppins"/>
                <a:ea typeface="Poppins"/>
                <a:cs typeface="Poppins"/>
                <a:sym typeface="Poppins"/>
              </a:rPr>
              <a:t> Panjang </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Mewujudkan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transparansi</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akuntabilitas</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dalam</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penyelenggaraan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pemerintahan</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layanan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publik</a:t>
            </a:r>
            <a:r>
              <a:rPr lang="en-US" sz="2800" dirty="0">
                <a:solidFill>
                  <a:srgbClr val="343779"/>
                </a:solidFill>
                <a:latin typeface="Poppins"/>
                <a:ea typeface="Poppins"/>
                <a:cs typeface="Poppins"/>
                <a:sym typeface="Poppins"/>
              </a:rPr>
              <a:t>.</a:t>
            </a:r>
          </a:p>
          <a:p>
            <a:pPr algn="just">
              <a:lnSpc>
                <a:spcPts val="2940"/>
              </a:lnSpc>
            </a:pPr>
            <a:endParaRPr lang="en-US" sz="2800" dirty="0">
              <a:solidFill>
                <a:srgbClr val="343779"/>
              </a:solidFill>
              <a:latin typeface="Poppins"/>
              <a:ea typeface="Poppins"/>
              <a:cs typeface="Poppins"/>
              <a:sym typeface="Poppins"/>
            </a:endParaRPr>
          </a:p>
        </p:txBody>
      </p:sp>
      <p:sp>
        <p:nvSpPr>
          <p:cNvPr id="43" name="TextBox 43"/>
          <p:cNvSpPr txBox="1"/>
          <p:nvPr/>
        </p:nvSpPr>
        <p:spPr>
          <a:xfrm>
            <a:off x="3667689" y="2053202"/>
            <a:ext cx="7710936" cy="1495153"/>
          </a:xfrm>
          <a:prstGeom prst="rect">
            <a:avLst/>
          </a:prstGeom>
        </p:spPr>
        <p:txBody>
          <a:bodyPr lIns="0" tIns="0" rIns="0" bIns="0" rtlCol="0" anchor="t">
            <a:spAutoFit/>
          </a:bodyPr>
          <a:lstStyle/>
          <a:p>
            <a:pPr algn="just">
              <a:lnSpc>
                <a:spcPts val="2940"/>
              </a:lnSpc>
            </a:pPr>
            <a:r>
              <a:rPr lang="en-US" sz="2800" b="1" dirty="0" err="1">
                <a:solidFill>
                  <a:srgbClr val="343779"/>
                </a:solidFill>
                <a:latin typeface="Poppins"/>
                <a:ea typeface="Poppins"/>
                <a:cs typeface="Poppins"/>
                <a:sym typeface="Poppins"/>
              </a:rPr>
              <a:t>Jangka</a:t>
            </a:r>
            <a:r>
              <a:rPr lang="en-US" sz="2800" b="1" dirty="0">
                <a:solidFill>
                  <a:srgbClr val="343779"/>
                </a:solidFill>
                <a:latin typeface="Poppins"/>
                <a:ea typeface="Poppins"/>
                <a:cs typeface="Poppins"/>
                <a:sym typeface="Poppins"/>
              </a:rPr>
              <a:t> </a:t>
            </a:r>
            <a:r>
              <a:rPr lang="en-US" sz="2800" b="1" dirty="0" err="1">
                <a:solidFill>
                  <a:srgbClr val="343779"/>
                </a:solidFill>
                <a:latin typeface="Poppins"/>
                <a:ea typeface="Poppins"/>
                <a:cs typeface="Poppins"/>
                <a:sym typeface="Poppins"/>
              </a:rPr>
              <a:t>Pendek</a:t>
            </a:r>
            <a:r>
              <a:rPr lang="en-US" sz="2800" b="1" dirty="0">
                <a:solidFill>
                  <a:srgbClr val="343779"/>
                </a:solidFill>
                <a:latin typeface="Poppins"/>
                <a:ea typeface="Poppins"/>
                <a:cs typeface="Poppins"/>
                <a:sym typeface="Poppins"/>
              </a:rPr>
              <a:t> </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Terbentuknya</a:t>
            </a:r>
            <a:r>
              <a:rPr lang="en-US" sz="2800" dirty="0">
                <a:solidFill>
                  <a:srgbClr val="343779"/>
                </a:solidFill>
                <a:latin typeface="Poppins"/>
                <a:ea typeface="Poppins"/>
                <a:cs typeface="Poppins"/>
                <a:sym typeface="Poppins"/>
              </a:rPr>
              <a:t> Tim </a:t>
            </a:r>
            <a:r>
              <a:rPr lang="en-US" sz="2800" dirty="0" err="1">
                <a:solidFill>
                  <a:srgbClr val="343779"/>
                </a:solidFill>
                <a:latin typeface="Poppins"/>
                <a:ea typeface="Poppins"/>
                <a:cs typeface="Poppins"/>
                <a:sym typeface="Poppins"/>
              </a:rPr>
              <a:t>Efektif</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Satuan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Tugas</a:t>
            </a:r>
            <a:r>
              <a:rPr lang="en-US" sz="2800" dirty="0">
                <a:solidFill>
                  <a:srgbClr val="343779"/>
                </a:solidFill>
                <a:latin typeface="Poppins"/>
                <a:ea typeface="Poppins"/>
                <a:cs typeface="Poppins"/>
                <a:sym typeface="Poppins"/>
              </a:rPr>
              <a:t> yang </a:t>
            </a:r>
            <a:r>
              <a:rPr lang="en-US" sz="2800" dirty="0" err="1">
                <a:solidFill>
                  <a:srgbClr val="343779"/>
                </a:solidFill>
                <a:latin typeface="Poppins"/>
                <a:ea typeface="Poppins"/>
                <a:cs typeface="Poppins"/>
                <a:sym typeface="Poppins"/>
              </a:rPr>
              <a:t>akan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melaksanakan</a:t>
            </a:r>
            <a:r>
              <a:rPr lang="en-US" sz="2800" dirty="0">
                <a:solidFill>
                  <a:srgbClr val="343779"/>
                </a:solidFill>
                <a:latin typeface="Poppins"/>
                <a:ea typeface="Poppins"/>
                <a:cs typeface="Poppins"/>
                <a:sym typeface="Poppins"/>
              </a:rPr>
              <a:t> Integrasi Digital di </a:t>
            </a:r>
            <a:r>
              <a:rPr lang="en-US" sz="2800" dirty="0" err="1">
                <a:solidFill>
                  <a:srgbClr val="343779"/>
                </a:solidFill>
                <a:latin typeface="Poppins"/>
                <a:ea typeface="Poppins"/>
                <a:cs typeface="Poppins"/>
                <a:sym typeface="Poppins"/>
              </a:rPr>
              <a:t>Kabupaten</a:t>
            </a:r>
            <a:r>
              <a:rPr lang="en-US" sz="2800" dirty="0">
                <a:solidFill>
                  <a:srgbClr val="343779"/>
                </a:solidFill>
                <a:latin typeface="Poppins"/>
                <a:ea typeface="Poppins"/>
                <a:cs typeface="Poppins"/>
                <a:sym typeface="Poppins"/>
              </a:rPr>
              <a:t> Ogan Ilir</a:t>
            </a:r>
          </a:p>
        </p:txBody>
      </p:sp>
      <p:sp>
        <p:nvSpPr>
          <p:cNvPr id="44" name="TextBox 44"/>
          <p:cNvSpPr txBox="1"/>
          <p:nvPr/>
        </p:nvSpPr>
        <p:spPr>
          <a:xfrm>
            <a:off x="4303350" y="332417"/>
            <a:ext cx="8402793" cy="1095375"/>
          </a:xfrm>
          <a:prstGeom prst="rect">
            <a:avLst/>
          </a:prstGeom>
        </p:spPr>
        <p:txBody>
          <a:bodyPr lIns="0" tIns="0" rIns="0" bIns="0" rtlCol="0" anchor="t">
            <a:spAutoFit/>
          </a:bodyPr>
          <a:lstStyle/>
          <a:p>
            <a:pPr algn="l">
              <a:lnSpc>
                <a:spcPts val="8400"/>
              </a:lnSpc>
            </a:pPr>
            <a:r>
              <a:rPr lang="en-US" sz="6000" b="1">
                <a:solidFill>
                  <a:srgbClr val="343779"/>
                </a:solidFill>
                <a:latin typeface="Poppins Bold"/>
                <a:ea typeface="Poppins Bold"/>
                <a:cs typeface="Poppins Bold"/>
                <a:sym typeface="Poppins Bold"/>
              </a:rPr>
              <a:t>Tujuan</a:t>
            </a:r>
          </a:p>
        </p:txBody>
      </p:sp>
      <p:sp>
        <p:nvSpPr>
          <p:cNvPr id="45" name="TextBox 45"/>
          <p:cNvSpPr txBox="1"/>
          <p:nvPr/>
        </p:nvSpPr>
        <p:spPr>
          <a:xfrm>
            <a:off x="3677214" y="3779403"/>
            <a:ext cx="7710936" cy="1495153"/>
          </a:xfrm>
          <a:prstGeom prst="rect">
            <a:avLst/>
          </a:prstGeom>
        </p:spPr>
        <p:txBody>
          <a:bodyPr lIns="0" tIns="0" rIns="0" bIns="0" rtlCol="0" anchor="t">
            <a:spAutoFit/>
          </a:bodyPr>
          <a:lstStyle/>
          <a:p>
            <a:pPr algn="just">
              <a:lnSpc>
                <a:spcPts val="2940"/>
              </a:lnSpc>
            </a:pPr>
            <a:r>
              <a:rPr lang="en-US" sz="2800" b="1" dirty="0" err="1">
                <a:solidFill>
                  <a:srgbClr val="343779"/>
                </a:solidFill>
                <a:latin typeface="Poppins"/>
                <a:ea typeface="Poppins"/>
                <a:cs typeface="Poppins"/>
                <a:sym typeface="Poppins"/>
              </a:rPr>
              <a:t>Jangka</a:t>
            </a:r>
            <a:r>
              <a:rPr lang="en-US" sz="2800" b="1" dirty="0">
                <a:solidFill>
                  <a:srgbClr val="343779"/>
                </a:solidFill>
                <a:latin typeface="Poppins"/>
                <a:ea typeface="Poppins"/>
                <a:cs typeface="Poppins"/>
                <a:sym typeface="Poppins"/>
              </a:rPr>
              <a:t> </a:t>
            </a:r>
            <a:r>
              <a:rPr lang="en-US" sz="2800" b="1" dirty="0" err="1">
                <a:solidFill>
                  <a:srgbClr val="343779"/>
                </a:solidFill>
                <a:latin typeface="Poppins"/>
                <a:ea typeface="Poppins"/>
                <a:cs typeface="Poppins"/>
                <a:sym typeface="Poppins"/>
              </a:rPr>
              <a:t>Menengah</a:t>
            </a:r>
            <a:r>
              <a:rPr lang="en-US" sz="2800" b="1" dirty="0">
                <a:solidFill>
                  <a:srgbClr val="343779"/>
                </a:solidFill>
                <a:latin typeface="Poppins"/>
                <a:ea typeface="Poppins"/>
                <a:cs typeface="Poppins"/>
                <a:sym typeface="Poppins"/>
              </a:rPr>
              <a:t> </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Mewujudkan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sinergitas</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kolaborasi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antar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perangkat</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daerah</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melalui</a:t>
            </a:r>
            <a:r>
              <a:rPr lang="en-US" sz="2800" dirty="0">
                <a:solidFill>
                  <a:srgbClr val="343779"/>
                </a:solidFill>
                <a:latin typeface="Poppins"/>
                <a:ea typeface="Poppins"/>
                <a:cs typeface="Poppins"/>
                <a:sym typeface="Poppins"/>
              </a:rPr>
              <a:t> platform digital yang </a:t>
            </a:r>
            <a:r>
              <a:rPr lang="en-US" sz="2800" dirty="0" err="1">
                <a:solidFill>
                  <a:srgbClr val="343779"/>
                </a:solidFill>
                <a:latin typeface="Poppins"/>
                <a:ea typeface="Poppins"/>
                <a:cs typeface="Poppins"/>
                <a:sym typeface="Poppins"/>
              </a:rPr>
              <a:t>terintegrasi</a:t>
            </a:r>
            <a:r>
              <a:rPr lang="en-US" sz="2800" dirty="0">
                <a:solidFill>
                  <a:srgbClr val="343779"/>
                </a:solidFill>
                <a:latin typeface="Poppins"/>
                <a:ea typeface="Poppins"/>
                <a:cs typeface="Poppins"/>
                <a:sym typeface="Poppins"/>
              </a:rPr>
              <a:t>..</a:t>
            </a:r>
          </a:p>
        </p:txBody>
      </p:sp>
      <p:sp>
        <p:nvSpPr>
          <p:cNvPr id="46" name="TextBox 46"/>
          <p:cNvSpPr txBox="1"/>
          <p:nvPr/>
        </p:nvSpPr>
        <p:spPr>
          <a:xfrm>
            <a:off x="3706767" y="5635485"/>
            <a:ext cx="7710936" cy="1123256"/>
          </a:xfrm>
          <a:prstGeom prst="rect">
            <a:avLst/>
          </a:prstGeom>
        </p:spPr>
        <p:txBody>
          <a:bodyPr lIns="0" tIns="0" rIns="0" bIns="0" rtlCol="0" anchor="t">
            <a:spAutoFit/>
          </a:bodyPr>
          <a:lstStyle/>
          <a:p>
            <a:pPr algn="just">
              <a:lnSpc>
                <a:spcPts val="2940"/>
              </a:lnSpc>
            </a:pPr>
            <a:r>
              <a:rPr lang="en-US" sz="2800" b="1" dirty="0" err="1">
                <a:solidFill>
                  <a:srgbClr val="343779"/>
                </a:solidFill>
                <a:latin typeface="Poppins"/>
                <a:ea typeface="Poppins"/>
                <a:cs typeface="Poppins"/>
                <a:sym typeface="Poppins"/>
              </a:rPr>
              <a:t>Jangka</a:t>
            </a:r>
            <a:r>
              <a:rPr lang="en-US" sz="2800" b="1" dirty="0">
                <a:solidFill>
                  <a:srgbClr val="343779"/>
                </a:solidFill>
                <a:latin typeface="Poppins"/>
                <a:ea typeface="Poppins"/>
                <a:cs typeface="Poppins"/>
                <a:sym typeface="Poppins"/>
              </a:rPr>
              <a:t> </a:t>
            </a:r>
            <a:r>
              <a:rPr lang="en-US" sz="2800" b="1" dirty="0" err="1">
                <a:solidFill>
                  <a:srgbClr val="343779"/>
                </a:solidFill>
                <a:latin typeface="Poppins"/>
                <a:ea typeface="Poppins"/>
                <a:cs typeface="Poppins"/>
                <a:sym typeface="Poppins"/>
              </a:rPr>
              <a:t>Menengah</a:t>
            </a:r>
            <a:r>
              <a:rPr lang="en-US" sz="2800" b="1" dirty="0">
                <a:solidFill>
                  <a:srgbClr val="343779"/>
                </a:solidFill>
                <a:latin typeface="Poppins"/>
                <a:ea typeface="Poppins"/>
                <a:cs typeface="Poppins"/>
                <a:sym typeface="Poppins"/>
              </a:rPr>
              <a:t> </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Meningkatkan</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keamanan</a:t>
            </a:r>
            <a:r>
              <a:rPr lang="en-US" sz="2800" dirty="0">
                <a:solidFill>
                  <a:srgbClr val="343779"/>
                </a:solidFill>
                <a:latin typeface="Poppins"/>
                <a:ea typeface="Poppins"/>
                <a:cs typeface="Poppins"/>
                <a:sym typeface="Poppins"/>
              </a:rPr>
              <a:t> dan </a:t>
            </a:r>
            <a:r>
              <a:rPr lang="en-US" sz="2800" dirty="0" err="1">
                <a:solidFill>
                  <a:srgbClr val="343779"/>
                </a:solidFill>
                <a:latin typeface="Poppins"/>
                <a:ea typeface="Poppins"/>
                <a:cs typeface="Poppins"/>
                <a:sym typeface="Poppins"/>
              </a:rPr>
              <a:t>interoperabilitas</a:t>
            </a:r>
            <a:r>
              <a:rPr lang="en-US" sz="2800" dirty="0">
                <a:solidFill>
                  <a:srgbClr val="343779"/>
                </a:solidFill>
                <a:latin typeface="Poppins"/>
                <a:ea typeface="Poppins"/>
                <a:cs typeface="Poppins"/>
                <a:sym typeface="Poppins"/>
              </a:rPr>
              <a:t> data </a:t>
            </a:r>
            <a:r>
              <a:rPr lang="en-US" sz="2800" dirty="0" err="1">
                <a:solidFill>
                  <a:srgbClr val="343779"/>
                </a:solidFill>
                <a:latin typeface="Poppins"/>
                <a:ea typeface="Poppins"/>
                <a:cs typeface="Poppins"/>
                <a:sym typeface="Poppins"/>
              </a:rPr>
              <a:t>antar</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instansi</a:t>
            </a:r>
            <a:r>
              <a:rPr lang="en-US" sz="2800" dirty="0">
                <a:solidFill>
                  <a:srgbClr val="343779"/>
                </a:solidFill>
                <a:latin typeface="Poppins"/>
                <a:ea typeface="Poppins"/>
                <a:cs typeface="Poppins"/>
                <a:sym typeface="Poppins"/>
              </a:rPr>
              <a:t> </a:t>
            </a:r>
            <a:r>
              <a:rPr lang="en-US" sz="2800" dirty="0" err="1">
                <a:solidFill>
                  <a:srgbClr val="343779"/>
                </a:solidFill>
                <a:latin typeface="Poppins"/>
                <a:ea typeface="Poppins"/>
                <a:cs typeface="Poppins"/>
                <a:sym typeface="Poppins"/>
              </a:rPr>
              <a:t>pemerintahan</a:t>
            </a:r>
            <a:endParaRPr lang="en-US" sz="2800" dirty="0">
              <a:solidFill>
                <a:srgbClr val="343779"/>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71845" y="5455691"/>
            <a:ext cx="3638991" cy="557160"/>
            <a:chOff x="0" y="0"/>
            <a:chExt cx="5308655" cy="812800"/>
          </a:xfrm>
        </p:grpSpPr>
        <p:sp>
          <p:nvSpPr>
            <p:cNvPr id="3" name="Freeform 3"/>
            <p:cNvSpPr/>
            <p:nvPr/>
          </p:nvSpPr>
          <p:spPr>
            <a:xfrm>
              <a:off x="0" y="0"/>
              <a:ext cx="5308655" cy="812800"/>
            </a:xfrm>
            <a:custGeom>
              <a:avLst/>
              <a:gdLst/>
              <a:ahLst/>
              <a:cxnLst/>
              <a:rect l="l" t="t" r="r" b="b"/>
              <a:pathLst>
                <a:path w="5308655" h="812800">
                  <a:moveTo>
                    <a:pt x="0" y="0"/>
                  </a:moveTo>
                  <a:lnTo>
                    <a:pt x="5308655" y="0"/>
                  </a:lnTo>
                  <a:lnTo>
                    <a:pt x="5308655" y="812800"/>
                  </a:lnTo>
                  <a:lnTo>
                    <a:pt x="0" y="812800"/>
                  </a:lnTo>
                  <a:close/>
                </a:path>
              </a:pathLst>
            </a:custGeom>
            <a:solidFill>
              <a:srgbClr val="33A9AC"/>
            </a:solidFill>
          </p:spPr>
        </p:sp>
        <p:sp>
          <p:nvSpPr>
            <p:cNvPr id="4" name="TextBox 4"/>
            <p:cNvSpPr txBox="1"/>
            <p:nvPr/>
          </p:nvSpPr>
          <p:spPr>
            <a:xfrm>
              <a:off x="0" y="-47625"/>
              <a:ext cx="5308655" cy="860425"/>
            </a:xfrm>
            <a:prstGeom prst="rect">
              <a:avLst/>
            </a:prstGeom>
          </p:spPr>
          <p:txBody>
            <a:bodyPr lIns="50800" tIns="50800" rIns="50800" bIns="50800" rtlCol="0" anchor="ctr"/>
            <a:lstStyle/>
            <a:p>
              <a:pPr algn="ctr">
                <a:lnSpc>
                  <a:spcPts val="2323"/>
                </a:lnSpc>
              </a:pPr>
              <a:endParaRPr/>
            </a:p>
          </p:txBody>
        </p:sp>
      </p:grpSp>
      <p:grpSp>
        <p:nvGrpSpPr>
          <p:cNvPr id="5" name="Group 5"/>
          <p:cNvGrpSpPr/>
          <p:nvPr/>
        </p:nvGrpSpPr>
        <p:grpSpPr>
          <a:xfrm>
            <a:off x="7440154" y="5430166"/>
            <a:ext cx="3576977" cy="557160"/>
            <a:chOff x="0" y="0"/>
            <a:chExt cx="5218187" cy="812800"/>
          </a:xfrm>
        </p:grpSpPr>
        <p:sp>
          <p:nvSpPr>
            <p:cNvPr id="6" name="Freeform 6"/>
            <p:cNvSpPr/>
            <p:nvPr/>
          </p:nvSpPr>
          <p:spPr>
            <a:xfrm>
              <a:off x="0" y="0"/>
              <a:ext cx="5218187" cy="812800"/>
            </a:xfrm>
            <a:custGeom>
              <a:avLst/>
              <a:gdLst/>
              <a:ahLst/>
              <a:cxnLst/>
              <a:rect l="l" t="t" r="r" b="b"/>
              <a:pathLst>
                <a:path w="5218187" h="812800">
                  <a:moveTo>
                    <a:pt x="0" y="0"/>
                  </a:moveTo>
                  <a:lnTo>
                    <a:pt x="5218187" y="0"/>
                  </a:lnTo>
                  <a:lnTo>
                    <a:pt x="5218187" y="812800"/>
                  </a:lnTo>
                  <a:lnTo>
                    <a:pt x="0" y="812800"/>
                  </a:lnTo>
                  <a:close/>
                </a:path>
              </a:pathLst>
            </a:custGeom>
            <a:solidFill>
              <a:srgbClr val="FFA646"/>
            </a:solidFill>
          </p:spPr>
        </p:sp>
        <p:sp>
          <p:nvSpPr>
            <p:cNvPr id="7" name="TextBox 7"/>
            <p:cNvSpPr txBox="1"/>
            <p:nvPr/>
          </p:nvSpPr>
          <p:spPr>
            <a:xfrm>
              <a:off x="0" y="-47625"/>
              <a:ext cx="5218187" cy="860425"/>
            </a:xfrm>
            <a:prstGeom prst="rect">
              <a:avLst/>
            </a:prstGeom>
          </p:spPr>
          <p:txBody>
            <a:bodyPr lIns="50800" tIns="50800" rIns="50800" bIns="50800" rtlCol="0" anchor="ctr"/>
            <a:lstStyle/>
            <a:p>
              <a:pPr algn="ctr">
                <a:lnSpc>
                  <a:spcPts val="2323"/>
                </a:lnSpc>
              </a:pPr>
              <a:endParaRPr/>
            </a:p>
          </p:txBody>
        </p:sp>
      </p:grpSp>
      <p:grpSp>
        <p:nvGrpSpPr>
          <p:cNvPr id="8" name="Group 8"/>
          <p:cNvGrpSpPr/>
          <p:nvPr/>
        </p:nvGrpSpPr>
        <p:grpSpPr>
          <a:xfrm>
            <a:off x="12344499" y="5455691"/>
            <a:ext cx="3550188" cy="557160"/>
            <a:chOff x="0" y="0"/>
            <a:chExt cx="5179106" cy="812800"/>
          </a:xfrm>
        </p:grpSpPr>
        <p:sp>
          <p:nvSpPr>
            <p:cNvPr id="9" name="Freeform 9"/>
            <p:cNvSpPr/>
            <p:nvPr/>
          </p:nvSpPr>
          <p:spPr>
            <a:xfrm>
              <a:off x="0" y="0"/>
              <a:ext cx="5179106" cy="812800"/>
            </a:xfrm>
            <a:custGeom>
              <a:avLst/>
              <a:gdLst/>
              <a:ahLst/>
              <a:cxnLst/>
              <a:rect l="l" t="t" r="r" b="b"/>
              <a:pathLst>
                <a:path w="5179106" h="812800">
                  <a:moveTo>
                    <a:pt x="0" y="0"/>
                  </a:moveTo>
                  <a:lnTo>
                    <a:pt x="5179106" y="0"/>
                  </a:lnTo>
                  <a:lnTo>
                    <a:pt x="5179106" y="812800"/>
                  </a:lnTo>
                  <a:lnTo>
                    <a:pt x="0" y="812800"/>
                  </a:lnTo>
                  <a:close/>
                </a:path>
              </a:pathLst>
            </a:custGeom>
            <a:solidFill>
              <a:srgbClr val="F86041"/>
            </a:solidFill>
          </p:spPr>
        </p:sp>
        <p:sp>
          <p:nvSpPr>
            <p:cNvPr id="10" name="TextBox 10"/>
            <p:cNvSpPr txBox="1"/>
            <p:nvPr/>
          </p:nvSpPr>
          <p:spPr>
            <a:xfrm>
              <a:off x="0" y="-47625"/>
              <a:ext cx="5179106" cy="860425"/>
            </a:xfrm>
            <a:prstGeom prst="rect">
              <a:avLst/>
            </a:prstGeom>
          </p:spPr>
          <p:txBody>
            <a:bodyPr lIns="50800" tIns="50800" rIns="50800" bIns="50800" rtlCol="0" anchor="ctr"/>
            <a:lstStyle/>
            <a:p>
              <a:pPr algn="ctr">
                <a:lnSpc>
                  <a:spcPts val="2323"/>
                </a:lnSpc>
              </a:pPr>
              <a:endParaRPr/>
            </a:p>
          </p:txBody>
        </p:sp>
      </p:grpSp>
      <p:sp>
        <p:nvSpPr>
          <p:cNvPr id="11" name="AutoShape 11"/>
          <p:cNvSpPr/>
          <p:nvPr/>
        </p:nvSpPr>
        <p:spPr>
          <a:xfrm>
            <a:off x="2571845" y="8982028"/>
            <a:ext cx="4166339" cy="0"/>
          </a:xfrm>
          <a:prstGeom prst="line">
            <a:avLst/>
          </a:prstGeom>
          <a:ln w="19050" cap="flat">
            <a:solidFill>
              <a:srgbClr val="343779">
                <a:alpha val="49804"/>
              </a:srgbClr>
            </a:solidFill>
            <a:prstDash val="solid"/>
            <a:headEnd type="none" w="sm" len="sm"/>
            <a:tailEnd type="none" w="sm" len="sm"/>
          </a:ln>
        </p:spPr>
      </p:sp>
      <p:grpSp>
        <p:nvGrpSpPr>
          <p:cNvPr id="12" name="Group 12"/>
          <p:cNvGrpSpPr/>
          <p:nvPr/>
        </p:nvGrpSpPr>
        <p:grpSpPr>
          <a:xfrm>
            <a:off x="10263894" y="-388164"/>
            <a:ext cx="1285922" cy="1674087"/>
            <a:chOff x="0" y="0"/>
            <a:chExt cx="812800" cy="1058149"/>
          </a:xfrm>
        </p:grpSpPr>
        <p:sp>
          <p:nvSpPr>
            <p:cNvPr id="13" name="Freeform 13"/>
            <p:cNvSpPr/>
            <p:nvPr/>
          </p:nvSpPr>
          <p:spPr>
            <a:xfrm>
              <a:off x="0" y="0"/>
              <a:ext cx="812800" cy="1058149"/>
            </a:xfrm>
            <a:custGeom>
              <a:avLst/>
              <a:gdLst/>
              <a:ahLst/>
              <a:cxnLst/>
              <a:rect l="l" t="t" r="r" b="b"/>
              <a:pathLst>
                <a:path w="812800" h="1058149">
                  <a:moveTo>
                    <a:pt x="0" y="0"/>
                  </a:moveTo>
                  <a:lnTo>
                    <a:pt x="812800" y="0"/>
                  </a:lnTo>
                  <a:lnTo>
                    <a:pt x="812800" y="1058149"/>
                  </a:lnTo>
                  <a:lnTo>
                    <a:pt x="0" y="1058149"/>
                  </a:lnTo>
                  <a:close/>
                </a:path>
              </a:pathLst>
            </a:custGeom>
            <a:solidFill>
              <a:srgbClr val="33A9AC">
                <a:alpha val="4706"/>
              </a:srgbClr>
            </a:solidFill>
          </p:spPr>
        </p:sp>
        <p:sp>
          <p:nvSpPr>
            <p:cNvPr id="14" name="TextBox 14"/>
            <p:cNvSpPr txBox="1"/>
            <p:nvPr/>
          </p:nvSpPr>
          <p:spPr>
            <a:xfrm>
              <a:off x="0" y="-47625"/>
              <a:ext cx="812800" cy="1105774"/>
            </a:xfrm>
            <a:prstGeom prst="rect">
              <a:avLst/>
            </a:prstGeom>
          </p:spPr>
          <p:txBody>
            <a:bodyPr lIns="50800" tIns="50800" rIns="50800" bIns="50800" rtlCol="0" anchor="ctr"/>
            <a:lstStyle/>
            <a:p>
              <a:pPr algn="ctr">
                <a:lnSpc>
                  <a:spcPts val="2323"/>
                </a:lnSpc>
              </a:pPr>
              <a:endParaRPr/>
            </a:p>
          </p:txBody>
        </p:sp>
      </p:grpSp>
      <p:grpSp>
        <p:nvGrpSpPr>
          <p:cNvPr id="15" name="Group 15"/>
          <p:cNvGrpSpPr/>
          <p:nvPr/>
        </p:nvGrpSpPr>
        <p:grpSpPr>
          <a:xfrm>
            <a:off x="2552770" y="1285922"/>
            <a:ext cx="1266848" cy="1275280"/>
            <a:chOff x="0" y="0"/>
            <a:chExt cx="818246" cy="823692"/>
          </a:xfrm>
        </p:grpSpPr>
        <p:sp>
          <p:nvSpPr>
            <p:cNvPr id="16" name="Freeform 16"/>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solidFill>
          </p:spPr>
        </p:sp>
        <p:sp>
          <p:nvSpPr>
            <p:cNvPr id="17" name="TextBox 17"/>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18" name="Group 18"/>
          <p:cNvGrpSpPr/>
          <p:nvPr/>
        </p:nvGrpSpPr>
        <p:grpSpPr>
          <a:xfrm>
            <a:off x="1285922" y="1285922"/>
            <a:ext cx="1266848" cy="1275280"/>
            <a:chOff x="0" y="0"/>
            <a:chExt cx="818246" cy="823692"/>
          </a:xfrm>
        </p:grpSpPr>
        <p:sp>
          <p:nvSpPr>
            <p:cNvPr id="19" name="Freeform 19"/>
            <p:cNvSpPr/>
            <p:nvPr/>
          </p:nvSpPr>
          <p:spPr>
            <a:xfrm>
              <a:off x="0" y="0"/>
              <a:ext cx="818246" cy="823692"/>
            </a:xfrm>
            <a:custGeom>
              <a:avLst/>
              <a:gdLst/>
              <a:ahLst/>
              <a:cxnLst/>
              <a:rect l="l" t="t" r="r" b="b"/>
              <a:pathLst>
                <a:path w="818246" h="823692">
                  <a:moveTo>
                    <a:pt x="0" y="0"/>
                  </a:moveTo>
                  <a:lnTo>
                    <a:pt x="818246" y="0"/>
                  </a:lnTo>
                  <a:lnTo>
                    <a:pt x="818246" y="823692"/>
                  </a:lnTo>
                  <a:lnTo>
                    <a:pt x="0" y="823692"/>
                  </a:lnTo>
                  <a:close/>
                </a:path>
              </a:pathLst>
            </a:custGeom>
            <a:solidFill>
              <a:srgbClr val="343779">
                <a:alpha val="19608"/>
              </a:srgbClr>
            </a:solidFill>
          </p:spPr>
        </p:sp>
        <p:sp>
          <p:nvSpPr>
            <p:cNvPr id="20" name="TextBox 20"/>
            <p:cNvSpPr txBox="1"/>
            <p:nvPr/>
          </p:nvSpPr>
          <p:spPr>
            <a:xfrm>
              <a:off x="0" y="-47625"/>
              <a:ext cx="818246" cy="871317"/>
            </a:xfrm>
            <a:prstGeom prst="rect">
              <a:avLst/>
            </a:prstGeom>
          </p:spPr>
          <p:txBody>
            <a:bodyPr lIns="50800" tIns="50800" rIns="50800" bIns="50800" rtlCol="0" anchor="ctr"/>
            <a:lstStyle/>
            <a:p>
              <a:pPr algn="ctr">
                <a:lnSpc>
                  <a:spcPts val="2323"/>
                </a:lnSpc>
              </a:pPr>
              <a:endParaRPr/>
            </a:p>
          </p:txBody>
        </p:sp>
      </p:grpSp>
      <p:grpSp>
        <p:nvGrpSpPr>
          <p:cNvPr id="21" name="Group 21"/>
          <p:cNvGrpSpPr/>
          <p:nvPr/>
        </p:nvGrpSpPr>
        <p:grpSpPr>
          <a:xfrm>
            <a:off x="17002078" y="1285922"/>
            <a:ext cx="1883098" cy="2571845"/>
            <a:chOff x="0" y="0"/>
            <a:chExt cx="1190260" cy="1625600"/>
          </a:xfrm>
        </p:grpSpPr>
        <p:sp>
          <p:nvSpPr>
            <p:cNvPr id="22" name="Freeform 22"/>
            <p:cNvSpPr/>
            <p:nvPr/>
          </p:nvSpPr>
          <p:spPr>
            <a:xfrm>
              <a:off x="0" y="0"/>
              <a:ext cx="1190260" cy="1625600"/>
            </a:xfrm>
            <a:custGeom>
              <a:avLst/>
              <a:gdLst/>
              <a:ahLst/>
              <a:cxnLst/>
              <a:rect l="l" t="t" r="r" b="b"/>
              <a:pathLst>
                <a:path w="1190260" h="1625600">
                  <a:moveTo>
                    <a:pt x="0" y="0"/>
                  </a:moveTo>
                  <a:lnTo>
                    <a:pt x="1190260" y="0"/>
                  </a:lnTo>
                  <a:lnTo>
                    <a:pt x="1190260" y="1625600"/>
                  </a:lnTo>
                  <a:lnTo>
                    <a:pt x="0" y="1625600"/>
                  </a:lnTo>
                  <a:close/>
                </a:path>
              </a:pathLst>
            </a:custGeom>
            <a:solidFill>
              <a:srgbClr val="343779">
                <a:alpha val="9804"/>
              </a:srgbClr>
            </a:solidFill>
          </p:spPr>
        </p:sp>
        <p:sp>
          <p:nvSpPr>
            <p:cNvPr id="23" name="TextBox 23"/>
            <p:cNvSpPr txBox="1"/>
            <p:nvPr/>
          </p:nvSpPr>
          <p:spPr>
            <a:xfrm>
              <a:off x="0" y="-47625"/>
              <a:ext cx="1190260" cy="1673225"/>
            </a:xfrm>
            <a:prstGeom prst="rect">
              <a:avLst/>
            </a:prstGeom>
          </p:spPr>
          <p:txBody>
            <a:bodyPr lIns="50800" tIns="50800" rIns="50800" bIns="50800" rtlCol="0" anchor="ctr"/>
            <a:lstStyle/>
            <a:p>
              <a:pPr algn="ctr">
                <a:lnSpc>
                  <a:spcPts val="2323"/>
                </a:lnSpc>
              </a:pPr>
              <a:endParaRPr/>
            </a:p>
          </p:txBody>
        </p:sp>
      </p:grpSp>
      <p:grpSp>
        <p:nvGrpSpPr>
          <p:cNvPr id="24" name="Group 24"/>
          <p:cNvGrpSpPr/>
          <p:nvPr/>
        </p:nvGrpSpPr>
        <p:grpSpPr>
          <a:xfrm>
            <a:off x="17002078" y="3857388"/>
            <a:ext cx="1883098" cy="1285922"/>
            <a:chOff x="0" y="0"/>
            <a:chExt cx="1190260" cy="812800"/>
          </a:xfrm>
        </p:grpSpPr>
        <p:sp>
          <p:nvSpPr>
            <p:cNvPr id="25" name="Freeform 25"/>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19608"/>
              </a:srgbClr>
            </a:solidFill>
          </p:spPr>
        </p:sp>
        <p:sp>
          <p:nvSpPr>
            <p:cNvPr id="26" name="TextBox 26"/>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7" name="Group 27"/>
          <p:cNvGrpSpPr/>
          <p:nvPr/>
        </p:nvGrpSpPr>
        <p:grpSpPr>
          <a:xfrm>
            <a:off x="8977971" y="9001078"/>
            <a:ext cx="1285922" cy="1912957"/>
            <a:chOff x="0" y="0"/>
            <a:chExt cx="812800" cy="1209133"/>
          </a:xfrm>
        </p:grpSpPr>
        <p:sp>
          <p:nvSpPr>
            <p:cNvPr id="28" name="Freeform 28"/>
            <p:cNvSpPr/>
            <p:nvPr/>
          </p:nvSpPr>
          <p:spPr>
            <a:xfrm>
              <a:off x="0" y="0"/>
              <a:ext cx="812800" cy="1209133"/>
            </a:xfrm>
            <a:custGeom>
              <a:avLst/>
              <a:gdLst/>
              <a:ahLst/>
              <a:cxnLst/>
              <a:rect l="l" t="t" r="r" b="b"/>
              <a:pathLst>
                <a:path w="812800" h="1209133">
                  <a:moveTo>
                    <a:pt x="0" y="0"/>
                  </a:moveTo>
                  <a:lnTo>
                    <a:pt x="812800" y="0"/>
                  </a:lnTo>
                  <a:lnTo>
                    <a:pt x="812800" y="1209133"/>
                  </a:lnTo>
                  <a:lnTo>
                    <a:pt x="0" y="1209133"/>
                  </a:lnTo>
                  <a:close/>
                </a:path>
              </a:pathLst>
            </a:custGeom>
            <a:solidFill>
              <a:srgbClr val="FFA646">
                <a:alpha val="49804"/>
              </a:srgbClr>
            </a:solidFill>
          </p:spPr>
        </p:sp>
        <p:sp>
          <p:nvSpPr>
            <p:cNvPr id="29" name="TextBox 29"/>
            <p:cNvSpPr txBox="1"/>
            <p:nvPr/>
          </p:nvSpPr>
          <p:spPr>
            <a:xfrm>
              <a:off x="0" y="-47625"/>
              <a:ext cx="812800" cy="1256758"/>
            </a:xfrm>
            <a:prstGeom prst="rect">
              <a:avLst/>
            </a:prstGeom>
          </p:spPr>
          <p:txBody>
            <a:bodyPr lIns="50800" tIns="50800" rIns="50800" bIns="50800" rtlCol="0" anchor="ctr"/>
            <a:lstStyle/>
            <a:p>
              <a:pPr algn="ctr">
                <a:lnSpc>
                  <a:spcPts val="2323"/>
                </a:lnSpc>
              </a:pPr>
              <a:endParaRPr/>
            </a:p>
          </p:txBody>
        </p:sp>
      </p:grpSp>
      <p:sp>
        <p:nvSpPr>
          <p:cNvPr id="30" name="AutoShape 30"/>
          <p:cNvSpPr/>
          <p:nvPr/>
        </p:nvSpPr>
        <p:spPr>
          <a:xfrm rot="-5400000">
            <a:off x="-2557368" y="5129212"/>
            <a:ext cx="7696105" cy="0"/>
          </a:xfrm>
          <a:prstGeom prst="line">
            <a:avLst/>
          </a:prstGeom>
          <a:ln w="9525" cap="flat">
            <a:solidFill>
              <a:srgbClr val="343779">
                <a:alpha val="49804"/>
              </a:srgbClr>
            </a:solidFill>
            <a:prstDash val="solid"/>
            <a:headEnd type="none" w="sm" len="sm"/>
            <a:tailEnd type="none" w="sm" len="sm"/>
          </a:ln>
        </p:spPr>
      </p:sp>
      <p:sp>
        <p:nvSpPr>
          <p:cNvPr id="31" name="AutoShape 31"/>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32" name="Freeform 32"/>
          <p:cNvSpPr/>
          <p:nvPr/>
        </p:nvSpPr>
        <p:spPr>
          <a:xfrm>
            <a:off x="9320269" y="1028700"/>
            <a:ext cx="9455181" cy="3807519"/>
          </a:xfrm>
          <a:custGeom>
            <a:avLst/>
            <a:gdLst/>
            <a:ahLst/>
            <a:cxnLst/>
            <a:rect l="l" t="t" r="r" b="b"/>
            <a:pathLst>
              <a:path w="9455181" h="3807519">
                <a:moveTo>
                  <a:pt x="0" y="0"/>
                </a:moveTo>
                <a:lnTo>
                  <a:pt x="9455180" y="0"/>
                </a:lnTo>
                <a:lnTo>
                  <a:pt x="9455180" y="3807519"/>
                </a:lnTo>
                <a:lnTo>
                  <a:pt x="0" y="3807519"/>
                </a:lnTo>
                <a:lnTo>
                  <a:pt x="0" y="0"/>
                </a:lnTo>
                <a:close/>
              </a:path>
            </a:pathLst>
          </a:custGeom>
          <a:blipFill>
            <a:blip r:embed="rId2"/>
            <a:stretch>
              <a:fillRect l="-7940" t="-10394" r="-761" b="-24573"/>
            </a:stretch>
          </a:blipFill>
        </p:spPr>
      </p:sp>
      <p:sp>
        <p:nvSpPr>
          <p:cNvPr id="33" name="Freeform 33"/>
          <p:cNvSpPr/>
          <p:nvPr/>
        </p:nvSpPr>
        <p:spPr>
          <a:xfrm>
            <a:off x="2860229" y="1549490"/>
            <a:ext cx="748145" cy="748145"/>
          </a:xfrm>
          <a:custGeom>
            <a:avLst/>
            <a:gdLst/>
            <a:ahLst/>
            <a:cxnLst/>
            <a:rect l="l" t="t" r="r" b="b"/>
            <a:pathLst>
              <a:path w="748145" h="748145">
                <a:moveTo>
                  <a:pt x="0" y="0"/>
                </a:moveTo>
                <a:lnTo>
                  <a:pt x="748145" y="0"/>
                </a:lnTo>
                <a:lnTo>
                  <a:pt x="748145" y="748145"/>
                </a:lnTo>
                <a:lnTo>
                  <a:pt x="0" y="7481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4" name="TextBox 34"/>
          <p:cNvSpPr txBox="1"/>
          <p:nvPr/>
        </p:nvSpPr>
        <p:spPr>
          <a:xfrm>
            <a:off x="2571845" y="6308126"/>
            <a:ext cx="4494969" cy="1990545"/>
          </a:xfrm>
          <a:prstGeom prst="rect">
            <a:avLst/>
          </a:prstGeom>
        </p:spPr>
        <p:txBody>
          <a:bodyPr wrap="square" lIns="0" tIns="0" rIns="0" bIns="0" rtlCol="0" anchor="t">
            <a:spAutoFit/>
          </a:bodyPr>
          <a:lstStyle/>
          <a:p>
            <a:pPr algn="just">
              <a:lnSpc>
                <a:spcPts val="2200"/>
              </a:lnSpc>
              <a:spcBef>
                <a:spcPct val="0"/>
              </a:spcBef>
            </a:pPr>
            <a:r>
              <a:rPr lang="en-US" sz="2400" dirty="0" err="1">
                <a:solidFill>
                  <a:srgbClr val="343779"/>
                </a:solidFill>
                <a:latin typeface="Poppins"/>
                <a:ea typeface="Poppins"/>
                <a:cs typeface="Poppins"/>
                <a:sym typeface="Poppins"/>
              </a:rPr>
              <a:t>Terwujudnya</a:t>
            </a:r>
            <a:r>
              <a:rPr lang="en-US" sz="2400" dirty="0">
                <a:solidFill>
                  <a:srgbClr val="343779"/>
                </a:solidFill>
                <a:latin typeface="Poppins"/>
                <a:ea typeface="Poppins"/>
                <a:cs typeface="Poppins"/>
                <a:sym typeface="Poppins"/>
              </a:rPr>
              <a:t> Platform digital yang </a:t>
            </a:r>
            <a:r>
              <a:rPr lang="en-US" sz="2400" dirty="0" err="1">
                <a:solidFill>
                  <a:srgbClr val="343779"/>
                </a:solidFill>
                <a:latin typeface="Poppins"/>
                <a:ea typeface="Poppins"/>
                <a:cs typeface="Poppins"/>
                <a:sym typeface="Poppins"/>
              </a:rPr>
              <a:t>terintegrasi</a:t>
            </a:r>
            <a:r>
              <a:rPr lang="en-US" sz="2400" dirty="0">
                <a:solidFill>
                  <a:srgbClr val="343779"/>
                </a:solidFill>
                <a:latin typeface="Poppins"/>
                <a:ea typeface="Poppins"/>
                <a:cs typeface="Poppins"/>
                <a:sym typeface="Poppins"/>
              </a:rPr>
              <a:t> dan </a:t>
            </a:r>
            <a:r>
              <a:rPr lang="en-US" sz="2400" dirty="0" err="1">
                <a:solidFill>
                  <a:srgbClr val="343779"/>
                </a:solidFill>
                <a:latin typeface="Poppins"/>
                <a:ea typeface="Poppins"/>
                <a:cs typeface="Poppins"/>
                <a:sym typeface="Poppins"/>
              </a:rPr>
              <a:t>akan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memudahkan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pengambilan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keputusan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berbasis</a:t>
            </a:r>
            <a:r>
              <a:rPr lang="en-US" sz="2400" dirty="0">
                <a:solidFill>
                  <a:srgbClr val="343779"/>
                </a:solidFill>
                <a:latin typeface="Poppins"/>
                <a:ea typeface="Poppins"/>
                <a:cs typeface="Poppins"/>
                <a:sym typeface="Poppins"/>
              </a:rPr>
              <a:t> data, yang </a:t>
            </a:r>
            <a:r>
              <a:rPr lang="en-US" sz="2400" dirty="0" err="1">
                <a:solidFill>
                  <a:srgbClr val="343779"/>
                </a:solidFill>
                <a:latin typeface="Poppins"/>
                <a:ea typeface="Poppins"/>
                <a:cs typeface="Poppins"/>
                <a:sym typeface="Poppins"/>
              </a:rPr>
              <a:t>mendukung</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perencanaan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pembangunan</a:t>
            </a:r>
            <a:r>
              <a:rPr lang="en-US" sz="2400" dirty="0">
                <a:solidFill>
                  <a:srgbClr val="343779"/>
                </a:solidFill>
                <a:latin typeface="Poppins"/>
                <a:ea typeface="Poppins"/>
                <a:cs typeface="Poppins"/>
                <a:sym typeface="Poppins"/>
              </a:rPr>
              <a:t> yang </a:t>
            </a:r>
            <a:r>
              <a:rPr lang="en-US" sz="2400" dirty="0" err="1">
                <a:solidFill>
                  <a:srgbClr val="343779"/>
                </a:solidFill>
                <a:latin typeface="Poppins"/>
                <a:ea typeface="Poppins"/>
                <a:cs typeface="Poppins"/>
                <a:sym typeface="Poppins"/>
              </a:rPr>
              <a:t>lebih</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tepat</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sasaran</a:t>
            </a:r>
            <a:r>
              <a:rPr lang="en-US" sz="2400" dirty="0">
                <a:solidFill>
                  <a:srgbClr val="343779"/>
                </a:solidFill>
                <a:latin typeface="Poppins"/>
                <a:ea typeface="Poppins"/>
                <a:cs typeface="Poppins"/>
                <a:sym typeface="Poppins"/>
              </a:rPr>
              <a:t>.</a:t>
            </a:r>
          </a:p>
        </p:txBody>
      </p:sp>
      <p:sp>
        <p:nvSpPr>
          <p:cNvPr id="35" name="TextBox 35"/>
          <p:cNvSpPr txBox="1"/>
          <p:nvPr/>
        </p:nvSpPr>
        <p:spPr>
          <a:xfrm>
            <a:off x="7489540" y="6216801"/>
            <a:ext cx="4418367" cy="2554802"/>
          </a:xfrm>
          <a:prstGeom prst="rect">
            <a:avLst/>
          </a:prstGeom>
        </p:spPr>
        <p:txBody>
          <a:bodyPr wrap="square" lIns="0" tIns="0" rIns="0" bIns="0" rtlCol="0" anchor="t">
            <a:spAutoFit/>
          </a:bodyPr>
          <a:lstStyle/>
          <a:p>
            <a:pPr algn="just">
              <a:lnSpc>
                <a:spcPts val="2200"/>
              </a:lnSpc>
              <a:spcBef>
                <a:spcPct val="0"/>
              </a:spcBef>
            </a:pPr>
            <a:r>
              <a:rPr lang="en-US" sz="2400" dirty="0" err="1">
                <a:solidFill>
                  <a:srgbClr val="343779"/>
                </a:solidFill>
                <a:latin typeface="Poppins"/>
                <a:ea typeface="Poppins"/>
                <a:cs typeface="Poppins"/>
                <a:sym typeface="Poppins"/>
              </a:rPr>
              <a:t>Mendukung</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peningkatan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daya</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saing</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melalui</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efisiensi</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birokrasi</a:t>
            </a:r>
            <a:r>
              <a:rPr lang="en-US" sz="2400" dirty="0">
                <a:solidFill>
                  <a:srgbClr val="343779"/>
                </a:solidFill>
                <a:latin typeface="Poppins"/>
                <a:ea typeface="Poppins"/>
                <a:cs typeface="Poppins"/>
                <a:sym typeface="Poppins"/>
              </a:rPr>
              <a:t> dan </a:t>
            </a:r>
            <a:r>
              <a:rPr lang="en-US" sz="2400" dirty="0" err="1">
                <a:solidFill>
                  <a:srgbClr val="343779"/>
                </a:solidFill>
                <a:latin typeface="Poppins"/>
                <a:ea typeface="Poppins"/>
                <a:cs typeface="Poppins"/>
                <a:sym typeface="Poppins"/>
              </a:rPr>
              <a:t>pelayanan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publik</a:t>
            </a:r>
            <a:r>
              <a:rPr lang="en-US" sz="2400" dirty="0">
                <a:solidFill>
                  <a:srgbClr val="343779"/>
                </a:solidFill>
                <a:latin typeface="Poppins"/>
                <a:ea typeface="Poppins"/>
                <a:cs typeface="Poppins"/>
                <a:sym typeface="Poppins"/>
              </a:rPr>
              <a:t> yang </a:t>
            </a:r>
            <a:r>
              <a:rPr lang="en-US" sz="2400" dirty="0" err="1">
                <a:solidFill>
                  <a:srgbClr val="343779"/>
                </a:solidFill>
                <a:latin typeface="Poppins"/>
                <a:ea typeface="Poppins"/>
                <a:cs typeface="Poppins"/>
                <a:sym typeface="Poppins"/>
              </a:rPr>
              <a:t>lebih</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baik</a:t>
            </a:r>
            <a:r>
              <a:rPr lang="en-US" sz="2400" dirty="0">
                <a:solidFill>
                  <a:srgbClr val="343779"/>
                </a:solidFill>
                <a:latin typeface="Poppins"/>
                <a:ea typeface="Poppins"/>
                <a:cs typeface="Poppins"/>
                <a:sym typeface="Poppins"/>
              </a:rPr>
              <a:t>, yang pada </a:t>
            </a:r>
            <a:r>
              <a:rPr lang="en-US" sz="2400" dirty="0" err="1">
                <a:solidFill>
                  <a:srgbClr val="343779"/>
                </a:solidFill>
                <a:latin typeface="Poppins"/>
                <a:ea typeface="Poppins"/>
                <a:cs typeface="Poppins"/>
                <a:sym typeface="Poppins"/>
              </a:rPr>
              <a:t>akhirnya</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berkontribusi</a:t>
            </a:r>
            <a:r>
              <a:rPr lang="en-US" sz="2400" dirty="0">
                <a:solidFill>
                  <a:srgbClr val="343779"/>
                </a:solidFill>
                <a:latin typeface="Poppins"/>
                <a:ea typeface="Poppins"/>
                <a:cs typeface="Poppins"/>
                <a:sym typeface="Poppins"/>
              </a:rPr>
              <a:t> pada </a:t>
            </a:r>
            <a:r>
              <a:rPr lang="en-US" sz="2400" dirty="0" err="1">
                <a:solidFill>
                  <a:srgbClr val="343779"/>
                </a:solidFill>
                <a:latin typeface="Poppins"/>
                <a:ea typeface="Poppins"/>
                <a:cs typeface="Poppins"/>
                <a:sym typeface="Poppins"/>
              </a:rPr>
              <a:t>peningkatan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Indeks</a:t>
            </a:r>
            <a:r>
              <a:rPr lang="en-US" sz="2400" dirty="0">
                <a:solidFill>
                  <a:srgbClr val="343779"/>
                </a:solidFill>
                <a:latin typeface="Poppins"/>
                <a:ea typeface="Poppins"/>
                <a:cs typeface="Poppins"/>
                <a:sym typeface="Poppins"/>
              </a:rPr>
              <a:t> Pembangunan </a:t>
            </a:r>
            <a:r>
              <a:rPr lang="en-US" sz="2400" dirty="0" err="1">
                <a:solidFill>
                  <a:srgbClr val="343779"/>
                </a:solidFill>
                <a:latin typeface="Poppins"/>
                <a:ea typeface="Poppins"/>
                <a:cs typeface="Poppins"/>
                <a:sym typeface="Poppins"/>
              </a:rPr>
              <a:t>Manusia</a:t>
            </a:r>
            <a:r>
              <a:rPr lang="en-US" sz="2400" dirty="0">
                <a:solidFill>
                  <a:srgbClr val="343779"/>
                </a:solidFill>
                <a:latin typeface="Poppins"/>
                <a:ea typeface="Poppins"/>
                <a:cs typeface="Poppins"/>
                <a:sym typeface="Poppins"/>
              </a:rPr>
              <a:t> (IPM) dan </a:t>
            </a:r>
            <a:r>
              <a:rPr lang="en-US" sz="2400" dirty="0" err="1">
                <a:solidFill>
                  <a:srgbClr val="343779"/>
                </a:solidFill>
                <a:latin typeface="Poppins"/>
                <a:ea typeface="Poppins"/>
                <a:cs typeface="Poppins"/>
                <a:sym typeface="Poppins"/>
              </a:rPr>
              <a:t>Indeks</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Kepuasan</a:t>
            </a:r>
            <a:r>
              <a:rPr lang="en-US" sz="2400" dirty="0">
                <a:solidFill>
                  <a:srgbClr val="343779"/>
                </a:solidFill>
                <a:latin typeface="Poppins"/>
                <a:ea typeface="Poppins"/>
                <a:cs typeface="Poppins"/>
                <a:sym typeface="Poppins"/>
              </a:rPr>
              <a:t> Masyarakat (IKM).</a:t>
            </a:r>
          </a:p>
        </p:txBody>
      </p:sp>
      <p:sp>
        <p:nvSpPr>
          <p:cNvPr id="36" name="TextBox 36"/>
          <p:cNvSpPr txBox="1"/>
          <p:nvPr/>
        </p:nvSpPr>
        <p:spPr>
          <a:xfrm>
            <a:off x="12344499" y="6273738"/>
            <a:ext cx="4756983" cy="1990545"/>
          </a:xfrm>
          <a:prstGeom prst="rect">
            <a:avLst/>
          </a:prstGeom>
        </p:spPr>
        <p:txBody>
          <a:bodyPr wrap="square" lIns="0" tIns="0" rIns="0" bIns="0" rtlCol="0" anchor="t">
            <a:spAutoFit/>
          </a:bodyPr>
          <a:lstStyle/>
          <a:p>
            <a:pPr algn="just">
              <a:lnSpc>
                <a:spcPts val="2200"/>
              </a:lnSpc>
              <a:spcBef>
                <a:spcPct val="0"/>
              </a:spcBef>
            </a:pPr>
            <a:r>
              <a:rPr lang="en-US" sz="2400" dirty="0" err="1">
                <a:solidFill>
                  <a:srgbClr val="343779"/>
                </a:solidFill>
                <a:latin typeface="Poppins"/>
                <a:ea typeface="Poppins"/>
                <a:cs typeface="Poppins"/>
                <a:sym typeface="Poppins"/>
              </a:rPr>
              <a:t>Layanan</a:t>
            </a:r>
            <a:r>
              <a:rPr lang="en-US" sz="2400" dirty="0">
                <a:solidFill>
                  <a:srgbClr val="343779"/>
                </a:solidFill>
                <a:latin typeface="Poppins"/>
                <a:ea typeface="Poppins"/>
                <a:cs typeface="Poppins"/>
                <a:sym typeface="Poppins"/>
              </a:rPr>
              <a:t> yang </a:t>
            </a:r>
            <a:r>
              <a:rPr lang="en-US" sz="2400" dirty="0" err="1">
                <a:solidFill>
                  <a:srgbClr val="343779"/>
                </a:solidFill>
                <a:latin typeface="Poppins"/>
                <a:ea typeface="Poppins"/>
                <a:cs typeface="Poppins"/>
                <a:sym typeface="Poppins"/>
              </a:rPr>
              <a:t>lebih</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cepat</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transparan</a:t>
            </a:r>
            <a:r>
              <a:rPr lang="en-US" sz="2400" dirty="0">
                <a:solidFill>
                  <a:srgbClr val="343779"/>
                </a:solidFill>
                <a:latin typeface="Poppins"/>
                <a:ea typeface="Poppins"/>
                <a:cs typeface="Poppins"/>
                <a:sym typeface="Poppins"/>
              </a:rPr>
              <a:t>, dan </a:t>
            </a:r>
            <a:r>
              <a:rPr lang="en-US" sz="2400" dirty="0" err="1">
                <a:solidFill>
                  <a:srgbClr val="343779"/>
                </a:solidFill>
                <a:latin typeface="Poppins"/>
                <a:ea typeface="Poppins"/>
                <a:cs typeface="Poppins"/>
                <a:sym typeface="Poppins"/>
              </a:rPr>
              <a:t>akurat</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Akses</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informasi</a:t>
            </a:r>
            <a:r>
              <a:rPr lang="en-US" sz="2400" dirty="0">
                <a:solidFill>
                  <a:srgbClr val="343779"/>
                </a:solidFill>
                <a:latin typeface="Poppins"/>
                <a:ea typeface="Poppins"/>
                <a:cs typeface="Poppins"/>
                <a:sym typeface="Poppins"/>
              </a:rPr>
              <a:t> dan </a:t>
            </a:r>
            <a:r>
              <a:rPr lang="en-US" sz="2400" dirty="0" err="1">
                <a:solidFill>
                  <a:srgbClr val="343779"/>
                </a:solidFill>
                <a:latin typeface="Poppins"/>
                <a:ea typeface="Poppins"/>
                <a:cs typeface="Poppins"/>
                <a:sym typeface="Poppins"/>
              </a:rPr>
              <a:t>layanan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publik</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menjadi</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lebih</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mudah</a:t>
            </a:r>
            <a:r>
              <a:rPr lang="en-US" sz="2400" dirty="0">
                <a:solidFill>
                  <a:srgbClr val="343779"/>
                </a:solidFill>
                <a:latin typeface="Poppins"/>
                <a:ea typeface="Poppins"/>
                <a:cs typeface="Poppins"/>
                <a:sym typeface="Poppins"/>
              </a:rPr>
              <a:t> dan </a:t>
            </a:r>
            <a:r>
              <a:rPr lang="en-US" sz="2400" dirty="0" err="1">
                <a:solidFill>
                  <a:srgbClr val="343779"/>
                </a:solidFill>
                <a:latin typeface="Poppins"/>
                <a:ea typeface="Poppins"/>
                <a:cs typeface="Poppins"/>
                <a:sym typeface="Poppins"/>
              </a:rPr>
              <a:t>dapat</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diakses</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kapan</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saja</a:t>
            </a:r>
            <a:r>
              <a:rPr lang="en-US" sz="2400" dirty="0">
                <a:solidFill>
                  <a:srgbClr val="343779"/>
                </a:solidFill>
                <a:latin typeface="Poppins"/>
                <a:ea typeface="Poppins"/>
                <a:cs typeface="Poppins"/>
                <a:sym typeface="Poppins"/>
              </a:rPr>
              <a:t> </a:t>
            </a:r>
            <a:r>
              <a:rPr lang="en-US" sz="2400" dirty="0" err="1">
                <a:solidFill>
                  <a:srgbClr val="343779"/>
                </a:solidFill>
                <a:latin typeface="Poppins"/>
                <a:ea typeface="Poppins"/>
                <a:cs typeface="Poppins"/>
                <a:sym typeface="Poppins"/>
              </a:rPr>
              <a:t>melalui</a:t>
            </a:r>
            <a:r>
              <a:rPr lang="en-US" sz="2400" dirty="0">
                <a:solidFill>
                  <a:srgbClr val="343779"/>
                </a:solidFill>
                <a:latin typeface="Poppins"/>
                <a:ea typeface="Poppins"/>
                <a:cs typeface="Poppins"/>
                <a:sym typeface="Poppins"/>
              </a:rPr>
              <a:t> platform digital yang </a:t>
            </a:r>
            <a:r>
              <a:rPr lang="en-US" sz="2400" dirty="0" err="1">
                <a:solidFill>
                  <a:srgbClr val="343779"/>
                </a:solidFill>
                <a:latin typeface="Poppins"/>
                <a:ea typeface="Poppins"/>
                <a:cs typeface="Poppins"/>
                <a:sym typeface="Poppins"/>
              </a:rPr>
              <a:t>terintegrasi</a:t>
            </a:r>
            <a:r>
              <a:rPr lang="en-US" sz="2400" dirty="0">
                <a:solidFill>
                  <a:srgbClr val="343779"/>
                </a:solidFill>
                <a:latin typeface="Poppins"/>
                <a:ea typeface="Poppins"/>
                <a:cs typeface="Poppins"/>
                <a:sym typeface="Poppins"/>
              </a:rPr>
              <a:t>.</a:t>
            </a:r>
          </a:p>
        </p:txBody>
      </p:sp>
      <p:sp>
        <p:nvSpPr>
          <p:cNvPr id="37" name="TextBox 37"/>
          <p:cNvSpPr txBox="1"/>
          <p:nvPr/>
        </p:nvSpPr>
        <p:spPr>
          <a:xfrm>
            <a:off x="3060292" y="5572536"/>
            <a:ext cx="3434470" cy="346249"/>
          </a:xfrm>
          <a:prstGeom prst="rect">
            <a:avLst/>
          </a:prstGeom>
        </p:spPr>
        <p:txBody>
          <a:bodyPr lIns="0" tIns="0" rIns="0" bIns="0" rtlCol="0" anchor="t">
            <a:spAutoFit/>
          </a:bodyPr>
          <a:lstStyle/>
          <a:p>
            <a:pPr algn="l">
              <a:lnSpc>
                <a:spcPts val="2808"/>
              </a:lnSpc>
            </a:pPr>
            <a:r>
              <a:rPr lang="en-US" sz="2000" b="1">
                <a:solidFill>
                  <a:srgbClr val="FFFFFF"/>
                </a:solidFill>
                <a:latin typeface="Poppins Bold"/>
                <a:ea typeface="Poppins Bold"/>
                <a:cs typeface="Poppins Bold"/>
                <a:sym typeface="Poppins Bold"/>
              </a:rPr>
              <a:t>Pemerintah Daerah</a:t>
            </a:r>
          </a:p>
        </p:txBody>
      </p:sp>
      <p:sp>
        <p:nvSpPr>
          <p:cNvPr id="38" name="TextBox 38"/>
          <p:cNvSpPr txBox="1"/>
          <p:nvPr/>
        </p:nvSpPr>
        <p:spPr>
          <a:xfrm>
            <a:off x="7882994" y="5533726"/>
            <a:ext cx="3308739" cy="346249"/>
          </a:xfrm>
          <a:prstGeom prst="rect">
            <a:avLst/>
          </a:prstGeom>
        </p:spPr>
        <p:txBody>
          <a:bodyPr lIns="0" tIns="0" rIns="0" bIns="0" rtlCol="0" anchor="t">
            <a:spAutoFit/>
          </a:bodyPr>
          <a:lstStyle/>
          <a:p>
            <a:pPr algn="l">
              <a:lnSpc>
                <a:spcPts val="2808"/>
              </a:lnSpc>
            </a:pPr>
            <a:r>
              <a:rPr lang="en-US" sz="2000" b="1" dirty="0">
                <a:solidFill>
                  <a:srgbClr val="FFFFFF"/>
                </a:solidFill>
                <a:latin typeface="Poppins Bold"/>
                <a:ea typeface="Poppins Bold"/>
                <a:cs typeface="Poppins Bold"/>
                <a:sym typeface="Poppins Bold"/>
              </a:rPr>
              <a:t>Pembangunan Daerah</a:t>
            </a:r>
          </a:p>
        </p:txBody>
      </p:sp>
      <p:sp>
        <p:nvSpPr>
          <p:cNvPr id="39" name="TextBox 39"/>
          <p:cNvSpPr txBox="1"/>
          <p:nvPr/>
        </p:nvSpPr>
        <p:spPr>
          <a:xfrm>
            <a:off x="13036870" y="5579075"/>
            <a:ext cx="2773248" cy="380619"/>
          </a:xfrm>
          <a:prstGeom prst="rect">
            <a:avLst/>
          </a:prstGeom>
        </p:spPr>
        <p:txBody>
          <a:bodyPr lIns="0" tIns="0" rIns="0" bIns="0" rtlCol="0" anchor="t">
            <a:spAutoFit/>
          </a:bodyPr>
          <a:lstStyle/>
          <a:p>
            <a:pPr algn="l">
              <a:lnSpc>
                <a:spcPts val="2808"/>
              </a:lnSpc>
            </a:pPr>
            <a:r>
              <a:rPr lang="en-US" sz="2400" b="1">
                <a:solidFill>
                  <a:srgbClr val="FFFFFF"/>
                </a:solidFill>
                <a:latin typeface="Poppins Bold"/>
                <a:ea typeface="Poppins Bold"/>
                <a:cs typeface="Poppins Bold"/>
                <a:sym typeface="Poppins Bold"/>
              </a:rPr>
              <a:t>Masyarakat</a:t>
            </a:r>
          </a:p>
        </p:txBody>
      </p:sp>
      <p:sp>
        <p:nvSpPr>
          <p:cNvPr id="40" name="TextBox 40"/>
          <p:cNvSpPr txBox="1"/>
          <p:nvPr/>
        </p:nvSpPr>
        <p:spPr>
          <a:xfrm>
            <a:off x="2549822" y="5597873"/>
            <a:ext cx="480244" cy="292608"/>
          </a:xfrm>
          <a:prstGeom prst="rect">
            <a:avLst/>
          </a:prstGeom>
        </p:spPr>
        <p:txBody>
          <a:bodyPr lIns="0" tIns="0" rIns="0" bIns="0" rtlCol="0" anchor="t">
            <a:spAutoFit/>
          </a:bodyPr>
          <a:lstStyle/>
          <a:p>
            <a:pPr algn="ctr">
              <a:lnSpc>
                <a:spcPts val="2106"/>
              </a:lnSpc>
            </a:pPr>
            <a:r>
              <a:rPr lang="en-US" sz="1800" b="1">
                <a:solidFill>
                  <a:srgbClr val="FFFFFF"/>
                </a:solidFill>
                <a:latin typeface="Poppins Heavy"/>
                <a:ea typeface="Poppins Heavy"/>
                <a:cs typeface="Poppins Heavy"/>
                <a:sym typeface="Poppins Heavy"/>
              </a:rPr>
              <a:t>1</a:t>
            </a:r>
          </a:p>
        </p:txBody>
      </p:sp>
      <p:sp>
        <p:nvSpPr>
          <p:cNvPr id="41" name="TextBox 41"/>
          <p:cNvSpPr txBox="1"/>
          <p:nvPr/>
        </p:nvSpPr>
        <p:spPr>
          <a:xfrm>
            <a:off x="7405720" y="5609719"/>
            <a:ext cx="589293" cy="292608"/>
          </a:xfrm>
          <a:prstGeom prst="rect">
            <a:avLst/>
          </a:prstGeom>
        </p:spPr>
        <p:txBody>
          <a:bodyPr lIns="0" tIns="0" rIns="0" bIns="0" rtlCol="0" anchor="t">
            <a:spAutoFit/>
          </a:bodyPr>
          <a:lstStyle/>
          <a:p>
            <a:pPr algn="ctr">
              <a:lnSpc>
                <a:spcPts val="2106"/>
              </a:lnSpc>
            </a:pPr>
            <a:r>
              <a:rPr lang="en-US" sz="1800" b="1">
                <a:solidFill>
                  <a:srgbClr val="FFFFFF"/>
                </a:solidFill>
                <a:latin typeface="Poppins Heavy"/>
                <a:ea typeface="Poppins Heavy"/>
                <a:cs typeface="Poppins Heavy"/>
                <a:sym typeface="Poppins Heavy"/>
              </a:rPr>
              <a:t>2</a:t>
            </a:r>
          </a:p>
        </p:txBody>
      </p:sp>
      <p:sp>
        <p:nvSpPr>
          <p:cNvPr id="42" name="TextBox 42"/>
          <p:cNvSpPr txBox="1"/>
          <p:nvPr/>
        </p:nvSpPr>
        <p:spPr>
          <a:xfrm>
            <a:off x="12422037" y="5633468"/>
            <a:ext cx="599207" cy="292608"/>
          </a:xfrm>
          <a:prstGeom prst="rect">
            <a:avLst/>
          </a:prstGeom>
        </p:spPr>
        <p:txBody>
          <a:bodyPr lIns="0" tIns="0" rIns="0" bIns="0" rtlCol="0" anchor="t">
            <a:spAutoFit/>
          </a:bodyPr>
          <a:lstStyle/>
          <a:p>
            <a:pPr algn="ctr">
              <a:lnSpc>
                <a:spcPts val="2106"/>
              </a:lnSpc>
            </a:pPr>
            <a:r>
              <a:rPr lang="en-US" sz="1800" b="1">
                <a:solidFill>
                  <a:srgbClr val="FFFFFF"/>
                </a:solidFill>
                <a:latin typeface="Poppins Heavy"/>
                <a:ea typeface="Poppins Heavy"/>
                <a:cs typeface="Poppins Heavy"/>
                <a:sym typeface="Poppins Heavy"/>
              </a:rPr>
              <a:t>3</a:t>
            </a:r>
          </a:p>
        </p:txBody>
      </p:sp>
      <p:sp>
        <p:nvSpPr>
          <p:cNvPr id="43" name="TextBox 43"/>
          <p:cNvSpPr txBox="1"/>
          <p:nvPr/>
        </p:nvSpPr>
        <p:spPr>
          <a:xfrm>
            <a:off x="2571845" y="3322091"/>
            <a:ext cx="4057555" cy="1023357"/>
          </a:xfrm>
          <a:prstGeom prst="rect">
            <a:avLst/>
          </a:prstGeom>
        </p:spPr>
        <p:txBody>
          <a:bodyPr wrap="square" lIns="0" tIns="0" rIns="0" bIns="0" rtlCol="0" anchor="t">
            <a:spAutoFit/>
          </a:bodyPr>
          <a:lstStyle/>
          <a:p>
            <a:pPr algn="l">
              <a:lnSpc>
                <a:spcPts val="8400"/>
              </a:lnSpc>
            </a:pPr>
            <a:r>
              <a:rPr lang="en-US" sz="6000" b="1" dirty="0" err="1">
                <a:solidFill>
                  <a:srgbClr val="343779"/>
                </a:solidFill>
                <a:latin typeface="Poppins Bold"/>
                <a:ea typeface="Poppins Bold"/>
                <a:cs typeface="Poppins Bold"/>
                <a:sym typeface="Poppins Bold"/>
              </a:rPr>
              <a:t>Manfaat</a:t>
            </a:r>
            <a:endParaRPr lang="en-US" sz="6000" b="1" dirty="0">
              <a:solidFill>
                <a:srgbClr val="343779"/>
              </a:solidFill>
              <a:latin typeface="Poppins Bold"/>
              <a:ea typeface="Poppins Bold"/>
              <a:cs typeface="Poppins Bold"/>
              <a:sym typeface="Poppins Bold"/>
            </a:endParaRPr>
          </a:p>
        </p:txBody>
      </p:sp>
      <p:sp>
        <p:nvSpPr>
          <p:cNvPr id="44" name="Freeform 44"/>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5"/>
            <a:stretch>
              <a:fillRect/>
            </a:stretch>
          </a:blipFill>
        </p:spPr>
      </p:sp>
      <p:sp>
        <p:nvSpPr>
          <p:cNvPr id="45" name="AutoShape 45"/>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Tree>
    <p:extLst>
      <p:ext uri="{BB962C8B-B14F-4D97-AF65-F5344CB8AC3E}">
        <p14:creationId xmlns:p14="http://schemas.microsoft.com/office/powerpoint/2010/main" val="3531001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380D6-8CB9-42FA-1988-2D674C36D9B5}"/>
            </a:ext>
          </a:extLst>
        </p:cNvPr>
        <p:cNvGrpSpPr/>
        <p:nvPr/>
      </p:nvGrpSpPr>
      <p:grpSpPr>
        <a:xfrm>
          <a:off x="0" y="0"/>
          <a:ext cx="0" cy="0"/>
          <a:chOff x="0" y="0"/>
          <a:chExt cx="0" cy="0"/>
        </a:xfrm>
      </p:grpSpPr>
      <p:sp>
        <p:nvSpPr>
          <p:cNvPr id="20" name="AutoShape 20">
            <a:extLst>
              <a:ext uri="{FF2B5EF4-FFF2-40B4-BE49-F238E27FC236}">
                <a16:creationId xmlns:a16="http://schemas.microsoft.com/office/drawing/2014/main" id="{3990483C-0956-37CE-1C7D-AFB0AE1AFF32}"/>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46CE6F4E-CC39-D307-2911-1EB23C1DB979}"/>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7040C444-EA2B-3C8C-304C-60066C86A3AE}"/>
              </a:ext>
            </a:extLst>
          </p:cNvPr>
          <p:cNvGrpSpPr/>
          <p:nvPr/>
        </p:nvGrpSpPr>
        <p:grpSpPr>
          <a:xfrm>
            <a:off x="17002078" y="7680620"/>
            <a:ext cx="1883098" cy="1285922"/>
            <a:chOff x="0" y="0"/>
            <a:chExt cx="1190260" cy="812800"/>
          </a:xfrm>
        </p:grpSpPr>
        <p:sp>
          <p:nvSpPr>
            <p:cNvPr id="23" name="Freeform 23">
              <a:extLst>
                <a:ext uri="{FF2B5EF4-FFF2-40B4-BE49-F238E27FC236}">
                  <a16:creationId xmlns:a16="http://schemas.microsoft.com/office/drawing/2014/main" id="{BCF927DB-8A1B-E76E-3BB9-AEC931E722EF}"/>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a:extLst>
                <a:ext uri="{FF2B5EF4-FFF2-40B4-BE49-F238E27FC236}">
                  <a16:creationId xmlns:a16="http://schemas.microsoft.com/office/drawing/2014/main" id="{A2E187C1-410B-E128-87FE-E1D7A5624BBD}"/>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a:extLst>
              <a:ext uri="{FF2B5EF4-FFF2-40B4-BE49-F238E27FC236}">
                <a16:creationId xmlns:a16="http://schemas.microsoft.com/office/drawing/2014/main" id="{F1D71150-9FD9-8090-4DF1-509287E0E35B}"/>
              </a:ext>
            </a:extLst>
          </p:cNvPr>
          <p:cNvGrpSpPr/>
          <p:nvPr/>
        </p:nvGrpSpPr>
        <p:grpSpPr>
          <a:xfrm>
            <a:off x="-707086" y="766789"/>
            <a:ext cx="2002533" cy="1285922"/>
            <a:chOff x="0" y="0"/>
            <a:chExt cx="1265752" cy="812800"/>
          </a:xfrm>
        </p:grpSpPr>
        <p:sp>
          <p:nvSpPr>
            <p:cNvPr id="26" name="Freeform 26">
              <a:extLst>
                <a:ext uri="{FF2B5EF4-FFF2-40B4-BE49-F238E27FC236}">
                  <a16:creationId xmlns:a16="http://schemas.microsoft.com/office/drawing/2014/main" id="{F2512E5E-C783-C06E-DDE7-C89AFA7399E1}"/>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a:extLst>
                <a:ext uri="{FF2B5EF4-FFF2-40B4-BE49-F238E27FC236}">
                  <a16:creationId xmlns:a16="http://schemas.microsoft.com/office/drawing/2014/main" id="{81E3C27D-4695-1D56-74B7-9458548BC04F}"/>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163EA184-9F69-C839-3727-B469AEDDADC6}"/>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a:extLst>
              <a:ext uri="{FF2B5EF4-FFF2-40B4-BE49-F238E27FC236}">
                <a16:creationId xmlns:a16="http://schemas.microsoft.com/office/drawing/2014/main" id="{9708AED9-4A02-DC37-EF9F-076531BA2716}"/>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 name="TextBox 17">
            <a:extLst>
              <a:ext uri="{FF2B5EF4-FFF2-40B4-BE49-F238E27FC236}">
                <a16:creationId xmlns:a16="http://schemas.microsoft.com/office/drawing/2014/main" id="{854715C7-304B-9ABF-0E64-7C8F226E5F76}"/>
              </a:ext>
            </a:extLst>
          </p:cNvPr>
          <p:cNvSpPr txBox="1"/>
          <p:nvPr/>
        </p:nvSpPr>
        <p:spPr>
          <a:xfrm>
            <a:off x="1905000" y="834811"/>
            <a:ext cx="15092315" cy="931024"/>
          </a:xfrm>
          <a:prstGeom prst="rect">
            <a:avLst/>
          </a:prstGeom>
        </p:spPr>
        <p:txBody>
          <a:bodyPr wrap="square" lIns="0" tIns="0" rIns="0" bIns="0" rtlCol="0" anchor="t">
            <a:spAutoFit/>
          </a:bodyPr>
          <a:lstStyle/>
          <a:p>
            <a:pPr algn="l">
              <a:lnSpc>
                <a:spcPts val="8400"/>
              </a:lnSpc>
            </a:pPr>
            <a:r>
              <a:rPr lang="en-US" sz="3200" b="1">
                <a:solidFill>
                  <a:srgbClr val="343779"/>
                </a:solidFill>
                <a:latin typeface="Poppins Bold"/>
                <a:ea typeface="Poppins Bold"/>
                <a:cs typeface="Poppins Bold"/>
                <a:sym typeface="Poppins Bold"/>
              </a:rPr>
              <a:t>Analisa Masalah : APKL (Aktual, Problematik, Khalayak dan Layak)</a:t>
            </a:r>
          </a:p>
        </p:txBody>
      </p:sp>
      <p:pic>
        <p:nvPicPr>
          <p:cNvPr id="4" name="Picture 3">
            <a:extLst>
              <a:ext uri="{FF2B5EF4-FFF2-40B4-BE49-F238E27FC236}">
                <a16:creationId xmlns:a16="http://schemas.microsoft.com/office/drawing/2014/main" id="{1E3D82FB-92D3-0E7A-F260-D85089D10784}"/>
              </a:ext>
            </a:extLst>
          </p:cNvPr>
          <p:cNvPicPr>
            <a:picLocks noChangeAspect="1"/>
          </p:cNvPicPr>
          <p:nvPr/>
        </p:nvPicPr>
        <p:blipFill>
          <a:blip r:embed="rId3"/>
          <a:stretch>
            <a:fillRect/>
          </a:stretch>
        </p:blipFill>
        <p:spPr>
          <a:xfrm>
            <a:off x="1327441" y="2360287"/>
            <a:ext cx="15669874" cy="3532659"/>
          </a:xfrm>
          <a:prstGeom prst="rect">
            <a:avLst/>
          </a:prstGeom>
        </p:spPr>
      </p:pic>
      <p:sp>
        <p:nvSpPr>
          <p:cNvPr id="5" name="TextBox 4">
            <a:extLst>
              <a:ext uri="{FF2B5EF4-FFF2-40B4-BE49-F238E27FC236}">
                <a16:creationId xmlns:a16="http://schemas.microsoft.com/office/drawing/2014/main" id="{6FBD8385-65C7-A3FB-CCA8-D7A12138BC52}"/>
              </a:ext>
            </a:extLst>
          </p:cNvPr>
          <p:cNvSpPr txBox="1"/>
          <p:nvPr/>
        </p:nvSpPr>
        <p:spPr>
          <a:xfrm>
            <a:off x="1600200" y="5947458"/>
            <a:ext cx="15082838" cy="2251065"/>
          </a:xfrm>
          <a:prstGeom prst="rect">
            <a:avLst/>
          </a:prstGeom>
          <a:noFill/>
        </p:spPr>
        <p:txBody>
          <a:bodyPr wrap="square" rtlCol="0">
            <a:spAutoFit/>
          </a:bodyPr>
          <a:lstStyle/>
          <a:p>
            <a:pPr algn="just">
              <a:lnSpc>
                <a:spcPct val="150000"/>
              </a:lnSpc>
            </a:pPr>
            <a:r>
              <a:rPr lang="id-ID" sz="2400">
                <a:effectLst/>
                <a:latin typeface="Calibri" panose="020F0502020204030204" pitchFamily="34" charset="0"/>
                <a:ea typeface="Times New Roman" panose="02020603050405020304" pitchFamily="18" charset="0"/>
                <a:cs typeface="Calibri" panose="020F0502020204030204" pitchFamily="34" charset="0"/>
              </a:rPr>
              <a:t>Dari lima permasalahan yang diidentifikasi diawal ternyata keterbatasan infrastruktur dan kurang transparannya layanan public </a:t>
            </a:r>
            <a:r>
              <a:rPr lang="id-ID" sz="2400" i="1">
                <a:effectLst/>
                <a:latin typeface="Calibri" panose="020F0502020204030204" pitchFamily="34" charset="0"/>
                <a:ea typeface="Times New Roman" panose="02020603050405020304" pitchFamily="18" charset="0"/>
                <a:cs typeface="Calibri" panose="020F0502020204030204" pitchFamily="34" charset="0"/>
              </a:rPr>
              <a:t>tidak terlalu signifikan</a:t>
            </a:r>
            <a:r>
              <a:rPr lang="id-ID" sz="2400">
                <a:effectLst/>
                <a:latin typeface="Calibri" panose="020F0502020204030204" pitchFamily="34" charset="0"/>
                <a:ea typeface="Times New Roman" panose="02020603050405020304" pitchFamily="18" charset="0"/>
                <a:cs typeface="Calibri" panose="020F0502020204030204" pitchFamily="34" charset="0"/>
              </a:rPr>
              <a:t> untuk dijadikan permasalahan inti </a:t>
            </a:r>
            <a:r>
              <a:rPr lang="id-ID" sz="2400" i="1">
                <a:effectLst/>
                <a:latin typeface="Calibri" panose="020F0502020204030204" pitchFamily="34" charset="0"/>
                <a:ea typeface="Times New Roman" panose="02020603050405020304" pitchFamily="18" charset="0"/>
                <a:cs typeface="Calibri" panose="020F0502020204030204" pitchFamily="34" charset="0"/>
              </a:rPr>
              <a:t>(Core Issue)</a:t>
            </a:r>
            <a:r>
              <a:rPr lang="id-ID" sz="2400">
                <a:effectLst/>
                <a:latin typeface="Calibri" panose="020F0502020204030204" pitchFamily="34" charset="0"/>
                <a:ea typeface="Times New Roman" panose="02020603050405020304" pitchFamily="18" charset="0"/>
                <a:cs typeface="Calibri" panose="020F0502020204030204" pitchFamily="34" charset="0"/>
              </a:rPr>
              <a:t> untuk mewujudkan Kabupaten Ogan Ilir </a:t>
            </a:r>
            <a:r>
              <a:rPr lang="id-ID" sz="2400" i="1">
                <a:effectLst/>
                <a:latin typeface="Calibri" panose="020F0502020204030204" pitchFamily="34" charset="0"/>
                <a:ea typeface="Times New Roman" panose="02020603050405020304" pitchFamily="18" charset="0"/>
                <a:cs typeface="Calibri" panose="020F0502020204030204" pitchFamily="34" charset="0"/>
              </a:rPr>
              <a:t>Smart</a:t>
            </a:r>
            <a:r>
              <a:rPr lang="id-ID" sz="2400">
                <a:effectLst/>
                <a:latin typeface="Calibri" panose="020F0502020204030204" pitchFamily="34" charset="0"/>
                <a:ea typeface="Times New Roman" panose="02020603050405020304" pitchFamily="18" charset="0"/>
                <a:cs typeface="Calibri" panose="020F0502020204030204" pitchFamily="34" charset="0"/>
              </a:rPr>
              <a:t>. Sebaliknya, kurangnya sinergitas dan koordinasi antar perangkat daerah, keamanan data dan transparansi layanan public serta resistensi terhadap perubahan masih perlu dianalisa untukn menentukan inti permasalahan.</a:t>
            </a:r>
            <a:endParaRPr lang="en-ID" sz="2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6136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3"/>
          <p:cNvSpPr txBox="1"/>
          <p:nvPr/>
        </p:nvSpPr>
        <p:spPr>
          <a:xfrm>
            <a:off x="2517813" y="2270780"/>
            <a:ext cx="4187382" cy="1095341"/>
          </a:xfrm>
          <a:prstGeom prst="rect">
            <a:avLst/>
          </a:prstGeom>
        </p:spPr>
        <p:txBody>
          <a:bodyPr lIns="50800" tIns="50800" rIns="50800" bIns="50800" rtlCol="0" anchor="ctr"/>
          <a:lstStyle/>
          <a:p>
            <a:pPr algn="ctr">
              <a:lnSpc>
                <a:spcPts val="2323"/>
              </a:lnSpc>
            </a:pPr>
            <a:endParaRPr/>
          </a:p>
        </p:txBody>
      </p:sp>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pSp>
        <p:nvGrpSpPr>
          <p:cNvPr id="69" name="Group 68">
            <a:extLst>
              <a:ext uri="{FF2B5EF4-FFF2-40B4-BE49-F238E27FC236}">
                <a16:creationId xmlns:a16="http://schemas.microsoft.com/office/drawing/2014/main" id="{216BC463-9171-D08D-D581-1E2F57F0696F}"/>
              </a:ext>
            </a:extLst>
          </p:cNvPr>
          <p:cNvGrpSpPr/>
          <p:nvPr/>
        </p:nvGrpSpPr>
        <p:grpSpPr>
          <a:xfrm>
            <a:off x="2439057" y="2365137"/>
            <a:ext cx="13182573" cy="1308481"/>
            <a:chOff x="2571845" y="7340219"/>
            <a:chExt cx="13182573" cy="1308481"/>
          </a:xfrm>
        </p:grpSpPr>
        <p:grpSp>
          <p:nvGrpSpPr>
            <p:cNvPr id="48" name="Group 48"/>
            <p:cNvGrpSpPr/>
            <p:nvPr/>
          </p:nvGrpSpPr>
          <p:grpSpPr>
            <a:xfrm>
              <a:off x="2571845" y="7340219"/>
              <a:ext cx="822159" cy="1308481"/>
              <a:chOff x="0" y="0"/>
              <a:chExt cx="165758" cy="263807"/>
            </a:xfrm>
          </p:grpSpPr>
          <p:sp>
            <p:nvSpPr>
              <p:cNvPr id="49" name="Freeform 49"/>
              <p:cNvSpPr/>
              <p:nvPr/>
            </p:nvSpPr>
            <p:spPr>
              <a:xfrm>
                <a:off x="0" y="0"/>
                <a:ext cx="165758" cy="263807"/>
              </a:xfrm>
              <a:custGeom>
                <a:avLst/>
                <a:gdLst/>
                <a:ahLst/>
                <a:cxnLst/>
                <a:rect l="l" t="t" r="r" b="b"/>
                <a:pathLst>
                  <a:path w="165758" h="263807">
                    <a:moveTo>
                      <a:pt x="0" y="0"/>
                    </a:moveTo>
                    <a:lnTo>
                      <a:pt x="165758" y="0"/>
                    </a:lnTo>
                    <a:lnTo>
                      <a:pt x="165758" y="263807"/>
                    </a:lnTo>
                    <a:lnTo>
                      <a:pt x="0" y="263807"/>
                    </a:lnTo>
                    <a:close/>
                  </a:path>
                </a:pathLst>
              </a:custGeom>
              <a:solidFill>
                <a:srgbClr val="343779"/>
              </a:solidFill>
            </p:spPr>
          </p:sp>
          <p:sp>
            <p:nvSpPr>
              <p:cNvPr id="50" name="TextBox 50"/>
              <p:cNvSpPr txBox="1"/>
              <p:nvPr/>
            </p:nvSpPr>
            <p:spPr>
              <a:xfrm>
                <a:off x="0" y="-47625"/>
                <a:ext cx="165758" cy="311432"/>
              </a:xfrm>
              <a:prstGeom prst="rect">
                <a:avLst/>
              </a:prstGeom>
            </p:spPr>
            <p:txBody>
              <a:bodyPr lIns="50800" tIns="50800" rIns="50800" bIns="50800" rtlCol="0" anchor="ctr"/>
              <a:lstStyle/>
              <a:p>
                <a:pPr algn="ctr">
                  <a:lnSpc>
                    <a:spcPts val="2323"/>
                  </a:lnSpc>
                </a:pPr>
                <a:endParaRPr sz="2800">
                  <a:latin typeface="Poppins" pitchFamily="2" charset="77"/>
                  <a:cs typeface="Poppins" pitchFamily="2" charset="77"/>
                </a:endParaRPr>
              </a:p>
            </p:txBody>
          </p:sp>
        </p:grpSp>
        <p:grpSp>
          <p:nvGrpSpPr>
            <p:cNvPr id="51" name="Group 51"/>
            <p:cNvGrpSpPr/>
            <p:nvPr/>
          </p:nvGrpSpPr>
          <p:grpSpPr>
            <a:xfrm>
              <a:off x="3394004" y="7340219"/>
              <a:ext cx="12234798" cy="1308481"/>
              <a:chOff x="0" y="0"/>
              <a:chExt cx="2952385" cy="315750"/>
            </a:xfrm>
          </p:grpSpPr>
          <p:sp>
            <p:nvSpPr>
              <p:cNvPr id="52" name="Freeform 52"/>
              <p:cNvSpPr/>
              <p:nvPr/>
            </p:nvSpPr>
            <p:spPr>
              <a:xfrm>
                <a:off x="0" y="0"/>
                <a:ext cx="2952385" cy="315750"/>
              </a:xfrm>
              <a:custGeom>
                <a:avLst/>
                <a:gdLst/>
                <a:ahLst/>
                <a:cxnLst/>
                <a:rect l="l" t="t" r="r" b="b"/>
                <a:pathLst>
                  <a:path w="2952385" h="315750">
                    <a:moveTo>
                      <a:pt x="0" y="0"/>
                    </a:moveTo>
                    <a:lnTo>
                      <a:pt x="2952385" y="0"/>
                    </a:lnTo>
                    <a:lnTo>
                      <a:pt x="2952385" y="315750"/>
                    </a:lnTo>
                    <a:lnTo>
                      <a:pt x="0" y="315750"/>
                    </a:lnTo>
                    <a:close/>
                  </a:path>
                </a:pathLst>
              </a:custGeom>
              <a:solidFill>
                <a:srgbClr val="343779">
                  <a:alpha val="9804"/>
                </a:srgbClr>
              </a:solidFill>
            </p:spPr>
          </p:sp>
          <p:sp>
            <p:nvSpPr>
              <p:cNvPr id="53" name="TextBox 53"/>
              <p:cNvSpPr txBox="1"/>
              <p:nvPr/>
            </p:nvSpPr>
            <p:spPr>
              <a:xfrm>
                <a:off x="0" y="-47625"/>
                <a:ext cx="2952385" cy="363375"/>
              </a:xfrm>
              <a:prstGeom prst="rect">
                <a:avLst/>
              </a:prstGeom>
            </p:spPr>
            <p:txBody>
              <a:bodyPr lIns="50800" tIns="50800" rIns="50800" bIns="50800" rtlCol="0" anchor="ctr"/>
              <a:lstStyle/>
              <a:p>
                <a:pPr algn="ctr">
                  <a:lnSpc>
                    <a:spcPts val="2323"/>
                  </a:lnSpc>
                </a:pPr>
                <a:endParaRPr sz="2800">
                  <a:latin typeface="Poppins" pitchFamily="2" charset="77"/>
                  <a:cs typeface="Poppins" pitchFamily="2" charset="77"/>
                </a:endParaRPr>
              </a:p>
            </p:txBody>
          </p:sp>
        </p:grpSp>
        <p:sp>
          <p:nvSpPr>
            <p:cNvPr id="68" name="TextBox 68"/>
            <p:cNvSpPr txBox="1"/>
            <p:nvPr/>
          </p:nvSpPr>
          <p:spPr>
            <a:xfrm>
              <a:off x="3809213" y="7502016"/>
              <a:ext cx="11945205" cy="861774"/>
            </a:xfrm>
            <a:prstGeom prst="rect">
              <a:avLst/>
            </a:prstGeom>
          </p:spPr>
          <p:txBody>
            <a:bodyPr lIns="0" tIns="0" rIns="0" bIns="0" rtlCol="0" anchor="t">
              <a:spAutoFit/>
            </a:bodyPr>
            <a:lstStyle/>
            <a:p>
              <a:r>
                <a:rPr lang="id-ID" sz="2800" dirty="0">
                  <a:solidFill>
                    <a:srgbClr val="343779"/>
                  </a:solidFill>
                  <a:effectLst/>
                  <a:latin typeface="Poppins" pitchFamily="2" charset="77"/>
                  <a:ea typeface="Times New Roman" panose="02020603050405020304" pitchFamily="18" charset="0"/>
                  <a:cs typeface="Poppins" pitchFamily="2" charset="77"/>
                </a:rPr>
                <a:t>Beberapa permasalahan yang masih dihadapi oleh Dinas Komunikasi dan Informatika (</a:t>
              </a:r>
              <a:r>
                <a:rPr lang="id-ID" sz="2800" dirty="0" err="1">
                  <a:solidFill>
                    <a:srgbClr val="343779"/>
                  </a:solidFill>
                  <a:effectLst/>
                  <a:latin typeface="Poppins" pitchFamily="2" charset="77"/>
                  <a:ea typeface="Times New Roman" panose="02020603050405020304" pitchFamily="18" charset="0"/>
                  <a:cs typeface="Poppins" pitchFamily="2" charset="77"/>
                </a:rPr>
                <a:t>Kominfo</a:t>
              </a:r>
              <a:r>
                <a:rPr lang="id-ID" sz="2800" dirty="0">
                  <a:solidFill>
                    <a:srgbClr val="343779"/>
                  </a:solidFill>
                  <a:effectLst/>
                  <a:latin typeface="Poppins" pitchFamily="2" charset="77"/>
                  <a:ea typeface="Times New Roman" panose="02020603050405020304" pitchFamily="18" charset="0"/>
                  <a:cs typeface="Poppins" pitchFamily="2" charset="77"/>
                </a:rPr>
                <a:t>) Kabupaten Ogan Ilir </a:t>
              </a:r>
              <a:endParaRPr lang="ko-KR" altLang="en-US" sz="2800" b="1" dirty="0">
                <a:solidFill>
                  <a:srgbClr val="343779"/>
                </a:solidFill>
                <a:latin typeface="Poppins" pitchFamily="2" charset="77"/>
                <a:cs typeface="Poppins" pitchFamily="2" charset="77"/>
              </a:endParaRPr>
            </a:p>
          </p:txBody>
        </p:sp>
      </p:grpSp>
      <p:sp>
        <p:nvSpPr>
          <p:cNvPr id="11" name="TextBox 34">
            <a:extLst>
              <a:ext uri="{FF2B5EF4-FFF2-40B4-BE49-F238E27FC236}">
                <a16:creationId xmlns:a16="http://schemas.microsoft.com/office/drawing/2014/main" id="{23966CD8-0026-C3D0-CB30-60EA8DC5394D}"/>
              </a:ext>
            </a:extLst>
          </p:cNvPr>
          <p:cNvSpPr txBox="1"/>
          <p:nvPr/>
        </p:nvSpPr>
        <p:spPr>
          <a:xfrm>
            <a:off x="2484733" y="5637462"/>
            <a:ext cx="3638991" cy="835613"/>
          </a:xfrm>
          <a:prstGeom prst="rect">
            <a:avLst/>
          </a:prstGeom>
        </p:spPr>
        <p:txBody>
          <a:bodyPr lIns="0" tIns="0" rIns="0" bIns="0" rtlCol="0" anchor="t">
            <a:spAutoFit/>
          </a:bodyPr>
          <a:lstStyle/>
          <a:p>
            <a:pPr algn="just">
              <a:lnSpc>
                <a:spcPts val="2200"/>
              </a:lnSpc>
              <a:spcBef>
                <a:spcPct val="0"/>
              </a:spcBef>
            </a:pPr>
            <a:r>
              <a:rPr lang="id-ID" sz="1600" dirty="0">
                <a:latin typeface="Poppins" pitchFamily="2" charset="77"/>
                <a:ea typeface="Times New Roman" panose="02020603050405020304" pitchFamily="18" charset="0"/>
                <a:cs typeface="Poppins" pitchFamily="2" charset="77"/>
              </a:rPr>
              <a:t>B</a:t>
            </a:r>
            <a:r>
              <a:rPr lang="id-ID" sz="1600" dirty="0">
                <a:effectLst/>
                <a:latin typeface="Poppins" pitchFamily="2" charset="77"/>
                <a:ea typeface="Times New Roman" panose="02020603050405020304" pitchFamily="18" charset="0"/>
                <a:cs typeface="Poppins" pitchFamily="2" charset="77"/>
              </a:rPr>
              <a:t>aik dari segi koordinasi</a:t>
            </a:r>
            <a:r>
              <a:rPr lang="en-US" sz="1600" dirty="0">
                <a:effectLst/>
                <a:latin typeface="Poppins" pitchFamily="2" charset="77"/>
                <a:ea typeface="Times New Roman" panose="02020603050405020304" pitchFamily="18" charset="0"/>
                <a:cs typeface="Poppins" pitchFamily="2" charset="77"/>
              </a:rPr>
              <a:t> dan </a:t>
            </a:r>
            <a:r>
              <a:rPr lang="id-ID" sz="1600" dirty="0">
                <a:effectLst/>
                <a:latin typeface="Poppins" pitchFamily="2" charset="77"/>
                <a:ea typeface="Times New Roman" panose="02020603050405020304" pitchFamily="18" charset="0"/>
                <a:cs typeface="Poppins" pitchFamily="2" charset="77"/>
              </a:rPr>
              <a:t>sinkronisasi kebijakan, maupun pemanfaatan </a:t>
            </a:r>
            <a:r>
              <a:rPr lang="en-US" sz="1600" dirty="0">
                <a:effectLst/>
                <a:latin typeface="Poppins" pitchFamily="2" charset="77"/>
                <a:ea typeface="Times New Roman" panose="02020603050405020304" pitchFamily="18" charset="0"/>
                <a:cs typeface="Poppins" pitchFamily="2" charset="77"/>
              </a:rPr>
              <a:t>data dan </a:t>
            </a:r>
            <a:r>
              <a:rPr lang="id-ID" sz="1600" dirty="0">
                <a:effectLst/>
                <a:latin typeface="Poppins" pitchFamily="2" charset="77"/>
                <a:ea typeface="Times New Roman" panose="02020603050405020304" pitchFamily="18" charset="0"/>
                <a:cs typeface="Poppins" pitchFamily="2" charset="77"/>
              </a:rPr>
              <a:t>teknologi</a:t>
            </a:r>
            <a:endParaRPr lang="en-US" sz="1571" dirty="0">
              <a:latin typeface="Poppins" pitchFamily="2" charset="77"/>
              <a:ea typeface="Poppins"/>
              <a:cs typeface="Poppins" pitchFamily="2" charset="77"/>
              <a:sym typeface="Poppins"/>
            </a:endParaRPr>
          </a:p>
        </p:txBody>
      </p:sp>
      <p:sp>
        <p:nvSpPr>
          <p:cNvPr id="14" name="TextBox 35">
            <a:extLst>
              <a:ext uri="{FF2B5EF4-FFF2-40B4-BE49-F238E27FC236}">
                <a16:creationId xmlns:a16="http://schemas.microsoft.com/office/drawing/2014/main" id="{49AACFA4-927B-0304-BFE1-35844EDD3DA8}"/>
              </a:ext>
            </a:extLst>
          </p:cNvPr>
          <p:cNvSpPr txBox="1"/>
          <p:nvPr/>
        </p:nvSpPr>
        <p:spPr>
          <a:xfrm>
            <a:off x="7168523" y="5637462"/>
            <a:ext cx="3576977" cy="553485"/>
          </a:xfrm>
          <a:prstGeom prst="rect">
            <a:avLst/>
          </a:prstGeom>
        </p:spPr>
        <p:txBody>
          <a:bodyPr lIns="0" tIns="0" rIns="0" bIns="0" rtlCol="0" anchor="t">
            <a:spAutoFit/>
          </a:bodyPr>
          <a:lstStyle/>
          <a:p>
            <a:pPr algn="l">
              <a:lnSpc>
                <a:spcPts val="2200"/>
              </a:lnSpc>
              <a:spcBef>
                <a:spcPct val="0"/>
              </a:spcBef>
            </a:pPr>
            <a:r>
              <a:rPr lang="id-ID" sz="1600" dirty="0">
                <a:effectLst/>
                <a:latin typeface="Poppins" pitchFamily="2" charset="77"/>
                <a:ea typeface="Times New Roman" panose="02020603050405020304" pitchFamily="18" charset="0"/>
                <a:cs typeface="Poppins" pitchFamily="2" charset="77"/>
              </a:rPr>
              <a:t>Ancaman siber seperti peretasan, </a:t>
            </a:r>
            <a:r>
              <a:rPr lang="id-ID" sz="1600" dirty="0" err="1">
                <a:effectLst/>
                <a:latin typeface="Poppins" pitchFamily="2" charset="77"/>
                <a:ea typeface="Times New Roman" panose="02020603050405020304" pitchFamily="18" charset="0"/>
                <a:cs typeface="Poppins" pitchFamily="2" charset="77"/>
              </a:rPr>
              <a:t>malware</a:t>
            </a:r>
            <a:r>
              <a:rPr lang="id-ID" sz="1600" dirty="0">
                <a:effectLst/>
                <a:latin typeface="Poppins" pitchFamily="2" charset="77"/>
                <a:ea typeface="Times New Roman" panose="02020603050405020304" pitchFamily="18" charset="0"/>
                <a:cs typeface="Poppins" pitchFamily="2" charset="77"/>
              </a:rPr>
              <a:t>, dan kebocoran</a:t>
            </a:r>
            <a:r>
              <a:rPr lang="en-US" sz="1600" dirty="0">
                <a:effectLst/>
                <a:latin typeface="Poppins" pitchFamily="2" charset="77"/>
                <a:ea typeface="Times New Roman" panose="02020603050405020304" pitchFamily="18" charset="0"/>
                <a:cs typeface="Poppins" pitchFamily="2" charset="77"/>
              </a:rPr>
              <a:t>.</a:t>
            </a:r>
            <a:endParaRPr lang="en-US" sz="1571" dirty="0">
              <a:latin typeface="Poppins" pitchFamily="2" charset="77"/>
              <a:ea typeface="Poppins"/>
              <a:cs typeface="Poppins" pitchFamily="2" charset="77"/>
              <a:sym typeface="Poppins"/>
            </a:endParaRPr>
          </a:p>
        </p:txBody>
      </p:sp>
      <p:grpSp>
        <p:nvGrpSpPr>
          <p:cNvPr id="31" name="Group 30">
            <a:extLst>
              <a:ext uri="{FF2B5EF4-FFF2-40B4-BE49-F238E27FC236}">
                <a16:creationId xmlns:a16="http://schemas.microsoft.com/office/drawing/2014/main" id="{49436668-561B-B7D9-963F-F5FECCE4FC02}"/>
              </a:ext>
            </a:extLst>
          </p:cNvPr>
          <p:cNvGrpSpPr/>
          <p:nvPr/>
        </p:nvGrpSpPr>
        <p:grpSpPr>
          <a:xfrm>
            <a:off x="2484733" y="4356921"/>
            <a:ext cx="3744921" cy="1111445"/>
            <a:chOff x="2500353" y="3702512"/>
            <a:chExt cx="3744921" cy="1111445"/>
          </a:xfrm>
        </p:grpSpPr>
        <p:grpSp>
          <p:nvGrpSpPr>
            <p:cNvPr id="2" name="Group 2">
              <a:extLst>
                <a:ext uri="{FF2B5EF4-FFF2-40B4-BE49-F238E27FC236}">
                  <a16:creationId xmlns:a16="http://schemas.microsoft.com/office/drawing/2014/main" id="{372CC54C-C83F-09F6-25B2-49ACB2431D21}"/>
                </a:ext>
              </a:extLst>
            </p:cNvPr>
            <p:cNvGrpSpPr/>
            <p:nvPr/>
          </p:nvGrpSpPr>
          <p:grpSpPr>
            <a:xfrm>
              <a:off x="2500353" y="3702512"/>
              <a:ext cx="3744921" cy="1111445"/>
              <a:chOff x="0" y="0"/>
              <a:chExt cx="5308655" cy="812800"/>
            </a:xfrm>
          </p:grpSpPr>
          <p:sp>
            <p:nvSpPr>
              <p:cNvPr id="3" name="Freeform 3">
                <a:extLst>
                  <a:ext uri="{FF2B5EF4-FFF2-40B4-BE49-F238E27FC236}">
                    <a16:creationId xmlns:a16="http://schemas.microsoft.com/office/drawing/2014/main" id="{1CA158F4-2BF1-417A-6DC7-598015A42006}"/>
                  </a:ext>
                </a:extLst>
              </p:cNvPr>
              <p:cNvSpPr/>
              <p:nvPr/>
            </p:nvSpPr>
            <p:spPr>
              <a:xfrm>
                <a:off x="0" y="0"/>
                <a:ext cx="5308655" cy="812800"/>
              </a:xfrm>
              <a:custGeom>
                <a:avLst/>
                <a:gdLst/>
                <a:ahLst/>
                <a:cxnLst/>
                <a:rect l="l" t="t" r="r" b="b"/>
                <a:pathLst>
                  <a:path w="5308655" h="812800">
                    <a:moveTo>
                      <a:pt x="0" y="0"/>
                    </a:moveTo>
                    <a:lnTo>
                      <a:pt x="5308655" y="0"/>
                    </a:lnTo>
                    <a:lnTo>
                      <a:pt x="5308655" y="812800"/>
                    </a:lnTo>
                    <a:lnTo>
                      <a:pt x="0" y="812800"/>
                    </a:lnTo>
                    <a:close/>
                  </a:path>
                </a:pathLst>
              </a:custGeom>
              <a:solidFill>
                <a:srgbClr val="33A9AC"/>
              </a:solidFill>
            </p:spPr>
          </p:sp>
          <p:sp>
            <p:nvSpPr>
              <p:cNvPr id="4" name="TextBox 4">
                <a:extLst>
                  <a:ext uri="{FF2B5EF4-FFF2-40B4-BE49-F238E27FC236}">
                    <a16:creationId xmlns:a16="http://schemas.microsoft.com/office/drawing/2014/main" id="{8548901F-E68F-6E36-6554-E9370B1A344E}"/>
                  </a:ext>
                </a:extLst>
              </p:cNvPr>
              <p:cNvSpPr txBox="1"/>
              <p:nvPr/>
            </p:nvSpPr>
            <p:spPr>
              <a:xfrm>
                <a:off x="0" y="-47625"/>
                <a:ext cx="5308655" cy="860425"/>
              </a:xfrm>
              <a:prstGeom prst="rect">
                <a:avLst/>
              </a:prstGeom>
            </p:spPr>
            <p:txBody>
              <a:bodyPr lIns="50800" tIns="50800" rIns="50800" bIns="50800" rtlCol="0" anchor="ctr"/>
              <a:lstStyle/>
              <a:p>
                <a:pPr algn="ctr">
                  <a:lnSpc>
                    <a:spcPts val="2323"/>
                  </a:lnSpc>
                </a:pPr>
                <a:endParaRPr>
                  <a:latin typeface="Poppins" pitchFamily="2" charset="77"/>
                  <a:cs typeface="Poppins" pitchFamily="2" charset="77"/>
                </a:endParaRPr>
              </a:p>
            </p:txBody>
          </p:sp>
        </p:grpSp>
        <p:sp>
          <p:nvSpPr>
            <p:cNvPr id="16" name="TextBox 37">
              <a:extLst>
                <a:ext uri="{FF2B5EF4-FFF2-40B4-BE49-F238E27FC236}">
                  <a16:creationId xmlns:a16="http://schemas.microsoft.com/office/drawing/2014/main" id="{B78CEDD7-DFDC-73DC-17A4-96D1B1D94711}"/>
                </a:ext>
              </a:extLst>
            </p:cNvPr>
            <p:cNvSpPr txBox="1"/>
            <p:nvPr/>
          </p:nvSpPr>
          <p:spPr>
            <a:xfrm>
              <a:off x="2767902" y="3897879"/>
              <a:ext cx="3336853" cy="720710"/>
            </a:xfrm>
            <a:prstGeom prst="rect">
              <a:avLst/>
            </a:prstGeom>
          </p:spPr>
          <p:txBody>
            <a:bodyPr wrap="square" lIns="0" tIns="0" rIns="0" bIns="0" rtlCol="0" anchor="t">
              <a:spAutoFit/>
            </a:bodyPr>
            <a:lstStyle/>
            <a:p>
              <a:pPr algn="l">
                <a:lnSpc>
                  <a:spcPts val="2808"/>
                </a:lnSpc>
              </a:pPr>
              <a:r>
                <a:rPr lang="id-ID" sz="2400" b="1" dirty="0">
                  <a:solidFill>
                    <a:schemeClr val="bg1"/>
                  </a:solidFill>
                  <a:effectLst/>
                  <a:latin typeface="Poppins" pitchFamily="2" charset="77"/>
                  <a:ea typeface="Times New Roman" panose="02020603050405020304" pitchFamily="18" charset="0"/>
                  <a:cs typeface="Poppins" pitchFamily="2" charset="77"/>
                </a:rPr>
                <a:t>1. Kendala Kolaborasi Antar instansi</a:t>
              </a:r>
              <a:endParaRPr lang="en-US" sz="2400" b="1" dirty="0">
                <a:solidFill>
                  <a:srgbClr val="FFFFFF"/>
                </a:solidFill>
                <a:latin typeface="Poppins" pitchFamily="2" charset="77"/>
                <a:ea typeface="Poppins Bold"/>
                <a:cs typeface="Poppins" pitchFamily="2" charset="77"/>
                <a:sym typeface="Poppins Bold"/>
              </a:endParaRPr>
            </a:p>
          </p:txBody>
        </p:sp>
      </p:grpSp>
      <p:grpSp>
        <p:nvGrpSpPr>
          <p:cNvPr id="12" name="Group 11">
            <a:extLst>
              <a:ext uri="{FF2B5EF4-FFF2-40B4-BE49-F238E27FC236}">
                <a16:creationId xmlns:a16="http://schemas.microsoft.com/office/drawing/2014/main" id="{ECFD7E63-CEC4-6578-BC9A-125C7F5A6EAC}"/>
              </a:ext>
            </a:extLst>
          </p:cNvPr>
          <p:cNvGrpSpPr/>
          <p:nvPr/>
        </p:nvGrpSpPr>
        <p:grpSpPr>
          <a:xfrm>
            <a:off x="7164648" y="4257523"/>
            <a:ext cx="3576977" cy="1181516"/>
            <a:chOff x="7165297" y="3175405"/>
            <a:chExt cx="3576977" cy="1181516"/>
          </a:xfrm>
        </p:grpSpPr>
        <p:grpSp>
          <p:nvGrpSpPr>
            <p:cNvPr id="5" name="Group 5">
              <a:extLst>
                <a:ext uri="{FF2B5EF4-FFF2-40B4-BE49-F238E27FC236}">
                  <a16:creationId xmlns:a16="http://schemas.microsoft.com/office/drawing/2014/main" id="{89441E0F-2B4E-E254-46CF-8C7DAB4CA938}"/>
                </a:ext>
              </a:extLst>
            </p:cNvPr>
            <p:cNvGrpSpPr/>
            <p:nvPr/>
          </p:nvGrpSpPr>
          <p:grpSpPr>
            <a:xfrm>
              <a:off x="7165297" y="3175405"/>
              <a:ext cx="3576977" cy="1181516"/>
              <a:chOff x="0" y="-47625"/>
              <a:chExt cx="5218187" cy="860425"/>
            </a:xfrm>
          </p:grpSpPr>
          <p:sp>
            <p:nvSpPr>
              <p:cNvPr id="6" name="Freeform 6">
                <a:extLst>
                  <a:ext uri="{FF2B5EF4-FFF2-40B4-BE49-F238E27FC236}">
                    <a16:creationId xmlns:a16="http://schemas.microsoft.com/office/drawing/2014/main" id="{078D95F5-BDAF-608D-2207-9E7A73009525}"/>
                  </a:ext>
                </a:extLst>
              </p:cNvPr>
              <p:cNvSpPr/>
              <p:nvPr/>
            </p:nvSpPr>
            <p:spPr>
              <a:xfrm>
                <a:off x="0" y="0"/>
                <a:ext cx="5218187" cy="812800"/>
              </a:xfrm>
              <a:custGeom>
                <a:avLst/>
                <a:gdLst/>
                <a:ahLst/>
                <a:cxnLst/>
                <a:rect l="l" t="t" r="r" b="b"/>
                <a:pathLst>
                  <a:path w="5218187" h="812800">
                    <a:moveTo>
                      <a:pt x="0" y="0"/>
                    </a:moveTo>
                    <a:lnTo>
                      <a:pt x="5218187" y="0"/>
                    </a:lnTo>
                    <a:lnTo>
                      <a:pt x="5218187" y="812800"/>
                    </a:lnTo>
                    <a:lnTo>
                      <a:pt x="0" y="812800"/>
                    </a:lnTo>
                    <a:close/>
                  </a:path>
                </a:pathLst>
              </a:custGeom>
              <a:solidFill>
                <a:srgbClr val="FFA646"/>
              </a:solidFill>
            </p:spPr>
          </p:sp>
          <p:sp>
            <p:nvSpPr>
              <p:cNvPr id="7" name="TextBox 7">
                <a:extLst>
                  <a:ext uri="{FF2B5EF4-FFF2-40B4-BE49-F238E27FC236}">
                    <a16:creationId xmlns:a16="http://schemas.microsoft.com/office/drawing/2014/main" id="{323CC9D3-5999-5881-868B-B8F049E4493A}"/>
                  </a:ext>
                </a:extLst>
              </p:cNvPr>
              <p:cNvSpPr txBox="1"/>
              <p:nvPr/>
            </p:nvSpPr>
            <p:spPr>
              <a:xfrm>
                <a:off x="0" y="-47625"/>
                <a:ext cx="5218187" cy="860425"/>
              </a:xfrm>
              <a:prstGeom prst="rect">
                <a:avLst/>
              </a:prstGeom>
            </p:spPr>
            <p:txBody>
              <a:bodyPr lIns="50800" tIns="50800" rIns="50800" bIns="50800" rtlCol="0" anchor="ctr"/>
              <a:lstStyle/>
              <a:p>
                <a:pPr algn="ctr">
                  <a:lnSpc>
                    <a:spcPts val="2323"/>
                  </a:lnSpc>
                </a:pPr>
                <a:endParaRPr/>
              </a:p>
            </p:txBody>
          </p:sp>
        </p:grpSp>
        <p:sp>
          <p:nvSpPr>
            <p:cNvPr id="17" name="TextBox 38">
              <a:extLst>
                <a:ext uri="{FF2B5EF4-FFF2-40B4-BE49-F238E27FC236}">
                  <a16:creationId xmlns:a16="http://schemas.microsoft.com/office/drawing/2014/main" id="{D3B52A64-6A8C-D204-D302-9D06ECCCB98F}"/>
                </a:ext>
              </a:extLst>
            </p:cNvPr>
            <p:cNvSpPr txBox="1"/>
            <p:nvPr/>
          </p:nvSpPr>
          <p:spPr>
            <a:xfrm>
              <a:off x="7376624" y="3439789"/>
              <a:ext cx="3308739" cy="718145"/>
            </a:xfrm>
            <a:prstGeom prst="rect">
              <a:avLst/>
            </a:prstGeom>
          </p:spPr>
          <p:txBody>
            <a:bodyPr lIns="0" tIns="0" rIns="0" bIns="0" rtlCol="0" anchor="t">
              <a:spAutoFit/>
            </a:bodyPr>
            <a:lstStyle/>
            <a:p>
              <a:pPr algn="l">
                <a:lnSpc>
                  <a:spcPts val="2808"/>
                </a:lnSpc>
              </a:pPr>
              <a:r>
                <a:rPr lang="id-ID" sz="2400" b="1" dirty="0">
                  <a:solidFill>
                    <a:schemeClr val="bg1"/>
                  </a:solidFill>
                  <a:effectLst/>
                  <a:latin typeface="Poppins" pitchFamily="2" charset="77"/>
                  <a:ea typeface="Times New Roman" panose="02020603050405020304" pitchFamily="18" charset="0"/>
                  <a:cs typeface="Poppins" pitchFamily="2" charset="77"/>
                </a:rPr>
                <a:t>2. Keamanan Informasi dan Data</a:t>
              </a:r>
              <a:endParaRPr lang="en-US" sz="2400" b="1" dirty="0">
                <a:solidFill>
                  <a:srgbClr val="FFFFFF"/>
                </a:solidFill>
                <a:latin typeface="Poppins" pitchFamily="2" charset="77"/>
                <a:ea typeface="Poppins Bold"/>
                <a:cs typeface="Poppins" pitchFamily="2" charset="77"/>
                <a:sym typeface="Poppins Bold"/>
              </a:endParaRPr>
            </a:p>
          </p:txBody>
        </p:sp>
      </p:grpSp>
      <p:grpSp>
        <p:nvGrpSpPr>
          <p:cNvPr id="15" name="Group 14">
            <a:extLst>
              <a:ext uri="{FF2B5EF4-FFF2-40B4-BE49-F238E27FC236}">
                <a16:creationId xmlns:a16="http://schemas.microsoft.com/office/drawing/2014/main" id="{822A2F4F-FD49-06F3-3FC7-EB5723105444}"/>
              </a:ext>
            </a:extLst>
          </p:cNvPr>
          <p:cNvGrpSpPr/>
          <p:nvPr/>
        </p:nvGrpSpPr>
        <p:grpSpPr>
          <a:xfrm>
            <a:off x="11676619" y="4318685"/>
            <a:ext cx="3917059" cy="1111445"/>
            <a:chOff x="11676620" y="3245817"/>
            <a:chExt cx="3917059" cy="1111445"/>
          </a:xfrm>
        </p:grpSpPr>
        <p:grpSp>
          <p:nvGrpSpPr>
            <p:cNvPr id="8" name="Group 8">
              <a:extLst>
                <a:ext uri="{FF2B5EF4-FFF2-40B4-BE49-F238E27FC236}">
                  <a16:creationId xmlns:a16="http://schemas.microsoft.com/office/drawing/2014/main" id="{CE329E97-35CC-ABB5-53AD-B9DDEEFE7D4F}"/>
                </a:ext>
              </a:extLst>
            </p:cNvPr>
            <p:cNvGrpSpPr/>
            <p:nvPr/>
          </p:nvGrpSpPr>
          <p:grpSpPr>
            <a:xfrm>
              <a:off x="11676620" y="3245817"/>
              <a:ext cx="3917059" cy="1111445"/>
              <a:chOff x="0" y="0"/>
              <a:chExt cx="5179106" cy="812800"/>
            </a:xfrm>
          </p:grpSpPr>
          <p:sp>
            <p:nvSpPr>
              <p:cNvPr id="9" name="Freeform 9">
                <a:extLst>
                  <a:ext uri="{FF2B5EF4-FFF2-40B4-BE49-F238E27FC236}">
                    <a16:creationId xmlns:a16="http://schemas.microsoft.com/office/drawing/2014/main" id="{15BA7CDE-CA1C-730B-6F49-5716EE8769B9}"/>
                  </a:ext>
                </a:extLst>
              </p:cNvPr>
              <p:cNvSpPr/>
              <p:nvPr/>
            </p:nvSpPr>
            <p:spPr>
              <a:xfrm>
                <a:off x="0" y="0"/>
                <a:ext cx="5179106" cy="812800"/>
              </a:xfrm>
              <a:custGeom>
                <a:avLst/>
                <a:gdLst/>
                <a:ahLst/>
                <a:cxnLst/>
                <a:rect l="l" t="t" r="r" b="b"/>
                <a:pathLst>
                  <a:path w="5179106" h="812800">
                    <a:moveTo>
                      <a:pt x="0" y="0"/>
                    </a:moveTo>
                    <a:lnTo>
                      <a:pt x="5179106" y="0"/>
                    </a:lnTo>
                    <a:lnTo>
                      <a:pt x="5179106" y="812800"/>
                    </a:lnTo>
                    <a:lnTo>
                      <a:pt x="0" y="812800"/>
                    </a:lnTo>
                    <a:close/>
                  </a:path>
                </a:pathLst>
              </a:custGeom>
              <a:solidFill>
                <a:srgbClr val="F86041"/>
              </a:solidFill>
            </p:spPr>
          </p:sp>
          <p:sp>
            <p:nvSpPr>
              <p:cNvPr id="10" name="TextBox 10">
                <a:extLst>
                  <a:ext uri="{FF2B5EF4-FFF2-40B4-BE49-F238E27FC236}">
                    <a16:creationId xmlns:a16="http://schemas.microsoft.com/office/drawing/2014/main" id="{DC6F21A2-2281-FFFD-E776-136B8A101D80}"/>
                  </a:ext>
                </a:extLst>
              </p:cNvPr>
              <p:cNvSpPr txBox="1"/>
              <p:nvPr/>
            </p:nvSpPr>
            <p:spPr>
              <a:xfrm>
                <a:off x="0" y="-47625"/>
                <a:ext cx="5179106" cy="860425"/>
              </a:xfrm>
              <a:prstGeom prst="rect">
                <a:avLst/>
              </a:prstGeom>
            </p:spPr>
            <p:txBody>
              <a:bodyPr lIns="50800" tIns="50800" rIns="50800" bIns="50800" rtlCol="0" anchor="ctr"/>
              <a:lstStyle/>
              <a:p>
                <a:pPr algn="ctr">
                  <a:lnSpc>
                    <a:spcPts val="2323"/>
                  </a:lnSpc>
                </a:pPr>
                <a:endParaRPr/>
              </a:p>
            </p:txBody>
          </p:sp>
        </p:grpSp>
        <p:sp>
          <p:nvSpPr>
            <p:cNvPr id="34" name="TextBox 38">
              <a:extLst>
                <a:ext uri="{FF2B5EF4-FFF2-40B4-BE49-F238E27FC236}">
                  <a16:creationId xmlns:a16="http://schemas.microsoft.com/office/drawing/2014/main" id="{CED314A9-E1AC-FDD5-2145-2E90436568D3}"/>
                </a:ext>
              </a:extLst>
            </p:cNvPr>
            <p:cNvSpPr txBox="1"/>
            <p:nvPr/>
          </p:nvSpPr>
          <p:spPr>
            <a:xfrm>
              <a:off x="11981875" y="3406539"/>
              <a:ext cx="3308739" cy="738664"/>
            </a:xfrm>
            <a:prstGeom prst="rect">
              <a:avLst/>
            </a:prstGeom>
          </p:spPr>
          <p:txBody>
            <a:bodyPr lIns="0" tIns="0" rIns="0" bIns="0" rtlCol="0" anchor="t">
              <a:spAutoFit/>
            </a:bodyPr>
            <a:lstStyle/>
            <a:p>
              <a:pPr lvl="0" algn="just">
                <a:spcAft>
                  <a:spcPts val="800"/>
                </a:spcAft>
              </a:pPr>
              <a:r>
                <a:rPr lang="en-US" sz="2400" b="1" dirty="0" err="1">
                  <a:solidFill>
                    <a:schemeClr val="bg1"/>
                  </a:solidFill>
                  <a:effectLst/>
                  <a:latin typeface="Poppins" pitchFamily="2" charset="77"/>
                  <a:ea typeface="Times New Roman" panose="02020603050405020304" pitchFamily="18" charset="0"/>
                  <a:cs typeface="Poppins" pitchFamily="2" charset="77"/>
                </a:rPr>
                <a:t>3. Literasi</a:t>
              </a:r>
              <a:r>
                <a:rPr lang="en-US" sz="2400" b="1" dirty="0">
                  <a:solidFill>
                    <a:schemeClr val="bg1"/>
                  </a:solidFill>
                  <a:effectLst/>
                  <a:latin typeface="Poppins" pitchFamily="2" charset="77"/>
                  <a:ea typeface="Times New Roman" panose="02020603050405020304" pitchFamily="18" charset="0"/>
                  <a:cs typeface="Poppins" pitchFamily="2" charset="77"/>
                </a:rPr>
                <a:t> Digital ASN dan Masyarakat</a:t>
              </a:r>
              <a:endParaRPr lang="id-ID" sz="2400" dirty="0">
                <a:solidFill>
                  <a:schemeClr val="bg1"/>
                </a:solidFill>
                <a:effectLst/>
                <a:latin typeface="Poppins" pitchFamily="2" charset="77"/>
                <a:ea typeface="Calibri" panose="020F0502020204030204" pitchFamily="34" charset="0"/>
                <a:cs typeface="Poppins" pitchFamily="2" charset="77"/>
              </a:endParaRPr>
            </a:p>
          </p:txBody>
        </p:sp>
      </p:grpSp>
      <p:sp>
        <p:nvSpPr>
          <p:cNvPr id="28" name="TextBox 17">
            <a:extLst>
              <a:ext uri="{FF2B5EF4-FFF2-40B4-BE49-F238E27FC236}">
                <a16:creationId xmlns:a16="http://schemas.microsoft.com/office/drawing/2014/main" id="{EA88EB55-F30F-FFD1-A600-80E9EE916524}"/>
              </a:ext>
            </a:extLst>
          </p:cNvPr>
          <p:cNvSpPr txBox="1"/>
          <p:nvPr/>
        </p:nvSpPr>
        <p:spPr>
          <a:xfrm>
            <a:off x="2480186" y="704895"/>
            <a:ext cx="8402793" cy="1038746"/>
          </a:xfrm>
          <a:prstGeom prst="rect">
            <a:avLst/>
          </a:prstGeom>
        </p:spPr>
        <p:txBody>
          <a:bodyPr lIns="0" tIns="0" rIns="0" bIns="0" rtlCol="0" anchor="t">
            <a:spAutoFit/>
          </a:bodyPr>
          <a:lstStyle/>
          <a:p>
            <a:pPr algn="l">
              <a:lnSpc>
                <a:spcPts val="8400"/>
              </a:lnSpc>
            </a:pPr>
            <a:r>
              <a:rPr lang="en-US" sz="6000" b="1">
                <a:solidFill>
                  <a:srgbClr val="343779"/>
                </a:solidFill>
                <a:latin typeface="Poppins Bold"/>
                <a:ea typeface="Poppins Bold"/>
                <a:cs typeface="Poppins Bold"/>
                <a:sym typeface="Poppins Bold"/>
              </a:rPr>
              <a:t>Identifikasi Masalah</a:t>
            </a:r>
          </a:p>
        </p:txBody>
      </p:sp>
      <p:sp>
        <p:nvSpPr>
          <p:cNvPr id="18" name="TextBox 35">
            <a:extLst>
              <a:ext uri="{FF2B5EF4-FFF2-40B4-BE49-F238E27FC236}">
                <a16:creationId xmlns:a16="http://schemas.microsoft.com/office/drawing/2014/main" id="{C6BF9126-06CC-F58C-87E2-01B33149E47A}"/>
              </a:ext>
            </a:extLst>
          </p:cNvPr>
          <p:cNvSpPr txBox="1"/>
          <p:nvPr/>
        </p:nvSpPr>
        <p:spPr>
          <a:xfrm>
            <a:off x="11713636" y="5630754"/>
            <a:ext cx="3880042" cy="1683794"/>
          </a:xfrm>
          <a:prstGeom prst="rect">
            <a:avLst/>
          </a:prstGeom>
        </p:spPr>
        <p:txBody>
          <a:bodyPr wrap="square" lIns="0" tIns="0" rIns="0" bIns="0" rtlCol="0" anchor="t">
            <a:spAutoFit/>
          </a:bodyPr>
          <a:lstStyle/>
          <a:p>
            <a:pPr algn="just">
              <a:lnSpc>
                <a:spcPts val="2200"/>
              </a:lnSpc>
              <a:spcBef>
                <a:spcPct val="0"/>
              </a:spcBef>
            </a:pPr>
            <a:r>
              <a:rPr lang="id-ID" sz="1600" dirty="0">
                <a:effectLst/>
                <a:latin typeface="Poppins" pitchFamily="2" charset="77"/>
                <a:ea typeface="Times New Roman" panose="02020603050405020304" pitchFamily="18" charset="0"/>
                <a:cs typeface="Poppins" pitchFamily="2" charset="77"/>
              </a:rPr>
              <a:t>kemampuan ASN dan masyarakat untuk memahami, menggunakan, mengevaluasi, menciptakan, dan berkomunikasi melalui teknologi digital dengan cara yang aman, etis, dan bertanggung jawab.</a:t>
            </a:r>
            <a:endParaRPr lang="en-US" sz="1571" dirty="0">
              <a:latin typeface="Poppins" pitchFamily="2" charset="77"/>
              <a:ea typeface="Poppins"/>
              <a:cs typeface="Poppins" pitchFamily="2" charset="77"/>
              <a:sym typeface="Poppins"/>
            </a:endParaRPr>
          </a:p>
        </p:txBody>
      </p:sp>
    </p:spTree>
    <p:extLst>
      <p:ext uri="{BB962C8B-B14F-4D97-AF65-F5344CB8AC3E}">
        <p14:creationId xmlns:p14="http://schemas.microsoft.com/office/powerpoint/2010/main" val="1751202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07C60-2727-61CF-E692-A5729FB06555}"/>
            </a:ext>
          </a:extLst>
        </p:cNvPr>
        <p:cNvGrpSpPr/>
        <p:nvPr/>
      </p:nvGrpSpPr>
      <p:grpSpPr>
        <a:xfrm>
          <a:off x="0" y="0"/>
          <a:ext cx="0" cy="0"/>
          <a:chOff x="0" y="0"/>
          <a:chExt cx="0" cy="0"/>
        </a:xfrm>
      </p:grpSpPr>
      <p:sp>
        <p:nvSpPr>
          <p:cNvPr id="20" name="AutoShape 20">
            <a:extLst>
              <a:ext uri="{FF2B5EF4-FFF2-40B4-BE49-F238E27FC236}">
                <a16:creationId xmlns:a16="http://schemas.microsoft.com/office/drawing/2014/main" id="{D6914BDB-4498-2030-7305-0B23119D12BB}"/>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3656E5A3-F308-0F3D-1872-D9CB01D232C5}"/>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B60D1A40-1A92-07CF-7042-C8B7A5228F1B}"/>
              </a:ext>
            </a:extLst>
          </p:cNvPr>
          <p:cNvGrpSpPr/>
          <p:nvPr/>
        </p:nvGrpSpPr>
        <p:grpSpPr>
          <a:xfrm>
            <a:off x="17002078" y="7680620"/>
            <a:ext cx="1883098" cy="1285922"/>
            <a:chOff x="0" y="0"/>
            <a:chExt cx="1190260" cy="812800"/>
          </a:xfrm>
        </p:grpSpPr>
        <p:sp>
          <p:nvSpPr>
            <p:cNvPr id="23" name="Freeform 23">
              <a:extLst>
                <a:ext uri="{FF2B5EF4-FFF2-40B4-BE49-F238E27FC236}">
                  <a16:creationId xmlns:a16="http://schemas.microsoft.com/office/drawing/2014/main" id="{11405CB7-357E-0608-24CD-3BA41047A606}"/>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a:extLst>
                <a:ext uri="{FF2B5EF4-FFF2-40B4-BE49-F238E27FC236}">
                  <a16:creationId xmlns:a16="http://schemas.microsoft.com/office/drawing/2014/main" id="{CA0DE52D-026F-FE68-31B8-1F97C842B19F}"/>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a:extLst>
              <a:ext uri="{FF2B5EF4-FFF2-40B4-BE49-F238E27FC236}">
                <a16:creationId xmlns:a16="http://schemas.microsoft.com/office/drawing/2014/main" id="{5AC7C3B4-60AC-D1EB-EA3F-B26208702C70}"/>
              </a:ext>
            </a:extLst>
          </p:cNvPr>
          <p:cNvGrpSpPr/>
          <p:nvPr/>
        </p:nvGrpSpPr>
        <p:grpSpPr>
          <a:xfrm>
            <a:off x="-707086" y="766789"/>
            <a:ext cx="2002533" cy="1285922"/>
            <a:chOff x="0" y="0"/>
            <a:chExt cx="1265752" cy="812800"/>
          </a:xfrm>
        </p:grpSpPr>
        <p:sp>
          <p:nvSpPr>
            <p:cNvPr id="26" name="Freeform 26">
              <a:extLst>
                <a:ext uri="{FF2B5EF4-FFF2-40B4-BE49-F238E27FC236}">
                  <a16:creationId xmlns:a16="http://schemas.microsoft.com/office/drawing/2014/main" id="{E69BC736-4618-88C5-488C-97706436BD27}"/>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a:extLst>
                <a:ext uri="{FF2B5EF4-FFF2-40B4-BE49-F238E27FC236}">
                  <a16:creationId xmlns:a16="http://schemas.microsoft.com/office/drawing/2014/main" id="{7A5EA646-85B4-AAB3-E157-E938F160E33D}"/>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109C47AA-DFB2-1528-2989-A89460C76698}"/>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a:extLst>
              <a:ext uri="{FF2B5EF4-FFF2-40B4-BE49-F238E27FC236}">
                <a16:creationId xmlns:a16="http://schemas.microsoft.com/office/drawing/2014/main" id="{BAD563CE-8BC0-9C5B-2E21-B02E37B43C6D}"/>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 name="TextBox 17">
            <a:extLst>
              <a:ext uri="{FF2B5EF4-FFF2-40B4-BE49-F238E27FC236}">
                <a16:creationId xmlns:a16="http://schemas.microsoft.com/office/drawing/2014/main" id="{9B4C504E-B704-3257-C936-7D0B4C4C186F}"/>
              </a:ext>
            </a:extLst>
          </p:cNvPr>
          <p:cNvSpPr txBox="1"/>
          <p:nvPr/>
        </p:nvSpPr>
        <p:spPr>
          <a:xfrm>
            <a:off x="1905000" y="834811"/>
            <a:ext cx="15092315" cy="992579"/>
          </a:xfrm>
          <a:prstGeom prst="rect">
            <a:avLst/>
          </a:prstGeom>
        </p:spPr>
        <p:txBody>
          <a:bodyPr wrap="square" lIns="0" tIns="0" rIns="0" bIns="0" rtlCol="0" anchor="t">
            <a:spAutoFit/>
          </a:bodyPr>
          <a:lstStyle/>
          <a:p>
            <a:pPr algn="l">
              <a:lnSpc>
                <a:spcPts val="8400"/>
              </a:lnSpc>
            </a:pPr>
            <a:r>
              <a:rPr lang="en-US" sz="4800" b="1">
                <a:solidFill>
                  <a:srgbClr val="343779"/>
                </a:solidFill>
                <a:latin typeface="Poppins Bold"/>
                <a:ea typeface="Poppins Bold"/>
                <a:cs typeface="Poppins Bold"/>
                <a:sym typeface="Poppins Bold"/>
              </a:rPr>
              <a:t>Analisa Masalah : USG (Urgent, Serious, Growth)</a:t>
            </a:r>
          </a:p>
        </p:txBody>
      </p:sp>
      <p:pic>
        <p:nvPicPr>
          <p:cNvPr id="3" name="Picture 2">
            <a:extLst>
              <a:ext uri="{FF2B5EF4-FFF2-40B4-BE49-F238E27FC236}">
                <a16:creationId xmlns:a16="http://schemas.microsoft.com/office/drawing/2014/main" id="{11B1CE48-CFC5-EDFC-315F-E309747D19DA}"/>
              </a:ext>
            </a:extLst>
          </p:cNvPr>
          <p:cNvPicPr>
            <a:picLocks noChangeAspect="1"/>
          </p:cNvPicPr>
          <p:nvPr/>
        </p:nvPicPr>
        <p:blipFill>
          <a:blip r:embed="rId3"/>
          <a:stretch>
            <a:fillRect/>
          </a:stretch>
        </p:blipFill>
        <p:spPr>
          <a:xfrm>
            <a:off x="1545066" y="2537764"/>
            <a:ext cx="15068402" cy="5272731"/>
          </a:xfrm>
          <a:prstGeom prst="rect">
            <a:avLst/>
          </a:prstGeom>
        </p:spPr>
      </p:pic>
    </p:spTree>
    <p:extLst>
      <p:ext uri="{BB962C8B-B14F-4D97-AF65-F5344CB8AC3E}">
        <p14:creationId xmlns:p14="http://schemas.microsoft.com/office/powerpoint/2010/main" val="987336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1B5A1-5282-8220-8BEC-16F3F7F6017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860A692-508B-B949-0CC6-05A047BEC1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2742579"/>
            <a:ext cx="7397162" cy="4931441"/>
          </a:xfrm>
          <a:prstGeom prst="rect">
            <a:avLst/>
          </a:prstGeom>
        </p:spPr>
      </p:pic>
      <p:sp>
        <p:nvSpPr>
          <p:cNvPr id="20" name="AutoShape 20">
            <a:extLst>
              <a:ext uri="{FF2B5EF4-FFF2-40B4-BE49-F238E27FC236}">
                <a16:creationId xmlns:a16="http://schemas.microsoft.com/office/drawing/2014/main" id="{0D1A09A7-AD3B-039E-FD90-A31C13579D05}"/>
              </a:ext>
            </a:extLst>
          </p:cNvPr>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a:extLst>
              <a:ext uri="{FF2B5EF4-FFF2-40B4-BE49-F238E27FC236}">
                <a16:creationId xmlns:a16="http://schemas.microsoft.com/office/drawing/2014/main" id="{93786BAE-A957-8BD0-D74F-4C1F36AD08E6}"/>
              </a:ext>
            </a:extLst>
          </p:cNvPr>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a:extLst>
              <a:ext uri="{FF2B5EF4-FFF2-40B4-BE49-F238E27FC236}">
                <a16:creationId xmlns:a16="http://schemas.microsoft.com/office/drawing/2014/main" id="{E50CF7BD-7B96-FEBE-B147-62EE635D3CCC}"/>
              </a:ext>
            </a:extLst>
          </p:cNvPr>
          <p:cNvGrpSpPr/>
          <p:nvPr/>
        </p:nvGrpSpPr>
        <p:grpSpPr>
          <a:xfrm>
            <a:off x="17002078" y="7680620"/>
            <a:ext cx="1883098" cy="1285922"/>
            <a:chOff x="0" y="0"/>
            <a:chExt cx="1190260" cy="812800"/>
          </a:xfrm>
        </p:grpSpPr>
        <p:sp>
          <p:nvSpPr>
            <p:cNvPr id="23" name="Freeform 23">
              <a:extLst>
                <a:ext uri="{FF2B5EF4-FFF2-40B4-BE49-F238E27FC236}">
                  <a16:creationId xmlns:a16="http://schemas.microsoft.com/office/drawing/2014/main" id="{32D52CBE-3151-A2E3-5AF1-AD7ACC8456FF}"/>
                </a:ext>
              </a:extLst>
            </p:cNvPr>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a:extLst>
                <a:ext uri="{FF2B5EF4-FFF2-40B4-BE49-F238E27FC236}">
                  <a16:creationId xmlns:a16="http://schemas.microsoft.com/office/drawing/2014/main" id="{D85C85A5-DAAA-F621-6A44-F2EF870C6526}"/>
                </a:ext>
              </a:extLst>
            </p:cNvPr>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a:extLst>
              <a:ext uri="{FF2B5EF4-FFF2-40B4-BE49-F238E27FC236}">
                <a16:creationId xmlns:a16="http://schemas.microsoft.com/office/drawing/2014/main" id="{1BF0537C-413D-D21C-446B-36BEC61DA596}"/>
              </a:ext>
            </a:extLst>
          </p:cNvPr>
          <p:cNvGrpSpPr/>
          <p:nvPr/>
        </p:nvGrpSpPr>
        <p:grpSpPr>
          <a:xfrm>
            <a:off x="-707086" y="766789"/>
            <a:ext cx="2002533" cy="1285922"/>
            <a:chOff x="0" y="0"/>
            <a:chExt cx="1265752" cy="812800"/>
          </a:xfrm>
        </p:grpSpPr>
        <p:sp>
          <p:nvSpPr>
            <p:cNvPr id="26" name="Freeform 26">
              <a:extLst>
                <a:ext uri="{FF2B5EF4-FFF2-40B4-BE49-F238E27FC236}">
                  <a16:creationId xmlns:a16="http://schemas.microsoft.com/office/drawing/2014/main" id="{203F327C-DA9A-8E7D-A28C-75795EB3240C}"/>
                </a:ext>
              </a:extLst>
            </p:cNvPr>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a:extLst>
                <a:ext uri="{FF2B5EF4-FFF2-40B4-BE49-F238E27FC236}">
                  <a16:creationId xmlns:a16="http://schemas.microsoft.com/office/drawing/2014/main" id="{DA5922E8-981C-BF47-627F-8FE14DC31DF2}"/>
                </a:ext>
              </a:extLst>
            </p:cNvPr>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a:extLst>
              <a:ext uri="{FF2B5EF4-FFF2-40B4-BE49-F238E27FC236}">
                <a16:creationId xmlns:a16="http://schemas.microsoft.com/office/drawing/2014/main" id="{6930DA15-85A2-5661-E3DC-590E2FD808A1}"/>
              </a:ext>
            </a:extLst>
          </p:cNvPr>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3"/>
            <a:stretch>
              <a:fillRect/>
            </a:stretch>
          </a:blipFill>
        </p:spPr>
      </p:sp>
      <p:sp>
        <p:nvSpPr>
          <p:cNvPr id="47" name="AutoShape 47">
            <a:extLst>
              <a:ext uri="{FF2B5EF4-FFF2-40B4-BE49-F238E27FC236}">
                <a16:creationId xmlns:a16="http://schemas.microsoft.com/office/drawing/2014/main" id="{8EDF0FC3-49FD-6479-7E51-B8DA589A60F5}"/>
              </a:ext>
            </a:extLst>
          </p:cNvPr>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sp>
        <p:nvSpPr>
          <p:cNvPr id="28" name="TextBox 17">
            <a:extLst>
              <a:ext uri="{FF2B5EF4-FFF2-40B4-BE49-F238E27FC236}">
                <a16:creationId xmlns:a16="http://schemas.microsoft.com/office/drawing/2014/main" id="{F97B43C1-88D4-EB1C-0583-DB32DB256439}"/>
              </a:ext>
            </a:extLst>
          </p:cNvPr>
          <p:cNvSpPr txBox="1"/>
          <p:nvPr/>
        </p:nvSpPr>
        <p:spPr>
          <a:xfrm>
            <a:off x="2480186" y="704895"/>
            <a:ext cx="8402793" cy="1038746"/>
          </a:xfrm>
          <a:prstGeom prst="rect">
            <a:avLst/>
          </a:prstGeom>
        </p:spPr>
        <p:txBody>
          <a:bodyPr lIns="0" tIns="0" rIns="0" bIns="0" rtlCol="0" anchor="t">
            <a:spAutoFit/>
          </a:bodyPr>
          <a:lstStyle/>
          <a:p>
            <a:pPr algn="l">
              <a:lnSpc>
                <a:spcPts val="8400"/>
              </a:lnSpc>
            </a:pPr>
            <a:r>
              <a:rPr lang="en-US" sz="6000" b="1">
                <a:solidFill>
                  <a:srgbClr val="343779"/>
                </a:solidFill>
                <a:latin typeface="Poppins Bold"/>
                <a:ea typeface="Poppins Bold"/>
                <a:cs typeface="Poppins Bold"/>
                <a:sym typeface="Poppins Bold"/>
              </a:rPr>
              <a:t>Isu Strategis</a:t>
            </a:r>
          </a:p>
        </p:txBody>
      </p:sp>
      <p:sp>
        <p:nvSpPr>
          <p:cNvPr id="2" name="TextBox 1">
            <a:extLst>
              <a:ext uri="{FF2B5EF4-FFF2-40B4-BE49-F238E27FC236}">
                <a16:creationId xmlns:a16="http://schemas.microsoft.com/office/drawing/2014/main" id="{9AD065F7-77E0-BE45-69DA-441D0E238238}"/>
              </a:ext>
            </a:extLst>
          </p:cNvPr>
          <p:cNvSpPr txBox="1"/>
          <p:nvPr/>
        </p:nvSpPr>
        <p:spPr>
          <a:xfrm>
            <a:off x="7620005" y="2156324"/>
            <a:ext cx="8538124" cy="5016758"/>
          </a:xfrm>
          <a:prstGeom prst="rect">
            <a:avLst/>
          </a:prstGeom>
          <a:noFill/>
        </p:spPr>
        <p:txBody>
          <a:bodyPr wrap="square" rtlCol="0">
            <a:spAutoFit/>
          </a:bodyPr>
          <a:lstStyle/>
          <a:p>
            <a:pPr algn="just"/>
            <a:r>
              <a:rPr lang="id-ID" sz="4000" dirty="0">
                <a:effectLst/>
                <a:latin typeface="Calibri" panose="020F0502020204030204" pitchFamily="34" charset="0"/>
                <a:ea typeface="Calibri" panose="020F0502020204030204" pitchFamily="34" charset="0"/>
                <a:cs typeface="Times New Roman" panose="02020603050405020304" pitchFamily="18" charset="0"/>
              </a:rPr>
              <a:t>Berdasarkan hasil Analisa USG, maka </a:t>
            </a:r>
            <a:r>
              <a:rPr lang="id-ID" sz="4000" b="1" dirty="0">
                <a:effectLst/>
                <a:latin typeface="Calibri" panose="020F0502020204030204" pitchFamily="34" charset="0"/>
                <a:ea typeface="Calibri" panose="020F0502020204030204" pitchFamily="34" charset="0"/>
                <a:cs typeface="Times New Roman" panose="02020603050405020304" pitchFamily="18" charset="0"/>
              </a:rPr>
              <a:t>Kurangnya Sinergi Antar Perangkat Daerah</a:t>
            </a:r>
            <a:r>
              <a:rPr lang="id-ID" sz="4000" dirty="0">
                <a:effectLst/>
                <a:latin typeface="Calibri" panose="020F0502020204030204" pitchFamily="34" charset="0"/>
                <a:ea typeface="Calibri" panose="020F0502020204030204" pitchFamily="34" charset="0"/>
                <a:cs typeface="Times New Roman" panose="02020603050405020304" pitchFamily="18" charset="0"/>
              </a:rPr>
              <a:t> mendapatkan skor tertinggi (15), menunjukkan bahwa isu ini sangat mendesak untuk diatasi. Dengan demikian </a:t>
            </a:r>
            <a:r>
              <a:rPr lang="id-ID" sz="40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Kurangnya sinergi antar perangkat daerah</a:t>
            </a:r>
            <a:r>
              <a:rPr lang="id-ID" sz="4000" b="1" dirty="0">
                <a:effectLst/>
                <a:latin typeface="Calibri" panose="020F0502020204030204" pitchFamily="34" charset="0"/>
                <a:ea typeface="Calibri" panose="020F0502020204030204" pitchFamily="34" charset="0"/>
                <a:cs typeface="Times New Roman" panose="02020603050405020304" pitchFamily="18" charset="0"/>
              </a:rPr>
              <a:t> </a:t>
            </a:r>
            <a:r>
              <a:rPr lang="id-ID" sz="4000" dirty="0">
                <a:effectLst/>
                <a:latin typeface="Calibri" panose="020F0502020204030204" pitchFamily="34" charset="0"/>
                <a:ea typeface="Calibri" panose="020F0502020204030204" pitchFamily="34" charset="0"/>
                <a:cs typeface="Times New Roman" panose="02020603050405020304" pitchFamily="18" charset="0"/>
              </a:rPr>
              <a:t>ditetapkan sebagai </a:t>
            </a:r>
            <a:r>
              <a:rPr lang="id-ID" sz="4000" b="1" dirty="0">
                <a:effectLst/>
                <a:latin typeface="Calibri" panose="020F0502020204030204" pitchFamily="34" charset="0"/>
                <a:ea typeface="Calibri" panose="020F0502020204030204" pitchFamily="34" charset="0"/>
                <a:cs typeface="Times New Roman" panose="02020603050405020304" pitchFamily="18" charset="0"/>
              </a:rPr>
              <a:t>permasalahan utama </a:t>
            </a:r>
            <a:r>
              <a:rPr lang="id-ID" sz="4000" b="1" i="1" dirty="0">
                <a:effectLst/>
                <a:latin typeface="Calibri" panose="020F0502020204030204" pitchFamily="34" charset="0"/>
                <a:ea typeface="Calibri" panose="020F0502020204030204" pitchFamily="34" charset="0"/>
                <a:cs typeface="Times New Roman" panose="02020603050405020304" pitchFamily="18" charset="0"/>
              </a:rPr>
              <a:t>(core issue)</a:t>
            </a:r>
            <a:r>
              <a:rPr lang="id-ID" sz="4000" dirty="0">
                <a:effectLst/>
                <a:latin typeface="Calibri" panose="020F0502020204030204" pitchFamily="34" charset="0"/>
                <a:ea typeface="Calibri" panose="020F0502020204030204" pitchFamily="34" charset="0"/>
                <a:cs typeface="Times New Roman" panose="02020603050405020304" pitchFamily="18" charset="0"/>
              </a:rPr>
              <a:t>.</a:t>
            </a:r>
            <a:endParaRPr lang="en-ID" sz="4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3528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0"/>
          <p:cNvSpPr/>
          <p:nvPr/>
        </p:nvSpPr>
        <p:spPr>
          <a:xfrm rot="-5400000">
            <a:off x="13149263" y="5129212"/>
            <a:ext cx="7696105" cy="0"/>
          </a:xfrm>
          <a:prstGeom prst="line">
            <a:avLst/>
          </a:prstGeom>
          <a:ln w="9525" cap="flat">
            <a:solidFill>
              <a:srgbClr val="343779">
                <a:alpha val="49804"/>
              </a:srgbClr>
            </a:solidFill>
            <a:prstDash val="solid"/>
            <a:headEnd type="none" w="sm" len="sm"/>
            <a:tailEnd type="none" w="sm" len="sm"/>
          </a:ln>
        </p:spPr>
      </p:sp>
      <p:sp>
        <p:nvSpPr>
          <p:cNvPr id="21" name="AutoShape 21"/>
          <p:cNvSpPr/>
          <p:nvPr/>
        </p:nvSpPr>
        <p:spPr>
          <a:xfrm flipV="1">
            <a:off x="1290685" y="766789"/>
            <a:ext cx="4762" cy="8215239"/>
          </a:xfrm>
          <a:prstGeom prst="line">
            <a:avLst/>
          </a:prstGeom>
          <a:ln w="9525" cap="flat">
            <a:solidFill>
              <a:srgbClr val="343779">
                <a:alpha val="49804"/>
              </a:srgbClr>
            </a:solidFill>
            <a:prstDash val="solid"/>
            <a:headEnd type="none" w="sm" len="sm"/>
            <a:tailEnd type="none" w="sm" len="sm"/>
          </a:ln>
        </p:spPr>
      </p:sp>
      <p:grpSp>
        <p:nvGrpSpPr>
          <p:cNvPr id="22" name="Group 22"/>
          <p:cNvGrpSpPr/>
          <p:nvPr/>
        </p:nvGrpSpPr>
        <p:grpSpPr>
          <a:xfrm>
            <a:off x="17002078" y="7680620"/>
            <a:ext cx="1883098" cy="1285922"/>
            <a:chOff x="0" y="0"/>
            <a:chExt cx="1190260" cy="812800"/>
          </a:xfrm>
        </p:grpSpPr>
        <p:sp>
          <p:nvSpPr>
            <p:cNvPr id="23" name="Freeform 23"/>
            <p:cNvSpPr/>
            <p:nvPr/>
          </p:nvSpPr>
          <p:spPr>
            <a:xfrm>
              <a:off x="0" y="0"/>
              <a:ext cx="1190260" cy="812800"/>
            </a:xfrm>
            <a:custGeom>
              <a:avLst/>
              <a:gdLst/>
              <a:ahLst/>
              <a:cxnLst/>
              <a:rect l="l" t="t" r="r" b="b"/>
              <a:pathLst>
                <a:path w="1190260" h="812800">
                  <a:moveTo>
                    <a:pt x="0" y="0"/>
                  </a:moveTo>
                  <a:lnTo>
                    <a:pt x="1190260" y="0"/>
                  </a:lnTo>
                  <a:lnTo>
                    <a:pt x="1190260" y="812800"/>
                  </a:lnTo>
                  <a:lnTo>
                    <a:pt x="0" y="812800"/>
                  </a:lnTo>
                  <a:close/>
                </a:path>
              </a:pathLst>
            </a:custGeom>
            <a:solidFill>
              <a:srgbClr val="343779">
                <a:alpha val="40000"/>
              </a:srgbClr>
            </a:solidFill>
          </p:spPr>
        </p:sp>
        <p:sp>
          <p:nvSpPr>
            <p:cNvPr id="24" name="TextBox 24"/>
            <p:cNvSpPr txBox="1"/>
            <p:nvPr/>
          </p:nvSpPr>
          <p:spPr>
            <a:xfrm>
              <a:off x="0" y="-47625"/>
              <a:ext cx="1190260" cy="860425"/>
            </a:xfrm>
            <a:prstGeom prst="rect">
              <a:avLst/>
            </a:prstGeom>
          </p:spPr>
          <p:txBody>
            <a:bodyPr lIns="50800" tIns="50800" rIns="50800" bIns="50800" rtlCol="0" anchor="ctr"/>
            <a:lstStyle/>
            <a:p>
              <a:pPr algn="ctr">
                <a:lnSpc>
                  <a:spcPts val="2323"/>
                </a:lnSpc>
              </a:pPr>
              <a:endParaRPr/>
            </a:p>
          </p:txBody>
        </p:sp>
      </p:grpSp>
      <p:grpSp>
        <p:nvGrpSpPr>
          <p:cNvPr id="25" name="Group 25"/>
          <p:cNvGrpSpPr/>
          <p:nvPr/>
        </p:nvGrpSpPr>
        <p:grpSpPr>
          <a:xfrm>
            <a:off x="-707086" y="766789"/>
            <a:ext cx="2002533" cy="1285922"/>
            <a:chOff x="0" y="0"/>
            <a:chExt cx="1265752" cy="812800"/>
          </a:xfrm>
        </p:grpSpPr>
        <p:sp>
          <p:nvSpPr>
            <p:cNvPr id="26" name="Freeform 26"/>
            <p:cNvSpPr/>
            <p:nvPr/>
          </p:nvSpPr>
          <p:spPr>
            <a:xfrm>
              <a:off x="0" y="0"/>
              <a:ext cx="1265752" cy="812800"/>
            </a:xfrm>
            <a:custGeom>
              <a:avLst/>
              <a:gdLst/>
              <a:ahLst/>
              <a:cxnLst/>
              <a:rect l="l" t="t" r="r" b="b"/>
              <a:pathLst>
                <a:path w="1265752" h="812800">
                  <a:moveTo>
                    <a:pt x="0" y="0"/>
                  </a:moveTo>
                  <a:lnTo>
                    <a:pt x="1265752" y="0"/>
                  </a:lnTo>
                  <a:lnTo>
                    <a:pt x="1265752" y="812800"/>
                  </a:lnTo>
                  <a:lnTo>
                    <a:pt x="0" y="812800"/>
                  </a:lnTo>
                  <a:close/>
                </a:path>
              </a:pathLst>
            </a:custGeom>
            <a:solidFill>
              <a:srgbClr val="FFA646">
                <a:alpha val="40000"/>
              </a:srgbClr>
            </a:solidFill>
          </p:spPr>
        </p:sp>
        <p:sp>
          <p:nvSpPr>
            <p:cNvPr id="27" name="TextBox 27"/>
            <p:cNvSpPr txBox="1"/>
            <p:nvPr/>
          </p:nvSpPr>
          <p:spPr>
            <a:xfrm>
              <a:off x="0" y="-47625"/>
              <a:ext cx="1265752" cy="860425"/>
            </a:xfrm>
            <a:prstGeom prst="rect">
              <a:avLst/>
            </a:prstGeom>
          </p:spPr>
          <p:txBody>
            <a:bodyPr lIns="50800" tIns="50800" rIns="50800" bIns="50800" rtlCol="0" anchor="ctr"/>
            <a:lstStyle/>
            <a:p>
              <a:pPr algn="ctr">
                <a:lnSpc>
                  <a:spcPts val="2323"/>
                </a:lnSpc>
              </a:pPr>
              <a:endParaRPr/>
            </a:p>
          </p:txBody>
        </p:sp>
      </p:grpSp>
      <p:sp>
        <p:nvSpPr>
          <p:cNvPr id="46" name="Freeform 46"/>
          <p:cNvSpPr/>
          <p:nvPr/>
        </p:nvSpPr>
        <p:spPr>
          <a:xfrm>
            <a:off x="14722991" y="9394712"/>
            <a:ext cx="2274324" cy="460551"/>
          </a:xfrm>
          <a:custGeom>
            <a:avLst/>
            <a:gdLst/>
            <a:ahLst/>
            <a:cxnLst/>
            <a:rect l="l" t="t" r="r" b="b"/>
            <a:pathLst>
              <a:path w="2274324" h="460551">
                <a:moveTo>
                  <a:pt x="0" y="0"/>
                </a:moveTo>
                <a:lnTo>
                  <a:pt x="2274324" y="0"/>
                </a:lnTo>
                <a:lnTo>
                  <a:pt x="2274324" y="460550"/>
                </a:lnTo>
                <a:lnTo>
                  <a:pt x="0" y="460550"/>
                </a:lnTo>
                <a:lnTo>
                  <a:pt x="0" y="0"/>
                </a:lnTo>
                <a:close/>
              </a:path>
            </a:pathLst>
          </a:custGeom>
          <a:blipFill>
            <a:blip r:embed="rId2"/>
            <a:stretch>
              <a:fillRect/>
            </a:stretch>
          </a:blipFill>
        </p:spPr>
      </p:sp>
      <p:sp>
        <p:nvSpPr>
          <p:cNvPr id="47" name="AutoShape 47"/>
          <p:cNvSpPr/>
          <p:nvPr/>
        </p:nvSpPr>
        <p:spPr>
          <a:xfrm>
            <a:off x="12005725" y="8982028"/>
            <a:ext cx="3710430" cy="0"/>
          </a:xfrm>
          <a:prstGeom prst="line">
            <a:avLst/>
          </a:prstGeom>
          <a:ln w="19050" cap="flat">
            <a:solidFill>
              <a:srgbClr val="343779">
                <a:alpha val="49804"/>
              </a:srgbClr>
            </a:solidFill>
            <a:prstDash val="solid"/>
            <a:headEnd type="none" w="sm" len="sm"/>
            <a:tailEnd type="none" w="sm" len="sm"/>
          </a:ln>
        </p:spPr>
      </p:sp>
      <p:graphicFrame>
        <p:nvGraphicFramePr>
          <p:cNvPr id="34" name="Table 2">
            <a:extLst>
              <a:ext uri="{FF2B5EF4-FFF2-40B4-BE49-F238E27FC236}">
                <a16:creationId xmlns:a16="http://schemas.microsoft.com/office/drawing/2014/main" id="{DAF5919D-E90D-3CEE-0A97-4C09386920F9}"/>
              </a:ext>
            </a:extLst>
          </p:cNvPr>
          <p:cNvGraphicFramePr>
            <a:graphicFrameLocks noGrp="1"/>
          </p:cNvGraphicFramePr>
          <p:nvPr>
            <p:extLst>
              <p:ext uri="{D42A27DB-BD31-4B8C-83A1-F6EECF244321}">
                <p14:modId xmlns:p14="http://schemas.microsoft.com/office/powerpoint/2010/main" val="1710722255"/>
              </p:ext>
            </p:extLst>
          </p:nvPr>
        </p:nvGraphicFramePr>
        <p:xfrm>
          <a:off x="1905000" y="996766"/>
          <a:ext cx="14887581" cy="8261534"/>
        </p:xfrm>
        <a:graphic>
          <a:graphicData uri="http://schemas.openxmlformats.org/drawingml/2006/table">
            <a:tbl>
              <a:tblPr firstRow="1" bandRow="1">
                <a:tableStyleId>{BDBED569-4797-4DF1-A0F4-6AAB3CD982D8}</a:tableStyleId>
              </a:tblPr>
              <a:tblGrid>
                <a:gridCol w="4962527">
                  <a:extLst>
                    <a:ext uri="{9D8B030D-6E8A-4147-A177-3AD203B41FA5}">
                      <a16:colId xmlns:a16="http://schemas.microsoft.com/office/drawing/2014/main" val="3140532377"/>
                    </a:ext>
                  </a:extLst>
                </a:gridCol>
                <a:gridCol w="4962527">
                  <a:extLst>
                    <a:ext uri="{9D8B030D-6E8A-4147-A177-3AD203B41FA5}">
                      <a16:colId xmlns:a16="http://schemas.microsoft.com/office/drawing/2014/main" val="2314038204"/>
                    </a:ext>
                  </a:extLst>
                </a:gridCol>
                <a:gridCol w="4962527">
                  <a:extLst>
                    <a:ext uri="{9D8B030D-6E8A-4147-A177-3AD203B41FA5}">
                      <a16:colId xmlns:a16="http://schemas.microsoft.com/office/drawing/2014/main" val="4124283665"/>
                    </a:ext>
                  </a:extLst>
                </a:gridCol>
              </a:tblGrid>
              <a:tr h="452560">
                <a:tc rowSpan="2">
                  <a:txBody>
                    <a:bodyPr/>
                    <a:lstStyle/>
                    <a:p>
                      <a:r>
                        <a:rPr lang="en-US" sz="2400" dirty="0">
                          <a:solidFill>
                            <a:srgbClr val="343779"/>
                          </a:solidFill>
                          <a:latin typeface="+mn-lt"/>
                        </a:rPr>
                        <a:t>               </a:t>
                      </a:r>
                    </a:p>
                    <a:p>
                      <a:endParaRPr lang="en-US" sz="2400" dirty="0">
                        <a:solidFill>
                          <a:srgbClr val="343779"/>
                        </a:solidFill>
                        <a:latin typeface="+mn-lt"/>
                      </a:endParaRPr>
                    </a:p>
                    <a:p>
                      <a:r>
                        <a:rPr lang="en-US" sz="2400" dirty="0">
                          <a:solidFill>
                            <a:srgbClr val="343779"/>
                          </a:solidFill>
                          <a:latin typeface="+mn-lt"/>
                        </a:rPr>
                        <a:t>                                I N T E R N A L </a:t>
                      </a:r>
                    </a:p>
                    <a:p>
                      <a:endParaRPr lang="en-US" sz="2400" dirty="0">
                        <a:solidFill>
                          <a:srgbClr val="343779"/>
                        </a:solidFill>
                        <a:latin typeface="+mn-lt"/>
                      </a:endParaRPr>
                    </a:p>
                    <a:p>
                      <a:r>
                        <a:rPr lang="en-US" sz="2400" dirty="0">
                          <a:solidFill>
                            <a:srgbClr val="343779"/>
                          </a:solidFill>
                          <a:latin typeface="+mn-lt"/>
                        </a:rPr>
                        <a:t>E K S T E R N A L </a:t>
                      </a:r>
                      <a:endParaRPr lang="id-ID" sz="2400" dirty="0">
                        <a:solidFill>
                          <a:srgbClr val="343779"/>
                        </a:solidFill>
                        <a:latin typeface="+mn-lt"/>
                      </a:endParaRPr>
                    </a:p>
                  </a:txBody>
                  <a:tcPr/>
                </a:tc>
                <a:tc>
                  <a:txBody>
                    <a:bodyPr/>
                    <a:lstStyle/>
                    <a:p>
                      <a:pPr algn="ctr"/>
                      <a:r>
                        <a:rPr lang="en-US">
                          <a:solidFill>
                            <a:srgbClr val="343779"/>
                          </a:solidFill>
                          <a:latin typeface="+mn-lt"/>
                        </a:rPr>
                        <a:t>STRENGTHS (KEKUATAN)</a:t>
                      </a:r>
                      <a:endParaRPr lang="id-ID">
                        <a:solidFill>
                          <a:srgbClr val="343779"/>
                        </a:solidFill>
                        <a:latin typeface="+mn-lt"/>
                      </a:endParaRPr>
                    </a:p>
                  </a:txBody>
                  <a:tcPr/>
                </a:tc>
                <a:tc>
                  <a:txBody>
                    <a:bodyPr/>
                    <a:lstStyle/>
                    <a:p>
                      <a:pPr algn="ctr"/>
                      <a:r>
                        <a:rPr lang="en-US">
                          <a:solidFill>
                            <a:srgbClr val="343779"/>
                          </a:solidFill>
                          <a:latin typeface="+mn-lt"/>
                        </a:rPr>
                        <a:t>WEAKNESS (KELEMAHAN)</a:t>
                      </a:r>
                      <a:endParaRPr lang="id-ID">
                        <a:solidFill>
                          <a:srgbClr val="343779"/>
                        </a:solidFill>
                        <a:latin typeface="+mn-lt"/>
                      </a:endParaRPr>
                    </a:p>
                  </a:txBody>
                  <a:tcPr/>
                </a:tc>
                <a:extLst>
                  <a:ext uri="{0D108BD9-81ED-4DB2-BD59-A6C34878D82A}">
                    <a16:rowId xmlns:a16="http://schemas.microsoft.com/office/drawing/2014/main" val="3658995973"/>
                  </a:ext>
                </a:extLst>
              </a:tr>
              <a:tr h="1956814">
                <a:tc vMerge="1">
                  <a:txBody>
                    <a:bodyPr/>
                    <a:lstStyle/>
                    <a:p>
                      <a:endParaRPr lang="id-ID"/>
                    </a:p>
                  </a:txBody>
                  <a:tcPr/>
                </a:tc>
                <a:tc>
                  <a:txBody>
                    <a:bodyPr/>
                    <a:lstStyle/>
                    <a:p>
                      <a:pPr marL="171459" indent="-171459">
                        <a:buFont typeface="Wingdings" pitchFamily="2" charset="2"/>
                        <a:buChar char="v"/>
                      </a:pPr>
                      <a:r>
                        <a:rPr lang="en-US" altLang="ko-KR" sz="2400" b="1" dirty="0">
                          <a:solidFill>
                            <a:srgbClr val="343779"/>
                          </a:solidFill>
                        </a:rPr>
                        <a:t>KOMITMEN KEPALA DAERAH</a:t>
                      </a:r>
                    </a:p>
                    <a:p>
                      <a:pPr marL="171459" indent="-171459">
                        <a:buFont typeface="Wingdings" pitchFamily="2" charset="2"/>
                        <a:buChar char="v"/>
                      </a:pPr>
                      <a:r>
                        <a:rPr lang="en-US" altLang="ko-KR" sz="2400" b="1" dirty="0">
                          <a:solidFill>
                            <a:srgbClr val="343779"/>
                          </a:solidFill>
                        </a:rPr>
                        <a:t>TUNTUTAN MASYARAKAT DAN KELOMPOK2 DILUAR PEMERINTAH AKAN LAYANAN DAN DATA YANG BERKUALITAS</a:t>
                      </a:r>
                    </a:p>
                  </a:txBody>
                  <a:tcPr/>
                </a:tc>
                <a:tc>
                  <a:txBody>
                    <a:bodyPr/>
                    <a:lstStyle/>
                    <a:p>
                      <a:pPr marL="285750" indent="-285750">
                        <a:buFont typeface="Wingdings" panose="05000000000000000000" pitchFamily="2" charset="2"/>
                        <a:buChar char="v"/>
                      </a:pPr>
                      <a:r>
                        <a:rPr lang="en-US" altLang="ko-KR" sz="2400" b="1" dirty="0">
                          <a:solidFill>
                            <a:srgbClr val="343779"/>
                          </a:solidFill>
                        </a:rPr>
                        <a:t>PERBEDAAN PLATFORM DAN STANDARD REGULASI BERBAGAI KEMENTERIAN</a:t>
                      </a:r>
                    </a:p>
                    <a:p>
                      <a:pPr marL="285750" indent="-285750">
                        <a:buFont typeface="Wingdings" panose="05000000000000000000" pitchFamily="2" charset="2"/>
                        <a:buChar char="v"/>
                      </a:pPr>
                      <a:r>
                        <a:rPr lang="en-US" altLang="ko-KR" sz="2400" b="1" dirty="0">
                          <a:solidFill>
                            <a:srgbClr val="343779"/>
                          </a:solidFill>
                        </a:rPr>
                        <a:t>KEKHAWATIRAN AKAN KEAMANAN DATA</a:t>
                      </a:r>
                    </a:p>
                  </a:txBody>
                  <a:tcPr/>
                </a:tc>
                <a:extLst>
                  <a:ext uri="{0D108BD9-81ED-4DB2-BD59-A6C34878D82A}">
                    <a16:rowId xmlns:a16="http://schemas.microsoft.com/office/drawing/2014/main" val="968570650"/>
                  </a:ext>
                </a:extLst>
              </a:tr>
              <a:tr h="452560">
                <a:tc>
                  <a:txBody>
                    <a:bodyPr/>
                    <a:lstStyle/>
                    <a:p>
                      <a:pPr algn="ctr"/>
                      <a:r>
                        <a:rPr lang="en-US" sz="2400" b="1">
                          <a:solidFill>
                            <a:srgbClr val="343779"/>
                          </a:solidFill>
                          <a:latin typeface="+mn-lt"/>
                        </a:rPr>
                        <a:t>OPPORTUNITIES (PELUANG)</a:t>
                      </a:r>
                      <a:endParaRPr lang="id-ID" sz="2400" b="1">
                        <a:solidFill>
                          <a:srgbClr val="343779"/>
                        </a:solidFill>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43779"/>
                          </a:solidFill>
                          <a:effectLst/>
                          <a:uLnTx/>
                          <a:uFillTx/>
                          <a:latin typeface="+mn-lt"/>
                          <a:ea typeface="+mn-ea"/>
                          <a:cs typeface="+mn-cs"/>
                        </a:rPr>
                        <a:t>STRATEGI SO</a:t>
                      </a:r>
                      <a:endParaRPr kumimoji="0" lang="id-ID" sz="2400" b="0" i="0" u="none" strike="noStrike" kern="1200" cap="none" spc="0" normalizeH="0" baseline="0" noProof="0" dirty="0">
                        <a:ln>
                          <a:noFill/>
                        </a:ln>
                        <a:solidFill>
                          <a:srgbClr val="343779"/>
                        </a:solidFill>
                        <a:effectLst/>
                        <a:uLnTx/>
                        <a:uFillTx/>
                        <a:latin typeface="+mn-lt"/>
                        <a:ea typeface="+mn-ea"/>
                        <a:cs typeface="+mn-cs"/>
                      </a:endParaRPr>
                    </a:p>
                  </a:txBody>
                  <a:tcP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43779"/>
                          </a:solidFill>
                          <a:effectLst/>
                          <a:uLnTx/>
                          <a:uFillTx/>
                          <a:latin typeface="+mn-lt"/>
                          <a:ea typeface="+mn-ea"/>
                          <a:cs typeface="+mn-cs"/>
                        </a:rPr>
                        <a:t>STRATEGI WO</a:t>
                      </a:r>
                      <a:endParaRPr kumimoji="0" lang="id-ID" sz="2400" b="0" i="0" u="none" strike="noStrike" kern="1200" cap="none" spc="0" normalizeH="0" baseline="0" noProof="0" dirty="0">
                        <a:ln>
                          <a:noFill/>
                        </a:ln>
                        <a:solidFill>
                          <a:srgbClr val="343779"/>
                        </a:solidFill>
                        <a:effectLst/>
                        <a:uLnTx/>
                        <a:uFillTx/>
                        <a:latin typeface="+mn-lt"/>
                        <a:ea typeface="+mn-ea"/>
                        <a:cs typeface="+mn-cs"/>
                      </a:endParaRPr>
                    </a:p>
                  </a:txBody>
                  <a:tcPr>
                    <a:solidFill>
                      <a:srgbClr val="FFFF00"/>
                    </a:solidFill>
                  </a:tcPr>
                </a:tc>
                <a:extLst>
                  <a:ext uri="{0D108BD9-81ED-4DB2-BD59-A6C34878D82A}">
                    <a16:rowId xmlns:a16="http://schemas.microsoft.com/office/drawing/2014/main" val="2761813438"/>
                  </a:ext>
                </a:extLst>
              </a:tr>
              <a:tr h="2489079">
                <a:tc>
                  <a:txBody>
                    <a:bodyPr/>
                    <a:lstStyle/>
                    <a:p>
                      <a:pPr marL="266700" indent="-266700" algn="l">
                        <a:buFont typeface="Wingdings" pitchFamily="2" charset="2"/>
                        <a:buChar char="v"/>
                      </a:pPr>
                      <a:r>
                        <a:rPr lang="en-US" altLang="ko-KR" sz="2400" b="1" dirty="0">
                          <a:solidFill>
                            <a:srgbClr val="343779"/>
                          </a:solidFill>
                        </a:rPr>
                        <a:t>KEBIJAKAN PEMERINTAH PUSAT TENTANG SPBE</a:t>
                      </a:r>
                    </a:p>
                    <a:p>
                      <a:pPr marL="266700" indent="-266700" algn="l">
                        <a:buFont typeface="Wingdings" pitchFamily="2" charset="2"/>
                        <a:buChar char="v"/>
                      </a:pPr>
                      <a:r>
                        <a:rPr lang="en-US" altLang="ko-KR" sz="2400" b="1" dirty="0">
                          <a:solidFill>
                            <a:srgbClr val="343779"/>
                          </a:solidFill>
                        </a:rPr>
                        <a:t>KEBUTUHAN AKURASI DATA PERANGKAT DAERAH</a:t>
                      </a:r>
                    </a:p>
                    <a:p>
                      <a:pPr marL="266700" indent="-266700" algn="l">
                        <a:buFont typeface="Wingdings" pitchFamily="2" charset="2"/>
                        <a:buChar char="v"/>
                      </a:pPr>
                      <a:r>
                        <a:rPr lang="en-US" altLang="ko-KR" sz="2400" b="1" dirty="0">
                          <a:solidFill>
                            <a:srgbClr val="343779"/>
                          </a:solidFill>
                        </a:rPr>
                        <a:t>TINGGINYA INTENSITAS PELAKSAAN TUGAS</a:t>
                      </a:r>
                    </a:p>
                    <a:p>
                      <a:endParaRPr lang="id-ID" sz="2400" dirty="0">
                        <a:solidFill>
                          <a:srgbClr val="343779"/>
                        </a:solidFill>
                        <a:latin typeface="+mn-lt"/>
                      </a:endParaRPr>
                    </a:p>
                  </a:txBody>
                  <a:tcPr/>
                </a:tc>
                <a:tc>
                  <a:txBody>
                    <a:bodyPr/>
                    <a:lstStyle/>
                    <a:p>
                      <a:pPr marL="342900" indent="-342900">
                        <a:buAutoNum type="arabicPeriod"/>
                      </a:pPr>
                      <a:r>
                        <a:rPr lang="en-US" sz="2400" dirty="0">
                          <a:solidFill>
                            <a:srgbClr val="343779"/>
                          </a:solidFill>
                          <a:latin typeface="+mn-lt"/>
                        </a:rPr>
                        <a:t>PENERAPAN SPBE DI SELURUH PERANGKAT DAERAH</a:t>
                      </a:r>
                    </a:p>
                    <a:p>
                      <a:pPr marL="342900" indent="-342900">
                        <a:buAutoNum type="arabicPeriod"/>
                      </a:pPr>
                      <a:r>
                        <a:rPr lang="en-US" sz="2400" dirty="0">
                          <a:solidFill>
                            <a:srgbClr val="343779"/>
                          </a:solidFill>
                          <a:latin typeface="+mn-lt"/>
                        </a:rPr>
                        <a:t>PEMBENTUKAN SATUAN TUGAS  DIPERANGKAT DAERAH</a:t>
                      </a:r>
                      <a:endParaRPr lang="id-ID" sz="2400" dirty="0">
                        <a:solidFill>
                          <a:srgbClr val="343779"/>
                        </a:solidFill>
                        <a:latin typeface="+mn-lt"/>
                      </a:endParaRPr>
                    </a:p>
                  </a:txBody>
                  <a:tcPr/>
                </a:tc>
                <a:tc>
                  <a:txBody>
                    <a:bodyPr/>
                    <a:lstStyle/>
                    <a:p>
                      <a:pPr marL="342900" indent="-342900">
                        <a:buAutoNum type="arabicPeriod"/>
                      </a:pPr>
                      <a:r>
                        <a:rPr lang="en-US" sz="2400" dirty="0">
                          <a:solidFill>
                            <a:srgbClr val="343779"/>
                          </a:solidFill>
                          <a:latin typeface="+mn-lt"/>
                        </a:rPr>
                        <a:t>PENERAPAN STADARAD DATA DAN STANDARD PENGELOLAAN DATA</a:t>
                      </a:r>
                    </a:p>
                    <a:p>
                      <a:pPr marL="342900" indent="-342900">
                        <a:buAutoNum type="arabicPeriod"/>
                      </a:pPr>
                      <a:r>
                        <a:rPr lang="en-US" sz="2400" dirty="0">
                          <a:solidFill>
                            <a:srgbClr val="343779"/>
                          </a:solidFill>
                          <a:latin typeface="+mn-lt"/>
                        </a:rPr>
                        <a:t>PENINGKATAN KEMAMPUAN PERSONIL PENGELOLA DATA DAN JARINGAN KOMUNIKASI DATA</a:t>
                      </a:r>
                      <a:endParaRPr lang="id-ID" sz="2400" dirty="0">
                        <a:solidFill>
                          <a:srgbClr val="343779"/>
                        </a:solidFill>
                        <a:latin typeface="+mn-lt"/>
                      </a:endParaRPr>
                    </a:p>
                  </a:txBody>
                  <a:tcPr/>
                </a:tc>
                <a:extLst>
                  <a:ext uri="{0D108BD9-81ED-4DB2-BD59-A6C34878D82A}">
                    <a16:rowId xmlns:a16="http://schemas.microsoft.com/office/drawing/2014/main" val="1831610773"/>
                  </a:ext>
                </a:extLst>
              </a:tr>
              <a:tr h="452560">
                <a:tc>
                  <a:txBody>
                    <a:bodyPr/>
                    <a:lstStyle/>
                    <a:p>
                      <a:pPr algn="ctr"/>
                      <a:r>
                        <a:rPr lang="en-US" sz="2400" b="1">
                          <a:solidFill>
                            <a:srgbClr val="343779"/>
                          </a:solidFill>
                          <a:latin typeface="+mn-lt"/>
                        </a:rPr>
                        <a:t>THREATS (ANCAMAN)</a:t>
                      </a:r>
                      <a:endParaRPr lang="id-ID" sz="2400" b="1">
                        <a:solidFill>
                          <a:srgbClr val="343779"/>
                        </a:solidFill>
                        <a:latin typeface="+mn-lt"/>
                      </a:endParaRPr>
                    </a:p>
                  </a:txBody>
                  <a:tcPr/>
                </a:tc>
                <a:tc>
                  <a:txBody>
                    <a:bodyPr/>
                    <a:lstStyle/>
                    <a:p>
                      <a:pPr algn="ctr"/>
                      <a:r>
                        <a:rPr lang="en-US" sz="2400">
                          <a:solidFill>
                            <a:srgbClr val="343779"/>
                          </a:solidFill>
                          <a:latin typeface="+mn-lt"/>
                        </a:rPr>
                        <a:t>STRATEGI ST</a:t>
                      </a:r>
                      <a:endParaRPr lang="id-ID" sz="2400">
                        <a:solidFill>
                          <a:srgbClr val="343779"/>
                        </a:solidFill>
                        <a:latin typeface="+mn-lt"/>
                      </a:endParaRPr>
                    </a:p>
                  </a:txBody>
                  <a:tcPr>
                    <a:solidFill>
                      <a:srgbClr val="00B0F0"/>
                    </a:solidFill>
                  </a:tcPr>
                </a:tc>
                <a:tc>
                  <a:txBody>
                    <a:bodyPr/>
                    <a:lstStyle/>
                    <a:p>
                      <a:pPr algn="ctr"/>
                      <a:r>
                        <a:rPr lang="en-US" sz="2400" dirty="0">
                          <a:solidFill>
                            <a:srgbClr val="343779"/>
                          </a:solidFill>
                          <a:latin typeface="+mn-lt"/>
                        </a:rPr>
                        <a:t>STRATEGI WT</a:t>
                      </a:r>
                      <a:endParaRPr lang="id-ID" sz="2400" dirty="0">
                        <a:solidFill>
                          <a:srgbClr val="343779"/>
                        </a:solidFill>
                        <a:latin typeface="+mn-lt"/>
                      </a:endParaRPr>
                    </a:p>
                  </a:txBody>
                  <a:tcPr>
                    <a:solidFill>
                      <a:srgbClr val="FFC000"/>
                    </a:solidFill>
                  </a:tcPr>
                </a:tc>
                <a:extLst>
                  <a:ext uri="{0D108BD9-81ED-4DB2-BD59-A6C34878D82A}">
                    <a16:rowId xmlns:a16="http://schemas.microsoft.com/office/drawing/2014/main" val="87956821"/>
                  </a:ext>
                </a:extLst>
              </a:tr>
              <a:tr h="2149660">
                <a:tc>
                  <a:txBody>
                    <a:bodyPr/>
                    <a:lstStyle/>
                    <a:p>
                      <a:pPr marL="266700" indent="-266700" algn="l">
                        <a:buFont typeface="Wingdings" panose="05000000000000000000" pitchFamily="2" charset="2"/>
                        <a:buChar char="v"/>
                      </a:pPr>
                      <a:r>
                        <a:rPr lang="en-US" altLang="ko-KR" sz="2400" b="1" dirty="0">
                          <a:solidFill>
                            <a:srgbClr val="343779"/>
                          </a:solidFill>
                        </a:rPr>
                        <a:t>KAPASITAS SDM KOMINFO YANG BELUM OPTIMAL</a:t>
                      </a:r>
                    </a:p>
                    <a:p>
                      <a:pPr marL="266700" indent="-266700" algn="l">
                        <a:buFont typeface="Wingdings" panose="05000000000000000000" pitchFamily="2" charset="2"/>
                        <a:buChar char="v"/>
                      </a:pPr>
                      <a:r>
                        <a:rPr lang="en-US" altLang="ko-KR" sz="2400" b="1" dirty="0">
                          <a:solidFill>
                            <a:srgbClr val="343779"/>
                          </a:solidFill>
                        </a:rPr>
                        <a:t>REGULASI YANG BELUM MAKSIMAL MENDORONG KOLABORASI PERANGKAT DAERAH</a:t>
                      </a:r>
                      <a:endParaRPr lang="ko-KR" altLang="en-US" sz="2400" b="1" dirty="0">
                        <a:solidFill>
                          <a:srgbClr val="343779"/>
                        </a:solidFill>
                      </a:endParaRPr>
                    </a:p>
                  </a:txBody>
                  <a:tcPr/>
                </a:tc>
                <a:tc>
                  <a:txBody>
                    <a:bodyPr/>
                    <a:lstStyle/>
                    <a:p>
                      <a:pPr marL="342900" indent="-342900">
                        <a:buAutoNum type="arabicPeriod"/>
                      </a:pPr>
                      <a:r>
                        <a:rPr lang="en-US" sz="2400" dirty="0">
                          <a:solidFill>
                            <a:srgbClr val="343779"/>
                          </a:solidFill>
                          <a:latin typeface="+mn-lt"/>
                        </a:rPr>
                        <a:t>PENYELENGGARAAN PELATIHAN BAGI SDM KOMINFO</a:t>
                      </a:r>
                    </a:p>
                    <a:p>
                      <a:pPr marL="342900" indent="-342900">
                        <a:buAutoNum type="arabicPeriod"/>
                      </a:pPr>
                      <a:r>
                        <a:rPr lang="en-US" sz="2400" dirty="0">
                          <a:solidFill>
                            <a:srgbClr val="343779"/>
                          </a:solidFill>
                          <a:latin typeface="+mn-lt"/>
                        </a:rPr>
                        <a:t>PENYUSUNAN REGULASI YANG MENUNJANG INTEROPERABILTAS DAN SINERGITAS DATA</a:t>
                      </a:r>
                    </a:p>
                    <a:p>
                      <a:pPr marL="342900" indent="-342900">
                        <a:buAutoNum type="arabicPeriod"/>
                      </a:pPr>
                      <a:endParaRPr lang="id-ID" sz="2400" dirty="0">
                        <a:solidFill>
                          <a:srgbClr val="343779"/>
                        </a:solidFill>
                        <a:latin typeface="+mn-lt"/>
                      </a:endParaRPr>
                    </a:p>
                  </a:txBody>
                  <a:tcPr/>
                </a:tc>
                <a:tc>
                  <a:txBody>
                    <a:bodyPr/>
                    <a:lstStyle/>
                    <a:p>
                      <a:pPr marL="342900" indent="-342900">
                        <a:buAutoNum type="arabicPeriod"/>
                      </a:pPr>
                      <a:r>
                        <a:rPr lang="en-US" sz="2400" dirty="0">
                          <a:solidFill>
                            <a:srgbClr val="343779"/>
                          </a:solidFill>
                          <a:latin typeface="+mn-lt"/>
                        </a:rPr>
                        <a:t>PERKUATAN PERANGKAT DAN JARINGAN</a:t>
                      </a:r>
                    </a:p>
                    <a:p>
                      <a:pPr marL="342900" indent="-342900">
                        <a:buAutoNum type="arabicPeriod"/>
                      </a:pPr>
                      <a:r>
                        <a:rPr lang="en-US" sz="2400" dirty="0">
                          <a:solidFill>
                            <a:srgbClr val="343779"/>
                          </a:solidFill>
                          <a:latin typeface="+mn-lt"/>
                        </a:rPr>
                        <a:t>IMPLEMENTASI STANDARD KEAMANAN DATA DAN JARINGAN</a:t>
                      </a:r>
                      <a:endParaRPr lang="id-ID" sz="2400" dirty="0">
                        <a:solidFill>
                          <a:srgbClr val="343779"/>
                        </a:solidFill>
                        <a:latin typeface="+mn-lt"/>
                      </a:endParaRPr>
                    </a:p>
                  </a:txBody>
                  <a:tcPr/>
                </a:tc>
                <a:extLst>
                  <a:ext uri="{0D108BD9-81ED-4DB2-BD59-A6C34878D82A}">
                    <a16:rowId xmlns:a16="http://schemas.microsoft.com/office/drawing/2014/main" val="1887408299"/>
                  </a:ext>
                </a:extLst>
              </a:tr>
            </a:tbl>
          </a:graphicData>
        </a:graphic>
      </p:graphicFrame>
      <p:sp>
        <p:nvSpPr>
          <p:cNvPr id="2" name="TextBox 17">
            <a:extLst>
              <a:ext uri="{FF2B5EF4-FFF2-40B4-BE49-F238E27FC236}">
                <a16:creationId xmlns:a16="http://schemas.microsoft.com/office/drawing/2014/main" id="{EE3A158B-79E2-E683-002B-2122AE80ACDA}"/>
              </a:ext>
            </a:extLst>
          </p:cNvPr>
          <p:cNvSpPr txBox="1"/>
          <p:nvPr/>
        </p:nvSpPr>
        <p:spPr>
          <a:xfrm>
            <a:off x="1905000" y="38100"/>
            <a:ext cx="8402793" cy="1015663"/>
          </a:xfrm>
          <a:prstGeom prst="rect">
            <a:avLst/>
          </a:prstGeom>
        </p:spPr>
        <p:txBody>
          <a:bodyPr lIns="0" tIns="0" rIns="0" bIns="0" rtlCol="0" anchor="t">
            <a:spAutoFit/>
          </a:bodyPr>
          <a:lstStyle/>
          <a:p>
            <a:pPr algn="l">
              <a:lnSpc>
                <a:spcPts val="8400"/>
              </a:lnSpc>
            </a:pPr>
            <a:r>
              <a:rPr lang="en-US" sz="4800" b="1">
                <a:solidFill>
                  <a:srgbClr val="343779"/>
                </a:solidFill>
                <a:latin typeface="Poppins Bold"/>
                <a:ea typeface="Poppins Bold"/>
                <a:cs typeface="Poppins Bold"/>
                <a:sym typeface="Poppins Bold"/>
              </a:rPr>
              <a:t>Analisa Masalah : SWOT</a:t>
            </a:r>
          </a:p>
        </p:txBody>
      </p:sp>
      <p:cxnSp>
        <p:nvCxnSpPr>
          <p:cNvPr id="4" name="Straight Connector 3">
            <a:extLst>
              <a:ext uri="{FF2B5EF4-FFF2-40B4-BE49-F238E27FC236}">
                <a16:creationId xmlns:a16="http://schemas.microsoft.com/office/drawing/2014/main" id="{C020514D-533F-73A6-CB4C-E84495027BBD}"/>
              </a:ext>
            </a:extLst>
          </p:cNvPr>
          <p:cNvCxnSpPr/>
          <p:nvPr/>
        </p:nvCxnSpPr>
        <p:spPr>
          <a:xfrm>
            <a:off x="1905000" y="996766"/>
            <a:ext cx="4953000" cy="239413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483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2114</Words>
  <Application>Microsoft Macintosh PowerPoint</Application>
  <PresentationFormat>Custom</PresentationFormat>
  <Paragraphs>385</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Poppins</vt:lpstr>
      <vt:lpstr>Poppins Bold</vt:lpstr>
      <vt:lpstr>Poppins Heavy</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aris catur</cp:lastModifiedBy>
  <cp:revision>11</cp:revision>
  <dcterms:modified xsi:type="dcterms:W3CDTF">2024-12-20T01:44:35Z</dcterms:modified>
</cp:coreProperties>
</file>