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1A_435643FD.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68" r:id="rId16"/>
    <p:sldId id="269" r:id="rId17"/>
    <p:sldId id="272" r:id="rId18"/>
    <p:sldId id="273" r:id="rId19"/>
    <p:sldId id="274" r:id="rId20"/>
    <p:sldId id="275" r:id="rId21"/>
    <p:sldId id="276" r:id="rId22"/>
    <p:sldId id="277" r:id="rId23"/>
    <p:sldId id="278" r:id="rId24"/>
    <p:sldId id="279" r:id="rId25"/>
    <p:sldId id="280" r:id="rId26"/>
    <p:sldId id="281" r:id="rId27"/>
    <p:sldId id="284" r:id="rId28"/>
    <p:sldId id="286" r:id="rId29"/>
    <p:sldId id="288" r:id="rId30"/>
    <p:sldId id="282" r:id="rId31"/>
  </p:sldIdLst>
  <p:sldSz cx="14630400" cy="8229600"/>
  <p:notesSz cx="8229600" cy="14630400"/>
  <p:embeddedFontLst>
    <p:embeddedFont>
      <p:font typeface="Bookman Old Style" panose="02050604050505020204" pitchFamily="18" charset="0"/>
      <p:regular r:id="rId33"/>
      <p:bold r:id="rId34"/>
      <p:italic r:id="rId35"/>
      <p:boldItalic r:id="rId36"/>
    </p:embeddedFont>
    <p:embeddedFont>
      <p:font typeface="Heebo Bold" panose="020B0604020202020204" charset="-79"/>
      <p:bold r:id="rId37"/>
    </p:embeddedFont>
    <p:embeddedFont>
      <p:font typeface="Heebo Light" pitchFamily="2" charset="-79"/>
      <p:regular r:id="rId38"/>
    </p:embeddedFont>
    <p:embeddedFont>
      <p:font typeface="Montserrat" panose="00000500000000000000" pitchFamily="2"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4C8613-43F5-288D-A9C6-113EEB88B4EE}" name="Inspektorat Provinsi Sumsel" initials="IP" userId="a70c4b86cf3483d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01" autoAdjust="0"/>
  </p:normalViewPr>
  <p:slideViewPr>
    <p:cSldViewPr snapToGrid="0" snapToObjects="1">
      <p:cViewPr varScale="1">
        <p:scale>
          <a:sx n="49" d="100"/>
          <a:sy n="49" d="100"/>
        </p:scale>
        <p:origin x="92" y="23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9.fntdata"/></Relationships>
</file>

<file path=ppt/comments/modernComment_11A_435643FD.xml><?xml version="1.0" encoding="utf-8"?>
<p188:cmLst xmlns:a="http://schemas.openxmlformats.org/drawingml/2006/main" xmlns:r="http://schemas.openxmlformats.org/officeDocument/2006/relationships" xmlns:p188="http://schemas.microsoft.com/office/powerpoint/2018/8/main">
  <p188:cm id="{D43F6C0D-8AC5-4518-9220-4B7AA5641DC9}" authorId="{4C4C8613-43F5-288D-A9C6-113EEB88B4EE}" created="2024-12-02T16:22:47.651">
    <ac:deMkLst xmlns:ac="http://schemas.microsoft.com/office/drawing/2013/main/command">
      <pc:docMk xmlns:pc="http://schemas.microsoft.com/office/powerpoint/2013/main/command"/>
      <pc:sldMk xmlns:pc="http://schemas.microsoft.com/office/powerpoint/2013/main/command" cId="1129726973" sldId="282"/>
      <ac:picMk id="2" creationId="{06605D77-39D8-D54E-559C-579B46B529E9}"/>
    </ac:deMkLst>
    <p188:txBody>
      <a:bodyPr/>
      <a:lstStyle/>
      <a:p>
        <a:r>
          <a:rPr lang="en-ID"/>
          <a:t>TERIMA KASIH</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71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1A_435643FD.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84384" y="616268"/>
            <a:ext cx="7575233" cy="3865721"/>
          </a:xfrm>
          <a:prstGeom prst="rect">
            <a:avLst/>
          </a:prstGeom>
          <a:noFill/>
          <a:ln/>
        </p:spPr>
        <p:txBody>
          <a:bodyPr wrap="square" lIns="0" tIns="0" rIns="0" bIns="0" rtlCol="0" anchor="t"/>
          <a:lstStyle/>
          <a:p>
            <a:pPr marL="0" indent="0">
              <a:lnSpc>
                <a:spcPts val="7600"/>
              </a:lnSpc>
              <a:buNone/>
            </a:pPr>
            <a:r>
              <a:rPr lang="en-US" sz="6050" dirty="0">
                <a:solidFill>
                  <a:srgbClr val="F2F0F4"/>
                </a:solidFill>
                <a:latin typeface="Montserrat" pitchFamily="34" charset="0"/>
                <a:ea typeface="Montserrat" pitchFamily="34" charset="-122"/>
                <a:cs typeface="Montserrat" pitchFamily="34" charset="-120"/>
              </a:rPr>
              <a:t>Kerugian Daerah: Pengertian, Penyebab, dan Penanganan</a:t>
            </a:r>
            <a:endParaRPr lang="en-US" sz="6050" dirty="0"/>
          </a:p>
        </p:txBody>
      </p:sp>
      <p:sp>
        <p:nvSpPr>
          <p:cNvPr id="4" name="Text 1"/>
          <p:cNvSpPr/>
          <p:nvPr/>
        </p:nvSpPr>
        <p:spPr>
          <a:xfrm>
            <a:off x="784384" y="4818102"/>
            <a:ext cx="7575233" cy="2150983"/>
          </a:xfrm>
          <a:prstGeom prst="rect">
            <a:avLst/>
          </a:prstGeom>
          <a:noFill/>
          <a:ln/>
        </p:spPr>
        <p:txBody>
          <a:bodyPr wrap="square" lIns="0" tIns="0" rIns="0" bIns="0" rtlCol="0" anchor="t"/>
          <a:lstStyle/>
          <a:p>
            <a:pPr marL="0" indent="0">
              <a:lnSpc>
                <a:spcPts val="2800"/>
              </a:lnSpc>
              <a:buNone/>
            </a:pPr>
            <a:r>
              <a:rPr lang="en-US" sz="1750" dirty="0">
                <a:solidFill>
                  <a:srgbClr val="DCD7E5"/>
                </a:solidFill>
                <a:latin typeface="Heebo Light" pitchFamily="34" charset="0"/>
                <a:ea typeface="Heebo Light" pitchFamily="34" charset="-122"/>
                <a:cs typeface="Heebo Light" pitchFamily="34" charset="-120"/>
              </a:rPr>
              <a:t>Pengelolaan keuangan daerah yang baik adalah kunci untuk menciptakan pembangunan daerah yang berkelanjutan. Namun, dalam praktiknya, kerugian daerah dapat terjadi akibat berbagai faktor. Permendagri No. 133 Tahun 2018 mengatur tata cara penetapan dan penggantian kerugian daerah yang bertujuan untuk memastikan akuntabilitas dan transparansi dalam pengelolaan keuangan daerah.</a:t>
            </a:r>
            <a:endParaRPr lang="en-US" sz="1750" dirty="0"/>
          </a:p>
        </p:txBody>
      </p:sp>
      <p:sp>
        <p:nvSpPr>
          <p:cNvPr id="5" name="Shape 2"/>
          <p:cNvSpPr/>
          <p:nvPr/>
        </p:nvSpPr>
        <p:spPr>
          <a:xfrm>
            <a:off x="784384" y="7237928"/>
            <a:ext cx="358497" cy="358497"/>
          </a:xfrm>
          <a:prstGeom prst="roundRect">
            <a:avLst>
              <a:gd name="adj" fmla="val 25503939"/>
            </a:avLst>
          </a:prstGeom>
          <a:noFill/>
          <a:ln w="7620">
            <a:solidFill>
              <a:srgbClr val="FFFFFF"/>
            </a:solidFill>
            <a:prstDash val="solid"/>
          </a:ln>
        </p:spPr>
      </p:sp>
      <p:pic>
        <p:nvPicPr>
          <p:cNvPr id="6" name="Image 1" descr="preencoded.png"/>
          <p:cNvPicPr>
            <a:picLocks noChangeAspect="1"/>
          </p:cNvPicPr>
          <p:nvPr/>
        </p:nvPicPr>
        <p:blipFill>
          <a:blip r:embed="rId4"/>
          <a:stretch>
            <a:fillRect/>
          </a:stretch>
        </p:blipFill>
        <p:spPr>
          <a:xfrm>
            <a:off x="792004" y="7245548"/>
            <a:ext cx="343257" cy="343257"/>
          </a:xfrm>
          <a:prstGeom prst="rect">
            <a:avLst/>
          </a:prstGeom>
        </p:spPr>
      </p:pic>
      <p:sp>
        <p:nvSpPr>
          <p:cNvPr id="7" name="Text 3"/>
          <p:cNvSpPr/>
          <p:nvPr/>
        </p:nvSpPr>
        <p:spPr>
          <a:xfrm>
            <a:off x="1254919" y="7221141"/>
            <a:ext cx="1938814" cy="392192"/>
          </a:xfrm>
          <a:prstGeom prst="rect">
            <a:avLst/>
          </a:prstGeom>
          <a:noFill/>
          <a:ln/>
        </p:spPr>
        <p:txBody>
          <a:bodyPr wrap="none" lIns="0" tIns="0" rIns="0" bIns="0" rtlCol="0" anchor="t"/>
          <a:lstStyle/>
          <a:p>
            <a:pPr marL="0" indent="0" algn="l">
              <a:lnSpc>
                <a:spcPts val="3050"/>
              </a:lnSpc>
              <a:buNone/>
            </a:pPr>
            <a:r>
              <a:rPr lang="en-US" sz="2200" b="1" dirty="0">
                <a:solidFill>
                  <a:srgbClr val="DCD7E5"/>
                </a:solidFill>
                <a:latin typeface="Heebo Bold" pitchFamily="34" charset="0"/>
                <a:ea typeface="Heebo Bold" pitchFamily="34" charset="-122"/>
                <a:cs typeface="Heebo Bold" pitchFamily="34" charset="-120"/>
              </a:rPr>
              <a:t>by pep itdaprov</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328624"/>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Wewenang Gubernur Sebagai PPKD</a:t>
            </a:r>
            <a:endParaRPr lang="en-US" sz="4450" dirty="0"/>
          </a:p>
        </p:txBody>
      </p:sp>
      <p:sp>
        <p:nvSpPr>
          <p:cNvPr id="4" name="Text 1"/>
          <p:cNvSpPr/>
          <p:nvPr/>
        </p:nvSpPr>
        <p:spPr>
          <a:xfrm>
            <a:off x="793790" y="4086344"/>
            <a:ext cx="7556421" cy="1814513"/>
          </a:xfrm>
          <a:prstGeom prst="rect">
            <a:avLst/>
          </a:prstGeom>
          <a:noFill/>
          <a:ln/>
        </p:spPr>
        <p:txBody>
          <a:bodyPr wrap="square" lIns="0" tIns="0" rIns="0" bIns="0" rtlCol="0" anchor="t"/>
          <a:lstStyle/>
          <a:p>
            <a:pPr marL="0" indent="0" algn="just">
              <a:lnSpc>
                <a:spcPts val="2850"/>
              </a:lnSpc>
              <a:buNone/>
            </a:pPr>
            <a:r>
              <a:rPr lang="en-US" sz="2800" dirty="0">
                <a:solidFill>
                  <a:srgbClr val="DCD7E5"/>
                </a:solidFill>
                <a:latin typeface="Heebo Light" pitchFamily="34" charset="0"/>
                <a:ea typeface="Heebo Light" pitchFamily="34" charset="-122"/>
                <a:cs typeface="Heebo Light" pitchFamily="34" charset="-120"/>
              </a:rPr>
              <a:t>Gubernur sebagai PPKD (</a:t>
            </a:r>
            <a:r>
              <a:rPr lang="en-US" sz="2800" dirty="0" err="1">
                <a:solidFill>
                  <a:srgbClr val="DCD7E5"/>
                </a:solidFill>
                <a:latin typeface="Heebo Light" pitchFamily="34" charset="0"/>
                <a:ea typeface="Heebo Light" pitchFamily="34" charset="-122"/>
                <a:cs typeface="Heebo Light" pitchFamily="34" charset="-120"/>
              </a:rPr>
              <a:t>Pejabat</a:t>
            </a:r>
            <a:r>
              <a:rPr lang="en-US" sz="2800" dirty="0">
                <a:solidFill>
                  <a:srgbClr val="DCD7E5"/>
                </a:solidFill>
                <a:latin typeface="Heebo Light" pitchFamily="34" charset="0"/>
                <a:ea typeface="Heebo Light" pitchFamily="34" charset="-122"/>
                <a:cs typeface="Heebo Light" pitchFamily="34" charset="-120"/>
              </a:rPr>
              <a:t> </a:t>
            </a:r>
            <a:r>
              <a:rPr lang="en-US" sz="2800" dirty="0" err="1">
                <a:solidFill>
                  <a:srgbClr val="DCD7E5"/>
                </a:solidFill>
                <a:latin typeface="Heebo Light" pitchFamily="34" charset="0"/>
                <a:ea typeface="Heebo Light" pitchFamily="34" charset="-122"/>
                <a:cs typeface="Heebo Light" pitchFamily="34" charset="-120"/>
              </a:rPr>
              <a:t>Pejabat</a:t>
            </a:r>
            <a:r>
              <a:rPr lang="en-US" sz="2800" dirty="0">
                <a:solidFill>
                  <a:srgbClr val="DCD7E5"/>
                </a:solidFill>
                <a:latin typeface="Heebo Light" pitchFamily="34" charset="0"/>
                <a:ea typeface="Heebo Light" pitchFamily="34" charset="-122"/>
                <a:cs typeface="Heebo Light" pitchFamily="34" charset="-120"/>
              </a:rPr>
              <a:t> </a:t>
            </a:r>
            <a:r>
              <a:rPr lang="en-US" sz="2800" dirty="0" err="1">
                <a:solidFill>
                  <a:srgbClr val="DCD7E5"/>
                </a:solidFill>
                <a:latin typeface="Heebo Light" pitchFamily="34" charset="0"/>
                <a:ea typeface="Heebo Light" pitchFamily="34" charset="-122"/>
                <a:cs typeface="Heebo Light" pitchFamily="34" charset="-120"/>
              </a:rPr>
              <a:t>Penyelesaian</a:t>
            </a:r>
            <a:r>
              <a:rPr lang="en-US" sz="2800" dirty="0">
                <a:solidFill>
                  <a:srgbClr val="DCD7E5"/>
                </a:solidFill>
                <a:latin typeface="Heebo Light" pitchFamily="34" charset="0"/>
                <a:ea typeface="Heebo Light" pitchFamily="34" charset="-122"/>
                <a:cs typeface="Heebo Light" pitchFamily="34" charset="-120"/>
              </a:rPr>
              <a:t> </a:t>
            </a:r>
            <a:r>
              <a:rPr lang="en-US" sz="2800" dirty="0" err="1">
                <a:solidFill>
                  <a:srgbClr val="DCD7E5"/>
                </a:solidFill>
                <a:latin typeface="Heebo Light" pitchFamily="34" charset="0"/>
                <a:ea typeface="Heebo Light" pitchFamily="34" charset="-122"/>
                <a:cs typeface="Heebo Light" pitchFamily="34" charset="-120"/>
              </a:rPr>
              <a:t>Kerugian</a:t>
            </a:r>
            <a:r>
              <a:rPr lang="en-US" sz="2800" dirty="0">
                <a:solidFill>
                  <a:srgbClr val="DCD7E5"/>
                </a:solidFill>
                <a:latin typeface="Heebo Light" pitchFamily="34" charset="0"/>
                <a:ea typeface="Heebo Light" pitchFamily="34" charset="-122"/>
                <a:cs typeface="Heebo Light" pitchFamily="34" charset="-120"/>
              </a:rPr>
              <a:t> Daerah) berwenang untuk menyelesaikan Kerugian Daerah yang dilakukan oleh Pimpinan dan Anggota DPRD Provinsi, Pimpinan dan Anggota Lembaga nonstruktural, serta Pegawai Negeri Bukan Bendahara di lingkungan pemerintah daerah provinsi.</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942D4B-516D-CEC1-AD1E-1F8BF53937A2}"/>
              </a:ext>
            </a:extLst>
          </p:cNvPr>
          <p:cNvSpPr txBox="1"/>
          <p:nvPr/>
        </p:nvSpPr>
        <p:spPr>
          <a:xfrm>
            <a:off x="504496" y="487656"/>
            <a:ext cx="13589875" cy="1323439"/>
          </a:xfrm>
          <a:prstGeom prst="rect">
            <a:avLst/>
          </a:prstGeom>
          <a:noFill/>
        </p:spPr>
        <p:txBody>
          <a:bodyPr wrap="square">
            <a:spAutoFit/>
          </a:bodyPr>
          <a:lstStyle/>
          <a:p>
            <a:r>
              <a:rPr lang="en-ID" sz="4000" dirty="0" err="1">
                <a:solidFill>
                  <a:schemeClr val="bg1">
                    <a:lumMod val="95000"/>
                  </a:schemeClr>
                </a:solidFill>
              </a:rPr>
              <a:t>Gubernur</a:t>
            </a:r>
            <a:r>
              <a:rPr lang="en-ID" sz="4000" dirty="0">
                <a:solidFill>
                  <a:schemeClr val="bg1">
                    <a:lumMod val="95000"/>
                  </a:schemeClr>
                </a:solidFill>
              </a:rPr>
              <a:t>/</a:t>
            </a:r>
            <a:r>
              <a:rPr lang="en-ID" sz="4000" dirty="0" err="1">
                <a:solidFill>
                  <a:schemeClr val="bg1">
                    <a:lumMod val="95000"/>
                  </a:schemeClr>
                </a:solidFill>
              </a:rPr>
              <a:t>Bupati</a:t>
            </a:r>
            <a:r>
              <a:rPr lang="en-ID" sz="4000" dirty="0">
                <a:solidFill>
                  <a:schemeClr val="bg1">
                    <a:lumMod val="95000"/>
                  </a:schemeClr>
                </a:solidFill>
              </a:rPr>
              <a:t>/</a:t>
            </a:r>
            <a:r>
              <a:rPr lang="en-ID" sz="4000" dirty="0" err="1">
                <a:solidFill>
                  <a:schemeClr val="bg1">
                    <a:lumMod val="95000"/>
                  </a:schemeClr>
                </a:solidFill>
              </a:rPr>
              <a:t>Walikota</a:t>
            </a:r>
            <a:r>
              <a:rPr lang="en-ID" sz="4000" dirty="0">
                <a:solidFill>
                  <a:schemeClr val="bg1">
                    <a:lumMod val="95000"/>
                  </a:schemeClr>
                </a:solidFill>
              </a:rPr>
              <a:t> </a:t>
            </a:r>
            <a:r>
              <a:rPr lang="en-ID" sz="4000" dirty="0" err="1">
                <a:solidFill>
                  <a:schemeClr val="bg1">
                    <a:lumMod val="95000"/>
                  </a:schemeClr>
                </a:solidFill>
              </a:rPr>
              <a:t>sebagai</a:t>
            </a:r>
            <a:r>
              <a:rPr lang="en-ID" sz="4000" dirty="0">
                <a:solidFill>
                  <a:schemeClr val="bg1">
                    <a:lumMod val="95000"/>
                  </a:schemeClr>
                </a:solidFill>
              </a:rPr>
              <a:t> PPKD </a:t>
            </a:r>
            <a:r>
              <a:rPr lang="en-ID" sz="4000" dirty="0" err="1">
                <a:solidFill>
                  <a:schemeClr val="bg1">
                    <a:lumMod val="95000"/>
                  </a:schemeClr>
                </a:solidFill>
              </a:rPr>
              <a:t>mempunyai</a:t>
            </a:r>
            <a:r>
              <a:rPr lang="en-ID" sz="4000" dirty="0">
                <a:solidFill>
                  <a:schemeClr val="bg1">
                    <a:lumMod val="95000"/>
                  </a:schemeClr>
                </a:solidFill>
              </a:rPr>
              <a:t> </a:t>
            </a:r>
            <a:r>
              <a:rPr lang="en-ID" sz="4000" dirty="0" err="1">
                <a:solidFill>
                  <a:schemeClr val="bg1">
                    <a:lumMod val="95000"/>
                  </a:schemeClr>
                </a:solidFill>
              </a:rPr>
              <a:t>tugas</a:t>
            </a:r>
            <a:r>
              <a:rPr lang="en-ID" sz="4000" dirty="0">
                <a:solidFill>
                  <a:schemeClr val="bg1">
                    <a:lumMod val="95000"/>
                  </a:schemeClr>
                </a:solidFill>
              </a:rPr>
              <a:t> dan </a:t>
            </a:r>
            <a:r>
              <a:rPr lang="en-ID" sz="4000" dirty="0" err="1">
                <a:solidFill>
                  <a:schemeClr val="bg1">
                    <a:lumMod val="95000"/>
                  </a:schemeClr>
                </a:solidFill>
              </a:rPr>
              <a:t>wewenang</a:t>
            </a:r>
            <a:r>
              <a:rPr lang="en-ID" sz="4000" dirty="0">
                <a:solidFill>
                  <a:schemeClr val="bg1">
                    <a:lumMod val="95000"/>
                  </a:schemeClr>
                </a:solidFill>
              </a:rPr>
              <a:t> :</a:t>
            </a:r>
            <a:endParaRPr lang="en-ID" dirty="0">
              <a:solidFill>
                <a:schemeClr val="bg1">
                  <a:lumMod val="95000"/>
                </a:schemeClr>
              </a:solidFill>
            </a:endParaRPr>
          </a:p>
        </p:txBody>
      </p:sp>
      <p:sp>
        <p:nvSpPr>
          <p:cNvPr id="7" name="TextBox 6">
            <a:extLst>
              <a:ext uri="{FF2B5EF4-FFF2-40B4-BE49-F238E27FC236}">
                <a16:creationId xmlns:a16="http://schemas.microsoft.com/office/drawing/2014/main" id="{D47DA997-9756-B164-50B1-BED772463C3F}"/>
              </a:ext>
            </a:extLst>
          </p:cNvPr>
          <p:cNvSpPr txBox="1"/>
          <p:nvPr/>
        </p:nvSpPr>
        <p:spPr>
          <a:xfrm>
            <a:off x="493479" y="1570457"/>
            <a:ext cx="13232521" cy="6247864"/>
          </a:xfrm>
          <a:prstGeom prst="rect">
            <a:avLst/>
          </a:prstGeom>
          <a:noFill/>
        </p:spPr>
        <p:txBody>
          <a:bodyPr wrap="square">
            <a:spAutoFit/>
          </a:bodyPr>
          <a:lstStyle/>
          <a:p>
            <a:pPr marL="342900" indent="-342900">
              <a:buAutoNum type="alphaLcPeriod"/>
            </a:pPr>
            <a:r>
              <a:rPr lang="en-ID" sz="4000" dirty="0" err="1">
                <a:solidFill>
                  <a:schemeClr val="bg1">
                    <a:lumMod val="95000"/>
                  </a:schemeClr>
                </a:solidFill>
              </a:rPr>
              <a:t>melakukan</a:t>
            </a:r>
            <a:r>
              <a:rPr lang="en-ID" sz="4000" dirty="0">
                <a:solidFill>
                  <a:schemeClr val="bg1">
                    <a:lumMod val="95000"/>
                  </a:schemeClr>
                </a:solidFill>
              </a:rPr>
              <a:t> </a:t>
            </a:r>
            <a:r>
              <a:rPr lang="en-ID" sz="4000" dirty="0" err="1">
                <a:solidFill>
                  <a:schemeClr val="bg1">
                    <a:lumMod val="95000"/>
                  </a:schemeClr>
                </a:solidFill>
              </a:rPr>
              <a:t>pemantauan</a:t>
            </a:r>
            <a:r>
              <a:rPr lang="en-ID" sz="4000" dirty="0">
                <a:solidFill>
                  <a:schemeClr val="bg1">
                    <a:lumMod val="95000"/>
                  </a:schemeClr>
                </a:solidFill>
              </a:rPr>
              <a:t> </a:t>
            </a:r>
            <a:r>
              <a:rPr lang="en-ID" sz="4000" dirty="0" err="1">
                <a:solidFill>
                  <a:schemeClr val="bg1">
                    <a:lumMod val="95000"/>
                  </a:schemeClr>
                </a:solidFill>
              </a:rPr>
              <a:t>penyelesaian</a:t>
            </a:r>
            <a:r>
              <a:rPr lang="en-ID" sz="4000" dirty="0">
                <a:solidFill>
                  <a:schemeClr val="bg1">
                    <a:lumMod val="95000"/>
                  </a:schemeClr>
                </a:solidFill>
              </a:rPr>
              <a:t> </a:t>
            </a:r>
            <a:r>
              <a:rPr lang="en-ID" sz="4000" dirty="0" err="1">
                <a:solidFill>
                  <a:schemeClr val="bg1">
                    <a:lumMod val="95000"/>
                  </a:schemeClr>
                </a:solidFill>
              </a:rPr>
              <a:t>Kerugian</a:t>
            </a:r>
            <a:r>
              <a:rPr lang="en-ID" sz="4000" dirty="0">
                <a:solidFill>
                  <a:schemeClr val="bg1">
                    <a:lumMod val="95000"/>
                  </a:schemeClr>
                </a:solidFill>
              </a:rPr>
              <a:t> Daerah; </a:t>
            </a:r>
          </a:p>
          <a:p>
            <a:pPr marL="342900" indent="-342900">
              <a:buAutoNum type="alphaLcPeriod"/>
            </a:pPr>
            <a:r>
              <a:rPr lang="en-ID" sz="4000" dirty="0" err="1">
                <a:solidFill>
                  <a:schemeClr val="bg1">
                    <a:lumMod val="95000"/>
                  </a:schemeClr>
                </a:solidFill>
              </a:rPr>
              <a:t>membentuk</a:t>
            </a:r>
            <a:r>
              <a:rPr lang="en-ID" sz="4000" dirty="0">
                <a:solidFill>
                  <a:schemeClr val="bg1">
                    <a:lumMod val="95000"/>
                  </a:schemeClr>
                </a:solidFill>
              </a:rPr>
              <a:t> dan </a:t>
            </a:r>
            <a:r>
              <a:rPr lang="en-ID" sz="4000" dirty="0" err="1">
                <a:solidFill>
                  <a:schemeClr val="bg1">
                    <a:lumMod val="95000"/>
                  </a:schemeClr>
                </a:solidFill>
              </a:rPr>
              <a:t>menetapkan</a:t>
            </a:r>
            <a:r>
              <a:rPr lang="en-ID" sz="4000" dirty="0">
                <a:solidFill>
                  <a:schemeClr val="bg1">
                    <a:lumMod val="95000"/>
                  </a:schemeClr>
                </a:solidFill>
              </a:rPr>
              <a:t> TPKD; </a:t>
            </a:r>
          </a:p>
          <a:p>
            <a:pPr marL="342900" indent="-342900">
              <a:buAutoNum type="alphaLcPeriod"/>
            </a:pPr>
            <a:r>
              <a:rPr lang="en-ID" sz="4000" dirty="0" err="1">
                <a:solidFill>
                  <a:schemeClr val="bg1">
                    <a:lumMod val="95000"/>
                  </a:schemeClr>
                </a:solidFill>
              </a:rPr>
              <a:t>menyetujui</a:t>
            </a:r>
            <a:r>
              <a:rPr lang="en-ID" sz="4000" dirty="0">
                <a:solidFill>
                  <a:schemeClr val="bg1">
                    <a:lumMod val="95000"/>
                  </a:schemeClr>
                </a:solidFill>
              </a:rPr>
              <a:t> </a:t>
            </a:r>
            <a:r>
              <a:rPr lang="en-ID" sz="4000" dirty="0" err="1">
                <a:solidFill>
                  <a:schemeClr val="bg1">
                    <a:lumMod val="95000"/>
                  </a:schemeClr>
                </a:solidFill>
              </a:rPr>
              <a:t>atau</a:t>
            </a:r>
            <a:r>
              <a:rPr lang="en-ID" sz="4000" dirty="0">
                <a:solidFill>
                  <a:schemeClr val="bg1">
                    <a:lumMod val="95000"/>
                  </a:schemeClr>
                </a:solidFill>
              </a:rPr>
              <a:t> </a:t>
            </a:r>
            <a:r>
              <a:rPr lang="en-ID" sz="4000" dirty="0" err="1">
                <a:solidFill>
                  <a:schemeClr val="bg1">
                    <a:lumMod val="95000"/>
                  </a:schemeClr>
                </a:solidFill>
              </a:rPr>
              <a:t>menolak</a:t>
            </a:r>
            <a:r>
              <a:rPr lang="en-ID" sz="4000" dirty="0">
                <a:solidFill>
                  <a:schemeClr val="bg1">
                    <a:lumMod val="95000"/>
                  </a:schemeClr>
                </a:solidFill>
              </a:rPr>
              <a:t> </a:t>
            </a:r>
            <a:r>
              <a:rPr lang="en-ID" sz="4000" dirty="0" err="1">
                <a:solidFill>
                  <a:schemeClr val="bg1">
                    <a:lumMod val="95000"/>
                  </a:schemeClr>
                </a:solidFill>
              </a:rPr>
              <a:t>laporan</a:t>
            </a:r>
            <a:r>
              <a:rPr lang="en-ID" sz="4000" dirty="0">
                <a:solidFill>
                  <a:schemeClr val="bg1">
                    <a:lumMod val="95000"/>
                  </a:schemeClr>
                </a:solidFill>
              </a:rPr>
              <a:t> </a:t>
            </a:r>
            <a:r>
              <a:rPr lang="en-ID" sz="4000" dirty="0" err="1">
                <a:solidFill>
                  <a:schemeClr val="bg1">
                    <a:lumMod val="95000"/>
                  </a:schemeClr>
                </a:solidFill>
              </a:rPr>
              <a:t>hasil</a:t>
            </a:r>
            <a:r>
              <a:rPr lang="en-ID" sz="4000" dirty="0">
                <a:solidFill>
                  <a:schemeClr val="bg1">
                    <a:lumMod val="95000"/>
                  </a:schemeClr>
                </a:solidFill>
              </a:rPr>
              <a:t> </a:t>
            </a:r>
            <a:r>
              <a:rPr lang="en-ID" sz="4000" dirty="0" err="1">
                <a:solidFill>
                  <a:schemeClr val="bg1">
                    <a:lumMod val="95000"/>
                  </a:schemeClr>
                </a:solidFill>
              </a:rPr>
              <a:t>pemeriksaan</a:t>
            </a:r>
            <a:r>
              <a:rPr lang="en-ID" sz="4000" dirty="0">
                <a:solidFill>
                  <a:schemeClr val="bg1">
                    <a:lumMod val="95000"/>
                  </a:schemeClr>
                </a:solidFill>
              </a:rPr>
              <a:t> TPKD; </a:t>
            </a:r>
          </a:p>
          <a:p>
            <a:pPr marL="342900" indent="-342900">
              <a:buAutoNum type="alphaLcPeriod"/>
            </a:pPr>
            <a:r>
              <a:rPr lang="en-ID" sz="4000" dirty="0" err="1">
                <a:solidFill>
                  <a:schemeClr val="bg1">
                    <a:lumMod val="95000"/>
                  </a:schemeClr>
                </a:solidFill>
              </a:rPr>
              <a:t>memberitahukan</a:t>
            </a:r>
            <a:r>
              <a:rPr lang="en-ID" sz="4000" dirty="0">
                <a:solidFill>
                  <a:schemeClr val="bg1">
                    <a:lumMod val="95000"/>
                  </a:schemeClr>
                </a:solidFill>
              </a:rPr>
              <a:t> </a:t>
            </a:r>
            <a:r>
              <a:rPr lang="en-ID" sz="4000" dirty="0" err="1">
                <a:solidFill>
                  <a:schemeClr val="bg1">
                    <a:lumMod val="95000"/>
                  </a:schemeClr>
                </a:solidFill>
              </a:rPr>
              <a:t>indikasi</a:t>
            </a:r>
            <a:r>
              <a:rPr lang="en-ID" sz="4000" dirty="0">
                <a:solidFill>
                  <a:schemeClr val="bg1">
                    <a:lumMod val="95000"/>
                  </a:schemeClr>
                </a:solidFill>
              </a:rPr>
              <a:t> </a:t>
            </a:r>
            <a:r>
              <a:rPr lang="en-ID" sz="4000" dirty="0" err="1">
                <a:solidFill>
                  <a:schemeClr val="bg1">
                    <a:lumMod val="95000"/>
                  </a:schemeClr>
                </a:solidFill>
              </a:rPr>
              <a:t>Kerugian</a:t>
            </a:r>
            <a:r>
              <a:rPr lang="en-ID" sz="4000" dirty="0">
                <a:solidFill>
                  <a:schemeClr val="bg1">
                    <a:lumMod val="95000"/>
                  </a:schemeClr>
                </a:solidFill>
              </a:rPr>
              <a:t> Daerah </a:t>
            </a:r>
            <a:r>
              <a:rPr lang="en-ID" sz="4000" dirty="0" err="1">
                <a:solidFill>
                  <a:schemeClr val="bg1">
                    <a:lumMod val="95000"/>
                  </a:schemeClr>
                </a:solidFill>
              </a:rPr>
              <a:t>kepada</a:t>
            </a:r>
            <a:r>
              <a:rPr lang="en-ID" sz="4000" dirty="0">
                <a:solidFill>
                  <a:schemeClr val="bg1">
                    <a:lumMod val="95000"/>
                  </a:schemeClr>
                </a:solidFill>
              </a:rPr>
              <a:t> Badan </a:t>
            </a:r>
            <a:r>
              <a:rPr lang="en-ID" sz="4000" dirty="0" err="1">
                <a:solidFill>
                  <a:schemeClr val="bg1">
                    <a:lumMod val="95000"/>
                  </a:schemeClr>
                </a:solidFill>
              </a:rPr>
              <a:t>Pemeriksa</a:t>
            </a:r>
            <a:r>
              <a:rPr lang="en-ID" sz="4000" dirty="0">
                <a:solidFill>
                  <a:schemeClr val="bg1">
                    <a:lumMod val="95000"/>
                  </a:schemeClr>
                </a:solidFill>
              </a:rPr>
              <a:t> </a:t>
            </a:r>
            <a:r>
              <a:rPr lang="en-ID" sz="4000" dirty="0" err="1">
                <a:solidFill>
                  <a:schemeClr val="bg1">
                    <a:lumMod val="95000"/>
                  </a:schemeClr>
                </a:solidFill>
              </a:rPr>
              <a:t>Keuangan</a:t>
            </a:r>
            <a:r>
              <a:rPr lang="en-ID" sz="4000" dirty="0">
                <a:solidFill>
                  <a:schemeClr val="bg1">
                    <a:lumMod val="95000"/>
                  </a:schemeClr>
                </a:solidFill>
              </a:rPr>
              <a:t>; </a:t>
            </a:r>
          </a:p>
          <a:p>
            <a:pPr marL="342900" indent="-342900">
              <a:buAutoNum type="alphaLcPeriod"/>
            </a:pPr>
            <a:r>
              <a:rPr lang="en-ID" sz="4000" dirty="0" err="1">
                <a:solidFill>
                  <a:schemeClr val="bg1">
                    <a:lumMod val="95000"/>
                  </a:schemeClr>
                </a:solidFill>
              </a:rPr>
              <a:t>membentuk</a:t>
            </a:r>
            <a:r>
              <a:rPr lang="en-ID" sz="4000" dirty="0">
                <a:solidFill>
                  <a:schemeClr val="bg1">
                    <a:lumMod val="95000"/>
                  </a:schemeClr>
                </a:solidFill>
              </a:rPr>
              <a:t> dan </a:t>
            </a:r>
            <a:r>
              <a:rPr lang="en-ID" sz="4000" dirty="0" err="1">
                <a:solidFill>
                  <a:schemeClr val="bg1">
                    <a:lumMod val="95000"/>
                  </a:schemeClr>
                </a:solidFill>
              </a:rPr>
              <a:t>menetapkan</a:t>
            </a:r>
            <a:r>
              <a:rPr lang="en-ID" sz="4000" dirty="0">
                <a:solidFill>
                  <a:schemeClr val="bg1">
                    <a:lumMod val="95000"/>
                  </a:schemeClr>
                </a:solidFill>
              </a:rPr>
              <a:t> </a:t>
            </a:r>
            <a:r>
              <a:rPr lang="en-ID" sz="4000" dirty="0" err="1">
                <a:solidFill>
                  <a:schemeClr val="bg1">
                    <a:lumMod val="95000"/>
                  </a:schemeClr>
                </a:solidFill>
              </a:rPr>
              <a:t>Majelis</a:t>
            </a:r>
            <a:r>
              <a:rPr lang="en-ID" sz="4000" dirty="0">
                <a:solidFill>
                  <a:schemeClr val="bg1">
                    <a:lumMod val="95000"/>
                  </a:schemeClr>
                </a:solidFill>
              </a:rPr>
              <a:t>; </a:t>
            </a:r>
          </a:p>
          <a:p>
            <a:pPr marL="342900" indent="-342900">
              <a:buAutoNum type="alphaLcPeriod"/>
            </a:pPr>
            <a:r>
              <a:rPr lang="en-ID" sz="4000" dirty="0" err="1">
                <a:solidFill>
                  <a:schemeClr val="bg1">
                    <a:lumMod val="95000"/>
                  </a:schemeClr>
                </a:solidFill>
              </a:rPr>
              <a:t>menetapkan</a:t>
            </a:r>
            <a:r>
              <a:rPr lang="en-ID" sz="4000" dirty="0">
                <a:solidFill>
                  <a:schemeClr val="bg1">
                    <a:lumMod val="95000"/>
                  </a:schemeClr>
                </a:solidFill>
              </a:rPr>
              <a:t> SKP2KS; </a:t>
            </a:r>
          </a:p>
          <a:p>
            <a:pPr marL="342900" indent="-342900">
              <a:buAutoNum type="alphaLcPeriod"/>
            </a:pPr>
            <a:r>
              <a:rPr lang="en-ID" sz="4000" dirty="0" err="1">
                <a:solidFill>
                  <a:schemeClr val="bg1">
                    <a:lumMod val="95000"/>
                  </a:schemeClr>
                </a:solidFill>
              </a:rPr>
              <a:t>menetapkan</a:t>
            </a:r>
            <a:r>
              <a:rPr lang="en-ID" sz="4000" dirty="0">
                <a:solidFill>
                  <a:schemeClr val="bg1">
                    <a:lumMod val="95000"/>
                  </a:schemeClr>
                </a:solidFill>
              </a:rPr>
              <a:t> SKP2K; dan</a:t>
            </a:r>
          </a:p>
          <a:p>
            <a:pPr marL="342900" indent="-342900">
              <a:buAutoNum type="alphaLcPeriod"/>
            </a:pPr>
            <a:r>
              <a:rPr lang="en-ID" sz="4000" dirty="0" err="1">
                <a:solidFill>
                  <a:schemeClr val="bg1">
                    <a:lumMod val="95000"/>
                  </a:schemeClr>
                </a:solidFill>
              </a:rPr>
              <a:t>melakukan</a:t>
            </a:r>
            <a:r>
              <a:rPr lang="en-ID" sz="4000" dirty="0">
                <a:solidFill>
                  <a:schemeClr val="bg1">
                    <a:lumMod val="95000"/>
                  </a:schemeClr>
                </a:solidFill>
              </a:rPr>
              <a:t> </a:t>
            </a:r>
            <a:r>
              <a:rPr lang="en-ID" sz="4000" dirty="0" err="1">
                <a:solidFill>
                  <a:schemeClr val="bg1">
                    <a:lumMod val="95000"/>
                  </a:schemeClr>
                </a:solidFill>
              </a:rPr>
              <a:t>pembebasan</a:t>
            </a:r>
            <a:r>
              <a:rPr lang="en-ID" sz="4000" dirty="0">
                <a:solidFill>
                  <a:schemeClr val="bg1">
                    <a:lumMod val="95000"/>
                  </a:schemeClr>
                </a:solidFill>
              </a:rPr>
              <a:t> </a:t>
            </a:r>
            <a:r>
              <a:rPr lang="en-ID" sz="4000" dirty="0" err="1">
                <a:solidFill>
                  <a:schemeClr val="bg1">
                    <a:lumMod val="95000"/>
                  </a:schemeClr>
                </a:solidFill>
              </a:rPr>
              <a:t>atau</a:t>
            </a:r>
            <a:r>
              <a:rPr lang="en-ID" sz="4000" dirty="0">
                <a:solidFill>
                  <a:schemeClr val="bg1">
                    <a:lumMod val="95000"/>
                  </a:schemeClr>
                </a:solidFill>
              </a:rPr>
              <a:t> </a:t>
            </a:r>
            <a:r>
              <a:rPr lang="en-ID" sz="4000" dirty="0" err="1">
                <a:solidFill>
                  <a:schemeClr val="bg1">
                    <a:lumMod val="95000"/>
                  </a:schemeClr>
                </a:solidFill>
              </a:rPr>
              <a:t>penghapusan</a:t>
            </a:r>
            <a:r>
              <a:rPr lang="en-ID" sz="4000" dirty="0">
                <a:solidFill>
                  <a:schemeClr val="bg1">
                    <a:lumMod val="95000"/>
                  </a:schemeClr>
                </a:solidFill>
              </a:rPr>
              <a:t> </a:t>
            </a:r>
            <a:r>
              <a:rPr lang="en-ID" sz="4000" dirty="0" err="1">
                <a:solidFill>
                  <a:schemeClr val="bg1">
                    <a:lumMod val="95000"/>
                  </a:schemeClr>
                </a:solidFill>
              </a:rPr>
              <a:t>penggantian</a:t>
            </a:r>
            <a:r>
              <a:rPr lang="en-ID" sz="4000" dirty="0">
                <a:solidFill>
                  <a:schemeClr val="bg1">
                    <a:lumMod val="95000"/>
                  </a:schemeClr>
                </a:solidFill>
              </a:rPr>
              <a:t> </a:t>
            </a:r>
            <a:r>
              <a:rPr lang="en-ID" sz="4000" dirty="0" err="1">
                <a:solidFill>
                  <a:schemeClr val="bg1">
                    <a:lumMod val="95000"/>
                  </a:schemeClr>
                </a:solidFill>
              </a:rPr>
              <a:t>Kerugian</a:t>
            </a:r>
            <a:r>
              <a:rPr lang="en-ID" sz="4000" dirty="0">
                <a:solidFill>
                  <a:schemeClr val="bg1">
                    <a:lumMod val="95000"/>
                  </a:schemeClr>
                </a:solidFill>
              </a:rPr>
              <a:t> Daerah.</a:t>
            </a:r>
            <a:r>
              <a:rPr lang="en-ID" sz="3200" dirty="0">
                <a:solidFill>
                  <a:schemeClr val="bg1">
                    <a:lumMod val="95000"/>
                  </a:schemeClr>
                </a:solidFill>
              </a:rPr>
              <a:t> </a:t>
            </a:r>
            <a:endParaRPr lang="en-ID" dirty="0">
              <a:solidFill>
                <a:schemeClr val="bg1">
                  <a:lumMod val="95000"/>
                </a:schemeClr>
              </a:solidFill>
            </a:endParaRPr>
          </a:p>
        </p:txBody>
      </p:sp>
    </p:spTree>
    <p:extLst>
      <p:ext uri="{BB962C8B-B14F-4D97-AF65-F5344CB8AC3E}">
        <p14:creationId xmlns:p14="http://schemas.microsoft.com/office/powerpoint/2010/main" val="933646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5E7602-145D-5C5E-FE48-410D88824F62}"/>
              </a:ext>
            </a:extLst>
          </p:cNvPr>
          <p:cNvSpPr txBox="1"/>
          <p:nvPr/>
        </p:nvSpPr>
        <p:spPr>
          <a:xfrm>
            <a:off x="914400" y="668197"/>
            <a:ext cx="12486290" cy="2554545"/>
          </a:xfrm>
          <a:prstGeom prst="rect">
            <a:avLst/>
          </a:prstGeom>
          <a:noFill/>
        </p:spPr>
        <p:txBody>
          <a:bodyPr wrap="square">
            <a:spAutoFit/>
          </a:bodyPr>
          <a:lstStyle/>
          <a:p>
            <a:pPr algn="just"/>
            <a:r>
              <a:rPr lang="en-ID" sz="4000" dirty="0" err="1">
                <a:solidFill>
                  <a:schemeClr val="bg1">
                    <a:lumMod val="95000"/>
                  </a:schemeClr>
                </a:solidFill>
              </a:rPr>
              <a:t>Tugas</a:t>
            </a:r>
            <a:r>
              <a:rPr lang="en-ID" sz="4000" dirty="0">
                <a:solidFill>
                  <a:schemeClr val="bg1">
                    <a:lumMod val="95000"/>
                  </a:schemeClr>
                </a:solidFill>
              </a:rPr>
              <a:t> dan </a:t>
            </a:r>
            <a:r>
              <a:rPr lang="en-ID" sz="4000" dirty="0" err="1">
                <a:solidFill>
                  <a:schemeClr val="bg1">
                    <a:lumMod val="95000"/>
                  </a:schemeClr>
                </a:solidFill>
              </a:rPr>
              <a:t>wewenang</a:t>
            </a:r>
            <a:r>
              <a:rPr lang="en-ID" sz="4000" dirty="0">
                <a:solidFill>
                  <a:schemeClr val="bg1">
                    <a:lumMod val="95000"/>
                  </a:schemeClr>
                </a:solidFill>
              </a:rPr>
              <a:t> PPKD </a:t>
            </a:r>
            <a:r>
              <a:rPr lang="en-ID" sz="4000" dirty="0" err="1">
                <a:solidFill>
                  <a:schemeClr val="bg1">
                    <a:lumMod val="95000"/>
                  </a:schemeClr>
                </a:solidFill>
              </a:rPr>
              <a:t>dilaksanakan</a:t>
            </a:r>
            <a:r>
              <a:rPr lang="en-ID" sz="4000" dirty="0">
                <a:solidFill>
                  <a:schemeClr val="bg1">
                    <a:lumMod val="95000"/>
                  </a:schemeClr>
                </a:solidFill>
              </a:rPr>
              <a:t> oleh </a:t>
            </a:r>
            <a:r>
              <a:rPr lang="en-ID" sz="4000" dirty="0" err="1">
                <a:solidFill>
                  <a:schemeClr val="bg1">
                    <a:lumMod val="95000"/>
                  </a:schemeClr>
                </a:solidFill>
              </a:rPr>
              <a:t>Kepala</a:t>
            </a:r>
            <a:r>
              <a:rPr lang="en-ID" sz="4000" dirty="0">
                <a:solidFill>
                  <a:schemeClr val="bg1">
                    <a:lumMod val="95000"/>
                  </a:schemeClr>
                </a:solidFill>
              </a:rPr>
              <a:t> SKPKD </a:t>
            </a:r>
            <a:r>
              <a:rPr lang="en-ID" sz="4000" dirty="0" err="1">
                <a:solidFill>
                  <a:schemeClr val="bg1">
                    <a:lumMod val="95000"/>
                  </a:schemeClr>
                </a:solidFill>
              </a:rPr>
              <a:t>selaku</a:t>
            </a:r>
            <a:r>
              <a:rPr lang="en-ID" sz="4000" dirty="0">
                <a:solidFill>
                  <a:schemeClr val="bg1">
                    <a:lumMod val="95000"/>
                  </a:schemeClr>
                </a:solidFill>
              </a:rPr>
              <a:t> </a:t>
            </a:r>
            <a:r>
              <a:rPr lang="en-ID" sz="4000" dirty="0" err="1">
                <a:solidFill>
                  <a:schemeClr val="bg1">
                    <a:lumMod val="95000"/>
                  </a:schemeClr>
                </a:solidFill>
              </a:rPr>
              <a:t>bendahara</a:t>
            </a:r>
            <a:r>
              <a:rPr lang="en-ID" sz="4000" dirty="0">
                <a:solidFill>
                  <a:schemeClr val="bg1">
                    <a:lumMod val="95000"/>
                  </a:schemeClr>
                </a:solidFill>
              </a:rPr>
              <a:t> </a:t>
            </a:r>
            <a:r>
              <a:rPr lang="en-ID" sz="4000" dirty="0" err="1">
                <a:solidFill>
                  <a:schemeClr val="bg1">
                    <a:lumMod val="95000"/>
                  </a:schemeClr>
                </a:solidFill>
              </a:rPr>
              <a:t>umum</a:t>
            </a:r>
            <a:r>
              <a:rPr lang="en-ID" sz="4000" dirty="0">
                <a:solidFill>
                  <a:schemeClr val="bg1">
                    <a:lumMod val="95000"/>
                  </a:schemeClr>
                </a:solidFill>
              </a:rPr>
              <a:t> </a:t>
            </a:r>
            <a:r>
              <a:rPr lang="en-ID" sz="4000" dirty="0" err="1">
                <a:solidFill>
                  <a:schemeClr val="bg1">
                    <a:lumMod val="95000"/>
                  </a:schemeClr>
                </a:solidFill>
              </a:rPr>
              <a:t>daerah</a:t>
            </a:r>
            <a:r>
              <a:rPr lang="en-ID" sz="4000" dirty="0">
                <a:solidFill>
                  <a:schemeClr val="bg1">
                    <a:lumMod val="95000"/>
                  </a:schemeClr>
                </a:solidFill>
              </a:rPr>
              <a:t> </a:t>
            </a:r>
            <a:r>
              <a:rPr lang="en-ID" sz="4000" dirty="0" err="1">
                <a:solidFill>
                  <a:schemeClr val="bg1">
                    <a:lumMod val="95000"/>
                  </a:schemeClr>
                </a:solidFill>
              </a:rPr>
              <a:t>kecuali</a:t>
            </a:r>
            <a:r>
              <a:rPr lang="en-ID" sz="4000" dirty="0">
                <a:solidFill>
                  <a:schemeClr val="bg1">
                    <a:lumMod val="95000"/>
                  </a:schemeClr>
                </a:solidFill>
              </a:rPr>
              <a:t> </a:t>
            </a:r>
            <a:r>
              <a:rPr lang="en-ID" sz="4000" dirty="0" err="1">
                <a:solidFill>
                  <a:schemeClr val="bg1">
                    <a:lumMod val="95000"/>
                  </a:schemeClr>
                </a:solidFill>
              </a:rPr>
              <a:t>tugas</a:t>
            </a:r>
            <a:r>
              <a:rPr lang="en-ID" sz="4000" dirty="0">
                <a:solidFill>
                  <a:schemeClr val="bg1">
                    <a:lumMod val="95000"/>
                  </a:schemeClr>
                </a:solidFill>
              </a:rPr>
              <a:t> dan </a:t>
            </a:r>
            <a:r>
              <a:rPr lang="en-ID" sz="4000" dirty="0" err="1">
                <a:solidFill>
                  <a:schemeClr val="bg1">
                    <a:lumMod val="95000"/>
                  </a:schemeClr>
                </a:solidFill>
              </a:rPr>
              <a:t>wewenang</a:t>
            </a:r>
            <a:r>
              <a:rPr lang="en-ID" sz="4000" dirty="0">
                <a:solidFill>
                  <a:schemeClr val="bg1">
                    <a:lumMod val="95000"/>
                  </a:schemeClr>
                </a:solidFill>
              </a:rPr>
              <a:t> </a:t>
            </a:r>
            <a:r>
              <a:rPr lang="en-ID" sz="4000" dirty="0" err="1">
                <a:solidFill>
                  <a:schemeClr val="bg1">
                    <a:lumMod val="95000"/>
                  </a:schemeClr>
                </a:solidFill>
              </a:rPr>
              <a:t>sebagaimana</a:t>
            </a:r>
            <a:r>
              <a:rPr lang="en-ID" sz="4000" dirty="0">
                <a:solidFill>
                  <a:schemeClr val="bg1">
                    <a:lumMod val="95000"/>
                  </a:schemeClr>
                </a:solidFill>
              </a:rPr>
              <a:t> </a:t>
            </a:r>
            <a:r>
              <a:rPr lang="en-ID" sz="4000" dirty="0" err="1">
                <a:solidFill>
                  <a:schemeClr val="bg1">
                    <a:lumMod val="95000"/>
                  </a:schemeClr>
                </a:solidFill>
              </a:rPr>
              <a:t>dimaksud</a:t>
            </a:r>
            <a:r>
              <a:rPr lang="en-ID" sz="4000" dirty="0">
                <a:solidFill>
                  <a:schemeClr val="bg1">
                    <a:lumMod val="95000"/>
                  </a:schemeClr>
                </a:solidFill>
              </a:rPr>
              <a:t> pada </a:t>
            </a:r>
            <a:r>
              <a:rPr lang="en-ID" sz="4000" dirty="0" err="1">
                <a:solidFill>
                  <a:schemeClr val="bg1">
                    <a:lumMod val="95000"/>
                  </a:schemeClr>
                </a:solidFill>
              </a:rPr>
              <a:t>huruf</a:t>
            </a:r>
            <a:r>
              <a:rPr lang="en-ID" sz="4000" dirty="0">
                <a:solidFill>
                  <a:schemeClr val="bg1">
                    <a:lumMod val="95000"/>
                  </a:schemeClr>
                </a:solidFill>
              </a:rPr>
              <a:t> e, </a:t>
            </a:r>
            <a:r>
              <a:rPr lang="en-ID" sz="4000" dirty="0" err="1">
                <a:solidFill>
                  <a:schemeClr val="bg1">
                    <a:lumMod val="95000"/>
                  </a:schemeClr>
                </a:solidFill>
              </a:rPr>
              <a:t>huruf</a:t>
            </a:r>
            <a:r>
              <a:rPr lang="en-ID" sz="4000" dirty="0">
                <a:solidFill>
                  <a:schemeClr val="bg1">
                    <a:lumMod val="95000"/>
                  </a:schemeClr>
                </a:solidFill>
              </a:rPr>
              <a:t> g, dan </a:t>
            </a:r>
            <a:r>
              <a:rPr lang="en-ID" sz="4000" dirty="0" err="1">
                <a:solidFill>
                  <a:schemeClr val="bg1">
                    <a:lumMod val="95000"/>
                  </a:schemeClr>
                </a:solidFill>
              </a:rPr>
              <a:t>huruf</a:t>
            </a:r>
            <a:r>
              <a:rPr lang="en-ID" sz="4000" dirty="0">
                <a:solidFill>
                  <a:schemeClr val="bg1">
                    <a:lumMod val="95000"/>
                  </a:schemeClr>
                </a:solidFill>
              </a:rPr>
              <a:t> h.</a:t>
            </a:r>
            <a:endParaRPr lang="en-ID" sz="3200" dirty="0">
              <a:solidFill>
                <a:schemeClr val="bg1">
                  <a:lumMod val="95000"/>
                </a:schemeClr>
              </a:solidFill>
            </a:endParaRPr>
          </a:p>
        </p:txBody>
      </p:sp>
      <p:sp>
        <p:nvSpPr>
          <p:cNvPr id="5" name="TextBox 4">
            <a:extLst>
              <a:ext uri="{FF2B5EF4-FFF2-40B4-BE49-F238E27FC236}">
                <a16:creationId xmlns:a16="http://schemas.microsoft.com/office/drawing/2014/main" id="{A1EC87CB-F239-FE75-66C3-966950E68FEC}"/>
              </a:ext>
            </a:extLst>
          </p:cNvPr>
          <p:cNvSpPr txBox="1"/>
          <p:nvPr/>
        </p:nvSpPr>
        <p:spPr>
          <a:xfrm>
            <a:off x="914399" y="3570915"/>
            <a:ext cx="13121090" cy="1938992"/>
          </a:xfrm>
          <a:prstGeom prst="rect">
            <a:avLst/>
          </a:prstGeom>
          <a:noFill/>
        </p:spPr>
        <p:txBody>
          <a:bodyPr wrap="square">
            <a:spAutoFit/>
          </a:bodyPr>
          <a:lstStyle/>
          <a:p>
            <a:r>
              <a:rPr lang="en-ID" dirty="0"/>
              <a:t> </a:t>
            </a:r>
            <a:r>
              <a:rPr lang="en-ID" sz="4000" dirty="0" err="1">
                <a:solidFill>
                  <a:schemeClr val="bg1">
                    <a:lumMod val="95000"/>
                  </a:schemeClr>
                </a:solidFill>
              </a:rPr>
              <a:t>Pelaksanaan</a:t>
            </a:r>
            <a:r>
              <a:rPr lang="en-ID" sz="4000" dirty="0">
                <a:solidFill>
                  <a:schemeClr val="bg1">
                    <a:lumMod val="95000"/>
                  </a:schemeClr>
                </a:solidFill>
              </a:rPr>
              <a:t> </a:t>
            </a:r>
            <a:r>
              <a:rPr lang="en-ID" sz="4000" dirty="0" err="1">
                <a:solidFill>
                  <a:schemeClr val="bg1">
                    <a:lumMod val="95000"/>
                  </a:schemeClr>
                </a:solidFill>
              </a:rPr>
              <a:t>tugas</a:t>
            </a:r>
            <a:r>
              <a:rPr lang="en-ID" sz="4000" dirty="0">
                <a:solidFill>
                  <a:schemeClr val="bg1">
                    <a:lumMod val="95000"/>
                  </a:schemeClr>
                </a:solidFill>
              </a:rPr>
              <a:t> dan </a:t>
            </a:r>
            <a:r>
              <a:rPr lang="en-ID" sz="4000" dirty="0" err="1">
                <a:solidFill>
                  <a:schemeClr val="bg1">
                    <a:lumMod val="95000"/>
                  </a:schemeClr>
                </a:solidFill>
              </a:rPr>
              <a:t>wewenang</a:t>
            </a:r>
            <a:r>
              <a:rPr lang="en-ID" sz="4000" dirty="0">
                <a:solidFill>
                  <a:schemeClr val="bg1">
                    <a:lumMod val="95000"/>
                  </a:schemeClr>
                </a:solidFill>
              </a:rPr>
              <a:t> </a:t>
            </a:r>
            <a:r>
              <a:rPr lang="en-ID" sz="4000" dirty="0" err="1">
                <a:solidFill>
                  <a:schemeClr val="bg1">
                    <a:lumMod val="95000"/>
                  </a:schemeClr>
                </a:solidFill>
              </a:rPr>
              <a:t>Kepala</a:t>
            </a:r>
            <a:r>
              <a:rPr lang="en-ID" sz="4000" dirty="0">
                <a:solidFill>
                  <a:schemeClr val="bg1">
                    <a:lumMod val="95000"/>
                  </a:schemeClr>
                </a:solidFill>
              </a:rPr>
              <a:t> SKPKD </a:t>
            </a:r>
            <a:r>
              <a:rPr lang="en-ID" sz="4000" dirty="0" err="1">
                <a:solidFill>
                  <a:schemeClr val="bg1">
                    <a:lumMod val="95000"/>
                  </a:schemeClr>
                </a:solidFill>
              </a:rPr>
              <a:t>sebagai</a:t>
            </a:r>
            <a:r>
              <a:rPr lang="en-ID" sz="4000" dirty="0">
                <a:solidFill>
                  <a:schemeClr val="bg1">
                    <a:lumMod val="95000"/>
                  </a:schemeClr>
                </a:solidFill>
              </a:rPr>
              <a:t> </a:t>
            </a:r>
            <a:r>
              <a:rPr lang="en-ID" sz="4000" dirty="0" err="1">
                <a:solidFill>
                  <a:schemeClr val="bg1">
                    <a:lumMod val="95000"/>
                  </a:schemeClr>
                </a:solidFill>
              </a:rPr>
              <a:t>bendahara</a:t>
            </a:r>
            <a:r>
              <a:rPr lang="en-ID" sz="4000" dirty="0">
                <a:solidFill>
                  <a:schemeClr val="bg1">
                    <a:lumMod val="95000"/>
                  </a:schemeClr>
                </a:solidFill>
              </a:rPr>
              <a:t> </a:t>
            </a:r>
            <a:r>
              <a:rPr lang="en-ID" sz="4000" dirty="0" err="1">
                <a:solidFill>
                  <a:schemeClr val="bg1">
                    <a:lumMod val="95000"/>
                  </a:schemeClr>
                </a:solidFill>
              </a:rPr>
              <a:t>umum</a:t>
            </a:r>
            <a:r>
              <a:rPr lang="en-ID" sz="4000" dirty="0">
                <a:solidFill>
                  <a:schemeClr val="bg1">
                    <a:lumMod val="95000"/>
                  </a:schemeClr>
                </a:solidFill>
              </a:rPr>
              <a:t> </a:t>
            </a:r>
            <a:r>
              <a:rPr lang="en-ID" sz="4000" dirty="0" err="1">
                <a:solidFill>
                  <a:schemeClr val="bg1">
                    <a:lumMod val="95000"/>
                  </a:schemeClr>
                </a:solidFill>
              </a:rPr>
              <a:t>daerah</a:t>
            </a:r>
            <a:r>
              <a:rPr lang="en-ID" sz="4000" dirty="0">
                <a:solidFill>
                  <a:schemeClr val="bg1">
                    <a:lumMod val="95000"/>
                  </a:schemeClr>
                </a:solidFill>
              </a:rPr>
              <a:t>, </a:t>
            </a:r>
            <a:r>
              <a:rPr lang="en-ID" sz="4000" dirty="0" err="1">
                <a:solidFill>
                  <a:schemeClr val="bg1">
                    <a:lumMod val="95000"/>
                  </a:schemeClr>
                </a:solidFill>
              </a:rPr>
              <a:t>tidak</a:t>
            </a:r>
            <a:r>
              <a:rPr lang="en-ID" sz="4000" dirty="0">
                <a:solidFill>
                  <a:schemeClr val="bg1">
                    <a:lumMod val="95000"/>
                  </a:schemeClr>
                </a:solidFill>
              </a:rPr>
              <a:t> </a:t>
            </a:r>
            <a:r>
              <a:rPr lang="en-ID" sz="4000" dirty="0" err="1">
                <a:solidFill>
                  <a:schemeClr val="bg1">
                    <a:lumMod val="95000"/>
                  </a:schemeClr>
                </a:solidFill>
              </a:rPr>
              <a:t>berlaku</a:t>
            </a:r>
            <a:r>
              <a:rPr lang="en-ID" sz="4000" dirty="0">
                <a:solidFill>
                  <a:schemeClr val="bg1">
                    <a:lumMod val="95000"/>
                  </a:schemeClr>
                </a:solidFill>
              </a:rPr>
              <a:t> </a:t>
            </a:r>
            <a:r>
              <a:rPr lang="en-ID" sz="4000" dirty="0" err="1">
                <a:solidFill>
                  <a:schemeClr val="bg1">
                    <a:lumMod val="95000"/>
                  </a:schemeClr>
                </a:solidFill>
              </a:rPr>
              <a:t>apabila</a:t>
            </a:r>
            <a:r>
              <a:rPr lang="en-ID" sz="4000" dirty="0">
                <a:solidFill>
                  <a:schemeClr val="bg1">
                    <a:lumMod val="95000"/>
                  </a:schemeClr>
                </a:solidFill>
              </a:rPr>
              <a:t> </a:t>
            </a:r>
            <a:r>
              <a:rPr lang="en-ID" sz="4000" dirty="0" err="1">
                <a:solidFill>
                  <a:schemeClr val="bg1">
                    <a:lumMod val="95000"/>
                  </a:schemeClr>
                </a:solidFill>
              </a:rPr>
              <a:t>Kerugian</a:t>
            </a:r>
            <a:r>
              <a:rPr lang="en-ID" sz="4000" dirty="0">
                <a:solidFill>
                  <a:schemeClr val="bg1">
                    <a:lumMod val="95000"/>
                  </a:schemeClr>
                </a:solidFill>
              </a:rPr>
              <a:t> Daerah </a:t>
            </a:r>
            <a:r>
              <a:rPr lang="en-ID" sz="4000" dirty="0" err="1">
                <a:solidFill>
                  <a:schemeClr val="bg1">
                    <a:lumMod val="95000"/>
                  </a:schemeClr>
                </a:solidFill>
              </a:rPr>
              <a:t>dilakukan</a:t>
            </a:r>
            <a:r>
              <a:rPr lang="en-ID" sz="4000" dirty="0">
                <a:solidFill>
                  <a:schemeClr val="bg1">
                    <a:lumMod val="95000"/>
                  </a:schemeClr>
                </a:solidFill>
              </a:rPr>
              <a:t> oleh </a:t>
            </a:r>
            <a:r>
              <a:rPr lang="en-ID" sz="4000" dirty="0" err="1">
                <a:solidFill>
                  <a:schemeClr val="bg1">
                    <a:lumMod val="95000"/>
                  </a:schemeClr>
                </a:solidFill>
              </a:rPr>
              <a:t>Kepala</a:t>
            </a:r>
            <a:r>
              <a:rPr lang="en-ID" sz="4000" dirty="0">
                <a:solidFill>
                  <a:schemeClr val="bg1">
                    <a:lumMod val="95000"/>
                  </a:schemeClr>
                </a:solidFill>
              </a:rPr>
              <a:t> SKPKD</a:t>
            </a:r>
          </a:p>
        </p:txBody>
      </p:sp>
    </p:spTree>
    <p:extLst>
      <p:ext uri="{BB962C8B-B14F-4D97-AF65-F5344CB8AC3E}">
        <p14:creationId xmlns:p14="http://schemas.microsoft.com/office/powerpoint/2010/main" val="3823808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905B21-6D1B-059B-4C8D-C5A8A64377B8}"/>
              </a:ext>
            </a:extLst>
          </p:cNvPr>
          <p:cNvSpPr txBox="1"/>
          <p:nvPr/>
        </p:nvSpPr>
        <p:spPr>
          <a:xfrm>
            <a:off x="945931" y="543260"/>
            <a:ext cx="12670917" cy="6309420"/>
          </a:xfrm>
          <a:prstGeom prst="rect">
            <a:avLst/>
          </a:prstGeom>
          <a:noFill/>
        </p:spPr>
        <p:txBody>
          <a:bodyPr wrap="square">
            <a:spAutoFit/>
          </a:bodyPr>
          <a:lstStyle/>
          <a:p>
            <a:r>
              <a:rPr lang="en-ID" sz="4400" dirty="0" err="1">
                <a:solidFill>
                  <a:schemeClr val="accent5">
                    <a:lumMod val="40000"/>
                    <a:lumOff val="60000"/>
                  </a:schemeClr>
                </a:solidFill>
              </a:rPr>
              <a:t>Informasi</a:t>
            </a:r>
            <a:r>
              <a:rPr lang="en-ID" sz="4400" dirty="0">
                <a:solidFill>
                  <a:schemeClr val="accent5">
                    <a:lumMod val="40000"/>
                    <a:lumOff val="60000"/>
                  </a:schemeClr>
                </a:solidFill>
              </a:rPr>
              <a:t> </a:t>
            </a:r>
            <a:r>
              <a:rPr lang="en-ID" sz="4400" dirty="0" err="1">
                <a:solidFill>
                  <a:schemeClr val="accent5">
                    <a:lumMod val="40000"/>
                    <a:lumOff val="60000"/>
                  </a:schemeClr>
                </a:solidFill>
              </a:rPr>
              <a:t>terjadinya</a:t>
            </a:r>
            <a:r>
              <a:rPr lang="en-ID" sz="4400" dirty="0">
                <a:solidFill>
                  <a:schemeClr val="accent5">
                    <a:lumMod val="40000"/>
                    <a:lumOff val="60000"/>
                  </a:schemeClr>
                </a:solidFill>
              </a:rPr>
              <a:t> </a:t>
            </a:r>
            <a:r>
              <a:rPr lang="en-ID" sz="4400" dirty="0" err="1">
                <a:solidFill>
                  <a:schemeClr val="accent5">
                    <a:lumMod val="40000"/>
                    <a:lumOff val="60000"/>
                  </a:schemeClr>
                </a:solidFill>
              </a:rPr>
              <a:t>Kerugian</a:t>
            </a:r>
            <a:r>
              <a:rPr lang="en-ID" sz="4400" dirty="0">
                <a:solidFill>
                  <a:schemeClr val="accent5">
                    <a:lumMod val="40000"/>
                    <a:lumOff val="60000"/>
                  </a:schemeClr>
                </a:solidFill>
              </a:rPr>
              <a:t> Daerah </a:t>
            </a:r>
            <a:r>
              <a:rPr lang="en-ID" sz="4400" dirty="0" err="1">
                <a:solidFill>
                  <a:schemeClr val="accent5">
                    <a:lumMod val="40000"/>
                    <a:lumOff val="60000"/>
                  </a:schemeClr>
                </a:solidFill>
              </a:rPr>
              <a:t>bersumber</a:t>
            </a:r>
            <a:r>
              <a:rPr lang="en-ID" sz="4400" dirty="0">
                <a:solidFill>
                  <a:schemeClr val="accent5">
                    <a:lumMod val="40000"/>
                    <a:lumOff val="60000"/>
                  </a:schemeClr>
                </a:solidFill>
              </a:rPr>
              <a:t> </a:t>
            </a:r>
            <a:r>
              <a:rPr lang="en-ID" sz="4400" dirty="0" err="1">
                <a:solidFill>
                  <a:schemeClr val="accent5">
                    <a:lumMod val="40000"/>
                    <a:lumOff val="60000"/>
                  </a:schemeClr>
                </a:solidFill>
              </a:rPr>
              <a:t>dari</a:t>
            </a:r>
            <a:r>
              <a:rPr lang="en-ID" sz="4400" dirty="0">
                <a:solidFill>
                  <a:schemeClr val="accent5">
                    <a:lumMod val="40000"/>
                    <a:lumOff val="60000"/>
                  </a:schemeClr>
                </a:solidFill>
              </a:rPr>
              <a:t>: </a:t>
            </a:r>
            <a:endParaRPr lang="en-ID" sz="4000" dirty="0">
              <a:solidFill>
                <a:schemeClr val="accent5">
                  <a:lumMod val="40000"/>
                  <a:lumOff val="60000"/>
                </a:schemeClr>
              </a:solidFill>
            </a:endParaRPr>
          </a:p>
          <a:p>
            <a:pPr marL="514350" indent="-514350">
              <a:buAutoNum type="alphaLcPeriod"/>
            </a:pPr>
            <a:r>
              <a:rPr lang="en-ID" sz="4000" dirty="0" err="1">
                <a:solidFill>
                  <a:schemeClr val="bg1">
                    <a:lumMod val="95000"/>
                  </a:schemeClr>
                </a:solidFill>
              </a:rPr>
              <a:t>hasil</a:t>
            </a:r>
            <a:r>
              <a:rPr lang="en-ID" sz="4000" dirty="0">
                <a:solidFill>
                  <a:schemeClr val="bg1">
                    <a:lumMod val="95000"/>
                  </a:schemeClr>
                </a:solidFill>
              </a:rPr>
              <a:t> </a:t>
            </a:r>
            <a:r>
              <a:rPr lang="en-ID" sz="4000" dirty="0" err="1">
                <a:solidFill>
                  <a:schemeClr val="bg1">
                    <a:lumMod val="95000"/>
                  </a:schemeClr>
                </a:solidFill>
              </a:rPr>
              <a:t>pengawasan</a:t>
            </a:r>
            <a:r>
              <a:rPr lang="en-ID" sz="4000" dirty="0">
                <a:solidFill>
                  <a:schemeClr val="bg1">
                    <a:lumMod val="95000"/>
                  </a:schemeClr>
                </a:solidFill>
              </a:rPr>
              <a:t> yang </a:t>
            </a:r>
            <a:r>
              <a:rPr lang="en-ID" sz="4000" dirty="0" err="1">
                <a:solidFill>
                  <a:schemeClr val="bg1">
                    <a:lumMod val="95000"/>
                  </a:schemeClr>
                </a:solidFill>
              </a:rPr>
              <a:t>dilaksanakan</a:t>
            </a:r>
            <a:r>
              <a:rPr lang="en-ID" sz="4000" dirty="0">
                <a:solidFill>
                  <a:schemeClr val="bg1">
                    <a:lumMod val="95000"/>
                  </a:schemeClr>
                </a:solidFill>
              </a:rPr>
              <a:t> oleh </a:t>
            </a:r>
            <a:r>
              <a:rPr lang="en-ID" sz="4000" dirty="0" err="1">
                <a:solidFill>
                  <a:schemeClr val="bg1">
                    <a:lumMod val="95000"/>
                  </a:schemeClr>
                </a:solidFill>
              </a:rPr>
              <a:t>atasan</a:t>
            </a:r>
            <a:r>
              <a:rPr lang="en-ID" sz="4000" dirty="0">
                <a:solidFill>
                  <a:schemeClr val="bg1">
                    <a:lumMod val="95000"/>
                  </a:schemeClr>
                </a:solidFill>
              </a:rPr>
              <a:t> </a:t>
            </a:r>
            <a:r>
              <a:rPr lang="en-ID" sz="4000" dirty="0" err="1">
                <a:solidFill>
                  <a:schemeClr val="bg1">
                    <a:lumMod val="95000"/>
                  </a:schemeClr>
                </a:solidFill>
              </a:rPr>
              <a:t>langsung</a:t>
            </a:r>
            <a:r>
              <a:rPr lang="en-ID" sz="4000" dirty="0">
                <a:solidFill>
                  <a:schemeClr val="bg1">
                    <a:lumMod val="95000"/>
                  </a:schemeClr>
                </a:solidFill>
              </a:rPr>
              <a:t>; </a:t>
            </a:r>
          </a:p>
          <a:p>
            <a:pPr marL="514350" indent="-514350">
              <a:buAutoNum type="alphaLcPeriod"/>
            </a:pPr>
            <a:r>
              <a:rPr lang="en-ID" sz="4000" dirty="0" err="1">
                <a:solidFill>
                  <a:schemeClr val="bg1">
                    <a:lumMod val="95000"/>
                  </a:schemeClr>
                </a:solidFill>
              </a:rPr>
              <a:t>Aparat</a:t>
            </a:r>
            <a:r>
              <a:rPr lang="en-ID" sz="4000" dirty="0">
                <a:solidFill>
                  <a:schemeClr val="bg1">
                    <a:lumMod val="95000"/>
                  </a:schemeClr>
                </a:solidFill>
              </a:rPr>
              <a:t> </a:t>
            </a:r>
            <a:r>
              <a:rPr lang="en-ID" sz="4000" dirty="0" err="1">
                <a:solidFill>
                  <a:schemeClr val="bg1">
                    <a:lumMod val="95000"/>
                  </a:schemeClr>
                </a:solidFill>
              </a:rPr>
              <a:t>Pengawasan</a:t>
            </a:r>
            <a:r>
              <a:rPr lang="en-ID" sz="4000" dirty="0">
                <a:solidFill>
                  <a:schemeClr val="bg1">
                    <a:lumMod val="95000"/>
                  </a:schemeClr>
                </a:solidFill>
              </a:rPr>
              <a:t> Internal </a:t>
            </a:r>
            <a:r>
              <a:rPr lang="en-ID" sz="4000" dirty="0" err="1">
                <a:solidFill>
                  <a:schemeClr val="bg1">
                    <a:lumMod val="95000"/>
                  </a:schemeClr>
                </a:solidFill>
              </a:rPr>
              <a:t>Pemerintah</a:t>
            </a:r>
            <a:r>
              <a:rPr lang="en-ID" sz="4000" dirty="0">
                <a:solidFill>
                  <a:schemeClr val="bg1">
                    <a:lumMod val="95000"/>
                  </a:schemeClr>
                </a:solidFill>
              </a:rPr>
              <a:t>; </a:t>
            </a:r>
          </a:p>
          <a:p>
            <a:pPr marL="514350" indent="-514350">
              <a:buAutoNum type="alphaLcPeriod"/>
            </a:pPr>
            <a:r>
              <a:rPr lang="en-ID" sz="4000" dirty="0" err="1">
                <a:solidFill>
                  <a:schemeClr val="bg1">
                    <a:lumMod val="95000"/>
                  </a:schemeClr>
                </a:solidFill>
              </a:rPr>
              <a:t>pemeriksaan</a:t>
            </a:r>
            <a:r>
              <a:rPr lang="en-ID" sz="4000" dirty="0">
                <a:solidFill>
                  <a:schemeClr val="bg1">
                    <a:lumMod val="95000"/>
                  </a:schemeClr>
                </a:solidFill>
              </a:rPr>
              <a:t> Badan </a:t>
            </a:r>
            <a:r>
              <a:rPr lang="en-ID" sz="4000" dirty="0" err="1">
                <a:solidFill>
                  <a:schemeClr val="bg1">
                    <a:lumMod val="95000"/>
                  </a:schemeClr>
                </a:solidFill>
              </a:rPr>
              <a:t>Pemeriksa</a:t>
            </a:r>
            <a:r>
              <a:rPr lang="en-ID" sz="4000" dirty="0">
                <a:solidFill>
                  <a:schemeClr val="bg1">
                    <a:lumMod val="95000"/>
                  </a:schemeClr>
                </a:solidFill>
              </a:rPr>
              <a:t> </a:t>
            </a:r>
            <a:r>
              <a:rPr lang="en-ID" sz="4000" dirty="0" err="1">
                <a:solidFill>
                  <a:schemeClr val="bg1">
                    <a:lumMod val="95000"/>
                  </a:schemeClr>
                </a:solidFill>
              </a:rPr>
              <a:t>Keuangan</a:t>
            </a:r>
            <a:r>
              <a:rPr lang="en-ID" sz="4000" dirty="0">
                <a:solidFill>
                  <a:schemeClr val="bg1">
                    <a:lumMod val="95000"/>
                  </a:schemeClr>
                </a:solidFill>
              </a:rPr>
              <a:t>; </a:t>
            </a:r>
          </a:p>
          <a:p>
            <a:pPr marL="514350" indent="-514350">
              <a:buAutoNum type="alphaLcPeriod"/>
            </a:pPr>
            <a:r>
              <a:rPr lang="en-ID" sz="4000" dirty="0" err="1">
                <a:solidFill>
                  <a:schemeClr val="bg1">
                    <a:lumMod val="95000"/>
                  </a:schemeClr>
                </a:solidFill>
              </a:rPr>
              <a:t>laporan</a:t>
            </a:r>
            <a:r>
              <a:rPr lang="en-ID" sz="4000" dirty="0">
                <a:solidFill>
                  <a:schemeClr val="bg1">
                    <a:lumMod val="95000"/>
                  </a:schemeClr>
                </a:solidFill>
              </a:rPr>
              <a:t> </a:t>
            </a:r>
            <a:r>
              <a:rPr lang="en-ID" sz="4000" dirty="0" err="1">
                <a:solidFill>
                  <a:schemeClr val="bg1">
                    <a:lumMod val="95000"/>
                  </a:schemeClr>
                </a:solidFill>
              </a:rPr>
              <a:t>tertulis</a:t>
            </a:r>
            <a:r>
              <a:rPr lang="en-ID" sz="4000" dirty="0">
                <a:solidFill>
                  <a:schemeClr val="bg1">
                    <a:lumMod val="95000"/>
                  </a:schemeClr>
                </a:solidFill>
              </a:rPr>
              <a:t> yang </a:t>
            </a:r>
            <a:r>
              <a:rPr lang="en-ID" sz="4000" dirty="0" err="1">
                <a:solidFill>
                  <a:schemeClr val="bg1">
                    <a:lumMod val="95000"/>
                  </a:schemeClr>
                </a:solidFill>
              </a:rPr>
              <a:t>bersangkutan</a:t>
            </a:r>
            <a:r>
              <a:rPr lang="en-ID" sz="4000" dirty="0">
                <a:solidFill>
                  <a:schemeClr val="bg1">
                    <a:lumMod val="95000"/>
                  </a:schemeClr>
                </a:solidFill>
              </a:rPr>
              <a:t>; </a:t>
            </a:r>
          </a:p>
          <a:p>
            <a:pPr marL="514350" indent="-514350">
              <a:buAutoNum type="alphaLcPeriod"/>
            </a:pPr>
            <a:r>
              <a:rPr lang="en-ID" sz="4000" dirty="0" err="1">
                <a:solidFill>
                  <a:schemeClr val="bg1">
                    <a:lumMod val="95000"/>
                  </a:schemeClr>
                </a:solidFill>
              </a:rPr>
              <a:t>informasi</a:t>
            </a:r>
            <a:r>
              <a:rPr lang="en-ID" sz="4000" dirty="0">
                <a:solidFill>
                  <a:schemeClr val="bg1">
                    <a:lumMod val="95000"/>
                  </a:schemeClr>
                </a:solidFill>
              </a:rPr>
              <a:t> </a:t>
            </a:r>
            <a:r>
              <a:rPr lang="en-ID" sz="4000" dirty="0" err="1">
                <a:solidFill>
                  <a:schemeClr val="bg1">
                    <a:lumMod val="95000"/>
                  </a:schemeClr>
                </a:solidFill>
              </a:rPr>
              <a:t>tertulis</a:t>
            </a:r>
            <a:r>
              <a:rPr lang="en-ID" sz="4000" dirty="0">
                <a:solidFill>
                  <a:schemeClr val="bg1">
                    <a:lumMod val="95000"/>
                  </a:schemeClr>
                </a:solidFill>
              </a:rPr>
              <a:t> </a:t>
            </a:r>
            <a:r>
              <a:rPr lang="en-ID" sz="4000" dirty="0" err="1">
                <a:solidFill>
                  <a:schemeClr val="bg1">
                    <a:lumMod val="95000"/>
                  </a:schemeClr>
                </a:solidFill>
              </a:rPr>
              <a:t>dari</a:t>
            </a:r>
            <a:r>
              <a:rPr lang="en-ID" sz="4000" dirty="0">
                <a:solidFill>
                  <a:schemeClr val="bg1">
                    <a:lumMod val="95000"/>
                  </a:schemeClr>
                </a:solidFill>
              </a:rPr>
              <a:t> </a:t>
            </a:r>
            <a:r>
              <a:rPr lang="en-ID" sz="4000" dirty="0" err="1">
                <a:solidFill>
                  <a:schemeClr val="bg1">
                    <a:lumMod val="95000"/>
                  </a:schemeClr>
                </a:solidFill>
              </a:rPr>
              <a:t>masyarakat</a:t>
            </a:r>
            <a:r>
              <a:rPr lang="en-ID" sz="4000" dirty="0">
                <a:solidFill>
                  <a:schemeClr val="bg1">
                    <a:lumMod val="95000"/>
                  </a:schemeClr>
                </a:solidFill>
              </a:rPr>
              <a:t> </a:t>
            </a:r>
            <a:r>
              <a:rPr lang="en-ID" sz="4000" dirty="0" err="1">
                <a:solidFill>
                  <a:schemeClr val="bg1">
                    <a:lumMod val="95000"/>
                  </a:schemeClr>
                </a:solidFill>
              </a:rPr>
              <a:t>secara</a:t>
            </a:r>
            <a:r>
              <a:rPr lang="en-ID" sz="4000" dirty="0">
                <a:solidFill>
                  <a:schemeClr val="bg1">
                    <a:lumMod val="95000"/>
                  </a:schemeClr>
                </a:solidFill>
              </a:rPr>
              <a:t> </a:t>
            </a:r>
            <a:r>
              <a:rPr lang="en-ID" sz="4000" dirty="0" err="1">
                <a:solidFill>
                  <a:schemeClr val="bg1">
                    <a:lumMod val="95000"/>
                  </a:schemeClr>
                </a:solidFill>
              </a:rPr>
              <a:t>bertanggung</a:t>
            </a:r>
            <a:r>
              <a:rPr lang="en-ID" sz="4000" dirty="0">
                <a:solidFill>
                  <a:schemeClr val="bg1">
                    <a:lumMod val="95000"/>
                  </a:schemeClr>
                </a:solidFill>
              </a:rPr>
              <a:t> </a:t>
            </a:r>
            <a:r>
              <a:rPr lang="en-ID" sz="4000" dirty="0" err="1">
                <a:solidFill>
                  <a:schemeClr val="bg1">
                    <a:lumMod val="95000"/>
                  </a:schemeClr>
                </a:solidFill>
              </a:rPr>
              <a:t>jawab</a:t>
            </a:r>
            <a:r>
              <a:rPr lang="en-ID" sz="4000" dirty="0">
                <a:solidFill>
                  <a:schemeClr val="bg1">
                    <a:lumMod val="95000"/>
                  </a:schemeClr>
                </a:solidFill>
              </a:rPr>
              <a:t>; </a:t>
            </a:r>
          </a:p>
          <a:p>
            <a:pPr marL="514350" indent="-514350">
              <a:buAutoNum type="alphaLcPeriod"/>
            </a:pPr>
            <a:r>
              <a:rPr lang="en-ID" sz="4000" dirty="0" err="1">
                <a:solidFill>
                  <a:schemeClr val="bg1">
                    <a:lumMod val="95000"/>
                  </a:schemeClr>
                </a:solidFill>
              </a:rPr>
              <a:t>perhitungan</a:t>
            </a:r>
            <a:r>
              <a:rPr lang="en-ID" sz="4000" dirty="0">
                <a:solidFill>
                  <a:schemeClr val="bg1">
                    <a:lumMod val="95000"/>
                  </a:schemeClr>
                </a:solidFill>
              </a:rPr>
              <a:t> ex officio; dan/</a:t>
            </a:r>
            <a:r>
              <a:rPr lang="en-ID" sz="4000" dirty="0" err="1">
                <a:solidFill>
                  <a:schemeClr val="bg1">
                    <a:lumMod val="95000"/>
                  </a:schemeClr>
                </a:solidFill>
              </a:rPr>
              <a:t>atau</a:t>
            </a:r>
            <a:r>
              <a:rPr lang="en-ID" sz="4000" dirty="0">
                <a:solidFill>
                  <a:schemeClr val="bg1">
                    <a:lumMod val="95000"/>
                  </a:schemeClr>
                </a:solidFill>
              </a:rPr>
              <a:t> </a:t>
            </a:r>
          </a:p>
          <a:p>
            <a:pPr marL="514350" indent="-514350">
              <a:buAutoNum type="alphaLcPeriod"/>
            </a:pPr>
            <a:r>
              <a:rPr lang="en-ID" sz="4000" dirty="0" err="1">
                <a:solidFill>
                  <a:schemeClr val="bg1">
                    <a:lumMod val="95000"/>
                  </a:schemeClr>
                </a:solidFill>
              </a:rPr>
              <a:t>pelapor</a:t>
            </a:r>
            <a:r>
              <a:rPr lang="en-ID" sz="4000" dirty="0">
                <a:solidFill>
                  <a:schemeClr val="bg1">
                    <a:lumMod val="95000"/>
                  </a:schemeClr>
                </a:solidFill>
              </a:rPr>
              <a:t> </a:t>
            </a:r>
            <a:r>
              <a:rPr lang="en-ID" sz="4000" dirty="0" err="1">
                <a:solidFill>
                  <a:schemeClr val="bg1">
                    <a:lumMod val="95000"/>
                  </a:schemeClr>
                </a:solidFill>
              </a:rPr>
              <a:t>secara</a:t>
            </a:r>
            <a:r>
              <a:rPr lang="en-ID" sz="4000" dirty="0">
                <a:solidFill>
                  <a:schemeClr val="bg1">
                    <a:lumMod val="95000"/>
                  </a:schemeClr>
                </a:solidFill>
              </a:rPr>
              <a:t> </a:t>
            </a:r>
            <a:r>
              <a:rPr lang="en-ID" sz="4000" dirty="0" err="1">
                <a:solidFill>
                  <a:schemeClr val="bg1">
                    <a:lumMod val="95000"/>
                  </a:schemeClr>
                </a:solidFill>
              </a:rPr>
              <a:t>tertulis</a:t>
            </a:r>
            <a:r>
              <a:rPr lang="en-ID" sz="4000" dirty="0">
                <a:solidFill>
                  <a:schemeClr val="bg1">
                    <a:lumMod val="95000"/>
                  </a:schemeClr>
                </a:solidFill>
              </a:rPr>
              <a:t>.</a:t>
            </a:r>
          </a:p>
        </p:txBody>
      </p:sp>
    </p:spTree>
    <p:extLst>
      <p:ext uri="{BB962C8B-B14F-4D97-AF65-F5344CB8AC3E}">
        <p14:creationId xmlns:p14="http://schemas.microsoft.com/office/powerpoint/2010/main" val="1450574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15F9D8-73FB-FB99-8CF5-32FEAD9922CB}"/>
              </a:ext>
            </a:extLst>
          </p:cNvPr>
          <p:cNvSpPr txBox="1"/>
          <p:nvPr/>
        </p:nvSpPr>
        <p:spPr>
          <a:xfrm>
            <a:off x="1030013" y="386283"/>
            <a:ext cx="11750565" cy="1446550"/>
          </a:xfrm>
          <a:prstGeom prst="rect">
            <a:avLst/>
          </a:prstGeom>
          <a:noFill/>
        </p:spPr>
        <p:txBody>
          <a:bodyPr wrap="square">
            <a:spAutoFit/>
          </a:bodyPr>
          <a:lstStyle/>
          <a:p>
            <a:r>
              <a:rPr lang="fi-FI" sz="4400" b="0" i="0" u="none" strike="noStrike" baseline="0" dirty="0">
                <a:solidFill>
                  <a:schemeClr val="bg1"/>
                </a:solidFill>
                <a:latin typeface="Bookman Old Style" panose="02050604050505020204" pitchFamily="18" charset="0"/>
              </a:rPr>
              <a:t>Pemeriksaan Kerugian Daerah Oleh Tim</a:t>
            </a:r>
          </a:p>
          <a:p>
            <a:r>
              <a:rPr lang="en-ID" sz="4400" b="0" i="0" u="none" strike="noStrike" baseline="0" dirty="0" err="1">
                <a:solidFill>
                  <a:schemeClr val="bg1"/>
                </a:solidFill>
                <a:latin typeface="Bookman Old Style" panose="02050604050505020204" pitchFamily="18" charset="0"/>
              </a:rPr>
              <a:t>Penyelesaian</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Kerugian</a:t>
            </a:r>
            <a:r>
              <a:rPr lang="en-ID" sz="4400" b="0" i="0" u="none" strike="noStrike" baseline="0" dirty="0">
                <a:solidFill>
                  <a:schemeClr val="bg1"/>
                </a:solidFill>
                <a:latin typeface="Bookman Old Style" panose="02050604050505020204" pitchFamily="18" charset="0"/>
              </a:rPr>
              <a:t> Daerah</a:t>
            </a:r>
            <a:endParaRPr lang="en-ID" sz="2800" dirty="0">
              <a:solidFill>
                <a:schemeClr val="bg1"/>
              </a:solidFill>
            </a:endParaRPr>
          </a:p>
        </p:txBody>
      </p:sp>
      <p:sp>
        <p:nvSpPr>
          <p:cNvPr id="5" name="TextBox 4">
            <a:extLst>
              <a:ext uri="{FF2B5EF4-FFF2-40B4-BE49-F238E27FC236}">
                <a16:creationId xmlns:a16="http://schemas.microsoft.com/office/drawing/2014/main" id="{26E89FEA-0E6A-33A1-1F92-4C5FA53098C3}"/>
              </a:ext>
            </a:extLst>
          </p:cNvPr>
          <p:cNvSpPr txBox="1"/>
          <p:nvPr/>
        </p:nvSpPr>
        <p:spPr>
          <a:xfrm>
            <a:off x="1145627" y="2124257"/>
            <a:ext cx="11981793" cy="3046988"/>
          </a:xfrm>
          <a:prstGeom prst="rect">
            <a:avLst/>
          </a:prstGeom>
          <a:noFill/>
        </p:spPr>
        <p:txBody>
          <a:bodyPr wrap="square">
            <a:spAutoFit/>
          </a:bodyPr>
          <a:lstStyle/>
          <a:p>
            <a:pPr algn="just"/>
            <a:r>
              <a:rPr lang="en-ID" sz="3200" b="0" i="0" u="none" strike="noStrike" baseline="0" dirty="0">
                <a:solidFill>
                  <a:schemeClr val="bg1"/>
                </a:solidFill>
                <a:latin typeface="Bookman Old Style" panose="02050604050505020204" pitchFamily="18" charset="0"/>
              </a:rPr>
              <a:t>PPKD </a:t>
            </a:r>
            <a:r>
              <a:rPr lang="en-ID" sz="3200" b="0" i="0" u="none" strike="noStrike" baseline="0" dirty="0" err="1">
                <a:solidFill>
                  <a:schemeClr val="bg1"/>
                </a:solidFill>
                <a:latin typeface="Bookman Old Style" panose="02050604050505020204" pitchFamily="18" charset="0"/>
              </a:rPr>
              <a:t>membentuk</a:t>
            </a:r>
            <a:r>
              <a:rPr lang="en-ID" sz="3200" b="0" i="0" u="none" strike="noStrike" baseline="0" dirty="0">
                <a:solidFill>
                  <a:schemeClr val="bg1"/>
                </a:solidFill>
                <a:latin typeface="Bookman Old Style" panose="02050604050505020204" pitchFamily="18" charset="0"/>
              </a:rPr>
              <a:t> TPKD paling lama 7 (</a:t>
            </a:r>
            <a:r>
              <a:rPr lang="en-ID" sz="3200" b="0" i="0" u="none" strike="noStrike" baseline="0" dirty="0" err="1">
                <a:solidFill>
                  <a:schemeClr val="bg1"/>
                </a:solidFill>
                <a:latin typeface="Bookman Old Style" panose="02050604050505020204" pitchFamily="18" charset="0"/>
              </a:rPr>
              <a:t>tujuh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hari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kerja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sejak</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diterimanya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laporan</a:t>
            </a:r>
            <a:r>
              <a:rPr lang="en-ID" sz="3200" b="0" i="0" u="none" strike="noStrike" baseline="0" dirty="0">
                <a:solidFill>
                  <a:schemeClr val="bg1"/>
                </a:solidFill>
                <a:latin typeface="Bookman Old Style" panose="02050604050505020204" pitchFamily="18" charset="0"/>
              </a:rPr>
              <a:t> dan </a:t>
            </a:r>
            <a:r>
              <a:rPr lang="en-ID" sz="3200" b="0" i="0" u="none" strike="noStrike" baseline="0" dirty="0" err="1">
                <a:solidFill>
                  <a:schemeClr val="bg1"/>
                </a:solidFill>
                <a:latin typeface="Bookman Old Style" panose="02050604050505020204" pitchFamily="18" charset="0"/>
              </a:rPr>
              <a:t>menyelesaikan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pemeriksaan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Kerugian</a:t>
            </a:r>
            <a:r>
              <a:rPr lang="en-ID" sz="3200" b="0" i="0" u="none" strike="noStrike" baseline="0" dirty="0">
                <a:solidFill>
                  <a:schemeClr val="bg1"/>
                </a:solidFill>
                <a:latin typeface="Bookman Old Style" panose="02050604050505020204" pitchFamily="18" charset="0"/>
              </a:rPr>
              <a:t> Daerah paling lama 7 (</a:t>
            </a:r>
            <a:r>
              <a:rPr lang="en-ID" sz="3200" b="0" i="0" u="none" strike="noStrike" baseline="0" dirty="0" err="1">
                <a:solidFill>
                  <a:schemeClr val="bg1"/>
                </a:solidFill>
                <a:latin typeface="Bookman Old Style" panose="02050604050505020204" pitchFamily="18" charset="0"/>
              </a:rPr>
              <a:t>tujuh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hari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kerja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sejak</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dibentuk</a:t>
            </a:r>
            <a:endParaRPr lang="en-ID" sz="3200" b="0" i="0" u="none" strike="noStrike" baseline="0" dirty="0">
              <a:solidFill>
                <a:schemeClr val="bg1"/>
              </a:solidFill>
              <a:latin typeface="Bookman Old Style" panose="02050604050505020204" pitchFamily="18" charset="0"/>
            </a:endParaRPr>
          </a:p>
          <a:p>
            <a:pPr algn="l"/>
            <a:endParaRPr lang="en-ID" sz="3200" b="0" i="0" u="none" strike="noStrike" baseline="0" dirty="0">
              <a:solidFill>
                <a:schemeClr val="bg1"/>
              </a:solidFill>
              <a:latin typeface="Bookman Old Style" panose="02050604050505020204" pitchFamily="18" charset="0"/>
            </a:endParaRPr>
          </a:p>
          <a:p>
            <a:endParaRPr lang="en-ID" sz="32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1674635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0F8E0B-A563-2110-23EF-079E14E5A25F}"/>
              </a:ext>
            </a:extLst>
          </p:cNvPr>
          <p:cNvSpPr txBox="1"/>
          <p:nvPr/>
        </p:nvSpPr>
        <p:spPr>
          <a:xfrm>
            <a:off x="914399" y="712104"/>
            <a:ext cx="12507311" cy="5324535"/>
          </a:xfrm>
          <a:prstGeom prst="rect">
            <a:avLst/>
          </a:prstGeom>
          <a:noFill/>
        </p:spPr>
        <p:txBody>
          <a:bodyPr wrap="square">
            <a:spAutoFit/>
          </a:bodyPr>
          <a:lstStyle/>
          <a:p>
            <a:pPr algn="just"/>
            <a:r>
              <a:rPr lang="en-ID" dirty="0">
                <a:solidFill>
                  <a:schemeClr val="bg1">
                    <a:lumMod val="95000"/>
                  </a:schemeClr>
                </a:solidFill>
              </a:rPr>
              <a:t> </a:t>
            </a:r>
            <a:r>
              <a:rPr lang="en-ID" sz="4400" dirty="0">
                <a:solidFill>
                  <a:schemeClr val="bg1">
                    <a:lumMod val="95000"/>
                  </a:schemeClr>
                </a:solidFill>
              </a:rPr>
              <a:t>TPKD, </a:t>
            </a:r>
            <a:r>
              <a:rPr lang="en-ID" sz="4400" dirty="0" err="1">
                <a:solidFill>
                  <a:schemeClr val="bg1">
                    <a:lumMod val="95000"/>
                  </a:schemeClr>
                </a:solidFill>
              </a:rPr>
              <a:t>terdiri</a:t>
            </a:r>
            <a:r>
              <a:rPr lang="en-ID" sz="4400" dirty="0">
                <a:solidFill>
                  <a:schemeClr val="bg1">
                    <a:lumMod val="95000"/>
                  </a:schemeClr>
                </a:solidFill>
              </a:rPr>
              <a:t> </a:t>
            </a:r>
            <a:r>
              <a:rPr lang="en-ID" sz="4400" dirty="0" err="1">
                <a:solidFill>
                  <a:schemeClr val="bg1">
                    <a:lumMod val="95000"/>
                  </a:schemeClr>
                </a:solidFill>
              </a:rPr>
              <a:t>atas</a:t>
            </a:r>
            <a:r>
              <a:rPr lang="en-ID" sz="4400" dirty="0">
                <a:solidFill>
                  <a:schemeClr val="bg1">
                    <a:lumMod val="95000"/>
                  </a:schemeClr>
                </a:solidFill>
              </a:rPr>
              <a:t> </a:t>
            </a:r>
            <a:r>
              <a:rPr lang="en-ID" sz="4400" dirty="0" err="1">
                <a:solidFill>
                  <a:schemeClr val="bg1">
                    <a:lumMod val="95000"/>
                  </a:schemeClr>
                </a:solidFill>
              </a:rPr>
              <a:t>pejabat</a:t>
            </a:r>
            <a:r>
              <a:rPr lang="en-ID" sz="4400" dirty="0">
                <a:solidFill>
                  <a:schemeClr val="bg1">
                    <a:lumMod val="95000"/>
                  </a:schemeClr>
                </a:solidFill>
              </a:rPr>
              <a:t> pada unit SKPD yang </a:t>
            </a:r>
            <a:r>
              <a:rPr lang="en-ID" sz="4400" dirty="0" err="1">
                <a:solidFill>
                  <a:schemeClr val="bg1">
                    <a:lumMod val="95000"/>
                  </a:schemeClr>
                </a:solidFill>
              </a:rPr>
              <a:t>melaksanakan</a:t>
            </a:r>
            <a:r>
              <a:rPr lang="en-ID" sz="4400" dirty="0">
                <a:solidFill>
                  <a:schemeClr val="bg1">
                    <a:lumMod val="95000"/>
                  </a:schemeClr>
                </a:solidFill>
              </a:rPr>
              <a:t> </a:t>
            </a:r>
            <a:r>
              <a:rPr lang="en-ID" sz="4400" dirty="0" err="1">
                <a:solidFill>
                  <a:schemeClr val="bg1">
                    <a:lumMod val="95000"/>
                  </a:schemeClr>
                </a:solidFill>
              </a:rPr>
              <a:t>fungsi</a:t>
            </a:r>
            <a:r>
              <a:rPr lang="en-ID" sz="4400" dirty="0">
                <a:solidFill>
                  <a:schemeClr val="bg1">
                    <a:lumMod val="95000"/>
                  </a:schemeClr>
                </a:solidFill>
              </a:rPr>
              <a:t> </a:t>
            </a:r>
            <a:r>
              <a:rPr lang="en-ID" sz="4400" b="1" i="1" dirty="0">
                <a:solidFill>
                  <a:schemeClr val="bg1">
                    <a:lumMod val="95000"/>
                  </a:schemeClr>
                </a:solidFill>
              </a:rPr>
              <a:t>di </a:t>
            </a:r>
            <a:r>
              <a:rPr lang="en-ID" sz="4400" b="1" i="1" dirty="0" err="1">
                <a:solidFill>
                  <a:schemeClr val="bg1">
                    <a:lumMod val="95000"/>
                  </a:schemeClr>
                </a:solidFill>
              </a:rPr>
              <a:t>bidang</a:t>
            </a:r>
            <a:r>
              <a:rPr lang="en-ID" sz="4400" b="1" i="1" dirty="0">
                <a:solidFill>
                  <a:schemeClr val="bg1">
                    <a:lumMod val="95000"/>
                  </a:schemeClr>
                </a:solidFill>
              </a:rPr>
              <a:t> </a:t>
            </a:r>
            <a:r>
              <a:rPr lang="en-ID" sz="4400" b="1" i="1" dirty="0" err="1">
                <a:solidFill>
                  <a:schemeClr val="bg1">
                    <a:lumMod val="95000"/>
                  </a:schemeClr>
                </a:solidFill>
              </a:rPr>
              <a:t>pengawasan</a:t>
            </a:r>
            <a:r>
              <a:rPr lang="en-ID" sz="4400" b="1" i="1" dirty="0">
                <a:solidFill>
                  <a:schemeClr val="bg1">
                    <a:lumMod val="95000"/>
                  </a:schemeClr>
                </a:solidFill>
              </a:rPr>
              <a:t> </a:t>
            </a:r>
            <a:r>
              <a:rPr lang="en-ID" sz="4400" b="1" i="1" dirty="0" err="1">
                <a:solidFill>
                  <a:schemeClr val="bg1">
                    <a:lumMod val="95000"/>
                  </a:schemeClr>
                </a:solidFill>
              </a:rPr>
              <a:t>sebagai</a:t>
            </a:r>
            <a:r>
              <a:rPr lang="en-ID" sz="4400" b="1" i="1" dirty="0">
                <a:solidFill>
                  <a:schemeClr val="bg1">
                    <a:lumMod val="95000"/>
                  </a:schemeClr>
                </a:solidFill>
              </a:rPr>
              <a:t> </a:t>
            </a:r>
            <a:r>
              <a:rPr lang="en-ID" sz="4400" b="1" i="1" dirty="0" err="1">
                <a:solidFill>
                  <a:schemeClr val="bg1">
                    <a:lumMod val="95000"/>
                  </a:schemeClr>
                </a:solidFill>
              </a:rPr>
              <a:t>ketua</a:t>
            </a:r>
            <a:r>
              <a:rPr lang="en-ID" sz="4400" dirty="0">
                <a:solidFill>
                  <a:schemeClr val="bg1">
                    <a:lumMod val="95000"/>
                  </a:schemeClr>
                </a:solidFill>
              </a:rPr>
              <a:t> TPKD, </a:t>
            </a:r>
            <a:r>
              <a:rPr lang="en-ID" sz="4400" dirty="0" err="1">
                <a:solidFill>
                  <a:schemeClr val="bg1">
                    <a:lumMod val="95000"/>
                  </a:schemeClr>
                </a:solidFill>
              </a:rPr>
              <a:t>pejabat</a:t>
            </a:r>
            <a:r>
              <a:rPr lang="en-ID" sz="4400" dirty="0">
                <a:solidFill>
                  <a:schemeClr val="bg1">
                    <a:lumMod val="95000"/>
                  </a:schemeClr>
                </a:solidFill>
              </a:rPr>
              <a:t> pada SKPKD </a:t>
            </a:r>
            <a:r>
              <a:rPr lang="en-ID" sz="4400" dirty="0" err="1">
                <a:solidFill>
                  <a:schemeClr val="bg1">
                    <a:lumMod val="95000"/>
                  </a:schemeClr>
                </a:solidFill>
              </a:rPr>
              <a:t>sebagai</a:t>
            </a:r>
            <a:r>
              <a:rPr lang="en-ID" sz="4400" dirty="0">
                <a:solidFill>
                  <a:schemeClr val="bg1">
                    <a:lumMod val="95000"/>
                  </a:schemeClr>
                </a:solidFill>
              </a:rPr>
              <a:t> </a:t>
            </a:r>
            <a:r>
              <a:rPr lang="en-ID" sz="4400" dirty="0" err="1">
                <a:solidFill>
                  <a:schemeClr val="bg1">
                    <a:lumMod val="95000"/>
                  </a:schemeClr>
                </a:solidFill>
              </a:rPr>
              <a:t>anggota</a:t>
            </a:r>
            <a:r>
              <a:rPr lang="en-ID" sz="4400" dirty="0">
                <a:solidFill>
                  <a:schemeClr val="bg1">
                    <a:lumMod val="95000"/>
                  </a:schemeClr>
                </a:solidFill>
              </a:rPr>
              <a:t>, dan </a:t>
            </a:r>
            <a:r>
              <a:rPr lang="en-ID" sz="4400" dirty="0" err="1">
                <a:solidFill>
                  <a:schemeClr val="bg1">
                    <a:lumMod val="95000"/>
                  </a:schemeClr>
                </a:solidFill>
              </a:rPr>
              <a:t>pejabat</a:t>
            </a:r>
            <a:r>
              <a:rPr lang="en-ID" sz="4400" dirty="0">
                <a:solidFill>
                  <a:schemeClr val="bg1">
                    <a:lumMod val="95000"/>
                  </a:schemeClr>
                </a:solidFill>
              </a:rPr>
              <a:t> </a:t>
            </a:r>
            <a:r>
              <a:rPr lang="en-ID" sz="4400" dirty="0" err="1">
                <a:solidFill>
                  <a:schemeClr val="bg1">
                    <a:lumMod val="95000"/>
                  </a:schemeClr>
                </a:solidFill>
              </a:rPr>
              <a:t>terkait</a:t>
            </a:r>
            <a:r>
              <a:rPr lang="en-ID" sz="4400" dirty="0">
                <a:solidFill>
                  <a:schemeClr val="bg1">
                    <a:lumMod val="95000"/>
                  </a:schemeClr>
                </a:solidFill>
              </a:rPr>
              <a:t> </a:t>
            </a:r>
            <a:r>
              <a:rPr lang="en-ID" sz="4400" dirty="0" err="1">
                <a:solidFill>
                  <a:schemeClr val="bg1">
                    <a:lumMod val="95000"/>
                  </a:schemeClr>
                </a:solidFill>
              </a:rPr>
              <a:t>lainnya</a:t>
            </a:r>
            <a:r>
              <a:rPr lang="en-ID" sz="4400" dirty="0">
                <a:solidFill>
                  <a:schemeClr val="bg1">
                    <a:lumMod val="95000"/>
                  </a:schemeClr>
                </a:solidFill>
              </a:rPr>
              <a:t> </a:t>
            </a:r>
            <a:r>
              <a:rPr lang="en-ID" sz="4400" dirty="0" err="1">
                <a:solidFill>
                  <a:schemeClr val="bg1">
                    <a:lumMod val="95000"/>
                  </a:schemeClr>
                </a:solidFill>
              </a:rPr>
              <a:t>sesuai</a:t>
            </a:r>
            <a:r>
              <a:rPr lang="en-ID" sz="4400" dirty="0">
                <a:solidFill>
                  <a:schemeClr val="bg1">
                    <a:lumMod val="95000"/>
                  </a:schemeClr>
                </a:solidFill>
              </a:rPr>
              <a:t> </a:t>
            </a:r>
            <a:r>
              <a:rPr lang="en-ID" sz="4400" dirty="0" err="1">
                <a:solidFill>
                  <a:schemeClr val="bg1">
                    <a:lumMod val="95000"/>
                  </a:schemeClr>
                </a:solidFill>
              </a:rPr>
              <a:t>dengan</a:t>
            </a:r>
            <a:r>
              <a:rPr lang="en-ID" sz="4400" dirty="0">
                <a:solidFill>
                  <a:schemeClr val="bg1">
                    <a:lumMod val="95000"/>
                  </a:schemeClr>
                </a:solidFill>
              </a:rPr>
              <a:t> </a:t>
            </a:r>
            <a:r>
              <a:rPr lang="en-ID" sz="4400" dirty="0" err="1">
                <a:solidFill>
                  <a:schemeClr val="bg1">
                    <a:lumMod val="95000"/>
                  </a:schemeClr>
                </a:solidFill>
              </a:rPr>
              <a:t>kebutuhan</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serta</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dalam</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melaksanakan</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tugasnya</a:t>
            </a:r>
            <a:r>
              <a:rPr lang="en-ID" sz="4000" b="0" i="0" u="none" strike="noStrike" baseline="0" dirty="0">
                <a:solidFill>
                  <a:schemeClr val="bg1"/>
                </a:solidFill>
                <a:latin typeface="Bookman Old Style" panose="02050604050505020204" pitchFamily="18" charset="0"/>
              </a:rPr>
              <a:t> TPKD </a:t>
            </a:r>
            <a:r>
              <a:rPr lang="en-ID" sz="4000" b="0" i="0" u="none" strike="noStrike" baseline="0" dirty="0" err="1">
                <a:solidFill>
                  <a:schemeClr val="bg1"/>
                </a:solidFill>
                <a:latin typeface="Bookman Old Style" panose="02050604050505020204" pitchFamily="18" charset="0"/>
              </a:rPr>
              <a:t>dapat</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meminta</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pertimbangan</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tenaga</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ahli</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untuk</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menghitung</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nilai</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Kerugian</a:t>
            </a:r>
            <a:r>
              <a:rPr lang="en-ID" sz="4000" b="0" i="0" u="none" strike="noStrike" baseline="0" dirty="0">
                <a:solidFill>
                  <a:schemeClr val="bg1"/>
                </a:solidFill>
                <a:latin typeface="Bookman Old Style" panose="02050604050505020204" pitchFamily="18" charset="0"/>
              </a:rPr>
              <a:t> Daerah </a:t>
            </a:r>
            <a:endParaRPr lang="en-ID" sz="4000" dirty="0">
              <a:solidFill>
                <a:schemeClr val="bg1">
                  <a:lumMod val="95000"/>
                </a:schemeClr>
              </a:solidFill>
            </a:endParaRPr>
          </a:p>
          <a:p>
            <a:endParaRPr lang="en-ID" sz="4400" dirty="0">
              <a:solidFill>
                <a:schemeClr val="bg1">
                  <a:lumMod val="95000"/>
                </a:schemeClr>
              </a:solidFill>
            </a:endParaRPr>
          </a:p>
        </p:txBody>
      </p:sp>
    </p:spTree>
    <p:extLst>
      <p:ext uri="{BB962C8B-B14F-4D97-AF65-F5344CB8AC3E}">
        <p14:creationId xmlns:p14="http://schemas.microsoft.com/office/powerpoint/2010/main" val="4089234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980375-70BB-4E1C-B221-199354106E41}"/>
              </a:ext>
            </a:extLst>
          </p:cNvPr>
          <p:cNvSpPr txBox="1"/>
          <p:nvPr/>
        </p:nvSpPr>
        <p:spPr>
          <a:xfrm>
            <a:off x="872357" y="929313"/>
            <a:ext cx="12076387" cy="6863417"/>
          </a:xfrm>
          <a:prstGeom prst="rect">
            <a:avLst/>
          </a:prstGeom>
          <a:noFill/>
        </p:spPr>
        <p:txBody>
          <a:bodyPr wrap="square">
            <a:spAutoFit/>
          </a:bodyPr>
          <a:lstStyle/>
          <a:p>
            <a:r>
              <a:rPr lang="en-ID" sz="4000" dirty="0">
                <a:solidFill>
                  <a:schemeClr val="bg1">
                    <a:lumMod val="95000"/>
                  </a:schemeClr>
                </a:solidFill>
              </a:rPr>
              <a:t>TPKD, </a:t>
            </a:r>
            <a:r>
              <a:rPr lang="en-ID" sz="4000" dirty="0" err="1">
                <a:solidFill>
                  <a:schemeClr val="bg1">
                    <a:lumMod val="95000"/>
                  </a:schemeClr>
                </a:solidFill>
              </a:rPr>
              <a:t>memiliki</a:t>
            </a:r>
            <a:r>
              <a:rPr lang="en-ID" sz="4000" dirty="0">
                <a:solidFill>
                  <a:schemeClr val="bg1">
                    <a:lumMod val="95000"/>
                  </a:schemeClr>
                </a:solidFill>
              </a:rPr>
              <a:t> </a:t>
            </a:r>
            <a:r>
              <a:rPr lang="en-ID" sz="4000" dirty="0" err="1">
                <a:solidFill>
                  <a:schemeClr val="bg1">
                    <a:lumMod val="95000"/>
                  </a:schemeClr>
                </a:solidFill>
              </a:rPr>
              <a:t>tugas</a:t>
            </a:r>
            <a:r>
              <a:rPr lang="en-ID" sz="4000" dirty="0">
                <a:solidFill>
                  <a:schemeClr val="bg1">
                    <a:lumMod val="95000"/>
                  </a:schemeClr>
                </a:solidFill>
              </a:rPr>
              <a:t> dan </a:t>
            </a:r>
            <a:r>
              <a:rPr lang="en-ID" sz="4000" dirty="0" err="1">
                <a:solidFill>
                  <a:schemeClr val="bg1">
                    <a:lumMod val="95000"/>
                  </a:schemeClr>
                </a:solidFill>
              </a:rPr>
              <a:t>wewenang</a:t>
            </a:r>
            <a:r>
              <a:rPr lang="en-ID" sz="4000" dirty="0">
                <a:solidFill>
                  <a:schemeClr val="bg1">
                    <a:lumMod val="95000"/>
                  </a:schemeClr>
                </a:solidFill>
              </a:rPr>
              <a:t>: </a:t>
            </a:r>
          </a:p>
          <a:p>
            <a:pPr marL="742950" indent="-742950">
              <a:buAutoNum type="alphaLcPeriod"/>
            </a:pPr>
            <a:r>
              <a:rPr lang="en-ID" sz="4000" dirty="0" err="1">
                <a:solidFill>
                  <a:schemeClr val="bg1">
                    <a:lumMod val="95000"/>
                  </a:schemeClr>
                </a:solidFill>
              </a:rPr>
              <a:t>menyusun</a:t>
            </a:r>
            <a:r>
              <a:rPr lang="en-ID" sz="4000" dirty="0">
                <a:solidFill>
                  <a:schemeClr val="bg1">
                    <a:lumMod val="95000"/>
                  </a:schemeClr>
                </a:solidFill>
              </a:rPr>
              <a:t> </a:t>
            </a:r>
            <a:r>
              <a:rPr lang="en-ID" sz="4000" dirty="0" err="1">
                <a:solidFill>
                  <a:schemeClr val="bg1">
                    <a:lumMod val="95000"/>
                  </a:schemeClr>
                </a:solidFill>
              </a:rPr>
              <a:t>kronologis</a:t>
            </a:r>
            <a:r>
              <a:rPr lang="en-ID" sz="4000" dirty="0">
                <a:solidFill>
                  <a:schemeClr val="bg1">
                    <a:lumMod val="95000"/>
                  </a:schemeClr>
                </a:solidFill>
              </a:rPr>
              <a:t> </a:t>
            </a:r>
            <a:r>
              <a:rPr lang="en-ID" sz="4000" dirty="0" err="1">
                <a:solidFill>
                  <a:schemeClr val="bg1">
                    <a:lumMod val="95000"/>
                  </a:schemeClr>
                </a:solidFill>
              </a:rPr>
              <a:t>terjadinya</a:t>
            </a:r>
            <a:r>
              <a:rPr lang="en-ID" sz="4000" dirty="0">
                <a:solidFill>
                  <a:schemeClr val="bg1">
                    <a:lumMod val="95000"/>
                  </a:schemeClr>
                </a:solidFill>
              </a:rPr>
              <a:t> </a:t>
            </a:r>
            <a:r>
              <a:rPr lang="en-ID" sz="4000" dirty="0" err="1">
                <a:solidFill>
                  <a:schemeClr val="bg1">
                    <a:lumMod val="95000"/>
                  </a:schemeClr>
                </a:solidFill>
              </a:rPr>
              <a:t>Kerugian</a:t>
            </a:r>
            <a:r>
              <a:rPr lang="en-ID" sz="4000" dirty="0">
                <a:solidFill>
                  <a:schemeClr val="bg1">
                    <a:lumMod val="95000"/>
                  </a:schemeClr>
                </a:solidFill>
              </a:rPr>
              <a:t> Daerah; </a:t>
            </a:r>
          </a:p>
          <a:p>
            <a:pPr marL="742950" indent="-742950">
              <a:buAutoNum type="alphaLcPeriod"/>
            </a:pPr>
            <a:r>
              <a:rPr lang="en-ID" sz="4000" dirty="0" err="1">
                <a:solidFill>
                  <a:schemeClr val="bg1">
                    <a:lumMod val="95000"/>
                  </a:schemeClr>
                </a:solidFill>
              </a:rPr>
              <a:t>mengumpulkan</a:t>
            </a:r>
            <a:r>
              <a:rPr lang="en-ID" sz="4000" dirty="0">
                <a:solidFill>
                  <a:schemeClr val="bg1">
                    <a:lumMod val="95000"/>
                  </a:schemeClr>
                </a:solidFill>
              </a:rPr>
              <a:t> </a:t>
            </a:r>
            <a:r>
              <a:rPr lang="en-ID" sz="4000" dirty="0" err="1">
                <a:solidFill>
                  <a:schemeClr val="bg1">
                    <a:lumMod val="95000"/>
                  </a:schemeClr>
                </a:solidFill>
              </a:rPr>
              <a:t>bukti</a:t>
            </a:r>
            <a:r>
              <a:rPr lang="en-ID" sz="4000" dirty="0">
                <a:solidFill>
                  <a:schemeClr val="bg1">
                    <a:lumMod val="95000"/>
                  </a:schemeClr>
                </a:solidFill>
              </a:rPr>
              <a:t> </a:t>
            </a:r>
            <a:r>
              <a:rPr lang="en-ID" sz="4000" dirty="0" err="1">
                <a:solidFill>
                  <a:schemeClr val="bg1">
                    <a:lumMod val="95000"/>
                  </a:schemeClr>
                </a:solidFill>
              </a:rPr>
              <a:t>pendukung</a:t>
            </a:r>
            <a:r>
              <a:rPr lang="en-ID" sz="4000" dirty="0">
                <a:solidFill>
                  <a:schemeClr val="bg1">
                    <a:lumMod val="95000"/>
                  </a:schemeClr>
                </a:solidFill>
              </a:rPr>
              <a:t> </a:t>
            </a:r>
            <a:r>
              <a:rPr lang="en-ID" sz="4000" dirty="0" err="1">
                <a:solidFill>
                  <a:schemeClr val="bg1">
                    <a:lumMod val="95000"/>
                  </a:schemeClr>
                </a:solidFill>
              </a:rPr>
              <a:t>terjadinya</a:t>
            </a:r>
            <a:r>
              <a:rPr lang="en-ID" sz="4000" dirty="0">
                <a:solidFill>
                  <a:schemeClr val="bg1">
                    <a:lumMod val="95000"/>
                  </a:schemeClr>
                </a:solidFill>
              </a:rPr>
              <a:t> </a:t>
            </a:r>
            <a:r>
              <a:rPr lang="en-ID" sz="4000" dirty="0" err="1">
                <a:solidFill>
                  <a:schemeClr val="bg1">
                    <a:lumMod val="95000"/>
                  </a:schemeClr>
                </a:solidFill>
              </a:rPr>
              <a:t>Kerugian</a:t>
            </a:r>
            <a:r>
              <a:rPr lang="en-ID" sz="4000" dirty="0">
                <a:solidFill>
                  <a:schemeClr val="bg1">
                    <a:lumMod val="95000"/>
                  </a:schemeClr>
                </a:solidFill>
              </a:rPr>
              <a:t> Daerah; </a:t>
            </a:r>
          </a:p>
          <a:p>
            <a:pPr marL="742950" indent="-742950">
              <a:buAutoNum type="alphaLcPeriod"/>
            </a:pPr>
            <a:r>
              <a:rPr lang="en-ID" sz="4000" dirty="0" err="1">
                <a:solidFill>
                  <a:schemeClr val="bg1">
                    <a:lumMod val="95000"/>
                  </a:schemeClr>
                </a:solidFill>
              </a:rPr>
              <a:t>menghitung</a:t>
            </a:r>
            <a:r>
              <a:rPr lang="en-ID" sz="4000" dirty="0">
                <a:solidFill>
                  <a:schemeClr val="bg1">
                    <a:lumMod val="95000"/>
                  </a:schemeClr>
                </a:solidFill>
              </a:rPr>
              <a:t> </a:t>
            </a:r>
            <a:r>
              <a:rPr lang="en-ID" sz="4000" dirty="0" err="1">
                <a:solidFill>
                  <a:schemeClr val="bg1">
                    <a:lumMod val="95000"/>
                  </a:schemeClr>
                </a:solidFill>
              </a:rPr>
              <a:t>jumlah</a:t>
            </a:r>
            <a:r>
              <a:rPr lang="en-ID" sz="4000" dirty="0">
                <a:solidFill>
                  <a:schemeClr val="bg1">
                    <a:lumMod val="95000"/>
                  </a:schemeClr>
                </a:solidFill>
              </a:rPr>
              <a:t> </a:t>
            </a:r>
            <a:r>
              <a:rPr lang="en-ID" sz="4000" dirty="0" err="1">
                <a:solidFill>
                  <a:schemeClr val="bg1">
                    <a:lumMod val="95000"/>
                  </a:schemeClr>
                </a:solidFill>
              </a:rPr>
              <a:t>Kerugian</a:t>
            </a:r>
            <a:r>
              <a:rPr lang="en-ID" sz="4000" dirty="0">
                <a:solidFill>
                  <a:schemeClr val="bg1">
                    <a:lumMod val="95000"/>
                  </a:schemeClr>
                </a:solidFill>
              </a:rPr>
              <a:t> Daerah; </a:t>
            </a:r>
          </a:p>
          <a:p>
            <a:pPr marL="742950" indent="-742950">
              <a:buAutoNum type="alphaLcPeriod"/>
            </a:pPr>
            <a:r>
              <a:rPr lang="en-ID" sz="4000" dirty="0" err="1">
                <a:solidFill>
                  <a:schemeClr val="bg1">
                    <a:lumMod val="95000"/>
                  </a:schemeClr>
                </a:solidFill>
              </a:rPr>
              <a:t>menginventarisasi</a:t>
            </a:r>
            <a:r>
              <a:rPr lang="en-ID" sz="4000" dirty="0">
                <a:solidFill>
                  <a:schemeClr val="bg1">
                    <a:lumMod val="95000"/>
                  </a:schemeClr>
                </a:solidFill>
              </a:rPr>
              <a:t> </a:t>
            </a:r>
            <a:r>
              <a:rPr lang="en-ID" sz="4000" dirty="0" err="1">
                <a:solidFill>
                  <a:schemeClr val="bg1">
                    <a:lumMod val="95000"/>
                  </a:schemeClr>
                </a:solidFill>
              </a:rPr>
              <a:t>harta</a:t>
            </a:r>
            <a:r>
              <a:rPr lang="en-ID" sz="4000" dirty="0">
                <a:solidFill>
                  <a:schemeClr val="bg1">
                    <a:lumMod val="95000"/>
                  </a:schemeClr>
                </a:solidFill>
              </a:rPr>
              <a:t> </a:t>
            </a:r>
            <a:r>
              <a:rPr lang="en-ID" sz="4000" dirty="0" err="1">
                <a:solidFill>
                  <a:schemeClr val="bg1">
                    <a:lumMod val="95000"/>
                  </a:schemeClr>
                </a:solidFill>
              </a:rPr>
              <a:t>kekayaan</a:t>
            </a:r>
            <a:r>
              <a:rPr lang="en-ID" sz="4000" dirty="0">
                <a:solidFill>
                  <a:schemeClr val="bg1">
                    <a:lumMod val="95000"/>
                  </a:schemeClr>
                </a:solidFill>
              </a:rPr>
              <a:t> </a:t>
            </a:r>
            <a:r>
              <a:rPr lang="en-ID" sz="4000" dirty="0" err="1">
                <a:solidFill>
                  <a:schemeClr val="bg1">
                    <a:lumMod val="95000"/>
                  </a:schemeClr>
                </a:solidFill>
              </a:rPr>
              <a:t>milik</a:t>
            </a:r>
            <a:r>
              <a:rPr lang="en-ID" sz="4000" dirty="0">
                <a:solidFill>
                  <a:schemeClr val="bg1">
                    <a:lumMod val="95000"/>
                  </a:schemeClr>
                </a:solidFill>
              </a:rPr>
              <a:t> </a:t>
            </a:r>
            <a:r>
              <a:rPr lang="en-ID" sz="4000" dirty="0" err="1">
                <a:solidFill>
                  <a:schemeClr val="bg1">
                    <a:lumMod val="95000"/>
                  </a:schemeClr>
                </a:solidFill>
              </a:rPr>
              <a:t>Pegawai</a:t>
            </a:r>
            <a:r>
              <a:rPr lang="en-ID" sz="4000" dirty="0">
                <a:solidFill>
                  <a:schemeClr val="bg1">
                    <a:lumMod val="95000"/>
                  </a:schemeClr>
                </a:solidFill>
              </a:rPr>
              <a:t> Negeri </a:t>
            </a:r>
            <a:r>
              <a:rPr lang="en-ID" sz="4000" dirty="0" err="1">
                <a:solidFill>
                  <a:schemeClr val="bg1">
                    <a:lumMod val="95000"/>
                  </a:schemeClr>
                </a:solidFill>
              </a:rPr>
              <a:t>Bukan</a:t>
            </a:r>
            <a:r>
              <a:rPr lang="en-ID" sz="4000" dirty="0">
                <a:solidFill>
                  <a:schemeClr val="bg1">
                    <a:lumMod val="95000"/>
                  </a:schemeClr>
                </a:solidFill>
              </a:rPr>
              <a:t> </a:t>
            </a:r>
            <a:r>
              <a:rPr lang="en-ID" sz="4000" dirty="0" err="1">
                <a:solidFill>
                  <a:schemeClr val="bg1">
                    <a:lumMod val="95000"/>
                  </a:schemeClr>
                </a:solidFill>
              </a:rPr>
              <a:t>Bendahara</a:t>
            </a:r>
            <a:r>
              <a:rPr lang="en-ID" sz="4000" dirty="0">
                <a:solidFill>
                  <a:schemeClr val="bg1">
                    <a:lumMod val="95000"/>
                  </a:schemeClr>
                </a:solidFill>
              </a:rPr>
              <a:t> </a:t>
            </a:r>
            <a:r>
              <a:rPr lang="en-ID" sz="4000" dirty="0" err="1">
                <a:solidFill>
                  <a:schemeClr val="bg1">
                    <a:lumMod val="95000"/>
                  </a:schemeClr>
                </a:solidFill>
              </a:rPr>
              <a:t>atau</a:t>
            </a:r>
            <a:r>
              <a:rPr lang="en-ID" sz="4000" dirty="0">
                <a:solidFill>
                  <a:schemeClr val="bg1">
                    <a:lumMod val="95000"/>
                  </a:schemeClr>
                </a:solidFill>
              </a:rPr>
              <a:t> </a:t>
            </a:r>
            <a:r>
              <a:rPr lang="en-ID" sz="4000" dirty="0" err="1">
                <a:solidFill>
                  <a:schemeClr val="bg1">
                    <a:lumMod val="95000"/>
                  </a:schemeClr>
                </a:solidFill>
              </a:rPr>
              <a:t>Pejabat</a:t>
            </a:r>
            <a:r>
              <a:rPr lang="en-ID" sz="4000" dirty="0">
                <a:solidFill>
                  <a:schemeClr val="bg1">
                    <a:lumMod val="95000"/>
                  </a:schemeClr>
                </a:solidFill>
              </a:rPr>
              <a:t> Lain yang </a:t>
            </a:r>
            <a:r>
              <a:rPr lang="en-ID" sz="4000" dirty="0" err="1">
                <a:solidFill>
                  <a:schemeClr val="bg1">
                    <a:lumMod val="95000"/>
                  </a:schemeClr>
                </a:solidFill>
              </a:rPr>
              <a:t>dapat</a:t>
            </a:r>
            <a:r>
              <a:rPr lang="en-ID" sz="4000" dirty="0">
                <a:solidFill>
                  <a:schemeClr val="bg1">
                    <a:lumMod val="95000"/>
                  </a:schemeClr>
                </a:solidFill>
              </a:rPr>
              <a:t> </a:t>
            </a:r>
            <a:r>
              <a:rPr lang="en-ID" sz="4000" dirty="0" err="1">
                <a:solidFill>
                  <a:schemeClr val="bg1">
                    <a:lumMod val="95000"/>
                  </a:schemeClr>
                </a:solidFill>
              </a:rPr>
              <a:t>dijadikan</a:t>
            </a:r>
            <a:r>
              <a:rPr lang="en-ID" sz="4000" dirty="0">
                <a:solidFill>
                  <a:schemeClr val="bg1">
                    <a:lumMod val="95000"/>
                  </a:schemeClr>
                </a:solidFill>
              </a:rPr>
              <a:t> </a:t>
            </a:r>
            <a:r>
              <a:rPr lang="en-ID" sz="4000" dirty="0" err="1">
                <a:solidFill>
                  <a:schemeClr val="bg1">
                    <a:lumMod val="95000"/>
                  </a:schemeClr>
                </a:solidFill>
              </a:rPr>
              <a:t>sebagai</a:t>
            </a:r>
            <a:r>
              <a:rPr lang="en-ID" sz="4000" dirty="0">
                <a:solidFill>
                  <a:schemeClr val="bg1">
                    <a:lumMod val="95000"/>
                  </a:schemeClr>
                </a:solidFill>
              </a:rPr>
              <a:t> </a:t>
            </a:r>
            <a:r>
              <a:rPr lang="en-ID" sz="4000" dirty="0" err="1">
                <a:solidFill>
                  <a:schemeClr val="bg1">
                    <a:lumMod val="95000"/>
                  </a:schemeClr>
                </a:solidFill>
              </a:rPr>
              <a:t>jaminan</a:t>
            </a:r>
            <a:r>
              <a:rPr lang="en-ID" sz="4000" dirty="0">
                <a:solidFill>
                  <a:schemeClr val="bg1">
                    <a:lumMod val="95000"/>
                  </a:schemeClr>
                </a:solidFill>
              </a:rPr>
              <a:t> </a:t>
            </a:r>
            <a:r>
              <a:rPr lang="en-ID" sz="4000" dirty="0" err="1">
                <a:solidFill>
                  <a:schemeClr val="bg1">
                    <a:lumMod val="95000"/>
                  </a:schemeClr>
                </a:solidFill>
              </a:rPr>
              <a:t>penyelesaian</a:t>
            </a:r>
            <a:r>
              <a:rPr lang="en-ID" sz="4000" dirty="0">
                <a:solidFill>
                  <a:schemeClr val="bg1">
                    <a:lumMod val="95000"/>
                  </a:schemeClr>
                </a:solidFill>
              </a:rPr>
              <a:t> </a:t>
            </a:r>
            <a:r>
              <a:rPr lang="en-ID" sz="4000" dirty="0" err="1">
                <a:solidFill>
                  <a:schemeClr val="bg1">
                    <a:lumMod val="95000"/>
                  </a:schemeClr>
                </a:solidFill>
              </a:rPr>
              <a:t>Kerugian</a:t>
            </a:r>
            <a:r>
              <a:rPr lang="en-ID" sz="4000" dirty="0">
                <a:solidFill>
                  <a:schemeClr val="bg1">
                    <a:lumMod val="95000"/>
                  </a:schemeClr>
                </a:solidFill>
              </a:rPr>
              <a:t> Daerah; dan </a:t>
            </a:r>
          </a:p>
          <a:p>
            <a:pPr marL="742950" indent="-742950">
              <a:buAutoNum type="alphaLcPeriod"/>
            </a:pPr>
            <a:r>
              <a:rPr lang="en-ID" sz="4000" dirty="0" err="1">
                <a:solidFill>
                  <a:schemeClr val="bg1">
                    <a:lumMod val="95000"/>
                  </a:schemeClr>
                </a:solidFill>
              </a:rPr>
              <a:t>melaporkan</a:t>
            </a:r>
            <a:r>
              <a:rPr lang="en-ID" sz="4000" dirty="0">
                <a:solidFill>
                  <a:schemeClr val="bg1">
                    <a:lumMod val="95000"/>
                  </a:schemeClr>
                </a:solidFill>
              </a:rPr>
              <a:t> </a:t>
            </a:r>
            <a:r>
              <a:rPr lang="en-ID" sz="4000" dirty="0" err="1">
                <a:solidFill>
                  <a:schemeClr val="bg1">
                    <a:lumMod val="95000"/>
                  </a:schemeClr>
                </a:solidFill>
              </a:rPr>
              <a:t>hasil</a:t>
            </a:r>
            <a:r>
              <a:rPr lang="en-ID" sz="4000" dirty="0">
                <a:solidFill>
                  <a:schemeClr val="bg1">
                    <a:lumMod val="95000"/>
                  </a:schemeClr>
                </a:solidFill>
              </a:rPr>
              <a:t> </a:t>
            </a:r>
            <a:r>
              <a:rPr lang="en-ID" sz="4000" dirty="0" err="1">
                <a:solidFill>
                  <a:schemeClr val="bg1">
                    <a:lumMod val="95000"/>
                  </a:schemeClr>
                </a:solidFill>
              </a:rPr>
              <a:t>pemeriksaan</a:t>
            </a:r>
            <a:r>
              <a:rPr lang="en-ID" sz="4000" dirty="0">
                <a:solidFill>
                  <a:schemeClr val="bg1">
                    <a:lumMod val="95000"/>
                  </a:schemeClr>
                </a:solidFill>
              </a:rPr>
              <a:t> </a:t>
            </a:r>
            <a:r>
              <a:rPr lang="en-ID" sz="4000" dirty="0" err="1">
                <a:solidFill>
                  <a:schemeClr val="bg1">
                    <a:lumMod val="95000"/>
                  </a:schemeClr>
                </a:solidFill>
              </a:rPr>
              <a:t>kepada</a:t>
            </a:r>
            <a:r>
              <a:rPr lang="en-ID" sz="4000" dirty="0">
                <a:solidFill>
                  <a:schemeClr val="bg1">
                    <a:lumMod val="95000"/>
                  </a:schemeClr>
                </a:solidFill>
              </a:rPr>
              <a:t> </a:t>
            </a:r>
            <a:r>
              <a:rPr lang="en-ID" sz="4000" dirty="0" err="1">
                <a:solidFill>
                  <a:schemeClr val="bg1">
                    <a:lumMod val="95000"/>
                  </a:schemeClr>
                </a:solidFill>
              </a:rPr>
              <a:t>pejabat</a:t>
            </a:r>
            <a:r>
              <a:rPr lang="en-ID" sz="4000" dirty="0">
                <a:solidFill>
                  <a:schemeClr val="bg1">
                    <a:lumMod val="95000"/>
                  </a:schemeClr>
                </a:solidFill>
              </a:rPr>
              <a:t> yang </a:t>
            </a:r>
            <a:r>
              <a:rPr lang="en-ID" sz="4000" dirty="0" err="1">
                <a:solidFill>
                  <a:schemeClr val="bg1">
                    <a:lumMod val="95000"/>
                  </a:schemeClr>
                </a:solidFill>
              </a:rPr>
              <a:t>membentuk</a:t>
            </a:r>
            <a:r>
              <a:rPr lang="en-ID" sz="4000" dirty="0">
                <a:solidFill>
                  <a:schemeClr val="bg1">
                    <a:lumMod val="95000"/>
                  </a:schemeClr>
                </a:solidFill>
              </a:rPr>
              <a:t>. </a:t>
            </a:r>
          </a:p>
        </p:txBody>
      </p:sp>
    </p:spTree>
    <p:extLst>
      <p:ext uri="{BB962C8B-B14F-4D97-AF65-F5344CB8AC3E}">
        <p14:creationId xmlns:p14="http://schemas.microsoft.com/office/powerpoint/2010/main" val="362644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BF042F-31C5-4E97-C234-157F3F8E33AE}"/>
              </a:ext>
            </a:extLst>
          </p:cNvPr>
          <p:cNvSpPr txBox="1"/>
          <p:nvPr/>
        </p:nvSpPr>
        <p:spPr>
          <a:xfrm>
            <a:off x="945932" y="310883"/>
            <a:ext cx="13369158" cy="5139869"/>
          </a:xfrm>
          <a:prstGeom prst="rect">
            <a:avLst/>
          </a:prstGeom>
          <a:noFill/>
        </p:spPr>
        <p:txBody>
          <a:bodyPr wrap="square">
            <a:spAutoFit/>
          </a:bodyPr>
          <a:lstStyle/>
          <a:p>
            <a:pPr algn="l"/>
            <a:endParaRPr lang="en-ID" sz="2000" b="0" i="0" u="none" strike="noStrike" baseline="0" dirty="0">
              <a:solidFill>
                <a:srgbClr val="000000"/>
              </a:solidFill>
              <a:latin typeface="Bookman Old Style" panose="02050604050505020204" pitchFamily="18" charset="0"/>
            </a:endParaRPr>
          </a:p>
          <a:p>
            <a:r>
              <a:rPr lang="en-ID" sz="4400" b="0" i="0" u="none" strike="noStrike" baseline="0" dirty="0" err="1">
                <a:solidFill>
                  <a:schemeClr val="bg1"/>
                </a:solidFill>
                <a:latin typeface="Bookman Old Style" panose="02050604050505020204" pitchFamily="18" charset="0"/>
              </a:rPr>
              <a:t>Laporan</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hasil</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pemeriksaan</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Kerugian</a:t>
            </a:r>
            <a:r>
              <a:rPr lang="en-ID" sz="4400" b="0" i="0" u="none" strike="noStrike" baseline="0" dirty="0">
                <a:solidFill>
                  <a:schemeClr val="bg1"/>
                </a:solidFill>
                <a:latin typeface="Bookman Old Style" panose="02050604050505020204" pitchFamily="18" charset="0"/>
              </a:rPr>
              <a:t> Daerah </a:t>
            </a:r>
            <a:r>
              <a:rPr lang="en-ID" sz="4400" b="0" i="0" u="none" strike="noStrike" baseline="0" dirty="0" err="1">
                <a:solidFill>
                  <a:schemeClr val="bg1"/>
                </a:solidFill>
                <a:latin typeface="Bookman Old Style" panose="02050604050505020204" pitchFamily="18" charset="0"/>
              </a:rPr>
              <a:t>berupa</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pernyataan</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bahwa</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kekurangan</a:t>
            </a:r>
            <a:r>
              <a:rPr lang="en-ID" sz="4400" b="0" i="0" u="none" strike="noStrike" baseline="0" dirty="0">
                <a:solidFill>
                  <a:schemeClr val="bg1"/>
                </a:solidFill>
                <a:latin typeface="Bookman Old Style" panose="02050604050505020204" pitchFamily="18" charset="0"/>
              </a:rPr>
              <a:t> uang, </a:t>
            </a:r>
            <a:r>
              <a:rPr lang="en-ID" sz="4400" b="0" i="0" u="none" strike="noStrike" baseline="0" dirty="0" err="1">
                <a:solidFill>
                  <a:schemeClr val="bg1"/>
                </a:solidFill>
                <a:latin typeface="Bookman Old Style" panose="02050604050505020204" pitchFamily="18" charset="0"/>
              </a:rPr>
              <a:t>surat</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berharga</a:t>
            </a:r>
            <a:r>
              <a:rPr lang="en-ID" sz="4400" b="0" i="0" u="none" strike="noStrike" baseline="0" dirty="0">
                <a:solidFill>
                  <a:schemeClr val="bg1"/>
                </a:solidFill>
                <a:latin typeface="Bookman Old Style" panose="02050604050505020204" pitchFamily="18" charset="0"/>
              </a:rPr>
              <a:t> dan/</a:t>
            </a:r>
            <a:r>
              <a:rPr lang="en-ID" sz="4400" b="0" i="0" u="none" strike="noStrike" baseline="0" dirty="0" err="1">
                <a:solidFill>
                  <a:schemeClr val="bg1"/>
                </a:solidFill>
                <a:latin typeface="Bookman Old Style" panose="02050604050505020204" pitchFamily="18" charset="0"/>
              </a:rPr>
              <a:t>atau</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barang</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milik</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daerah</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disebabkan</a:t>
            </a:r>
            <a:r>
              <a:rPr lang="en-ID" sz="4400" b="0" i="0" u="none" strike="noStrike" baseline="0" dirty="0">
                <a:solidFill>
                  <a:schemeClr val="bg1"/>
                </a:solidFill>
                <a:latin typeface="Bookman Old Style" panose="02050604050505020204" pitchFamily="18" charset="0"/>
              </a:rPr>
              <a:t> oleh: </a:t>
            </a:r>
          </a:p>
          <a:p>
            <a:r>
              <a:rPr lang="nn-NO" sz="4400" dirty="0">
                <a:solidFill>
                  <a:schemeClr val="bg1"/>
                </a:solidFill>
                <a:latin typeface="Bookman Old Style" panose="02050604050505020204" pitchFamily="18" charset="0"/>
              </a:rPr>
              <a:t>a. </a:t>
            </a:r>
            <a:r>
              <a:rPr lang="nn-NO" sz="4400" b="0" i="0" u="none" strike="noStrike" baseline="0" dirty="0">
                <a:solidFill>
                  <a:schemeClr val="bg1"/>
                </a:solidFill>
                <a:latin typeface="Bookman Old Style" panose="02050604050505020204" pitchFamily="18" charset="0"/>
              </a:rPr>
              <a:t>perbuatan melanggar hukum atau lalai; atau </a:t>
            </a:r>
          </a:p>
          <a:p>
            <a:r>
              <a:rPr lang="en-ID" sz="4400" b="0" i="0" u="none" strike="noStrike" baseline="0" dirty="0">
                <a:solidFill>
                  <a:schemeClr val="bg1"/>
                </a:solidFill>
                <a:latin typeface="Bookman Old Style" panose="02050604050505020204" pitchFamily="18" charset="0"/>
              </a:rPr>
              <a:t>b. </a:t>
            </a:r>
            <a:r>
              <a:rPr lang="en-ID" sz="4400" b="0" i="0" u="none" strike="noStrike" baseline="0" dirty="0" err="1">
                <a:solidFill>
                  <a:schemeClr val="bg1"/>
                </a:solidFill>
                <a:latin typeface="Bookman Old Style" panose="02050604050505020204" pitchFamily="18" charset="0"/>
              </a:rPr>
              <a:t>bukan</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perbuatan</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melanggar</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hukum</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atau</a:t>
            </a:r>
            <a:r>
              <a:rPr lang="en-ID" sz="4400" b="0" i="0" u="none" strike="noStrike" baseline="0" dirty="0">
                <a:solidFill>
                  <a:schemeClr val="bg1"/>
                </a:solidFill>
                <a:latin typeface="Bookman Old Style" panose="02050604050505020204" pitchFamily="18" charset="0"/>
              </a:rPr>
              <a:t>   </a:t>
            </a:r>
          </a:p>
          <a:p>
            <a:r>
              <a:rPr lang="en-ID" sz="440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tidak</a:t>
            </a:r>
            <a:r>
              <a:rPr lang="en-ID" sz="4400" b="0" i="0" u="none" strike="noStrike" baseline="0" dirty="0">
                <a:solidFill>
                  <a:schemeClr val="bg1"/>
                </a:solidFill>
                <a:latin typeface="Bookman Old Style" panose="02050604050505020204" pitchFamily="18" charset="0"/>
              </a:rPr>
              <a:t> </a:t>
            </a:r>
            <a:r>
              <a:rPr lang="en-ID" sz="4400" b="0" i="0" u="none" strike="noStrike" baseline="0" dirty="0" err="1">
                <a:solidFill>
                  <a:schemeClr val="bg1"/>
                </a:solidFill>
                <a:latin typeface="Bookman Old Style" panose="02050604050505020204" pitchFamily="18" charset="0"/>
              </a:rPr>
              <a:t>lalai</a:t>
            </a:r>
            <a:r>
              <a:rPr lang="en-ID" sz="4400" b="0" i="0" u="none" strike="noStrike" baseline="0" dirty="0">
                <a:solidFill>
                  <a:schemeClr val="bg1"/>
                </a:solidFill>
                <a:latin typeface="Bookman Old Style" panose="02050604050505020204" pitchFamily="18" charset="0"/>
              </a:rPr>
              <a:t>. </a:t>
            </a:r>
          </a:p>
        </p:txBody>
      </p:sp>
    </p:spTree>
    <p:extLst>
      <p:ext uri="{BB962C8B-B14F-4D97-AF65-F5344CB8AC3E}">
        <p14:creationId xmlns:p14="http://schemas.microsoft.com/office/powerpoint/2010/main" val="1103190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230C7D-C6FB-273E-8557-A485D86DC97A}"/>
              </a:ext>
            </a:extLst>
          </p:cNvPr>
          <p:cNvSpPr txBox="1"/>
          <p:nvPr/>
        </p:nvSpPr>
        <p:spPr>
          <a:xfrm>
            <a:off x="294293" y="308338"/>
            <a:ext cx="6894784" cy="7294305"/>
          </a:xfrm>
          <a:prstGeom prst="rect">
            <a:avLst/>
          </a:prstGeom>
          <a:noFill/>
        </p:spPr>
        <p:txBody>
          <a:bodyPr wrap="square">
            <a:spAutoFit/>
          </a:bodyPr>
          <a:lstStyle/>
          <a:p>
            <a:pPr algn="l"/>
            <a:endParaRPr lang="en-ID" sz="2000" b="0" i="0" u="none" strike="noStrike" baseline="0" dirty="0">
              <a:solidFill>
                <a:srgbClr val="000000"/>
              </a:solidFill>
              <a:latin typeface="Bookman Old Style" panose="02050604050505020204" pitchFamily="18" charset="0"/>
            </a:endParaRPr>
          </a:p>
          <a:p>
            <a:r>
              <a:rPr lang="en-ID" sz="2800" b="0" i="0" u="none" strike="noStrike" baseline="0" dirty="0" err="1">
                <a:solidFill>
                  <a:schemeClr val="bg1"/>
                </a:solidFill>
                <a:latin typeface="Bookman Old Style" panose="02050604050505020204" pitchFamily="18" charset="0"/>
              </a:rPr>
              <a:t>Laporan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hasil</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pemeriksaan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yang </a:t>
            </a:r>
            <a:r>
              <a:rPr lang="en-ID" sz="2800" b="0" i="0" u="none" strike="noStrike" baseline="0" dirty="0" err="1">
                <a:solidFill>
                  <a:schemeClr val="bg1"/>
                </a:solidFill>
                <a:latin typeface="Bookman Old Style" panose="02050604050505020204" pitchFamily="18" charset="0"/>
              </a:rPr>
              <a:t>disebabkan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perbuatan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melanggar</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hukum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lalai</a:t>
            </a:r>
            <a:r>
              <a:rPr lang="en-ID" sz="2800" b="0" i="0" u="none" strike="noStrike" baseline="0" dirty="0">
                <a:solidFill>
                  <a:schemeClr val="bg1"/>
                </a:solidFill>
                <a:latin typeface="Bookman Old Style" panose="02050604050505020204" pitchFamily="18" charset="0"/>
              </a:rPr>
              <a:t>, paling </a:t>
            </a:r>
            <a:r>
              <a:rPr lang="en-ID" sz="2800" b="0" i="0" u="none" strike="noStrike" baseline="0" dirty="0" err="1">
                <a:solidFill>
                  <a:schemeClr val="bg1"/>
                </a:solidFill>
                <a:latin typeface="Bookman Old Style" panose="02050604050505020204" pitchFamily="18" charset="0"/>
              </a:rPr>
              <a:t>sedikit</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memuat</a:t>
            </a:r>
            <a:r>
              <a:rPr lang="en-ID" sz="2800" b="0" i="0" u="none" strike="noStrike" baseline="0" dirty="0">
                <a:solidFill>
                  <a:schemeClr val="bg1"/>
                </a:solidFill>
                <a:latin typeface="Bookman Old Style" panose="02050604050505020204" pitchFamily="18" charset="0"/>
              </a:rPr>
              <a:t>: </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dasar</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penugasan</a:t>
            </a:r>
            <a:r>
              <a:rPr lang="en-ID" sz="2800" b="0" i="0" u="none" strike="noStrike" baseline="0" dirty="0">
                <a:solidFill>
                  <a:schemeClr val="bg1"/>
                </a:solidFill>
                <a:latin typeface="Bookman Old Style" panose="02050604050505020204" pitchFamily="18" charset="0"/>
              </a:rPr>
              <a:t> TPKD; </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pihak</a:t>
            </a:r>
            <a:r>
              <a:rPr lang="en-ID" sz="2800" b="0" i="0" u="none" strike="noStrike" baseline="0" dirty="0">
                <a:solidFill>
                  <a:schemeClr val="bg1"/>
                </a:solidFill>
                <a:latin typeface="Bookman Old Style" panose="02050604050505020204" pitchFamily="18" charset="0"/>
              </a:rPr>
              <a:t> yang </a:t>
            </a:r>
            <a:r>
              <a:rPr lang="en-ID" sz="2800" b="0" i="0" u="none" strike="noStrike" baseline="0" dirty="0" err="1">
                <a:solidFill>
                  <a:schemeClr val="bg1"/>
                </a:solidFill>
                <a:latin typeface="Bookman Old Style" panose="02050604050505020204" pitchFamily="18" charset="0"/>
              </a:rPr>
              <a:t>bertanggung</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jawab</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atas</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terjadinya</a:t>
            </a:r>
            <a:r>
              <a:rPr lang="en-ID" sz="2800" b="0" i="0" u="none" strike="noStrike" baseline="0" dirty="0">
                <a:solidFill>
                  <a:schemeClr val="bg1"/>
                </a:solidFill>
                <a:latin typeface="Bookman Old Style" panose="02050604050505020204" pitchFamily="18" charset="0"/>
              </a:rPr>
              <a:t> </a:t>
            </a:r>
            <a:r>
              <a:rPr lang="en-ID" sz="280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kategori</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perbuatan</a:t>
            </a:r>
            <a:r>
              <a:rPr lang="en-ID" sz="2800" b="0" i="0" u="none" strike="noStrike" baseline="0" dirty="0">
                <a:solidFill>
                  <a:schemeClr val="bg1"/>
                </a:solidFill>
                <a:latin typeface="Bookman Old Style" panose="02050604050505020204" pitchFamily="18" charset="0"/>
              </a:rPr>
              <a:t> yang </a:t>
            </a:r>
            <a:r>
              <a:rPr lang="en-ID" sz="2800" b="0" i="0" u="none" strike="noStrike" baseline="0" dirty="0" err="1">
                <a:solidFill>
                  <a:schemeClr val="bg1"/>
                </a:solidFill>
                <a:latin typeface="Bookman Old Style" panose="02050604050505020204" pitchFamily="18" charset="0"/>
              </a:rPr>
              <a:t>mengakibatkan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a:t>
            </a:r>
            <a:r>
              <a:rPr lang="en-ID" sz="2800" b="0" i="0" u="none" strike="noStrike" baseline="0" dirty="0" err="1">
                <a:solidFill>
                  <a:schemeClr val="bg1"/>
                </a:solidFill>
                <a:latin typeface="Bookman Old Style" panose="02050604050505020204" pitchFamily="18" charset="0"/>
              </a:rPr>
              <a:t>yaitu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perbuatan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melanggar</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hukum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lalai</a:t>
            </a:r>
            <a:r>
              <a:rPr lang="en-ID" sz="2800" b="0" i="0" u="none" strike="noStrike" baseline="0" dirty="0">
                <a:solidFill>
                  <a:schemeClr val="bg1"/>
                </a:solidFill>
                <a:latin typeface="Bookman Old Style" panose="02050604050505020204" pitchFamily="18" charset="0"/>
              </a:rPr>
              <a:t>; </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jenis</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obyek</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a:t>
            </a:r>
            <a:r>
              <a:rPr lang="en-ID" sz="2800" b="0" i="0" u="none" strike="noStrike" baseline="0" dirty="0" err="1">
                <a:solidFill>
                  <a:schemeClr val="bg1"/>
                </a:solidFill>
                <a:latin typeface="Bookman Old Style" panose="02050604050505020204" pitchFamily="18" charset="0"/>
              </a:rPr>
              <a:t>jumlah</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a:t>
            </a:r>
          </a:p>
          <a:p>
            <a:pPr marL="457200" indent="-457200">
              <a:buFont typeface="Wingdings" panose="05000000000000000000" pitchFamily="2" charset="2"/>
              <a:buChar char="§"/>
            </a:pPr>
            <a:r>
              <a:rPr lang="nl-NL" sz="2800" b="0" i="0" u="none" strike="noStrike" baseline="0" dirty="0">
                <a:solidFill>
                  <a:schemeClr val="bg1"/>
                </a:solidFill>
                <a:latin typeface="Bookman Old Style" panose="02050604050505020204" pitchFamily="18" charset="0"/>
              </a:rPr>
              <a:t>rekomendasi hasil pemeriksaan; dan </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kesimpulan</a:t>
            </a:r>
            <a:r>
              <a:rPr lang="en-ID" sz="2800" b="0" i="0" u="none" strike="noStrike" baseline="0" dirty="0">
                <a:solidFill>
                  <a:schemeClr val="bg1"/>
                </a:solidFill>
                <a:latin typeface="Bookman Old Style" panose="02050604050505020204" pitchFamily="18" charset="0"/>
              </a:rPr>
              <a:t>.</a:t>
            </a:r>
            <a:r>
              <a:rPr lang="en-ID" sz="1800" b="0" i="0" u="none" strike="noStrike" baseline="0" dirty="0">
                <a:solidFill>
                  <a:srgbClr val="000000"/>
                </a:solidFill>
                <a:latin typeface="Bookman Old Style" panose="02050604050505020204" pitchFamily="18" charset="0"/>
              </a:rPr>
              <a:t> </a:t>
            </a:r>
          </a:p>
        </p:txBody>
      </p:sp>
      <p:sp>
        <p:nvSpPr>
          <p:cNvPr id="7" name="TextBox 6">
            <a:extLst>
              <a:ext uri="{FF2B5EF4-FFF2-40B4-BE49-F238E27FC236}">
                <a16:creationId xmlns:a16="http://schemas.microsoft.com/office/drawing/2014/main" id="{28829255-FDD8-F9EC-55F6-FC5A14484092}"/>
              </a:ext>
            </a:extLst>
          </p:cNvPr>
          <p:cNvSpPr txBox="1"/>
          <p:nvPr/>
        </p:nvSpPr>
        <p:spPr>
          <a:xfrm>
            <a:off x="7441325" y="308338"/>
            <a:ext cx="7062951" cy="5570756"/>
          </a:xfrm>
          <a:prstGeom prst="rect">
            <a:avLst/>
          </a:prstGeom>
          <a:noFill/>
        </p:spPr>
        <p:txBody>
          <a:bodyPr wrap="square">
            <a:spAutoFit/>
          </a:bodyPr>
          <a:lstStyle/>
          <a:p>
            <a:pPr algn="l"/>
            <a:endParaRPr lang="en-ID" sz="2000" b="0" i="0" u="none" strike="noStrike" baseline="0" dirty="0">
              <a:solidFill>
                <a:srgbClr val="000000"/>
              </a:solidFill>
              <a:latin typeface="Bookman Old Style" panose="02050604050505020204" pitchFamily="18" charset="0"/>
            </a:endParaRPr>
          </a:p>
          <a:p>
            <a:r>
              <a:rPr lang="en-ID" sz="2800" b="0" i="0" u="none" strike="noStrike" baseline="0" dirty="0" err="1">
                <a:solidFill>
                  <a:schemeClr val="bg1"/>
                </a:solidFill>
                <a:latin typeface="Bookman Old Style" panose="02050604050505020204" pitchFamily="18" charset="0"/>
              </a:rPr>
              <a:t>Laporan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hasil</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pemeriksaan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yang </a:t>
            </a:r>
            <a:r>
              <a:rPr lang="en-ID" sz="2800" b="0" i="0" u="none" strike="noStrike" baseline="0" dirty="0" err="1">
                <a:solidFill>
                  <a:schemeClr val="bg1"/>
                </a:solidFill>
                <a:latin typeface="Bookman Old Style" panose="02050604050505020204" pitchFamily="18" charset="0"/>
              </a:rPr>
              <a:t>disebabkan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bukan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perbuatan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melanggar</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hukum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tidak</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lalai</a:t>
            </a:r>
            <a:r>
              <a:rPr lang="en-ID" sz="2800" b="0" i="0" u="none" strike="noStrike" baseline="0" dirty="0">
                <a:solidFill>
                  <a:schemeClr val="bg1"/>
                </a:solidFill>
                <a:latin typeface="Bookman Old Style" panose="02050604050505020204" pitchFamily="18" charset="0"/>
              </a:rPr>
              <a:t>, paling </a:t>
            </a:r>
            <a:r>
              <a:rPr lang="en-ID" sz="2800" b="0" i="0" u="none" strike="noStrike" baseline="0" dirty="0" err="1">
                <a:solidFill>
                  <a:schemeClr val="bg1"/>
                </a:solidFill>
                <a:latin typeface="Bookman Old Style" panose="02050604050505020204" pitchFamily="18" charset="0"/>
              </a:rPr>
              <a:t>sedikit</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memuat</a:t>
            </a:r>
            <a:r>
              <a:rPr lang="en-ID" sz="2800" b="0" i="0" u="none" strike="noStrike" baseline="0" dirty="0">
                <a:solidFill>
                  <a:schemeClr val="bg1"/>
                </a:solidFill>
                <a:latin typeface="Bookman Old Style" panose="02050604050505020204" pitchFamily="18" charset="0"/>
              </a:rPr>
              <a:t>: </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dasar</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penugasan</a:t>
            </a:r>
            <a:r>
              <a:rPr lang="en-ID" sz="2800" b="0" i="0" u="none" strike="noStrike" baseline="0" dirty="0">
                <a:solidFill>
                  <a:schemeClr val="bg1"/>
                </a:solidFill>
                <a:latin typeface="Bookman Old Style" panose="02050604050505020204" pitchFamily="18" charset="0"/>
              </a:rPr>
              <a:t> TPKD;</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jenis</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obyek</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kekurangan</a:t>
            </a:r>
            <a:r>
              <a:rPr lang="en-ID" sz="2800" b="0" i="0" u="none" strike="noStrike" baseline="0" dirty="0">
                <a:solidFill>
                  <a:schemeClr val="bg1"/>
                </a:solidFill>
                <a:latin typeface="Bookman Old Style" panose="02050604050505020204" pitchFamily="18" charset="0"/>
              </a:rPr>
              <a:t> uang, </a:t>
            </a:r>
            <a:r>
              <a:rPr lang="en-ID" sz="2800" b="0" i="0" u="none" strike="noStrike" baseline="0" dirty="0" err="1">
                <a:solidFill>
                  <a:schemeClr val="bg1"/>
                </a:solidFill>
                <a:latin typeface="Bookman Old Style" panose="02050604050505020204" pitchFamily="18" charset="0"/>
              </a:rPr>
              <a:t>surat</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berharga</a:t>
            </a:r>
            <a:r>
              <a:rPr lang="en-ID" sz="2800" b="0" i="0" u="none" strike="noStrike" baseline="0" dirty="0">
                <a:solidFill>
                  <a:schemeClr val="bg1"/>
                </a:solidFill>
                <a:latin typeface="Bookman Old Style" panose="02050604050505020204" pitchFamily="18" charset="0"/>
              </a:rPr>
              <a:t>, dan/</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barang</a:t>
            </a:r>
            <a:r>
              <a:rPr lang="en-ID" sz="2800" b="0" i="0" u="none" strike="noStrike" baseline="0" dirty="0">
                <a:solidFill>
                  <a:schemeClr val="bg1"/>
                </a:solidFill>
                <a:latin typeface="Bookman Old Style" panose="02050604050505020204" pitchFamily="18" charset="0"/>
              </a:rPr>
              <a:t>; </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jumlah</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kekurangan</a:t>
            </a:r>
            <a:r>
              <a:rPr lang="en-ID" sz="2800" b="0" i="0" u="none" strike="noStrike" baseline="0" dirty="0">
                <a:solidFill>
                  <a:schemeClr val="bg1"/>
                </a:solidFill>
                <a:latin typeface="Bookman Old Style" panose="02050604050505020204" pitchFamily="18" charset="0"/>
              </a:rPr>
              <a:t> uang, </a:t>
            </a:r>
            <a:r>
              <a:rPr lang="en-ID" sz="2800" b="0" i="0" u="none" strike="noStrike" baseline="0" dirty="0" err="1">
                <a:solidFill>
                  <a:schemeClr val="bg1"/>
                </a:solidFill>
                <a:latin typeface="Bookman Old Style" panose="02050604050505020204" pitchFamily="18" charset="0"/>
              </a:rPr>
              <a:t>surat</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berharga</a:t>
            </a:r>
            <a:r>
              <a:rPr lang="en-ID" sz="2800" b="0" i="0" u="none" strike="noStrike" baseline="0" dirty="0">
                <a:solidFill>
                  <a:schemeClr val="bg1"/>
                </a:solidFill>
                <a:latin typeface="Bookman Old Style" panose="02050604050505020204" pitchFamily="18" charset="0"/>
              </a:rPr>
              <a:t>, dan/</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barang</a:t>
            </a:r>
            <a:r>
              <a:rPr lang="en-ID" sz="2800" b="0" i="0" u="none" strike="noStrike" baseline="0" dirty="0">
                <a:solidFill>
                  <a:schemeClr val="bg1"/>
                </a:solidFill>
                <a:latin typeface="Bookman Old Style" panose="02050604050505020204" pitchFamily="18" charset="0"/>
              </a:rPr>
              <a:t>; </a:t>
            </a:r>
          </a:p>
          <a:p>
            <a:pPr marL="457200" indent="-457200">
              <a:buFont typeface="Wingdings" panose="05000000000000000000" pitchFamily="2" charset="2"/>
              <a:buChar char="§"/>
            </a:pPr>
            <a:r>
              <a:rPr lang="nl-NL" sz="2800" b="0" i="0" u="none" strike="noStrike" baseline="0" dirty="0">
                <a:solidFill>
                  <a:schemeClr val="bg1"/>
                </a:solidFill>
                <a:latin typeface="Bookman Old Style" panose="02050604050505020204" pitchFamily="18" charset="0"/>
              </a:rPr>
              <a:t>rekomendasi hasil pemeriksaan; dan </a:t>
            </a:r>
          </a:p>
          <a:p>
            <a:pPr marL="457200" indent="-457200">
              <a:buFont typeface="Wingdings" panose="05000000000000000000" pitchFamily="2" charset="2"/>
              <a:buChar char="§"/>
            </a:pPr>
            <a:r>
              <a:rPr lang="en-ID" sz="2800" b="0" i="0" u="none" strike="noStrike" baseline="0" dirty="0" err="1">
                <a:solidFill>
                  <a:schemeClr val="bg1"/>
                </a:solidFill>
                <a:latin typeface="Bookman Old Style" panose="02050604050505020204" pitchFamily="18" charset="0"/>
              </a:rPr>
              <a:t>kesimpulan</a:t>
            </a:r>
            <a:r>
              <a:rPr lang="en-ID" sz="2800" b="0" i="0" u="none" strike="noStrike" baseline="0" dirty="0">
                <a:solidFill>
                  <a:schemeClr val="bg1"/>
                </a:solidFill>
                <a:latin typeface="Bookman Old Style" panose="02050604050505020204" pitchFamily="18" charset="0"/>
              </a:rPr>
              <a:t>. </a:t>
            </a:r>
          </a:p>
        </p:txBody>
      </p:sp>
    </p:spTree>
    <p:extLst>
      <p:ext uri="{BB962C8B-B14F-4D97-AF65-F5344CB8AC3E}">
        <p14:creationId xmlns:p14="http://schemas.microsoft.com/office/powerpoint/2010/main" val="3566669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C31F0D-53B7-149D-79BA-D51D9156A176}"/>
              </a:ext>
            </a:extLst>
          </p:cNvPr>
          <p:cNvSpPr txBox="1"/>
          <p:nvPr/>
        </p:nvSpPr>
        <p:spPr>
          <a:xfrm>
            <a:off x="1030013" y="394966"/>
            <a:ext cx="12591394" cy="8156079"/>
          </a:xfrm>
          <a:prstGeom prst="rect">
            <a:avLst/>
          </a:prstGeom>
          <a:noFill/>
        </p:spPr>
        <p:txBody>
          <a:bodyPr wrap="square">
            <a:spAutoFit/>
          </a:bodyPr>
          <a:lstStyle/>
          <a:p>
            <a:pPr algn="just"/>
            <a:endParaRPr lang="en-ID" sz="3600" b="0" i="0" u="none" strike="noStrike" baseline="0" dirty="0">
              <a:solidFill>
                <a:schemeClr val="bg1"/>
              </a:solidFill>
              <a:latin typeface="Bookman Old Style" panose="02050604050505020204" pitchFamily="18" charset="0"/>
            </a:endParaRPr>
          </a:p>
          <a:p>
            <a:pPr algn="just"/>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hal</a:t>
            </a:r>
            <a:r>
              <a:rPr lang="en-ID" sz="2800" b="0" i="0" u="none" strike="noStrike" baseline="0" dirty="0">
                <a:solidFill>
                  <a:schemeClr val="bg1"/>
                </a:solidFill>
                <a:latin typeface="Bookman Old Style" panose="02050604050505020204" pitchFamily="18" charset="0"/>
              </a:rPr>
              <a:t> PPKD </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Kepala</a:t>
            </a:r>
            <a:r>
              <a:rPr lang="en-ID" sz="2800" b="0" i="0" u="none" strike="noStrike" baseline="0" dirty="0">
                <a:solidFill>
                  <a:schemeClr val="bg1"/>
                </a:solidFill>
                <a:latin typeface="Bookman Old Style" panose="02050604050505020204" pitchFamily="18" charset="0"/>
              </a:rPr>
              <a:t> SKPKD </a:t>
            </a:r>
            <a:r>
              <a:rPr lang="en-ID" sz="2800" b="0" i="0" u="none" strike="noStrike" baseline="0" dirty="0" err="1">
                <a:solidFill>
                  <a:schemeClr val="bg1"/>
                </a:solidFill>
                <a:latin typeface="Bookman Old Style" panose="02050604050505020204" pitchFamily="18" charset="0"/>
              </a:rPr>
              <a:t>menyetujui</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laporan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hasil</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pemeriksaan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segera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menugaskan</a:t>
            </a:r>
            <a:r>
              <a:rPr lang="en-ID" sz="2800" b="0" i="0" u="none" strike="noStrike" baseline="0" dirty="0">
                <a:solidFill>
                  <a:schemeClr val="bg1"/>
                </a:solidFill>
                <a:latin typeface="Bookman Old Style" panose="02050604050505020204" pitchFamily="18" charset="0"/>
              </a:rPr>
              <a:t> TPKD </a:t>
            </a:r>
            <a:r>
              <a:rPr lang="en-ID" sz="2800" b="0" i="0" u="none" strike="noStrike" baseline="0" dirty="0" err="1">
                <a:solidFill>
                  <a:schemeClr val="bg1"/>
                </a:solidFill>
                <a:latin typeface="Bookman Old Style" panose="02050604050505020204" pitchFamily="18" charset="0"/>
              </a:rPr>
              <a:t>untuk</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melakukan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penuntutan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penggantian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a:t>
            </a:r>
            <a:r>
              <a:rPr lang="en-ID" sz="2800" b="0" i="0" u="none" strike="noStrike" baseline="0" dirty="0" err="1">
                <a:solidFill>
                  <a:schemeClr val="bg1"/>
                </a:solidFill>
                <a:latin typeface="Bookman Old Style" panose="02050604050505020204" pitchFamily="18" charset="0"/>
              </a:rPr>
              <a:t>kepada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Pihak</a:t>
            </a:r>
            <a:r>
              <a:rPr lang="en-ID" sz="2800" b="0" i="0" u="none" strike="noStrike" baseline="0" dirty="0">
                <a:solidFill>
                  <a:schemeClr val="bg1"/>
                </a:solidFill>
                <a:latin typeface="Bookman Old Style" panose="02050604050505020204" pitchFamily="18" charset="0"/>
              </a:rPr>
              <a:t> Yang </a:t>
            </a:r>
            <a:r>
              <a:rPr lang="en-ID" sz="2800" b="0" i="0" u="none" strike="noStrike" baseline="0" dirty="0" err="1">
                <a:solidFill>
                  <a:schemeClr val="bg1"/>
                </a:solidFill>
                <a:latin typeface="Bookman Old Style" panose="02050604050505020204" pitchFamily="18" charset="0"/>
              </a:rPr>
              <a:t>Merugikan</a:t>
            </a:r>
            <a:r>
              <a:rPr lang="en-ID" sz="2800" b="0" i="0" u="none" strike="noStrike" baseline="0" dirty="0">
                <a:solidFill>
                  <a:schemeClr val="bg1"/>
                </a:solidFill>
                <a:latin typeface="Bookman Old Style" panose="02050604050505020204" pitchFamily="18" charset="0"/>
              </a:rPr>
              <a:t>. </a:t>
            </a:r>
          </a:p>
          <a:p>
            <a:pPr algn="l"/>
            <a:endParaRPr lang="en-ID" sz="1600" b="0" i="0" u="none" strike="noStrike" baseline="0" dirty="0">
              <a:solidFill>
                <a:srgbClr val="000000"/>
              </a:solidFill>
              <a:latin typeface="Bookman Old Style" panose="02050604050505020204" pitchFamily="18" charset="0"/>
            </a:endParaRPr>
          </a:p>
          <a:p>
            <a:pPr algn="just"/>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hal</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Pihak</a:t>
            </a:r>
            <a:r>
              <a:rPr lang="en-ID" sz="2800" b="0" i="0" u="none" strike="noStrike" baseline="0" dirty="0">
                <a:solidFill>
                  <a:schemeClr val="bg1"/>
                </a:solidFill>
                <a:latin typeface="Bookman Old Style" panose="02050604050505020204" pitchFamily="18" charset="0"/>
              </a:rPr>
              <a:t> Yang </a:t>
            </a:r>
            <a:r>
              <a:rPr lang="en-ID" sz="2800" b="0" i="0" u="none" strike="noStrike" baseline="0" dirty="0" err="1">
                <a:solidFill>
                  <a:schemeClr val="bg1"/>
                </a:solidFill>
                <a:latin typeface="Bookman Old Style" panose="02050604050505020204" pitchFamily="18" charset="0"/>
              </a:rPr>
              <a:t>Merugikan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berada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pengampuan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melarikan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diri</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meninggal</a:t>
            </a:r>
            <a:r>
              <a:rPr lang="en-ID" sz="2800" b="0" i="0" u="none" strike="noStrike" baseline="0" dirty="0">
                <a:solidFill>
                  <a:schemeClr val="bg1"/>
                </a:solidFill>
                <a:latin typeface="Bookman Old Style" panose="02050604050505020204" pitchFamily="18" charset="0"/>
              </a:rPr>
              <a:t> dunia, </a:t>
            </a:r>
            <a:r>
              <a:rPr lang="en-ID" sz="2800" b="0" i="0" u="none" strike="noStrike" baseline="0" dirty="0" err="1">
                <a:solidFill>
                  <a:schemeClr val="bg1"/>
                </a:solidFill>
                <a:latin typeface="Bookman Old Style" panose="02050604050505020204" pitchFamily="18" charset="0"/>
              </a:rPr>
              <a:t>penggantian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a:t>
            </a:r>
            <a:r>
              <a:rPr lang="en-ID" sz="2800" b="0" i="0" u="none" strike="noStrike" baseline="0" dirty="0" err="1">
                <a:solidFill>
                  <a:schemeClr val="bg1"/>
                </a:solidFill>
                <a:latin typeface="Bookman Old Style" panose="02050604050505020204" pitchFamily="18" charset="0"/>
              </a:rPr>
              <a:t>beralih</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kepada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Pengampu</a:t>
            </a:r>
            <a:r>
              <a:rPr lang="en-ID" sz="2800" b="0" i="0" u="none" strike="noStrike" baseline="0" dirty="0">
                <a:solidFill>
                  <a:schemeClr val="bg1"/>
                </a:solidFill>
                <a:latin typeface="Bookman Old Style" panose="02050604050505020204" pitchFamily="18" charset="0"/>
              </a:rPr>
              <a:t>/Yang </a:t>
            </a:r>
            <a:r>
              <a:rPr lang="en-ID" sz="2800" b="0" i="0" u="none" strike="noStrike" baseline="0" dirty="0" err="1">
                <a:solidFill>
                  <a:schemeClr val="bg1"/>
                </a:solidFill>
                <a:latin typeface="Bookman Old Style" panose="02050604050505020204" pitchFamily="18" charset="0"/>
              </a:rPr>
              <a:t>Memperoleh</a:t>
            </a:r>
            <a:r>
              <a:rPr lang="en-ID" sz="2800" b="0" i="0" u="none" strike="noStrike" baseline="0" dirty="0">
                <a:solidFill>
                  <a:schemeClr val="bg1"/>
                </a:solidFill>
                <a:latin typeface="Bookman Old Style" panose="02050604050505020204" pitchFamily="18" charset="0"/>
              </a:rPr>
              <a:t> Hak/Ahli Waris.</a:t>
            </a:r>
            <a:r>
              <a:rPr lang="en-ID" sz="3200" b="0" i="0" u="none" strike="noStrike" baseline="0" dirty="0">
                <a:solidFill>
                  <a:schemeClr val="bg1"/>
                </a:solidFill>
                <a:latin typeface="Bookman Old Style" panose="02050604050505020204" pitchFamily="18" charset="0"/>
              </a:rPr>
              <a:t> </a:t>
            </a:r>
          </a:p>
          <a:p>
            <a:pPr algn="just"/>
            <a:endParaRPr lang="en-ID" sz="3200" b="0" i="0" u="none" strike="noStrike" baseline="0" dirty="0">
              <a:solidFill>
                <a:schemeClr val="bg1"/>
              </a:solidFill>
              <a:latin typeface="Bookman Old Style" panose="02050604050505020204" pitchFamily="18" charset="0"/>
            </a:endParaRPr>
          </a:p>
          <a:p>
            <a:pPr algn="l"/>
            <a:endParaRPr lang="en-ID" b="0" i="0" u="none" strike="noStrike" baseline="0" dirty="0">
              <a:solidFill>
                <a:srgbClr val="000000"/>
              </a:solidFill>
              <a:latin typeface="Bookman Old Style" panose="02050604050505020204" pitchFamily="18" charset="0"/>
            </a:endParaRPr>
          </a:p>
          <a:p>
            <a:pPr algn="just"/>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penuntutan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penggantian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TPKD </a:t>
            </a:r>
            <a:r>
              <a:rPr lang="en-ID" sz="2800" b="0" i="0" u="none" strike="noStrike" baseline="0" dirty="0" err="1">
                <a:solidFill>
                  <a:schemeClr val="bg1"/>
                </a:solidFill>
                <a:latin typeface="Bookman Old Style" panose="02050604050505020204" pitchFamily="18" charset="0"/>
              </a:rPr>
              <a:t>mengupayakan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surat</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pernyataan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kesanggupan</a:t>
            </a:r>
            <a:r>
              <a:rPr lang="en-ID" sz="2800" b="0" i="0" u="none" strike="noStrike" baseline="0" dirty="0">
                <a:solidFill>
                  <a:schemeClr val="bg1"/>
                </a:solidFill>
                <a:latin typeface="Bookman Old Style" panose="02050604050505020204" pitchFamily="18" charset="0"/>
              </a:rPr>
              <a:t> dan/</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pengakuan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Pihak</a:t>
            </a:r>
            <a:r>
              <a:rPr lang="en-ID" sz="2800" b="0" i="0" u="none" strike="noStrike" baseline="0" dirty="0">
                <a:solidFill>
                  <a:schemeClr val="bg1"/>
                </a:solidFill>
                <a:latin typeface="Bookman Old Style" panose="02050604050505020204" pitchFamily="18" charset="0"/>
              </a:rPr>
              <a:t> Yang </a:t>
            </a:r>
            <a:r>
              <a:rPr lang="en-ID" sz="2800" b="0" i="0" u="none" strike="noStrike" baseline="0" dirty="0" err="1">
                <a:solidFill>
                  <a:schemeClr val="bg1"/>
                </a:solidFill>
                <a:latin typeface="Bookman Old Style" panose="02050604050505020204" pitchFamily="18" charset="0"/>
              </a:rPr>
              <a:t>Merugikan</a:t>
            </a:r>
            <a:r>
              <a:rPr lang="en-ID" sz="2800" b="0" i="0" u="none" strike="noStrike" baseline="0" dirty="0">
                <a:solidFill>
                  <a:schemeClr val="bg1"/>
                </a:solidFill>
                <a:latin typeface="Bookman Old Style" panose="02050604050505020204" pitchFamily="18" charset="0"/>
              </a:rPr>
              <a:t>/</a:t>
            </a:r>
            <a:r>
              <a:rPr lang="en-ID" sz="2800" b="0" i="0" u="none" strike="noStrike" baseline="0" dirty="0" err="1">
                <a:solidFill>
                  <a:schemeClr val="bg1"/>
                </a:solidFill>
                <a:latin typeface="Bookman Old Style" panose="02050604050505020204" pitchFamily="18" charset="0"/>
              </a:rPr>
              <a:t>Pengampu</a:t>
            </a:r>
            <a:r>
              <a:rPr lang="en-ID" sz="2800" b="0" i="0" u="none" strike="noStrike" baseline="0" dirty="0">
                <a:solidFill>
                  <a:schemeClr val="bg1"/>
                </a:solidFill>
                <a:latin typeface="Bookman Old Style" panose="02050604050505020204" pitchFamily="18" charset="0"/>
              </a:rPr>
              <a:t>/Yang </a:t>
            </a:r>
            <a:r>
              <a:rPr lang="en-ID" sz="2800" b="0" i="0" u="none" strike="noStrike" baseline="0" dirty="0" err="1">
                <a:solidFill>
                  <a:schemeClr val="bg1"/>
                </a:solidFill>
                <a:latin typeface="Bookman Old Style" panose="02050604050505020204" pitchFamily="18" charset="0"/>
              </a:rPr>
              <a:t>Memperoleh</a:t>
            </a:r>
            <a:r>
              <a:rPr lang="en-ID" sz="2800" b="0" i="0" u="none" strike="noStrike" baseline="0" dirty="0">
                <a:solidFill>
                  <a:schemeClr val="bg1"/>
                </a:solidFill>
                <a:latin typeface="Bookman Old Style" panose="02050604050505020204" pitchFamily="18" charset="0"/>
              </a:rPr>
              <a:t> Hak/Ahli Waris </a:t>
            </a:r>
            <a:r>
              <a:rPr lang="en-ID" sz="2800" b="0" i="0" u="none" strike="noStrike" baseline="0" dirty="0" err="1">
                <a:solidFill>
                  <a:schemeClr val="bg1"/>
                </a:solidFill>
                <a:latin typeface="Bookman Old Style" panose="02050604050505020204" pitchFamily="18" charset="0"/>
              </a:rPr>
              <a:t>bahwa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tersebut</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menjadi</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tanggung</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jawabnya</a:t>
            </a:r>
            <a:r>
              <a:rPr lang="en-ID" sz="2800" b="0" i="0" u="none" strike="noStrike" baseline="0" dirty="0">
                <a:solidFill>
                  <a:schemeClr val="bg1"/>
                </a:solidFill>
                <a:latin typeface="Bookman Old Style" panose="02050604050505020204" pitchFamily="18" charset="0"/>
              </a:rPr>
              <a:t> dan </a:t>
            </a:r>
            <a:r>
              <a:rPr lang="en-ID" sz="2800" b="0" i="0" u="none" strike="noStrike" baseline="0" dirty="0" err="1">
                <a:solidFill>
                  <a:schemeClr val="bg1"/>
                </a:solidFill>
                <a:latin typeface="Bookman Old Style" panose="02050604050505020204" pitchFamily="18" charset="0"/>
              </a:rPr>
              <a:t>bersedia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mengganti</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a:t>
            </a:r>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bentuk</a:t>
            </a:r>
            <a:r>
              <a:rPr lang="en-ID" sz="2800" b="0" i="0" u="none" strike="noStrike" baseline="0" dirty="0">
                <a:solidFill>
                  <a:schemeClr val="bg1"/>
                </a:solidFill>
                <a:latin typeface="Bookman Old Style" panose="02050604050505020204" pitchFamily="18" charset="0"/>
              </a:rPr>
              <a:t> </a:t>
            </a:r>
            <a:r>
              <a:rPr lang="en-ID" sz="2400" b="0" i="0" u="none" strike="noStrike" baseline="0" dirty="0">
                <a:solidFill>
                  <a:schemeClr val="bg1"/>
                </a:solidFill>
                <a:latin typeface="Bookman Old Style" panose="02050604050505020204" pitchFamily="18" charset="0"/>
              </a:rPr>
              <a:t>SKTJM.</a:t>
            </a:r>
            <a:r>
              <a:rPr lang="en-ID" sz="1800" b="0" i="0" u="none" strike="noStrike" baseline="0" dirty="0">
                <a:solidFill>
                  <a:schemeClr val="bg1"/>
                </a:solidFill>
                <a:latin typeface="Bookman Old Style" panose="02050604050505020204" pitchFamily="18" charset="0"/>
              </a:rPr>
              <a:t> </a:t>
            </a:r>
            <a:r>
              <a:rPr lang="en-ID" sz="1800" b="0" i="0" u="none" strike="noStrike" baseline="0" dirty="0">
                <a:solidFill>
                  <a:srgbClr val="000000"/>
                </a:solidFill>
                <a:latin typeface="Bookman Old Style" panose="02050604050505020204" pitchFamily="18" charset="0"/>
              </a:rPr>
              <a:t>KTJM </a:t>
            </a:r>
          </a:p>
          <a:p>
            <a:pPr algn="just"/>
            <a:r>
              <a:rPr lang="en-ID" sz="1800" b="0" i="0" u="none" strike="noStrike" baseline="0" dirty="0">
                <a:solidFill>
                  <a:srgbClr val="000000"/>
                </a:solidFill>
                <a:latin typeface="Bookman Old Style" panose="02050604050505020204" pitchFamily="18" charset="0"/>
              </a:rPr>
              <a:t>Hak/Ahli Waris. </a:t>
            </a:r>
          </a:p>
          <a:p>
            <a:pPr algn="just"/>
            <a:endParaRPr lang="en-ID" sz="3200" dirty="0">
              <a:solidFill>
                <a:schemeClr val="bg1"/>
              </a:solidFill>
              <a:latin typeface="Bookman Old Style" panose="02050604050505020204" pitchFamily="18" charset="0"/>
            </a:endParaRPr>
          </a:p>
          <a:p>
            <a:pPr algn="just"/>
            <a:endParaRPr lang="en-ID" sz="32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2281530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05525" y="1212890"/>
            <a:ext cx="7905750" cy="1658422"/>
          </a:xfrm>
          <a:prstGeom prst="rect">
            <a:avLst/>
          </a:prstGeom>
          <a:noFill/>
          <a:ln/>
        </p:spPr>
        <p:txBody>
          <a:bodyPr wrap="square" lIns="0" tIns="0" rIns="0" bIns="0" rtlCol="0" anchor="t"/>
          <a:lstStyle/>
          <a:p>
            <a:pPr marL="0" indent="0">
              <a:lnSpc>
                <a:spcPts val="4350"/>
              </a:lnSpc>
              <a:buNone/>
            </a:pPr>
            <a:r>
              <a:rPr lang="en-US" sz="3450" dirty="0">
                <a:solidFill>
                  <a:srgbClr val="F2F0F4"/>
                </a:solidFill>
                <a:latin typeface="Montserrat" pitchFamily="34" charset="0"/>
                <a:ea typeface="Montserrat" pitchFamily="34" charset="-122"/>
                <a:cs typeface="Montserrat" pitchFamily="34" charset="-120"/>
              </a:rPr>
              <a:t>Prinsip-Prinsip Pengelolaan Keuangan Daerah yang Akuntabel dan Transparan</a:t>
            </a:r>
            <a:endParaRPr lang="en-US" sz="3450" dirty="0"/>
          </a:p>
        </p:txBody>
      </p:sp>
      <p:sp>
        <p:nvSpPr>
          <p:cNvPr id="4" name="Shape 1"/>
          <p:cNvSpPr/>
          <p:nvPr/>
        </p:nvSpPr>
        <p:spPr>
          <a:xfrm>
            <a:off x="6105525" y="3335536"/>
            <a:ext cx="398026" cy="398026"/>
          </a:xfrm>
          <a:prstGeom prst="roundRect">
            <a:avLst>
              <a:gd name="adj" fmla="val 18669"/>
            </a:avLst>
          </a:prstGeom>
          <a:solidFill>
            <a:srgbClr val="31136C"/>
          </a:solidFill>
          <a:ln w="7620">
            <a:solidFill>
              <a:srgbClr val="4A2C85"/>
            </a:solidFill>
            <a:prstDash val="solid"/>
          </a:ln>
        </p:spPr>
      </p:sp>
      <p:sp>
        <p:nvSpPr>
          <p:cNvPr id="5" name="Text 2"/>
          <p:cNvSpPr/>
          <p:nvPr/>
        </p:nvSpPr>
        <p:spPr>
          <a:xfrm>
            <a:off x="6256615" y="3401854"/>
            <a:ext cx="95845" cy="265390"/>
          </a:xfrm>
          <a:prstGeom prst="rect">
            <a:avLst/>
          </a:prstGeom>
          <a:noFill/>
          <a:ln/>
        </p:spPr>
        <p:txBody>
          <a:bodyPr wrap="none" lIns="0" tIns="0" rIns="0" bIns="0" rtlCol="0" anchor="t"/>
          <a:lstStyle/>
          <a:p>
            <a:pPr marL="0" indent="0" algn="ctr">
              <a:lnSpc>
                <a:spcPts val="2050"/>
              </a:lnSpc>
              <a:buNone/>
            </a:pPr>
            <a:r>
              <a:rPr lang="en-US" sz="2050" dirty="0">
                <a:solidFill>
                  <a:srgbClr val="DCD7E5"/>
                </a:solidFill>
                <a:latin typeface="Montserrat" pitchFamily="34" charset="0"/>
                <a:ea typeface="Montserrat" pitchFamily="34" charset="-122"/>
                <a:cs typeface="Montserrat" pitchFamily="34" charset="-120"/>
              </a:rPr>
              <a:t>1</a:t>
            </a:r>
            <a:endParaRPr lang="en-US" sz="2050" dirty="0"/>
          </a:p>
        </p:txBody>
      </p:sp>
      <p:sp>
        <p:nvSpPr>
          <p:cNvPr id="6" name="Text 3"/>
          <p:cNvSpPr/>
          <p:nvPr/>
        </p:nvSpPr>
        <p:spPr>
          <a:xfrm>
            <a:off x="6680359" y="3335536"/>
            <a:ext cx="3284220" cy="276344"/>
          </a:xfrm>
          <a:prstGeom prst="rect">
            <a:avLst/>
          </a:prstGeom>
          <a:noFill/>
          <a:ln/>
        </p:spPr>
        <p:txBody>
          <a:bodyPr wrap="none" lIns="0" tIns="0" rIns="0" bIns="0" rtlCol="0" anchor="t"/>
          <a:lstStyle/>
          <a:p>
            <a:pPr marL="0" indent="0">
              <a:lnSpc>
                <a:spcPts val="2150"/>
              </a:lnSpc>
              <a:buNone/>
            </a:pPr>
            <a:r>
              <a:rPr lang="en-US" sz="1700" dirty="0">
                <a:solidFill>
                  <a:srgbClr val="DCD7E5"/>
                </a:solidFill>
                <a:latin typeface="Montserrat" pitchFamily="34" charset="0"/>
                <a:ea typeface="Montserrat" pitchFamily="34" charset="-122"/>
                <a:cs typeface="Montserrat" pitchFamily="34" charset="-120"/>
              </a:rPr>
              <a:t>Sistem Akuntansi Terintegrasi</a:t>
            </a:r>
            <a:endParaRPr lang="en-US" sz="1700" dirty="0"/>
          </a:p>
        </p:txBody>
      </p:sp>
      <p:sp>
        <p:nvSpPr>
          <p:cNvPr id="7" name="Text 4"/>
          <p:cNvSpPr/>
          <p:nvPr/>
        </p:nvSpPr>
        <p:spPr>
          <a:xfrm>
            <a:off x="6680359" y="3717965"/>
            <a:ext cx="3289697" cy="1132046"/>
          </a:xfrm>
          <a:prstGeom prst="rect">
            <a:avLst/>
          </a:prstGeom>
          <a:noFill/>
          <a:ln/>
        </p:spPr>
        <p:txBody>
          <a:bodyPr wrap="square" lIns="0" tIns="0" rIns="0" bIns="0" rtlCol="0" anchor="t"/>
          <a:lstStyle/>
          <a:p>
            <a:pPr marL="0" indent="0">
              <a:lnSpc>
                <a:spcPts val="2200"/>
              </a:lnSpc>
              <a:buNone/>
            </a:pPr>
            <a:r>
              <a:rPr lang="en-US" sz="1350" dirty="0">
                <a:solidFill>
                  <a:srgbClr val="DCD7E5"/>
                </a:solidFill>
                <a:latin typeface="Heebo Light" pitchFamily="34" charset="0"/>
                <a:ea typeface="Heebo Light" pitchFamily="34" charset="-122"/>
                <a:cs typeface="Heebo Light" pitchFamily="34" charset="-120"/>
              </a:rPr>
              <a:t>Penerapan sistem akuntansi yang terintegrasi dan berbasis elektronik memungkinkan pengelolaan data keuangan yang lebih efisien dan akurat.</a:t>
            </a:r>
            <a:endParaRPr lang="en-US" sz="1350" dirty="0"/>
          </a:p>
        </p:txBody>
      </p:sp>
      <p:sp>
        <p:nvSpPr>
          <p:cNvPr id="8" name="Shape 5"/>
          <p:cNvSpPr/>
          <p:nvPr/>
        </p:nvSpPr>
        <p:spPr>
          <a:xfrm>
            <a:off x="10146863" y="3335536"/>
            <a:ext cx="398026" cy="398026"/>
          </a:xfrm>
          <a:prstGeom prst="roundRect">
            <a:avLst>
              <a:gd name="adj" fmla="val 18669"/>
            </a:avLst>
          </a:prstGeom>
          <a:solidFill>
            <a:srgbClr val="31136C"/>
          </a:solidFill>
          <a:ln w="7620">
            <a:solidFill>
              <a:srgbClr val="4A2C85"/>
            </a:solidFill>
            <a:prstDash val="solid"/>
          </a:ln>
        </p:spPr>
      </p:sp>
      <p:sp>
        <p:nvSpPr>
          <p:cNvPr id="9" name="Text 6"/>
          <p:cNvSpPr/>
          <p:nvPr/>
        </p:nvSpPr>
        <p:spPr>
          <a:xfrm>
            <a:off x="10270450" y="3401854"/>
            <a:ext cx="150733" cy="265390"/>
          </a:xfrm>
          <a:prstGeom prst="rect">
            <a:avLst/>
          </a:prstGeom>
          <a:noFill/>
          <a:ln/>
        </p:spPr>
        <p:txBody>
          <a:bodyPr wrap="none" lIns="0" tIns="0" rIns="0" bIns="0" rtlCol="0" anchor="t"/>
          <a:lstStyle/>
          <a:p>
            <a:pPr marL="0" indent="0" algn="ctr">
              <a:lnSpc>
                <a:spcPts val="2050"/>
              </a:lnSpc>
              <a:buNone/>
            </a:pPr>
            <a:r>
              <a:rPr lang="en-US" sz="2050" dirty="0">
                <a:solidFill>
                  <a:srgbClr val="DCD7E5"/>
                </a:solidFill>
                <a:latin typeface="Montserrat" pitchFamily="34" charset="0"/>
                <a:ea typeface="Montserrat" pitchFamily="34" charset="-122"/>
                <a:cs typeface="Montserrat" pitchFamily="34" charset="-120"/>
              </a:rPr>
              <a:t>2</a:t>
            </a:r>
            <a:endParaRPr lang="en-US" sz="2050" dirty="0"/>
          </a:p>
        </p:txBody>
      </p:sp>
      <p:sp>
        <p:nvSpPr>
          <p:cNvPr id="10" name="Text 7"/>
          <p:cNvSpPr/>
          <p:nvPr/>
        </p:nvSpPr>
        <p:spPr>
          <a:xfrm>
            <a:off x="10721697" y="3335536"/>
            <a:ext cx="2535436" cy="276344"/>
          </a:xfrm>
          <a:prstGeom prst="rect">
            <a:avLst/>
          </a:prstGeom>
          <a:noFill/>
          <a:ln/>
        </p:spPr>
        <p:txBody>
          <a:bodyPr wrap="none" lIns="0" tIns="0" rIns="0" bIns="0" rtlCol="0" anchor="t"/>
          <a:lstStyle/>
          <a:p>
            <a:pPr marL="0" indent="0">
              <a:lnSpc>
                <a:spcPts val="2150"/>
              </a:lnSpc>
              <a:buNone/>
            </a:pPr>
            <a:r>
              <a:rPr lang="en-US" sz="1700" dirty="0">
                <a:solidFill>
                  <a:srgbClr val="DCD7E5"/>
                </a:solidFill>
                <a:latin typeface="Montserrat" pitchFamily="34" charset="0"/>
                <a:ea typeface="Montserrat" pitchFamily="34" charset="-122"/>
                <a:cs typeface="Montserrat" pitchFamily="34" charset="-120"/>
              </a:rPr>
              <a:t>Keterbukaan Informasi</a:t>
            </a:r>
            <a:endParaRPr lang="en-US" sz="1700" dirty="0"/>
          </a:p>
        </p:txBody>
      </p:sp>
      <p:sp>
        <p:nvSpPr>
          <p:cNvPr id="11" name="Text 8"/>
          <p:cNvSpPr/>
          <p:nvPr/>
        </p:nvSpPr>
        <p:spPr>
          <a:xfrm>
            <a:off x="10721697" y="3717965"/>
            <a:ext cx="3289697" cy="1132046"/>
          </a:xfrm>
          <a:prstGeom prst="rect">
            <a:avLst/>
          </a:prstGeom>
          <a:noFill/>
          <a:ln/>
        </p:spPr>
        <p:txBody>
          <a:bodyPr wrap="square" lIns="0" tIns="0" rIns="0" bIns="0" rtlCol="0" anchor="t"/>
          <a:lstStyle/>
          <a:p>
            <a:pPr marL="0" indent="0">
              <a:lnSpc>
                <a:spcPts val="2200"/>
              </a:lnSpc>
              <a:buNone/>
            </a:pPr>
            <a:r>
              <a:rPr lang="en-US" sz="1350" dirty="0">
                <a:solidFill>
                  <a:srgbClr val="DCD7E5"/>
                </a:solidFill>
                <a:latin typeface="Heebo Light" pitchFamily="34" charset="0"/>
                <a:ea typeface="Heebo Light" pitchFamily="34" charset="-122"/>
                <a:cs typeface="Heebo Light" pitchFamily="34" charset="-120"/>
              </a:rPr>
              <a:t>Keterbukaan informasi keuangan melalui publikasi dan akses publik penting untuk meningkatkan transparansi dan akuntabilitas pengelolaan keuangan.</a:t>
            </a:r>
            <a:endParaRPr lang="en-US" sz="1350" dirty="0"/>
          </a:p>
        </p:txBody>
      </p:sp>
      <p:sp>
        <p:nvSpPr>
          <p:cNvPr id="12" name="Shape 9"/>
          <p:cNvSpPr/>
          <p:nvPr/>
        </p:nvSpPr>
        <p:spPr>
          <a:xfrm>
            <a:off x="6105525" y="5225772"/>
            <a:ext cx="398026" cy="398026"/>
          </a:xfrm>
          <a:prstGeom prst="roundRect">
            <a:avLst>
              <a:gd name="adj" fmla="val 18669"/>
            </a:avLst>
          </a:prstGeom>
          <a:solidFill>
            <a:srgbClr val="31136C"/>
          </a:solidFill>
          <a:ln w="7620">
            <a:solidFill>
              <a:srgbClr val="4A2C85"/>
            </a:solidFill>
            <a:prstDash val="solid"/>
          </a:ln>
        </p:spPr>
      </p:sp>
      <p:sp>
        <p:nvSpPr>
          <p:cNvPr id="13" name="Text 10"/>
          <p:cNvSpPr/>
          <p:nvPr/>
        </p:nvSpPr>
        <p:spPr>
          <a:xfrm>
            <a:off x="6229707" y="5292090"/>
            <a:ext cx="149662" cy="265390"/>
          </a:xfrm>
          <a:prstGeom prst="rect">
            <a:avLst/>
          </a:prstGeom>
          <a:noFill/>
          <a:ln/>
        </p:spPr>
        <p:txBody>
          <a:bodyPr wrap="none" lIns="0" tIns="0" rIns="0" bIns="0" rtlCol="0" anchor="t"/>
          <a:lstStyle/>
          <a:p>
            <a:pPr marL="0" indent="0" algn="ctr">
              <a:lnSpc>
                <a:spcPts val="2050"/>
              </a:lnSpc>
              <a:buNone/>
            </a:pPr>
            <a:r>
              <a:rPr lang="en-US" sz="2050" dirty="0">
                <a:solidFill>
                  <a:srgbClr val="DCD7E5"/>
                </a:solidFill>
                <a:latin typeface="Montserrat" pitchFamily="34" charset="0"/>
                <a:ea typeface="Montserrat" pitchFamily="34" charset="-122"/>
                <a:cs typeface="Montserrat" pitchFamily="34" charset="-120"/>
              </a:rPr>
              <a:t>3</a:t>
            </a:r>
            <a:endParaRPr lang="en-US" sz="2050" dirty="0"/>
          </a:p>
        </p:txBody>
      </p:sp>
      <p:sp>
        <p:nvSpPr>
          <p:cNvPr id="14" name="Text 11"/>
          <p:cNvSpPr/>
          <p:nvPr/>
        </p:nvSpPr>
        <p:spPr>
          <a:xfrm>
            <a:off x="6680359" y="5225772"/>
            <a:ext cx="3289697" cy="552688"/>
          </a:xfrm>
          <a:prstGeom prst="rect">
            <a:avLst/>
          </a:prstGeom>
          <a:noFill/>
          <a:ln/>
        </p:spPr>
        <p:txBody>
          <a:bodyPr wrap="square" lIns="0" tIns="0" rIns="0" bIns="0" rtlCol="0" anchor="t"/>
          <a:lstStyle/>
          <a:p>
            <a:pPr marL="0" indent="0">
              <a:lnSpc>
                <a:spcPts val="2150"/>
              </a:lnSpc>
              <a:buNone/>
            </a:pPr>
            <a:r>
              <a:rPr lang="en-US" sz="1700" dirty="0">
                <a:solidFill>
                  <a:srgbClr val="DCD7E5"/>
                </a:solidFill>
                <a:latin typeface="Montserrat" pitchFamily="34" charset="0"/>
                <a:ea typeface="Montserrat" pitchFamily="34" charset="-122"/>
                <a:cs typeface="Montserrat" pitchFamily="34" charset="-120"/>
              </a:rPr>
              <a:t>Mekanisme Pengawasan yang Efektif</a:t>
            </a:r>
            <a:endParaRPr lang="en-US" sz="1700" dirty="0"/>
          </a:p>
        </p:txBody>
      </p:sp>
      <p:sp>
        <p:nvSpPr>
          <p:cNvPr id="15" name="Text 12"/>
          <p:cNvSpPr/>
          <p:nvPr/>
        </p:nvSpPr>
        <p:spPr>
          <a:xfrm>
            <a:off x="6680359" y="5884545"/>
            <a:ext cx="3289697" cy="1132046"/>
          </a:xfrm>
          <a:prstGeom prst="rect">
            <a:avLst/>
          </a:prstGeom>
          <a:noFill/>
          <a:ln/>
        </p:spPr>
        <p:txBody>
          <a:bodyPr wrap="square" lIns="0" tIns="0" rIns="0" bIns="0" rtlCol="0" anchor="t"/>
          <a:lstStyle/>
          <a:p>
            <a:pPr marL="0" indent="0">
              <a:lnSpc>
                <a:spcPts val="2200"/>
              </a:lnSpc>
              <a:buNone/>
            </a:pPr>
            <a:r>
              <a:rPr lang="en-US" sz="1350" dirty="0">
                <a:solidFill>
                  <a:srgbClr val="DCD7E5"/>
                </a:solidFill>
                <a:latin typeface="Heebo Light" pitchFamily="34" charset="0"/>
                <a:ea typeface="Heebo Light" pitchFamily="34" charset="-122"/>
                <a:cs typeface="Heebo Light" pitchFamily="34" charset="-120"/>
              </a:rPr>
              <a:t>Pengawasan internal dan eksternal yang efektif membantu mencegah potensi kerugian dan memastikan penggunaan dana sesuai dengan perencanaan.</a:t>
            </a:r>
            <a:endParaRPr lang="en-US" sz="1350" dirty="0"/>
          </a:p>
        </p:txBody>
      </p:sp>
      <p:sp>
        <p:nvSpPr>
          <p:cNvPr id="16" name="Shape 13"/>
          <p:cNvSpPr/>
          <p:nvPr/>
        </p:nvSpPr>
        <p:spPr>
          <a:xfrm>
            <a:off x="10146863" y="5225772"/>
            <a:ext cx="398026" cy="398026"/>
          </a:xfrm>
          <a:prstGeom prst="roundRect">
            <a:avLst>
              <a:gd name="adj" fmla="val 18669"/>
            </a:avLst>
          </a:prstGeom>
          <a:solidFill>
            <a:srgbClr val="31136C"/>
          </a:solidFill>
          <a:ln w="7620">
            <a:solidFill>
              <a:srgbClr val="4A2C85"/>
            </a:solidFill>
            <a:prstDash val="solid"/>
          </a:ln>
        </p:spPr>
      </p:sp>
      <p:sp>
        <p:nvSpPr>
          <p:cNvPr id="17" name="Text 14"/>
          <p:cNvSpPr/>
          <p:nvPr/>
        </p:nvSpPr>
        <p:spPr>
          <a:xfrm>
            <a:off x="10258187" y="5292090"/>
            <a:ext cx="175379" cy="265390"/>
          </a:xfrm>
          <a:prstGeom prst="rect">
            <a:avLst/>
          </a:prstGeom>
          <a:noFill/>
          <a:ln/>
        </p:spPr>
        <p:txBody>
          <a:bodyPr wrap="none" lIns="0" tIns="0" rIns="0" bIns="0" rtlCol="0" anchor="t"/>
          <a:lstStyle/>
          <a:p>
            <a:pPr marL="0" indent="0" algn="ctr">
              <a:lnSpc>
                <a:spcPts val="2050"/>
              </a:lnSpc>
              <a:buNone/>
            </a:pPr>
            <a:r>
              <a:rPr lang="en-US" sz="2050" dirty="0">
                <a:solidFill>
                  <a:srgbClr val="DCD7E5"/>
                </a:solidFill>
                <a:latin typeface="Montserrat" pitchFamily="34" charset="0"/>
                <a:ea typeface="Montserrat" pitchFamily="34" charset="-122"/>
                <a:cs typeface="Montserrat" pitchFamily="34" charset="-120"/>
              </a:rPr>
              <a:t>4</a:t>
            </a:r>
            <a:endParaRPr lang="en-US" sz="2050" dirty="0"/>
          </a:p>
        </p:txBody>
      </p:sp>
      <p:sp>
        <p:nvSpPr>
          <p:cNvPr id="18" name="Text 15"/>
          <p:cNvSpPr/>
          <p:nvPr/>
        </p:nvSpPr>
        <p:spPr>
          <a:xfrm>
            <a:off x="10721697" y="5225772"/>
            <a:ext cx="2211467" cy="276344"/>
          </a:xfrm>
          <a:prstGeom prst="rect">
            <a:avLst/>
          </a:prstGeom>
          <a:noFill/>
          <a:ln/>
        </p:spPr>
        <p:txBody>
          <a:bodyPr wrap="none" lIns="0" tIns="0" rIns="0" bIns="0" rtlCol="0" anchor="t"/>
          <a:lstStyle/>
          <a:p>
            <a:pPr marL="0" indent="0">
              <a:lnSpc>
                <a:spcPts val="2150"/>
              </a:lnSpc>
              <a:buNone/>
            </a:pPr>
            <a:r>
              <a:rPr lang="en-US" sz="1700" dirty="0">
                <a:solidFill>
                  <a:srgbClr val="DCD7E5"/>
                </a:solidFill>
                <a:latin typeface="Montserrat" pitchFamily="34" charset="0"/>
                <a:ea typeface="Montserrat" pitchFamily="34" charset="-122"/>
                <a:cs typeface="Montserrat" pitchFamily="34" charset="-120"/>
              </a:rPr>
              <a:t>Teknologi Informasi</a:t>
            </a:r>
            <a:endParaRPr lang="en-US" sz="1700" dirty="0"/>
          </a:p>
        </p:txBody>
      </p:sp>
      <p:sp>
        <p:nvSpPr>
          <p:cNvPr id="19" name="Text 16"/>
          <p:cNvSpPr/>
          <p:nvPr/>
        </p:nvSpPr>
        <p:spPr>
          <a:xfrm>
            <a:off x="10721697" y="5608201"/>
            <a:ext cx="3289697" cy="849035"/>
          </a:xfrm>
          <a:prstGeom prst="rect">
            <a:avLst/>
          </a:prstGeom>
          <a:noFill/>
          <a:ln/>
        </p:spPr>
        <p:txBody>
          <a:bodyPr wrap="square" lIns="0" tIns="0" rIns="0" bIns="0" rtlCol="0" anchor="t"/>
          <a:lstStyle/>
          <a:p>
            <a:pPr marL="0" indent="0">
              <a:lnSpc>
                <a:spcPts val="2200"/>
              </a:lnSpc>
              <a:buNone/>
            </a:pPr>
            <a:r>
              <a:rPr lang="en-US" sz="1350" dirty="0">
                <a:solidFill>
                  <a:srgbClr val="DCD7E5"/>
                </a:solidFill>
                <a:latin typeface="Heebo Light" pitchFamily="34" charset="0"/>
                <a:ea typeface="Heebo Light" pitchFamily="34" charset="-122"/>
                <a:cs typeface="Heebo Light" pitchFamily="34" charset="-120"/>
              </a:rPr>
              <a:t>Penggunaan teknologi informasi dapat meningkatkan efisiensi dan akuntabilitas dalam pengelolaan keuangan daerah.</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5F476F-66A6-2A09-C6F6-605DEE2D1A33}"/>
              </a:ext>
            </a:extLst>
          </p:cNvPr>
          <p:cNvSpPr txBox="1"/>
          <p:nvPr/>
        </p:nvSpPr>
        <p:spPr>
          <a:xfrm>
            <a:off x="515008" y="259517"/>
            <a:ext cx="13873654" cy="7417415"/>
          </a:xfrm>
          <a:prstGeom prst="rect">
            <a:avLst/>
          </a:prstGeom>
          <a:noFill/>
        </p:spPr>
        <p:txBody>
          <a:bodyPr wrap="square">
            <a:spAutoFit/>
          </a:bodyPr>
          <a:lstStyle/>
          <a:p>
            <a:pPr algn="l"/>
            <a:endParaRPr lang="en-ID" sz="2000" b="0" i="0" u="none" strike="noStrike" baseline="0" dirty="0">
              <a:solidFill>
                <a:schemeClr val="bg1"/>
              </a:solidFill>
              <a:latin typeface="Bookman Old Style" panose="02050604050505020204" pitchFamily="18" charset="0"/>
            </a:endParaRPr>
          </a:p>
          <a:p>
            <a:pPr algn="just"/>
            <a:r>
              <a:rPr lang="en-ID" sz="3600" b="0" i="0" u="none" strike="noStrike" baseline="0" dirty="0">
                <a:solidFill>
                  <a:schemeClr val="bg1"/>
                </a:solidFill>
                <a:latin typeface="Bookman Old Style" panose="02050604050505020204" pitchFamily="18" charset="0"/>
              </a:rPr>
              <a:t>SKTJM, paling </a:t>
            </a:r>
            <a:r>
              <a:rPr lang="en-ID" sz="3600" b="0" i="0" u="none" strike="noStrike" baseline="0" dirty="0" err="1">
                <a:solidFill>
                  <a:schemeClr val="bg1"/>
                </a:solidFill>
                <a:latin typeface="Bookman Old Style" panose="02050604050505020204" pitchFamily="18" charset="0"/>
              </a:rPr>
              <a:t>sedikit</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memuat</a:t>
            </a:r>
            <a:r>
              <a:rPr lang="en-ID" sz="3600" b="0" i="0" u="none" strike="noStrike" baseline="0" dirty="0">
                <a:solidFill>
                  <a:schemeClr val="bg1"/>
                </a:solidFill>
                <a:latin typeface="Bookman Old Style" panose="02050604050505020204" pitchFamily="18" charset="0"/>
              </a:rPr>
              <a:t>: </a:t>
            </a:r>
          </a:p>
          <a:p>
            <a:pPr marL="571500" indent="-571500" algn="just">
              <a:buFont typeface="Arial" panose="020B0604020202020204" pitchFamily="34" charset="0"/>
              <a:buChar char="•"/>
            </a:pPr>
            <a:r>
              <a:rPr lang="en-ID" sz="3600" b="0" i="0" u="none" strike="noStrike" baseline="0" dirty="0" err="1">
                <a:solidFill>
                  <a:schemeClr val="bg1"/>
                </a:solidFill>
                <a:latin typeface="Bookman Old Style" panose="02050604050505020204" pitchFamily="18" charset="0"/>
              </a:rPr>
              <a:t>identitas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Pihak</a:t>
            </a:r>
            <a:r>
              <a:rPr lang="en-ID" sz="3600" b="0" i="0" u="none" strike="noStrike" baseline="0" dirty="0">
                <a:solidFill>
                  <a:schemeClr val="bg1"/>
                </a:solidFill>
                <a:latin typeface="Bookman Old Style" panose="02050604050505020204" pitchFamily="18" charset="0"/>
              </a:rPr>
              <a:t> Yang </a:t>
            </a:r>
            <a:r>
              <a:rPr lang="en-ID" sz="3600" b="0" i="0" u="none" strike="noStrike" baseline="0" dirty="0" err="1">
                <a:solidFill>
                  <a:schemeClr val="bg1"/>
                </a:solidFill>
                <a:latin typeface="Bookman Old Style" panose="02050604050505020204" pitchFamily="18" charset="0"/>
              </a:rPr>
              <a:t>Merugikan</a:t>
            </a:r>
            <a:r>
              <a:rPr lang="en-ID" sz="3600" b="0" i="0" u="none" strike="noStrike" baseline="0" dirty="0">
                <a:solidFill>
                  <a:schemeClr val="bg1"/>
                </a:solidFill>
                <a:latin typeface="Bookman Old Style" panose="02050604050505020204" pitchFamily="18" charset="0"/>
              </a:rPr>
              <a:t>/</a:t>
            </a:r>
            <a:r>
              <a:rPr lang="en-ID" sz="3600" b="0" i="0" u="none" strike="noStrike" baseline="0" dirty="0" err="1">
                <a:solidFill>
                  <a:schemeClr val="bg1"/>
                </a:solidFill>
                <a:latin typeface="Bookman Old Style" panose="02050604050505020204" pitchFamily="18" charset="0"/>
              </a:rPr>
              <a:t>Pengampu</a:t>
            </a:r>
            <a:r>
              <a:rPr lang="en-ID" sz="3600" b="0" i="0" u="none" strike="noStrike" baseline="0" dirty="0">
                <a:solidFill>
                  <a:schemeClr val="bg1"/>
                </a:solidFill>
                <a:latin typeface="Bookman Old Style" panose="02050604050505020204" pitchFamily="18" charset="0"/>
              </a:rPr>
              <a:t>/Yang </a:t>
            </a:r>
            <a:r>
              <a:rPr lang="en-ID" sz="3600" b="0" i="0" u="none" strike="noStrike" baseline="0" dirty="0" err="1">
                <a:solidFill>
                  <a:schemeClr val="bg1"/>
                </a:solidFill>
                <a:latin typeface="Bookman Old Style" panose="02050604050505020204" pitchFamily="18" charset="0"/>
              </a:rPr>
              <a:t>Memperoleh</a:t>
            </a:r>
            <a:r>
              <a:rPr lang="en-ID" sz="3600" b="0" i="0" u="none" strike="noStrike" baseline="0" dirty="0">
                <a:solidFill>
                  <a:schemeClr val="bg1"/>
                </a:solidFill>
                <a:latin typeface="Bookman Old Style" panose="02050604050505020204" pitchFamily="18" charset="0"/>
              </a:rPr>
              <a:t> Hak/Ahli Waris; </a:t>
            </a:r>
          </a:p>
          <a:p>
            <a:pPr marL="571500" indent="-571500" algn="just">
              <a:buFont typeface="Arial" panose="020B0604020202020204" pitchFamily="34" charset="0"/>
              <a:buChar char="•"/>
            </a:pPr>
            <a:r>
              <a:rPr lang="en-ID" sz="3600" b="0" i="0" u="none" strike="noStrike" baseline="0" dirty="0" err="1">
                <a:solidFill>
                  <a:schemeClr val="bg1"/>
                </a:solidFill>
                <a:latin typeface="Bookman Old Style" panose="02050604050505020204" pitchFamily="18" charset="0"/>
              </a:rPr>
              <a:t>jumlah</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Daerah yang </a:t>
            </a:r>
            <a:r>
              <a:rPr lang="en-ID" sz="3600" b="0" i="0" u="none" strike="noStrike" baseline="0" dirty="0" err="1">
                <a:solidFill>
                  <a:schemeClr val="bg1"/>
                </a:solidFill>
                <a:latin typeface="Bookman Old Style" panose="02050604050505020204" pitchFamily="18" charset="0"/>
              </a:rPr>
              <a:t>harus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dibayar</a:t>
            </a:r>
            <a:r>
              <a:rPr lang="en-ID" sz="3600" b="0" i="0" u="none" strike="noStrike" baseline="0" dirty="0">
                <a:solidFill>
                  <a:schemeClr val="bg1"/>
                </a:solidFill>
                <a:latin typeface="Bookman Old Style" panose="02050604050505020204" pitchFamily="18" charset="0"/>
              </a:rPr>
              <a:t>; </a:t>
            </a:r>
          </a:p>
          <a:p>
            <a:pPr marL="571500" indent="-571500" algn="just">
              <a:buFont typeface="Arial" panose="020B0604020202020204" pitchFamily="34" charset="0"/>
              <a:buChar char="•"/>
            </a:pPr>
            <a:r>
              <a:rPr lang="es-ES" sz="3600" b="0" i="0" u="none" strike="noStrike" baseline="0" dirty="0">
                <a:solidFill>
                  <a:schemeClr val="bg1"/>
                </a:solidFill>
                <a:latin typeface="Bookman Old Style" panose="02050604050505020204" pitchFamily="18" charset="0"/>
              </a:rPr>
              <a:t>cara dan </a:t>
            </a:r>
            <a:r>
              <a:rPr lang="es-ES" sz="3600" b="0" i="0" u="none" strike="noStrike" baseline="0" dirty="0" err="1">
                <a:solidFill>
                  <a:schemeClr val="bg1"/>
                </a:solidFill>
                <a:latin typeface="Bookman Old Style" panose="02050604050505020204" pitchFamily="18" charset="0"/>
              </a:rPr>
              <a:t>jangka</a:t>
            </a:r>
            <a:r>
              <a:rPr lang="es-ES" sz="3600" b="0" i="0" u="none" strike="noStrike" baseline="0" dirty="0">
                <a:solidFill>
                  <a:schemeClr val="bg1"/>
                </a:solidFill>
                <a:latin typeface="Bookman Old Style" panose="02050604050505020204" pitchFamily="18" charset="0"/>
              </a:rPr>
              <a:t> </a:t>
            </a:r>
            <a:r>
              <a:rPr lang="es-ES" sz="3600" b="0" i="0" u="none" strike="noStrike" baseline="0" dirty="0" err="1">
                <a:solidFill>
                  <a:schemeClr val="bg1"/>
                </a:solidFill>
                <a:latin typeface="Bookman Old Style" panose="02050604050505020204" pitchFamily="18" charset="0"/>
              </a:rPr>
              <a:t>waktu</a:t>
            </a:r>
            <a:r>
              <a:rPr lang="es-ES" sz="3600" b="0" i="0" u="none" strike="noStrike" baseline="0" dirty="0">
                <a:solidFill>
                  <a:schemeClr val="bg1"/>
                </a:solidFill>
                <a:latin typeface="Bookman Old Style" panose="02050604050505020204" pitchFamily="18" charset="0"/>
              </a:rPr>
              <a:t> </a:t>
            </a:r>
            <a:r>
              <a:rPr lang="es-ES" sz="3600" b="0" i="0" u="none" strike="noStrike" baseline="0" dirty="0" err="1">
                <a:solidFill>
                  <a:schemeClr val="bg1"/>
                </a:solidFill>
                <a:latin typeface="Bookman Old Style" panose="02050604050505020204" pitchFamily="18" charset="0"/>
              </a:rPr>
              <a:t>pembayaran</a:t>
            </a:r>
            <a:r>
              <a:rPr lang="es-ES" sz="3600" b="0" i="0" u="none" strike="noStrike" baseline="0" dirty="0">
                <a:solidFill>
                  <a:schemeClr val="bg1"/>
                </a:solidFill>
                <a:latin typeface="Bookman Old Style" panose="02050604050505020204" pitchFamily="18" charset="0"/>
              </a:rPr>
              <a:t> </a:t>
            </a:r>
            <a:r>
              <a:rPr lang="es-ES" sz="3600" b="0" i="0" u="none" strike="noStrike" baseline="0" dirty="0" err="1">
                <a:solidFill>
                  <a:schemeClr val="bg1"/>
                </a:solidFill>
                <a:latin typeface="Bookman Old Style" panose="02050604050505020204" pitchFamily="18" charset="0"/>
              </a:rPr>
              <a:t>Kerugian</a:t>
            </a:r>
            <a:r>
              <a:rPr lang="es-ES" sz="3600" b="0" i="0" u="none" strike="noStrike" baseline="0" dirty="0">
                <a:solidFill>
                  <a:schemeClr val="bg1"/>
                </a:solidFill>
                <a:latin typeface="Bookman Old Style" panose="02050604050505020204" pitchFamily="18" charset="0"/>
              </a:rPr>
              <a:t> </a:t>
            </a:r>
            <a:r>
              <a:rPr lang="es-ES" sz="3600" b="0" i="0" u="none" strike="noStrike" baseline="0" dirty="0" err="1">
                <a:solidFill>
                  <a:schemeClr val="bg1"/>
                </a:solidFill>
                <a:latin typeface="Bookman Old Style" panose="02050604050505020204" pitchFamily="18" charset="0"/>
              </a:rPr>
              <a:t>Daerah</a:t>
            </a:r>
            <a:r>
              <a:rPr lang="es-ES" sz="3600" b="0" i="0" u="none" strike="noStrike" baseline="0" dirty="0">
                <a:solidFill>
                  <a:schemeClr val="bg1"/>
                </a:solidFill>
                <a:latin typeface="Bookman Old Style" panose="02050604050505020204" pitchFamily="18" charset="0"/>
              </a:rPr>
              <a:t>; </a:t>
            </a:r>
          </a:p>
          <a:p>
            <a:pPr marL="571500" indent="-571500" algn="just">
              <a:buFont typeface="Arial" panose="020B0604020202020204" pitchFamily="34" charset="0"/>
              <a:buChar char="•"/>
            </a:pPr>
            <a:r>
              <a:rPr lang="en-ID" sz="3600" dirty="0" err="1">
                <a:solidFill>
                  <a:schemeClr val="bg1"/>
                </a:solidFill>
                <a:latin typeface="Bookman Old Style" panose="02050604050505020204" pitchFamily="18" charset="0"/>
              </a:rPr>
              <a:t>pernyataan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penyerahan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barang</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jaminan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meliputi</a:t>
            </a:r>
            <a:r>
              <a:rPr lang="en-ID" sz="3600" b="0" i="0" u="none" strike="noStrike" baseline="0" dirty="0">
                <a:solidFill>
                  <a:schemeClr val="bg1"/>
                </a:solidFill>
                <a:latin typeface="Bookman Old Style" panose="02050604050505020204" pitchFamily="18" charset="0"/>
              </a:rPr>
              <a:t>;</a:t>
            </a:r>
          </a:p>
          <a:p>
            <a:pPr algn="l"/>
            <a:r>
              <a:rPr lang="en-ID" sz="3600" b="0" i="0" u="none" strike="noStrike" baseline="0" dirty="0">
                <a:solidFill>
                  <a:schemeClr val="bg1"/>
                </a:solidFill>
                <a:latin typeface="Bookman Old Style" panose="02050604050505020204" pitchFamily="18" charset="0"/>
              </a:rPr>
              <a:t>    a</a:t>
            </a:r>
            <a:r>
              <a:rPr lang="en-ID" sz="4000" b="0" i="0" u="none" strike="noStrike" baseline="0" dirty="0">
                <a:solidFill>
                  <a:schemeClr val="bg1"/>
                </a:solidFill>
                <a:latin typeface="Bookman Old Style" panose="02050604050505020204" pitchFamily="18" charset="0"/>
              </a:rPr>
              <a:t>. </a:t>
            </a:r>
            <a:r>
              <a:rPr lang="sv-SE" sz="3200" b="0" i="0" u="none" strike="noStrike" baseline="0" dirty="0">
                <a:solidFill>
                  <a:schemeClr val="bg1"/>
                </a:solidFill>
                <a:latin typeface="Bookman Old Style" panose="02050604050505020204" pitchFamily="18" charset="0"/>
              </a:rPr>
              <a:t>daftar barang yang menjadi jaminan;</a:t>
            </a:r>
            <a:r>
              <a:rPr lang="sv-SE" sz="2000" b="0" i="0" u="none" strike="noStrike" baseline="0" dirty="0">
                <a:solidFill>
                  <a:schemeClr val="bg1"/>
                </a:solidFill>
                <a:latin typeface="Bookman Old Style" panose="02050604050505020204" pitchFamily="18" charset="0"/>
              </a:rPr>
              <a:t> </a:t>
            </a:r>
          </a:p>
          <a:p>
            <a:r>
              <a:rPr lang="en-ID" sz="2000" b="0" i="0" u="none" strike="noStrike" baseline="0" dirty="0">
                <a:solidFill>
                  <a:schemeClr val="bg1"/>
                </a:solidFill>
                <a:latin typeface="Bookman Old Style" panose="02050604050505020204" pitchFamily="18" charset="0"/>
              </a:rPr>
              <a:t>        </a:t>
            </a:r>
            <a:r>
              <a:rPr lang="en-ID" sz="3200" b="0" i="0" u="none" strike="noStrike" baseline="0" dirty="0">
                <a:solidFill>
                  <a:schemeClr val="bg1"/>
                </a:solidFill>
                <a:latin typeface="Bookman Old Style" panose="02050604050505020204" pitchFamily="18" charset="0"/>
              </a:rPr>
              <a:t>b.</a:t>
            </a:r>
            <a:r>
              <a:rPr lang="en-ID" sz="20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bukti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kepemilikan</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sah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atas</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barang</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dijaminkan</a:t>
            </a:r>
            <a:r>
              <a:rPr lang="en-ID" sz="3200" b="0" i="0" u="none" strike="noStrike" baseline="0" dirty="0">
                <a:solidFill>
                  <a:schemeClr val="bg1"/>
                </a:solidFill>
                <a:latin typeface="Bookman Old Style" panose="02050604050505020204" pitchFamily="18" charset="0"/>
              </a:rPr>
              <a:t>; dan </a:t>
            </a:r>
          </a:p>
          <a:p>
            <a:r>
              <a:rPr lang="en-ID" sz="3200" b="0" i="0" u="none" strike="noStrike" baseline="0" dirty="0">
                <a:solidFill>
                  <a:schemeClr val="bg1"/>
                </a:solidFill>
                <a:latin typeface="Bookman Old Style" panose="02050604050505020204" pitchFamily="18" charset="0"/>
              </a:rPr>
              <a:t>     </a:t>
            </a:r>
            <a:r>
              <a:rPr lang="en-ID" sz="2800" b="0" i="0" u="none" strike="noStrike" baseline="0" dirty="0">
                <a:solidFill>
                  <a:schemeClr val="bg1"/>
                </a:solidFill>
                <a:latin typeface="Bookman Old Style" panose="02050604050505020204" pitchFamily="18" charset="0"/>
              </a:rPr>
              <a:t>C</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surat</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kuasa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menjual</a:t>
            </a:r>
            <a:r>
              <a:rPr lang="en-ID" sz="3200" b="0" i="0" u="none" strike="noStrike" baseline="0" dirty="0">
                <a:solidFill>
                  <a:schemeClr val="bg1"/>
                </a:solidFill>
                <a:latin typeface="Bookman Old Style" panose="02050604050505020204" pitchFamily="18" charset="0"/>
              </a:rPr>
              <a:t> </a:t>
            </a:r>
          </a:p>
          <a:p>
            <a:endParaRPr lang="en-ID" sz="2800" b="0" i="0" u="none" strike="noStrike" baseline="0" dirty="0">
              <a:solidFill>
                <a:schemeClr val="bg1"/>
              </a:solidFill>
              <a:latin typeface="Bookman Old Style" panose="02050604050505020204" pitchFamily="18" charset="0"/>
            </a:endParaRPr>
          </a:p>
          <a:p>
            <a:pPr marL="571500" indent="-571500" algn="just">
              <a:buFont typeface="Arial" panose="020B0604020202020204" pitchFamily="34" charset="0"/>
              <a:buChar char="•"/>
            </a:pPr>
            <a:r>
              <a:rPr lang="en-ID" sz="3600" b="0" i="0" u="none" strike="noStrike" baseline="0" dirty="0" err="1">
                <a:solidFill>
                  <a:schemeClr val="bg1"/>
                </a:solidFill>
                <a:latin typeface="Bookman Old Style" panose="02050604050505020204" pitchFamily="18" charset="0"/>
              </a:rPr>
              <a:t>pernyataan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dari</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Pihak</a:t>
            </a:r>
            <a:r>
              <a:rPr lang="en-ID" sz="3600" b="0" i="0" u="none" strike="noStrike" baseline="0" dirty="0">
                <a:solidFill>
                  <a:schemeClr val="bg1"/>
                </a:solidFill>
                <a:latin typeface="Bookman Old Style" panose="02050604050505020204" pitchFamily="18" charset="0"/>
              </a:rPr>
              <a:t> yang </a:t>
            </a:r>
            <a:r>
              <a:rPr lang="en-ID" sz="3600" b="0" i="0" u="none" strike="noStrike" baseline="0" dirty="0" err="1">
                <a:solidFill>
                  <a:schemeClr val="bg1"/>
                </a:solidFill>
                <a:latin typeface="Bookman Old Style" panose="02050604050505020204" pitchFamily="18" charset="0"/>
              </a:rPr>
              <a:t>Merugikan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Pengampu</a:t>
            </a:r>
            <a:r>
              <a:rPr lang="en-ID" sz="3600" b="0" i="0" u="none" strike="noStrike" baseline="0" dirty="0">
                <a:solidFill>
                  <a:schemeClr val="bg1"/>
                </a:solidFill>
                <a:latin typeface="Bookman Old Style" panose="02050604050505020204" pitchFamily="18" charset="0"/>
              </a:rPr>
              <a:t>/Yang </a:t>
            </a:r>
            <a:r>
              <a:rPr lang="en-ID" sz="3600" b="0" i="0" u="none" strike="noStrike" baseline="0" dirty="0" err="1">
                <a:solidFill>
                  <a:schemeClr val="bg1"/>
                </a:solidFill>
                <a:latin typeface="Bookman Old Style" panose="02050604050505020204" pitchFamily="18" charset="0"/>
              </a:rPr>
              <a:t>Memperoleh</a:t>
            </a:r>
            <a:r>
              <a:rPr lang="en-ID" sz="3600" b="0" i="0" u="none" strike="noStrike" baseline="0" dirty="0">
                <a:solidFill>
                  <a:schemeClr val="bg1"/>
                </a:solidFill>
                <a:latin typeface="Bookman Old Style" panose="02050604050505020204" pitchFamily="18" charset="0"/>
              </a:rPr>
              <a:t> Hak/Ahli Waris </a:t>
            </a:r>
            <a:r>
              <a:rPr lang="en-ID" sz="3600" b="0" i="0" u="none" strike="noStrike" baseline="0" dirty="0" err="1">
                <a:solidFill>
                  <a:schemeClr val="bg1"/>
                </a:solidFill>
                <a:latin typeface="Bookman Old Style" panose="02050604050505020204" pitchFamily="18" charset="0"/>
              </a:rPr>
              <a:t>bahwa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pernyataan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mereka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tidak</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dapat</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ditarik</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kembali</a:t>
            </a:r>
            <a:r>
              <a:rPr lang="en-ID" sz="3600" b="0" i="1" u="none" strike="noStrike" baseline="0" dirty="0">
                <a:solidFill>
                  <a:schemeClr val="bg1"/>
                </a:solidFill>
                <a:latin typeface="Bookman Old Style" panose="02050604050505020204" pitchFamily="18" charset="0"/>
              </a:rPr>
              <a:t>.</a:t>
            </a:r>
            <a:r>
              <a:rPr lang="en-ID" sz="1800" b="0" i="1"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1380283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4ABE27-8116-48F4-734F-B80C3FC59310}"/>
              </a:ext>
            </a:extLst>
          </p:cNvPr>
          <p:cNvSpPr txBox="1"/>
          <p:nvPr/>
        </p:nvSpPr>
        <p:spPr>
          <a:xfrm>
            <a:off x="924910" y="369030"/>
            <a:ext cx="13095890" cy="1508105"/>
          </a:xfrm>
          <a:prstGeom prst="rect">
            <a:avLst/>
          </a:prstGeom>
          <a:noFill/>
        </p:spPr>
        <p:txBody>
          <a:bodyPr wrap="square">
            <a:spAutoFit/>
          </a:bodyPr>
          <a:lstStyle/>
          <a:p>
            <a:pPr algn="l"/>
            <a:endParaRPr lang="en-ID" sz="2000" b="0" i="0" u="none" strike="noStrike" baseline="0" dirty="0">
              <a:solidFill>
                <a:srgbClr val="000000"/>
              </a:solidFill>
              <a:latin typeface="Bookman Old Style" panose="02050604050505020204" pitchFamily="18" charset="0"/>
            </a:endParaRPr>
          </a:p>
          <a:p>
            <a:r>
              <a:rPr lang="en-ID" sz="3600" b="0" i="0" u="none" strike="noStrike" baseline="0" dirty="0" err="1">
                <a:solidFill>
                  <a:schemeClr val="bg1"/>
                </a:solidFill>
                <a:latin typeface="Bookman Old Style" panose="02050604050505020204" pitchFamily="18" charset="0"/>
              </a:rPr>
              <a:t>Penggantian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Daerah </a:t>
            </a:r>
            <a:r>
              <a:rPr lang="en-ID" sz="3600" b="0" i="0" u="none" strike="noStrike" baseline="0" dirty="0" err="1">
                <a:solidFill>
                  <a:schemeClr val="bg1"/>
                </a:solidFill>
                <a:latin typeface="Bookman Old Style" panose="02050604050505020204" pitchFamily="18" charset="0"/>
              </a:rPr>
              <a:t>dilakukan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secara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Tunai</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angsuran</a:t>
            </a:r>
            <a:r>
              <a:rPr lang="en-ID" sz="3600" b="0" i="0" u="none" strike="noStrike" baseline="0" dirty="0">
                <a:solidFill>
                  <a:schemeClr val="bg1"/>
                </a:solidFill>
                <a:latin typeface="Bookman Old Style" panose="02050604050505020204" pitchFamily="18" charset="0"/>
              </a:rPr>
              <a:t>. </a:t>
            </a:r>
          </a:p>
        </p:txBody>
      </p:sp>
      <p:sp>
        <p:nvSpPr>
          <p:cNvPr id="5" name="TextBox 4">
            <a:extLst>
              <a:ext uri="{FF2B5EF4-FFF2-40B4-BE49-F238E27FC236}">
                <a16:creationId xmlns:a16="http://schemas.microsoft.com/office/drawing/2014/main" id="{92E684C0-6BA5-74CA-E42D-3067C7CF9B7F}"/>
              </a:ext>
            </a:extLst>
          </p:cNvPr>
          <p:cNvSpPr txBox="1"/>
          <p:nvPr/>
        </p:nvSpPr>
        <p:spPr>
          <a:xfrm>
            <a:off x="956442" y="1659263"/>
            <a:ext cx="12507310" cy="5324535"/>
          </a:xfrm>
          <a:prstGeom prst="rect">
            <a:avLst/>
          </a:prstGeom>
          <a:noFill/>
        </p:spPr>
        <p:txBody>
          <a:bodyPr wrap="square">
            <a:spAutoFit/>
          </a:bodyPr>
          <a:lstStyle/>
          <a:p>
            <a:pPr algn="l"/>
            <a:endParaRPr lang="en-ID" sz="2000" b="0" i="0" u="none" strike="noStrike" baseline="0" dirty="0">
              <a:solidFill>
                <a:srgbClr val="000000"/>
              </a:solidFill>
              <a:latin typeface="Bookman Old Style" panose="02050604050505020204" pitchFamily="18" charset="0"/>
            </a:endParaRPr>
          </a:p>
          <a:p>
            <a:pPr algn="just"/>
            <a:r>
              <a:rPr lang="en-ID" sz="3200" b="0" i="0" u="none" strike="noStrike" baseline="0" dirty="0" err="1">
                <a:solidFill>
                  <a:schemeClr val="bg1"/>
                </a:solidFill>
                <a:latin typeface="Bookman Old Style" panose="02050604050505020204" pitchFamily="18" charset="0"/>
              </a:rPr>
              <a:t>Dalam</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hal</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Kerugian</a:t>
            </a:r>
            <a:r>
              <a:rPr lang="en-ID" sz="3200" b="0" i="0" u="none" strike="noStrike" baseline="0" dirty="0">
                <a:solidFill>
                  <a:schemeClr val="bg1"/>
                </a:solidFill>
                <a:latin typeface="Bookman Old Style" panose="02050604050505020204" pitchFamily="18" charset="0"/>
              </a:rPr>
              <a:t> Daerah </a:t>
            </a:r>
            <a:r>
              <a:rPr lang="en-ID" sz="3200" b="0" i="0" u="none" strike="noStrike" baseline="0" dirty="0" err="1">
                <a:solidFill>
                  <a:schemeClr val="bg1"/>
                </a:solidFill>
                <a:latin typeface="Bookman Old Style" panose="02050604050505020204" pitchFamily="18" charset="0"/>
              </a:rPr>
              <a:t>sebagai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akibat</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perbuatan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melanggar</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hukum</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Pihak</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Merugikan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Pengampu</a:t>
            </a:r>
            <a:r>
              <a:rPr lang="en-ID" sz="3200" b="0" i="0" u="none" strike="noStrike" baseline="0" dirty="0">
                <a:solidFill>
                  <a:schemeClr val="bg1"/>
                </a:solidFill>
                <a:latin typeface="Bookman Old Style" panose="02050604050505020204" pitchFamily="18" charset="0"/>
              </a:rPr>
              <a:t>/Yang </a:t>
            </a:r>
            <a:r>
              <a:rPr lang="en-ID" sz="3200" b="0" i="0" u="none" strike="noStrike" baseline="0" dirty="0" err="1">
                <a:solidFill>
                  <a:schemeClr val="bg1"/>
                </a:solidFill>
                <a:latin typeface="Bookman Old Style" panose="02050604050505020204" pitchFamily="18" charset="0"/>
              </a:rPr>
              <a:t>Memperoleh</a:t>
            </a:r>
            <a:r>
              <a:rPr lang="en-ID" sz="3200" b="0" i="0" u="none" strike="noStrike" baseline="0" dirty="0">
                <a:solidFill>
                  <a:schemeClr val="bg1"/>
                </a:solidFill>
                <a:latin typeface="Bookman Old Style" panose="02050604050505020204" pitchFamily="18" charset="0"/>
              </a:rPr>
              <a:t> Hak/Ahli Waris </a:t>
            </a:r>
            <a:r>
              <a:rPr lang="en-ID" sz="3200" b="0" i="0" u="none" strike="noStrike" baseline="0" dirty="0" err="1">
                <a:solidFill>
                  <a:schemeClr val="bg1"/>
                </a:solidFill>
                <a:latin typeface="Bookman Old Style" panose="02050604050505020204" pitchFamily="18" charset="0"/>
              </a:rPr>
              <a:t>wajib</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mengganti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Kerugian</a:t>
            </a:r>
            <a:r>
              <a:rPr lang="en-ID" sz="3200" b="0" i="0" u="none" strike="noStrike" baseline="0" dirty="0">
                <a:solidFill>
                  <a:schemeClr val="bg1"/>
                </a:solidFill>
                <a:latin typeface="Bookman Old Style" panose="02050604050505020204" pitchFamily="18" charset="0"/>
              </a:rPr>
              <a:t> Daerah paling lama 90 (</a:t>
            </a:r>
            <a:r>
              <a:rPr lang="en-ID" sz="3200" b="0" i="0" u="none" strike="noStrike" baseline="0" dirty="0" err="1">
                <a:solidFill>
                  <a:schemeClr val="bg1"/>
                </a:solidFill>
                <a:latin typeface="Bookman Old Style" panose="02050604050505020204" pitchFamily="18" charset="0"/>
              </a:rPr>
              <a:t>sembilan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puluh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hari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kalender</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sejak</a:t>
            </a:r>
            <a:r>
              <a:rPr lang="en-ID" sz="3200" b="0" i="0" u="none" strike="noStrike" baseline="0" dirty="0">
                <a:solidFill>
                  <a:schemeClr val="bg1"/>
                </a:solidFill>
                <a:latin typeface="Bookman Old Style" panose="02050604050505020204" pitchFamily="18" charset="0"/>
              </a:rPr>
              <a:t> SKTJM </a:t>
            </a:r>
            <a:r>
              <a:rPr lang="en-ID" sz="3200" b="0" i="0" u="none" strike="noStrike" baseline="0" dirty="0" err="1">
                <a:solidFill>
                  <a:schemeClr val="bg1"/>
                </a:solidFill>
                <a:latin typeface="Bookman Old Style" panose="02050604050505020204" pitchFamily="18" charset="0"/>
              </a:rPr>
              <a:t>ditandatangani</a:t>
            </a:r>
            <a:r>
              <a:rPr lang="en-ID" sz="3200" b="0" i="0" u="none" strike="noStrike" baseline="0" dirty="0">
                <a:solidFill>
                  <a:schemeClr val="bg1"/>
                </a:solidFill>
                <a:latin typeface="Bookman Old Style" panose="02050604050505020204" pitchFamily="18" charset="0"/>
              </a:rPr>
              <a:t>. </a:t>
            </a:r>
          </a:p>
          <a:p>
            <a:pPr algn="just"/>
            <a:r>
              <a:rPr lang="en-ID" sz="3200" b="0" i="0" u="none" strike="noStrike" baseline="0" dirty="0">
                <a:solidFill>
                  <a:schemeClr val="bg1"/>
                </a:solidFill>
                <a:latin typeface="Bookman Old Style" panose="02050604050505020204" pitchFamily="18" charset="0"/>
              </a:rPr>
              <a:t>(2) </a:t>
            </a:r>
            <a:r>
              <a:rPr lang="en-ID" sz="3200" b="0" i="0" u="none" strike="noStrike" baseline="0" dirty="0" err="1">
                <a:solidFill>
                  <a:schemeClr val="bg1"/>
                </a:solidFill>
                <a:latin typeface="Bookman Old Style" panose="02050604050505020204" pitchFamily="18" charset="0"/>
              </a:rPr>
              <a:t>Dalam</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hal</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Kerugian</a:t>
            </a:r>
            <a:r>
              <a:rPr lang="en-ID" sz="3200" b="0" i="0" u="none" strike="noStrike" baseline="0" dirty="0">
                <a:solidFill>
                  <a:schemeClr val="bg1"/>
                </a:solidFill>
                <a:latin typeface="Bookman Old Style" panose="02050604050505020204" pitchFamily="18" charset="0"/>
              </a:rPr>
              <a:t> Daerah </a:t>
            </a:r>
            <a:r>
              <a:rPr lang="en-ID" sz="3200" b="0" i="0" u="none" strike="noStrike" baseline="0" dirty="0" err="1">
                <a:solidFill>
                  <a:schemeClr val="bg1"/>
                </a:solidFill>
                <a:latin typeface="Bookman Old Style" panose="02050604050505020204" pitchFamily="18" charset="0"/>
              </a:rPr>
              <a:t>sebagai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akibat</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kelalaian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Pihak</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Merugikan</a:t>
            </a:r>
            <a:r>
              <a:rPr lang="en-ID" sz="3200" b="0" i="0" u="none" strike="noStrike" baseline="0" dirty="0">
                <a:solidFill>
                  <a:schemeClr val="bg1"/>
                </a:solidFill>
                <a:latin typeface="Bookman Old Style" panose="02050604050505020204" pitchFamily="18" charset="0"/>
              </a:rPr>
              <a:t>/</a:t>
            </a:r>
            <a:r>
              <a:rPr lang="en-ID" sz="3200" b="0" i="0" u="none" strike="noStrike" baseline="0" dirty="0" err="1">
                <a:solidFill>
                  <a:schemeClr val="bg1"/>
                </a:solidFill>
                <a:latin typeface="Bookman Old Style" panose="02050604050505020204" pitchFamily="18" charset="0"/>
              </a:rPr>
              <a:t>Pengampu</a:t>
            </a:r>
            <a:r>
              <a:rPr lang="en-ID" sz="3200" b="0" i="0" u="none" strike="noStrike" baseline="0" dirty="0">
                <a:solidFill>
                  <a:schemeClr val="bg1"/>
                </a:solidFill>
                <a:latin typeface="Bookman Old Style" panose="02050604050505020204" pitchFamily="18" charset="0"/>
              </a:rPr>
              <a:t>/Yang </a:t>
            </a:r>
            <a:r>
              <a:rPr lang="en-ID" sz="3200" b="0" i="0" u="none" strike="noStrike" baseline="0" dirty="0" err="1">
                <a:solidFill>
                  <a:schemeClr val="bg1"/>
                </a:solidFill>
                <a:latin typeface="Bookman Old Style" panose="02050604050505020204" pitchFamily="18" charset="0"/>
              </a:rPr>
              <a:t>Memperoleh</a:t>
            </a:r>
            <a:r>
              <a:rPr lang="en-ID" sz="3200" b="0" i="0" u="none" strike="noStrike" baseline="0" dirty="0">
                <a:solidFill>
                  <a:schemeClr val="bg1"/>
                </a:solidFill>
                <a:latin typeface="Bookman Old Style" panose="02050604050505020204" pitchFamily="18" charset="0"/>
              </a:rPr>
              <a:t> Hak/Ahli Waris </a:t>
            </a:r>
            <a:r>
              <a:rPr lang="en-ID" sz="3200" b="0" i="0" u="none" strike="noStrike" baseline="0" dirty="0" err="1">
                <a:solidFill>
                  <a:schemeClr val="bg1"/>
                </a:solidFill>
                <a:latin typeface="Bookman Old Style" panose="02050604050505020204" pitchFamily="18" charset="0"/>
              </a:rPr>
              <a:t>wajib</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mengganti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Kerugian</a:t>
            </a:r>
            <a:r>
              <a:rPr lang="en-ID" sz="3200" b="0" i="0" u="none" strike="noStrike" baseline="0" dirty="0">
                <a:solidFill>
                  <a:schemeClr val="bg1"/>
                </a:solidFill>
                <a:latin typeface="Bookman Old Style" panose="02050604050505020204" pitchFamily="18" charset="0"/>
              </a:rPr>
              <a:t> Daerah paling lama 24 (dua </a:t>
            </a:r>
            <a:r>
              <a:rPr lang="en-ID" sz="3200" b="0" i="0" u="none" strike="noStrike" baseline="0" dirty="0" err="1">
                <a:solidFill>
                  <a:schemeClr val="bg1"/>
                </a:solidFill>
                <a:latin typeface="Bookman Old Style" panose="02050604050505020204" pitchFamily="18" charset="0"/>
              </a:rPr>
              <a:t>puluh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empat</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bulan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sejak</a:t>
            </a:r>
            <a:r>
              <a:rPr lang="en-ID" sz="3200" b="0" i="0" u="none" strike="noStrike" baseline="0" dirty="0">
                <a:solidFill>
                  <a:schemeClr val="bg1"/>
                </a:solidFill>
                <a:latin typeface="Bookman Old Style" panose="02050604050505020204" pitchFamily="18" charset="0"/>
              </a:rPr>
              <a:t> SKTJM </a:t>
            </a:r>
            <a:r>
              <a:rPr lang="en-ID" sz="3200" b="0" i="0" u="none" strike="noStrike" baseline="0" dirty="0" err="1">
                <a:solidFill>
                  <a:schemeClr val="bg1"/>
                </a:solidFill>
                <a:latin typeface="Bookman Old Style" panose="02050604050505020204" pitchFamily="18" charset="0"/>
              </a:rPr>
              <a:t>ditandatangani</a:t>
            </a:r>
            <a:r>
              <a:rPr lang="en-ID" sz="32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3088331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A94C9E-5842-E072-C99E-858DF175EE4A}"/>
              </a:ext>
            </a:extLst>
          </p:cNvPr>
          <p:cNvSpPr txBox="1"/>
          <p:nvPr/>
        </p:nvSpPr>
        <p:spPr>
          <a:xfrm>
            <a:off x="788275" y="480876"/>
            <a:ext cx="12948745" cy="1754326"/>
          </a:xfrm>
          <a:prstGeom prst="rect">
            <a:avLst/>
          </a:prstGeom>
          <a:noFill/>
        </p:spPr>
        <p:txBody>
          <a:bodyPr wrap="square">
            <a:spAutoFit/>
          </a:bodyPr>
          <a:lstStyle/>
          <a:p>
            <a:pPr algn="ctr"/>
            <a:r>
              <a:rPr lang="en-ID" sz="3600" b="0" i="0" u="none" strike="noStrike" baseline="0" dirty="0" err="1">
                <a:solidFill>
                  <a:schemeClr val="bg1"/>
                </a:solidFill>
                <a:latin typeface="Bookman Old Style" panose="02050604050505020204" pitchFamily="18" charset="0"/>
              </a:rPr>
              <a:t>Penyelesaian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Daerah </a:t>
            </a:r>
            <a:r>
              <a:rPr lang="en-ID" sz="3600" b="0" i="0" u="none" strike="noStrike" baseline="0" dirty="0" err="1">
                <a:solidFill>
                  <a:schemeClr val="bg1"/>
                </a:solidFill>
                <a:latin typeface="Bookman Old Style" panose="02050604050505020204" pitchFamily="18" charset="0"/>
              </a:rPr>
              <a:t>dengan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Penerbitan</a:t>
            </a:r>
            <a:r>
              <a:rPr lang="en-ID" sz="3600" b="0" i="0" u="none" strike="noStrike" baseline="0" dirty="0">
                <a:solidFill>
                  <a:schemeClr val="bg1"/>
                </a:solidFill>
                <a:latin typeface="Bookman Old Style" panose="02050604050505020204" pitchFamily="18" charset="0"/>
              </a:rPr>
              <a:t> Surat Keputusan </a:t>
            </a:r>
            <a:r>
              <a:rPr lang="en-ID" sz="3600" b="0" i="0" u="none" strike="noStrike" baseline="0" dirty="0" err="1">
                <a:solidFill>
                  <a:schemeClr val="bg1"/>
                </a:solidFill>
                <a:latin typeface="Bookman Old Style" panose="02050604050505020204" pitchFamily="18" charset="0"/>
              </a:rPr>
              <a:t>Pembebanan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Penggantian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Sementara</a:t>
            </a:r>
            <a:r>
              <a:rPr lang="en-ID" sz="3600" b="0" i="0" u="none" strike="noStrike" baseline="0" dirty="0">
                <a:solidFill>
                  <a:schemeClr val="bg1"/>
                </a:solidFill>
                <a:latin typeface="Bookman Old Style" panose="02050604050505020204" pitchFamily="18" charset="0"/>
              </a:rPr>
              <a:t> (SKP2KS)</a:t>
            </a:r>
            <a:endParaRPr lang="en-ID" sz="3600" dirty="0">
              <a:solidFill>
                <a:schemeClr val="bg1"/>
              </a:solidFill>
            </a:endParaRPr>
          </a:p>
        </p:txBody>
      </p:sp>
      <p:sp>
        <p:nvSpPr>
          <p:cNvPr id="5" name="TextBox 4">
            <a:extLst>
              <a:ext uri="{FF2B5EF4-FFF2-40B4-BE49-F238E27FC236}">
                <a16:creationId xmlns:a16="http://schemas.microsoft.com/office/drawing/2014/main" id="{E0D0525D-B7CF-1F78-8E60-DE34C3497A6D}"/>
              </a:ext>
            </a:extLst>
          </p:cNvPr>
          <p:cNvSpPr txBox="1"/>
          <p:nvPr/>
        </p:nvSpPr>
        <p:spPr>
          <a:xfrm>
            <a:off x="1040524" y="2504494"/>
            <a:ext cx="12696496" cy="4985980"/>
          </a:xfrm>
          <a:prstGeom prst="rect">
            <a:avLst/>
          </a:prstGeom>
          <a:noFill/>
        </p:spPr>
        <p:txBody>
          <a:bodyPr wrap="square">
            <a:spAutoFit/>
          </a:bodyPr>
          <a:lstStyle/>
          <a:p>
            <a:pPr algn="just"/>
            <a:r>
              <a:rPr lang="en-ID" sz="2400" b="0" i="0" u="none" strike="noStrike" baseline="0" dirty="0" err="1">
                <a:solidFill>
                  <a:schemeClr val="bg1"/>
                </a:solidFill>
                <a:latin typeface="Bookman Old Style" panose="02050604050505020204" pitchFamily="18" charset="0"/>
              </a:rPr>
              <a:t>Dalam</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hal</a:t>
            </a:r>
            <a:r>
              <a:rPr lang="en-ID" sz="2400" b="0" i="0" u="none" strike="noStrike" baseline="0" dirty="0">
                <a:solidFill>
                  <a:schemeClr val="bg1"/>
                </a:solidFill>
                <a:latin typeface="Bookman Old Style" panose="02050604050505020204" pitchFamily="18" charset="0"/>
              </a:rPr>
              <a:t> SKTJM </a:t>
            </a:r>
            <a:r>
              <a:rPr lang="en-ID" sz="2400" b="0" i="0" u="none" strike="noStrike" baseline="0" dirty="0" err="1">
                <a:solidFill>
                  <a:schemeClr val="bg1"/>
                </a:solidFill>
                <a:latin typeface="Bookman Old Style" panose="02050604050505020204" pitchFamily="18" charset="0"/>
              </a:rPr>
              <a:t>tidak</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dapat</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diperoleh</a:t>
            </a:r>
            <a:r>
              <a:rPr lang="en-ID" sz="2400" b="0" i="0" u="none" strike="noStrike" baseline="0" dirty="0">
                <a:solidFill>
                  <a:schemeClr val="bg1"/>
                </a:solidFill>
                <a:latin typeface="Bookman Old Style" panose="02050604050505020204" pitchFamily="18" charset="0"/>
              </a:rPr>
              <a:t>, TPKD </a:t>
            </a:r>
            <a:r>
              <a:rPr lang="en-ID" sz="2400" b="0" i="0" u="none" strike="noStrike" baseline="0" dirty="0" err="1">
                <a:solidFill>
                  <a:schemeClr val="bg1"/>
                </a:solidFill>
                <a:latin typeface="Bookman Old Style" panose="02050604050505020204" pitchFamily="18" charset="0"/>
              </a:rPr>
              <a:t>segera</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menyampaikan</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laporan</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kepada</a:t>
            </a:r>
            <a:r>
              <a:rPr lang="en-ID" sz="2400" b="0" i="0" u="none" strike="noStrike" baseline="0" dirty="0">
                <a:solidFill>
                  <a:schemeClr val="bg1"/>
                </a:solidFill>
                <a:latin typeface="Bookman Old Style" panose="02050604050505020204" pitchFamily="18" charset="0"/>
              </a:rPr>
              <a:t> PPKD </a:t>
            </a:r>
            <a:r>
              <a:rPr lang="en-ID" sz="2400" b="0" i="0" u="none" strike="noStrike" baseline="0" dirty="0" err="1">
                <a:solidFill>
                  <a:schemeClr val="bg1"/>
                </a:solidFill>
                <a:latin typeface="Bookman Old Style" panose="02050604050505020204" pitchFamily="18" charset="0"/>
              </a:rPr>
              <a:t>atau</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Kepala</a:t>
            </a:r>
            <a:r>
              <a:rPr lang="en-ID" sz="2400" b="0" i="0" u="none" strike="noStrike" baseline="0" dirty="0">
                <a:solidFill>
                  <a:schemeClr val="bg1"/>
                </a:solidFill>
                <a:latin typeface="Bookman Old Style" panose="02050604050505020204" pitchFamily="18" charset="0"/>
              </a:rPr>
              <a:t> SKPKD dan </a:t>
            </a:r>
            <a:r>
              <a:rPr lang="en-ID" sz="2400" b="0" i="0" u="none" strike="noStrike" baseline="0" dirty="0" err="1">
                <a:solidFill>
                  <a:schemeClr val="bg1"/>
                </a:solidFill>
                <a:latin typeface="Bookman Old Style" panose="02050604050505020204" pitchFamily="18" charset="0"/>
              </a:rPr>
              <a:t>menerbitkan</a:t>
            </a:r>
            <a:r>
              <a:rPr lang="en-ID" sz="2400" b="0" i="0" u="none" strike="noStrike" baseline="0" dirty="0">
                <a:solidFill>
                  <a:schemeClr val="bg1"/>
                </a:solidFill>
                <a:latin typeface="Bookman Old Style" panose="02050604050505020204" pitchFamily="18" charset="0"/>
              </a:rPr>
              <a:t> SKP2KS paling lama 7 (</a:t>
            </a:r>
            <a:r>
              <a:rPr lang="en-ID" sz="2400" b="0" i="0" u="none" strike="noStrike" baseline="0" dirty="0" err="1">
                <a:solidFill>
                  <a:schemeClr val="bg1"/>
                </a:solidFill>
                <a:latin typeface="Bookman Old Style" panose="02050604050505020204" pitchFamily="18" charset="0"/>
              </a:rPr>
              <a:t>tujuh</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hari</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kerja</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setelah</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menerima</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laporan</a:t>
            </a:r>
            <a:r>
              <a:rPr lang="en-ID" sz="2400" dirty="0">
                <a:solidFill>
                  <a:schemeClr val="bg1"/>
                </a:solidFill>
                <a:latin typeface="Bookman Old Style" panose="02050604050505020204" pitchFamily="18" charset="0"/>
              </a:rPr>
              <a:t> dan </a:t>
            </a:r>
            <a:r>
              <a:rPr lang="en-ID" sz="2400" dirty="0" err="1">
                <a:solidFill>
                  <a:schemeClr val="bg1"/>
                </a:solidFill>
                <a:latin typeface="Bookman Old Style" panose="02050604050505020204" pitchFamily="18" charset="0"/>
              </a:rPr>
              <a:t>disampaikan</a:t>
            </a:r>
            <a:r>
              <a:rPr lang="en-ID" sz="240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kepada</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Pihak</a:t>
            </a:r>
            <a:r>
              <a:rPr lang="en-ID" sz="2400" b="0" i="0" u="none" strike="noStrike" baseline="0" dirty="0">
                <a:solidFill>
                  <a:schemeClr val="bg1"/>
                </a:solidFill>
                <a:latin typeface="Bookman Old Style" panose="02050604050505020204" pitchFamily="18" charset="0"/>
              </a:rPr>
              <a:t> Yang </a:t>
            </a:r>
            <a:r>
              <a:rPr lang="en-ID" sz="2400" b="0" i="0" u="none" strike="noStrike" baseline="0" dirty="0" err="1">
                <a:solidFill>
                  <a:schemeClr val="bg1"/>
                </a:solidFill>
                <a:latin typeface="Bookman Old Style" panose="02050604050505020204" pitchFamily="18" charset="0"/>
              </a:rPr>
              <a:t>Merugikan</a:t>
            </a:r>
            <a:r>
              <a:rPr lang="en-ID" sz="2400" b="0" i="0" u="none" strike="noStrike" baseline="0" dirty="0">
                <a:solidFill>
                  <a:schemeClr val="bg1"/>
                </a:solidFill>
                <a:latin typeface="Bookman Old Style" panose="02050604050505020204" pitchFamily="18" charset="0"/>
              </a:rPr>
              <a:t>/</a:t>
            </a:r>
            <a:r>
              <a:rPr lang="en-ID" sz="2400" b="0" i="0" u="none" strike="noStrike" baseline="0" dirty="0" err="1">
                <a:solidFill>
                  <a:schemeClr val="bg1"/>
                </a:solidFill>
                <a:latin typeface="Bookman Old Style" panose="02050604050505020204" pitchFamily="18" charset="0"/>
              </a:rPr>
              <a:t>Pengampu</a:t>
            </a:r>
            <a:r>
              <a:rPr lang="en-ID" sz="2400" b="0" i="0" u="none" strike="noStrike" baseline="0" dirty="0">
                <a:solidFill>
                  <a:schemeClr val="bg1"/>
                </a:solidFill>
                <a:latin typeface="Bookman Old Style" panose="02050604050505020204" pitchFamily="18" charset="0"/>
              </a:rPr>
              <a:t>/Yang </a:t>
            </a:r>
            <a:r>
              <a:rPr lang="en-ID" sz="2400" b="0" i="0" u="none" strike="noStrike" baseline="0" dirty="0" err="1">
                <a:solidFill>
                  <a:schemeClr val="bg1"/>
                </a:solidFill>
                <a:latin typeface="Bookman Old Style" panose="02050604050505020204" pitchFamily="18" charset="0"/>
              </a:rPr>
              <a:t>Memperoleh</a:t>
            </a:r>
            <a:r>
              <a:rPr lang="en-ID" sz="2400" b="0" i="0" u="none" strike="noStrike" baseline="0" dirty="0">
                <a:solidFill>
                  <a:schemeClr val="bg1"/>
                </a:solidFill>
                <a:latin typeface="Bookman Old Style" panose="02050604050505020204" pitchFamily="18" charset="0"/>
              </a:rPr>
              <a:t> Hak/Ahli Waris paling lama 3 (</a:t>
            </a:r>
            <a:r>
              <a:rPr lang="en-ID" sz="2400" b="0" i="0" u="none" strike="noStrike" baseline="0" dirty="0" err="1">
                <a:solidFill>
                  <a:schemeClr val="bg1"/>
                </a:solidFill>
                <a:latin typeface="Bookman Old Style" panose="02050604050505020204" pitchFamily="18" charset="0"/>
              </a:rPr>
              <a:t>tiga</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hari</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kerja</a:t>
            </a:r>
            <a:r>
              <a:rPr lang="en-ID" sz="2400" b="0" i="0" u="none" strike="noStrike" baseline="0" dirty="0">
                <a:solidFill>
                  <a:schemeClr val="bg1"/>
                </a:solidFill>
                <a:latin typeface="Bookman Old Style" panose="02050604050505020204" pitchFamily="18" charset="0"/>
              </a:rPr>
              <a:t> </a:t>
            </a:r>
            <a:r>
              <a:rPr lang="en-ID" sz="2400" b="0" i="0" u="none" strike="noStrike" baseline="0" dirty="0" err="1">
                <a:solidFill>
                  <a:schemeClr val="bg1"/>
                </a:solidFill>
                <a:latin typeface="Bookman Old Style" panose="02050604050505020204" pitchFamily="18" charset="0"/>
              </a:rPr>
              <a:t>sejak</a:t>
            </a:r>
            <a:r>
              <a:rPr lang="en-ID" sz="2400" b="0" i="0" u="none" strike="noStrike" baseline="0" dirty="0">
                <a:solidFill>
                  <a:schemeClr val="bg1"/>
                </a:solidFill>
                <a:latin typeface="Bookman Old Style" panose="02050604050505020204" pitchFamily="18" charset="0"/>
              </a:rPr>
              <a:t> SKP2KS </a:t>
            </a:r>
            <a:r>
              <a:rPr lang="en-ID" sz="2400" b="0" i="0" u="none" strike="noStrike" baseline="0" dirty="0" err="1">
                <a:solidFill>
                  <a:schemeClr val="bg1"/>
                </a:solidFill>
                <a:latin typeface="Bookman Old Style" panose="02050604050505020204" pitchFamily="18" charset="0"/>
              </a:rPr>
              <a:t>ditandatangani</a:t>
            </a:r>
            <a:r>
              <a:rPr lang="en-ID" sz="2400" dirty="0">
                <a:solidFill>
                  <a:schemeClr val="bg1"/>
                </a:solidFill>
                <a:latin typeface="Bookman Old Style" panose="02050604050505020204" pitchFamily="18" charset="0"/>
              </a:rPr>
              <a:t> dan </a:t>
            </a:r>
            <a:r>
              <a:rPr lang="en-ID" sz="2400" dirty="0" err="1">
                <a:solidFill>
                  <a:schemeClr val="bg1"/>
                </a:solidFill>
                <a:latin typeface="Bookman Old Style" panose="02050604050505020204" pitchFamily="18" charset="0"/>
              </a:rPr>
              <a:t>dibuktikan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dengan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tanda</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terima</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dari</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pihak</a:t>
            </a:r>
            <a:r>
              <a:rPr lang="en-ID" sz="2400" dirty="0">
                <a:solidFill>
                  <a:schemeClr val="bg1"/>
                </a:solidFill>
                <a:latin typeface="Bookman Old Style" panose="02050604050505020204" pitchFamily="18" charset="0"/>
              </a:rPr>
              <a:t> yang </a:t>
            </a:r>
            <a:r>
              <a:rPr lang="en-ID" sz="2400" dirty="0" err="1">
                <a:solidFill>
                  <a:schemeClr val="bg1"/>
                </a:solidFill>
                <a:latin typeface="Bookman Old Style" panose="02050604050505020204" pitchFamily="18" charset="0"/>
              </a:rPr>
              <a:t>merugikan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Dalam</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hal</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pihak</a:t>
            </a:r>
            <a:r>
              <a:rPr lang="en-ID" sz="2400" dirty="0">
                <a:solidFill>
                  <a:schemeClr val="bg1"/>
                </a:solidFill>
                <a:latin typeface="Bookman Old Style" panose="02050604050505020204" pitchFamily="18" charset="0"/>
              </a:rPr>
              <a:t> yang </a:t>
            </a:r>
            <a:r>
              <a:rPr lang="en-ID" sz="2400" dirty="0" err="1">
                <a:solidFill>
                  <a:schemeClr val="bg1"/>
                </a:solidFill>
                <a:latin typeface="Bookman Old Style" panose="02050604050505020204" pitchFamily="18" charset="0"/>
              </a:rPr>
              <a:t>merugikan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tidak</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bersedia</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menandatangani</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tanda</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terima</a:t>
            </a:r>
            <a:r>
              <a:rPr lang="en-ID" sz="2400" dirty="0">
                <a:solidFill>
                  <a:schemeClr val="bg1"/>
                </a:solidFill>
                <a:latin typeface="Bookman Old Style" panose="02050604050505020204" pitchFamily="18" charset="0"/>
              </a:rPr>
              <a:t> SKP2KS, </a:t>
            </a:r>
            <a:r>
              <a:rPr lang="en-ID" sz="2400" dirty="0" err="1">
                <a:solidFill>
                  <a:schemeClr val="bg1"/>
                </a:solidFill>
                <a:latin typeface="Bookman Old Style" panose="02050604050505020204" pitchFamily="18" charset="0"/>
              </a:rPr>
              <a:t>maka</a:t>
            </a:r>
            <a:r>
              <a:rPr lang="en-ID" sz="2400" dirty="0">
                <a:solidFill>
                  <a:schemeClr val="bg1"/>
                </a:solidFill>
                <a:latin typeface="Bookman Old Style" panose="02050604050505020204" pitchFamily="18" charset="0"/>
              </a:rPr>
              <a:t> PPKAD/</a:t>
            </a:r>
            <a:r>
              <a:rPr lang="en-ID" sz="2400" dirty="0" err="1">
                <a:solidFill>
                  <a:schemeClr val="bg1"/>
                </a:solidFill>
                <a:latin typeface="Bookman Old Style" panose="02050604050505020204" pitchFamily="18" charset="0"/>
              </a:rPr>
              <a:t>Kepala</a:t>
            </a:r>
            <a:r>
              <a:rPr lang="en-ID" sz="2400" dirty="0">
                <a:solidFill>
                  <a:schemeClr val="bg1"/>
                </a:solidFill>
                <a:latin typeface="Bookman Old Style" panose="02050604050505020204" pitchFamily="18" charset="0"/>
              </a:rPr>
              <a:t> SKPKD </a:t>
            </a:r>
            <a:r>
              <a:rPr lang="en-ID" sz="2400" dirty="0" err="1">
                <a:solidFill>
                  <a:schemeClr val="bg1"/>
                </a:solidFill>
                <a:latin typeface="Bookman Old Style" panose="02050604050505020204" pitchFamily="18" charset="0"/>
              </a:rPr>
              <a:t>membuat</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Berita</a:t>
            </a:r>
            <a:r>
              <a:rPr lang="en-ID" sz="2400" dirty="0">
                <a:solidFill>
                  <a:schemeClr val="bg1"/>
                </a:solidFill>
                <a:latin typeface="Bookman Old Style" panose="02050604050505020204" pitchFamily="18" charset="0"/>
              </a:rPr>
              <a:t> Acara yang </a:t>
            </a:r>
            <a:r>
              <a:rPr lang="en-ID" sz="2400" dirty="0" err="1">
                <a:solidFill>
                  <a:schemeClr val="bg1"/>
                </a:solidFill>
                <a:latin typeface="Bookman Old Style" panose="02050604050505020204" pitchFamily="18" charset="0"/>
              </a:rPr>
              <a:t>ditandatangani</a:t>
            </a:r>
            <a:r>
              <a:rPr lang="en-ID" sz="2400" dirty="0">
                <a:solidFill>
                  <a:schemeClr val="bg1"/>
                </a:solidFill>
                <a:latin typeface="Bookman Old Style" panose="02050604050505020204" pitchFamily="18" charset="0"/>
              </a:rPr>
              <a:t> oleh </a:t>
            </a:r>
            <a:r>
              <a:rPr lang="en-ID" sz="2400" dirty="0" err="1">
                <a:solidFill>
                  <a:schemeClr val="bg1"/>
                </a:solidFill>
                <a:latin typeface="Bookman Old Style" panose="02050604050505020204" pitchFamily="18" charset="0"/>
              </a:rPr>
              <a:t>Ketua</a:t>
            </a:r>
            <a:r>
              <a:rPr lang="en-ID" sz="2400" dirty="0">
                <a:solidFill>
                  <a:schemeClr val="bg1"/>
                </a:solidFill>
                <a:latin typeface="Bookman Old Style" panose="02050604050505020204" pitchFamily="18" charset="0"/>
              </a:rPr>
              <a:t> TPKD dan PPKD/</a:t>
            </a:r>
            <a:r>
              <a:rPr lang="en-ID" sz="2400" dirty="0" err="1">
                <a:solidFill>
                  <a:schemeClr val="bg1"/>
                </a:solidFill>
                <a:latin typeface="Bookman Old Style" panose="02050604050505020204" pitchFamily="18" charset="0"/>
              </a:rPr>
              <a:t>Kepala</a:t>
            </a:r>
            <a:r>
              <a:rPr lang="en-ID" sz="2400" dirty="0">
                <a:solidFill>
                  <a:schemeClr val="bg1"/>
                </a:solidFill>
                <a:latin typeface="Bookman Old Style" panose="02050604050505020204" pitchFamily="18" charset="0"/>
              </a:rPr>
              <a:t> SKPD yang </a:t>
            </a:r>
            <a:r>
              <a:rPr lang="en-ID" sz="2400" dirty="0" err="1">
                <a:solidFill>
                  <a:schemeClr val="bg1"/>
                </a:solidFill>
                <a:latin typeface="Bookman Old Style" panose="02050604050505020204" pitchFamily="18" charset="0"/>
              </a:rPr>
              <a:t>menerangkan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bahwa</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Ybs</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tidak</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bersedia</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menandatangani</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tanda</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terima</a:t>
            </a:r>
            <a:r>
              <a:rPr lang="en-ID" sz="2400" dirty="0">
                <a:solidFill>
                  <a:schemeClr val="bg1"/>
                </a:solidFill>
                <a:latin typeface="Bookman Old Style" panose="02050604050505020204" pitchFamily="18" charset="0"/>
              </a:rPr>
              <a:t> SKP2KS yang </a:t>
            </a:r>
            <a:r>
              <a:rPr lang="en-ID" sz="2400" dirty="0" err="1">
                <a:solidFill>
                  <a:schemeClr val="bg1"/>
                </a:solidFill>
                <a:latin typeface="Bookman Old Style" panose="02050604050505020204" pitchFamily="18" charset="0"/>
              </a:rPr>
              <a:t>telah</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disampaikan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kemudian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membuat</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Berita</a:t>
            </a:r>
            <a:r>
              <a:rPr lang="en-ID" sz="2400" dirty="0">
                <a:solidFill>
                  <a:schemeClr val="bg1"/>
                </a:solidFill>
                <a:latin typeface="Bookman Old Style" panose="02050604050505020204" pitchFamily="18" charset="0"/>
              </a:rPr>
              <a:t> Acara dan </a:t>
            </a:r>
            <a:r>
              <a:rPr lang="en-ID" sz="2400" dirty="0" err="1">
                <a:solidFill>
                  <a:schemeClr val="bg1"/>
                </a:solidFill>
                <a:latin typeface="Bookman Old Style" panose="02050604050505020204" pitchFamily="18" charset="0"/>
              </a:rPr>
              <a:t>disampaikan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kepada</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Majelis</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sebagai</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pertimbangan</a:t>
            </a:r>
            <a:r>
              <a:rPr lang="en-ID" sz="2400" dirty="0">
                <a:solidFill>
                  <a:schemeClr val="bg1"/>
                </a:solidFill>
                <a:latin typeface="Bookman Old Style" panose="02050604050505020204" pitchFamily="18" charset="0"/>
              </a:rPr>
              <a:t> </a:t>
            </a:r>
            <a:r>
              <a:rPr lang="en-ID" sz="2400" dirty="0" err="1">
                <a:solidFill>
                  <a:schemeClr val="bg1"/>
                </a:solidFill>
                <a:latin typeface="Bookman Old Style" panose="02050604050505020204" pitchFamily="18" charset="0"/>
              </a:rPr>
              <a:t>dalam</a:t>
            </a:r>
            <a:r>
              <a:rPr lang="en-ID" sz="2400" dirty="0">
                <a:solidFill>
                  <a:schemeClr val="bg1"/>
                </a:solidFill>
                <a:latin typeface="Bookman Old Style" panose="02050604050505020204" pitchFamily="18" charset="0"/>
              </a:rPr>
              <a:t> siding.</a:t>
            </a:r>
            <a:endParaRPr lang="en-ID" sz="1800" b="0" i="0" u="none" strike="noStrike" baseline="0" dirty="0">
              <a:solidFill>
                <a:schemeClr val="bg1"/>
              </a:solidFill>
              <a:latin typeface="Bookman Old Style" panose="02050604050505020204" pitchFamily="18" charset="0"/>
            </a:endParaRPr>
          </a:p>
          <a:p>
            <a:pPr algn="just"/>
            <a:r>
              <a:rPr lang="en-ID" sz="1800" b="0" i="0" u="none" strike="noStrike" baseline="0" dirty="0">
                <a:solidFill>
                  <a:schemeClr val="bg1"/>
                </a:solidFill>
                <a:latin typeface="Bookman Old Style" panose="02050604050505020204" pitchFamily="18" charset="0"/>
              </a:rPr>
              <a:t> </a:t>
            </a:r>
          </a:p>
          <a:p>
            <a:pPr algn="just"/>
            <a:endParaRPr lang="en-ID" sz="1800" b="0" i="0" u="none" strike="noStrike" baseline="0" dirty="0">
              <a:solidFill>
                <a:schemeClr val="bg1"/>
              </a:solidFill>
              <a:latin typeface="Bookman Old Style" panose="02050604050505020204" pitchFamily="18" charset="0"/>
            </a:endParaRPr>
          </a:p>
          <a:p>
            <a:pPr algn="just"/>
            <a:r>
              <a:rPr lang="en-ID" sz="1800" b="0" i="0" u="none" strike="noStrike" baseline="0" dirty="0">
                <a:solidFill>
                  <a:schemeClr val="bg1"/>
                </a:solidFill>
                <a:latin typeface="Bookman Old Style" panose="02050604050505020204" pitchFamily="18" charset="0"/>
              </a:rPr>
              <a:t> </a:t>
            </a:r>
          </a:p>
        </p:txBody>
      </p:sp>
    </p:spTree>
    <p:extLst>
      <p:ext uri="{BB962C8B-B14F-4D97-AF65-F5344CB8AC3E}">
        <p14:creationId xmlns:p14="http://schemas.microsoft.com/office/powerpoint/2010/main" val="1927207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D0E4CC-59E6-EAE9-DBA8-E60CBA0283CC}"/>
              </a:ext>
            </a:extLst>
          </p:cNvPr>
          <p:cNvSpPr txBox="1"/>
          <p:nvPr/>
        </p:nvSpPr>
        <p:spPr>
          <a:xfrm>
            <a:off x="1061544" y="657687"/>
            <a:ext cx="12664965" cy="1877437"/>
          </a:xfrm>
          <a:prstGeom prst="rect">
            <a:avLst/>
          </a:prstGeom>
          <a:noFill/>
        </p:spPr>
        <p:txBody>
          <a:bodyPr wrap="square">
            <a:spAutoFit/>
          </a:bodyPr>
          <a:lstStyle/>
          <a:p>
            <a:pPr algn="just"/>
            <a:r>
              <a:rPr lang="en-ID" sz="3600" b="0" i="0" u="none" strike="noStrike" baseline="0" dirty="0" err="1">
                <a:solidFill>
                  <a:schemeClr val="bg1"/>
                </a:solidFill>
                <a:latin typeface="Bookman Old Style" panose="02050604050505020204" pitchFamily="18" charset="0"/>
              </a:rPr>
              <a:t>Penggantian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Daerah </a:t>
            </a:r>
            <a:r>
              <a:rPr lang="en-ID" sz="3600" b="0" i="0" u="none" strike="noStrike" baseline="0" dirty="0" err="1">
                <a:solidFill>
                  <a:schemeClr val="bg1"/>
                </a:solidFill>
                <a:latin typeface="Bookman Old Style" panose="02050604050505020204" pitchFamily="18" charset="0"/>
              </a:rPr>
              <a:t>berdasarkan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penerbitan</a:t>
            </a:r>
            <a:r>
              <a:rPr lang="en-ID" sz="3600" b="0" i="0" u="none" strike="noStrike" baseline="0" dirty="0">
                <a:solidFill>
                  <a:schemeClr val="bg1"/>
                </a:solidFill>
                <a:latin typeface="Bookman Old Style" panose="02050604050505020204" pitchFamily="18" charset="0"/>
              </a:rPr>
              <a:t> SKP2KS </a:t>
            </a:r>
            <a:r>
              <a:rPr lang="en-ID" sz="3600" b="0" i="0" u="none" strike="noStrike" baseline="0" dirty="0" err="1">
                <a:solidFill>
                  <a:schemeClr val="bg1"/>
                </a:solidFill>
                <a:latin typeface="Bookman Old Style" panose="02050604050505020204" pitchFamily="18" charset="0"/>
              </a:rPr>
              <a:t>dibayarkan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secara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Tunai</a:t>
            </a:r>
            <a:r>
              <a:rPr lang="en-ID" sz="3600" b="0" i="0" u="none" strike="noStrike" baseline="0" dirty="0">
                <a:solidFill>
                  <a:schemeClr val="bg1"/>
                </a:solidFill>
                <a:latin typeface="Bookman Old Style" panose="02050604050505020204" pitchFamily="18" charset="0"/>
              </a:rPr>
              <a:t> paling lama 90 (</a:t>
            </a:r>
            <a:r>
              <a:rPr lang="en-ID" sz="3600" b="0" i="0" u="none" strike="noStrike" baseline="0" dirty="0" err="1">
                <a:solidFill>
                  <a:schemeClr val="bg1"/>
                </a:solidFill>
                <a:latin typeface="Bookman Old Style" panose="02050604050505020204" pitchFamily="18" charset="0"/>
              </a:rPr>
              <a:t>sembilan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puluh</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hari</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sejak</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diterbitkannya</a:t>
            </a:r>
            <a:r>
              <a:rPr lang="en-ID" sz="4400" b="0" i="0" u="none" strike="noStrike" baseline="0" dirty="0">
                <a:solidFill>
                  <a:schemeClr val="bg1"/>
                </a:solidFill>
                <a:latin typeface="Bookman Old Style" panose="02050604050505020204" pitchFamily="18" charset="0"/>
              </a:rPr>
              <a:t> </a:t>
            </a:r>
            <a:r>
              <a:rPr lang="en-ID" sz="1800" b="0" i="0" u="none" strike="noStrike" baseline="0" dirty="0">
                <a:solidFill>
                  <a:srgbClr val="000000"/>
                </a:solidFill>
                <a:latin typeface="Bookman Old Style" panose="02050604050505020204" pitchFamily="18" charset="0"/>
              </a:rPr>
              <a:t>SKP2KS. </a:t>
            </a:r>
            <a:endParaRPr lang="en-ID" dirty="0"/>
          </a:p>
        </p:txBody>
      </p:sp>
      <p:sp>
        <p:nvSpPr>
          <p:cNvPr id="5" name="TextBox 4">
            <a:extLst>
              <a:ext uri="{FF2B5EF4-FFF2-40B4-BE49-F238E27FC236}">
                <a16:creationId xmlns:a16="http://schemas.microsoft.com/office/drawing/2014/main" id="{2DF43DBD-1A9E-5FB0-3114-3859150A44F4}"/>
              </a:ext>
            </a:extLst>
          </p:cNvPr>
          <p:cNvSpPr txBox="1"/>
          <p:nvPr/>
        </p:nvSpPr>
        <p:spPr>
          <a:xfrm>
            <a:off x="1135117" y="2928934"/>
            <a:ext cx="12339145" cy="3724096"/>
          </a:xfrm>
          <a:prstGeom prst="rect">
            <a:avLst/>
          </a:prstGeom>
          <a:noFill/>
        </p:spPr>
        <p:txBody>
          <a:bodyPr wrap="square">
            <a:spAutoFit/>
          </a:bodyPr>
          <a:lstStyle/>
          <a:p>
            <a:pPr algn="l"/>
            <a:endParaRPr lang="en-ID" sz="2000" b="0" i="0" u="none" strike="noStrike" baseline="0" dirty="0">
              <a:solidFill>
                <a:srgbClr val="000000"/>
              </a:solidFill>
              <a:latin typeface="Bookman Old Style" panose="02050604050505020204" pitchFamily="18" charset="0"/>
            </a:endParaRPr>
          </a:p>
          <a:p>
            <a:pPr algn="just"/>
            <a:r>
              <a:rPr lang="en-ID" sz="3600" b="0" i="0" u="none" strike="noStrike" baseline="0" dirty="0" err="1">
                <a:solidFill>
                  <a:schemeClr val="bg1"/>
                </a:solidFill>
                <a:latin typeface="Bookman Old Style" panose="02050604050505020204" pitchFamily="18" charset="0"/>
              </a:rPr>
              <a:t>Pihak</a:t>
            </a:r>
            <a:r>
              <a:rPr lang="en-ID" sz="3600" b="0" i="0" u="none" strike="noStrike" baseline="0" dirty="0">
                <a:solidFill>
                  <a:schemeClr val="bg1"/>
                </a:solidFill>
                <a:latin typeface="Bookman Old Style" panose="02050604050505020204" pitchFamily="18" charset="0"/>
              </a:rPr>
              <a:t> Yang </a:t>
            </a:r>
            <a:r>
              <a:rPr lang="en-ID" sz="3600" b="0" i="0" u="none" strike="noStrike" baseline="0" dirty="0" err="1">
                <a:solidFill>
                  <a:schemeClr val="bg1"/>
                </a:solidFill>
                <a:latin typeface="Bookman Old Style" panose="02050604050505020204" pitchFamily="18" charset="0"/>
              </a:rPr>
              <a:t>Merugikan</a:t>
            </a:r>
            <a:r>
              <a:rPr lang="en-ID" sz="3600" b="0" i="0" u="none" strike="noStrike" baseline="0" dirty="0">
                <a:solidFill>
                  <a:schemeClr val="bg1"/>
                </a:solidFill>
                <a:latin typeface="Bookman Old Style" panose="02050604050505020204" pitchFamily="18" charset="0"/>
              </a:rPr>
              <a:t>/</a:t>
            </a:r>
            <a:r>
              <a:rPr lang="en-ID" sz="3600" b="0" i="0" u="none" strike="noStrike" baseline="0" dirty="0" err="1">
                <a:solidFill>
                  <a:schemeClr val="bg1"/>
                </a:solidFill>
                <a:latin typeface="Bookman Old Style" panose="02050604050505020204" pitchFamily="18" charset="0"/>
              </a:rPr>
              <a:t>Pengampu</a:t>
            </a:r>
            <a:r>
              <a:rPr lang="en-ID" sz="3600" b="0" i="0" u="none" strike="noStrike" baseline="0" dirty="0">
                <a:solidFill>
                  <a:schemeClr val="bg1"/>
                </a:solidFill>
                <a:latin typeface="Bookman Old Style" panose="02050604050505020204" pitchFamily="18" charset="0"/>
              </a:rPr>
              <a:t>/Yang </a:t>
            </a:r>
            <a:r>
              <a:rPr lang="en-ID" sz="3600" b="0" i="0" u="none" strike="noStrike" baseline="0" dirty="0" err="1">
                <a:solidFill>
                  <a:schemeClr val="bg1"/>
                </a:solidFill>
                <a:latin typeface="Bookman Old Style" panose="02050604050505020204" pitchFamily="18" charset="0"/>
              </a:rPr>
              <a:t>Memperoleh</a:t>
            </a:r>
            <a:r>
              <a:rPr lang="en-ID" sz="3600" b="0" i="0" u="none" strike="noStrike" baseline="0" dirty="0">
                <a:solidFill>
                  <a:schemeClr val="bg1"/>
                </a:solidFill>
                <a:latin typeface="Bookman Old Style" panose="02050604050505020204" pitchFamily="18" charset="0"/>
              </a:rPr>
              <a:t> Hak/Ahli Waris </a:t>
            </a:r>
            <a:r>
              <a:rPr lang="en-ID" sz="3600" b="0" i="0" u="none" strike="noStrike" baseline="0" dirty="0" err="1">
                <a:solidFill>
                  <a:schemeClr val="bg1"/>
                </a:solidFill>
                <a:latin typeface="Bookman Old Style" panose="02050604050505020204" pitchFamily="18" charset="0"/>
              </a:rPr>
              <a:t>dapat</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menerima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mengajukan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keberatan</a:t>
            </a:r>
            <a:r>
              <a:rPr lang="en-ID" sz="3600" b="0" i="0" u="none" strike="noStrike" baseline="0" dirty="0">
                <a:solidFill>
                  <a:schemeClr val="bg1"/>
                </a:solidFill>
                <a:latin typeface="Bookman Old Style" panose="02050604050505020204" pitchFamily="18" charset="0"/>
              </a:rPr>
              <a:t> SKP2KS paling lama 14 (</a:t>
            </a:r>
            <a:r>
              <a:rPr lang="en-ID" sz="3600" b="0" i="0" u="none" strike="noStrike" baseline="0" dirty="0" err="1">
                <a:solidFill>
                  <a:schemeClr val="bg1"/>
                </a:solidFill>
                <a:latin typeface="Bookman Old Style" panose="02050604050505020204" pitchFamily="18" charset="0"/>
              </a:rPr>
              <a:t>empat</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belas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hari</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kerja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sejak</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diterimanya</a:t>
            </a:r>
            <a:r>
              <a:rPr lang="en-ID" sz="3600" b="0" i="0" u="none" strike="noStrike" baseline="0" dirty="0">
                <a:solidFill>
                  <a:schemeClr val="bg1"/>
                </a:solidFill>
                <a:latin typeface="Bookman Old Style" panose="02050604050505020204" pitchFamily="18" charset="0"/>
              </a:rPr>
              <a:t> SKP2KS</a:t>
            </a:r>
            <a:r>
              <a:rPr lang="en-ID" sz="3600" dirty="0">
                <a:solidFill>
                  <a:schemeClr val="bg1"/>
                </a:solidFill>
                <a:latin typeface="Bookman Old Style" panose="02050604050505020204" pitchFamily="18" charset="0"/>
              </a:rPr>
              <a:t> dan </a:t>
            </a:r>
            <a:r>
              <a:rPr lang="en-ID" sz="3600" b="0" i="0" u="none" strike="noStrike" baseline="0" dirty="0" err="1">
                <a:solidFill>
                  <a:schemeClr val="bg1"/>
                </a:solidFill>
                <a:latin typeface="Bookman Old Style" panose="02050604050505020204" pitchFamily="18" charset="0"/>
              </a:rPr>
              <a:t>disampaikan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secara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tertulis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kepada</a:t>
            </a:r>
            <a:r>
              <a:rPr lang="en-ID" sz="3600" b="0" i="0" u="none" strike="noStrike" baseline="0" dirty="0">
                <a:solidFill>
                  <a:schemeClr val="bg1"/>
                </a:solidFill>
                <a:latin typeface="Bookman Old Style" panose="02050604050505020204" pitchFamily="18" charset="0"/>
              </a:rPr>
              <a:t> PPKD </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Kepala</a:t>
            </a:r>
            <a:r>
              <a:rPr lang="en-ID" sz="3600" b="0" i="0" u="none" strike="noStrike" baseline="0" dirty="0">
                <a:solidFill>
                  <a:schemeClr val="bg1"/>
                </a:solidFill>
                <a:latin typeface="Bookman Old Style" panose="02050604050505020204" pitchFamily="18" charset="0"/>
              </a:rPr>
              <a:t> SKPKD </a:t>
            </a:r>
            <a:r>
              <a:rPr lang="en-ID" sz="3600" b="0" i="0" u="none" strike="noStrike" baseline="0" dirty="0" err="1">
                <a:solidFill>
                  <a:schemeClr val="bg1"/>
                </a:solidFill>
                <a:latin typeface="Bookman Old Style" panose="02050604050505020204" pitchFamily="18" charset="0"/>
              </a:rPr>
              <a:t>dengan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disertai</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bukti</a:t>
            </a:r>
            <a:r>
              <a:rPr lang="en-ID" sz="3600" b="0" i="0" u="none" strike="noStrike" baseline="0" dirty="0">
                <a:solidFill>
                  <a:schemeClr val="bg1"/>
                </a:solidFill>
                <a:latin typeface="Bookman Old Style" panose="02050604050505020204" pitchFamily="18" charset="0"/>
              </a:rPr>
              <a:t>. </a:t>
            </a:r>
          </a:p>
        </p:txBody>
      </p:sp>
    </p:spTree>
    <p:extLst>
      <p:ext uri="{BB962C8B-B14F-4D97-AF65-F5344CB8AC3E}">
        <p14:creationId xmlns:p14="http://schemas.microsoft.com/office/powerpoint/2010/main" val="1066191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B3D1F2-AAE9-EE95-E7BA-14E092E047CA}"/>
              </a:ext>
            </a:extLst>
          </p:cNvPr>
          <p:cNvSpPr txBox="1"/>
          <p:nvPr/>
        </p:nvSpPr>
        <p:spPr>
          <a:xfrm>
            <a:off x="1019502" y="536028"/>
            <a:ext cx="12339145" cy="707886"/>
          </a:xfrm>
          <a:prstGeom prst="rect">
            <a:avLst/>
          </a:prstGeom>
          <a:noFill/>
        </p:spPr>
        <p:txBody>
          <a:bodyPr wrap="square">
            <a:spAutoFit/>
          </a:bodyPr>
          <a:lstStyle/>
          <a:p>
            <a:pPr algn="ctr"/>
            <a:r>
              <a:rPr lang="en-ID" sz="4000" b="0" i="0" u="none" strike="noStrike" baseline="0" dirty="0" err="1">
                <a:solidFill>
                  <a:schemeClr val="bg1"/>
                </a:solidFill>
                <a:latin typeface="Bookman Old Style" panose="02050604050505020204" pitchFamily="18" charset="0"/>
              </a:rPr>
              <a:t>Penyelesaian</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Kerugian</a:t>
            </a:r>
            <a:r>
              <a:rPr lang="en-ID" sz="4000" b="0" i="0" u="none" strike="noStrike" baseline="0" dirty="0">
                <a:solidFill>
                  <a:schemeClr val="bg1"/>
                </a:solidFill>
                <a:latin typeface="Bookman Old Style" panose="02050604050505020204" pitchFamily="18" charset="0"/>
              </a:rPr>
              <a:t> Daerah </a:t>
            </a:r>
            <a:r>
              <a:rPr lang="en-ID" sz="4000" b="0" i="0" u="none" strike="noStrike" baseline="0" dirty="0" err="1">
                <a:solidFill>
                  <a:schemeClr val="bg1"/>
                </a:solidFill>
                <a:latin typeface="Bookman Old Style" panose="02050604050505020204" pitchFamily="18" charset="0"/>
              </a:rPr>
              <a:t>Melalui</a:t>
            </a:r>
            <a:r>
              <a:rPr lang="en-ID" sz="4000" b="0" i="0" u="none" strike="noStrike" baseline="0" dirty="0">
                <a:solidFill>
                  <a:schemeClr val="bg1"/>
                </a:solidFill>
                <a:latin typeface="Bookman Old Style" panose="02050604050505020204" pitchFamily="18" charset="0"/>
              </a:rPr>
              <a:t> </a:t>
            </a:r>
            <a:r>
              <a:rPr lang="en-ID" sz="4000" b="0" i="0" u="none" strike="noStrike" baseline="0" dirty="0" err="1">
                <a:solidFill>
                  <a:schemeClr val="bg1"/>
                </a:solidFill>
                <a:latin typeface="Bookman Old Style" panose="02050604050505020204" pitchFamily="18" charset="0"/>
              </a:rPr>
              <a:t>Majelis</a:t>
            </a:r>
            <a:r>
              <a:rPr lang="en-ID" sz="4000" b="0" i="0" u="none" strike="noStrike" baseline="0" dirty="0">
                <a:solidFill>
                  <a:schemeClr val="bg1"/>
                </a:solidFill>
                <a:latin typeface="Bookman Old Style" panose="02050604050505020204" pitchFamily="18" charset="0"/>
              </a:rPr>
              <a:t> </a:t>
            </a:r>
            <a:endParaRPr lang="en-ID" sz="4000" dirty="0">
              <a:solidFill>
                <a:schemeClr val="bg1"/>
              </a:solidFill>
            </a:endParaRPr>
          </a:p>
        </p:txBody>
      </p:sp>
      <p:sp>
        <p:nvSpPr>
          <p:cNvPr id="5" name="TextBox 4">
            <a:extLst>
              <a:ext uri="{FF2B5EF4-FFF2-40B4-BE49-F238E27FC236}">
                <a16:creationId xmlns:a16="http://schemas.microsoft.com/office/drawing/2014/main" id="{24A9B5CA-68F3-DCAA-87DD-55A64B215D6B}"/>
              </a:ext>
            </a:extLst>
          </p:cNvPr>
          <p:cNvSpPr txBox="1"/>
          <p:nvPr/>
        </p:nvSpPr>
        <p:spPr>
          <a:xfrm>
            <a:off x="641131" y="1698754"/>
            <a:ext cx="13243035" cy="5693866"/>
          </a:xfrm>
          <a:prstGeom prst="rect">
            <a:avLst/>
          </a:prstGeom>
          <a:noFill/>
        </p:spPr>
        <p:txBody>
          <a:bodyPr wrap="square">
            <a:spAutoFit/>
          </a:bodyPr>
          <a:lstStyle/>
          <a:p>
            <a:pPr algn="just"/>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hal</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berdasarkan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sidang</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Kerugian</a:t>
            </a:r>
            <a:r>
              <a:rPr lang="en-ID" sz="2800" b="0" i="0" u="none" strike="noStrike" baseline="0" dirty="0">
                <a:solidFill>
                  <a:schemeClr val="bg1"/>
                </a:solidFill>
                <a:latin typeface="Bookman Old Style" panose="02050604050505020204" pitchFamily="18" charset="0"/>
              </a:rPr>
              <a:t> Daerah </a:t>
            </a:r>
            <a:r>
              <a:rPr lang="en-ID" sz="2800" b="0" i="0" u="none" strike="noStrike" baseline="0" dirty="0" err="1">
                <a:solidFill>
                  <a:schemeClr val="bg1"/>
                </a:solidFill>
                <a:latin typeface="Bookman Old Style" panose="02050604050505020204" pitchFamily="18" charset="0"/>
              </a:rPr>
              <a:t>keberatan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Pihak</a:t>
            </a:r>
            <a:r>
              <a:rPr lang="en-ID" sz="2800" b="0" i="0" u="none" strike="noStrike" baseline="0" dirty="0">
                <a:solidFill>
                  <a:schemeClr val="bg1"/>
                </a:solidFill>
                <a:latin typeface="Bookman Old Style" panose="02050604050505020204" pitchFamily="18" charset="0"/>
              </a:rPr>
              <a:t> Yang </a:t>
            </a:r>
            <a:r>
              <a:rPr lang="en-ID" sz="2800" b="0" i="0" u="none" strike="noStrike" baseline="0" dirty="0" err="1">
                <a:solidFill>
                  <a:schemeClr val="bg1"/>
                </a:solidFill>
                <a:latin typeface="Bookman Old Style" panose="02050604050505020204" pitchFamily="18" charset="0"/>
              </a:rPr>
              <a:t>Merugikan</a:t>
            </a:r>
            <a:r>
              <a:rPr lang="en-ID" sz="2800" b="0" i="0" u="none" strike="noStrike" baseline="0" dirty="0">
                <a:solidFill>
                  <a:schemeClr val="bg1"/>
                </a:solidFill>
                <a:latin typeface="Bookman Old Style" panose="02050604050505020204" pitchFamily="18" charset="0"/>
              </a:rPr>
              <a:t>/</a:t>
            </a:r>
            <a:r>
              <a:rPr lang="en-ID" sz="2800" b="0" i="0" u="none" strike="noStrike" baseline="0" dirty="0" err="1">
                <a:solidFill>
                  <a:schemeClr val="bg1"/>
                </a:solidFill>
                <a:latin typeface="Bookman Old Style" panose="02050604050505020204" pitchFamily="18" charset="0"/>
              </a:rPr>
              <a:t>Pengampu</a:t>
            </a:r>
            <a:r>
              <a:rPr lang="en-ID" sz="2800" b="0" i="0" u="none" strike="noStrike" baseline="0" dirty="0">
                <a:solidFill>
                  <a:schemeClr val="bg1"/>
                </a:solidFill>
                <a:latin typeface="Bookman Old Style" panose="02050604050505020204" pitchFamily="18" charset="0"/>
              </a:rPr>
              <a:t>/Yang </a:t>
            </a:r>
            <a:r>
              <a:rPr lang="en-ID" sz="2800" b="0" i="0" u="none" strike="noStrike" baseline="0" dirty="0" err="1">
                <a:solidFill>
                  <a:schemeClr val="bg1"/>
                </a:solidFill>
                <a:latin typeface="Bookman Old Style" panose="02050604050505020204" pitchFamily="18" charset="0"/>
              </a:rPr>
              <a:t>Memperoleh</a:t>
            </a:r>
            <a:r>
              <a:rPr lang="en-ID" sz="2800" b="0" i="0" u="none" strike="noStrike" baseline="0" dirty="0">
                <a:solidFill>
                  <a:schemeClr val="bg1"/>
                </a:solidFill>
                <a:latin typeface="Bookman Old Style" panose="02050604050505020204" pitchFamily="18" charset="0"/>
              </a:rPr>
              <a:t> Hak/Ahli Waris </a:t>
            </a:r>
            <a:r>
              <a:rPr lang="en-ID" sz="2800" b="0" i="0" u="none" strike="noStrike" baseline="0" dirty="0" err="1">
                <a:solidFill>
                  <a:schemeClr val="bg1"/>
                </a:solidFill>
                <a:latin typeface="Bookman Old Style" panose="02050604050505020204" pitchFamily="18" charset="0"/>
              </a:rPr>
              <a:t>atas</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penerbitan</a:t>
            </a:r>
            <a:r>
              <a:rPr lang="en-ID" sz="2800" b="0" i="0" u="none" strike="noStrike" baseline="0" dirty="0">
                <a:solidFill>
                  <a:schemeClr val="bg1"/>
                </a:solidFill>
                <a:latin typeface="Bookman Old Style" panose="02050604050505020204" pitchFamily="18" charset="0"/>
              </a:rPr>
              <a:t> SKP2KS </a:t>
            </a:r>
            <a:r>
              <a:rPr lang="en-ID" sz="2800" b="0" i="0" u="none" strike="noStrike" baseline="0" dirty="0" err="1">
                <a:solidFill>
                  <a:schemeClr val="bg1"/>
                </a:solidFill>
                <a:latin typeface="Bookman Old Style" panose="02050604050505020204" pitchFamily="18" charset="0"/>
              </a:rPr>
              <a:t>diterima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seluruhnya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Majelis</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memberikan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pertimbangan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kepada</a:t>
            </a:r>
            <a:r>
              <a:rPr lang="en-ID" sz="2800" b="0" i="0" u="none" strike="noStrike" baseline="0" dirty="0">
                <a:solidFill>
                  <a:schemeClr val="bg1"/>
                </a:solidFill>
                <a:latin typeface="Bookman Old Style" panose="02050604050505020204" pitchFamily="18" charset="0"/>
              </a:rPr>
              <a:t> PPKD </a:t>
            </a:r>
            <a:r>
              <a:rPr lang="en-ID" sz="2800" b="0" i="0" u="none" strike="noStrike" baseline="0" dirty="0" err="1">
                <a:solidFill>
                  <a:schemeClr val="bg1"/>
                </a:solidFill>
                <a:latin typeface="Bookman Old Style" panose="02050604050505020204" pitchFamily="18" charset="0"/>
              </a:rPr>
              <a:t>untuk</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melakukan</a:t>
            </a:r>
            <a:r>
              <a:rPr lang="en-ID" sz="2800" b="0" i="0" u="none" strike="noStrike" baseline="0" dirty="0">
                <a:solidFill>
                  <a:schemeClr val="bg1"/>
                </a:solidFill>
                <a:latin typeface="Bookman Old Style" panose="02050604050505020204" pitchFamily="18" charset="0"/>
              </a:rPr>
              <a:t>: </a:t>
            </a:r>
          </a:p>
          <a:p>
            <a:pPr algn="just"/>
            <a:endParaRPr lang="en-ID" sz="2800" b="0" i="0" u="none" strike="noStrike" baseline="0" dirty="0">
              <a:solidFill>
                <a:schemeClr val="bg1"/>
              </a:solidFill>
              <a:latin typeface="Bookman Old Style" panose="02050604050505020204" pitchFamily="18" charset="0"/>
            </a:endParaRPr>
          </a:p>
          <a:p>
            <a:pPr algn="just"/>
            <a:r>
              <a:rPr lang="fi-FI" sz="2800" b="0" i="0" u="none" strike="noStrike" baseline="0" dirty="0">
                <a:solidFill>
                  <a:schemeClr val="bg1"/>
                </a:solidFill>
                <a:latin typeface="Bookman Old Style" panose="02050604050505020204" pitchFamily="18" charset="0"/>
              </a:rPr>
              <a:t>a. pembebasan penggantian Kerugian Daerah; </a:t>
            </a:r>
          </a:p>
          <a:p>
            <a:pPr algn="just"/>
            <a:r>
              <a:rPr lang="en-ID" sz="2800" b="0" i="0" u="none" strike="noStrike" baseline="0" dirty="0">
                <a:solidFill>
                  <a:schemeClr val="bg1"/>
                </a:solidFill>
                <a:latin typeface="Bookman Old Style" panose="02050604050505020204" pitchFamily="18" charset="0"/>
              </a:rPr>
              <a:t>b. </a:t>
            </a:r>
            <a:r>
              <a:rPr lang="en-ID" sz="2800" b="0" i="0" u="none" strike="noStrike" baseline="0" dirty="0" err="1">
                <a:solidFill>
                  <a:schemeClr val="bg1"/>
                </a:solidFill>
                <a:latin typeface="Bookman Old Style" panose="02050604050505020204" pitchFamily="18" charset="0"/>
              </a:rPr>
              <a:t>penghapusan</a:t>
            </a:r>
            <a:r>
              <a:rPr lang="en-ID" sz="2800" b="0" i="0" u="none" strike="noStrike" baseline="0" dirty="0">
                <a:solidFill>
                  <a:schemeClr val="bg1"/>
                </a:solidFill>
                <a:latin typeface="Bookman Old Style" panose="02050604050505020204" pitchFamily="18" charset="0"/>
              </a:rPr>
              <a:t>: </a:t>
            </a:r>
          </a:p>
          <a:p>
            <a:pPr marL="893763" indent="-441325" algn="just">
              <a:buFont typeface="Wingdings" panose="05000000000000000000" pitchFamily="2" charset="2"/>
              <a:buChar char="ü"/>
            </a:pPr>
            <a:r>
              <a:rPr lang="en-ID" sz="2800" b="0" i="0" u="none" strike="noStrike" baseline="0" dirty="0">
                <a:solidFill>
                  <a:schemeClr val="bg1"/>
                </a:solidFill>
                <a:latin typeface="Bookman Old Style" panose="02050604050505020204" pitchFamily="18" charset="0"/>
              </a:rPr>
              <a:t>uang, </a:t>
            </a:r>
            <a:r>
              <a:rPr lang="en-ID" sz="2800" b="0" i="0" u="none" strike="noStrike" baseline="0" dirty="0" err="1">
                <a:solidFill>
                  <a:schemeClr val="bg1"/>
                </a:solidFill>
                <a:latin typeface="Bookman Old Style" panose="02050604050505020204" pitchFamily="18" charset="0"/>
              </a:rPr>
              <a:t>surat</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berharga</a:t>
            </a:r>
            <a:r>
              <a:rPr lang="en-ID" sz="2800" b="0" i="0" u="none" strike="noStrike" baseline="0" dirty="0">
                <a:solidFill>
                  <a:schemeClr val="bg1"/>
                </a:solidFill>
                <a:latin typeface="Bookman Old Style" panose="02050604050505020204" pitchFamily="18" charset="0"/>
              </a:rPr>
              <a:t>, dan/</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barang</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milik</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daerah</a:t>
            </a:r>
            <a:r>
              <a:rPr lang="en-ID" sz="2800" b="0" i="0" u="none" strike="noStrike" baseline="0" dirty="0">
                <a:solidFill>
                  <a:schemeClr val="bg1"/>
                </a:solidFill>
                <a:latin typeface="Bookman Old Style" panose="02050604050505020204" pitchFamily="18" charset="0"/>
              </a:rPr>
              <a:t> yang </a:t>
            </a:r>
            <a:r>
              <a:rPr lang="en-ID" sz="2800" b="0" i="0" u="none" strike="noStrike" baseline="0" dirty="0" err="1">
                <a:solidFill>
                  <a:schemeClr val="bg1"/>
                </a:solidFill>
                <a:latin typeface="Bookman Old Style" panose="02050604050505020204" pitchFamily="18" charset="0"/>
              </a:rPr>
              <a:t>berada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penguasaan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Pegawai</a:t>
            </a:r>
            <a:r>
              <a:rPr lang="en-ID" sz="2800" b="0" i="0" u="none" strike="noStrike" baseline="0" dirty="0">
                <a:solidFill>
                  <a:schemeClr val="bg1"/>
                </a:solidFill>
                <a:latin typeface="Bookman Old Style" panose="02050604050505020204" pitchFamily="18" charset="0"/>
              </a:rPr>
              <a:t> Negeri </a:t>
            </a:r>
            <a:r>
              <a:rPr lang="en-ID" sz="2800" b="0" i="0" u="none" strike="noStrike" baseline="0" dirty="0" err="1">
                <a:solidFill>
                  <a:schemeClr val="bg1"/>
                </a:solidFill>
                <a:latin typeface="Bookman Old Style" panose="02050604050505020204" pitchFamily="18" charset="0"/>
              </a:rPr>
              <a:t>Bukan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Bendahara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pejabat</a:t>
            </a:r>
            <a:r>
              <a:rPr lang="en-ID" sz="2800" b="0" i="0" u="none" strike="noStrike" baseline="0" dirty="0">
                <a:solidFill>
                  <a:schemeClr val="bg1"/>
                </a:solidFill>
                <a:latin typeface="Bookman Old Style" panose="02050604050505020204" pitchFamily="18" charset="0"/>
              </a:rPr>
              <a:t> lain; dan/</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p>
          <a:p>
            <a:pPr marL="893763" indent="-441325" algn="just">
              <a:buFont typeface="Wingdings" panose="05000000000000000000" pitchFamily="2" charset="2"/>
              <a:buChar char="ü"/>
            </a:pPr>
            <a:r>
              <a:rPr lang="en-ID" sz="2800" b="0" i="0" u="none" strike="noStrike" baseline="0" dirty="0">
                <a:solidFill>
                  <a:schemeClr val="bg1"/>
                </a:solidFill>
                <a:latin typeface="Bookman Old Style" panose="02050604050505020204" pitchFamily="18" charset="0"/>
              </a:rPr>
              <a:t>uang dan/</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barang</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bukan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milik</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daerah</a:t>
            </a:r>
            <a:r>
              <a:rPr lang="en-ID" sz="2800" b="0" i="0" u="none" strike="noStrike" baseline="0" dirty="0">
                <a:solidFill>
                  <a:schemeClr val="bg1"/>
                </a:solidFill>
                <a:latin typeface="Bookman Old Style" panose="02050604050505020204" pitchFamily="18" charset="0"/>
              </a:rPr>
              <a:t> yang </a:t>
            </a:r>
            <a:r>
              <a:rPr lang="en-ID" sz="2800" b="0" i="0" u="none" strike="noStrike" baseline="0" dirty="0" err="1">
                <a:solidFill>
                  <a:schemeClr val="bg1"/>
                </a:solidFill>
                <a:latin typeface="Bookman Old Style" panose="02050604050505020204" pitchFamily="18" charset="0"/>
              </a:rPr>
              <a:t>berada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penguasaan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Pegawai</a:t>
            </a:r>
            <a:r>
              <a:rPr lang="en-ID" sz="2800" b="0" i="0" u="none" strike="noStrike" baseline="0" dirty="0">
                <a:solidFill>
                  <a:schemeClr val="bg1"/>
                </a:solidFill>
                <a:latin typeface="Bookman Old Style" panose="02050604050505020204" pitchFamily="18" charset="0"/>
              </a:rPr>
              <a:t> Negeri </a:t>
            </a:r>
            <a:r>
              <a:rPr lang="en-ID" sz="2800" b="0" i="0" u="none" strike="noStrike" baseline="0" dirty="0" err="1">
                <a:solidFill>
                  <a:schemeClr val="bg1"/>
                </a:solidFill>
                <a:latin typeface="Bookman Old Style" panose="02050604050505020204" pitchFamily="18" charset="0"/>
              </a:rPr>
              <a:t>Bukan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Bendahara</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atau</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Pejabat</a:t>
            </a:r>
            <a:r>
              <a:rPr lang="en-ID" sz="2800" b="0" i="0" u="none" strike="noStrike" baseline="0" dirty="0">
                <a:solidFill>
                  <a:schemeClr val="bg1"/>
                </a:solidFill>
                <a:latin typeface="Bookman Old Style" panose="02050604050505020204" pitchFamily="18" charset="0"/>
              </a:rPr>
              <a:t> Lain yang </a:t>
            </a:r>
            <a:r>
              <a:rPr lang="en-ID" sz="2800" b="0" i="0" u="none" strike="noStrike" baseline="0" dirty="0" err="1">
                <a:solidFill>
                  <a:schemeClr val="bg1"/>
                </a:solidFill>
                <a:latin typeface="Bookman Old Style" panose="02050604050505020204" pitchFamily="18" charset="0"/>
              </a:rPr>
              <a:t>digunakan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dalam</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penyelenggaraan</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tugas</a:t>
            </a:r>
            <a:r>
              <a:rPr lang="en-ID" sz="2800" b="0" i="0" u="none" strike="noStrike" baseline="0" dirty="0">
                <a:solidFill>
                  <a:schemeClr val="bg1"/>
                </a:solidFill>
                <a:latin typeface="Bookman Old Style" panose="02050604050505020204" pitchFamily="18" charset="0"/>
              </a:rPr>
              <a:t> </a:t>
            </a:r>
            <a:r>
              <a:rPr lang="en-ID" sz="2800" b="0" i="0" u="none" strike="noStrike" baseline="0" dirty="0" err="1">
                <a:solidFill>
                  <a:schemeClr val="bg1"/>
                </a:solidFill>
                <a:latin typeface="Bookman Old Style" panose="02050604050505020204" pitchFamily="18" charset="0"/>
              </a:rPr>
              <a:t>pemerintahan</a:t>
            </a:r>
            <a:r>
              <a:rPr lang="en-ID" sz="28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3481943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1D4562-3A5D-8B60-E356-D9C425D1DA19}"/>
              </a:ext>
            </a:extLst>
          </p:cNvPr>
          <p:cNvSpPr txBox="1"/>
          <p:nvPr/>
        </p:nvSpPr>
        <p:spPr>
          <a:xfrm>
            <a:off x="788276" y="508035"/>
            <a:ext cx="12864662" cy="6740307"/>
          </a:xfrm>
          <a:prstGeom prst="rect">
            <a:avLst/>
          </a:prstGeom>
          <a:noFill/>
        </p:spPr>
        <p:txBody>
          <a:bodyPr wrap="square">
            <a:spAutoFit/>
          </a:bodyPr>
          <a:lstStyle/>
          <a:p>
            <a:pPr algn="just"/>
            <a:r>
              <a:rPr lang="en-ID" sz="3600" b="0" i="0" u="none" strike="noStrike" baseline="0" dirty="0" err="1">
                <a:solidFill>
                  <a:schemeClr val="bg1"/>
                </a:solidFill>
                <a:latin typeface="Bookman Old Style" panose="02050604050505020204" pitchFamily="18" charset="0"/>
              </a:rPr>
              <a:t>Berdasarkan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pertimbangan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Majelis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dimaksud</a:t>
            </a:r>
            <a:r>
              <a:rPr lang="en-ID" sz="3600" b="0" i="0" u="none" strike="noStrike" baseline="0" dirty="0">
                <a:solidFill>
                  <a:schemeClr val="bg1"/>
                </a:solidFill>
                <a:latin typeface="Bookman Old Style" panose="02050604050505020204" pitchFamily="18" charset="0"/>
              </a:rPr>
              <a:t>, PPKD: </a:t>
            </a:r>
          </a:p>
          <a:p>
            <a:pPr marL="571500" indent="-571500" algn="just">
              <a:buFont typeface="Wingdings" panose="05000000000000000000" pitchFamily="2" charset="2"/>
              <a:buChar char="v"/>
            </a:pPr>
            <a:r>
              <a:rPr lang="en-ID" sz="3600" b="0" i="0" u="none" strike="noStrike" baseline="0" dirty="0" err="1">
                <a:solidFill>
                  <a:schemeClr val="bg1"/>
                </a:solidFill>
                <a:latin typeface="Bookman Old Style" panose="02050604050505020204" pitchFamily="18" charset="0"/>
              </a:rPr>
              <a:t>menetapkan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keputusan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pembebasan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tanggungjawab</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atas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Daerah.</a:t>
            </a:r>
          </a:p>
          <a:p>
            <a:pPr marL="571500" indent="-571500" algn="just">
              <a:buFont typeface="Wingdings" panose="05000000000000000000" pitchFamily="2" charset="2"/>
              <a:buChar char="v"/>
            </a:pPr>
            <a:r>
              <a:rPr lang="en-ID" sz="3600" b="0" i="0" u="none" strike="noStrike" baseline="0" dirty="0" err="1">
                <a:solidFill>
                  <a:schemeClr val="bg1"/>
                </a:solidFill>
                <a:latin typeface="Bookman Old Style" panose="02050604050505020204" pitchFamily="18" charset="0"/>
              </a:rPr>
              <a:t>mengusulkan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penghapusan</a:t>
            </a:r>
            <a:r>
              <a:rPr lang="en-ID" sz="3600" b="0" i="0" u="none" strike="noStrike" baseline="0" dirty="0">
                <a:solidFill>
                  <a:schemeClr val="bg1"/>
                </a:solidFill>
                <a:latin typeface="Bookman Old Style" panose="02050604050505020204" pitchFamily="18" charset="0"/>
              </a:rPr>
              <a:t>: </a:t>
            </a:r>
          </a:p>
          <a:p>
            <a:pPr marL="1166813" indent="-630238" algn="just">
              <a:buFont typeface="Arial" panose="020B0604020202020204" pitchFamily="34" charset="0"/>
              <a:buChar char="•"/>
            </a:pPr>
            <a:r>
              <a:rPr lang="en-ID" sz="3600" b="0" i="0" u="none" strike="noStrike" baseline="0" dirty="0">
                <a:solidFill>
                  <a:schemeClr val="bg1"/>
                </a:solidFill>
                <a:latin typeface="Bookman Old Style" panose="02050604050505020204" pitchFamily="18" charset="0"/>
              </a:rPr>
              <a:t>uang, </a:t>
            </a:r>
            <a:r>
              <a:rPr lang="en-ID" sz="3600" b="0" i="0" u="none" strike="noStrike" baseline="0" dirty="0" err="1">
                <a:solidFill>
                  <a:schemeClr val="bg1"/>
                </a:solidFill>
                <a:latin typeface="Bookman Old Style" panose="02050604050505020204" pitchFamily="18" charset="0"/>
              </a:rPr>
              <a:t>surat</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berharga</a:t>
            </a:r>
            <a:r>
              <a:rPr lang="en-ID" sz="3600" b="0" i="0" u="none" strike="noStrike" baseline="0" dirty="0">
                <a:solidFill>
                  <a:schemeClr val="bg1"/>
                </a:solidFill>
                <a:latin typeface="Bookman Old Style" panose="02050604050505020204" pitchFamily="18" charset="0"/>
              </a:rPr>
              <a:t>, dan/</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barang</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milik</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daerah</a:t>
            </a:r>
            <a:r>
              <a:rPr lang="en-ID" sz="3600" b="0" i="0" u="none" strike="noStrike" baseline="0" dirty="0">
                <a:solidFill>
                  <a:schemeClr val="bg1"/>
                </a:solidFill>
                <a:latin typeface="Bookman Old Style" panose="02050604050505020204" pitchFamily="18" charset="0"/>
              </a:rPr>
              <a:t> yang </a:t>
            </a:r>
            <a:r>
              <a:rPr lang="en-ID" sz="3600" b="0" i="0" u="none" strike="noStrike" baseline="0" dirty="0" err="1">
                <a:solidFill>
                  <a:schemeClr val="bg1"/>
                </a:solidFill>
                <a:latin typeface="Bookman Old Style" panose="02050604050505020204" pitchFamily="18" charset="0"/>
              </a:rPr>
              <a:t>berada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dalam</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penguasaan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Pegawai</a:t>
            </a:r>
            <a:r>
              <a:rPr lang="en-ID" sz="3600" b="0" i="0" u="none" strike="noStrike" baseline="0" dirty="0">
                <a:solidFill>
                  <a:schemeClr val="bg1"/>
                </a:solidFill>
                <a:latin typeface="Bookman Old Style" panose="02050604050505020204" pitchFamily="18" charset="0"/>
              </a:rPr>
              <a:t> Negeri </a:t>
            </a:r>
            <a:r>
              <a:rPr lang="en-ID" sz="3600" b="0" i="0" u="none" strike="noStrike" baseline="0" dirty="0" err="1">
                <a:solidFill>
                  <a:schemeClr val="bg1"/>
                </a:solidFill>
                <a:latin typeface="Bookman Old Style" panose="02050604050505020204" pitchFamily="18" charset="0"/>
              </a:rPr>
              <a:t>Bukan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Bendahara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pejabat</a:t>
            </a:r>
            <a:r>
              <a:rPr lang="en-ID" sz="3600" b="0" i="0" u="none" strike="noStrike" baseline="0" dirty="0">
                <a:solidFill>
                  <a:schemeClr val="bg1"/>
                </a:solidFill>
                <a:latin typeface="Bookman Old Style" panose="02050604050505020204" pitchFamily="18" charset="0"/>
              </a:rPr>
              <a:t> Lain; dan/</a:t>
            </a:r>
            <a:r>
              <a:rPr lang="en-ID" sz="3600" b="0" i="0" u="none" strike="noStrike" baseline="0" dirty="0" err="1">
                <a:solidFill>
                  <a:schemeClr val="bg1"/>
                </a:solidFill>
                <a:latin typeface="Bookman Old Style" panose="02050604050505020204" pitchFamily="18" charset="0"/>
              </a:rPr>
              <a:t>atau</a:t>
            </a:r>
            <a:endParaRPr lang="en-ID" sz="3600" b="0" i="0" u="none" strike="noStrike" baseline="0" dirty="0">
              <a:solidFill>
                <a:schemeClr val="bg1"/>
              </a:solidFill>
              <a:latin typeface="Bookman Old Style" panose="02050604050505020204" pitchFamily="18" charset="0"/>
            </a:endParaRPr>
          </a:p>
          <a:p>
            <a:pPr marL="1166813" indent="-630238" algn="just">
              <a:buFont typeface="Arial" panose="020B0604020202020204" pitchFamily="34" charset="0"/>
              <a:buChar char="•"/>
            </a:pPr>
            <a:r>
              <a:rPr lang="en-ID" sz="3600" b="0" i="0" u="none" strike="noStrike" baseline="0" dirty="0">
                <a:solidFill>
                  <a:schemeClr val="bg1"/>
                </a:solidFill>
                <a:latin typeface="Bookman Old Style" panose="02050604050505020204" pitchFamily="18" charset="0"/>
              </a:rPr>
              <a:t>uang dan/</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barang</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bukan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milik</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daerah</a:t>
            </a:r>
            <a:r>
              <a:rPr lang="en-ID" sz="3600" b="0" i="0" u="none" strike="noStrike" baseline="0" dirty="0">
                <a:solidFill>
                  <a:schemeClr val="bg1"/>
                </a:solidFill>
                <a:latin typeface="Bookman Old Style" panose="02050604050505020204" pitchFamily="18" charset="0"/>
              </a:rPr>
              <a:t> yang </a:t>
            </a:r>
            <a:r>
              <a:rPr lang="en-ID" sz="3600" b="0" i="0" u="none" strike="noStrike" baseline="0" dirty="0" err="1">
                <a:solidFill>
                  <a:schemeClr val="bg1"/>
                </a:solidFill>
                <a:latin typeface="Bookman Old Style" panose="02050604050505020204" pitchFamily="18" charset="0"/>
              </a:rPr>
              <a:t>berada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dalam</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penguasaan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Pegawai</a:t>
            </a:r>
            <a:r>
              <a:rPr lang="en-ID" sz="3600" b="0" i="0" u="none" strike="noStrike" baseline="0" dirty="0">
                <a:solidFill>
                  <a:schemeClr val="bg1"/>
                </a:solidFill>
                <a:latin typeface="Bookman Old Style" panose="02050604050505020204" pitchFamily="18" charset="0"/>
              </a:rPr>
              <a:t> Negeri </a:t>
            </a:r>
            <a:r>
              <a:rPr lang="en-ID" sz="3600" b="0" i="0" u="none" strike="noStrike" baseline="0" dirty="0" err="1">
                <a:solidFill>
                  <a:schemeClr val="bg1"/>
                </a:solidFill>
                <a:latin typeface="Bookman Old Style" panose="02050604050505020204" pitchFamily="18" charset="0"/>
              </a:rPr>
              <a:t>Bukan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Bendahara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Pejabat</a:t>
            </a:r>
            <a:r>
              <a:rPr lang="en-ID" sz="3600" b="0" i="0" u="none" strike="noStrike" baseline="0" dirty="0">
                <a:solidFill>
                  <a:schemeClr val="bg1"/>
                </a:solidFill>
                <a:latin typeface="Bookman Old Style" panose="02050604050505020204" pitchFamily="18" charset="0"/>
              </a:rPr>
              <a:t> Lain yang </a:t>
            </a:r>
            <a:r>
              <a:rPr lang="en-ID" sz="3600" b="0" i="0" u="none" strike="noStrike" baseline="0" dirty="0" err="1">
                <a:solidFill>
                  <a:schemeClr val="bg1"/>
                </a:solidFill>
                <a:latin typeface="Bookman Old Style" panose="02050604050505020204" pitchFamily="18" charset="0"/>
              </a:rPr>
              <a:t>digunakan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dalam</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penyelenggaraan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tugas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pemerintahan</a:t>
            </a:r>
            <a:r>
              <a:rPr lang="en-ID" sz="36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936691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2EDA34-3B0B-5B13-2E15-5329F9525B38}"/>
              </a:ext>
            </a:extLst>
          </p:cNvPr>
          <p:cNvSpPr txBox="1"/>
          <p:nvPr/>
        </p:nvSpPr>
        <p:spPr>
          <a:xfrm>
            <a:off x="945931" y="679498"/>
            <a:ext cx="12980276" cy="5570756"/>
          </a:xfrm>
          <a:prstGeom prst="rect">
            <a:avLst/>
          </a:prstGeom>
          <a:noFill/>
        </p:spPr>
        <p:txBody>
          <a:bodyPr wrap="square">
            <a:spAutoFit/>
          </a:bodyPr>
          <a:lstStyle/>
          <a:p>
            <a:pPr algn="just"/>
            <a:r>
              <a:rPr lang="sv-SE" sz="3600" b="0" i="0" u="none" strike="noStrike" baseline="0" dirty="0">
                <a:solidFill>
                  <a:schemeClr val="bg1"/>
                </a:solidFill>
                <a:latin typeface="Bookman Old Style" panose="02050604050505020204" pitchFamily="18" charset="0"/>
              </a:rPr>
              <a:t>PPKD berdasarkan pertimbangan Majelis menerbitkan SKP2K paling lama 14 (empat belas) hari kerja sejak Majelis menetapkan putusan hasil sidang</a:t>
            </a:r>
            <a:r>
              <a:rPr lang="sv-SE" sz="3600" dirty="0">
                <a:solidFill>
                  <a:schemeClr val="bg1"/>
                </a:solidFill>
                <a:latin typeface="Bookman Old Style" panose="02050604050505020204" pitchFamily="18" charset="0"/>
              </a:rPr>
              <a:t> dan disampaikan kepada :</a:t>
            </a:r>
          </a:p>
          <a:p>
            <a:pPr algn="l"/>
            <a:endParaRPr lang="en-ID" sz="3600" b="0" i="0" u="none" strike="noStrike" baseline="0" dirty="0">
              <a:solidFill>
                <a:schemeClr val="bg1"/>
              </a:solidFill>
              <a:latin typeface="Bookman Old Style" panose="02050604050505020204" pitchFamily="18" charset="0"/>
            </a:endParaRPr>
          </a:p>
          <a:p>
            <a:r>
              <a:rPr lang="en-ID" sz="3600" b="0" i="0" u="none" strike="noStrike" baseline="0" dirty="0">
                <a:solidFill>
                  <a:schemeClr val="bg1"/>
                </a:solidFill>
                <a:latin typeface="Bookman Old Style" panose="02050604050505020204" pitchFamily="18" charset="0"/>
              </a:rPr>
              <a:t>a. Badan </a:t>
            </a:r>
            <a:r>
              <a:rPr lang="en-ID" sz="3600" b="0" i="0" u="none" strike="noStrike" baseline="0" dirty="0" err="1">
                <a:solidFill>
                  <a:schemeClr val="bg1"/>
                </a:solidFill>
                <a:latin typeface="Bookman Old Style" panose="02050604050505020204" pitchFamily="18" charset="0"/>
              </a:rPr>
              <a:t>Pemeriksa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Keuangan</a:t>
            </a:r>
            <a:r>
              <a:rPr lang="en-ID" sz="3600" b="0" i="0" u="none" strike="noStrike" baseline="0" dirty="0">
                <a:solidFill>
                  <a:schemeClr val="bg1"/>
                </a:solidFill>
                <a:latin typeface="Bookman Old Style" panose="02050604050505020204" pitchFamily="18" charset="0"/>
              </a:rPr>
              <a:t>; </a:t>
            </a:r>
          </a:p>
          <a:p>
            <a:r>
              <a:rPr lang="en-ID" sz="3600" b="0" i="0" u="none" strike="noStrike" baseline="0" dirty="0">
                <a:solidFill>
                  <a:schemeClr val="bg1"/>
                </a:solidFill>
                <a:latin typeface="Bookman Old Style" panose="02050604050505020204" pitchFamily="18" charset="0"/>
              </a:rPr>
              <a:t>b. </a:t>
            </a:r>
            <a:r>
              <a:rPr lang="en-ID" sz="3600" b="0" i="0" u="none" strike="noStrike" baseline="0" dirty="0" err="1">
                <a:solidFill>
                  <a:schemeClr val="bg1"/>
                </a:solidFill>
                <a:latin typeface="Bookman Old Style" panose="02050604050505020204" pitchFamily="18" charset="0"/>
              </a:rPr>
              <a:t>Majelis</a:t>
            </a:r>
            <a:r>
              <a:rPr lang="en-ID" sz="3600" b="0" i="0" u="none" strike="noStrike" baseline="0" dirty="0">
                <a:solidFill>
                  <a:schemeClr val="bg1"/>
                </a:solidFill>
                <a:latin typeface="Bookman Old Style" panose="02050604050505020204" pitchFamily="18" charset="0"/>
              </a:rPr>
              <a:t>; dan </a:t>
            </a:r>
          </a:p>
          <a:p>
            <a:pPr marL="536575" indent="-536575"/>
            <a:r>
              <a:rPr lang="en-ID" sz="3600" b="0" i="0" u="none" strike="noStrike" baseline="0" dirty="0">
                <a:solidFill>
                  <a:schemeClr val="bg1"/>
                </a:solidFill>
                <a:latin typeface="Bookman Old Style" panose="02050604050505020204" pitchFamily="18" charset="0"/>
              </a:rPr>
              <a:t>c. </a:t>
            </a:r>
            <a:r>
              <a:rPr lang="en-ID" sz="3600" b="0" i="0" u="none" strike="noStrike" baseline="0" dirty="0" err="1">
                <a:solidFill>
                  <a:schemeClr val="bg1"/>
                </a:solidFill>
                <a:latin typeface="Bookman Old Style" panose="02050604050505020204" pitchFamily="18" charset="0"/>
              </a:rPr>
              <a:t>Pihak</a:t>
            </a:r>
            <a:r>
              <a:rPr lang="en-ID" sz="3600" b="0" i="0" u="none" strike="noStrike" baseline="0" dirty="0">
                <a:solidFill>
                  <a:schemeClr val="bg1"/>
                </a:solidFill>
                <a:latin typeface="Bookman Old Style" panose="02050604050505020204" pitchFamily="18" charset="0"/>
              </a:rPr>
              <a:t> Yang </a:t>
            </a:r>
            <a:r>
              <a:rPr lang="en-ID" sz="3600" b="0" i="0" u="none" strike="noStrike" baseline="0" dirty="0" err="1">
                <a:solidFill>
                  <a:schemeClr val="bg1"/>
                </a:solidFill>
                <a:latin typeface="Bookman Old Style" panose="02050604050505020204" pitchFamily="18" charset="0"/>
              </a:rPr>
              <a:t>Merugikan</a:t>
            </a:r>
            <a:r>
              <a:rPr lang="en-ID" sz="3600" b="0" i="0" u="none" strike="noStrike" baseline="0" dirty="0">
                <a:solidFill>
                  <a:schemeClr val="bg1"/>
                </a:solidFill>
                <a:latin typeface="Bookman Old Style" panose="02050604050505020204" pitchFamily="18" charset="0"/>
              </a:rPr>
              <a:t>/</a:t>
            </a:r>
            <a:r>
              <a:rPr lang="en-ID" sz="3600" b="0" i="0" u="none" strike="noStrike" baseline="0" dirty="0" err="1">
                <a:solidFill>
                  <a:schemeClr val="bg1"/>
                </a:solidFill>
                <a:latin typeface="Bookman Old Style" panose="02050604050505020204" pitchFamily="18" charset="0"/>
              </a:rPr>
              <a:t>Pengampu</a:t>
            </a:r>
            <a:r>
              <a:rPr lang="en-ID" sz="3600" b="0" i="0" u="none" strike="noStrike" baseline="0" dirty="0">
                <a:solidFill>
                  <a:schemeClr val="bg1"/>
                </a:solidFill>
                <a:latin typeface="Bookman Old Style" panose="02050604050505020204" pitchFamily="18" charset="0"/>
              </a:rPr>
              <a:t>/Yang </a:t>
            </a:r>
            <a:r>
              <a:rPr lang="en-ID" sz="3600" b="0" i="0" u="none" strike="noStrike" baseline="0" dirty="0" err="1">
                <a:solidFill>
                  <a:schemeClr val="bg1"/>
                </a:solidFill>
                <a:latin typeface="Bookman Old Style" panose="02050604050505020204" pitchFamily="18" charset="0"/>
              </a:rPr>
              <a:t>Memperoleh</a:t>
            </a:r>
            <a:r>
              <a:rPr lang="en-ID" sz="3600" b="0" i="0" u="none" strike="noStrike" baseline="0" dirty="0">
                <a:solidFill>
                  <a:schemeClr val="bg1"/>
                </a:solidFill>
                <a:latin typeface="Bookman Old Style" panose="02050604050505020204" pitchFamily="18" charset="0"/>
              </a:rPr>
              <a:t> Hak/Ahli Waris.</a:t>
            </a:r>
            <a:r>
              <a:rPr lang="en-ID" sz="3200" b="0" i="0" u="none" strike="noStrike" baseline="0" dirty="0">
                <a:solidFill>
                  <a:schemeClr val="bg1"/>
                </a:solidFill>
                <a:latin typeface="Bookman Old Style" panose="02050604050505020204" pitchFamily="18" charset="0"/>
              </a:rPr>
              <a:t> </a:t>
            </a:r>
          </a:p>
          <a:p>
            <a:pPr algn="just"/>
            <a:endParaRPr lang="en-ID" sz="3200" dirty="0">
              <a:solidFill>
                <a:schemeClr val="bg1"/>
              </a:solidFill>
            </a:endParaRPr>
          </a:p>
        </p:txBody>
      </p:sp>
    </p:spTree>
    <p:extLst>
      <p:ext uri="{BB962C8B-B14F-4D97-AF65-F5344CB8AC3E}">
        <p14:creationId xmlns:p14="http://schemas.microsoft.com/office/powerpoint/2010/main" val="2819697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86A70-9795-DC79-0E95-DD0DD0F6479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52D31C3-789A-E0FA-6971-065556BDAEBA}"/>
              </a:ext>
            </a:extLst>
          </p:cNvPr>
          <p:cNvSpPr txBox="1"/>
          <p:nvPr/>
        </p:nvSpPr>
        <p:spPr>
          <a:xfrm>
            <a:off x="1019502" y="536028"/>
            <a:ext cx="12339145" cy="707886"/>
          </a:xfrm>
          <a:prstGeom prst="rect">
            <a:avLst/>
          </a:prstGeom>
          <a:noFill/>
        </p:spPr>
        <p:txBody>
          <a:bodyPr wrap="square">
            <a:spAutoFit/>
          </a:bodyPr>
          <a:lstStyle/>
          <a:p>
            <a:pPr algn="ctr"/>
            <a:r>
              <a:rPr lang="en-ID" sz="4000" b="0" i="0" u="none" strike="noStrike" baseline="0" dirty="0" err="1">
                <a:solidFill>
                  <a:schemeClr val="bg1"/>
                </a:solidFill>
                <a:latin typeface="Bookman Old Style" panose="02050604050505020204" pitchFamily="18" charset="0"/>
              </a:rPr>
              <a:t>Penentuan</a:t>
            </a:r>
            <a:r>
              <a:rPr lang="en-ID" sz="4000" b="0" i="0" u="none" strike="noStrike" baseline="0" dirty="0">
                <a:solidFill>
                  <a:schemeClr val="bg1"/>
                </a:solidFill>
                <a:latin typeface="Bookman Old Style" panose="02050604050505020204" pitchFamily="18" charset="0"/>
              </a:rPr>
              <a:t> Nilai </a:t>
            </a:r>
            <a:r>
              <a:rPr lang="en-ID" sz="4000" b="0" i="0" u="none" strike="noStrike" baseline="0" dirty="0" err="1">
                <a:solidFill>
                  <a:schemeClr val="bg1"/>
                </a:solidFill>
                <a:latin typeface="Bookman Old Style" panose="02050604050505020204" pitchFamily="18" charset="0"/>
              </a:rPr>
              <a:t>Kerugian</a:t>
            </a:r>
            <a:r>
              <a:rPr lang="en-ID" sz="4000" b="0" i="0" u="none" strike="noStrike" baseline="0" dirty="0">
                <a:solidFill>
                  <a:schemeClr val="bg1"/>
                </a:solidFill>
                <a:latin typeface="Bookman Old Style" panose="02050604050505020204" pitchFamily="18" charset="0"/>
              </a:rPr>
              <a:t> Daerah</a:t>
            </a:r>
            <a:endParaRPr lang="en-ID" sz="4000" dirty="0">
              <a:solidFill>
                <a:schemeClr val="bg1"/>
              </a:solidFill>
            </a:endParaRPr>
          </a:p>
        </p:txBody>
      </p:sp>
      <p:sp>
        <p:nvSpPr>
          <p:cNvPr id="5" name="TextBox 4">
            <a:extLst>
              <a:ext uri="{FF2B5EF4-FFF2-40B4-BE49-F238E27FC236}">
                <a16:creationId xmlns:a16="http://schemas.microsoft.com/office/drawing/2014/main" id="{E39C6F5F-4C89-2C8B-2CE8-ABC9B0DEDE37}"/>
              </a:ext>
            </a:extLst>
          </p:cNvPr>
          <p:cNvSpPr txBox="1"/>
          <p:nvPr/>
        </p:nvSpPr>
        <p:spPr>
          <a:xfrm>
            <a:off x="641131" y="1698754"/>
            <a:ext cx="13243035" cy="5724644"/>
          </a:xfrm>
          <a:prstGeom prst="rect">
            <a:avLst/>
          </a:prstGeom>
          <a:noFill/>
        </p:spPr>
        <p:txBody>
          <a:bodyPr wrap="square">
            <a:spAutoFit/>
          </a:bodyPr>
          <a:lstStyle/>
          <a:p>
            <a:pPr algn="l"/>
            <a:endParaRPr lang="en-ID" sz="1800" b="0" i="0" u="none" strike="noStrike" baseline="0" dirty="0">
              <a:solidFill>
                <a:srgbClr val="000000"/>
              </a:solidFill>
              <a:latin typeface="Bookman Old Style" panose="02050604050505020204" pitchFamily="18" charset="0"/>
            </a:endParaRPr>
          </a:p>
          <a:p>
            <a:r>
              <a:rPr lang="en-ID" sz="3600" b="0" i="0" u="none" strike="noStrike" baseline="0" dirty="0" err="1">
                <a:solidFill>
                  <a:schemeClr val="bg1"/>
                </a:solidFill>
                <a:latin typeface="Bookman Old Style" panose="02050604050505020204" pitchFamily="18" charset="0"/>
              </a:rPr>
              <a:t>Dalam</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rangka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penyelesaian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Daerah, </a:t>
            </a:r>
            <a:r>
              <a:rPr lang="en-ID" sz="3600" b="0" i="0" u="none" strike="noStrike" baseline="0" dirty="0" err="1">
                <a:solidFill>
                  <a:schemeClr val="bg1"/>
                </a:solidFill>
                <a:latin typeface="Bookman Old Style" panose="02050604050505020204" pitchFamily="18" charset="0"/>
              </a:rPr>
              <a:t>dilakukan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penentuan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nilai</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atas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Daerah </a:t>
            </a:r>
            <a:r>
              <a:rPr lang="en-ID" sz="3600" b="0" i="0" u="none" strike="noStrike" baseline="0" dirty="0" err="1">
                <a:solidFill>
                  <a:schemeClr val="bg1"/>
                </a:solidFill>
                <a:latin typeface="Bookman Old Style" panose="02050604050505020204" pitchFamily="18" charset="0"/>
              </a:rPr>
              <a:t>dengan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didasarkan</a:t>
            </a:r>
            <a:r>
              <a:rPr lang="en-ID" sz="3600" b="0" i="0" u="none" strike="noStrike" baseline="0" dirty="0">
                <a:solidFill>
                  <a:schemeClr val="bg1"/>
                </a:solidFill>
                <a:latin typeface="Bookman Old Style" panose="02050604050505020204" pitchFamily="18" charset="0"/>
              </a:rPr>
              <a:t> pada : </a:t>
            </a:r>
            <a:endParaRPr lang="en-ID" sz="1800" b="0" i="0" u="none" strike="noStrike" baseline="0" dirty="0">
              <a:solidFill>
                <a:schemeClr val="bg1"/>
              </a:solidFill>
              <a:latin typeface="Bookman Old Style" panose="02050604050505020204" pitchFamily="18" charset="0"/>
            </a:endParaRPr>
          </a:p>
          <a:p>
            <a:pPr algn="just"/>
            <a:r>
              <a:rPr lang="en-ID" sz="2800" b="0" i="0" u="none" strike="noStrike" baseline="0" dirty="0">
                <a:solidFill>
                  <a:schemeClr val="bg1"/>
                </a:solidFill>
                <a:latin typeface="Bookman Old Style" panose="02050604050505020204" pitchFamily="18" charset="0"/>
              </a:rPr>
              <a:t> </a:t>
            </a:r>
          </a:p>
          <a:p>
            <a:pPr algn="just"/>
            <a:r>
              <a:rPr lang="fi-FI" sz="2800" b="0" i="0" u="none" strike="noStrike" baseline="0" dirty="0">
                <a:solidFill>
                  <a:schemeClr val="bg1"/>
                </a:solidFill>
                <a:latin typeface="Bookman Old Style" panose="02050604050505020204" pitchFamily="18" charset="0"/>
              </a:rPr>
              <a:t>a. Nilai Buku; </a:t>
            </a:r>
          </a:p>
          <a:p>
            <a:pPr algn="l"/>
            <a:r>
              <a:rPr lang="en-ID" sz="2800" b="0" i="0" u="none" strike="noStrike" baseline="0" dirty="0">
                <a:solidFill>
                  <a:schemeClr val="bg1"/>
                </a:solidFill>
                <a:latin typeface="Bookman Old Style" panose="02050604050505020204" pitchFamily="18" charset="0"/>
              </a:rPr>
              <a:t>b. </a:t>
            </a:r>
            <a:r>
              <a:rPr lang="en-ID" sz="3200" b="0" i="0" u="none" strike="noStrike" baseline="0" dirty="0">
                <a:solidFill>
                  <a:schemeClr val="bg1"/>
                </a:solidFill>
                <a:latin typeface="Bookman Old Style" panose="02050604050505020204" pitchFamily="18" charset="0"/>
              </a:rPr>
              <a:t>Nilai </a:t>
            </a:r>
            <a:r>
              <a:rPr lang="en-ID" sz="3200" b="0" i="0" u="none" strike="noStrike" baseline="0" dirty="0" err="1">
                <a:solidFill>
                  <a:schemeClr val="bg1"/>
                </a:solidFill>
                <a:latin typeface="Bookman Old Style" panose="02050604050505020204" pitchFamily="18" charset="0"/>
              </a:rPr>
              <a:t>wajar</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atas</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barang</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sejenis</a:t>
            </a:r>
            <a:r>
              <a:rPr lang="en-ID" sz="3200" b="0" i="0" u="none" strike="noStrike" baseline="0" dirty="0">
                <a:solidFill>
                  <a:schemeClr val="bg1"/>
                </a:solidFill>
                <a:latin typeface="Bookman Old Style" panose="02050604050505020204" pitchFamily="18" charset="0"/>
              </a:rPr>
              <a:t>.</a:t>
            </a:r>
            <a:r>
              <a:rPr lang="en-ID" b="0" i="0" u="none" strike="noStrike" baseline="0" dirty="0">
                <a:solidFill>
                  <a:schemeClr val="bg1"/>
                </a:solidFill>
                <a:latin typeface="Bookman Old Style" panose="02050604050505020204" pitchFamily="18" charset="0"/>
              </a:rPr>
              <a:t> </a:t>
            </a:r>
          </a:p>
          <a:p>
            <a:pPr algn="just"/>
            <a:endParaRPr lang="en-ID" sz="2800" b="0" i="0" u="none" strike="noStrike" baseline="0" dirty="0">
              <a:solidFill>
                <a:schemeClr val="bg1"/>
              </a:solidFill>
              <a:latin typeface="Bookman Old Style" panose="02050604050505020204" pitchFamily="18" charset="0"/>
            </a:endParaRPr>
          </a:p>
          <a:p>
            <a:r>
              <a:rPr lang="en-ID" sz="3200" b="0" i="0" u="none" strike="noStrike" baseline="0" dirty="0" err="1">
                <a:solidFill>
                  <a:schemeClr val="bg1"/>
                </a:solidFill>
                <a:latin typeface="Bookman Old Style" panose="02050604050505020204" pitchFamily="18" charset="0"/>
              </a:rPr>
              <a:t>Dalam</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hal</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buku</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atau</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wajar</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dapat</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ditentukan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barang</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digunakan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adalah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yang paling </a:t>
            </a:r>
            <a:r>
              <a:rPr lang="en-ID" sz="3200" b="0" i="0" u="none" strike="noStrike" baseline="0" dirty="0" err="1">
                <a:solidFill>
                  <a:schemeClr val="bg1"/>
                </a:solidFill>
                <a:latin typeface="Bookman Old Style" panose="02050604050505020204" pitchFamily="18" charset="0"/>
              </a:rPr>
              <a:t>tinggi</a:t>
            </a:r>
            <a:r>
              <a:rPr lang="en-ID" sz="3200" b="0" i="0" u="none" strike="noStrike" baseline="0" dirty="0">
                <a:solidFill>
                  <a:schemeClr val="bg1"/>
                </a:solidFill>
                <a:latin typeface="Bookman Old Style" panose="02050604050505020204" pitchFamily="18" charset="0"/>
              </a:rPr>
              <a:t> di </a:t>
            </a:r>
            <a:r>
              <a:rPr lang="en-ID" sz="3200" b="0" i="0" u="none" strike="noStrike" baseline="0" dirty="0" err="1">
                <a:solidFill>
                  <a:schemeClr val="bg1"/>
                </a:solidFill>
                <a:latin typeface="Bookman Old Style" panose="02050604050505020204" pitchFamily="18" charset="0"/>
              </a:rPr>
              <a:t>antara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kedua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tersebut</a:t>
            </a:r>
            <a:r>
              <a:rPr lang="en-ID" sz="32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a:p>
            <a:pPr marL="452438" algn="just"/>
            <a:r>
              <a:rPr lang="en-ID" sz="28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3457222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384D7-DAB0-5886-5958-DBBF1255910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24894BE-D075-5473-1FC6-9E4D4C3DCB03}"/>
              </a:ext>
            </a:extLst>
          </p:cNvPr>
          <p:cNvSpPr txBox="1"/>
          <p:nvPr/>
        </p:nvSpPr>
        <p:spPr>
          <a:xfrm>
            <a:off x="1019502" y="536028"/>
            <a:ext cx="12339145" cy="707886"/>
          </a:xfrm>
          <a:prstGeom prst="rect">
            <a:avLst/>
          </a:prstGeom>
          <a:noFill/>
        </p:spPr>
        <p:txBody>
          <a:bodyPr wrap="square">
            <a:spAutoFit/>
          </a:bodyPr>
          <a:lstStyle/>
          <a:p>
            <a:pPr algn="ctr"/>
            <a:r>
              <a:rPr lang="en-ID" sz="4000" b="0" i="0" u="none" strike="noStrike" baseline="0" dirty="0" err="1">
                <a:solidFill>
                  <a:schemeClr val="bg1"/>
                </a:solidFill>
                <a:latin typeface="Bookman Old Style" panose="02050604050505020204" pitchFamily="18" charset="0"/>
              </a:rPr>
              <a:t>Penentuan</a:t>
            </a:r>
            <a:r>
              <a:rPr lang="en-ID" sz="4000" b="0" i="0" u="none" strike="noStrike" baseline="0" dirty="0">
                <a:solidFill>
                  <a:schemeClr val="bg1"/>
                </a:solidFill>
                <a:latin typeface="Bookman Old Style" panose="02050604050505020204" pitchFamily="18" charset="0"/>
              </a:rPr>
              <a:t> Nilai </a:t>
            </a:r>
            <a:r>
              <a:rPr lang="en-ID" sz="4000" b="0" i="0" u="none" strike="noStrike" baseline="0" dirty="0" err="1">
                <a:solidFill>
                  <a:schemeClr val="bg1"/>
                </a:solidFill>
                <a:latin typeface="Bookman Old Style" panose="02050604050505020204" pitchFamily="18" charset="0"/>
              </a:rPr>
              <a:t>Kerugian</a:t>
            </a:r>
            <a:r>
              <a:rPr lang="en-ID" sz="4000" b="0" i="0" u="none" strike="noStrike" baseline="0" dirty="0">
                <a:solidFill>
                  <a:schemeClr val="bg1"/>
                </a:solidFill>
                <a:latin typeface="Bookman Old Style" panose="02050604050505020204" pitchFamily="18" charset="0"/>
              </a:rPr>
              <a:t> Daerah</a:t>
            </a:r>
            <a:endParaRPr lang="en-ID" sz="4000" dirty="0">
              <a:solidFill>
                <a:schemeClr val="bg1"/>
              </a:solidFill>
            </a:endParaRPr>
          </a:p>
        </p:txBody>
      </p:sp>
      <p:sp>
        <p:nvSpPr>
          <p:cNvPr id="5" name="TextBox 4">
            <a:extLst>
              <a:ext uri="{FF2B5EF4-FFF2-40B4-BE49-F238E27FC236}">
                <a16:creationId xmlns:a16="http://schemas.microsoft.com/office/drawing/2014/main" id="{8B998B41-5B3D-12F6-105B-60DF4F3715B1}"/>
              </a:ext>
            </a:extLst>
          </p:cNvPr>
          <p:cNvSpPr txBox="1"/>
          <p:nvPr/>
        </p:nvSpPr>
        <p:spPr>
          <a:xfrm>
            <a:off x="641131" y="1698754"/>
            <a:ext cx="13243035" cy="6155531"/>
          </a:xfrm>
          <a:prstGeom prst="rect">
            <a:avLst/>
          </a:prstGeom>
          <a:noFill/>
        </p:spPr>
        <p:txBody>
          <a:bodyPr wrap="square">
            <a:spAutoFit/>
          </a:bodyPr>
          <a:lstStyle/>
          <a:p>
            <a:pPr algn="just"/>
            <a:r>
              <a:rPr lang="en-ID" sz="3200" b="0" i="0" u="none" strike="noStrike" baseline="0" dirty="0">
                <a:solidFill>
                  <a:schemeClr val="bg1"/>
                </a:solidFill>
                <a:latin typeface="Bookman Old Style" panose="02050604050505020204" pitchFamily="18" charset="0"/>
              </a:rPr>
              <a:t>TPKD </a:t>
            </a:r>
            <a:r>
              <a:rPr lang="en-ID" sz="3200" b="0" i="0" u="none" strike="noStrike" baseline="0" dirty="0" err="1">
                <a:solidFill>
                  <a:schemeClr val="bg1"/>
                </a:solidFill>
                <a:latin typeface="Bookman Old Style" panose="02050604050505020204" pitchFamily="18" charset="0"/>
              </a:rPr>
              <a:t>dapat</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meminta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pertimbangan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dari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pihak</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memiliki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kompetensi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untuk</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menghitung</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wajar</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suatu</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barang</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milik</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daerah</a:t>
            </a:r>
            <a:r>
              <a:rPr lang="en-ID" sz="3200" b="0" i="0" u="none" strike="noStrike" baseline="0" dirty="0">
                <a:solidFill>
                  <a:schemeClr val="bg1"/>
                </a:solidFill>
                <a:latin typeface="Bookman Old Style" panose="02050604050505020204" pitchFamily="18" charset="0"/>
              </a:rPr>
              <a:t>.</a:t>
            </a:r>
            <a:r>
              <a:rPr lang="en-ID" sz="1800" b="0" i="0" u="none" strike="noStrike" baseline="0" dirty="0">
                <a:solidFill>
                  <a:srgbClr val="000000"/>
                </a:solidFill>
                <a:latin typeface="Bookman Old Style" panose="02050604050505020204" pitchFamily="18" charset="0"/>
              </a:rPr>
              <a:t> </a:t>
            </a:r>
          </a:p>
          <a:p>
            <a:pPr algn="l"/>
            <a:endParaRPr lang="en-ID" sz="1800" b="0" i="0" u="none" strike="noStrike" baseline="0" dirty="0">
              <a:solidFill>
                <a:srgbClr val="000000"/>
              </a:solidFill>
              <a:latin typeface="Bookman Old Style" panose="02050604050505020204" pitchFamily="18" charset="0"/>
            </a:endParaRPr>
          </a:p>
          <a:p>
            <a:pPr algn="just"/>
            <a:r>
              <a:rPr lang="en-ID" sz="3200" b="0" i="0" u="none" strike="noStrike" baseline="0" dirty="0" err="1">
                <a:solidFill>
                  <a:schemeClr val="bg1"/>
                </a:solidFill>
                <a:latin typeface="Bookman Old Style" panose="02050604050505020204" pitchFamily="18" charset="0"/>
              </a:rPr>
              <a:t>Pihak</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memiliki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kompetensi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sebagaimana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dimaksud</a:t>
            </a:r>
            <a:r>
              <a:rPr lang="en-ID" sz="3200" b="0" i="0" u="none" strike="noStrike" baseline="0" dirty="0">
                <a:solidFill>
                  <a:schemeClr val="bg1"/>
                </a:solidFill>
                <a:latin typeface="Bookman Old Style" panose="02050604050505020204" pitchFamily="18" charset="0"/>
              </a:rPr>
              <a:t> di </a:t>
            </a:r>
            <a:r>
              <a:rPr lang="en-ID" sz="3200" b="0" i="0" u="none" strike="noStrike" baseline="0" dirty="0" err="1">
                <a:solidFill>
                  <a:schemeClr val="bg1"/>
                </a:solidFill>
                <a:latin typeface="Bookman Old Style" panose="02050604050505020204" pitchFamily="18" charset="0"/>
              </a:rPr>
              <a:t>atas</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berasal</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dari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instansi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pemerintahan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atau</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nonpemerintah</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memiliki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kompetensi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sesuai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dengan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ketentuan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peraturan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perundang-undangan</a:t>
            </a:r>
            <a:r>
              <a:rPr lang="en-ID" sz="3200" b="0" i="0" u="none" strike="noStrike" baseline="0" dirty="0">
                <a:solidFill>
                  <a:schemeClr val="bg1"/>
                </a:solidFill>
                <a:latin typeface="Bookman Old Style" panose="02050604050505020204" pitchFamily="18" charset="0"/>
              </a:rPr>
              <a:t>. </a:t>
            </a:r>
          </a:p>
          <a:p>
            <a:pPr algn="just"/>
            <a:r>
              <a:rPr lang="en-ID" sz="2800" b="0" i="0" u="none" strike="noStrike" baseline="0" dirty="0">
                <a:solidFill>
                  <a:schemeClr val="bg1"/>
                </a:solidFill>
                <a:latin typeface="Bookman Old Style" panose="02050604050505020204" pitchFamily="18" charset="0"/>
              </a:rPr>
              <a:t> </a:t>
            </a:r>
          </a:p>
          <a:p>
            <a:pPr algn="just"/>
            <a:r>
              <a:rPr lang="en-ID" sz="3200" b="0" i="0" u="none" strike="noStrike" baseline="0" dirty="0" err="1">
                <a:solidFill>
                  <a:schemeClr val="bg1"/>
                </a:solidFill>
                <a:latin typeface="Bookman Old Style" panose="02050604050505020204" pitchFamily="18" charset="0"/>
              </a:rPr>
              <a:t>Dalam</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hal</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barang</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milik</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daerah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telah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diasuransikan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Kerugian</a:t>
            </a:r>
            <a:r>
              <a:rPr lang="en-ID" sz="3200" b="0" i="0" u="none" strike="noStrike" baseline="0" dirty="0">
                <a:solidFill>
                  <a:schemeClr val="bg1"/>
                </a:solidFill>
                <a:latin typeface="Bookman Old Style" panose="02050604050505020204" pitchFamily="18" charset="0"/>
              </a:rPr>
              <a:t> Daerah </a:t>
            </a:r>
            <a:r>
              <a:rPr lang="en-ID" sz="3200" b="0" i="0" u="none" strike="noStrike" baseline="0" dirty="0" err="1">
                <a:solidFill>
                  <a:schemeClr val="bg1"/>
                </a:solidFill>
                <a:latin typeface="Bookman Old Style" panose="02050604050505020204" pitchFamily="18" charset="0"/>
              </a:rPr>
              <a:t>dihitung</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berdasarkan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selisih</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antara</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wajar</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atau</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buku</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dengan</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nilai</a:t>
            </a:r>
            <a:r>
              <a:rPr lang="en-ID" sz="3200" b="0" i="0" u="none" strike="noStrike" baseline="0" dirty="0">
                <a:solidFill>
                  <a:schemeClr val="bg1"/>
                </a:solidFill>
                <a:latin typeface="Bookman Old Style" panose="02050604050505020204" pitchFamily="18" charset="0"/>
              </a:rPr>
              <a:t> yang </a:t>
            </a:r>
            <a:r>
              <a:rPr lang="en-ID" sz="3200" b="0" i="0" u="none" strike="noStrike" baseline="0" dirty="0" err="1">
                <a:solidFill>
                  <a:schemeClr val="bg1"/>
                </a:solidFill>
                <a:latin typeface="Bookman Old Style" panose="02050604050505020204" pitchFamily="18" charset="0"/>
              </a:rPr>
              <a:t>ditanggung</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pihak</a:t>
            </a:r>
            <a:r>
              <a:rPr lang="en-ID" sz="3200" b="0" i="0" u="none" strike="noStrike" baseline="0" dirty="0">
                <a:solidFill>
                  <a:schemeClr val="bg1"/>
                </a:solidFill>
                <a:latin typeface="Bookman Old Style" panose="02050604050505020204" pitchFamily="18" charset="0"/>
              </a:rPr>
              <a:t> </a:t>
            </a:r>
            <a:r>
              <a:rPr lang="en-ID" sz="3200" b="0" i="0" u="none" strike="noStrike" baseline="0" dirty="0" err="1">
                <a:solidFill>
                  <a:schemeClr val="bg1"/>
                </a:solidFill>
                <a:latin typeface="Bookman Old Style" panose="02050604050505020204" pitchFamily="18" charset="0"/>
              </a:rPr>
              <a:t>asuransi</a:t>
            </a:r>
            <a:r>
              <a:rPr lang="en-ID" sz="3200" b="0" i="0" u="none" strike="noStrike" baseline="0" dirty="0">
                <a:solidFill>
                  <a:schemeClr val="bg1"/>
                </a:solidFill>
                <a:latin typeface="Bookman Old Style" panose="02050604050505020204" pitchFamily="18" charset="0"/>
              </a:rPr>
              <a:t>.</a:t>
            </a:r>
            <a:r>
              <a:rPr lang="en-ID" sz="1800" b="0" i="0" u="none" strike="noStrike" baseline="0" dirty="0">
                <a:solidFill>
                  <a:srgbClr val="000000"/>
                </a:solidFill>
                <a:latin typeface="Bookman Old Style" panose="02050604050505020204" pitchFamily="18" charset="0"/>
              </a:rPr>
              <a:t> </a:t>
            </a:r>
            <a:r>
              <a:rPr lang="en-ID" sz="32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a:p>
            <a:pPr marL="452438" algn="just"/>
            <a:r>
              <a:rPr lang="en-ID" sz="28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808559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3DB03-CA75-62C7-C4A5-A7186443AB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7632B1C-CB0E-2FB0-6642-1D8836457364}"/>
              </a:ext>
            </a:extLst>
          </p:cNvPr>
          <p:cNvSpPr txBox="1"/>
          <p:nvPr/>
        </p:nvSpPr>
        <p:spPr>
          <a:xfrm>
            <a:off x="1019502" y="536028"/>
            <a:ext cx="12339145" cy="707886"/>
          </a:xfrm>
          <a:prstGeom prst="rect">
            <a:avLst/>
          </a:prstGeom>
          <a:noFill/>
        </p:spPr>
        <p:txBody>
          <a:bodyPr wrap="square">
            <a:spAutoFit/>
          </a:bodyPr>
          <a:lstStyle/>
          <a:p>
            <a:pPr algn="ctr"/>
            <a:r>
              <a:rPr lang="en-ID" sz="4000" b="0" i="0" u="none" strike="noStrike" baseline="0" dirty="0" err="1">
                <a:solidFill>
                  <a:schemeClr val="bg1"/>
                </a:solidFill>
                <a:latin typeface="Bookman Old Style" panose="02050604050505020204" pitchFamily="18" charset="0"/>
              </a:rPr>
              <a:t>Penagihan</a:t>
            </a:r>
            <a:r>
              <a:rPr lang="en-ID" sz="4000" b="0" i="0" u="none" strike="noStrike" baseline="0" dirty="0">
                <a:solidFill>
                  <a:schemeClr val="bg1"/>
                </a:solidFill>
                <a:latin typeface="Bookman Old Style" panose="02050604050505020204" pitchFamily="18" charset="0"/>
              </a:rPr>
              <a:t> dan </a:t>
            </a:r>
            <a:r>
              <a:rPr lang="en-ID" sz="4000" b="0" i="0" u="none" strike="noStrike" baseline="0" dirty="0" err="1">
                <a:solidFill>
                  <a:schemeClr val="bg1"/>
                </a:solidFill>
                <a:latin typeface="Bookman Old Style" panose="02050604050505020204" pitchFamily="18" charset="0"/>
              </a:rPr>
              <a:t>Penyetoran</a:t>
            </a:r>
            <a:endParaRPr lang="en-ID" sz="4000" dirty="0">
              <a:solidFill>
                <a:schemeClr val="bg1"/>
              </a:solidFill>
            </a:endParaRPr>
          </a:p>
        </p:txBody>
      </p:sp>
      <p:sp>
        <p:nvSpPr>
          <p:cNvPr id="5" name="TextBox 4">
            <a:extLst>
              <a:ext uri="{FF2B5EF4-FFF2-40B4-BE49-F238E27FC236}">
                <a16:creationId xmlns:a16="http://schemas.microsoft.com/office/drawing/2014/main" id="{F0342A85-BFD3-7B1F-45E2-9F8BC6E4643E}"/>
              </a:ext>
            </a:extLst>
          </p:cNvPr>
          <p:cNvSpPr txBox="1"/>
          <p:nvPr/>
        </p:nvSpPr>
        <p:spPr>
          <a:xfrm>
            <a:off x="641131" y="1698754"/>
            <a:ext cx="13243035" cy="7109639"/>
          </a:xfrm>
          <a:prstGeom prst="rect">
            <a:avLst/>
          </a:prstGeom>
          <a:noFill/>
        </p:spPr>
        <p:txBody>
          <a:bodyPr wrap="square">
            <a:spAutoFit/>
          </a:bodyPr>
          <a:lstStyle/>
          <a:p>
            <a:pPr marL="571500" indent="-571500" algn="just">
              <a:buFont typeface="Wingdings" panose="05000000000000000000" pitchFamily="2" charset="2"/>
              <a:buChar char="v"/>
            </a:pPr>
            <a:r>
              <a:rPr lang="en-ID" sz="3600" b="0" i="0" u="none" strike="noStrike" baseline="0" dirty="0" err="1">
                <a:solidFill>
                  <a:schemeClr val="bg1"/>
                </a:solidFill>
                <a:latin typeface="Bookman Old Style" panose="02050604050505020204" pitchFamily="18" charset="0"/>
              </a:rPr>
              <a:t>Kepala</a:t>
            </a:r>
            <a:r>
              <a:rPr lang="en-ID" sz="3600" b="0" i="0" u="none" strike="noStrike" baseline="0" dirty="0">
                <a:solidFill>
                  <a:schemeClr val="bg1"/>
                </a:solidFill>
                <a:latin typeface="Bookman Old Style" panose="02050604050505020204" pitchFamily="18" charset="0"/>
              </a:rPr>
              <a:t> SKPKD </a:t>
            </a:r>
            <a:r>
              <a:rPr lang="en-ID" sz="3600" b="0" i="0" u="none" strike="noStrike" baseline="0" dirty="0" err="1">
                <a:solidFill>
                  <a:schemeClr val="bg1"/>
                </a:solidFill>
                <a:latin typeface="Bookman Old Style" panose="02050604050505020204" pitchFamily="18" charset="0"/>
              </a:rPr>
              <a:t>melaksanakan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penagihan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atas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penyelesaian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Kerugian</a:t>
            </a:r>
            <a:r>
              <a:rPr lang="en-ID" sz="3600" b="0" i="0" u="none" strike="noStrike" baseline="0" dirty="0">
                <a:solidFill>
                  <a:schemeClr val="bg1"/>
                </a:solidFill>
                <a:latin typeface="Bookman Old Style" panose="02050604050505020204" pitchFamily="18" charset="0"/>
              </a:rPr>
              <a:t> Daerah </a:t>
            </a:r>
            <a:r>
              <a:rPr lang="en-ID" sz="3600" b="0" i="0" u="none" strike="noStrike" baseline="0" dirty="0" err="1">
                <a:solidFill>
                  <a:schemeClr val="bg1"/>
                </a:solidFill>
                <a:latin typeface="Bookman Old Style" panose="02050604050505020204" pitchFamily="18" charset="0"/>
              </a:rPr>
              <a:t>kepada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Pihak</a:t>
            </a:r>
            <a:r>
              <a:rPr lang="en-ID" sz="3600" b="0" i="0" u="none" strike="noStrike" baseline="0" dirty="0">
                <a:solidFill>
                  <a:schemeClr val="bg1"/>
                </a:solidFill>
                <a:latin typeface="Bookman Old Style" panose="02050604050505020204" pitchFamily="18" charset="0"/>
              </a:rPr>
              <a:t> Yang </a:t>
            </a:r>
            <a:r>
              <a:rPr lang="en-ID" sz="3600" b="0" i="0" u="none" strike="noStrike" baseline="0" dirty="0" err="1">
                <a:solidFill>
                  <a:schemeClr val="bg1"/>
                </a:solidFill>
                <a:latin typeface="Bookman Old Style" panose="02050604050505020204" pitchFamily="18" charset="0"/>
              </a:rPr>
              <a:t>Merugikan</a:t>
            </a:r>
            <a:r>
              <a:rPr lang="en-ID" sz="3600" b="0" i="0" u="none" strike="noStrike" baseline="0" dirty="0">
                <a:solidFill>
                  <a:schemeClr val="bg1"/>
                </a:solidFill>
                <a:latin typeface="Bookman Old Style" panose="02050604050505020204" pitchFamily="18" charset="0"/>
              </a:rPr>
              <a:t>/</a:t>
            </a:r>
            <a:r>
              <a:rPr lang="en-ID" sz="3600" b="0" i="0" u="none" strike="noStrike" baseline="0" dirty="0" err="1">
                <a:solidFill>
                  <a:schemeClr val="bg1"/>
                </a:solidFill>
                <a:latin typeface="Bookman Old Style" panose="02050604050505020204" pitchFamily="18" charset="0"/>
              </a:rPr>
              <a:t>Pengampu</a:t>
            </a:r>
            <a:r>
              <a:rPr lang="en-ID" sz="3600" b="0" i="0" u="none" strike="noStrike" baseline="0" dirty="0">
                <a:solidFill>
                  <a:schemeClr val="bg1"/>
                </a:solidFill>
                <a:latin typeface="Bookman Old Style" panose="02050604050505020204" pitchFamily="18" charset="0"/>
              </a:rPr>
              <a:t>/Yang </a:t>
            </a:r>
            <a:r>
              <a:rPr lang="en-ID" sz="3600" b="0" i="0" u="none" strike="noStrike" baseline="0" dirty="0" err="1">
                <a:solidFill>
                  <a:schemeClr val="bg1"/>
                </a:solidFill>
                <a:latin typeface="Bookman Old Style" panose="02050604050505020204" pitchFamily="18" charset="0"/>
              </a:rPr>
              <a:t>Memperoleh</a:t>
            </a:r>
            <a:r>
              <a:rPr lang="en-ID" sz="3600" b="0" i="0" u="none" strike="noStrike" baseline="0" dirty="0">
                <a:solidFill>
                  <a:schemeClr val="bg1"/>
                </a:solidFill>
                <a:latin typeface="Bookman Old Style" panose="02050604050505020204" pitchFamily="18" charset="0"/>
              </a:rPr>
              <a:t> Hak/Ahli Waris. </a:t>
            </a:r>
          </a:p>
          <a:p>
            <a:pPr marL="571500" indent="-571500" algn="just">
              <a:buFont typeface="Wingdings" panose="05000000000000000000" pitchFamily="2" charset="2"/>
              <a:buChar char="v"/>
            </a:pPr>
            <a:r>
              <a:rPr lang="en-ID" sz="3600" b="0" i="0" u="none" strike="noStrike" baseline="0" dirty="0" err="1">
                <a:solidFill>
                  <a:schemeClr val="bg1"/>
                </a:solidFill>
                <a:latin typeface="Bookman Old Style" panose="02050604050505020204" pitchFamily="18" charset="0"/>
              </a:rPr>
              <a:t>Penagihan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sebagaimana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dimaksud</a:t>
            </a:r>
            <a:r>
              <a:rPr lang="en-ID" sz="3600" b="0" i="0" u="none" strike="noStrike" baseline="0" dirty="0">
                <a:solidFill>
                  <a:schemeClr val="bg1"/>
                </a:solidFill>
                <a:latin typeface="Bookman Old Style" panose="02050604050505020204" pitchFamily="18" charset="0"/>
              </a:rPr>
              <a:t> di </a:t>
            </a:r>
            <a:r>
              <a:rPr lang="en-ID" sz="3600" b="0" i="0" u="none" strike="noStrike" baseline="0" dirty="0" err="1">
                <a:solidFill>
                  <a:schemeClr val="bg1"/>
                </a:solidFill>
                <a:latin typeface="Bookman Old Style" panose="02050604050505020204" pitchFamily="18" charset="0"/>
              </a:rPr>
              <a:t>atas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berdasarkan</a:t>
            </a:r>
            <a:r>
              <a:rPr lang="en-ID" sz="3600" b="0" i="0" u="none" strike="noStrike" baseline="0" dirty="0">
                <a:solidFill>
                  <a:schemeClr val="bg1"/>
                </a:solidFill>
                <a:latin typeface="Bookman Old Style" panose="02050604050505020204" pitchFamily="18" charset="0"/>
              </a:rPr>
              <a:t> SKTJM, SKP2KS, </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SKP2K yang </a:t>
            </a:r>
            <a:r>
              <a:rPr lang="en-ID" sz="3600" b="0" i="0" u="none" strike="noStrike" baseline="0" dirty="0" err="1">
                <a:solidFill>
                  <a:schemeClr val="bg1"/>
                </a:solidFill>
                <a:latin typeface="Bookman Old Style" panose="02050604050505020204" pitchFamily="18" charset="0"/>
              </a:rPr>
              <a:t>dilakukan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dengan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surat</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penagihan</a:t>
            </a:r>
            <a:r>
              <a:rPr lang="en-ID" sz="3600" b="0" i="0" u="none" strike="noStrike" baseline="0" dirty="0">
                <a:solidFill>
                  <a:schemeClr val="bg1"/>
                </a:solidFill>
                <a:latin typeface="Bookman Old Style" panose="02050604050505020204" pitchFamily="18" charset="0"/>
              </a:rPr>
              <a:t>. </a:t>
            </a:r>
          </a:p>
          <a:p>
            <a:pPr marL="571500" indent="-571500" algn="just">
              <a:buFont typeface="Wingdings" panose="05000000000000000000" pitchFamily="2" charset="2"/>
              <a:buChar char="v"/>
            </a:pPr>
            <a:r>
              <a:rPr lang="en-ID" sz="3600" b="0" i="0" u="none" strike="noStrike" baseline="0" dirty="0">
                <a:solidFill>
                  <a:schemeClr val="bg1"/>
                </a:solidFill>
                <a:latin typeface="Bookman Old Style" panose="02050604050505020204" pitchFamily="18" charset="0"/>
              </a:rPr>
              <a:t>Surat </a:t>
            </a:r>
            <a:r>
              <a:rPr lang="en-ID" sz="3600" b="0" i="0" u="none" strike="noStrike" baseline="0" dirty="0" err="1">
                <a:solidFill>
                  <a:schemeClr val="bg1"/>
                </a:solidFill>
                <a:latin typeface="Bookman Old Style" panose="02050604050505020204" pitchFamily="18" charset="0"/>
              </a:rPr>
              <a:t>penagihan</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sebagaimana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dimaksud</a:t>
            </a:r>
            <a:r>
              <a:rPr lang="en-ID" sz="3600" b="0" i="0" u="none" strike="noStrike" baseline="0" dirty="0">
                <a:solidFill>
                  <a:schemeClr val="bg1"/>
                </a:solidFill>
                <a:latin typeface="Bookman Old Style" panose="02050604050505020204" pitchFamily="18" charset="0"/>
              </a:rPr>
              <a:t> di </a:t>
            </a:r>
            <a:r>
              <a:rPr lang="en-ID" sz="3600" b="0" i="0" u="none" strike="noStrike" baseline="0" dirty="0" err="1">
                <a:solidFill>
                  <a:schemeClr val="bg1"/>
                </a:solidFill>
                <a:latin typeface="Bookman Old Style" panose="02050604050505020204" pitchFamily="18" charset="0"/>
              </a:rPr>
              <a:t>atas</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diterbitkan</a:t>
            </a:r>
            <a:r>
              <a:rPr lang="en-ID" sz="3600" b="0" i="0" u="none" strike="noStrike" baseline="0" dirty="0">
                <a:solidFill>
                  <a:schemeClr val="bg1"/>
                </a:solidFill>
                <a:latin typeface="Bookman Old Style" panose="02050604050505020204" pitchFamily="18" charset="0"/>
              </a:rPr>
              <a:t> oleh </a:t>
            </a:r>
            <a:r>
              <a:rPr lang="en-ID" sz="3600" b="0" i="0" u="none" strike="noStrike" baseline="0" dirty="0" err="1">
                <a:solidFill>
                  <a:schemeClr val="bg1"/>
                </a:solidFill>
                <a:latin typeface="Bookman Old Style" panose="02050604050505020204" pitchFamily="18" charset="0"/>
              </a:rPr>
              <a:t>Kepala</a:t>
            </a:r>
            <a:r>
              <a:rPr lang="en-ID" sz="3600" b="0" i="0" u="none" strike="noStrike" baseline="0" dirty="0">
                <a:solidFill>
                  <a:schemeClr val="bg1"/>
                </a:solidFill>
                <a:latin typeface="Bookman Old Style" panose="02050604050505020204" pitchFamily="18" charset="0"/>
              </a:rPr>
              <a:t> SKPKD paling lama 7 (</a:t>
            </a:r>
            <a:r>
              <a:rPr lang="en-ID" sz="3600" b="0" i="0" u="none" strike="noStrike" baseline="0" dirty="0" err="1">
                <a:solidFill>
                  <a:schemeClr val="bg1"/>
                </a:solidFill>
                <a:latin typeface="Bookman Old Style" panose="02050604050505020204" pitchFamily="18" charset="0"/>
              </a:rPr>
              <a:t>tujuh</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hari</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kerja</a:t>
            </a:r>
            <a:r>
              <a:rPr lang="en-ID" sz="3600" b="0" i="0" u="none" strike="noStrike" baseline="0" dirty="0">
                <a:solidFill>
                  <a:schemeClr val="bg1"/>
                </a:solidFill>
                <a:latin typeface="Bookman Old Style" panose="02050604050505020204" pitchFamily="18" charset="0"/>
              </a:rPr>
              <a:t> </a:t>
            </a:r>
            <a:r>
              <a:rPr lang="en-ID" sz="3600" b="0" i="0" u="none" strike="noStrike" baseline="0" dirty="0" err="1">
                <a:solidFill>
                  <a:schemeClr val="bg1"/>
                </a:solidFill>
                <a:latin typeface="Bookman Old Style" panose="02050604050505020204" pitchFamily="18" charset="0"/>
              </a:rPr>
              <a:t>sejak</a:t>
            </a:r>
            <a:r>
              <a:rPr lang="en-ID" sz="3600" b="0" i="0" u="none" strike="noStrike" baseline="0" dirty="0">
                <a:solidFill>
                  <a:schemeClr val="bg1"/>
                </a:solidFill>
                <a:latin typeface="Bookman Old Style" panose="02050604050505020204" pitchFamily="18" charset="0"/>
              </a:rPr>
              <a:t> SKTJM, SKP2KS, </a:t>
            </a:r>
            <a:r>
              <a:rPr lang="en-ID" sz="3600" b="0" i="0" u="none" strike="noStrike" baseline="0" dirty="0" err="1">
                <a:solidFill>
                  <a:schemeClr val="bg1"/>
                </a:solidFill>
                <a:latin typeface="Bookman Old Style" panose="02050604050505020204" pitchFamily="18" charset="0"/>
              </a:rPr>
              <a:t>atau</a:t>
            </a:r>
            <a:r>
              <a:rPr lang="en-ID" sz="3600" b="0" i="0" u="none" strike="noStrike" baseline="0" dirty="0">
                <a:solidFill>
                  <a:schemeClr val="bg1"/>
                </a:solidFill>
                <a:latin typeface="Bookman Old Style" panose="02050604050505020204" pitchFamily="18" charset="0"/>
              </a:rPr>
              <a:t> SKP2K </a:t>
            </a:r>
            <a:r>
              <a:rPr lang="en-ID" sz="3600" b="0" i="0" u="none" strike="noStrike" baseline="0" dirty="0" err="1">
                <a:solidFill>
                  <a:schemeClr val="bg1"/>
                </a:solidFill>
                <a:latin typeface="Bookman Old Style" panose="02050604050505020204" pitchFamily="18" charset="0"/>
              </a:rPr>
              <a:t>ditetapkan</a:t>
            </a:r>
            <a:r>
              <a:rPr lang="en-ID" sz="36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a:p>
            <a:r>
              <a:rPr lang="en-ID" sz="32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a:p>
            <a:pPr marL="452438" algn="just"/>
            <a:r>
              <a:rPr lang="en-ID" sz="2800" b="0" i="0" u="none" strike="noStrike" baseline="0" dirty="0">
                <a:solidFill>
                  <a:schemeClr val="bg1"/>
                </a:solidFill>
                <a:latin typeface="Bookman Old Style" panose="02050604050505020204" pitchFamily="18" charset="0"/>
              </a:rPr>
              <a:t> </a:t>
            </a:r>
            <a:endParaRPr lang="en-ID" sz="1800" b="0" i="0" u="none" strike="noStrike" baseline="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576094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510076"/>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Risiko Kerugian Daerah dan Dampaknya</a:t>
            </a:r>
            <a:endParaRPr lang="en-US" sz="4450" dirty="0"/>
          </a:p>
        </p:txBody>
      </p:sp>
      <p:sp>
        <p:nvSpPr>
          <p:cNvPr id="4" name="Text 1"/>
          <p:cNvSpPr/>
          <p:nvPr/>
        </p:nvSpPr>
        <p:spPr>
          <a:xfrm>
            <a:off x="6280190" y="4267795"/>
            <a:ext cx="7556421" cy="1451610"/>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Pengelolaan keuangan daerah yang buruk dapat berakibat fatal, tidak hanya merugikan masyarakat, tetapi juga merusak integritas pemerintah daerah. Hal ini dapat menyebabkan hilangnya kepercayaan publik, memicu ketidakstabilan sosial, dan menghambat pembangunan daerah.</a:t>
            </a:r>
            <a:endParaRPr lang="en-US" sz="17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06605D77-39D8-D54E-559C-579B46B529E9}"/>
              </a:ext>
            </a:extLst>
          </p:cNvPr>
          <p:cNvPicPr>
            <a:picLocks noChangeAspect="1"/>
          </p:cNvPicPr>
          <p:nvPr/>
        </p:nvPicPr>
        <p:blipFill>
          <a:blip r:embed="rId3"/>
          <a:stretch>
            <a:fillRect/>
          </a:stretch>
        </p:blipFill>
        <p:spPr>
          <a:xfrm>
            <a:off x="1" y="-21020"/>
            <a:ext cx="14630400" cy="8229600"/>
          </a:xfrm>
          <a:prstGeom prst="rect">
            <a:avLst/>
          </a:prstGeom>
        </p:spPr>
      </p:pic>
      <p:pic>
        <p:nvPicPr>
          <p:cNvPr id="3" name="Picture 2">
            <a:extLst>
              <a:ext uri="{FF2B5EF4-FFF2-40B4-BE49-F238E27FC236}">
                <a16:creationId xmlns:a16="http://schemas.microsoft.com/office/drawing/2014/main" id="{20207E89-E5B4-5876-6AE0-9E170FA4C88A}"/>
              </a:ext>
            </a:extLst>
          </p:cNvPr>
          <p:cNvPicPr>
            <a:picLocks noChangeAspect="1"/>
          </p:cNvPicPr>
          <p:nvPr/>
        </p:nvPicPr>
        <p:blipFill>
          <a:blip r:embed="rId4"/>
          <a:stretch>
            <a:fillRect/>
          </a:stretch>
        </p:blipFill>
        <p:spPr>
          <a:xfrm>
            <a:off x="4571999" y="0"/>
            <a:ext cx="5486401" cy="8229600"/>
          </a:xfrm>
          <a:prstGeom prst="rect">
            <a:avLst/>
          </a:prstGeom>
        </p:spPr>
      </p:pic>
      <p:sp>
        <p:nvSpPr>
          <p:cNvPr id="4" name="TextBox 3">
            <a:extLst>
              <a:ext uri="{FF2B5EF4-FFF2-40B4-BE49-F238E27FC236}">
                <a16:creationId xmlns:a16="http://schemas.microsoft.com/office/drawing/2014/main" id="{A3260DEE-115E-7A83-EA3D-F6D36BFFEEA2}"/>
              </a:ext>
            </a:extLst>
          </p:cNvPr>
          <p:cNvSpPr txBox="1"/>
          <p:nvPr/>
        </p:nvSpPr>
        <p:spPr>
          <a:xfrm>
            <a:off x="-1140373" y="315311"/>
            <a:ext cx="11424744" cy="1862048"/>
          </a:xfrm>
          <a:prstGeom prst="rect">
            <a:avLst/>
          </a:prstGeom>
          <a:noFill/>
        </p:spPr>
        <p:txBody>
          <a:bodyPr wrap="square" rtlCol="0">
            <a:spAutoFit/>
          </a:bodyPr>
          <a:lstStyle/>
          <a:p>
            <a:pPr algn="ctr"/>
            <a:r>
              <a:rPr lang="en-US" sz="11500" dirty="0"/>
              <a:t>TERIMA KASIH</a:t>
            </a:r>
            <a:endParaRPr lang="en-ID" sz="2000" dirty="0"/>
          </a:p>
        </p:txBody>
      </p:sp>
    </p:spTree>
    <p:extLst>
      <p:ext uri="{BB962C8B-B14F-4D97-AF65-F5344CB8AC3E}">
        <p14:creationId xmlns:p14="http://schemas.microsoft.com/office/powerpoint/2010/main" val="1129726973"/>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135975"/>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Pengertian Kerugian Daerah dan Tuntutan Ganti Kerugian</a:t>
            </a:r>
            <a:endParaRPr lang="en-US" sz="4450" dirty="0"/>
          </a:p>
        </p:txBody>
      </p:sp>
      <p:sp>
        <p:nvSpPr>
          <p:cNvPr id="4" name="Shape 1"/>
          <p:cNvSpPr/>
          <p:nvPr/>
        </p:nvSpPr>
        <p:spPr>
          <a:xfrm>
            <a:off x="6280190" y="3602474"/>
            <a:ext cx="3664863" cy="3491032"/>
          </a:xfrm>
          <a:prstGeom prst="roundRect">
            <a:avLst>
              <a:gd name="adj" fmla="val 2729"/>
            </a:avLst>
          </a:prstGeom>
          <a:solidFill>
            <a:srgbClr val="31136C"/>
          </a:solidFill>
          <a:ln w="7620">
            <a:solidFill>
              <a:srgbClr val="4A2C85"/>
            </a:solidFill>
            <a:prstDash val="solid"/>
          </a:ln>
        </p:spPr>
      </p:sp>
      <p:sp>
        <p:nvSpPr>
          <p:cNvPr id="5" name="Text 2"/>
          <p:cNvSpPr/>
          <p:nvPr/>
        </p:nvSpPr>
        <p:spPr>
          <a:xfrm>
            <a:off x="6514624" y="3836908"/>
            <a:ext cx="2835235" cy="354330"/>
          </a:xfrm>
          <a:prstGeom prst="rect">
            <a:avLst/>
          </a:prstGeom>
          <a:noFill/>
          <a:ln/>
        </p:spPr>
        <p:txBody>
          <a:bodyPr wrap="none" lIns="0" tIns="0" rIns="0" bIns="0" rtlCol="0" anchor="t"/>
          <a:lstStyle/>
          <a:p>
            <a:pPr marL="0" indent="0">
              <a:lnSpc>
                <a:spcPts val="2750"/>
              </a:lnSpc>
              <a:buNone/>
            </a:pPr>
            <a:r>
              <a:rPr lang="en-US" sz="2200" dirty="0">
                <a:solidFill>
                  <a:srgbClr val="DCD7E5"/>
                </a:solidFill>
                <a:latin typeface="Montserrat" pitchFamily="34" charset="0"/>
                <a:ea typeface="Montserrat" pitchFamily="34" charset="-122"/>
                <a:cs typeface="Montserrat" pitchFamily="34" charset="-120"/>
              </a:rPr>
              <a:t>Kerugian Daerah</a:t>
            </a:r>
            <a:endParaRPr lang="en-US" sz="2200" dirty="0"/>
          </a:p>
        </p:txBody>
      </p:sp>
      <p:sp>
        <p:nvSpPr>
          <p:cNvPr id="6" name="Text 3"/>
          <p:cNvSpPr/>
          <p:nvPr/>
        </p:nvSpPr>
        <p:spPr>
          <a:xfrm>
            <a:off x="6514624" y="4327327"/>
            <a:ext cx="3195995" cy="217741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Merupakan kekurangan uang, surat berharga, atau barang yang nyata dan pasti jumlahnya akibat perbuatan melawan hukum baik disengaja maupun lalai.</a:t>
            </a:r>
            <a:endParaRPr lang="en-US" sz="1750" dirty="0"/>
          </a:p>
        </p:txBody>
      </p:sp>
      <p:sp>
        <p:nvSpPr>
          <p:cNvPr id="7" name="Shape 4"/>
          <p:cNvSpPr/>
          <p:nvPr/>
        </p:nvSpPr>
        <p:spPr>
          <a:xfrm>
            <a:off x="10171867" y="3602474"/>
            <a:ext cx="3664863" cy="3491032"/>
          </a:xfrm>
          <a:prstGeom prst="roundRect">
            <a:avLst>
              <a:gd name="adj" fmla="val 2729"/>
            </a:avLst>
          </a:prstGeom>
          <a:solidFill>
            <a:srgbClr val="31136C"/>
          </a:solidFill>
          <a:ln w="7620">
            <a:solidFill>
              <a:srgbClr val="4A2C85"/>
            </a:solidFill>
            <a:prstDash val="solid"/>
          </a:ln>
        </p:spPr>
      </p:sp>
      <p:sp>
        <p:nvSpPr>
          <p:cNvPr id="8" name="Text 5"/>
          <p:cNvSpPr/>
          <p:nvPr/>
        </p:nvSpPr>
        <p:spPr>
          <a:xfrm>
            <a:off x="10406301" y="3836908"/>
            <a:ext cx="3195995" cy="708660"/>
          </a:xfrm>
          <a:prstGeom prst="rect">
            <a:avLst/>
          </a:prstGeom>
          <a:noFill/>
          <a:ln/>
        </p:spPr>
        <p:txBody>
          <a:bodyPr wrap="square" lIns="0" tIns="0" rIns="0" bIns="0" rtlCol="0" anchor="t"/>
          <a:lstStyle/>
          <a:p>
            <a:pPr marL="0" indent="0">
              <a:lnSpc>
                <a:spcPts val="2750"/>
              </a:lnSpc>
              <a:buNone/>
            </a:pPr>
            <a:r>
              <a:rPr lang="en-US" sz="2200" dirty="0">
                <a:solidFill>
                  <a:srgbClr val="DCD7E5"/>
                </a:solidFill>
                <a:latin typeface="Montserrat" pitchFamily="34" charset="0"/>
                <a:ea typeface="Montserrat" pitchFamily="34" charset="-122"/>
                <a:cs typeface="Montserrat" pitchFamily="34" charset="-120"/>
              </a:rPr>
              <a:t>Tuntutan Ganti Kerugian</a:t>
            </a:r>
            <a:endParaRPr lang="en-US" sz="2200" dirty="0"/>
          </a:p>
        </p:txBody>
      </p:sp>
      <p:sp>
        <p:nvSpPr>
          <p:cNvPr id="9" name="Text 6"/>
          <p:cNvSpPr/>
          <p:nvPr/>
        </p:nvSpPr>
        <p:spPr>
          <a:xfrm>
            <a:off x="10406301" y="4681657"/>
            <a:ext cx="3195995" cy="217741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Merupakan proses tuntutan yang dilakukan terhadap pegawai negeri bukan bendahara atau pejabat lain dengan tujuan memulihkan kerugian daerah.</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55107"/>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Klasifikasi Kerugian Daerah</a:t>
            </a:r>
            <a:endParaRPr lang="en-US" sz="4450" dirty="0"/>
          </a:p>
        </p:txBody>
      </p:sp>
      <p:sp>
        <p:nvSpPr>
          <p:cNvPr id="4" name="Shape 1"/>
          <p:cNvSpPr/>
          <p:nvPr/>
        </p:nvSpPr>
        <p:spPr>
          <a:xfrm>
            <a:off x="6280190" y="2612827"/>
            <a:ext cx="7556421" cy="3417808"/>
          </a:xfrm>
          <a:prstGeom prst="roundRect">
            <a:avLst>
              <a:gd name="adj" fmla="val 2787"/>
            </a:avLst>
          </a:prstGeom>
          <a:noFill/>
          <a:ln w="7620">
            <a:solidFill>
              <a:srgbClr val="FFFFFF">
                <a:alpha val="24000"/>
              </a:srgbClr>
            </a:solidFill>
            <a:prstDash val="solid"/>
          </a:ln>
        </p:spPr>
      </p:sp>
      <p:sp>
        <p:nvSpPr>
          <p:cNvPr id="5" name="Shape 2"/>
          <p:cNvSpPr/>
          <p:nvPr/>
        </p:nvSpPr>
        <p:spPr>
          <a:xfrm>
            <a:off x="6287810" y="2620447"/>
            <a:ext cx="7541181" cy="650319"/>
          </a:xfrm>
          <a:prstGeom prst="rect">
            <a:avLst/>
          </a:prstGeom>
          <a:solidFill>
            <a:srgbClr val="FFFFFF">
              <a:alpha val="4000"/>
            </a:srgbClr>
          </a:solidFill>
          <a:ln/>
        </p:spPr>
      </p:sp>
      <p:sp>
        <p:nvSpPr>
          <p:cNvPr id="6" name="Text 3"/>
          <p:cNvSpPr/>
          <p:nvPr/>
        </p:nvSpPr>
        <p:spPr>
          <a:xfrm>
            <a:off x="6514624" y="2764155"/>
            <a:ext cx="3313152"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Jenis Kerugian</a:t>
            </a:r>
            <a:endParaRPr lang="en-US" sz="1750" dirty="0"/>
          </a:p>
        </p:txBody>
      </p:sp>
      <p:sp>
        <p:nvSpPr>
          <p:cNvPr id="7" name="Text 4"/>
          <p:cNvSpPr/>
          <p:nvPr/>
        </p:nvSpPr>
        <p:spPr>
          <a:xfrm>
            <a:off x="10289024" y="2764155"/>
            <a:ext cx="3313152"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Keterangan</a:t>
            </a:r>
            <a:endParaRPr lang="en-US" sz="1750" dirty="0"/>
          </a:p>
        </p:txBody>
      </p:sp>
      <p:sp>
        <p:nvSpPr>
          <p:cNvPr id="8" name="Shape 5"/>
          <p:cNvSpPr/>
          <p:nvPr/>
        </p:nvSpPr>
        <p:spPr>
          <a:xfrm>
            <a:off x="6287810" y="3270766"/>
            <a:ext cx="7541181" cy="1376124"/>
          </a:xfrm>
          <a:prstGeom prst="rect">
            <a:avLst/>
          </a:prstGeom>
          <a:solidFill>
            <a:srgbClr val="000000">
              <a:alpha val="4000"/>
            </a:srgbClr>
          </a:solidFill>
          <a:ln/>
        </p:spPr>
      </p:sp>
      <p:sp>
        <p:nvSpPr>
          <p:cNvPr id="9" name="Text 6"/>
          <p:cNvSpPr/>
          <p:nvPr/>
        </p:nvSpPr>
        <p:spPr>
          <a:xfrm>
            <a:off x="6514624" y="3414474"/>
            <a:ext cx="3313152"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Finansial (Materil)</a:t>
            </a:r>
            <a:endParaRPr lang="en-US" sz="1750" dirty="0"/>
          </a:p>
        </p:txBody>
      </p:sp>
      <p:sp>
        <p:nvSpPr>
          <p:cNvPr id="10" name="Text 7"/>
          <p:cNvSpPr/>
          <p:nvPr/>
        </p:nvSpPr>
        <p:spPr>
          <a:xfrm>
            <a:off x="10289024" y="3414474"/>
            <a:ext cx="3313152" cy="1088708"/>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Uang atau aset daerah yang hilang atau tidak terpakai sebagaimana mestinya.</a:t>
            </a:r>
            <a:endParaRPr lang="en-US" sz="1750" dirty="0"/>
          </a:p>
        </p:txBody>
      </p:sp>
      <p:sp>
        <p:nvSpPr>
          <p:cNvPr id="11" name="Shape 8"/>
          <p:cNvSpPr/>
          <p:nvPr/>
        </p:nvSpPr>
        <p:spPr>
          <a:xfrm>
            <a:off x="6287810" y="4646890"/>
            <a:ext cx="7541181" cy="1376124"/>
          </a:xfrm>
          <a:prstGeom prst="rect">
            <a:avLst/>
          </a:prstGeom>
          <a:solidFill>
            <a:srgbClr val="FFFFFF">
              <a:alpha val="4000"/>
            </a:srgbClr>
          </a:solidFill>
          <a:ln/>
        </p:spPr>
      </p:sp>
      <p:sp>
        <p:nvSpPr>
          <p:cNvPr id="12" name="Text 9"/>
          <p:cNvSpPr/>
          <p:nvPr/>
        </p:nvSpPr>
        <p:spPr>
          <a:xfrm>
            <a:off x="6514624" y="4790599"/>
            <a:ext cx="3313152"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Non-Finansial (Imateril)</a:t>
            </a:r>
            <a:endParaRPr lang="en-US" sz="1750" dirty="0"/>
          </a:p>
        </p:txBody>
      </p:sp>
      <p:sp>
        <p:nvSpPr>
          <p:cNvPr id="13" name="Text 10"/>
          <p:cNvSpPr/>
          <p:nvPr/>
        </p:nvSpPr>
        <p:spPr>
          <a:xfrm>
            <a:off x="10289024" y="4790599"/>
            <a:ext cx="3313152" cy="1088708"/>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Dampak buruk terhadap reputasi pemerintah daerah atau kerugian sosial yang lebih luas.</a:t>
            </a:r>
            <a:endParaRPr lang="en-US" sz="1750" dirty="0"/>
          </a:p>
        </p:txBody>
      </p:sp>
      <p:sp>
        <p:nvSpPr>
          <p:cNvPr id="14" name="Text 11"/>
          <p:cNvSpPr/>
          <p:nvPr/>
        </p:nvSpPr>
        <p:spPr>
          <a:xfrm>
            <a:off x="6280190" y="6285786"/>
            <a:ext cx="7556421" cy="1088708"/>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Kerugian daerah dapat diklasifikasikan berdasarkan jenis dan penyebabnya. Hal ini membantu dalam memahami sumber masalah dan menentukan langkah penanganan yang tepat.</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2160151"/>
            <a:ext cx="7820858" cy="708779"/>
          </a:xfrm>
          <a:prstGeom prst="rect">
            <a:avLst/>
          </a:prstGeom>
          <a:noFill/>
          <a:ln/>
        </p:spPr>
        <p:txBody>
          <a:bodyPr wrap="non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Penyebab Kerugian Daerah</a:t>
            </a:r>
            <a:endParaRPr lang="en-US" sz="4450" dirty="0"/>
          </a:p>
        </p:txBody>
      </p:sp>
      <p:sp>
        <p:nvSpPr>
          <p:cNvPr id="3" name="Text 1"/>
          <p:cNvSpPr/>
          <p:nvPr/>
        </p:nvSpPr>
        <p:spPr>
          <a:xfrm>
            <a:off x="793790" y="3435906"/>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0F4"/>
                </a:solidFill>
                <a:latin typeface="Montserrat" pitchFamily="34" charset="0"/>
                <a:ea typeface="Montserrat" pitchFamily="34" charset="-122"/>
                <a:cs typeface="Montserrat" pitchFamily="34" charset="-120"/>
              </a:rPr>
              <a:t>Faktor Internal</a:t>
            </a:r>
            <a:endParaRPr lang="en-US" sz="2200" dirty="0"/>
          </a:p>
        </p:txBody>
      </p:sp>
      <p:sp>
        <p:nvSpPr>
          <p:cNvPr id="4" name="Text 2"/>
          <p:cNvSpPr/>
          <p:nvPr/>
        </p:nvSpPr>
        <p:spPr>
          <a:xfrm>
            <a:off x="793790" y="4017050"/>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DCD7E5"/>
                </a:solidFill>
                <a:latin typeface="Heebo Light" pitchFamily="34" charset="0"/>
                <a:ea typeface="Heebo Light" pitchFamily="34" charset="-122"/>
                <a:cs typeface="Heebo Light" pitchFamily="34" charset="-120"/>
              </a:rPr>
              <a:t>Kurangnya pengawasan internal terhadap pengelolaan keuangan daerah.</a:t>
            </a:r>
            <a:endParaRPr lang="en-US" sz="1750" dirty="0"/>
          </a:p>
        </p:txBody>
      </p:sp>
      <p:sp>
        <p:nvSpPr>
          <p:cNvPr id="5" name="Text 3"/>
          <p:cNvSpPr/>
          <p:nvPr/>
        </p:nvSpPr>
        <p:spPr>
          <a:xfrm>
            <a:off x="793790" y="482215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DCD7E5"/>
                </a:solidFill>
                <a:latin typeface="Heebo Light" pitchFamily="34" charset="0"/>
                <a:ea typeface="Heebo Light" pitchFamily="34" charset="-122"/>
                <a:cs typeface="Heebo Light" pitchFamily="34" charset="-120"/>
              </a:rPr>
              <a:t>Sistem kontrol yang lemah atau tidak berjalan dengan baik.</a:t>
            </a:r>
            <a:endParaRPr lang="en-US" sz="1750" dirty="0"/>
          </a:p>
        </p:txBody>
      </p:sp>
      <p:sp>
        <p:nvSpPr>
          <p:cNvPr id="6" name="Text 4"/>
          <p:cNvSpPr/>
          <p:nvPr/>
        </p:nvSpPr>
        <p:spPr>
          <a:xfrm>
            <a:off x="793790" y="5264348"/>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DCD7E5"/>
                </a:solidFill>
                <a:latin typeface="Heebo Light" pitchFamily="34" charset="0"/>
                <a:ea typeface="Heebo Light" pitchFamily="34" charset="-122"/>
                <a:cs typeface="Heebo Light" pitchFamily="34" charset="-120"/>
              </a:rPr>
              <a:t>Ketidakmampuan aparat dalam menjalankan tugas mereka secara efektif.</a:t>
            </a:r>
            <a:endParaRPr lang="en-US" sz="1750" dirty="0"/>
          </a:p>
        </p:txBody>
      </p:sp>
      <p:sp>
        <p:nvSpPr>
          <p:cNvPr id="7" name="Text 5"/>
          <p:cNvSpPr/>
          <p:nvPr/>
        </p:nvSpPr>
        <p:spPr>
          <a:xfrm>
            <a:off x="7599521" y="3435906"/>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0F4"/>
                </a:solidFill>
                <a:latin typeface="Montserrat" pitchFamily="34" charset="0"/>
                <a:ea typeface="Montserrat" pitchFamily="34" charset="-122"/>
                <a:cs typeface="Montserrat" pitchFamily="34" charset="-120"/>
              </a:rPr>
              <a:t>Faktor Eksternal</a:t>
            </a:r>
            <a:endParaRPr lang="en-US" sz="2200" dirty="0"/>
          </a:p>
        </p:txBody>
      </p:sp>
      <p:sp>
        <p:nvSpPr>
          <p:cNvPr id="8" name="Text 6"/>
          <p:cNvSpPr/>
          <p:nvPr/>
        </p:nvSpPr>
        <p:spPr>
          <a:xfrm>
            <a:off x="7599521" y="4017050"/>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DCD7E5"/>
                </a:solidFill>
                <a:latin typeface="Heebo Light" pitchFamily="34" charset="0"/>
                <a:ea typeface="Heebo Light" pitchFamily="34" charset="-122"/>
                <a:cs typeface="Heebo Light" pitchFamily="34" charset="-120"/>
              </a:rPr>
              <a:t>Penurunan pendapatan asli daerah (PAD) yang mempengaruhi kestabilan anggaran.</a:t>
            </a:r>
            <a:endParaRPr lang="en-US" sz="1750" dirty="0"/>
          </a:p>
        </p:txBody>
      </p:sp>
      <p:sp>
        <p:nvSpPr>
          <p:cNvPr id="9" name="Text 7"/>
          <p:cNvSpPr/>
          <p:nvPr/>
        </p:nvSpPr>
        <p:spPr>
          <a:xfrm>
            <a:off x="7599521" y="4822150"/>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DCD7E5"/>
                </a:solidFill>
                <a:latin typeface="Heebo Light" pitchFamily="34" charset="0"/>
                <a:ea typeface="Heebo Light" pitchFamily="34" charset="-122"/>
                <a:cs typeface="Heebo Light" pitchFamily="34" charset="-120"/>
              </a:rPr>
              <a:t>Kondisi ekonomi yang tidak mendukung kinerja anggaran daerah.</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36389" y="500896"/>
            <a:ext cx="7871222" cy="1136333"/>
          </a:xfrm>
          <a:prstGeom prst="rect">
            <a:avLst/>
          </a:prstGeom>
          <a:noFill/>
          <a:ln/>
        </p:spPr>
        <p:txBody>
          <a:bodyPr wrap="square" lIns="0" tIns="0" rIns="0" bIns="0" rtlCol="0" anchor="t"/>
          <a:lstStyle/>
          <a:p>
            <a:pPr marL="0" indent="0">
              <a:lnSpc>
                <a:spcPts val="4450"/>
              </a:lnSpc>
              <a:buNone/>
            </a:pPr>
            <a:r>
              <a:rPr lang="en-US" sz="3550" dirty="0">
                <a:solidFill>
                  <a:srgbClr val="F2F0F4"/>
                </a:solidFill>
                <a:latin typeface="Montserrat" pitchFamily="34" charset="0"/>
                <a:ea typeface="Montserrat" pitchFamily="34" charset="-122"/>
                <a:cs typeface="Montserrat" pitchFamily="34" charset="-120"/>
              </a:rPr>
              <a:t>Prosedur Penanganan Kerugian Daerah</a:t>
            </a:r>
            <a:endParaRPr lang="en-US" sz="3550" dirty="0"/>
          </a:p>
        </p:txBody>
      </p:sp>
      <p:pic>
        <p:nvPicPr>
          <p:cNvPr id="4" name="Image 1" descr="preencoded.png"/>
          <p:cNvPicPr>
            <a:picLocks noChangeAspect="1"/>
          </p:cNvPicPr>
          <p:nvPr/>
        </p:nvPicPr>
        <p:blipFill>
          <a:blip r:embed="rId4"/>
          <a:stretch>
            <a:fillRect/>
          </a:stretch>
        </p:blipFill>
        <p:spPr>
          <a:xfrm>
            <a:off x="636389" y="1909882"/>
            <a:ext cx="909161" cy="1454706"/>
          </a:xfrm>
          <a:prstGeom prst="rect">
            <a:avLst/>
          </a:prstGeom>
        </p:spPr>
      </p:pic>
      <p:sp>
        <p:nvSpPr>
          <p:cNvPr id="5" name="Text 1"/>
          <p:cNvSpPr/>
          <p:nvPr/>
        </p:nvSpPr>
        <p:spPr>
          <a:xfrm>
            <a:off x="1818203" y="2091690"/>
            <a:ext cx="2345412" cy="284083"/>
          </a:xfrm>
          <a:prstGeom prst="rect">
            <a:avLst/>
          </a:prstGeom>
          <a:noFill/>
          <a:ln/>
        </p:spPr>
        <p:txBody>
          <a:bodyPr wrap="none" lIns="0" tIns="0" rIns="0" bIns="0" rtlCol="0" anchor="t"/>
          <a:lstStyle/>
          <a:p>
            <a:pPr marL="0" indent="0" algn="l">
              <a:lnSpc>
                <a:spcPts val="2200"/>
              </a:lnSpc>
              <a:buNone/>
            </a:pPr>
            <a:r>
              <a:rPr lang="en-US" sz="1750" dirty="0">
                <a:solidFill>
                  <a:srgbClr val="DCD7E5"/>
                </a:solidFill>
                <a:latin typeface="Montserrat" pitchFamily="34" charset="0"/>
                <a:ea typeface="Montserrat" pitchFamily="34" charset="-122"/>
                <a:cs typeface="Montserrat" pitchFamily="34" charset="-120"/>
              </a:rPr>
              <a:t>Identifikasi Kerugian</a:t>
            </a:r>
            <a:endParaRPr lang="en-US" sz="1750" dirty="0"/>
          </a:p>
        </p:txBody>
      </p:sp>
      <p:sp>
        <p:nvSpPr>
          <p:cNvPr id="6" name="Text 2"/>
          <p:cNvSpPr/>
          <p:nvPr/>
        </p:nvSpPr>
        <p:spPr>
          <a:xfrm>
            <a:off x="1818203" y="2484834"/>
            <a:ext cx="6689408" cy="581739"/>
          </a:xfrm>
          <a:prstGeom prst="rect">
            <a:avLst/>
          </a:prstGeom>
          <a:noFill/>
          <a:ln/>
        </p:spPr>
        <p:txBody>
          <a:bodyPr wrap="square" lIns="0" tIns="0" rIns="0" bIns="0" rtlCol="0" anchor="t"/>
          <a:lstStyle/>
          <a:p>
            <a:pPr marL="0" indent="0" algn="l">
              <a:lnSpc>
                <a:spcPts val="2250"/>
              </a:lnSpc>
              <a:buNone/>
            </a:pPr>
            <a:r>
              <a:rPr lang="en-US" sz="1400" dirty="0">
                <a:solidFill>
                  <a:srgbClr val="DCD7E5"/>
                </a:solidFill>
                <a:latin typeface="Heebo Light" pitchFamily="34" charset="0"/>
                <a:ea typeface="Heebo Light" pitchFamily="34" charset="-122"/>
                <a:cs typeface="Heebo Light" pitchFamily="34" charset="-120"/>
              </a:rPr>
              <a:t>Proses audit dan evaluasi oleh Inspektorat Daerah dan pihak berwenang lainnya untuk mengidentifikasi potensi kerugian dan sumbernya.</a:t>
            </a:r>
            <a:endParaRPr lang="en-US" sz="1400" dirty="0"/>
          </a:p>
        </p:txBody>
      </p:sp>
      <p:pic>
        <p:nvPicPr>
          <p:cNvPr id="7" name="Image 2" descr="preencoded.png"/>
          <p:cNvPicPr>
            <a:picLocks noChangeAspect="1"/>
          </p:cNvPicPr>
          <p:nvPr/>
        </p:nvPicPr>
        <p:blipFill>
          <a:blip r:embed="rId5"/>
          <a:stretch>
            <a:fillRect/>
          </a:stretch>
        </p:blipFill>
        <p:spPr>
          <a:xfrm>
            <a:off x="636389" y="3364587"/>
            <a:ext cx="909161" cy="1454706"/>
          </a:xfrm>
          <a:prstGeom prst="rect">
            <a:avLst/>
          </a:prstGeom>
        </p:spPr>
      </p:pic>
      <p:sp>
        <p:nvSpPr>
          <p:cNvPr id="8" name="Text 3"/>
          <p:cNvSpPr/>
          <p:nvPr/>
        </p:nvSpPr>
        <p:spPr>
          <a:xfrm>
            <a:off x="1818203" y="3546396"/>
            <a:ext cx="2272903" cy="284083"/>
          </a:xfrm>
          <a:prstGeom prst="rect">
            <a:avLst/>
          </a:prstGeom>
          <a:noFill/>
          <a:ln/>
        </p:spPr>
        <p:txBody>
          <a:bodyPr wrap="none" lIns="0" tIns="0" rIns="0" bIns="0" rtlCol="0" anchor="t"/>
          <a:lstStyle/>
          <a:p>
            <a:pPr marL="0" indent="0" algn="l">
              <a:lnSpc>
                <a:spcPts val="2200"/>
              </a:lnSpc>
              <a:buNone/>
            </a:pPr>
            <a:r>
              <a:rPr lang="en-US" sz="1750" dirty="0">
                <a:solidFill>
                  <a:srgbClr val="DCD7E5"/>
                </a:solidFill>
                <a:latin typeface="Montserrat" pitchFamily="34" charset="0"/>
                <a:ea typeface="Montserrat" pitchFamily="34" charset="-122"/>
                <a:cs typeface="Montserrat" pitchFamily="34" charset="-120"/>
              </a:rPr>
              <a:t>Penilaian Kerugian</a:t>
            </a:r>
            <a:endParaRPr lang="en-US" sz="1750" dirty="0"/>
          </a:p>
        </p:txBody>
      </p:sp>
      <p:sp>
        <p:nvSpPr>
          <p:cNvPr id="9" name="Text 4"/>
          <p:cNvSpPr/>
          <p:nvPr/>
        </p:nvSpPr>
        <p:spPr>
          <a:xfrm>
            <a:off x="1818203" y="3939540"/>
            <a:ext cx="6689408" cy="581739"/>
          </a:xfrm>
          <a:prstGeom prst="rect">
            <a:avLst/>
          </a:prstGeom>
          <a:noFill/>
          <a:ln/>
        </p:spPr>
        <p:txBody>
          <a:bodyPr wrap="square" lIns="0" tIns="0" rIns="0" bIns="0" rtlCol="0" anchor="t"/>
          <a:lstStyle/>
          <a:p>
            <a:pPr marL="0" indent="0" algn="l">
              <a:lnSpc>
                <a:spcPts val="2250"/>
              </a:lnSpc>
              <a:buNone/>
            </a:pPr>
            <a:r>
              <a:rPr lang="en-US" sz="1400" dirty="0">
                <a:solidFill>
                  <a:srgbClr val="DCD7E5"/>
                </a:solidFill>
                <a:latin typeface="Heebo Light" pitchFamily="34" charset="0"/>
                <a:ea typeface="Heebo Light" pitchFamily="34" charset="-122"/>
                <a:cs typeface="Heebo Light" pitchFamily="34" charset="-120"/>
              </a:rPr>
              <a:t>Penentuan besaran kerugian dan faktor penyebabnya untuk menentukan langkah penanganan yang tepat.</a:t>
            </a:r>
            <a:endParaRPr lang="en-US" sz="1400" dirty="0"/>
          </a:p>
        </p:txBody>
      </p:sp>
      <p:pic>
        <p:nvPicPr>
          <p:cNvPr id="10" name="Image 3" descr="preencoded.png"/>
          <p:cNvPicPr>
            <a:picLocks noChangeAspect="1"/>
          </p:cNvPicPr>
          <p:nvPr/>
        </p:nvPicPr>
        <p:blipFill>
          <a:blip r:embed="rId6"/>
          <a:stretch>
            <a:fillRect/>
          </a:stretch>
        </p:blipFill>
        <p:spPr>
          <a:xfrm>
            <a:off x="636389" y="4819293"/>
            <a:ext cx="909161" cy="1454706"/>
          </a:xfrm>
          <a:prstGeom prst="rect">
            <a:avLst/>
          </a:prstGeom>
        </p:spPr>
      </p:pic>
      <p:sp>
        <p:nvSpPr>
          <p:cNvPr id="11" name="Text 5"/>
          <p:cNvSpPr/>
          <p:nvPr/>
        </p:nvSpPr>
        <p:spPr>
          <a:xfrm>
            <a:off x="1818203" y="5001101"/>
            <a:ext cx="2355413" cy="284083"/>
          </a:xfrm>
          <a:prstGeom prst="rect">
            <a:avLst/>
          </a:prstGeom>
          <a:noFill/>
          <a:ln/>
        </p:spPr>
        <p:txBody>
          <a:bodyPr wrap="none" lIns="0" tIns="0" rIns="0" bIns="0" rtlCol="0" anchor="t"/>
          <a:lstStyle/>
          <a:p>
            <a:pPr marL="0" indent="0" algn="l">
              <a:lnSpc>
                <a:spcPts val="2200"/>
              </a:lnSpc>
              <a:buNone/>
            </a:pPr>
            <a:r>
              <a:rPr lang="en-US" sz="1750" dirty="0">
                <a:solidFill>
                  <a:srgbClr val="DCD7E5"/>
                </a:solidFill>
                <a:latin typeface="Montserrat" pitchFamily="34" charset="0"/>
                <a:ea typeface="Montserrat" pitchFamily="34" charset="-122"/>
                <a:cs typeface="Montserrat" pitchFamily="34" charset="-120"/>
              </a:rPr>
              <a:t>Pemulihan Kerugian</a:t>
            </a:r>
            <a:endParaRPr lang="en-US" sz="1750" dirty="0"/>
          </a:p>
        </p:txBody>
      </p:sp>
      <p:sp>
        <p:nvSpPr>
          <p:cNvPr id="12" name="Text 6"/>
          <p:cNvSpPr/>
          <p:nvPr/>
        </p:nvSpPr>
        <p:spPr>
          <a:xfrm>
            <a:off x="1818203" y="5394246"/>
            <a:ext cx="6689408" cy="581739"/>
          </a:xfrm>
          <a:prstGeom prst="rect">
            <a:avLst/>
          </a:prstGeom>
          <a:noFill/>
          <a:ln/>
        </p:spPr>
        <p:txBody>
          <a:bodyPr wrap="square" lIns="0" tIns="0" rIns="0" bIns="0" rtlCol="0" anchor="t"/>
          <a:lstStyle/>
          <a:p>
            <a:pPr marL="0" indent="0" algn="l">
              <a:lnSpc>
                <a:spcPts val="2250"/>
              </a:lnSpc>
              <a:buNone/>
            </a:pPr>
            <a:r>
              <a:rPr lang="en-US" sz="1400" dirty="0">
                <a:solidFill>
                  <a:srgbClr val="DCD7E5"/>
                </a:solidFill>
                <a:latin typeface="Heebo Light" pitchFamily="34" charset="0"/>
                <a:ea typeface="Heebo Light" pitchFamily="34" charset="-122"/>
                <a:cs typeface="Heebo Light" pitchFamily="34" charset="-120"/>
              </a:rPr>
              <a:t>Mencari solusi untuk mengembalikan kerugian, baik melalui pengembalian dana maupun tindakan hukum.</a:t>
            </a:r>
            <a:endParaRPr lang="en-US" sz="1400" dirty="0"/>
          </a:p>
        </p:txBody>
      </p:sp>
      <p:pic>
        <p:nvPicPr>
          <p:cNvPr id="13" name="Image 4" descr="preencoded.png"/>
          <p:cNvPicPr>
            <a:picLocks noChangeAspect="1"/>
          </p:cNvPicPr>
          <p:nvPr/>
        </p:nvPicPr>
        <p:blipFill>
          <a:blip r:embed="rId7"/>
          <a:stretch>
            <a:fillRect/>
          </a:stretch>
        </p:blipFill>
        <p:spPr>
          <a:xfrm>
            <a:off x="636389" y="6273998"/>
            <a:ext cx="909161" cy="1454706"/>
          </a:xfrm>
          <a:prstGeom prst="rect">
            <a:avLst/>
          </a:prstGeom>
        </p:spPr>
      </p:pic>
      <p:sp>
        <p:nvSpPr>
          <p:cNvPr id="14" name="Text 7"/>
          <p:cNvSpPr/>
          <p:nvPr/>
        </p:nvSpPr>
        <p:spPr>
          <a:xfrm>
            <a:off x="1818203" y="6455807"/>
            <a:ext cx="2782729" cy="284083"/>
          </a:xfrm>
          <a:prstGeom prst="rect">
            <a:avLst/>
          </a:prstGeom>
          <a:noFill/>
          <a:ln/>
        </p:spPr>
        <p:txBody>
          <a:bodyPr wrap="none" lIns="0" tIns="0" rIns="0" bIns="0" rtlCol="0" anchor="t"/>
          <a:lstStyle/>
          <a:p>
            <a:pPr marL="0" indent="0" algn="l">
              <a:lnSpc>
                <a:spcPts val="2200"/>
              </a:lnSpc>
              <a:buNone/>
            </a:pPr>
            <a:r>
              <a:rPr lang="en-US" sz="1750" dirty="0">
                <a:solidFill>
                  <a:srgbClr val="DCD7E5"/>
                </a:solidFill>
                <a:latin typeface="Montserrat" pitchFamily="34" charset="0"/>
                <a:ea typeface="Montserrat" pitchFamily="34" charset="-122"/>
                <a:cs typeface="Montserrat" pitchFamily="34" charset="-120"/>
              </a:rPr>
              <a:t>Rekomendasi Perbaikan</a:t>
            </a:r>
            <a:endParaRPr lang="en-US" sz="1750" dirty="0"/>
          </a:p>
        </p:txBody>
      </p:sp>
      <p:sp>
        <p:nvSpPr>
          <p:cNvPr id="15" name="Text 8"/>
          <p:cNvSpPr/>
          <p:nvPr/>
        </p:nvSpPr>
        <p:spPr>
          <a:xfrm>
            <a:off x="1818203" y="6848951"/>
            <a:ext cx="6689408" cy="581739"/>
          </a:xfrm>
          <a:prstGeom prst="rect">
            <a:avLst/>
          </a:prstGeom>
          <a:noFill/>
          <a:ln/>
        </p:spPr>
        <p:txBody>
          <a:bodyPr wrap="square" lIns="0" tIns="0" rIns="0" bIns="0" rtlCol="0" anchor="t"/>
          <a:lstStyle/>
          <a:p>
            <a:pPr marL="0" indent="0" algn="l">
              <a:lnSpc>
                <a:spcPts val="2250"/>
              </a:lnSpc>
              <a:buNone/>
            </a:pPr>
            <a:r>
              <a:rPr lang="en-US" sz="1400" dirty="0">
                <a:solidFill>
                  <a:srgbClr val="DCD7E5"/>
                </a:solidFill>
                <a:latin typeface="Heebo Light" pitchFamily="34" charset="0"/>
                <a:ea typeface="Heebo Light" pitchFamily="34" charset="-122"/>
                <a:cs typeface="Heebo Light" pitchFamily="34" charset="-120"/>
              </a:rPr>
              <a:t>Perbaikan sistem manajemen keuangan untuk mencegah terulangnya kerugian serupa dan meningkatkan transparansi.</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332190"/>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Tanggung Jawab Pengelola Keuangan Daerah</a:t>
            </a:r>
            <a:endParaRPr lang="en-US" sz="4450" dirty="0"/>
          </a:p>
        </p:txBody>
      </p:sp>
      <p:pic>
        <p:nvPicPr>
          <p:cNvPr id="4" name="Image 1" descr="preencoded.png"/>
          <p:cNvPicPr>
            <a:picLocks noChangeAspect="1"/>
          </p:cNvPicPr>
          <p:nvPr/>
        </p:nvPicPr>
        <p:blipFill>
          <a:blip r:embed="rId4"/>
          <a:stretch>
            <a:fillRect/>
          </a:stretch>
        </p:blipFill>
        <p:spPr>
          <a:xfrm>
            <a:off x="793790" y="3798689"/>
            <a:ext cx="566976" cy="566976"/>
          </a:xfrm>
          <a:prstGeom prst="rect">
            <a:avLst/>
          </a:prstGeom>
        </p:spPr>
      </p:pic>
      <p:sp>
        <p:nvSpPr>
          <p:cNvPr id="5" name="Text 1"/>
          <p:cNvSpPr/>
          <p:nvPr/>
        </p:nvSpPr>
        <p:spPr>
          <a:xfrm>
            <a:off x="793790" y="459247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DCD7E5"/>
                </a:solidFill>
                <a:latin typeface="Montserrat" pitchFamily="34" charset="0"/>
                <a:ea typeface="Montserrat" pitchFamily="34" charset="-122"/>
                <a:cs typeface="Montserrat" pitchFamily="34" charset="-120"/>
              </a:rPr>
              <a:t>Pemerintah Daerah</a:t>
            </a:r>
            <a:endParaRPr lang="en-US" sz="2200" dirty="0"/>
          </a:p>
        </p:txBody>
      </p:sp>
      <p:sp>
        <p:nvSpPr>
          <p:cNvPr id="6" name="Text 2"/>
          <p:cNvSpPr/>
          <p:nvPr/>
        </p:nvSpPr>
        <p:spPr>
          <a:xfrm>
            <a:off x="793790" y="5082897"/>
            <a:ext cx="3608070" cy="1451610"/>
          </a:xfrm>
          <a:prstGeom prst="rect">
            <a:avLst/>
          </a:prstGeom>
          <a:noFill/>
          <a:ln/>
        </p:spPr>
        <p:txBody>
          <a:bodyPr wrap="square" lIns="0" tIns="0" rIns="0" bIns="0" rtlCol="0" anchor="t"/>
          <a:lstStyle/>
          <a:p>
            <a:pPr marL="0" indent="0" algn="l">
              <a:lnSpc>
                <a:spcPts val="2850"/>
              </a:lnSpc>
              <a:buNone/>
            </a:pPr>
            <a:r>
              <a:rPr lang="en-US" sz="1750" dirty="0">
                <a:solidFill>
                  <a:srgbClr val="DCD7E5"/>
                </a:solidFill>
                <a:latin typeface="Heebo Light" pitchFamily="34" charset="0"/>
                <a:ea typeface="Heebo Light" pitchFamily="34" charset="-122"/>
                <a:cs typeface="Heebo Light" pitchFamily="34" charset="-120"/>
              </a:rPr>
              <a:t>Bertanggung jawab atas pengelolaan keuangan daerah dan penggunaan anggaran sesuai dengan ketentuan yang berlaku.</a:t>
            </a:r>
            <a:endParaRPr lang="en-US" sz="1750" dirty="0"/>
          </a:p>
        </p:txBody>
      </p:sp>
      <p:pic>
        <p:nvPicPr>
          <p:cNvPr id="7" name="Image 2" descr="preencoded.png"/>
          <p:cNvPicPr>
            <a:picLocks noChangeAspect="1"/>
          </p:cNvPicPr>
          <p:nvPr/>
        </p:nvPicPr>
        <p:blipFill>
          <a:blip r:embed="rId5"/>
          <a:stretch>
            <a:fillRect/>
          </a:stretch>
        </p:blipFill>
        <p:spPr>
          <a:xfrm>
            <a:off x="4742021" y="3798689"/>
            <a:ext cx="566976" cy="566976"/>
          </a:xfrm>
          <a:prstGeom prst="rect">
            <a:avLst/>
          </a:prstGeom>
        </p:spPr>
      </p:pic>
      <p:sp>
        <p:nvSpPr>
          <p:cNvPr id="8" name="Text 3"/>
          <p:cNvSpPr/>
          <p:nvPr/>
        </p:nvSpPr>
        <p:spPr>
          <a:xfrm>
            <a:off x="4742021" y="459247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DCD7E5"/>
                </a:solidFill>
                <a:latin typeface="Montserrat" pitchFamily="34" charset="0"/>
                <a:ea typeface="Montserrat" pitchFamily="34" charset="-122"/>
                <a:cs typeface="Montserrat" pitchFamily="34" charset="-120"/>
              </a:rPr>
              <a:t>Inspektorat Daerah</a:t>
            </a:r>
            <a:endParaRPr lang="en-US" sz="2200" dirty="0"/>
          </a:p>
        </p:txBody>
      </p:sp>
      <p:sp>
        <p:nvSpPr>
          <p:cNvPr id="9" name="Text 4"/>
          <p:cNvSpPr/>
          <p:nvPr/>
        </p:nvSpPr>
        <p:spPr>
          <a:xfrm>
            <a:off x="4742021" y="5082897"/>
            <a:ext cx="3608189" cy="1814513"/>
          </a:xfrm>
          <a:prstGeom prst="rect">
            <a:avLst/>
          </a:prstGeom>
          <a:noFill/>
          <a:ln/>
        </p:spPr>
        <p:txBody>
          <a:bodyPr wrap="square" lIns="0" tIns="0" rIns="0" bIns="0" rtlCol="0" anchor="t"/>
          <a:lstStyle/>
          <a:p>
            <a:pPr marL="0" indent="0" algn="l">
              <a:lnSpc>
                <a:spcPts val="2850"/>
              </a:lnSpc>
              <a:buNone/>
            </a:pPr>
            <a:r>
              <a:rPr lang="en-US" sz="1750" dirty="0">
                <a:solidFill>
                  <a:srgbClr val="DCD7E5"/>
                </a:solidFill>
                <a:latin typeface="Heebo Light" pitchFamily="34" charset="0"/>
                <a:ea typeface="Heebo Light" pitchFamily="34" charset="-122"/>
                <a:cs typeface="Heebo Light" pitchFamily="34" charset="-120"/>
              </a:rPr>
              <a:t>Melakukan audit dan penilaian terhadap pengelolaan keuangan daerah, memberikan rekomendasi kepada kepala daerah untuk memperbaiki sistem pengelolaan.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248489"/>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Pengertian Pegawai Negeri Bukan Bendahara dan Pejabat Lain</a:t>
            </a:r>
            <a:endParaRPr lang="en-US" sz="4450" dirty="0"/>
          </a:p>
        </p:txBody>
      </p:sp>
      <p:sp>
        <p:nvSpPr>
          <p:cNvPr id="4" name="Text 1"/>
          <p:cNvSpPr/>
          <p:nvPr/>
        </p:nvSpPr>
        <p:spPr>
          <a:xfrm>
            <a:off x="793790" y="3714988"/>
            <a:ext cx="7556421" cy="3266123"/>
          </a:xfrm>
          <a:prstGeom prst="rect">
            <a:avLst/>
          </a:prstGeom>
          <a:noFill/>
          <a:ln/>
        </p:spPr>
        <p:txBody>
          <a:bodyPr wrap="square" lIns="0" tIns="0" rIns="0" bIns="0" rtlCol="0" anchor="t"/>
          <a:lstStyle/>
          <a:p>
            <a:pPr marL="0" indent="0" algn="just">
              <a:lnSpc>
                <a:spcPts val="2850"/>
              </a:lnSpc>
              <a:buNone/>
            </a:pPr>
            <a:r>
              <a:rPr lang="en-US" sz="1750" dirty="0">
                <a:solidFill>
                  <a:srgbClr val="DCD7E5"/>
                </a:solidFill>
                <a:latin typeface="Heebo Light" pitchFamily="34" charset="0"/>
                <a:ea typeface="Heebo Light" pitchFamily="34" charset="-122"/>
                <a:cs typeface="Heebo Light" pitchFamily="34" charset="-120"/>
              </a:rPr>
              <a:t>Pegawai Negeri Bukan Bendahara adalah pegawai Aparatur Sipil Negara termasuk Calon Pegawai Negeri Sipil yang bekerja/diserahi tugas selain tugas bendahara. Pejabat Lain adalah Pimpinan dan Anggota Dewan Perwakilan Rakyat Daerah serta pimpinan dan anggota lembaga nonstruktural yang dibiayai Anggaran Pendapatan dan Belanja Daerah. Lembaga Nonstruktural yang selanjutnya disingkat LNS adalah lembaga yang dibentuk melalui peraturan perundang-undangan tertentu guna menunjang pelaksanaan fungsi pemerintahan daerah serta dibiayai oleh Anggaran Pendapatan dan Belanja Daerah.</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TotalTime>
  <Words>1990</Words>
  <Application>Microsoft Office PowerPoint</Application>
  <PresentationFormat>Custom</PresentationFormat>
  <Paragraphs>188</Paragraphs>
  <Slides>30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Montserrat</vt:lpstr>
      <vt:lpstr>Heebo Bold</vt:lpstr>
      <vt:lpstr>Arial</vt:lpstr>
      <vt:lpstr>Heebo Light</vt:lpstr>
      <vt:lpstr>Bookman Old Style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Inspektorat Provinsi Sumsel</cp:lastModifiedBy>
  <cp:revision>12</cp:revision>
  <dcterms:created xsi:type="dcterms:W3CDTF">2024-12-02T02:49:28Z</dcterms:created>
  <dcterms:modified xsi:type="dcterms:W3CDTF">2025-02-06T04:42:04Z</dcterms:modified>
</cp:coreProperties>
</file>