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23"/>
  </p:notesMasterIdLst>
  <p:sldIdLst>
    <p:sldId id="256" r:id="rId2"/>
    <p:sldId id="267" r:id="rId3"/>
    <p:sldId id="269" r:id="rId4"/>
    <p:sldId id="270" r:id="rId5"/>
    <p:sldId id="271" r:id="rId6"/>
    <p:sldId id="272" r:id="rId7"/>
    <p:sldId id="273" r:id="rId8"/>
    <p:sldId id="266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68" r:id="rId21"/>
    <p:sldId id="265" r:id="rId22"/>
  </p:sldIdLst>
  <p:sldSz cx="18288000" cy="10287000"/>
  <p:notesSz cx="6858000" cy="9144000"/>
  <p:embeddedFontLst>
    <p:embeddedFont>
      <p:font typeface="ABeeZee Bold" panose="020B0604020202020204" charset="0"/>
      <p:regular r:id="rId24"/>
    </p:embeddedFont>
    <p:embeddedFont>
      <p:font typeface="Baskerville Old Face" panose="02020602080505020303" pitchFamily="18" charset="0"/>
      <p:regular r:id="rId25"/>
    </p:embeddedFont>
    <p:embeddedFont>
      <p:font typeface="Bernoru SemiCondensed" panose="020B0604020202020204" charset="0"/>
      <p:regular r:id="rId26"/>
    </p:embeddedFont>
    <p:embeddedFont>
      <p:font typeface="Book Antiqua" panose="02040602050305030304" pitchFamily="18" charset="0"/>
      <p:regular r:id="rId27"/>
      <p:bold r:id="rId28"/>
      <p:italic r:id="rId29"/>
      <p:boldItalic r:id="rId30"/>
    </p:embeddedFont>
    <p:embeddedFont>
      <p:font typeface="Bookman Old Style" panose="02050604050505020204" pitchFamily="18" charset="0"/>
      <p:regular r:id="rId31"/>
      <p:bold r:id="rId32"/>
      <p:italic r:id="rId33"/>
      <p:boldItalic r:id="rId34"/>
    </p:embeddedFont>
    <p:embeddedFont>
      <p:font typeface="Candara" panose="020E0502030303020204" pitchFamily="34" charset="0"/>
      <p:regular r:id="rId35"/>
      <p:bold r:id="rId36"/>
      <p:italic r:id="rId37"/>
      <p:boldItalic r:id="rId38"/>
    </p:embeddedFont>
    <p:embeddedFont>
      <p:font typeface="Corbel" panose="020B0503020204020204" pitchFamily="34" charset="0"/>
      <p:regular r:id="rId39"/>
      <p:bold r:id="rId40"/>
      <p:italic r:id="rId41"/>
      <p:boldItalic r:id="rId42"/>
    </p:embeddedFont>
    <p:embeddedFont>
      <p:font typeface="Tahoma" panose="020B0604030504040204" pitchFamily="34" charset="0"/>
      <p:regular r:id="rId43"/>
      <p:bold r:id="rId44"/>
    </p:embeddedFont>
    <p:embeddedFont>
      <p:font typeface="Wingdings 2" panose="05020102010507070707" pitchFamily="18" charset="2"/>
      <p:regular r:id="rId4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6" d="100"/>
          <a:sy n="66" d="100"/>
        </p:scale>
        <p:origin x="93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font" Target="fonts/font2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C53CE-4494-46DC-B453-37DB1D73B822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9AFBD-B032-4D70-B5B4-BABCE06A3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42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6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b="1">
              <a:solidFill>
                <a:srgbClr val="C00000"/>
              </a:solidFill>
            </a:endParaRPr>
          </a:p>
        </p:txBody>
      </p:sp>
      <p:sp>
        <p:nvSpPr>
          <p:cNvPr id="1048615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FEA6F4-E4AF-450A-B279-4F6D916159FB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64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4865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FCDF9-167A-4231-93FE-BD68C509A07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11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66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/>
          </a:p>
        </p:txBody>
      </p:sp>
      <p:sp>
        <p:nvSpPr>
          <p:cNvPr id="1048661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24C45A9-23AE-428B-94E8-5D0832694EE1}" type="slidenum">
              <a:rPr lang="en-US" altLang="en-US">
                <a:latin typeface="Calibri" panose="020F0502020204030204" pitchFamily="34" charset="0"/>
              </a:rPr>
              <a:pPr eaLnBrk="1" hangingPunct="1"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66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4867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EE57ED6-4B9F-4747-B891-152DBE5B7DF9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6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4868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9CA8F-0F78-4082-B834-5F8E9BC06280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7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48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EE57ED6-4B9F-4747-B891-152DBE5B7DF9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77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/>
          </a:p>
        </p:txBody>
      </p:sp>
      <p:sp>
        <p:nvSpPr>
          <p:cNvPr id="104877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8ED1069-C6A6-4140-AEF6-7667DD6FF6B9}" type="slidenum">
              <a:rPr lang="en-US" altLang="en-US">
                <a:latin typeface="Calibri" panose="020F0502020204030204" pitchFamily="34" charset="0"/>
              </a:rPr>
              <a:pPr eaLnBrk="1" hangingPunct="1"/>
              <a:t>14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7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/>
          </a:p>
        </p:txBody>
      </p:sp>
      <p:sp>
        <p:nvSpPr>
          <p:cNvPr id="104878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5ECD15A-815F-40DB-9B01-2D750AB734F1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15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78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/>
          </a:p>
        </p:txBody>
      </p:sp>
      <p:sp>
        <p:nvSpPr>
          <p:cNvPr id="1048789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1B9A1FD-56FA-4A32-A632-99B1DB75E888}" type="slidenum">
              <a:rPr lang="en-US" altLang="en-US">
                <a:latin typeface="Calibri" panose="020F0502020204030204" pitchFamily="34" charset="0"/>
              </a:rPr>
              <a:pPr eaLnBrk="1" hangingPunct="1"/>
              <a:t>16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84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4884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B8220-B2C1-48D2-8FF4-2DE6BA0FBA5C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819150" y="-7144"/>
            <a:ext cx="7522368" cy="10294145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2602" y="2070103"/>
            <a:ext cx="12861933" cy="3924299"/>
          </a:xfrm>
        </p:spPr>
        <p:txBody>
          <a:bodyPr anchor="b">
            <a:normAutofit/>
          </a:bodyPr>
          <a:lstStyle>
            <a:lvl1pPr algn="r">
              <a:defRPr sz="9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73066" y="5994401"/>
            <a:ext cx="10481468" cy="2082801"/>
          </a:xfrm>
        </p:spPr>
        <p:txBody>
          <a:bodyPr anchor="t">
            <a:normAutofit/>
          </a:bodyPr>
          <a:lstStyle>
            <a:lvl1pPr marL="0" indent="0" algn="r">
              <a:buNone/>
              <a:defRPr sz="3150">
                <a:solidFill>
                  <a:schemeClr val="tx1"/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98618" y="8824913"/>
            <a:ext cx="6486066" cy="54768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810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6467" y="7099298"/>
            <a:ext cx="15028067" cy="850107"/>
          </a:xfrm>
        </p:spPr>
        <p:txBody>
          <a:bodyPr anchor="b">
            <a:normAutofit/>
          </a:bodyPr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9018" y="1398168"/>
            <a:ext cx="12338916" cy="4747464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26467" y="7949405"/>
            <a:ext cx="15028067" cy="740568"/>
          </a:xfrm>
        </p:spPr>
        <p:txBody>
          <a:bodyPr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556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6469" y="1028700"/>
            <a:ext cx="15028067" cy="4572000"/>
          </a:xfrm>
        </p:spPr>
        <p:txBody>
          <a:bodyPr anchor="ctr">
            <a:normAutofit/>
          </a:bodyPr>
          <a:lstStyle>
            <a:lvl1pPr algn="ctr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6469" y="6515100"/>
            <a:ext cx="15028070" cy="21717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304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397918" y="1294535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2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340138" y="4229099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2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2318" y="1028701"/>
            <a:ext cx="13485018" cy="4114799"/>
          </a:xfrm>
        </p:spPr>
        <p:txBody>
          <a:bodyPr anchor="ctr">
            <a:normAutofit/>
          </a:bodyPr>
          <a:lstStyle>
            <a:lvl1pPr algn="ctr">
              <a:defRPr sz="48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655217" y="5143499"/>
            <a:ext cx="12799223" cy="5715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700"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6467" y="6515100"/>
            <a:ext cx="15028067" cy="21717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752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6470" y="4962872"/>
            <a:ext cx="15028064" cy="2203200"/>
          </a:xfrm>
        </p:spPr>
        <p:txBody>
          <a:bodyPr anchor="b">
            <a:normAutofit/>
          </a:bodyPr>
          <a:lstStyle>
            <a:lvl1pPr algn="r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6468" y="7166072"/>
            <a:ext cx="15028065" cy="1290600"/>
          </a:xfrm>
        </p:spPr>
        <p:txBody>
          <a:bodyPr anchor="t">
            <a:normAutofit/>
          </a:bodyPr>
          <a:lstStyle>
            <a:lvl1pPr marL="0" indent="0" algn="r">
              <a:buNone/>
              <a:defRPr sz="30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493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397918" y="1294535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2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340138" y="4229099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2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2318" y="1028701"/>
            <a:ext cx="13485018" cy="4114799"/>
          </a:xfrm>
        </p:spPr>
        <p:txBody>
          <a:bodyPr anchor="ctr">
            <a:normAutofit/>
          </a:bodyPr>
          <a:lstStyle>
            <a:lvl1pPr algn="ctr">
              <a:defRPr sz="48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226470" y="5829300"/>
            <a:ext cx="15028065" cy="13335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36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6468" y="7162800"/>
            <a:ext cx="15028065" cy="1524000"/>
          </a:xfrm>
        </p:spPr>
        <p:txBody>
          <a:bodyPr anchor="t">
            <a:normAutofit/>
          </a:bodyPr>
          <a:lstStyle>
            <a:lvl1pPr marL="0" indent="0" algn="r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200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6470" y="1028701"/>
            <a:ext cx="15028068" cy="40909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226469" y="5257800"/>
            <a:ext cx="15028070" cy="12573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42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6467" y="6515100"/>
            <a:ext cx="15028070" cy="2171700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7402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822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598983" y="1028700"/>
            <a:ext cx="2655554" cy="7658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6468" y="1028700"/>
            <a:ext cx="12029613" cy="76581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80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427785" y="8800697"/>
            <a:ext cx="826751" cy="5476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068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8419" y="4000498"/>
            <a:ext cx="13396121" cy="3165573"/>
          </a:xfrm>
        </p:spPr>
        <p:txBody>
          <a:bodyPr anchor="b"/>
          <a:lstStyle>
            <a:lvl1pPr algn="r">
              <a:defRPr sz="6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58417" y="7166072"/>
            <a:ext cx="13396122" cy="1290600"/>
          </a:xfrm>
        </p:spPr>
        <p:txBody>
          <a:bodyPr anchor="t">
            <a:normAutofit/>
          </a:bodyPr>
          <a:lstStyle>
            <a:lvl1pPr marL="0" indent="0" algn="r">
              <a:buNone/>
              <a:defRPr sz="30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3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6467" y="1028701"/>
            <a:ext cx="15028070" cy="26288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6469" y="4000499"/>
            <a:ext cx="7342583" cy="4686302"/>
          </a:xfrm>
        </p:spPr>
        <p:txBody>
          <a:bodyPr>
            <a:normAutofit/>
          </a:bodyPr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11951" y="4000500"/>
            <a:ext cx="7342584" cy="4686300"/>
          </a:xfrm>
        </p:spPr>
        <p:txBody>
          <a:bodyPr>
            <a:normAutofit/>
          </a:bodyPr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100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58269" y="3987800"/>
            <a:ext cx="6910782" cy="864393"/>
          </a:xfrm>
        </p:spPr>
        <p:txBody>
          <a:bodyPr anchor="b">
            <a:noAutofit/>
          </a:bodyPr>
          <a:lstStyle>
            <a:lvl1pPr marL="0" indent="0">
              <a:buNone/>
              <a:defRPr sz="4200" b="0">
                <a:solidFill>
                  <a:schemeClr val="accent1">
                    <a:lumMod val="75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6467" y="5003006"/>
            <a:ext cx="7342584" cy="3683793"/>
          </a:xfrm>
        </p:spPr>
        <p:txBody>
          <a:bodyPr anchor="t">
            <a:normAutofit/>
          </a:bodyPr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320731" y="4000500"/>
            <a:ext cx="6933806" cy="864393"/>
          </a:xfrm>
        </p:spPr>
        <p:txBody>
          <a:bodyPr anchor="b">
            <a:noAutofit/>
          </a:bodyPr>
          <a:lstStyle>
            <a:lvl1pPr marL="0" indent="0">
              <a:buNone/>
              <a:defRPr sz="4200" b="0">
                <a:solidFill>
                  <a:schemeClr val="accent1">
                    <a:lumMod val="75000"/>
                  </a:schemeClr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911951" y="5003006"/>
            <a:ext cx="7342584" cy="3683793"/>
          </a:xfrm>
        </p:spPr>
        <p:txBody>
          <a:bodyPr anchor="t">
            <a:normAutofit/>
          </a:bodyPr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640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4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457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6469" y="2400300"/>
            <a:ext cx="5323682" cy="2057400"/>
          </a:xfrm>
        </p:spPr>
        <p:txBody>
          <a:bodyPr anchor="b">
            <a:normAutofit/>
          </a:bodyPr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93050" y="1028699"/>
            <a:ext cx="9361485" cy="7658102"/>
          </a:xfrm>
        </p:spPr>
        <p:txBody>
          <a:bodyPr anchor="ctr">
            <a:normAutofit/>
          </a:bodyPr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26469" y="4457700"/>
            <a:ext cx="5323682" cy="27432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2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4086" y="2628899"/>
            <a:ext cx="8139237" cy="2057400"/>
          </a:xfrm>
        </p:spPr>
        <p:txBody>
          <a:bodyPr anchor="b">
            <a:normAutofit/>
          </a:bodyPr>
          <a:lstStyle>
            <a:lvl1pPr algn="ctr">
              <a:defRPr sz="4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392023" y="1371600"/>
            <a:ext cx="4921461" cy="6858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24086" y="4686299"/>
            <a:ext cx="8139237" cy="2743200"/>
          </a:xfrm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08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6219" y="1"/>
            <a:ext cx="3655220" cy="10287002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6467" y="1028701"/>
            <a:ext cx="15028070" cy="26288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6466" y="4000499"/>
            <a:ext cx="15028070" cy="46863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598984" y="8824913"/>
            <a:ext cx="17145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58419" y="8824913"/>
            <a:ext cx="10626266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427785" y="8824913"/>
            <a:ext cx="826751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685800" rtl="0" eaLnBrk="1" latinLnBrk="0" hangingPunct="1">
        <a:spcBef>
          <a:spcPct val="0"/>
        </a:spcBef>
        <a:buNone/>
        <a:defRPr sz="6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286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3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3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8002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7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314575" indent="-257175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000375" indent="-257175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1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1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1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1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1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632313" y="-429360"/>
            <a:ext cx="8917625" cy="10016449"/>
            <a:chOff x="0" y="0"/>
            <a:chExt cx="3458867" cy="3708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58867" cy="3708400"/>
            </a:xfrm>
            <a:custGeom>
              <a:avLst/>
              <a:gdLst/>
              <a:ahLst/>
              <a:cxnLst/>
              <a:rect l="l" t="t" r="r" b="b"/>
              <a:pathLst>
                <a:path w="3458867" h="3708400">
                  <a:moveTo>
                    <a:pt x="2594150" y="0"/>
                  </a:moveTo>
                  <a:lnTo>
                    <a:pt x="864717" y="0"/>
                  </a:lnTo>
                  <a:lnTo>
                    <a:pt x="0" y="1854200"/>
                  </a:lnTo>
                  <a:lnTo>
                    <a:pt x="864717" y="3708400"/>
                  </a:lnTo>
                  <a:lnTo>
                    <a:pt x="2594150" y="3708400"/>
                  </a:lnTo>
                  <a:lnTo>
                    <a:pt x="3458867" y="1854200"/>
                  </a:lnTo>
                  <a:close/>
                </a:path>
              </a:pathLst>
            </a:custGeom>
            <a:solidFill>
              <a:srgbClr val="06053F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11855054" y="-429360"/>
            <a:ext cx="8992370" cy="10016449"/>
            <a:chOff x="0" y="0"/>
            <a:chExt cx="3458867" cy="3708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458867" cy="3708400"/>
            </a:xfrm>
            <a:custGeom>
              <a:avLst/>
              <a:gdLst/>
              <a:ahLst/>
              <a:cxnLst/>
              <a:rect l="l" t="t" r="r" b="b"/>
              <a:pathLst>
                <a:path w="3458867" h="3708400">
                  <a:moveTo>
                    <a:pt x="2594150" y="0"/>
                  </a:moveTo>
                  <a:lnTo>
                    <a:pt x="864717" y="0"/>
                  </a:lnTo>
                  <a:lnTo>
                    <a:pt x="0" y="1854200"/>
                  </a:lnTo>
                  <a:lnTo>
                    <a:pt x="864717" y="3708400"/>
                  </a:lnTo>
                  <a:lnTo>
                    <a:pt x="2594150" y="3708400"/>
                  </a:lnTo>
                  <a:lnTo>
                    <a:pt x="3458867" y="1854200"/>
                  </a:lnTo>
                  <a:close/>
                </a:path>
              </a:pathLst>
            </a:custGeom>
            <a:solidFill>
              <a:srgbClr val="F3630F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6" name="Group 6"/>
          <p:cNvGrpSpPr/>
          <p:nvPr/>
        </p:nvGrpSpPr>
        <p:grpSpPr>
          <a:xfrm>
            <a:off x="12170792" y="-429360"/>
            <a:ext cx="8985383" cy="10016449"/>
            <a:chOff x="0" y="0"/>
            <a:chExt cx="3485073" cy="3708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85073" cy="3708400"/>
            </a:xfrm>
            <a:custGeom>
              <a:avLst/>
              <a:gdLst/>
              <a:ahLst/>
              <a:cxnLst/>
              <a:rect l="l" t="t" r="r" b="b"/>
              <a:pathLst>
                <a:path w="3485073" h="3708400">
                  <a:moveTo>
                    <a:pt x="2613805" y="0"/>
                  </a:moveTo>
                  <a:lnTo>
                    <a:pt x="871268" y="0"/>
                  </a:lnTo>
                  <a:lnTo>
                    <a:pt x="0" y="1854200"/>
                  </a:lnTo>
                  <a:lnTo>
                    <a:pt x="871268" y="3708400"/>
                  </a:lnTo>
                  <a:lnTo>
                    <a:pt x="2613805" y="3708400"/>
                  </a:lnTo>
                  <a:lnTo>
                    <a:pt x="3485073" y="1854200"/>
                  </a:lnTo>
                  <a:close/>
                </a:path>
              </a:pathLst>
            </a:custGeom>
            <a:blipFill>
              <a:blip r:embed="rId2"/>
              <a:stretch>
                <a:fillRect l="-473" r="-473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4345581" y="6637134"/>
            <a:ext cx="6810594" cy="4278950"/>
            <a:chOff x="0" y="0"/>
            <a:chExt cx="812800" cy="51066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510665"/>
            </a:xfrm>
            <a:custGeom>
              <a:avLst/>
              <a:gdLst/>
              <a:ahLst/>
              <a:cxnLst/>
              <a:rect l="l" t="t" r="r" b="b"/>
              <a:pathLst>
                <a:path w="812800" h="510665">
                  <a:moveTo>
                    <a:pt x="812800" y="255332"/>
                  </a:moveTo>
                  <a:lnTo>
                    <a:pt x="609600" y="510665"/>
                  </a:lnTo>
                  <a:lnTo>
                    <a:pt x="203200" y="510665"/>
                  </a:lnTo>
                  <a:lnTo>
                    <a:pt x="0" y="255332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255332"/>
                  </a:lnTo>
                  <a:close/>
                </a:path>
              </a:pathLst>
            </a:custGeom>
            <a:solidFill>
              <a:srgbClr val="06053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14300" y="-38100"/>
              <a:ext cx="584200" cy="5487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3415716" y="-4000060"/>
            <a:ext cx="6810594" cy="5257857"/>
            <a:chOff x="0" y="0"/>
            <a:chExt cx="812800" cy="62749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627491"/>
            </a:xfrm>
            <a:custGeom>
              <a:avLst/>
              <a:gdLst/>
              <a:ahLst/>
              <a:cxnLst/>
              <a:rect l="l" t="t" r="r" b="b"/>
              <a:pathLst>
                <a:path w="812800" h="627491">
                  <a:moveTo>
                    <a:pt x="812800" y="313746"/>
                  </a:moveTo>
                  <a:lnTo>
                    <a:pt x="609600" y="627491"/>
                  </a:lnTo>
                  <a:lnTo>
                    <a:pt x="203200" y="627491"/>
                  </a:lnTo>
                  <a:lnTo>
                    <a:pt x="0" y="313746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13746"/>
                  </a:lnTo>
                  <a:close/>
                </a:path>
              </a:pathLst>
            </a:custGeom>
            <a:solidFill>
              <a:srgbClr val="06053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14300" y="-38100"/>
              <a:ext cx="584200" cy="6655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420834" y="8776609"/>
            <a:ext cx="5280478" cy="3317611"/>
            <a:chOff x="0" y="0"/>
            <a:chExt cx="812800" cy="51066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510665"/>
            </a:xfrm>
            <a:custGeom>
              <a:avLst/>
              <a:gdLst/>
              <a:ahLst/>
              <a:cxnLst/>
              <a:rect l="l" t="t" r="r" b="b"/>
              <a:pathLst>
                <a:path w="812800" h="510665">
                  <a:moveTo>
                    <a:pt x="812800" y="255332"/>
                  </a:moveTo>
                  <a:lnTo>
                    <a:pt x="609600" y="510665"/>
                  </a:lnTo>
                  <a:lnTo>
                    <a:pt x="203200" y="510665"/>
                  </a:lnTo>
                  <a:lnTo>
                    <a:pt x="0" y="255332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255332"/>
                  </a:lnTo>
                  <a:close/>
                </a:path>
              </a:pathLst>
            </a:custGeom>
            <a:solidFill>
              <a:srgbClr val="F3630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14300" y="-38100"/>
              <a:ext cx="584200" cy="5487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2267774" y="7664435"/>
            <a:ext cx="5280478" cy="3845308"/>
            <a:chOff x="0" y="0"/>
            <a:chExt cx="812800" cy="59189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591891"/>
            </a:xfrm>
            <a:custGeom>
              <a:avLst/>
              <a:gdLst/>
              <a:ahLst/>
              <a:cxnLst/>
              <a:rect l="l" t="t" r="r" b="b"/>
              <a:pathLst>
                <a:path w="812800" h="591891">
                  <a:moveTo>
                    <a:pt x="812800" y="295945"/>
                  </a:moveTo>
                  <a:lnTo>
                    <a:pt x="609600" y="591891"/>
                  </a:lnTo>
                  <a:lnTo>
                    <a:pt x="203200" y="591891"/>
                  </a:lnTo>
                  <a:lnTo>
                    <a:pt x="0" y="295945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29594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F3630F"/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114300" y="-38100"/>
              <a:ext cx="584200" cy="629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2218082" y="-3336403"/>
            <a:ext cx="5280478" cy="3845308"/>
            <a:chOff x="0" y="0"/>
            <a:chExt cx="812800" cy="59189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591891"/>
            </a:xfrm>
            <a:custGeom>
              <a:avLst/>
              <a:gdLst/>
              <a:ahLst/>
              <a:cxnLst/>
              <a:rect l="l" t="t" r="r" b="b"/>
              <a:pathLst>
                <a:path w="812800" h="591891">
                  <a:moveTo>
                    <a:pt x="812800" y="295945"/>
                  </a:moveTo>
                  <a:lnTo>
                    <a:pt x="609600" y="591891"/>
                  </a:lnTo>
                  <a:lnTo>
                    <a:pt x="203200" y="591891"/>
                  </a:lnTo>
                  <a:lnTo>
                    <a:pt x="0" y="295945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29594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F3630F"/>
              </a:solidFill>
              <a:prstDash val="solid"/>
              <a:miter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114300" y="-38100"/>
              <a:ext cx="584200" cy="629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-1647920" y="9324226"/>
            <a:ext cx="10925270" cy="1610908"/>
            <a:chOff x="0" y="0"/>
            <a:chExt cx="2877437" cy="4242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877438" cy="424272"/>
            </a:xfrm>
            <a:custGeom>
              <a:avLst/>
              <a:gdLst/>
              <a:ahLst/>
              <a:cxnLst/>
              <a:rect l="l" t="t" r="r" b="b"/>
              <a:pathLst>
                <a:path w="2877438" h="424272">
                  <a:moveTo>
                    <a:pt x="203200" y="0"/>
                  </a:moveTo>
                  <a:lnTo>
                    <a:pt x="2877438" y="0"/>
                  </a:lnTo>
                  <a:lnTo>
                    <a:pt x="2674238" y="424272"/>
                  </a:lnTo>
                  <a:lnTo>
                    <a:pt x="0" y="424272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6053F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101600" y="-38100"/>
              <a:ext cx="2674237" cy="4623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-938671" y="9725211"/>
            <a:ext cx="10925270" cy="1610908"/>
            <a:chOff x="0" y="0"/>
            <a:chExt cx="2877437" cy="424272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2877438" cy="424272"/>
            </a:xfrm>
            <a:custGeom>
              <a:avLst/>
              <a:gdLst/>
              <a:ahLst/>
              <a:cxnLst/>
              <a:rect l="l" t="t" r="r" b="b"/>
              <a:pathLst>
                <a:path w="2877438" h="424272">
                  <a:moveTo>
                    <a:pt x="203200" y="0"/>
                  </a:moveTo>
                  <a:lnTo>
                    <a:pt x="2877438" y="0"/>
                  </a:lnTo>
                  <a:lnTo>
                    <a:pt x="2674238" y="424272"/>
                  </a:lnTo>
                  <a:lnTo>
                    <a:pt x="0" y="424272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3630F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101600" y="-38100"/>
              <a:ext cx="2674237" cy="4623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>
            <a:off x="11974056" y="9372253"/>
            <a:ext cx="2174034" cy="324129"/>
          </a:xfrm>
          <a:custGeom>
            <a:avLst/>
            <a:gdLst/>
            <a:ahLst/>
            <a:cxnLst/>
            <a:rect l="l" t="t" r="r" b="b"/>
            <a:pathLst>
              <a:path w="2174034" h="324129">
                <a:moveTo>
                  <a:pt x="0" y="0"/>
                </a:moveTo>
                <a:lnTo>
                  <a:pt x="2174034" y="0"/>
                </a:lnTo>
                <a:lnTo>
                  <a:pt x="2174034" y="324129"/>
                </a:lnTo>
                <a:lnTo>
                  <a:pt x="0" y="3241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8063826" y="678255"/>
            <a:ext cx="1393699" cy="1317679"/>
          </a:xfrm>
          <a:custGeom>
            <a:avLst/>
            <a:gdLst/>
            <a:ahLst/>
            <a:cxnLst/>
            <a:rect l="l" t="t" r="r" b="b"/>
            <a:pathLst>
              <a:path w="1393699" h="1317679">
                <a:moveTo>
                  <a:pt x="0" y="0"/>
                </a:moveTo>
                <a:lnTo>
                  <a:pt x="1393699" y="0"/>
                </a:lnTo>
                <a:lnTo>
                  <a:pt x="1393699" y="1317679"/>
                </a:lnTo>
                <a:lnTo>
                  <a:pt x="0" y="13176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2787223" y="199351"/>
            <a:ext cx="747395" cy="957808"/>
          </a:xfrm>
          <a:custGeom>
            <a:avLst/>
            <a:gdLst/>
            <a:ahLst/>
            <a:cxnLst/>
            <a:rect l="l" t="t" r="r" b="b"/>
            <a:pathLst>
              <a:path w="747395" h="957808">
                <a:moveTo>
                  <a:pt x="0" y="0"/>
                </a:moveTo>
                <a:lnTo>
                  <a:pt x="747396" y="0"/>
                </a:lnTo>
                <a:lnTo>
                  <a:pt x="747396" y="957808"/>
                </a:lnTo>
                <a:lnTo>
                  <a:pt x="0" y="95780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10210613" y="115056"/>
            <a:ext cx="2402838" cy="951124"/>
          </a:xfrm>
          <a:custGeom>
            <a:avLst/>
            <a:gdLst/>
            <a:ahLst/>
            <a:cxnLst/>
            <a:rect l="l" t="t" r="r" b="b"/>
            <a:pathLst>
              <a:path w="2402838" h="951124">
                <a:moveTo>
                  <a:pt x="0" y="0"/>
                </a:moveTo>
                <a:lnTo>
                  <a:pt x="2402839" y="0"/>
                </a:lnTo>
                <a:lnTo>
                  <a:pt x="2402839" y="951124"/>
                </a:lnTo>
                <a:lnTo>
                  <a:pt x="0" y="95112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33" name="TextBox 33"/>
          <p:cNvSpPr txBox="1"/>
          <p:nvPr/>
        </p:nvSpPr>
        <p:spPr>
          <a:xfrm>
            <a:off x="1083097" y="2346099"/>
            <a:ext cx="11206637" cy="2872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88"/>
              </a:lnSpc>
            </a:pPr>
            <a:r>
              <a:rPr lang="en-US" sz="4800" dirty="0">
                <a:solidFill>
                  <a:srgbClr val="06053F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PENGELOLAAN BELANJA HIBAH DAN BANTUAN SOSIAL SESUAI </a:t>
            </a:r>
          </a:p>
          <a:p>
            <a:pPr algn="ctr">
              <a:lnSpc>
                <a:spcPts val="5588"/>
              </a:lnSpc>
            </a:pPr>
            <a:r>
              <a:rPr lang="en-US" sz="4800" dirty="0">
                <a:solidFill>
                  <a:srgbClr val="06053F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PERMENDAGRI NOMOR 77 TAHUN 2020</a:t>
            </a:r>
          </a:p>
          <a:p>
            <a:pPr algn="ctr">
              <a:lnSpc>
                <a:spcPts val="5588"/>
              </a:lnSpc>
            </a:pPr>
            <a:endParaRPr lang="en-US" sz="4800" dirty="0">
              <a:solidFill>
                <a:srgbClr val="06053F"/>
              </a:solidFill>
              <a:latin typeface="Bernoru SemiCondensed"/>
              <a:ea typeface="Bernoru SemiCondensed"/>
              <a:cs typeface="Bernoru SemiCondensed"/>
              <a:sym typeface="Bernoru SemiCondense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2518030" y="5363341"/>
            <a:ext cx="8446663" cy="2676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500" dirty="0">
                <a:solidFill>
                  <a:srgbClr val="06053F"/>
                </a:solidFill>
                <a:latin typeface="ABeeZee Bold"/>
                <a:ea typeface="ABeeZee Bold"/>
                <a:cs typeface="ABeeZee Bold"/>
                <a:sym typeface="ABeeZee Bold"/>
              </a:rPr>
              <a:t>Bobi Novian, SE., </a:t>
            </a:r>
            <a:r>
              <a:rPr lang="en-US" sz="3500" dirty="0" err="1">
                <a:solidFill>
                  <a:srgbClr val="06053F"/>
                </a:solidFill>
                <a:latin typeface="ABeeZee Bold"/>
                <a:ea typeface="ABeeZee Bold"/>
                <a:cs typeface="ABeeZee Bold"/>
                <a:sym typeface="ABeeZee Bold"/>
              </a:rPr>
              <a:t>M.Si</a:t>
            </a:r>
            <a:endParaRPr lang="en-US" sz="3500" dirty="0">
              <a:solidFill>
                <a:srgbClr val="06053F"/>
              </a:solidFill>
              <a:latin typeface="ABeeZee Bold"/>
              <a:ea typeface="ABeeZee Bold"/>
              <a:cs typeface="ABeeZee Bold"/>
              <a:sym typeface="ABeeZee Bold"/>
            </a:endParaRPr>
          </a:p>
          <a:p>
            <a:pPr algn="ctr">
              <a:lnSpc>
                <a:spcPts val="4200"/>
              </a:lnSpc>
            </a:pPr>
            <a:r>
              <a:rPr lang="en-US" sz="3500" dirty="0">
                <a:solidFill>
                  <a:srgbClr val="06053F"/>
                </a:solidFill>
                <a:latin typeface="ABeeZee Bold"/>
                <a:ea typeface="ABeeZee Bold"/>
                <a:cs typeface="ABeeZee Bold"/>
                <a:sym typeface="ABeeZee Bold"/>
              </a:rPr>
              <a:t>NIP. 197411091995031002</a:t>
            </a:r>
          </a:p>
          <a:p>
            <a:pPr algn="ctr">
              <a:lnSpc>
                <a:spcPts val="4200"/>
              </a:lnSpc>
            </a:pPr>
            <a:r>
              <a:rPr lang="en-US" sz="3500" dirty="0" err="1">
                <a:solidFill>
                  <a:srgbClr val="06053F"/>
                </a:solidFill>
                <a:latin typeface="ABeeZee Bold"/>
                <a:ea typeface="ABeeZee Bold"/>
                <a:cs typeface="ABeeZee Bold"/>
                <a:sym typeface="ABeeZee Bold"/>
              </a:rPr>
              <a:t>Kabid</a:t>
            </a:r>
            <a:r>
              <a:rPr lang="en-US" sz="3500" dirty="0">
                <a:solidFill>
                  <a:srgbClr val="06053F"/>
                </a:solidFill>
                <a:latin typeface="ABeeZee Bold"/>
                <a:ea typeface="ABeeZee Bold"/>
                <a:cs typeface="ABeeZee Bold"/>
                <a:sym typeface="ABeeZee Bold"/>
              </a:rPr>
              <a:t> </a:t>
            </a:r>
            <a:r>
              <a:rPr lang="en-US" sz="3500" dirty="0" err="1">
                <a:solidFill>
                  <a:srgbClr val="06053F"/>
                </a:solidFill>
                <a:latin typeface="ABeeZee Bold"/>
                <a:ea typeface="ABeeZee Bold"/>
                <a:cs typeface="ABeeZee Bold"/>
                <a:sym typeface="ABeeZee Bold"/>
              </a:rPr>
              <a:t>Perencanaan</a:t>
            </a:r>
            <a:r>
              <a:rPr lang="en-US" sz="3500" dirty="0">
                <a:solidFill>
                  <a:srgbClr val="06053F"/>
                </a:solidFill>
                <a:latin typeface="ABeeZee Bold"/>
                <a:ea typeface="ABeeZee Bold"/>
                <a:cs typeface="ABeeZee Bold"/>
                <a:sym typeface="ABeeZee Bold"/>
              </a:rPr>
              <a:t> </a:t>
            </a:r>
            <a:r>
              <a:rPr lang="en-US" sz="3500" dirty="0" err="1">
                <a:solidFill>
                  <a:srgbClr val="06053F"/>
                </a:solidFill>
                <a:latin typeface="ABeeZee Bold"/>
                <a:ea typeface="ABeeZee Bold"/>
                <a:cs typeface="ABeeZee Bold"/>
                <a:sym typeface="ABeeZee Bold"/>
              </a:rPr>
              <a:t>Anggaran</a:t>
            </a:r>
            <a:r>
              <a:rPr lang="en-US" sz="3500" dirty="0">
                <a:solidFill>
                  <a:srgbClr val="06053F"/>
                </a:solidFill>
                <a:latin typeface="ABeeZee Bold"/>
                <a:ea typeface="ABeeZee Bold"/>
                <a:cs typeface="ABeeZee Bold"/>
                <a:sym typeface="ABeeZee Bold"/>
              </a:rPr>
              <a:t> Daerah </a:t>
            </a:r>
          </a:p>
          <a:p>
            <a:pPr algn="ctr">
              <a:lnSpc>
                <a:spcPts val="4200"/>
              </a:lnSpc>
            </a:pPr>
            <a:r>
              <a:rPr lang="en-US" sz="3500" dirty="0">
                <a:solidFill>
                  <a:srgbClr val="06053F"/>
                </a:solidFill>
                <a:latin typeface="ABeeZee Bold"/>
                <a:ea typeface="ABeeZee Bold"/>
                <a:cs typeface="ABeeZee Bold"/>
                <a:sym typeface="ABeeZee Bold"/>
              </a:rPr>
              <a:t>BPKAD Prov. </a:t>
            </a:r>
            <a:r>
              <a:rPr lang="en-US" sz="3500" dirty="0" err="1">
                <a:solidFill>
                  <a:srgbClr val="06053F"/>
                </a:solidFill>
                <a:latin typeface="ABeeZee Bold"/>
                <a:ea typeface="ABeeZee Bold"/>
                <a:cs typeface="ABeeZee Bold"/>
                <a:sym typeface="ABeeZee Bold"/>
              </a:rPr>
              <a:t>Sumsel</a:t>
            </a:r>
            <a:endParaRPr lang="en-US" sz="3500" dirty="0">
              <a:solidFill>
                <a:srgbClr val="06053F"/>
              </a:solidFill>
              <a:latin typeface="ABeeZee Bold"/>
              <a:ea typeface="ABeeZee Bold"/>
              <a:cs typeface="ABeeZee Bold"/>
              <a:sym typeface="ABeeZee Bold"/>
            </a:endParaRPr>
          </a:p>
          <a:p>
            <a:pPr algn="ctr">
              <a:lnSpc>
                <a:spcPts val="4200"/>
              </a:lnSpc>
            </a:pPr>
            <a:endParaRPr lang="en-US" sz="3500" dirty="0">
              <a:solidFill>
                <a:srgbClr val="06053F"/>
              </a:solidFill>
              <a:latin typeface="ABeeZee Bold"/>
              <a:ea typeface="ABeeZee Bold"/>
              <a:cs typeface="ABeeZee Bold"/>
              <a:sym typeface="ABeeZee Bold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3703629" y="311543"/>
            <a:ext cx="2700956" cy="5680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78"/>
              </a:lnSpc>
            </a:pPr>
            <a:r>
              <a:rPr lang="en-US" sz="1980" dirty="0">
                <a:solidFill>
                  <a:srgbClr val="06053F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PEMERINTAH PROVINSI</a:t>
            </a:r>
          </a:p>
          <a:p>
            <a:pPr algn="l">
              <a:lnSpc>
                <a:spcPts val="2178"/>
              </a:lnSpc>
            </a:pPr>
            <a:r>
              <a:rPr lang="en-US" sz="1980" dirty="0">
                <a:solidFill>
                  <a:srgbClr val="06053F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SUMATERA SELATAN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Subtitle 2"/>
          <p:cNvSpPr>
            <a:spLocks noGrp="1"/>
          </p:cNvSpPr>
          <p:nvPr>
            <p:ph idx="1"/>
          </p:nvPr>
        </p:nvSpPr>
        <p:spPr>
          <a:xfrm>
            <a:off x="2628900" y="4000500"/>
            <a:ext cx="13030200" cy="5715000"/>
          </a:xfrm>
        </p:spPr>
        <p:txBody>
          <a:bodyPr rtlCol="0">
            <a:noAutofit/>
          </a:bodyPr>
          <a:lstStyle/>
          <a:p>
            <a:pPr marL="771525" indent="-685800" algn="just">
              <a:buFont typeface="+mj-lt"/>
              <a:buAutoNum type="arabicPeriod"/>
            </a:pPr>
            <a:r>
              <a:rPr lang="it-IT" sz="3000" dirty="0" err="1">
                <a:latin typeface="Bookman Old Style" panose="02050604050505020204" pitchFamily="18" charset="0"/>
              </a:rPr>
              <a:t>Mengakomodasi</a:t>
            </a:r>
            <a:r>
              <a:rPr lang="it-IT" sz="3000" dirty="0">
                <a:latin typeface="Bookman Old Style" panose="02050604050505020204" pitchFamily="18" charset="0"/>
              </a:rPr>
              <a:t> </a:t>
            </a:r>
            <a:r>
              <a:rPr lang="it-IT" sz="3000" dirty="0" err="1">
                <a:latin typeface="Bookman Old Style" panose="02050604050505020204" pitchFamily="18" charset="0"/>
              </a:rPr>
              <a:t>Pemberian</a:t>
            </a:r>
            <a:r>
              <a:rPr lang="it-IT" sz="3000" dirty="0">
                <a:latin typeface="Bookman Old Style" panose="02050604050505020204" pitchFamily="18" charset="0"/>
              </a:rPr>
              <a:t> </a:t>
            </a:r>
            <a:r>
              <a:rPr lang="it-IT" sz="3000" dirty="0" err="1">
                <a:latin typeface="Bookman Old Style" panose="02050604050505020204" pitchFamily="18" charset="0"/>
              </a:rPr>
              <a:t>Hibah</a:t>
            </a:r>
            <a:r>
              <a:rPr lang="it-IT" sz="3000" dirty="0">
                <a:latin typeface="Bookman Old Style" panose="02050604050505020204" pitchFamily="18" charset="0"/>
              </a:rPr>
              <a:t> </a:t>
            </a:r>
            <a:r>
              <a:rPr lang="it-IT" sz="3000" dirty="0" err="1">
                <a:latin typeface="Bookman Old Style" panose="02050604050505020204" pitchFamily="18" charset="0"/>
              </a:rPr>
              <a:t>secara</a:t>
            </a:r>
            <a:r>
              <a:rPr lang="it-IT" sz="3000" dirty="0">
                <a:latin typeface="Bookman Old Style" panose="02050604050505020204" pitchFamily="18" charset="0"/>
              </a:rPr>
              <a:t> </a:t>
            </a:r>
            <a:r>
              <a:rPr lang="it-IT" sz="3000" dirty="0" err="1">
                <a:latin typeface="Bookman Old Style" panose="02050604050505020204" pitchFamily="18" charset="0"/>
              </a:rPr>
              <a:t>terus</a:t>
            </a:r>
            <a:r>
              <a:rPr lang="it-IT" sz="3000" dirty="0">
                <a:latin typeface="Bookman Old Style" panose="02050604050505020204" pitchFamily="18" charset="0"/>
              </a:rPr>
              <a:t> </a:t>
            </a:r>
            <a:r>
              <a:rPr lang="it-IT" sz="3000" dirty="0" err="1">
                <a:latin typeface="Bookman Old Style" panose="02050604050505020204" pitchFamily="18" charset="0"/>
              </a:rPr>
              <a:t>menerus</a:t>
            </a:r>
            <a:r>
              <a:rPr lang="it-IT" sz="3000" dirty="0">
                <a:latin typeface="Bookman Old Style" panose="02050604050505020204" pitchFamily="18" charset="0"/>
              </a:rPr>
              <a:t> </a:t>
            </a:r>
            <a:r>
              <a:rPr lang="en-US" sz="3000" dirty="0" err="1">
                <a:latin typeface="Bookman Old Style" panose="02050604050505020204" pitchFamily="18" charset="0"/>
              </a:rPr>
              <a:t>kepada</a:t>
            </a:r>
            <a:r>
              <a:rPr lang="en-US" sz="3000" dirty="0">
                <a:latin typeface="Bookman Old Style" panose="02050604050505020204" pitchFamily="18" charset="0"/>
              </a:rPr>
              <a:t> </a:t>
            </a:r>
            <a:r>
              <a:rPr lang="en-US" sz="3000" dirty="0" err="1">
                <a:latin typeface="Bookman Old Style" panose="02050604050505020204" pitchFamily="18" charset="0"/>
              </a:rPr>
              <a:t>pemerintah</a:t>
            </a:r>
            <a:r>
              <a:rPr lang="en-US" sz="3000" dirty="0">
                <a:latin typeface="Bookman Old Style" panose="02050604050505020204" pitchFamily="18" charset="0"/>
              </a:rPr>
              <a:t> </a:t>
            </a:r>
            <a:r>
              <a:rPr lang="en-US" sz="3000" dirty="0" err="1">
                <a:latin typeface="Bookman Old Style" panose="02050604050505020204" pitchFamily="18" charset="0"/>
              </a:rPr>
              <a:t>pusat</a:t>
            </a:r>
            <a:r>
              <a:rPr lang="en-US" sz="3000" dirty="0">
                <a:latin typeface="Bookman Old Style" panose="020506040505050202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dalam</a:t>
            </a:r>
            <a:r>
              <a:rPr lang="en-US" sz="3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rangka</a:t>
            </a:r>
            <a:r>
              <a:rPr lang="en-US" sz="3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mendukung</a:t>
            </a:r>
            <a:r>
              <a:rPr lang="en-US" sz="3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penyelenggaraan</a:t>
            </a:r>
            <a:r>
              <a:rPr lang="en-US" sz="3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pemerintahan</a:t>
            </a:r>
            <a:r>
              <a:rPr lang="en-US" sz="3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daerah</a:t>
            </a:r>
            <a:r>
              <a:rPr lang="en-US" sz="3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untuk</a:t>
            </a:r>
            <a:r>
              <a:rPr lang="en-US" sz="3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keperluan</a:t>
            </a:r>
            <a:r>
              <a:rPr lang="en-US" sz="3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mendesak</a:t>
            </a:r>
            <a:r>
              <a:rPr lang="en-US" sz="3000" dirty="0">
                <a:latin typeface="Bookman Old Style" panose="02050604050505020204" pitchFamily="18" charset="0"/>
              </a:rPr>
              <a:t> </a:t>
            </a:r>
            <a:r>
              <a:rPr lang="en-US" sz="3000" dirty="0" err="1">
                <a:latin typeface="Bookman Old Style" panose="02050604050505020204" pitchFamily="18" charset="0"/>
              </a:rPr>
              <a:t>sesuai</a:t>
            </a:r>
            <a:r>
              <a:rPr lang="en-US" sz="3000" dirty="0">
                <a:latin typeface="Bookman Old Style" panose="02050604050505020204" pitchFamily="18" charset="0"/>
              </a:rPr>
              <a:t> </a:t>
            </a:r>
            <a:r>
              <a:rPr lang="en-US" sz="3000" dirty="0" err="1">
                <a:latin typeface="Bookman Old Style" panose="02050604050505020204" pitchFamily="18" charset="0"/>
              </a:rPr>
              <a:t>dengan</a:t>
            </a:r>
            <a:r>
              <a:rPr lang="en-US" sz="3000" dirty="0">
                <a:latin typeface="Bookman Old Style" panose="02050604050505020204" pitchFamily="18" charset="0"/>
              </a:rPr>
              <a:t> </a:t>
            </a:r>
            <a:r>
              <a:rPr lang="en-US" sz="3000" dirty="0" err="1">
                <a:latin typeface="Bookman Old Style" panose="02050604050505020204" pitchFamily="18" charset="0"/>
              </a:rPr>
              <a:t>ketentuan</a:t>
            </a:r>
            <a:r>
              <a:rPr lang="en-US" sz="3000" dirty="0">
                <a:latin typeface="Bookman Old Style" panose="02050604050505020204" pitchFamily="18" charset="0"/>
              </a:rPr>
              <a:t> </a:t>
            </a:r>
            <a:r>
              <a:rPr lang="en-US" sz="3000" dirty="0" err="1">
                <a:latin typeface="Bookman Old Style" panose="02050604050505020204" pitchFamily="18" charset="0"/>
              </a:rPr>
              <a:t>peraturan</a:t>
            </a:r>
            <a:r>
              <a:rPr lang="en-US" sz="3000" dirty="0">
                <a:latin typeface="Bookman Old Style" panose="02050604050505020204" pitchFamily="18" charset="0"/>
              </a:rPr>
              <a:t> </a:t>
            </a:r>
            <a:r>
              <a:rPr lang="en-US" sz="3000" dirty="0" err="1">
                <a:latin typeface="Bookman Old Style" panose="02050604050505020204" pitchFamily="18" charset="0"/>
              </a:rPr>
              <a:t>perundang-undangan</a:t>
            </a:r>
            <a:r>
              <a:rPr lang="en-US" sz="3000" dirty="0">
                <a:latin typeface="Bookman Old Style" panose="02050604050505020204" pitchFamily="18" charset="0"/>
              </a:rPr>
              <a:t>.</a:t>
            </a:r>
          </a:p>
          <a:p>
            <a:pPr marL="771525" indent="-685800" algn="just">
              <a:buFont typeface="+mj-lt"/>
              <a:buAutoNum type="arabicPeriod"/>
            </a:pPr>
            <a:r>
              <a:rPr lang="en-US" sz="3000" dirty="0" err="1">
                <a:latin typeface="Bookman Old Style" panose="02050604050505020204" pitchFamily="18" charset="0"/>
              </a:rPr>
              <a:t>Mengakomodasi</a:t>
            </a:r>
            <a:r>
              <a:rPr lang="en-US" sz="3000" dirty="0">
                <a:latin typeface="Bookman Old Style" panose="02050604050505020204" pitchFamily="18" charset="0"/>
              </a:rPr>
              <a:t> </a:t>
            </a:r>
            <a:r>
              <a:rPr lang="en-US" sz="3000" dirty="0" err="1">
                <a:latin typeface="Bookman Old Style" panose="02050604050505020204" pitchFamily="18" charset="0"/>
              </a:rPr>
              <a:t>Pemberian</a:t>
            </a:r>
            <a:r>
              <a:rPr lang="en-US" sz="3000" dirty="0">
                <a:latin typeface="Bookman Old Style" panose="02050604050505020204" pitchFamily="18" charset="0"/>
              </a:rPr>
              <a:t> </a:t>
            </a:r>
            <a:r>
              <a:rPr lang="en-US" sz="3000" dirty="0" err="1">
                <a:latin typeface="Bookman Old Style" panose="02050604050505020204" pitchFamily="18" charset="0"/>
              </a:rPr>
              <a:t>Hibah</a:t>
            </a:r>
            <a:r>
              <a:rPr lang="en-US" sz="3000" dirty="0">
                <a:latin typeface="Bookman Old Style" panose="02050604050505020204" pitchFamily="18" charset="0"/>
              </a:rPr>
              <a:t> </a:t>
            </a:r>
            <a:r>
              <a:rPr lang="en-US" sz="3000" dirty="0" err="1">
                <a:latin typeface="Bookman Old Style" panose="02050604050505020204" pitchFamily="18" charset="0"/>
              </a:rPr>
              <a:t>kepada</a:t>
            </a:r>
            <a:r>
              <a:rPr lang="en-US" sz="3000" dirty="0">
                <a:latin typeface="Bookman Old Style" panose="02050604050505020204" pitchFamily="18" charset="0"/>
              </a:rPr>
              <a:t> </a:t>
            </a:r>
            <a:r>
              <a:rPr lang="en-US" sz="3000" dirty="0" err="1">
                <a:latin typeface="Bookman Old Style" panose="02050604050505020204" pitchFamily="18" charset="0"/>
              </a:rPr>
              <a:t>Badan</a:t>
            </a:r>
            <a:r>
              <a:rPr lang="en-US" sz="3000" dirty="0">
                <a:latin typeface="Bookman Old Style" panose="02050604050505020204" pitchFamily="18" charset="0"/>
              </a:rPr>
              <a:t> </a:t>
            </a:r>
            <a:r>
              <a:rPr lang="en-US" sz="3000" dirty="0" err="1">
                <a:latin typeface="Bookman Old Style" panose="02050604050505020204" pitchFamily="18" charset="0"/>
              </a:rPr>
              <a:t>dan</a:t>
            </a:r>
            <a:r>
              <a:rPr lang="en-US" sz="3000" dirty="0">
                <a:latin typeface="Bookman Old Style" panose="02050604050505020204" pitchFamily="18" charset="0"/>
              </a:rPr>
              <a:t> </a:t>
            </a:r>
            <a:r>
              <a:rPr lang="en-US" sz="3000" dirty="0" err="1">
                <a:latin typeface="Bookman Old Style" panose="02050604050505020204" pitchFamily="18" charset="0"/>
              </a:rPr>
              <a:t>Lembaga</a:t>
            </a:r>
            <a:r>
              <a:rPr lang="en-US" sz="3000" dirty="0">
                <a:latin typeface="Bookman Old Style" panose="02050604050505020204" pitchFamily="18" charset="0"/>
              </a:rPr>
              <a:t> yang </a:t>
            </a:r>
            <a:r>
              <a:rPr lang="en-US" sz="3000" dirty="0" err="1">
                <a:latin typeface="Bookman Old Style" panose="02050604050505020204" pitchFamily="18" charset="0"/>
              </a:rPr>
              <a:t>berkedudukan</a:t>
            </a:r>
            <a:r>
              <a:rPr lang="en-US" sz="3000" dirty="0">
                <a:latin typeface="Bookman Old Style" panose="02050604050505020204" pitchFamily="18" charset="0"/>
              </a:rPr>
              <a:t> di </a:t>
            </a:r>
            <a:r>
              <a:rPr lang="en-US" sz="3000" dirty="0" err="1">
                <a:latin typeface="Bookman Old Style" panose="02050604050505020204" pitchFamily="18" charset="0"/>
              </a:rPr>
              <a:t>luar</a:t>
            </a:r>
            <a:r>
              <a:rPr lang="en-US" sz="3000" dirty="0">
                <a:latin typeface="Bookman Old Style" panose="02050604050505020204" pitchFamily="18" charset="0"/>
              </a:rPr>
              <a:t> </a:t>
            </a:r>
            <a:r>
              <a:rPr lang="en-US" sz="3000" dirty="0" err="1">
                <a:latin typeface="Bookman Old Style" panose="02050604050505020204" pitchFamily="18" charset="0"/>
              </a:rPr>
              <a:t>wilayah</a:t>
            </a:r>
            <a:r>
              <a:rPr lang="en-US" sz="3000" dirty="0">
                <a:latin typeface="Bookman Old Style" panose="02050604050505020204" pitchFamily="18" charset="0"/>
              </a:rPr>
              <a:t> </a:t>
            </a:r>
            <a:r>
              <a:rPr lang="en-US" sz="3000" dirty="0" err="1">
                <a:latin typeface="Bookman Old Style" panose="02050604050505020204" pitchFamily="18" charset="0"/>
              </a:rPr>
              <a:t>administrasi</a:t>
            </a:r>
            <a:r>
              <a:rPr lang="en-US" sz="3000" dirty="0">
                <a:latin typeface="Bookman Old Style" panose="02050604050505020204" pitchFamily="18" charset="0"/>
              </a:rPr>
              <a:t> </a:t>
            </a:r>
            <a:r>
              <a:rPr lang="id-ID" sz="3000" dirty="0">
                <a:latin typeface="Bookman Old Style" panose="02050604050505020204" pitchFamily="18" charset="0"/>
              </a:rPr>
              <a:t>pemerintah </a:t>
            </a:r>
            <a:r>
              <a:rPr lang="en-US" sz="3000" dirty="0" err="1">
                <a:latin typeface="Bookman Old Style" panose="02050604050505020204" pitchFamily="18" charset="0"/>
              </a:rPr>
              <a:t>daerah</a:t>
            </a:r>
            <a:r>
              <a:rPr lang="en-US" sz="3000" dirty="0">
                <a:latin typeface="Bookman Old Style" panose="020506040505050202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dalam</a:t>
            </a:r>
            <a:r>
              <a:rPr lang="en-US" sz="3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rangka</a:t>
            </a:r>
            <a:r>
              <a:rPr lang="en-US" sz="3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menunjang</a:t>
            </a:r>
            <a:r>
              <a:rPr lang="en-US" sz="3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pencapaian</a:t>
            </a:r>
            <a:r>
              <a:rPr lang="en-US" sz="3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sasaran</a:t>
            </a:r>
            <a:r>
              <a:rPr lang="en-US" sz="3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program </a:t>
            </a:r>
            <a:r>
              <a:rPr lang="en-US" sz="30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dan</a:t>
            </a:r>
            <a:r>
              <a:rPr lang="en-US" sz="3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kegiatan</a:t>
            </a:r>
            <a:r>
              <a:rPr lang="en-US" sz="3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pemerintah</a:t>
            </a:r>
            <a:r>
              <a:rPr lang="en-US" sz="3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daerah</a:t>
            </a:r>
            <a:r>
              <a:rPr lang="en-US" sz="3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pemberi</a:t>
            </a:r>
            <a:r>
              <a:rPr lang="en-US" sz="3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hibah</a:t>
            </a:r>
            <a:r>
              <a:rPr lang="en-US" sz="3000" dirty="0">
                <a:latin typeface="Bookman Old Style" panose="02050604050505020204" pitchFamily="18" charset="0"/>
              </a:rPr>
              <a:t> </a:t>
            </a:r>
          </a:p>
          <a:p>
            <a:pPr marL="771525" indent="-685800" algn="just">
              <a:buFont typeface="+mj-lt"/>
              <a:buAutoNum type="arabicPeriod"/>
              <a:tabLst>
                <a:tab pos="771525" algn="l"/>
              </a:tabLst>
            </a:pPr>
            <a:r>
              <a:rPr lang="en-US" sz="3000" dirty="0" err="1">
                <a:latin typeface="Bookman Old Style" panose="02050604050505020204" pitchFamily="18" charset="0"/>
              </a:rPr>
              <a:t>Mengakomodasi</a:t>
            </a:r>
            <a:r>
              <a:rPr lang="en-US" sz="3000" dirty="0">
                <a:latin typeface="Bookman Old Style" panose="02050604050505020204" pitchFamily="18" charset="0"/>
              </a:rPr>
              <a:t> </a:t>
            </a:r>
            <a:r>
              <a:rPr lang="en-US" sz="3000" dirty="0" err="1">
                <a:latin typeface="Bookman Old Style" panose="02050604050505020204" pitchFamily="18" charset="0"/>
              </a:rPr>
              <a:t>pemberian</a:t>
            </a:r>
            <a:r>
              <a:rPr lang="en-US" sz="3000" dirty="0">
                <a:latin typeface="Bookman Old Style" panose="02050604050505020204" pitchFamily="18" charset="0"/>
              </a:rPr>
              <a:t> </a:t>
            </a:r>
            <a:r>
              <a:rPr lang="en-US" sz="3000" dirty="0" err="1">
                <a:latin typeface="Bookman Old Style" panose="02050604050505020204" pitchFamily="18" charset="0"/>
              </a:rPr>
              <a:t>Bantuan</a:t>
            </a:r>
            <a:r>
              <a:rPr lang="en-US" sz="3000" dirty="0">
                <a:latin typeface="Bookman Old Style" panose="02050604050505020204" pitchFamily="18" charset="0"/>
              </a:rPr>
              <a:t> </a:t>
            </a:r>
            <a:r>
              <a:rPr lang="en-US" sz="3000" dirty="0" err="1">
                <a:latin typeface="Bookman Old Style" panose="02050604050505020204" pitchFamily="18" charset="0"/>
              </a:rPr>
              <a:t>sosial</a:t>
            </a:r>
            <a:r>
              <a:rPr lang="en-US" sz="3000" dirty="0">
                <a:latin typeface="Bookman Old Style" panose="02050604050505020204" pitchFamily="18" charset="0"/>
              </a:rPr>
              <a:t> yang </a:t>
            </a:r>
            <a:r>
              <a:rPr lang="en-US" sz="3000" dirty="0" err="1">
                <a:latin typeface="Bookman Old Style" panose="02050604050505020204" pitchFamily="18" charset="0"/>
              </a:rPr>
              <a:t>direncanakan</a:t>
            </a:r>
            <a:r>
              <a:rPr lang="en-US" sz="3000" dirty="0">
                <a:latin typeface="Bookman Old Style" panose="020506040505050202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dapat</a:t>
            </a:r>
            <a:r>
              <a:rPr lang="en-US" sz="3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diusulkan</a:t>
            </a:r>
            <a:r>
              <a:rPr lang="en-US" sz="3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atas</a:t>
            </a:r>
            <a:r>
              <a:rPr lang="en-US" sz="3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usulan</a:t>
            </a:r>
            <a:r>
              <a:rPr lang="en-US" sz="3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kepala</a:t>
            </a:r>
            <a:r>
              <a:rPr lang="en-US" sz="3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SKPD</a:t>
            </a:r>
            <a:r>
              <a:rPr lang="en-US" sz="3000" dirty="0">
                <a:latin typeface="Bookman Old Style" panose="02050604050505020204" pitchFamily="18" charset="0"/>
              </a:rPr>
              <a:t>. </a:t>
            </a:r>
          </a:p>
        </p:txBody>
      </p:sp>
      <p:sp>
        <p:nvSpPr>
          <p:cNvPr id="1048622" name="Title 1"/>
          <p:cNvSpPr txBox="1"/>
          <p:nvPr/>
        </p:nvSpPr>
        <p:spPr>
          <a:xfrm>
            <a:off x="2628900" y="1828801"/>
            <a:ext cx="13030200" cy="79637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b"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chemeClr val="bg1"/>
                </a:solidFill>
                <a:latin typeface="Bookman Old Style" panose="02050604050505020204" pitchFamily="18" charset="0"/>
              </a:rPr>
              <a:t>POKOK PERUBAHAN DALAM PERMENDAGRI 13 TAHUN 2018</a:t>
            </a:r>
          </a:p>
        </p:txBody>
      </p:sp>
      <p:sp>
        <p:nvSpPr>
          <p:cNvPr id="1048623" name="Down Arrow 8"/>
          <p:cNvSpPr/>
          <p:nvPr/>
        </p:nvSpPr>
        <p:spPr>
          <a:xfrm>
            <a:off x="6057901" y="2943226"/>
            <a:ext cx="6065045" cy="664370"/>
          </a:xfrm>
          <a:prstGeom prst="downArrow">
            <a:avLst>
              <a:gd name="adj1" fmla="val 39045"/>
              <a:gd name="adj2" fmla="val 71560"/>
            </a:avLst>
          </a:prstGeom>
          <a:solidFill>
            <a:srgbClr val="50FF1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3191088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Subtitle 2"/>
          <p:cNvSpPr>
            <a:spLocks noGrp="1"/>
          </p:cNvSpPr>
          <p:nvPr>
            <p:ph idx="1"/>
          </p:nvPr>
        </p:nvSpPr>
        <p:spPr>
          <a:xfrm>
            <a:off x="2628900" y="4000500"/>
            <a:ext cx="13030200" cy="5715000"/>
          </a:xfrm>
        </p:spPr>
        <p:txBody>
          <a:bodyPr rtlCol="0">
            <a:noAutofit/>
          </a:bodyPr>
          <a:lstStyle/>
          <a:p>
            <a:pPr marL="771525" indent="-685800" algn="just">
              <a:buFont typeface="+mj-lt"/>
              <a:buAutoNum type="arabicPeriod"/>
            </a:pPr>
            <a:r>
              <a:rPr lang="en-US" sz="3000" dirty="0" err="1">
                <a:latin typeface="Bookman Old Style" panose="02050604050505020204" pitchFamily="18" charset="0"/>
              </a:rPr>
              <a:t>Pemberian</a:t>
            </a:r>
            <a:r>
              <a:rPr lang="en-US" sz="3000" dirty="0">
                <a:latin typeface="Bookman Old Style" panose="02050604050505020204" pitchFamily="18" charset="0"/>
              </a:rPr>
              <a:t> </a:t>
            </a:r>
            <a:r>
              <a:rPr lang="en-US" sz="3000" dirty="0" err="1">
                <a:latin typeface="Bookman Old Style" panose="02050604050505020204" pitchFamily="18" charset="0"/>
              </a:rPr>
              <a:t>landasan</a:t>
            </a:r>
            <a:r>
              <a:rPr lang="en-US" sz="3000" dirty="0">
                <a:latin typeface="Bookman Old Style" panose="02050604050505020204" pitchFamily="18" charset="0"/>
              </a:rPr>
              <a:t> </a:t>
            </a:r>
            <a:r>
              <a:rPr lang="en-US" sz="3000" dirty="0" err="1">
                <a:latin typeface="Bookman Old Style" panose="02050604050505020204" pitchFamily="18" charset="0"/>
              </a:rPr>
              <a:t>hukum</a:t>
            </a:r>
            <a:r>
              <a:rPr lang="en-US" sz="3000" dirty="0">
                <a:latin typeface="Bookman Old Style" panose="02050604050505020204" pitchFamily="18" charset="0"/>
              </a:rPr>
              <a:t> </a:t>
            </a:r>
            <a:r>
              <a:rPr lang="en-US" sz="3000" dirty="0" err="1">
                <a:latin typeface="Bookman Old Style" panose="02050604050505020204" pitchFamily="18" charset="0"/>
              </a:rPr>
              <a:t>pemberian</a:t>
            </a:r>
            <a:r>
              <a:rPr lang="en-US" sz="3000" dirty="0">
                <a:latin typeface="Bookman Old Style" panose="02050604050505020204" pitchFamily="18" charset="0"/>
              </a:rPr>
              <a:t> </a:t>
            </a:r>
            <a:r>
              <a:rPr lang="en-US" sz="3000" dirty="0" err="1">
                <a:latin typeface="Bookman Old Style" panose="02050604050505020204" pitchFamily="18" charset="0"/>
              </a:rPr>
              <a:t>hibah</a:t>
            </a:r>
            <a:r>
              <a:rPr lang="en-US" sz="3000" dirty="0">
                <a:latin typeface="Bookman Old Style" panose="02050604050505020204" pitchFamily="18" charset="0"/>
              </a:rPr>
              <a:t> </a:t>
            </a:r>
            <a:r>
              <a:rPr lang="en-US" sz="3000" dirty="0" err="1">
                <a:latin typeface="Bookman Old Style" panose="02050604050505020204" pitchFamily="18" charset="0"/>
              </a:rPr>
              <a:t>kepada</a:t>
            </a:r>
            <a:r>
              <a:rPr lang="en-US" sz="3000" dirty="0">
                <a:latin typeface="Bookman Old Style" panose="020506040505050202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Koperasi</a:t>
            </a:r>
            <a:r>
              <a:rPr lang="en-US" sz="3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yang </a:t>
            </a:r>
            <a:r>
              <a:rPr lang="en-US" sz="30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kriterianya</a:t>
            </a:r>
            <a:r>
              <a:rPr lang="en-US" sz="3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ditetapkan</a:t>
            </a:r>
            <a:r>
              <a:rPr lang="en-US" sz="3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oleh</a:t>
            </a:r>
            <a:r>
              <a:rPr lang="en-US" sz="3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pemerintah</a:t>
            </a:r>
            <a:r>
              <a:rPr lang="en-US" sz="3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daerah</a:t>
            </a:r>
            <a:r>
              <a:rPr lang="en-US" sz="3000" dirty="0">
                <a:latin typeface="Bookman Old Style" panose="02050604050505020204" pitchFamily="18" charset="0"/>
              </a:rPr>
              <a:t> </a:t>
            </a:r>
            <a:r>
              <a:rPr lang="en-US" sz="3000" dirty="0" err="1">
                <a:latin typeface="Bookman Old Style" panose="02050604050505020204" pitchFamily="18" charset="0"/>
              </a:rPr>
              <a:t>sesuai</a:t>
            </a:r>
            <a:r>
              <a:rPr lang="en-US" sz="3000" dirty="0">
                <a:latin typeface="Bookman Old Style" panose="02050604050505020204" pitchFamily="18" charset="0"/>
              </a:rPr>
              <a:t> </a:t>
            </a:r>
            <a:r>
              <a:rPr lang="en-US" sz="3000" dirty="0" err="1">
                <a:latin typeface="Bookman Old Style" panose="02050604050505020204" pitchFamily="18" charset="0"/>
              </a:rPr>
              <a:t>dengan</a:t>
            </a:r>
            <a:r>
              <a:rPr lang="en-US" sz="3000" dirty="0">
                <a:latin typeface="Bookman Old Style" panose="02050604050505020204" pitchFamily="18" charset="0"/>
              </a:rPr>
              <a:t> </a:t>
            </a:r>
            <a:r>
              <a:rPr lang="en-US" sz="3000" dirty="0" err="1">
                <a:latin typeface="Bookman Old Style" panose="02050604050505020204" pitchFamily="18" charset="0"/>
              </a:rPr>
              <a:t>kewenangannya</a:t>
            </a:r>
            <a:r>
              <a:rPr lang="en-US" sz="3000" dirty="0">
                <a:latin typeface="Bookman Old Style" panose="02050604050505020204" pitchFamily="18" charset="0"/>
              </a:rPr>
              <a:t>, </a:t>
            </a:r>
            <a:r>
              <a:rPr lang="en-US" sz="3000" dirty="0" err="1">
                <a:latin typeface="Bookman Old Style" panose="02050604050505020204" pitchFamily="18" charset="0"/>
              </a:rPr>
              <a:t>dalam</a:t>
            </a:r>
            <a:r>
              <a:rPr lang="en-US" sz="3000" dirty="0">
                <a:latin typeface="Bookman Old Style" panose="02050604050505020204" pitchFamily="18" charset="0"/>
              </a:rPr>
              <a:t> </a:t>
            </a:r>
            <a:r>
              <a:rPr lang="en-US" sz="3000" dirty="0" err="1">
                <a:latin typeface="Bookman Old Style" panose="02050604050505020204" pitchFamily="18" charset="0"/>
              </a:rPr>
              <a:t>rangka</a:t>
            </a:r>
            <a:r>
              <a:rPr lang="en-US" sz="3000" dirty="0">
                <a:latin typeface="Bookman Old Style" panose="02050604050505020204" pitchFamily="18" charset="0"/>
              </a:rPr>
              <a:t> </a:t>
            </a:r>
            <a:r>
              <a:rPr lang="en-US" sz="3000" dirty="0" err="1">
                <a:latin typeface="Bookman Old Style" panose="02050604050505020204" pitchFamily="18" charset="0"/>
              </a:rPr>
              <a:t>pemberdayaan</a:t>
            </a:r>
            <a:r>
              <a:rPr lang="en-US" sz="3000" dirty="0">
                <a:latin typeface="Bookman Old Style" panose="02050604050505020204" pitchFamily="18" charset="0"/>
              </a:rPr>
              <a:t> </a:t>
            </a:r>
            <a:r>
              <a:rPr lang="en-US" sz="3000" dirty="0" err="1">
                <a:latin typeface="Bookman Old Style" panose="02050604050505020204" pitchFamily="18" charset="0"/>
              </a:rPr>
              <a:t>ekonomi</a:t>
            </a:r>
            <a:r>
              <a:rPr lang="en-US" sz="3000" dirty="0">
                <a:latin typeface="Bookman Old Style" panose="02050604050505020204" pitchFamily="18" charset="0"/>
              </a:rPr>
              <a:t> </a:t>
            </a:r>
            <a:r>
              <a:rPr lang="en-US" sz="3000" dirty="0" err="1">
                <a:latin typeface="Bookman Old Style" panose="02050604050505020204" pitchFamily="18" charset="0"/>
              </a:rPr>
              <a:t>dan</a:t>
            </a:r>
            <a:r>
              <a:rPr lang="en-US" sz="3000" dirty="0">
                <a:latin typeface="Bookman Old Style" panose="02050604050505020204" pitchFamily="18" charset="0"/>
              </a:rPr>
              <a:t> </a:t>
            </a:r>
            <a:r>
              <a:rPr lang="en-US" sz="3000" dirty="0" err="1">
                <a:latin typeface="Bookman Old Style" panose="02050604050505020204" pitchFamily="18" charset="0"/>
              </a:rPr>
              <a:t>mendorong</a:t>
            </a:r>
            <a:r>
              <a:rPr lang="en-US" sz="3000" dirty="0">
                <a:latin typeface="Bookman Old Style" panose="02050604050505020204" pitchFamily="18" charset="0"/>
              </a:rPr>
              <a:t> </a:t>
            </a:r>
            <a:r>
              <a:rPr lang="en-US" sz="3000" dirty="0" err="1">
                <a:latin typeface="Bookman Old Style" panose="02050604050505020204" pitchFamily="18" charset="0"/>
              </a:rPr>
              <a:t>peningkatan</a:t>
            </a:r>
            <a:r>
              <a:rPr lang="en-US" sz="3000" dirty="0">
                <a:latin typeface="Bookman Old Style" panose="02050604050505020204" pitchFamily="18" charset="0"/>
              </a:rPr>
              <a:t> </a:t>
            </a:r>
            <a:r>
              <a:rPr lang="en-US" sz="3000" dirty="0" err="1">
                <a:latin typeface="Bookman Old Style" panose="02050604050505020204" pitchFamily="18" charset="0"/>
              </a:rPr>
              <a:t>kesejahteraan</a:t>
            </a:r>
            <a:r>
              <a:rPr lang="en-US" sz="3000" dirty="0">
                <a:latin typeface="Bookman Old Style" panose="02050604050505020204" pitchFamily="18" charset="0"/>
              </a:rPr>
              <a:t> </a:t>
            </a:r>
            <a:r>
              <a:rPr lang="en-US" sz="3000" dirty="0" err="1">
                <a:latin typeface="Bookman Old Style" panose="02050604050505020204" pitchFamily="18" charset="0"/>
              </a:rPr>
              <a:t>masyarakat</a:t>
            </a:r>
            <a:r>
              <a:rPr lang="en-US" sz="3000" dirty="0">
                <a:latin typeface="Bookman Old Style" panose="02050604050505020204" pitchFamily="18" charset="0"/>
              </a:rPr>
              <a:t>.</a:t>
            </a:r>
          </a:p>
          <a:p>
            <a:pPr marL="771525" indent="-685800" algn="just">
              <a:buFont typeface="+mj-lt"/>
              <a:buAutoNum type="arabicPeriod"/>
            </a:pPr>
            <a:r>
              <a:rPr lang="en-US" sz="3000" dirty="0" err="1">
                <a:latin typeface="Bookman Old Style" panose="02050604050505020204" pitchFamily="18" charset="0"/>
              </a:rPr>
              <a:t>Pemberian</a:t>
            </a:r>
            <a:r>
              <a:rPr lang="en-US" sz="3000" dirty="0">
                <a:latin typeface="Bookman Old Style" panose="02050604050505020204" pitchFamily="18" charset="0"/>
              </a:rPr>
              <a:t> </a:t>
            </a:r>
            <a:r>
              <a:rPr lang="en-US" sz="3000" dirty="0" err="1">
                <a:latin typeface="Bookman Old Style" panose="02050604050505020204" pitchFamily="18" charset="0"/>
              </a:rPr>
              <a:t>fleksibilitas</a:t>
            </a:r>
            <a:r>
              <a:rPr lang="en-US" sz="3000" dirty="0">
                <a:latin typeface="Bookman Old Style" panose="02050604050505020204" pitchFamily="18" charset="0"/>
              </a:rPr>
              <a:t> </a:t>
            </a:r>
            <a:r>
              <a:rPr lang="en-US" sz="3000" dirty="0" err="1">
                <a:latin typeface="Bookman Old Style" panose="02050604050505020204" pitchFamily="18" charset="0"/>
              </a:rPr>
              <a:t>persyaratan</a:t>
            </a:r>
            <a:r>
              <a:rPr lang="en-US" sz="3000" dirty="0">
                <a:latin typeface="Bookman Old Style" panose="02050604050505020204" pitchFamily="18" charset="0"/>
              </a:rPr>
              <a:t> </a:t>
            </a:r>
            <a:r>
              <a:rPr lang="en-US" sz="3000" dirty="0" err="1">
                <a:latin typeface="Bookman Old Style" panose="02050604050505020204" pitchFamily="18" charset="0"/>
              </a:rPr>
              <a:t>pemberian</a:t>
            </a:r>
            <a:r>
              <a:rPr lang="en-US" sz="3000" dirty="0">
                <a:latin typeface="Bookman Old Style" panose="02050604050505020204" pitchFamily="18" charset="0"/>
              </a:rPr>
              <a:t> </a:t>
            </a:r>
            <a:r>
              <a:rPr lang="en-US" sz="3000" dirty="0" err="1">
                <a:latin typeface="Bookman Old Style" panose="02050604050505020204" pitchFamily="18" charset="0"/>
              </a:rPr>
              <a:t>hibah</a:t>
            </a:r>
            <a:r>
              <a:rPr lang="en-US" sz="3000" dirty="0">
                <a:latin typeface="Bookman Old Style" panose="02050604050505020204" pitchFamily="18" charset="0"/>
              </a:rPr>
              <a:t> </a:t>
            </a:r>
            <a:r>
              <a:rPr lang="en-US" sz="3000" dirty="0" err="1">
                <a:latin typeface="Bookman Old Style" panose="02050604050505020204" pitchFamily="18" charset="0"/>
              </a:rPr>
              <a:t>kepada</a:t>
            </a:r>
            <a:r>
              <a:rPr lang="en-US" sz="3000" dirty="0">
                <a:latin typeface="Bookman Old Style" panose="02050604050505020204" pitchFamily="18" charset="0"/>
              </a:rPr>
              <a:t> </a:t>
            </a:r>
            <a:r>
              <a:rPr lang="en-US" sz="3000" dirty="0" err="1">
                <a:latin typeface="Bookman Old Style" panose="02050604050505020204" pitchFamily="18" charset="0"/>
              </a:rPr>
              <a:t>organisasi</a:t>
            </a:r>
            <a:r>
              <a:rPr lang="en-US" sz="3000" dirty="0">
                <a:latin typeface="Bookman Old Style" panose="02050604050505020204" pitchFamily="18" charset="0"/>
              </a:rPr>
              <a:t> </a:t>
            </a:r>
            <a:r>
              <a:rPr lang="en-US" sz="3000" dirty="0" err="1">
                <a:latin typeface="Bookman Old Style" panose="02050604050505020204" pitchFamily="18" charset="0"/>
              </a:rPr>
              <a:t>kemasyarakatan</a:t>
            </a:r>
            <a:r>
              <a:rPr lang="en-US" sz="3000" dirty="0">
                <a:latin typeface="Bookman Old Style" panose="02050604050505020204" pitchFamily="18" charset="0"/>
              </a:rPr>
              <a:t> yang </a:t>
            </a:r>
            <a:r>
              <a:rPr lang="en-US" sz="3000" dirty="0" err="1">
                <a:latin typeface="Bookman Old Style" panose="02050604050505020204" pitchFamily="18" charset="0"/>
              </a:rPr>
              <a:t>berbadan</a:t>
            </a:r>
            <a:r>
              <a:rPr lang="en-US" sz="3000" dirty="0">
                <a:latin typeface="Bookman Old Style" panose="02050604050505020204" pitchFamily="18" charset="0"/>
              </a:rPr>
              <a:t> </a:t>
            </a:r>
            <a:r>
              <a:rPr lang="en-US" sz="3000" dirty="0" err="1">
                <a:latin typeface="Bookman Old Style" panose="02050604050505020204" pitchFamily="18" charset="0"/>
              </a:rPr>
              <a:t>hukum</a:t>
            </a:r>
            <a:r>
              <a:rPr lang="en-US" sz="3000" dirty="0">
                <a:latin typeface="Bookman Old Style" panose="02050604050505020204" pitchFamily="18" charset="0"/>
              </a:rPr>
              <a:t>, </a:t>
            </a:r>
            <a:r>
              <a:rPr lang="en-US" sz="3000" dirty="0" err="1">
                <a:latin typeface="Bookman Old Style" panose="02050604050505020204" pitchFamily="18" charset="0"/>
              </a:rPr>
              <a:t>dengan</a:t>
            </a:r>
            <a:r>
              <a:rPr lang="en-US" sz="3000" dirty="0">
                <a:latin typeface="Bookman Old Style" panose="020506040505050202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meniadakan</a:t>
            </a:r>
            <a:r>
              <a:rPr lang="en-US" sz="3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persyaratan</a:t>
            </a:r>
            <a:r>
              <a:rPr lang="en-US" sz="3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jangka</a:t>
            </a:r>
            <a:r>
              <a:rPr lang="en-US" sz="3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waktu</a:t>
            </a:r>
            <a:r>
              <a:rPr lang="en-US" sz="3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telah</a:t>
            </a:r>
            <a:r>
              <a:rPr lang="en-US" sz="3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terdaftar</a:t>
            </a:r>
            <a:r>
              <a:rPr lang="en-US" sz="3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pada</a:t>
            </a:r>
            <a:r>
              <a:rPr lang="en-US" sz="3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Kementerian</a:t>
            </a:r>
            <a:r>
              <a:rPr lang="en-US" sz="3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Hukum</a:t>
            </a:r>
            <a:r>
              <a:rPr lang="en-US" sz="3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dan</a:t>
            </a:r>
            <a:r>
              <a:rPr lang="en-US" sz="3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Hak</a:t>
            </a:r>
            <a:r>
              <a:rPr lang="en-US" sz="3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Asasi</a:t>
            </a:r>
            <a:r>
              <a:rPr lang="en-US" sz="3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Manusia</a:t>
            </a:r>
            <a:r>
              <a:rPr lang="en-US" sz="3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paling </a:t>
            </a:r>
            <a:r>
              <a:rPr lang="en-US" sz="30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singkat</a:t>
            </a:r>
            <a:r>
              <a:rPr lang="en-US" sz="3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3 (</a:t>
            </a:r>
            <a:r>
              <a:rPr lang="en-US" sz="30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tiga</a:t>
            </a:r>
            <a:r>
              <a:rPr lang="en-US" sz="3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) </a:t>
            </a:r>
            <a:r>
              <a:rPr lang="en-US" sz="30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tahun</a:t>
            </a:r>
            <a:r>
              <a:rPr lang="en-US" sz="3000" dirty="0">
                <a:latin typeface="Bookman Old Style" panose="02050604050505020204" pitchFamily="18" charset="0"/>
              </a:rPr>
              <a:t> </a:t>
            </a:r>
            <a:r>
              <a:rPr lang="en-US" sz="3000" dirty="0" err="1">
                <a:latin typeface="Bookman Old Style" panose="02050604050505020204" pitchFamily="18" charset="0"/>
              </a:rPr>
              <a:t>sebagaimana</a:t>
            </a:r>
            <a:r>
              <a:rPr lang="en-US" sz="3000" dirty="0">
                <a:latin typeface="Bookman Old Style" panose="02050604050505020204" pitchFamily="18" charset="0"/>
              </a:rPr>
              <a:t> </a:t>
            </a:r>
            <a:r>
              <a:rPr lang="en-US" sz="3000" dirty="0" err="1">
                <a:latin typeface="Bookman Old Style" panose="02050604050505020204" pitchFamily="18" charset="0"/>
              </a:rPr>
              <a:t>pengaturan</a:t>
            </a:r>
            <a:r>
              <a:rPr lang="en-US" sz="3000" dirty="0">
                <a:latin typeface="Bookman Old Style" panose="02050604050505020204" pitchFamily="18" charset="0"/>
              </a:rPr>
              <a:t> </a:t>
            </a:r>
            <a:r>
              <a:rPr lang="en-US" sz="3000" dirty="0" err="1">
                <a:latin typeface="Bookman Old Style" panose="02050604050505020204" pitchFamily="18" charset="0"/>
              </a:rPr>
              <a:t>sebelumnya</a:t>
            </a:r>
            <a:r>
              <a:rPr lang="en-US" sz="3000" dirty="0">
                <a:latin typeface="Bookman Old Style" panose="02050604050505020204" pitchFamily="18" charset="0"/>
              </a:rPr>
              <a:t>, </a:t>
            </a:r>
            <a:r>
              <a:rPr lang="en-US" sz="3000" dirty="0" err="1">
                <a:latin typeface="Bookman Old Style" panose="02050604050505020204" pitchFamily="18" charset="0"/>
              </a:rPr>
              <a:t>guna</a:t>
            </a:r>
            <a:r>
              <a:rPr lang="en-US" sz="3000" dirty="0">
                <a:latin typeface="Bookman Old Style" panose="02050604050505020204" pitchFamily="18" charset="0"/>
              </a:rPr>
              <a:t> </a:t>
            </a:r>
            <a:r>
              <a:rPr lang="en-US" sz="3000" dirty="0" err="1">
                <a:latin typeface="Bookman Old Style" panose="02050604050505020204" pitchFamily="18" charset="0"/>
              </a:rPr>
              <a:t>mengantisipasi</a:t>
            </a:r>
            <a:r>
              <a:rPr lang="en-US" sz="3000" dirty="0">
                <a:latin typeface="Bookman Old Style" panose="02050604050505020204" pitchFamily="18" charset="0"/>
              </a:rPr>
              <a:t> </a:t>
            </a:r>
            <a:r>
              <a:rPr lang="en-US" sz="3000" dirty="0" err="1">
                <a:latin typeface="Bookman Old Style" panose="02050604050505020204" pitchFamily="18" charset="0"/>
              </a:rPr>
              <a:t>urgensi</a:t>
            </a:r>
            <a:r>
              <a:rPr lang="en-US" sz="3000" dirty="0">
                <a:latin typeface="Bookman Old Style" panose="02050604050505020204" pitchFamily="18" charset="0"/>
              </a:rPr>
              <a:t> </a:t>
            </a:r>
            <a:r>
              <a:rPr lang="en-US" sz="3000" dirty="0" err="1">
                <a:latin typeface="Bookman Old Style" panose="02050604050505020204" pitchFamily="18" charset="0"/>
              </a:rPr>
              <a:t>pemberian</a:t>
            </a:r>
            <a:r>
              <a:rPr lang="en-US" sz="3000" dirty="0">
                <a:latin typeface="Bookman Old Style" panose="02050604050505020204" pitchFamily="18" charset="0"/>
              </a:rPr>
              <a:t> </a:t>
            </a:r>
            <a:r>
              <a:rPr lang="en-US" sz="3000" dirty="0" err="1">
                <a:latin typeface="Bookman Old Style" panose="02050604050505020204" pitchFamily="18" charset="0"/>
              </a:rPr>
              <a:t>hibah</a:t>
            </a:r>
            <a:r>
              <a:rPr lang="en-US" sz="3000" dirty="0">
                <a:latin typeface="Bookman Old Style" panose="02050604050505020204" pitchFamily="18" charset="0"/>
              </a:rPr>
              <a:t> </a:t>
            </a:r>
            <a:r>
              <a:rPr lang="en-US" sz="3000" dirty="0" err="1">
                <a:latin typeface="Bookman Old Style" panose="02050604050505020204" pitchFamily="18" charset="0"/>
              </a:rPr>
              <a:t>dimaksud</a:t>
            </a:r>
            <a:r>
              <a:rPr lang="en-US" sz="3000" dirty="0">
                <a:latin typeface="Bookman Old Style" panose="02050604050505020204" pitchFamily="18" charset="0"/>
              </a:rPr>
              <a:t> </a:t>
            </a:r>
            <a:r>
              <a:rPr lang="en-US" sz="3000" dirty="0" err="1">
                <a:latin typeface="Bookman Old Style" panose="02050604050505020204" pitchFamily="18" charset="0"/>
              </a:rPr>
              <a:t>dalam</a:t>
            </a:r>
            <a:r>
              <a:rPr lang="en-US" sz="3000" dirty="0">
                <a:latin typeface="Bookman Old Style" panose="02050604050505020204" pitchFamily="18" charset="0"/>
              </a:rPr>
              <a:t> </a:t>
            </a:r>
            <a:r>
              <a:rPr lang="en-US" sz="3000" dirty="0" err="1">
                <a:latin typeface="Bookman Old Style" panose="02050604050505020204" pitchFamily="18" charset="0"/>
              </a:rPr>
              <a:t>rangka</a:t>
            </a:r>
            <a:r>
              <a:rPr lang="en-US" sz="3000" dirty="0">
                <a:latin typeface="Bookman Old Style" panose="02050604050505020204" pitchFamily="18" charset="0"/>
              </a:rPr>
              <a:t> </a:t>
            </a:r>
            <a:r>
              <a:rPr lang="en-US" sz="3000" dirty="0" err="1">
                <a:latin typeface="Bookman Old Style" panose="02050604050505020204" pitchFamily="18" charset="0"/>
              </a:rPr>
              <a:t>menunjang</a:t>
            </a:r>
            <a:r>
              <a:rPr lang="en-US" sz="3000" dirty="0">
                <a:latin typeface="Bookman Old Style" panose="02050604050505020204" pitchFamily="18" charset="0"/>
              </a:rPr>
              <a:t> </a:t>
            </a:r>
            <a:r>
              <a:rPr lang="en-US" sz="3000" dirty="0" err="1">
                <a:latin typeface="Bookman Old Style" panose="02050604050505020204" pitchFamily="18" charset="0"/>
              </a:rPr>
              <a:t>penyelenggaraan</a:t>
            </a:r>
            <a:r>
              <a:rPr lang="en-US" sz="3000" dirty="0">
                <a:latin typeface="Bookman Old Style" panose="02050604050505020204" pitchFamily="18" charset="0"/>
              </a:rPr>
              <a:t> </a:t>
            </a:r>
            <a:r>
              <a:rPr lang="en-US" sz="3000" dirty="0" err="1">
                <a:latin typeface="Bookman Old Style" panose="02050604050505020204" pitchFamily="18" charset="0"/>
              </a:rPr>
              <a:t>urusan</a:t>
            </a:r>
            <a:r>
              <a:rPr lang="en-US" sz="3000" dirty="0">
                <a:latin typeface="Bookman Old Style" panose="02050604050505020204" pitchFamily="18" charset="0"/>
              </a:rPr>
              <a:t> </a:t>
            </a:r>
            <a:r>
              <a:rPr lang="en-US" sz="3000" dirty="0" err="1">
                <a:latin typeface="Bookman Old Style" panose="02050604050505020204" pitchFamily="18" charset="0"/>
              </a:rPr>
              <a:t>pemerintahan</a:t>
            </a:r>
            <a:r>
              <a:rPr lang="en-US" sz="3000" dirty="0">
                <a:latin typeface="Bookman Old Style" panose="02050604050505020204" pitchFamily="18" charset="0"/>
              </a:rPr>
              <a:t> </a:t>
            </a:r>
            <a:r>
              <a:rPr lang="en-US" sz="3000" dirty="0" err="1">
                <a:latin typeface="Bookman Old Style" panose="02050604050505020204" pitchFamily="18" charset="0"/>
              </a:rPr>
              <a:t>daerah</a:t>
            </a:r>
            <a:r>
              <a:rPr lang="en-US" sz="3000" dirty="0">
                <a:latin typeface="Bookman Old Style" panose="02050604050505020204" pitchFamily="18" charset="0"/>
              </a:rPr>
              <a:t>.</a:t>
            </a:r>
          </a:p>
        </p:txBody>
      </p:sp>
      <p:sp>
        <p:nvSpPr>
          <p:cNvPr id="1048627" name="Title 1"/>
          <p:cNvSpPr txBox="1"/>
          <p:nvPr/>
        </p:nvSpPr>
        <p:spPr>
          <a:xfrm>
            <a:off x="2628900" y="1828801"/>
            <a:ext cx="13030200" cy="79637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b"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chemeClr val="bg1"/>
                </a:solidFill>
                <a:latin typeface="Bookman Old Style" panose="02050604050505020204" pitchFamily="18" charset="0"/>
              </a:rPr>
              <a:t>POKOK PERUBAHAN DALAM PERMENDAGRI 123 TAHUN 2018</a:t>
            </a:r>
          </a:p>
        </p:txBody>
      </p:sp>
      <p:sp>
        <p:nvSpPr>
          <p:cNvPr id="1048628" name="Down Arrow 8"/>
          <p:cNvSpPr/>
          <p:nvPr/>
        </p:nvSpPr>
        <p:spPr>
          <a:xfrm>
            <a:off x="6057901" y="2943226"/>
            <a:ext cx="6065045" cy="664370"/>
          </a:xfrm>
          <a:prstGeom prst="downArrow">
            <a:avLst>
              <a:gd name="adj1" fmla="val 39045"/>
              <a:gd name="adj2" fmla="val 71560"/>
            </a:avLst>
          </a:prstGeom>
          <a:solidFill>
            <a:srgbClr val="50FF1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2833762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1" name="Title 63"/>
          <p:cNvSpPr txBox="1"/>
          <p:nvPr/>
        </p:nvSpPr>
        <p:spPr>
          <a:xfrm>
            <a:off x="4343400" y="0"/>
            <a:ext cx="9715500" cy="685800"/>
          </a:xfrm>
          <a:prstGeom prst="rect">
            <a:avLst/>
          </a:prstGeom>
          <a:ln>
            <a:noFill/>
          </a:ln>
        </p:spPr>
        <p:txBody>
          <a:bodyPr anchor="ctr"/>
          <a:lstStyle/>
          <a:p>
            <a:pPr algn="ctr"/>
            <a:r>
              <a:rPr lang="en-US" sz="4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PROSES PEMBERIAN HIBAH</a:t>
            </a:r>
          </a:p>
        </p:txBody>
      </p:sp>
      <p:grpSp>
        <p:nvGrpSpPr>
          <p:cNvPr id="98" name="Group 48"/>
          <p:cNvGrpSpPr/>
          <p:nvPr/>
        </p:nvGrpSpPr>
        <p:grpSpPr bwMode="auto">
          <a:xfrm>
            <a:off x="2971800" y="800100"/>
            <a:ext cx="12230100" cy="9372600"/>
            <a:chOff x="457200" y="533400"/>
            <a:chExt cx="8153400" cy="6248400"/>
          </a:xfrm>
        </p:grpSpPr>
        <p:sp>
          <p:nvSpPr>
            <p:cNvPr id="1048722" name="Rectangle 45"/>
            <p:cNvSpPr/>
            <p:nvPr/>
          </p:nvSpPr>
          <p:spPr>
            <a:xfrm>
              <a:off x="871184" y="5181600"/>
              <a:ext cx="1905000" cy="457200"/>
            </a:xfrm>
            <a:prstGeom prst="rect">
              <a:avLst/>
            </a:prstGeom>
            <a:solidFill>
              <a:srgbClr val="0070C0"/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/>
              <a:r>
                <a:rPr lang="en-US" b="1" dirty="0"/>
                <a:t>LAMPIRAN III</a:t>
              </a:r>
            </a:p>
          </p:txBody>
        </p:sp>
        <p:sp>
          <p:nvSpPr>
            <p:cNvPr id="1048723" name="Rectangle 21"/>
            <p:cNvSpPr/>
            <p:nvPr/>
          </p:nvSpPr>
          <p:spPr>
            <a:xfrm>
              <a:off x="3657600" y="2133600"/>
              <a:ext cx="2438400" cy="1371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2700"/>
            </a:p>
          </p:txBody>
        </p:sp>
        <p:sp>
          <p:nvSpPr>
            <p:cNvPr id="1048724" name="Rectangle 3"/>
            <p:cNvSpPr/>
            <p:nvPr/>
          </p:nvSpPr>
          <p:spPr>
            <a:xfrm>
              <a:off x="838200" y="1524000"/>
              <a:ext cx="1219200" cy="762000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4200" b="1" dirty="0"/>
                <a:t>KDH</a:t>
              </a:r>
            </a:p>
          </p:txBody>
        </p:sp>
        <p:sp>
          <p:nvSpPr>
            <p:cNvPr id="1048725" name="Rectangle 4"/>
            <p:cNvSpPr/>
            <p:nvPr/>
          </p:nvSpPr>
          <p:spPr>
            <a:xfrm>
              <a:off x="838200" y="2514600"/>
              <a:ext cx="1219200" cy="533400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2700" b="1" dirty="0"/>
                <a:t>SKPD TERKAIT</a:t>
              </a:r>
            </a:p>
          </p:txBody>
        </p:sp>
        <p:sp>
          <p:nvSpPr>
            <p:cNvPr id="1048726" name="Rectangle 5"/>
            <p:cNvSpPr/>
            <p:nvPr/>
          </p:nvSpPr>
          <p:spPr>
            <a:xfrm>
              <a:off x="838200" y="3276600"/>
              <a:ext cx="1219200" cy="457200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4200" b="1" dirty="0"/>
                <a:t>TAPD</a:t>
              </a:r>
            </a:p>
          </p:txBody>
        </p:sp>
        <p:sp>
          <p:nvSpPr>
            <p:cNvPr id="1048727" name="Rectangle 6"/>
            <p:cNvSpPr/>
            <p:nvPr/>
          </p:nvSpPr>
          <p:spPr>
            <a:xfrm>
              <a:off x="3962400" y="2209800"/>
              <a:ext cx="1905000" cy="533400"/>
            </a:xfrm>
            <a:prstGeom prst="rect">
              <a:avLst/>
            </a:prstGeom>
            <a:solidFill>
              <a:srgbClr val="0070C0"/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2700" b="1" dirty="0"/>
                <a:t>REKOMENDASI</a:t>
              </a:r>
            </a:p>
          </p:txBody>
        </p:sp>
        <p:sp>
          <p:nvSpPr>
            <p:cNvPr id="1048728" name="Rectangle 7"/>
            <p:cNvSpPr/>
            <p:nvPr/>
          </p:nvSpPr>
          <p:spPr>
            <a:xfrm>
              <a:off x="3962400" y="2895600"/>
              <a:ext cx="1905000" cy="457200"/>
            </a:xfrm>
            <a:prstGeom prst="rect">
              <a:avLst/>
            </a:prstGeom>
            <a:solidFill>
              <a:srgbClr val="0070C0"/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2700" b="1" dirty="0"/>
                <a:t>PERTIMBANGAN</a:t>
              </a:r>
            </a:p>
          </p:txBody>
        </p:sp>
        <p:sp>
          <p:nvSpPr>
            <p:cNvPr id="1048729" name="Rectangle 10"/>
            <p:cNvSpPr/>
            <p:nvPr/>
          </p:nvSpPr>
          <p:spPr>
            <a:xfrm>
              <a:off x="457200" y="762000"/>
              <a:ext cx="1981200" cy="533400"/>
            </a:xfrm>
            <a:prstGeom prst="rect">
              <a:avLst/>
            </a:prstGeom>
            <a:solidFill>
              <a:srgbClr val="0070C0"/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2400" b="1" dirty="0"/>
                <a:t>USULAN TERTULIS</a:t>
              </a:r>
            </a:p>
          </p:txBody>
        </p:sp>
        <p:sp>
          <p:nvSpPr>
            <p:cNvPr id="1048730" name="Rectangle 12"/>
            <p:cNvSpPr/>
            <p:nvPr/>
          </p:nvSpPr>
          <p:spPr>
            <a:xfrm>
              <a:off x="6934200" y="2743200"/>
              <a:ext cx="1219200" cy="838200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4200" b="1" dirty="0"/>
                <a:t>DPRD</a:t>
              </a:r>
            </a:p>
          </p:txBody>
        </p:sp>
        <p:cxnSp>
          <p:nvCxnSpPr>
            <p:cNvPr id="3145728" name="Straight Arrow Connector 17"/>
            <p:cNvCxnSpPr>
              <a:cxnSpLocks/>
            </p:cNvCxnSpPr>
            <p:nvPr/>
          </p:nvCxnSpPr>
          <p:spPr>
            <a:xfrm flipH="1">
              <a:off x="2438400" y="1065213"/>
              <a:ext cx="1519238" cy="15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29" name="Straight Arrow Connector 22"/>
            <p:cNvCxnSpPr>
              <a:cxnSpLocks/>
            </p:cNvCxnSpPr>
            <p:nvPr/>
          </p:nvCxnSpPr>
          <p:spPr>
            <a:xfrm>
              <a:off x="1447800" y="2286000"/>
              <a:ext cx="0" cy="2286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0" name="Straight Arrow Connector 26"/>
            <p:cNvCxnSpPr>
              <a:cxnSpLocks/>
            </p:cNvCxnSpPr>
            <p:nvPr/>
          </p:nvCxnSpPr>
          <p:spPr>
            <a:xfrm>
              <a:off x="1447800" y="3048000"/>
              <a:ext cx="0" cy="2286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1" name="Straight Arrow Connector 29"/>
            <p:cNvCxnSpPr>
              <a:cxnSpLocks/>
            </p:cNvCxnSpPr>
            <p:nvPr/>
          </p:nvCxnSpPr>
          <p:spPr>
            <a:xfrm>
              <a:off x="1447800" y="1295400"/>
              <a:ext cx="0" cy="2286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731" name="Rectangle 35"/>
            <p:cNvSpPr/>
            <p:nvPr/>
          </p:nvSpPr>
          <p:spPr>
            <a:xfrm>
              <a:off x="3962400" y="3657600"/>
              <a:ext cx="1905000" cy="457200"/>
            </a:xfrm>
            <a:prstGeom prst="rect">
              <a:avLst/>
            </a:prstGeom>
            <a:solidFill>
              <a:srgbClr val="0070C0"/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2700" b="1" dirty="0"/>
                <a:t>KUA/PPAS</a:t>
              </a:r>
            </a:p>
          </p:txBody>
        </p:sp>
        <p:sp>
          <p:nvSpPr>
            <p:cNvPr id="1048732" name="Rectangle 36"/>
            <p:cNvSpPr/>
            <p:nvPr/>
          </p:nvSpPr>
          <p:spPr>
            <a:xfrm>
              <a:off x="3962400" y="4267200"/>
              <a:ext cx="1905000" cy="457200"/>
            </a:xfrm>
            <a:prstGeom prst="rect">
              <a:avLst/>
            </a:prstGeom>
            <a:solidFill>
              <a:srgbClr val="0070C0"/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2700" b="1" dirty="0"/>
                <a:t>RAPBD</a:t>
              </a:r>
            </a:p>
          </p:txBody>
        </p:sp>
        <p:sp>
          <p:nvSpPr>
            <p:cNvPr id="1048733" name="Rectangle 37"/>
            <p:cNvSpPr/>
            <p:nvPr/>
          </p:nvSpPr>
          <p:spPr>
            <a:xfrm>
              <a:off x="3962400" y="5562600"/>
              <a:ext cx="1905000" cy="457200"/>
            </a:xfrm>
            <a:prstGeom prst="rect">
              <a:avLst/>
            </a:prstGeom>
            <a:solidFill>
              <a:srgbClr val="0070C0"/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2250" b="1" dirty="0"/>
                <a:t>KEP KDH </a:t>
              </a:r>
            </a:p>
            <a:p>
              <a:pPr algn="ctr"/>
              <a:r>
                <a:rPr lang="en-US" sz="2250" b="1" dirty="0"/>
                <a:t>(NAMA PENERIMA)</a:t>
              </a:r>
            </a:p>
          </p:txBody>
        </p:sp>
        <p:sp>
          <p:nvSpPr>
            <p:cNvPr id="1048734" name="Rectangle 38"/>
            <p:cNvSpPr/>
            <p:nvPr/>
          </p:nvSpPr>
          <p:spPr>
            <a:xfrm>
              <a:off x="3962400" y="6172200"/>
              <a:ext cx="1905000" cy="533400"/>
            </a:xfrm>
            <a:prstGeom prst="rect">
              <a:avLst/>
            </a:prstGeom>
            <a:solidFill>
              <a:srgbClr val="0070C0"/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950" b="1" dirty="0"/>
                <a:t>DOKUMEN PENCAIRAN HIBAH</a:t>
              </a:r>
            </a:p>
          </p:txBody>
        </p:sp>
        <p:sp>
          <p:nvSpPr>
            <p:cNvPr id="1048735" name="Rectangle 39"/>
            <p:cNvSpPr/>
            <p:nvPr/>
          </p:nvSpPr>
          <p:spPr>
            <a:xfrm>
              <a:off x="3962400" y="4876800"/>
              <a:ext cx="1905000" cy="457200"/>
            </a:xfrm>
            <a:prstGeom prst="rect">
              <a:avLst/>
            </a:prstGeom>
            <a:solidFill>
              <a:srgbClr val="0070C0"/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2700" b="1" dirty="0"/>
                <a:t>PERDA APBD</a:t>
              </a:r>
            </a:p>
          </p:txBody>
        </p:sp>
        <p:cxnSp>
          <p:nvCxnSpPr>
            <p:cNvPr id="3145732" name="Elbow Connector 50"/>
            <p:cNvCxnSpPr>
              <a:cxnSpLocks/>
            </p:cNvCxnSpPr>
            <p:nvPr/>
          </p:nvCxnSpPr>
          <p:spPr>
            <a:xfrm flipV="1">
              <a:off x="2057400" y="3048000"/>
              <a:ext cx="1905000" cy="45720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3" name="Elbow Connector 52"/>
            <p:cNvCxnSpPr>
              <a:cxnSpLocks/>
            </p:cNvCxnSpPr>
            <p:nvPr/>
          </p:nvCxnSpPr>
          <p:spPr>
            <a:xfrm flipV="1">
              <a:off x="2057400" y="2400300"/>
              <a:ext cx="1905000" cy="41910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4" name="Straight Arrow Connector 53"/>
            <p:cNvCxnSpPr>
              <a:cxnSpLocks/>
              <a:stCxn id="1048723" idx="2"/>
            </p:cNvCxnSpPr>
            <p:nvPr/>
          </p:nvCxnSpPr>
          <p:spPr>
            <a:xfrm>
              <a:off x="4876800" y="3505200"/>
              <a:ext cx="0" cy="1524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5" name="Elbow Connector 59"/>
            <p:cNvCxnSpPr>
              <a:cxnSpLocks/>
            </p:cNvCxnSpPr>
            <p:nvPr/>
          </p:nvCxnSpPr>
          <p:spPr>
            <a:xfrm rot="10800000" flipV="1">
              <a:off x="5867400" y="3581400"/>
              <a:ext cx="1295400" cy="304800"/>
            </a:xfrm>
            <a:prstGeom prst="bentConnector3">
              <a:avLst>
                <a:gd name="adj1" fmla="val -14896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736" name="Rectangle 60"/>
            <p:cNvSpPr/>
            <p:nvPr/>
          </p:nvSpPr>
          <p:spPr>
            <a:xfrm>
              <a:off x="6934200" y="5486400"/>
              <a:ext cx="1219200" cy="457200"/>
            </a:xfrm>
            <a:prstGeom prst="rect">
              <a:avLst/>
            </a:prstGeom>
            <a:solidFill>
              <a:srgbClr val="0070C0"/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2250" b="1" dirty="0"/>
                <a:t>NPHD</a:t>
              </a:r>
            </a:p>
          </p:txBody>
        </p:sp>
        <p:cxnSp>
          <p:nvCxnSpPr>
            <p:cNvPr id="3145736" name="Shape 62"/>
            <p:cNvCxnSpPr>
              <a:cxnSpLocks/>
              <a:stCxn id="1048726" idx="2"/>
            </p:cNvCxnSpPr>
            <p:nvPr/>
          </p:nvCxnSpPr>
          <p:spPr>
            <a:xfrm rot="16200000" flipH="1">
              <a:off x="2628900" y="2552700"/>
              <a:ext cx="152400" cy="2514600"/>
            </a:xfrm>
            <a:prstGeom prst="bentConnector2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737" name="Title 63"/>
            <p:cNvSpPr txBox="1"/>
            <p:nvPr/>
          </p:nvSpPr>
          <p:spPr>
            <a:xfrm>
              <a:off x="6096000" y="3616325"/>
              <a:ext cx="1219200" cy="304800"/>
            </a:xfrm>
            <a:prstGeom prst="rect">
              <a:avLst/>
            </a:prstGeom>
            <a:ln>
              <a:noFill/>
            </a:ln>
          </p:spPr>
          <p:txBody>
            <a:bodyPr anchor="ctr">
              <a:normAutofit fontScale="90000"/>
            </a:bodyPr>
            <a:lstStyle/>
            <a:p>
              <a:pPr algn="ctr"/>
              <a:r>
                <a:rPr lang="en-US" sz="1500" b="1" dirty="0">
                  <a:latin typeface="+mj-lt"/>
                  <a:ea typeface="+mj-ea"/>
                  <a:cs typeface="+mj-cs"/>
                </a:rPr>
                <a:t>DIBAHAS BERSAMA</a:t>
              </a:r>
            </a:p>
          </p:txBody>
        </p:sp>
        <p:cxnSp>
          <p:nvCxnSpPr>
            <p:cNvPr id="3145737" name="Shape 68"/>
            <p:cNvCxnSpPr>
              <a:cxnSpLocks/>
            </p:cNvCxnSpPr>
            <p:nvPr/>
          </p:nvCxnSpPr>
          <p:spPr>
            <a:xfrm rot="10800000" flipV="1">
              <a:off x="5867400" y="3581400"/>
              <a:ext cx="1752600" cy="914400"/>
            </a:xfrm>
            <a:prstGeom prst="bentConnector3">
              <a:avLst>
                <a:gd name="adj1" fmla="val 1192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738" name="Title 63"/>
            <p:cNvSpPr txBox="1"/>
            <p:nvPr/>
          </p:nvSpPr>
          <p:spPr>
            <a:xfrm>
              <a:off x="6096000" y="4114800"/>
              <a:ext cx="1371600" cy="381000"/>
            </a:xfrm>
            <a:prstGeom prst="rect">
              <a:avLst/>
            </a:prstGeom>
          </p:spPr>
          <p:txBody>
            <a:bodyPr anchor="ctr">
              <a:normAutofit/>
            </a:bodyPr>
            <a:lstStyle/>
            <a:p>
              <a:pPr algn="ctr"/>
              <a:r>
                <a:rPr lang="en-US" sz="1500" b="1" dirty="0">
                  <a:latin typeface="+mj-lt"/>
                  <a:ea typeface="+mj-ea"/>
                  <a:cs typeface="+mj-cs"/>
                </a:rPr>
                <a:t>PERSETUJUAN BERSAMA</a:t>
              </a:r>
            </a:p>
          </p:txBody>
        </p:sp>
        <p:cxnSp>
          <p:nvCxnSpPr>
            <p:cNvPr id="3145738" name="Elbow Connector 77"/>
            <p:cNvCxnSpPr>
              <a:cxnSpLocks/>
            </p:cNvCxnSpPr>
            <p:nvPr/>
          </p:nvCxnSpPr>
          <p:spPr>
            <a:xfrm>
              <a:off x="838200" y="2133600"/>
              <a:ext cx="3124200" cy="2362200"/>
            </a:xfrm>
            <a:prstGeom prst="bentConnector3">
              <a:avLst>
                <a:gd name="adj1" fmla="val -6352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9" name="Elbow Connector 79"/>
            <p:cNvCxnSpPr>
              <a:cxnSpLocks/>
            </p:cNvCxnSpPr>
            <p:nvPr/>
          </p:nvCxnSpPr>
          <p:spPr>
            <a:xfrm rot="10800000" flipH="1" flipV="1">
              <a:off x="838200" y="1981200"/>
              <a:ext cx="3124200" cy="3886200"/>
            </a:xfrm>
            <a:prstGeom prst="bentConnector3">
              <a:avLst>
                <a:gd name="adj1" fmla="val -11093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739" name="Title 63"/>
            <p:cNvSpPr txBox="1"/>
            <p:nvPr/>
          </p:nvSpPr>
          <p:spPr>
            <a:xfrm>
              <a:off x="1981200" y="4114800"/>
              <a:ext cx="1371600" cy="381000"/>
            </a:xfrm>
            <a:prstGeom prst="rect">
              <a:avLst/>
            </a:prstGeom>
          </p:spPr>
          <p:txBody>
            <a:bodyPr anchor="ctr">
              <a:normAutofit/>
            </a:bodyPr>
            <a:lstStyle/>
            <a:p>
              <a:pPr algn="ctr"/>
              <a:r>
                <a:rPr lang="en-US" sz="1500" b="1" dirty="0">
                  <a:latin typeface="+mj-lt"/>
                  <a:ea typeface="+mj-ea"/>
                  <a:cs typeface="+mj-cs"/>
                </a:rPr>
                <a:t>PERSETUJUAN BERSAMA</a:t>
              </a:r>
            </a:p>
          </p:txBody>
        </p:sp>
        <p:cxnSp>
          <p:nvCxnSpPr>
            <p:cNvPr id="3145740" name="Straight Arrow Connector 86"/>
            <p:cNvCxnSpPr>
              <a:cxnSpLocks/>
            </p:cNvCxnSpPr>
            <p:nvPr/>
          </p:nvCxnSpPr>
          <p:spPr>
            <a:xfrm>
              <a:off x="5867400" y="5715000"/>
              <a:ext cx="10668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41" name="Shape 88"/>
            <p:cNvCxnSpPr>
              <a:cxnSpLocks/>
            </p:cNvCxnSpPr>
            <p:nvPr/>
          </p:nvCxnSpPr>
          <p:spPr>
            <a:xfrm rot="5400000">
              <a:off x="6515100" y="5295900"/>
              <a:ext cx="381000" cy="1676400"/>
            </a:xfrm>
            <a:prstGeom prst="bentConnector2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42" name="Shape 92"/>
            <p:cNvCxnSpPr>
              <a:cxnSpLocks/>
            </p:cNvCxnSpPr>
            <p:nvPr/>
          </p:nvCxnSpPr>
          <p:spPr>
            <a:xfrm rot="16200000" flipH="1">
              <a:off x="4838700" y="2400300"/>
              <a:ext cx="4343400" cy="2286000"/>
            </a:xfrm>
            <a:prstGeom prst="bentConnector4">
              <a:avLst>
                <a:gd name="adj1" fmla="val -510"/>
                <a:gd name="adj2" fmla="val 110000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43" name="Elbow Connector 120"/>
            <p:cNvCxnSpPr>
              <a:cxnSpLocks/>
            </p:cNvCxnSpPr>
            <p:nvPr/>
          </p:nvCxnSpPr>
          <p:spPr>
            <a:xfrm rot="5400000" flipH="1" flipV="1">
              <a:off x="4533900" y="2400300"/>
              <a:ext cx="5410200" cy="2743200"/>
            </a:xfrm>
            <a:prstGeom prst="bentConnector3">
              <a:avLst>
                <a:gd name="adj1" fmla="val -2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44" name="Straight Arrow Connector 126"/>
            <p:cNvCxnSpPr>
              <a:cxnSpLocks/>
            </p:cNvCxnSpPr>
            <p:nvPr/>
          </p:nvCxnSpPr>
          <p:spPr>
            <a:xfrm flipH="1">
              <a:off x="5867400" y="1066800"/>
              <a:ext cx="27432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740" name="Title 63"/>
            <p:cNvSpPr txBox="1"/>
            <p:nvPr/>
          </p:nvSpPr>
          <p:spPr>
            <a:xfrm>
              <a:off x="6400800" y="6400800"/>
              <a:ext cx="1371600" cy="381000"/>
            </a:xfrm>
            <a:prstGeom prst="rect">
              <a:avLst/>
            </a:prstGeom>
          </p:spPr>
          <p:txBody>
            <a:bodyPr anchor="ctr">
              <a:normAutofit/>
            </a:bodyPr>
            <a:lstStyle/>
            <a:p>
              <a:pPr algn="ctr"/>
              <a:r>
                <a:rPr lang="en-US" b="1" dirty="0">
                  <a:latin typeface="+mj-lt"/>
                  <a:ea typeface="+mj-ea"/>
                  <a:cs typeface="+mj-cs"/>
                </a:rPr>
                <a:t>TRANSFER</a:t>
              </a:r>
            </a:p>
          </p:txBody>
        </p:sp>
        <p:sp>
          <p:nvSpPr>
            <p:cNvPr id="1048741" name="Title 63"/>
            <p:cNvSpPr txBox="1"/>
            <p:nvPr/>
          </p:nvSpPr>
          <p:spPr>
            <a:xfrm>
              <a:off x="2092325" y="2514600"/>
              <a:ext cx="990600" cy="304800"/>
            </a:xfrm>
            <a:prstGeom prst="rect">
              <a:avLst/>
            </a:prstGeom>
          </p:spPr>
          <p:txBody>
            <a:bodyPr anchor="ctr">
              <a:normAutofit/>
            </a:bodyPr>
            <a:lstStyle/>
            <a:p>
              <a:pPr algn="ctr"/>
              <a:r>
                <a:rPr lang="en-US" sz="1650" b="1" dirty="0">
                  <a:latin typeface="+mj-lt"/>
                  <a:ea typeface="+mj-ea"/>
                  <a:cs typeface="+mj-cs"/>
                </a:rPr>
                <a:t>EVALUASI</a:t>
              </a:r>
            </a:p>
          </p:txBody>
        </p:sp>
        <p:sp>
          <p:nvSpPr>
            <p:cNvPr id="1048742" name="Title 63"/>
            <p:cNvSpPr txBox="1"/>
            <p:nvPr/>
          </p:nvSpPr>
          <p:spPr>
            <a:xfrm>
              <a:off x="2133600" y="3622675"/>
              <a:ext cx="1219200" cy="304800"/>
            </a:xfrm>
            <a:prstGeom prst="rect">
              <a:avLst/>
            </a:prstGeom>
            <a:ln>
              <a:noFill/>
            </a:ln>
          </p:spPr>
          <p:txBody>
            <a:bodyPr anchor="ctr">
              <a:normAutofit fontScale="90000"/>
            </a:bodyPr>
            <a:lstStyle/>
            <a:p>
              <a:pPr algn="ctr"/>
              <a:r>
                <a:rPr lang="en-US" sz="1500" b="1" dirty="0">
                  <a:latin typeface="+mj-lt"/>
                  <a:ea typeface="+mj-ea"/>
                  <a:cs typeface="+mj-cs"/>
                </a:rPr>
                <a:t>DIBAHAS BERSAMA</a:t>
              </a:r>
            </a:p>
          </p:txBody>
        </p:sp>
        <p:cxnSp>
          <p:nvCxnSpPr>
            <p:cNvPr id="3145745" name="Straight Arrow Connector 67"/>
            <p:cNvCxnSpPr>
              <a:cxnSpLocks/>
            </p:cNvCxnSpPr>
            <p:nvPr/>
          </p:nvCxnSpPr>
          <p:spPr>
            <a:xfrm>
              <a:off x="4876800" y="4114800"/>
              <a:ext cx="0" cy="1524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46" name="Straight Arrow Connector 69"/>
            <p:cNvCxnSpPr>
              <a:cxnSpLocks/>
            </p:cNvCxnSpPr>
            <p:nvPr/>
          </p:nvCxnSpPr>
          <p:spPr>
            <a:xfrm>
              <a:off x="4876800" y="4724400"/>
              <a:ext cx="0" cy="1524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47" name="Straight Arrow Connector 71"/>
            <p:cNvCxnSpPr>
              <a:cxnSpLocks/>
            </p:cNvCxnSpPr>
            <p:nvPr/>
          </p:nvCxnSpPr>
          <p:spPr>
            <a:xfrm>
              <a:off x="4876800" y="6019800"/>
              <a:ext cx="0" cy="1524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48" name="Straight Arrow Connector 102"/>
            <p:cNvCxnSpPr>
              <a:cxnSpLocks/>
            </p:cNvCxnSpPr>
            <p:nvPr/>
          </p:nvCxnSpPr>
          <p:spPr>
            <a:xfrm>
              <a:off x="4876800" y="5334000"/>
              <a:ext cx="0" cy="1524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743" name="Rectangle 108"/>
            <p:cNvSpPr/>
            <p:nvPr/>
          </p:nvSpPr>
          <p:spPr>
            <a:xfrm>
              <a:off x="3962400" y="533400"/>
              <a:ext cx="1885950" cy="1143000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tabLst>
                  <a:tab pos="940595" algn="l"/>
                </a:tabLst>
              </a:pPr>
              <a:endParaRPr lang="en-US" sz="3000" b="1" dirty="0"/>
            </a:p>
            <a:p>
              <a:pPr algn="ctr">
                <a:tabLst>
                  <a:tab pos="940595" algn="l"/>
                </a:tabLst>
              </a:pPr>
              <a:r>
                <a:rPr lang="en-US" sz="3000" b="1" dirty="0"/>
                <a:t>CALON PENERIMA </a:t>
              </a:r>
            </a:p>
            <a:p>
              <a:pPr algn="ctr">
                <a:tabLst>
                  <a:tab pos="940595" algn="l"/>
                </a:tabLst>
              </a:pPr>
              <a:r>
                <a:rPr lang="en-US" sz="3000" b="1" dirty="0"/>
                <a:t>HIBAH  </a:t>
              </a:r>
            </a:p>
            <a:p>
              <a:pPr algn="ctr"/>
              <a:endParaRPr lang="en-US" sz="3000" b="1" dirty="0"/>
            </a:p>
          </p:txBody>
        </p:sp>
        <p:sp>
          <p:nvSpPr>
            <p:cNvPr id="1048744" name="Rectangle 44"/>
            <p:cNvSpPr/>
            <p:nvPr/>
          </p:nvSpPr>
          <p:spPr>
            <a:xfrm>
              <a:off x="990600" y="4876800"/>
              <a:ext cx="1905000" cy="457200"/>
            </a:xfrm>
            <a:prstGeom prst="rect">
              <a:avLst/>
            </a:prstGeom>
            <a:solidFill>
              <a:srgbClr val="0070C0"/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2700" b="1" dirty="0"/>
                <a:t>PERKDH APBD</a:t>
              </a:r>
            </a:p>
          </p:txBody>
        </p:sp>
        <p:cxnSp>
          <p:nvCxnSpPr>
            <p:cNvPr id="3145749" name="Straight Arrow Connector 51"/>
            <p:cNvCxnSpPr>
              <a:cxnSpLocks/>
            </p:cNvCxnSpPr>
            <p:nvPr/>
          </p:nvCxnSpPr>
          <p:spPr>
            <a:xfrm>
              <a:off x="2895600" y="5105400"/>
              <a:ext cx="1066800" cy="1588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50" name="Shape 57"/>
            <p:cNvCxnSpPr>
              <a:cxnSpLocks/>
            </p:cNvCxnSpPr>
            <p:nvPr/>
          </p:nvCxnSpPr>
          <p:spPr>
            <a:xfrm rot="16200000" flipH="1">
              <a:off x="2762250" y="4514850"/>
              <a:ext cx="152400" cy="2247900"/>
            </a:xfrm>
            <a:prstGeom prst="bentConnector2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5" name="Hexagon 4"/>
          <p:cNvSpPr/>
          <p:nvPr/>
        </p:nvSpPr>
        <p:spPr>
          <a:xfrm>
            <a:off x="3771900" y="211005"/>
            <a:ext cx="11658600" cy="1371600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4200" b="1" cap="all" dirty="0" err="1">
                <a:solidFill>
                  <a:srgbClr val="002060"/>
                </a:solidFill>
                <a:latin typeface="Bookman Old Style" pitchFamily="18" charset="0"/>
              </a:rPr>
              <a:t>Naskah</a:t>
            </a:r>
            <a:r>
              <a:rPr lang="en-US" sz="4200" b="1" cap="all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en-US" sz="4200" b="1" cap="all" dirty="0" err="1">
                <a:solidFill>
                  <a:srgbClr val="002060"/>
                </a:solidFill>
                <a:latin typeface="Bookman Old Style" pitchFamily="18" charset="0"/>
              </a:rPr>
              <a:t>perjanjian</a:t>
            </a:r>
            <a:r>
              <a:rPr lang="en-US" sz="4200" b="1" cap="all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</a:p>
          <a:p>
            <a:pPr algn="ctr"/>
            <a:r>
              <a:rPr lang="en-US" sz="4200" b="1" cap="all" dirty="0" err="1">
                <a:solidFill>
                  <a:srgbClr val="002060"/>
                </a:solidFill>
                <a:latin typeface="Bookman Old Style" pitchFamily="18" charset="0"/>
              </a:rPr>
              <a:t>hibah</a:t>
            </a:r>
            <a:r>
              <a:rPr lang="en-US" sz="4200" b="1" cap="all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en-US" sz="4200" b="1" cap="all" dirty="0" err="1">
                <a:solidFill>
                  <a:srgbClr val="002060"/>
                </a:solidFill>
                <a:latin typeface="Bookman Old Style" pitchFamily="18" charset="0"/>
              </a:rPr>
              <a:t>daerah</a:t>
            </a:r>
            <a:endParaRPr lang="en-US" sz="4200" b="1" cap="all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1048746" name="Rounded Rectangle 6"/>
          <p:cNvSpPr/>
          <p:nvPr/>
        </p:nvSpPr>
        <p:spPr>
          <a:xfrm>
            <a:off x="3886200" y="2814638"/>
            <a:ext cx="11315700" cy="6858000"/>
          </a:xfrm>
          <a:prstGeom prst="roundRect">
            <a:avLst>
              <a:gd name="adj" fmla="val 7957"/>
            </a:avLst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11480" indent="-685800" algn="just">
              <a:spcBef>
                <a:spcPts val="1800"/>
              </a:spcBef>
              <a:spcAft>
                <a:spcPts val="900"/>
              </a:spcAft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600" b="1" cap="all" dirty="0" err="1">
                <a:solidFill>
                  <a:srgbClr val="002060"/>
                </a:solidFill>
                <a:latin typeface="Bookman Old Style" pitchFamily="18" charset="0"/>
              </a:rPr>
              <a:t>pemberi</a:t>
            </a:r>
            <a:r>
              <a:rPr lang="en-US" sz="3600" b="1" cap="all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en-US" sz="3600" b="1" cap="all" dirty="0" err="1">
                <a:solidFill>
                  <a:srgbClr val="002060"/>
                </a:solidFill>
                <a:latin typeface="Bookman Old Style" pitchFamily="18" charset="0"/>
              </a:rPr>
              <a:t>dan</a:t>
            </a:r>
            <a:r>
              <a:rPr lang="en-US" sz="3600" b="1" cap="all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en-US" sz="3600" b="1" cap="all" dirty="0" err="1">
                <a:solidFill>
                  <a:srgbClr val="002060"/>
                </a:solidFill>
                <a:latin typeface="Bookman Old Style" pitchFamily="18" charset="0"/>
              </a:rPr>
              <a:t>penerima</a:t>
            </a:r>
            <a:r>
              <a:rPr lang="en-US" sz="3600" b="1" cap="all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en-US" sz="3600" b="1" cap="all" dirty="0" err="1">
                <a:solidFill>
                  <a:srgbClr val="002060"/>
                </a:solidFill>
                <a:latin typeface="Bookman Old Style" pitchFamily="18" charset="0"/>
              </a:rPr>
              <a:t>hibah</a:t>
            </a:r>
            <a:r>
              <a:rPr lang="en-US" sz="3600" b="1" cap="all" dirty="0">
                <a:solidFill>
                  <a:srgbClr val="002060"/>
                </a:solidFill>
                <a:latin typeface="Bookman Old Style" pitchFamily="18" charset="0"/>
              </a:rPr>
              <a:t>;</a:t>
            </a:r>
          </a:p>
          <a:p>
            <a:pPr marL="411480" indent="-685800" algn="just">
              <a:spcBef>
                <a:spcPts val="1800"/>
              </a:spcBef>
              <a:spcAft>
                <a:spcPts val="900"/>
              </a:spcAft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600" b="1" cap="all" dirty="0" err="1">
                <a:solidFill>
                  <a:srgbClr val="002060"/>
                </a:solidFill>
                <a:latin typeface="Bookman Old Style" pitchFamily="18" charset="0"/>
              </a:rPr>
              <a:t>tujuan</a:t>
            </a:r>
            <a:r>
              <a:rPr lang="en-US" sz="3600" b="1" cap="all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en-US" sz="3600" b="1" cap="all" dirty="0" err="1">
                <a:solidFill>
                  <a:srgbClr val="002060"/>
                </a:solidFill>
                <a:latin typeface="Bookman Old Style" pitchFamily="18" charset="0"/>
              </a:rPr>
              <a:t>pemberian</a:t>
            </a:r>
            <a:r>
              <a:rPr lang="en-US" sz="3600" b="1" cap="all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en-US" sz="3600" b="1" cap="all" dirty="0" err="1">
                <a:solidFill>
                  <a:srgbClr val="002060"/>
                </a:solidFill>
                <a:latin typeface="Bookman Old Style" pitchFamily="18" charset="0"/>
              </a:rPr>
              <a:t>hibah</a:t>
            </a:r>
            <a:r>
              <a:rPr lang="en-US" sz="3600" b="1" cap="all" dirty="0">
                <a:solidFill>
                  <a:srgbClr val="002060"/>
                </a:solidFill>
                <a:latin typeface="Bookman Old Style" pitchFamily="18" charset="0"/>
              </a:rPr>
              <a:t>;</a:t>
            </a:r>
          </a:p>
          <a:p>
            <a:pPr marL="673895" indent="-673895" algn="just">
              <a:spcBef>
                <a:spcPts val="1800"/>
              </a:spcBef>
              <a:spcAft>
                <a:spcPts val="900"/>
              </a:spcAft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600" b="1" cap="all" dirty="0" err="1">
                <a:solidFill>
                  <a:srgbClr val="002060"/>
                </a:solidFill>
                <a:latin typeface="Bookman Old Style" pitchFamily="18" charset="0"/>
              </a:rPr>
              <a:t>besaran</a:t>
            </a:r>
            <a:r>
              <a:rPr lang="en-US" sz="3600" b="1" cap="all" dirty="0">
                <a:solidFill>
                  <a:srgbClr val="002060"/>
                </a:solidFill>
                <a:latin typeface="Bookman Old Style" pitchFamily="18" charset="0"/>
              </a:rPr>
              <a:t>/RINCIAN PENGGUNAAN HIBAH   YG AKAN DITERIMA;</a:t>
            </a:r>
          </a:p>
          <a:p>
            <a:pPr marL="411480" indent="-685800" algn="just">
              <a:spcBef>
                <a:spcPts val="1800"/>
              </a:spcBef>
              <a:spcAft>
                <a:spcPts val="900"/>
              </a:spcAft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600" b="1" cap="all" dirty="0" err="1">
                <a:solidFill>
                  <a:srgbClr val="002060"/>
                </a:solidFill>
                <a:latin typeface="Bookman Old Style" pitchFamily="18" charset="0"/>
              </a:rPr>
              <a:t>hak</a:t>
            </a:r>
            <a:r>
              <a:rPr lang="en-US" sz="3600" b="1" cap="all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en-US" sz="3600" b="1" cap="all" dirty="0" err="1">
                <a:solidFill>
                  <a:srgbClr val="002060"/>
                </a:solidFill>
                <a:latin typeface="Bookman Old Style" pitchFamily="18" charset="0"/>
              </a:rPr>
              <a:t>dan</a:t>
            </a:r>
            <a:r>
              <a:rPr lang="en-US" sz="3600" b="1" cap="all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en-US" sz="3600" b="1" cap="all" dirty="0" err="1">
                <a:solidFill>
                  <a:srgbClr val="002060"/>
                </a:solidFill>
                <a:latin typeface="Bookman Old Style" pitchFamily="18" charset="0"/>
              </a:rPr>
              <a:t>kewajiban</a:t>
            </a:r>
            <a:r>
              <a:rPr lang="en-US" sz="3600" b="1" cap="all" dirty="0">
                <a:solidFill>
                  <a:srgbClr val="002060"/>
                </a:solidFill>
                <a:latin typeface="Bookman Old Style" pitchFamily="18" charset="0"/>
              </a:rPr>
              <a:t>;</a:t>
            </a:r>
          </a:p>
          <a:p>
            <a:pPr marL="411480" indent="-685800" algn="just">
              <a:spcBef>
                <a:spcPts val="1800"/>
              </a:spcBef>
              <a:spcAft>
                <a:spcPts val="900"/>
              </a:spcAft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it-IT" sz="3600" b="1" cap="all" dirty="0">
                <a:solidFill>
                  <a:srgbClr val="002060"/>
                </a:solidFill>
                <a:latin typeface="Bookman Old Style" pitchFamily="18" charset="0"/>
              </a:rPr>
              <a:t>tata cara penyaluran/penyerahan</a:t>
            </a:r>
            <a:endParaRPr lang="en-US" sz="3600" b="1" cap="all" dirty="0">
              <a:solidFill>
                <a:srgbClr val="002060"/>
              </a:solidFill>
              <a:latin typeface="Bookman Old Style" pitchFamily="18" charset="0"/>
            </a:endParaRPr>
          </a:p>
          <a:p>
            <a:pPr marL="411480" indent="-685800" algn="just">
              <a:spcBef>
                <a:spcPts val="1800"/>
              </a:spcBef>
              <a:spcAft>
                <a:spcPts val="900"/>
              </a:spcAft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it-IT" sz="3600" b="1" cap="all" dirty="0">
                <a:solidFill>
                  <a:srgbClr val="002060"/>
                </a:solidFill>
                <a:latin typeface="Bookman Old Style" pitchFamily="18" charset="0"/>
              </a:rPr>
              <a:t>tata cara pelaporan;</a:t>
            </a:r>
            <a:endParaRPr lang="en-US" sz="3600" b="1" cap="all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1048747" name="Down Arrow 7"/>
          <p:cNvSpPr/>
          <p:nvPr/>
        </p:nvSpPr>
        <p:spPr>
          <a:xfrm>
            <a:off x="6048375" y="1845470"/>
            <a:ext cx="6515100" cy="7834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700" dirty="0">
                <a:solidFill>
                  <a:schemeClr val="tx1"/>
                </a:solidFill>
                <a:latin typeface="Bookman Old Style" pitchFamily="18" charset="0"/>
              </a:rPr>
              <a:t>MEMUAT  </a:t>
            </a:r>
            <a:r>
              <a:rPr lang="en-US" sz="2700" dirty="0" err="1">
                <a:solidFill>
                  <a:schemeClr val="tx1"/>
                </a:solidFill>
                <a:latin typeface="Bookman Old Style" pitchFamily="18" charset="0"/>
              </a:rPr>
              <a:t>a.l</a:t>
            </a:r>
            <a:r>
              <a:rPr lang="en-US" sz="2700" dirty="0">
                <a:solidFill>
                  <a:schemeClr val="tx1"/>
                </a:solidFill>
                <a:latin typeface="Bookman Old Style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9" name="Rectangle 8"/>
          <p:cNvSpPr>
            <a:spLocks noChangeArrowheads="1"/>
          </p:cNvSpPr>
          <p:nvPr/>
        </p:nvSpPr>
        <p:spPr bwMode="auto">
          <a:xfrm>
            <a:off x="3876286" y="124829"/>
            <a:ext cx="10740140" cy="156966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Baskerville Old Face" pitchFamily="18" charset="0"/>
              </a:rPr>
              <a:t>KRITERIA DALAM PEMBERIAN BANSOS</a:t>
            </a:r>
          </a:p>
        </p:txBody>
      </p:sp>
      <p:sp>
        <p:nvSpPr>
          <p:cNvPr id="1048760" name="Rounded Rectangle 5"/>
          <p:cNvSpPr/>
          <p:nvPr/>
        </p:nvSpPr>
        <p:spPr>
          <a:xfrm>
            <a:off x="7315200" y="2569023"/>
            <a:ext cx="8001000" cy="12573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id-ID" sz="2400" cap="all" dirty="0">
                <a:solidFill>
                  <a:schemeClr val="bg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hanya diberikan kp</a:t>
            </a:r>
            <a:r>
              <a:rPr lang="en-US" sz="2400" cap="all" dirty="0">
                <a:solidFill>
                  <a:schemeClr val="bg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D</a:t>
            </a:r>
            <a:r>
              <a:rPr lang="id-ID" sz="2400" cap="all" dirty="0">
                <a:solidFill>
                  <a:schemeClr val="bg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 calon penerima yang </a:t>
            </a:r>
            <a:r>
              <a:rPr lang="en-US" sz="2400" cap="all" dirty="0" err="1">
                <a:solidFill>
                  <a:schemeClr val="bg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ditujukan</a:t>
            </a:r>
            <a:r>
              <a:rPr lang="en-US" sz="2400" cap="all" dirty="0">
                <a:solidFill>
                  <a:schemeClr val="bg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 </a:t>
            </a:r>
            <a:r>
              <a:rPr lang="id-ID" sz="2400" cap="all" dirty="0">
                <a:solidFill>
                  <a:srgbClr val="FF0000"/>
                </a:solidFill>
                <a:latin typeface="Bookman Old Style" pitchFamily="18" charset="0"/>
              </a:rPr>
              <a:t>u</a:t>
            </a:r>
            <a:r>
              <a:rPr lang="id-ID" sz="2400" b="1" cap="all" dirty="0">
                <a:solidFill>
                  <a:srgbClr val="FF0000"/>
                </a:solidFill>
                <a:latin typeface="Bookman Old Style" pitchFamily="18" charset="0"/>
              </a:rPr>
              <a:t>ntuk melindungi dari kemungkinan resiko sosial</a:t>
            </a:r>
            <a:r>
              <a:rPr lang="id-ID" sz="2400" b="1" cap="all" dirty="0">
                <a:solidFill>
                  <a:schemeClr val="tx1"/>
                </a:solidFill>
                <a:latin typeface="Bookman Old Style" pitchFamily="18" charset="0"/>
              </a:rPr>
              <a:t>. </a:t>
            </a:r>
            <a:endParaRPr lang="en-US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048761" name="Rounded Rectangle 6"/>
          <p:cNvSpPr/>
          <p:nvPr/>
        </p:nvSpPr>
        <p:spPr>
          <a:xfrm>
            <a:off x="7298532" y="4297811"/>
            <a:ext cx="8001000" cy="12573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cap="all" dirty="0">
                <a:solidFill>
                  <a:schemeClr val="bg1"/>
                </a:solidFill>
                <a:latin typeface="Bookman Old Style" pitchFamily="18" charset="0"/>
              </a:rPr>
              <a:t>m</a:t>
            </a:r>
            <a:r>
              <a:rPr lang="it-IT" sz="2400" cap="all" dirty="0">
                <a:solidFill>
                  <a:schemeClr val="bg1"/>
                </a:solidFill>
                <a:latin typeface="Bookman Old Style" pitchFamily="18" charset="0"/>
              </a:rPr>
              <a:t>emiliki identitas yG jelas DAN </a:t>
            </a:r>
            <a:r>
              <a:rPr lang="en-US" sz="2400" cap="all" dirty="0">
                <a:solidFill>
                  <a:schemeClr val="bg1"/>
                </a:solidFill>
                <a:latin typeface="Bookman Old Style" pitchFamily="18" charset="0"/>
              </a:rPr>
              <a:t>b</a:t>
            </a:r>
            <a:r>
              <a:rPr lang="it-IT" sz="2400" cap="all" dirty="0">
                <a:solidFill>
                  <a:schemeClr val="bg1"/>
                </a:solidFill>
                <a:latin typeface="Bookman Old Style" pitchFamily="18" charset="0"/>
              </a:rPr>
              <a:t>erdomisili </a:t>
            </a:r>
            <a:r>
              <a:rPr lang="en-US" sz="2400" cap="all" dirty="0">
                <a:solidFill>
                  <a:schemeClr val="bg1"/>
                </a:solidFill>
                <a:latin typeface="Bookman Old Style" pitchFamily="18" charset="0"/>
              </a:rPr>
              <a:t>DALAM  </a:t>
            </a:r>
            <a:r>
              <a:rPr lang="en-US" sz="2400" cap="all" dirty="0" err="1">
                <a:solidFill>
                  <a:schemeClr val="bg1"/>
                </a:solidFill>
                <a:latin typeface="Bookman Old Style" pitchFamily="18" charset="0"/>
              </a:rPr>
              <a:t>wil</a:t>
            </a:r>
            <a:r>
              <a:rPr lang="en-US" sz="2400" cap="all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400" cap="all" dirty="0" err="1">
                <a:solidFill>
                  <a:schemeClr val="bg1"/>
                </a:solidFill>
                <a:latin typeface="Bookman Old Style" pitchFamily="18" charset="0"/>
              </a:rPr>
              <a:t>administratif</a:t>
            </a:r>
            <a:r>
              <a:rPr lang="en-US" sz="2400" cap="all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400" cap="all" dirty="0" err="1">
                <a:solidFill>
                  <a:schemeClr val="bg1"/>
                </a:solidFill>
                <a:latin typeface="Bookman Old Style" pitchFamily="18" charset="0"/>
              </a:rPr>
              <a:t>pemerintahan</a:t>
            </a:r>
            <a:r>
              <a:rPr lang="en-US" sz="2400" cap="all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400" cap="all" dirty="0" err="1">
                <a:solidFill>
                  <a:schemeClr val="bg1"/>
                </a:solidFill>
                <a:latin typeface="Bookman Old Style" pitchFamily="18" charset="0"/>
              </a:rPr>
              <a:t>daerah</a:t>
            </a:r>
            <a:r>
              <a:rPr lang="en-US" sz="2400" cap="all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400" cap="all" dirty="0" err="1">
                <a:solidFill>
                  <a:schemeClr val="bg1"/>
                </a:solidFill>
                <a:latin typeface="Bookman Old Style" pitchFamily="18" charset="0"/>
              </a:rPr>
              <a:t>berkenaan</a:t>
            </a:r>
            <a:r>
              <a:rPr lang="en-US" sz="2400" cap="all" dirty="0">
                <a:solidFill>
                  <a:schemeClr val="bg1"/>
                </a:solidFill>
                <a:latin typeface="Bookman Old Style" pitchFamily="18" charset="0"/>
              </a:rPr>
              <a:t>.</a:t>
            </a:r>
            <a:endParaRPr lang="en-US" sz="24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048762" name="Rounded Rectangle 7"/>
          <p:cNvSpPr/>
          <p:nvPr/>
        </p:nvSpPr>
        <p:spPr>
          <a:xfrm>
            <a:off x="7315200" y="8022432"/>
            <a:ext cx="8001000" cy="12573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1800"/>
              </a:spcBef>
              <a:spcAft>
                <a:spcPts val="900"/>
              </a:spcAft>
            </a:pPr>
            <a:r>
              <a:rPr lang="it-IT" sz="3000" cap="all" dirty="0">
                <a:latin typeface="Bookman Old Style" pitchFamily="18" charset="0"/>
              </a:rPr>
              <a:t>SESUAI DENGAN TUJUAN PENGGUNAANNYA</a:t>
            </a:r>
            <a:endParaRPr lang="en-US" sz="3000" cap="all" dirty="0">
              <a:latin typeface="Bookman Old Style" pitchFamily="18" charset="0"/>
            </a:endParaRPr>
          </a:p>
        </p:txBody>
      </p:sp>
      <p:sp>
        <p:nvSpPr>
          <p:cNvPr id="1048763" name="Rounded Rectangle 8"/>
          <p:cNvSpPr/>
          <p:nvPr/>
        </p:nvSpPr>
        <p:spPr>
          <a:xfrm>
            <a:off x="2736377" y="2569023"/>
            <a:ext cx="2723831" cy="12573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700" b="1" dirty="0">
                <a:solidFill>
                  <a:schemeClr val="tx1"/>
                </a:solidFill>
              </a:rPr>
              <a:t>SELEKTIF</a:t>
            </a:r>
          </a:p>
        </p:txBody>
      </p:sp>
      <p:sp>
        <p:nvSpPr>
          <p:cNvPr id="1048764" name="Rounded Rectangle 9"/>
          <p:cNvSpPr/>
          <p:nvPr/>
        </p:nvSpPr>
        <p:spPr>
          <a:xfrm>
            <a:off x="2755678" y="4297811"/>
            <a:ext cx="2704532" cy="12573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700" b="1" dirty="0">
                <a:solidFill>
                  <a:schemeClr val="tx1"/>
                </a:solidFill>
              </a:rPr>
              <a:t>MEMENUHI PERSYARATAN</a:t>
            </a:r>
          </a:p>
        </p:txBody>
      </p:sp>
      <p:sp>
        <p:nvSpPr>
          <p:cNvPr id="1048765" name="Rounded Rectangle 10"/>
          <p:cNvSpPr/>
          <p:nvPr/>
        </p:nvSpPr>
        <p:spPr>
          <a:xfrm>
            <a:off x="7315200" y="6007895"/>
            <a:ext cx="7984332" cy="12573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1800"/>
              </a:spcBef>
              <a:spcAft>
                <a:spcPts val="900"/>
              </a:spcAft>
            </a:pPr>
            <a:r>
              <a:rPr lang="en-US" sz="2700" cap="all" dirty="0">
                <a:solidFill>
                  <a:schemeClr val="bg1"/>
                </a:solidFill>
                <a:latin typeface="Bookman Old Style" pitchFamily="18" charset="0"/>
              </a:rPr>
              <a:t>TDK DIBERIKAN SETIAP TAHUN ANGGARAN, (KECUALI DLM KEADAAN TERTENTU DAPAT BERKELANJUTAN)</a:t>
            </a:r>
          </a:p>
        </p:txBody>
      </p:sp>
      <p:sp>
        <p:nvSpPr>
          <p:cNvPr id="1048766" name="Rounded Rectangle 15"/>
          <p:cNvSpPr/>
          <p:nvPr/>
        </p:nvSpPr>
        <p:spPr>
          <a:xfrm>
            <a:off x="2755678" y="6007548"/>
            <a:ext cx="2704532" cy="12573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700" b="1" cap="all" dirty="0" err="1">
                <a:solidFill>
                  <a:schemeClr val="tx1"/>
                </a:solidFill>
              </a:rPr>
              <a:t>sementara</a:t>
            </a:r>
            <a:r>
              <a:rPr lang="en-US" sz="2700" b="1" cap="all" dirty="0">
                <a:solidFill>
                  <a:schemeClr val="tx1"/>
                </a:solidFill>
              </a:rPr>
              <a:t> &amp; </a:t>
            </a:r>
            <a:r>
              <a:rPr lang="en-US" sz="2700" b="1" cap="all" dirty="0" err="1">
                <a:solidFill>
                  <a:schemeClr val="tx1"/>
                </a:solidFill>
              </a:rPr>
              <a:t>tidak</a:t>
            </a:r>
            <a:r>
              <a:rPr lang="en-US" sz="2700" b="1" cap="all" dirty="0">
                <a:solidFill>
                  <a:schemeClr val="tx1"/>
                </a:solidFill>
              </a:rPr>
              <a:t> </a:t>
            </a:r>
            <a:r>
              <a:rPr lang="en-US" sz="2700" b="1" cap="all" dirty="0" err="1">
                <a:solidFill>
                  <a:schemeClr val="tx1"/>
                </a:solidFill>
              </a:rPr>
              <a:t>terus</a:t>
            </a:r>
            <a:r>
              <a:rPr lang="en-US" sz="2700" b="1" cap="all" dirty="0">
                <a:solidFill>
                  <a:schemeClr val="tx1"/>
                </a:solidFill>
              </a:rPr>
              <a:t> </a:t>
            </a:r>
            <a:r>
              <a:rPr lang="en-US" sz="2700" b="1" cap="all" dirty="0" err="1">
                <a:solidFill>
                  <a:schemeClr val="tx1"/>
                </a:solidFill>
              </a:rPr>
              <a:t>menerus</a:t>
            </a:r>
            <a:endParaRPr lang="en-US" sz="2700" b="1" dirty="0">
              <a:solidFill>
                <a:schemeClr val="tx1"/>
              </a:solidFill>
            </a:endParaRPr>
          </a:p>
        </p:txBody>
      </p:sp>
      <p:sp>
        <p:nvSpPr>
          <p:cNvPr id="1048767" name="Rounded Rectangle 16"/>
          <p:cNvSpPr/>
          <p:nvPr/>
        </p:nvSpPr>
        <p:spPr>
          <a:xfrm>
            <a:off x="2736377" y="8000991"/>
            <a:ext cx="2704532" cy="12573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700" b="1" cap="all" dirty="0">
                <a:solidFill>
                  <a:schemeClr val="tx1"/>
                </a:solidFill>
              </a:rPr>
              <a:t>SESUAI DGN TUJUAN </a:t>
            </a:r>
            <a:endParaRPr lang="en-US" sz="2700" b="1" dirty="0">
              <a:solidFill>
                <a:schemeClr val="tx1"/>
              </a:solidFill>
            </a:endParaRPr>
          </a:p>
        </p:txBody>
      </p:sp>
      <p:sp>
        <p:nvSpPr>
          <p:cNvPr id="1048768" name="Right Arrow 18"/>
          <p:cNvSpPr/>
          <p:nvPr/>
        </p:nvSpPr>
        <p:spPr>
          <a:xfrm>
            <a:off x="6041568" y="4229770"/>
            <a:ext cx="870858" cy="1325342"/>
          </a:xfrm>
          <a:prstGeom prst="rightArrow">
            <a:avLst>
              <a:gd name="adj1" fmla="val 41111"/>
              <a:gd name="adj2" fmla="val 575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700"/>
          </a:p>
        </p:txBody>
      </p:sp>
      <p:sp>
        <p:nvSpPr>
          <p:cNvPr id="1048769" name="Right Arrow 21"/>
          <p:cNvSpPr/>
          <p:nvPr/>
        </p:nvSpPr>
        <p:spPr>
          <a:xfrm>
            <a:off x="6019791" y="7985342"/>
            <a:ext cx="870858" cy="1325342"/>
          </a:xfrm>
          <a:prstGeom prst="rightArrow">
            <a:avLst>
              <a:gd name="adj1" fmla="val 41111"/>
              <a:gd name="adj2" fmla="val 575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700"/>
          </a:p>
        </p:txBody>
      </p:sp>
      <p:sp>
        <p:nvSpPr>
          <p:cNvPr id="1048770" name="Right Arrow 22"/>
          <p:cNvSpPr/>
          <p:nvPr/>
        </p:nvSpPr>
        <p:spPr>
          <a:xfrm>
            <a:off x="6041565" y="6015029"/>
            <a:ext cx="870858" cy="1325342"/>
          </a:xfrm>
          <a:prstGeom prst="rightArrow">
            <a:avLst>
              <a:gd name="adj1" fmla="val 41111"/>
              <a:gd name="adj2" fmla="val 575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700"/>
          </a:p>
        </p:txBody>
      </p:sp>
      <p:sp>
        <p:nvSpPr>
          <p:cNvPr id="1048771" name="Right Arrow 23"/>
          <p:cNvSpPr/>
          <p:nvPr/>
        </p:nvSpPr>
        <p:spPr>
          <a:xfrm>
            <a:off x="6041565" y="2615963"/>
            <a:ext cx="870858" cy="1325342"/>
          </a:xfrm>
          <a:prstGeom prst="rightArrow">
            <a:avLst>
              <a:gd name="adj1" fmla="val 41111"/>
              <a:gd name="adj2" fmla="val 575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7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5" name="Rounded Rectangle 6"/>
          <p:cNvSpPr>
            <a:spLocks noChangeAspect="1"/>
          </p:cNvSpPr>
          <p:nvPr/>
        </p:nvSpPr>
        <p:spPr>
          <a:xfrm>
            <a:off x="2525492" y="2947074"/>
            <a:ext cx="3957195" cy="180411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>
              <a:buFont typeface="Wingdings" pitchFamily="2" charset="2"/>
              <a:buChar char="Ø"/>
            </a:pPr>
            <a:r>
              <a:rPr lang="en-US" sz="3300" dirty="0">
                <a:solidFill>
                  <a:prstClr val="black"/>
                </a:solidFill>
                <a:latin typeface="Baskerville Old Face" pitchFamily="18" charset="0"/>
              </a:rPr>
              <a:t>INDIVIDU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sz="3300" dirty="0">
                <a:solidFill>
                  <a:prstClr val="black"/>
                </a:solidFill>
                <a:latin typeface="Baskerville Old Face" pitchFamily="18" charset="0"/>
                <a:cs typeface="Arial Black"/>
              </a:rPr>
              <a:t>KELUARGA/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sz="3300" dirty="0">
                <a:solidFill>
                  <a:prstClr val="black"/>
                </a:solidFill>
                <a:latin typeface="Baskerville Old Face" pitchFamily="18" charset="0"/>
                <a:cs typeface="Arial Black"/>
              </a:rPr>
              <a:t>MASYARAKAT</a:t>
            </a:r>
          </a:p>
        </p:txBody>
      </p:sp>
      <p:sp>
        <p:nvSpPr>
          <p:cNvPr id="1048776" name="Rectangle 8"/>
          <p:cNvSpPr>
            <a:spLocks noChangeArrowheads="1"/>
          </p:cNvSpPr>
          <p:nvPr/>
        </p:nvSpPr>
        <p:spPr bwMode="auto">
          <a:xfrm>
            <a:off x="7976050" y="2671889"/>
            <a:ext cx="7780286" cy="230832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r>
              <a:rPr lang="en-US" sz="3600" dirty="0" err="1">
                <a:solidFill>
                  <a:prstClr val="white"/>
                </a:solidFill>
                <a:latin typeface="Baskerville Old Face" pitchFamily="18" charset="0"/>
              </a:rPr>
              <a:t>Mengalami</a:t>
            </a:r>
            <a:r>
              <a:rPr lang="en-US" sz="3600" dirty="0">
                <a:solidFill>
                  <a:prstClr val="white"/>
                </a:solidFill>
                <a:latin typeface="Baskerville Old Face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Baskerville Old Face" pitchFamily="18" charset="0"/>
              </a:rPr>
              <a:t>keadaan</a:t>
            </a:r>
            <a:r>
              <a:rPr lang="en-US" sz="3600" dirty="0">
                <a:solidFill>
                  <a:prstClr val="white"/>
                </a:solidFill>
                <a:latin typeface="Baskerville Old Face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Baskerville Old Face" pitchFamily="18" charset="0"/>
              </a:rPr>
              <a:t>tidak</a:t>
            </a:r>
            <a:r>
              <a:rPr lang="en-US" sz="3600" dirty="0">
                <a:solidFill>
                  <a:prstClr val="white"/>
                </a:solidFill>
                <a:latin typeface="Baskerville Old Face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Baskerville Old Face" pitchFamily="18" charset="0"/>
              </a:rPr>
              <a:t>stabil</a:t>
            </a:r>
            <a:r>
              <a:rPr lang="en-US" sz="3600" dirty="0">
                <a:solidFill>
                  <a:prstClr val="white"/>
                </a:solidFill>
                <a:latin typeface="Baskerville Old Face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Baskerville Old Face" pitchFamily="18" charset="0"/>
              </a:rPr>
              <a:t>akibat</a:t>
            </a:r>
            <a:r>
              <a:rPr lang="en-US" sz="3600" dirty="0">
                <a:solidFill>
                  <a:prstClr val="white"/>
                </a:solidFill>
                <a:latin typeface="Baskerville Old Face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Baskerville Old Face" pitchFamily="18" charset="0"/>
              </a:rPr>
              <a:t>dari</a:t>
            </a:r>
            <a:r>
              <a:rPr lang="en-US" sz="3600" dirty="0">
                <a:solidFill>
                  <a:prstClr val="white"/>
                </a:solidFill>
                <a:latin typeface="Baskerville Old Face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Baskerville Old Face" pitchFamily="18" charset="0"/>
              </a:rPr>
              <a:t>krisis</a:t>
            </a:r>
            <a:r>
              <a:rPr lang="en-US" sz="3600" dirty="0">
                <a:solidFill>
                  <a:prstClr val="white"/>
                </a:solidFill>
                <a:latin typeface="Baskerville Old Face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Baskerville Old Face" pitchFamily="18" charset="0"/>
              </a:rPr>
              <a:t>sosial</a:t>
            </a:r>
            <a:r>
              <a:rPr lang="en-US" sz="3600" dirty="0">
                <a:solidFill>
                  <a:prstClr val="white"/>
                </a:solidFill>
                <a:latin typeface="Baskerville Old Face" pitchFamily="18" charset="0"/>
              </a:rPr>
              <a:t>, </a:t>
            </a:r>
            <a:r>
              <a:rPr lang="en-US" sz="3600" dirty="0" err="1">
                <a:solidFill>
                  <a:prstClr val="white"/>
                </a:solidFill>
                <a:latin typeface="Baskerville Old Face" pitchFamily="18" charset="0"/>
              </a:rPr>
              <a:t>ekonomi</a:t>
            </a:r>
            <a:r>
              <a:rPr lang="en-US" sz="3600" dirty="0">
                <a:solidFill>
                  <a:prstClr val="white"/>
                </a:solidFill>
                <a:latin typeface="Baskerville Old Face" pitchFamily="18" charset="0"/>
              </a:rPr>
              <a:t>, </a:t>
            </a:r>
            <a:r>
              <a:rPr lang="en-US" sz="3600" dirty="0" err="1">
                <a:solidFill>
                  <a:prstClr val="white"/>
                </a:solidFill>
                <a:latin typeface="Baskerville Old Face" pitchFamily="18" charset="0"/>
              </a:rPr>
              <a:t>politik</a:t>
            </a:r>
            <a:r>
              <a:rPr lang="en-US" sz="3600" dirty="0">
                <a:solidFill>
                  <a:prstClr val="white"/>
                </a:solidFill>
                <a:latin typeface="Baskerville Old Face" pitchFamily="18" charset="0"/>
              </a:rPr>
              <a:t>, </a:t>
            </a:r>
            <a:r>
              <a:rPr lang="en-US" sz="3600" dirty="0" err="1">
                <a:solidFill>
                  <a:prstClr val="white"/>
                </a:solidFill>
                <a:latin typeface="Baskerville Old Face" pitchFamily="18" charset="0"/>
              </a:rPr>
              <a:t>bencana</a:t>
            </a:r>
            <a:r>
              <a:rPr lang="en-US" sz="3600" dirty="0">
                <a:solidFill>
                  <a:prstClr val="white"/>
                </a:solidFill>
                <a:latin typeface="Baskerville Old Face" pitchFamily="18" charset="0"/>
              </a:rPr>
              <a:t>, </a:t>
            </a:r>
            <a:r>
              <a:rPr lang="en-US" sz="3600" dirty="0" err="1">
                <a:solidFill>
                  <a:prstClr val="white"/>
                </a:solidFill>
                <a:latin typeface="Baskerville Old Face" pitchFamily="18" charset="0"/>
              </a:rPr>
              <a:t>atau</a:t>
            </a:r>
            <a:r>
              <a:rPr lang="en-US" sz="3600" dirty="0">
                <a:solidFill>
                  <a:prstClr val="white"/>
                </a:solidFill>
                <a:latin typeface="Baskerville Old Face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Baskerville Old Face" pitchFamily="18" charset="0"/>
              </a:rPr>
              <a:t>fenomena</a:t>
            </a:r>
            <a:r>
              <a:rPr lang="en-US" sz="3600" dirty="0">
                <a:solidFill>
                  <a:prstClr val="white"/>
                </a:solidFill>
                <a:latin typeface="Baskerville Old Face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Baskerville Old Face" pitchFamily="18" charset="0"/>
              </a:rPr>
              <a:t>alam</a:t>
            </a:r>
            <a:r>
              <a:rPr lang="en-US" sz="3600" dirty="0">
                <a:solidFill>
                  <a:prstClr val="white"/>
                </a:solidFill>
                <a:latin typeface="Baskerville Old Face" pitchFamily="18" charset="0"/>
              </a:rPr>
              <a:t> agar </a:t>
            </a:r>
            <a:r>
              <a:rPr lang="en-US" sz="3600" dirty="0" err="1">
                <a:solidFill>
                  <a:prstClr val="white"/>
                </a:solidFill>
                <a:latin typeface="Baskerville Old Face" pitchFamily="18" charset="0"/>
              </a:rPr>
              <a:t>dapat</a:t>
            </a:r>
            <a:r>
              <a:rPr lang="en-US" sz="3600" dirty="0">
                <a:solidFill>
                  <a:prstClr val="white"/>
                </a:solidFill>
                <a:latin typeface="Baskerville Old Face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Baskerville Old Face" pitchFamily="18" charset="0"/>
              </a:rPr>
              <a:t>memenuhi</a:t>
            </a:r>
            <a:r>
              <a:rPr lang="en-US" sz="3600" dirty="0">
                <a:solidFill>
                  <a:prstClr val="white"/>
                </a:solidFill>
                <a:latin typeface="Baskerville Old Face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Baskerville Old Face" pitchFamily="18" charset="0"/>
              </a:rPr>
              <a:t>kebutuhan</a:t>
            </a:r>
            <a:r>
              <a:rPr lang="en-US" sz="3600" dirty="0">
                <a:solidFill>
                  <a:prstClr val="white"/>
                </a:solidFill>
                <a:latin typeface="Baskerville Old Face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Baskerville Old Face" pitchFamily="18" charset="0"/>
              </a:rPr>
              <a:t>hidup</a:t>
            </a:r>
            <a:r>
              <a:rPr lang="en-US" sz="3600" dirty="0">
                <a:solidFill>
                  <a:prstClr val="white"/>
                </a:solidFill>
                <a:latin typeface="Baskerville Old Face" pitchFamily="18" charset="0"/>
              </a:rPr>
              <a:t> minimum</a:t>
            </a:r>
          </a:p>
        </p:txBody>
      </p:sp>
      <p:sp>
        <p:nvSpPr>
          <p:cNvPr id="1048777" name="Right Arrow 8"/>
          <p:cNvSpPr/>
          <p:nvPr/>
        </p:nvSpPr>
        <p:spPr>
          <a:xfrm>
            <a:off x="6803232" y="2416970"/>
            <a:ext cx="797718" cy="28622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700">
              <a:solidFill>
                <a:prstClr val="white"/>
              </a:solidFill>
            </a:endParaRPr>
          </a:p>
        </p:txBody>
      </p:sp>
      <p:sp>
        <p:nvSpPr>
          <p:cNvPr id="1048778" name="Title 1"/>
          <p:cNvSpPr txBox="1"/>
          <p:nvPr/>
        </p:nvSpPr>
        <p:spPr>
          <a:xfrm>
            <a:off x="3717512" y="155753"/>
            <a:ext cx="10974303" cy="10199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PENERIMA BANSOS</a:t>
            </a:r>
          </a:p>
        </p:txBody>
      </p:sp>
      <p:sp>
        <p:nvSpPr>
          <p:cNvPr id="1048779" name="Rounded Rectangle 10"/>
          <p:cNvSpPr/>
          <p:nvPr/>
        </p:nvSpPr>
        <p:spPr>
          <a:xfrm>
            <a:off x="2525492" y="7254923"/>
            <a:ext cx="3957195" cy="156321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Baskerville Old Face" pitchFamily="18" charset="0"/>
              </a:rPr>
              <a:t>LEMBAGA NON PEMERINTAH</a:t>
            </a:r>
            <a:endParaRPr lang="en-US" sz="3600" dirty="0">
              <a:solidFill>
                <a:prstClr val="black"/>
              </a:solidFill>
              <a:latin typeface="Baskerville Old Face" pitchFamily="18" charset="0"/>
              <a:cs typeface="Arial Black"/>
            </a:endParaRPr>
          </a:p>
        </p:txBody>
      </p:sp>
      <p:sp>
        <p:nvSpPr>
          <p:cNvPr id="1048780" name="Rectangle 8"/>
          <p:cNvSpPr>
            <a:spLocks noChangeArrowheads="1"/>
          </p:cNvSpPr>
          <p:nvPr/>
        </p:nvSpPr>
        <p:spPr bwMode="auto">
          <a:xfrm>
            <a:off x="7976051" y="6582287"/>
            <a:ext cx="7780286" cy="286232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r>
              <a:rPr lang="en-US" sz="3600" dirty="0">
                <a:solidFill>
                  <a:prstClr val="white"/>
                </a:solidFill>
                <a:latin typeface="Baskerville Old Face" pitchFamily="18" charset="0"/>
              </a:rPr>
              <a:t>Yang </a:t>
            </a:r>
            <a:r>
              <a:rPr lang="en-US" sz="3600" dirty="0" err="1">
                <a:solidFill>
                  <a:prstClr val="white"/>
                </a:solidFill>
                <a:latin typeface="Baskerville Old Face" pitchFamily="18" charset="0"/>
              </a:rPr>
              <a:t>bergerak</a:t>
            </a:r>
            <a:r>
              <a:rPr lang="en-US" sz="3600" dirty="0">
                <a:solidFill>
                  <a:prstClr val="white"/>
                </a:solidFill>
                <a:latin typeface="Baskerville Old Face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Baskerville Old Face" pitchFamily="18" charset="0"/>
              </a:rPr>
              <a:t>pada</a:t>
            </a:r>
            <a:r>
              <a:rPr lang="en-US" sz="3600" dirty="0">
                <a:solidFill>
                  <a:prstClr val="white"/>
                </a:solidFill>
                <a:latin typeface="Baskerville Old Face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Baskerville Old Face" pitchFamily="18" charset="0"/>
              </a:rPr>
              <a:t>bidang</a:t>
            </a:r>
            <a:r>
              <a:rPr lang="en-US" sz="3600" dirty="0">
                <a:solidFill>
                  <a:prstClr val="white"/>
                </a:solidFill>
                <a:latin typeface="Baskerville Old Face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Baskerville Old Face" pitchFamily="18" charset="0"/>
              </a:rPr>
              <a:t>pendidikan</a:t>
            </a:r>
            <a:r>
              <a:rPr lang="en-US" sz="3600" dirty="0">
                <a:solidFill>
                  <a:prstClr val="white"/>
                </a:solidFill>
                <a:latin typeface="Baskerville Old Face" pitchFamily="18" charset="0"/>
              </a:rPr>
              <a:t>, </a:t>
            </a:r>
            <a:r>
              <a:rPr lang="en-US" sz="3600" dirty="0" err="1">
                <a:solidFill>
                  <a:prstClr val="white"/>
                </a:solidFill>
                <a:latin typeface="Baskerville Old Face" pitchFamily="18" charset="0"/>
              </a:rPr>
              <a:t>keagamaan</a:t>
            </a:r>
            <a:r>
              <a:rPr lang="en-US" sz="3600" dirty="0">
                <a:solidFill>
                  <a:prstClr val="white"/>
                </a:solidFill>
                <a:latin typeface="Baskerville Old Face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Baskerville Old Face" pitchFamily="18" charset="0"/>
              </a:rPr>
              <a:t>dan</a:t>
            </a:r>
            <a:r>
              <a:rPr lang="en-US" sz="3600" dirty="0">
                <a:solidFill>
                  <a:prstClr val="white"/>
                </a:solidFill>
                <a:latin typeface="Baskerville Old Face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Baskerville Old Face" pitchFamily="18" charset="0"/>
              </a:rPr>
              <a:t>bidang</a:t>
            </a:r>
            <a:r>
              <a:rPr lang="en-US" sz="3600" dirty="0">
                <a:solidFill>
                  <a:prstClr val="white"/>
                </a:solidFill>
                <a:latin typeface="Baskerville Old Face" pitchFamily="18" charset="0"/>
              </a:rPr>
              <a:t> lain yang </a:t>
            </a:r>
            <a:r>
              <a:rPr lang="en-US" sz="3600" dirty="0" err="1">
                <a:solidFill>
                  <a:prstClr val="white"/>
                </a:solidFill>
                <a:latin typeface="Baskerville Old Face" pitchFamily="18" charset="0"/>
              </a:rPr>
              <a:t>berperan</a:t>
            </a:r>
            <a:r>
              <a:rPr lang="en-US" sz="3600" dirty="0">
                <a:solidFill>
                  <a:prstClr val="white"/>
                </a:solidFill>
                <a:latin typeface="Baskerville Old Face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Baskerville Old Face" pitchFamily="18" charset="0"/>
              </a:rPr>
              <a:t>untuk</a:t>
            </a:r>
            <a:r>
              <a:rPr lang="en-US" sz="3600" dirty="0">
                <a:solidFill>
                  <a:prstClr val="white"/>
                </a:solidFill>
                <a:latin typeface="Baskerville Old Face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Baskerville Old Face" pitchFamily="18" charset="0"/>
              </a:rPr>
              <a:t>melindungi</a:t>
            </a:r>
            <a:r>
              <a:rPr lang="en-US" sz="3600" dirty="0">
                <a:solidFill>
                  <a:prstClr val="white"/>
                </a:solidFill>
                <a:latin typeface="Baskerville Old Face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Baskerville Old Face" pitchFamily="18" charset="0"/>
              </a:rPr>
              <a:t>individu</a:t>
            </a:r>
            <a:r>
              <a:rPr lang="en-US" sz="3600" dirty="0">
                <a:solidFill>
                  <a:prstClr val="white"/>
                </a:solidFill>
                <a:latin typeface="Baskerville Old Face" pitchFamily="18" charset="0"/>
              </a:rPr>
              <a:t>, </a:t>
            </a:r>
            <a:r>
              <a:rPr lang="en-US" sz="3600" dirty="0" err="1">
                <a:solidFill>
                  <a:prstClr val="white"/>
                </a:solidFill>
                <a:latin typeface="Baskerville Old Face" pitchFamily="18" charset="0"/>
              </a:rPr>
              <a:t>kelompok</a:t>
            </a:r>
            <a:r>
              <a:rPr lang="en-US" sz="3600" dirty="0">
                <a:solidFill>
                  <a:prstClr val="white"/>
                </a:solidFill>
                <a:latin typeface="Baskerville Old Face" pitchFamily="18" charset="0"/>
              </a:rPr>
              <a:t>, </a:t>
            </a:r>
            <a:r>
              <a:rPr lang="en-US" sz="3600" dirty="0" err="1">
                <a:solidFill>
                  <a:prstClr val="white"/>
                </a:solidFill>
                <a:latin typeface="Baskerville Old Face" pitchFamily="18" charset="0"/>
              </a:rPr>
              <a:t>dan</a:t>
            </a:r>
            <a:r>
              <a:rPr lang="en-US" sz="3600" dirty="0">
                <a:solidFill>
                  <a:prstClr val="white"/>
                </a:solidFill>
                <a:latin typeface="Baskerville Old Face" pitchFamily="18" charset="0"/>
              </a:rPr>
              <a:t>/</a:t>
            </a:r>
            <a:r>
              <a:rPr lang="en-US" sz="3600" dirty="0" err="1">
                <a:solidFill>
                  <a:prstClr val="white"/>
                </a:solidFill>
                <a:latin typeface="Baskerville Old Face" pitchFamily="18" charset="0"/>
              </a:rPr>
              <a:t>atau</a:t>
            </a:r>
            <a:r>
              <a:rPr lang="en-US" sz="3600" dirty="0">
                <a:solidFill>
                  <a:prstClr val="white"/>
                </a:solidFill>
                <a:latin typeface="Baskerville Old Face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Baskerville Old Face" pitchFamily="18" charset="0"/>
              </a:rPr>
              <a:t>masyarakat</a:t>
            </a:r>
            <a:r>
              <a:rPr lang="en-US" sz="3600" dirty="0">
                <a:solidFill>
                  <a:prstClr val="white"/>
                </a:solidFill>
                <a:latin typeface="Baskerville Old Face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Baskerville Old Face" pitchFamily="18" charset="0"/>
              </a:rPr>
              <a:t>dari</a:t>
            </a:r>
            <a:r>
              <a:rPr lang="en-US" sz="3600" dirty="0">
                <a:solidFill>
                  <a:prstClr val="white"/>
                </a:solidFill>
                <a:latin typeface="Baskerville Old Face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Baskerville Old Face" pitchFamily="18" charset="0"/>
              </a:rPr>
              <a:t>kemungkinan</a:t>
            </a:r>
            <a:r>
              <a:rPr lang="en-US" sz="3600" dirty="0">
                <a:solidFill>
                  <a:prstClr val="white"/>
                </a:solidFill>
                <a:latin typeface="Baskerville Old Face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Baskerville Old Face" pitchFamily="18" charset="0"/>
              </a:rPr>
              <a:t>terjadinya</a:t>
            </a:r>
            <a:r>
              <a:rPr lang="en-US" sz="3600" dirty="0">
                <a:solidFill>
                  <a:prstClr val="white"/>
                </a:solidFill>
                <a:latin typeface="Baskerville Old Face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Baskerville Old Face" pitchFamily="18" charset="0"/>
              </a:rPr>
              <a:t>resiko</a:t>
            </a:r>
            <a:r>
              <a:rPr lang="en-US" sz="3600" dirty="0">
                <a:solidFill>
                  <a:prstClr val="white"/>
                </a:solidFill>
                <a:latin typeface="Baskerville Old Face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Baskerville Old Face" pitchFamily="18" charset="0"/>
              </a:rPr>
              <a:t>sosial</a:t>
            </a:r>
            <a:endParaRPr lang="en-US" sz="3600" dirty="0">
              <a:solidFill>
                <a:prstClr val="white"/>
              </a:solidFill>
              <a:latin typeface="Baskerville Old Face" pitchFamily="18" charset="0"/>
            </a:endParaRPr>
          </a:p>
        </p:txBody>
      </p:sp>
      <p:sp>
        <p:nvSpPr>
          <p:cNvPr id="1048781" name="Right Arrow 11"/>
          <p:cNvSpPr/>
          <p:nvPr/>
        </p:nvSpPr>
        <p:spPr>
          <a:xfrm>
            <a:off x="6803232" y="6629401"/>
            <a:ext cx="797718" cy="28622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70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5" name="Title 1"/>
          <p:cNvSpPr txBox="1"/>
          <p:nvPr/>
        </p:nvSpPr>
        <p:spPr>
          <a:xfrm>
            <a:off x="3717512" y="155753"/>
            <a:ext cx="10974303" cy="79637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b"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TUJUAN PEMBERIAN BANSOS</a:t>
            </a:r>
          </a:p>
        </p:txBody>
      </p:sp>
      <p:sp>
        <p:nvSpPr>
          <p:cNvPr id="1048786" name="Rectangle 8"/>
          <p:cNvSpPr/>
          <p:nvPr/>
        </p:nvSpPr>
        <p:spPr>
          <a:xfrm>
            <a:off x="2900363" y="1328738"/>
            <a:ext cx="12794457" cy="8908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 algn="just">
              <a:spcBef>
                <a:spcPts val="900"/>
              </a:spcBef>
              <a:buFontTx/>
              <a:buAutoNum type="arabicPeriod"/>
              <a:tabLst>
                <a:tab pos="4033838" algn="l"/>
              </a:tabLst>
            </a:pPr>
            <a:r>
              <a:rPr lang="en-US" sz="3000" b="1" dirty="0">
                <a:solidFill>
                  <a:srgbClr val="FF0000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Rehabilitating </a:t>
            </a:r>
            <a:r>
              <a:rPr lang="en-US" sz="3000" b="1" dirty="0" err="1">
                <a:solidFill>
                  <a:srgbClr val="FF0000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Sosial</a:t>
            </a:r>
            <a:r>
              <a:rPr lang="en-US" sz="3000" b="1" dirty="0">
                <a:solidFill>
                  <a:srgbClr val="FF0000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	: </a:t>
            </a:r>
            <a:r>
              <a:rPr lang="en-US" sz="3000" b="1" dirty="0" err="1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Ditujukan</a:t>
            </a:r>
            <a:r>
              <a:rPr lang="en-US" sz="3000" b="1" dirty="0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utk</a:t>
            </a:r>
            <a:r>
              <a:rPr lang="en-US" sz="3000" b="1" dirty="0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memenuhi</a:t>
            </a:r>
            <a:r>
              <a:rPr lang="en-US" sz="3000" b="1" dirty="0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dan</a:t>
            </a:r>
            <a:r>
              <a:rPr lang="en-US" sz="3000" b="1" dirty="0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mengembangkan</a:t>
            </a:r>
            <a:r>
              <a:rPr lang="en-US" sz="3000" b="1" dirty="0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kemampuan</a:t>
            </a:r>
            <a:r>
              <a:rPr lang="en-US" sz="3000" b="1" dirty="0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sesorang</a:t>
            </a:r>
            <a:r>
              <a:rPr lang="en-US" sz="3000" b="1" dirty="0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yg</a:t>
            </a:r>
            <a:r>
              <a:rPr lang="en-US" sz="3000" b="1" dirty="0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mengalami</a:t>
            </a:r>
            <a:r>
              <a:rPr lang="en-US" sz="3000" b="1" dirty="0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Song Std L" pitchFamily="18" charset="-128"/>
                <a:ea typeface="Adobe Song Std L" pitchFamily="18" charset="-128"/>
                <a:cs typeface="Arial" charset="0"/>
              </a:rPr>
              <a:t>disfungsi</a:t>
            </a:r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Song Std L" pitchFamily="18" charset="-128"/>
                <a:ea typeface="Adobe Song Std L" pitchFamily="18" charset="-128"/>
                <a:cs typeface="Arial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Song Std L" pitchFamily="18" charset="-128"/>
                <a:ea typeface="Adobe Song Std L" pitchFamily="18" charset="-128"/>
                <a:cs typeface="Arial" charset="0"/>
              </a:rPr>
              <a:t>sosial</a:t>
            </a:r>
            <a:r>
              <a:rPr lang="en-US" sz="3000" b="1" dirty="0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agr</a:t>
            </a:r>
            <a:r>
              <a:rPr lang="en-US" sz="3000" b="1" dirty="0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dpt</a:t>
            </a:r>
            <a:r>
              <a:rPr lang="en-US" sz="3000" b="1" dirty="0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melaksanakan</a:t>
            </a:r>
            <a:r>
              <a:rPr lang="en-US" sz="3000" b="1" dirty="0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fungsi</a:t>
            </a:r>
            <a:r>
              <a:rPr lang="en-US" sz="3000" b="1" dirty="0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sosialnya</a:t>
            </a:r>
            <a:r>
              <a:rPr lang="en-US" sz="3000" b="1" dirty="0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secara</a:t>
            </a:r>
            <a:r>
              <a:rPr lang="en-US" sz="3000" b="1" dirty="0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wajar</a:t>
            </a:r>
            <a:r>
              <a:rPr lang="en-US" sz="3000" b="1" dirty="0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 </a:t>
            </a:r>
          </a:p>
          <a:p>
            <a:pPr marL="514350" indent="-514350" algn="just">
              <a:spcBef>
                <a:spcPts val="900"/>
              </a:spcBef>
              <a:buFontTx/>
              <a:buAutoNum type="arabicPeriod"/>
              <a:tabLst>
                <a:tab pos="4033838" algn="l"/>
              </a:tabLst>
            </a:pPr>
            <a:r>
              <a:rPr lang="en-US" sz="3000" b="1" dirty="0" err="1">
                <a:solidFill>
                  <a:srgbClr val="FF0000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Perlindungan</a:t>
            </a:r>
            <a:r>
              <a:rPr lang="en-US" sz="3000" b="1" dirty="0">
                <a:solidFill>
                  <a:srgbClr val="FF0000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Sosial</a:t>
            </a:r>
            <a:r>
              <a:rPr lang="en-US" sz="3000" b="1" dirty="0">
                <a:solidFill>
                  <a:srgbClr val="FF0000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 : </a:t>
            </a:r>
            <a:r>
              <a:rPr lang="en-US" sz="3000" b="1" dirty="0" err="1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ditujukan</a:t>
            </a:r>
            <a:r>
              <a:rPr lang="en-US" sz="3000" b="1" dirty="0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utk</a:t>
            </a:r>
            <a:r>
              <a:rPr lang="en-US" sz="3000" b="1" dirty="0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mencegah</a:t>
            </a:r>
            <a:r>
              <a:rPr lang="en-US" sz="3000" b="1" dirty="0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dan</a:t>
            </a:r>
            <a:r>
              <a:rPr lang="en-US" sz="3000" b="1" dirty="0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menangani</a:t>
            </a:r>
            <a:r>
              <a:rPr lang="en-US" sz="3000" b="1" dirty="0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resiko</a:t>
            </a:r>
            <a:r>
              <a:rPr lang="en-US" sz="3000" b="1" dirty="0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dr</a:t>
            </a:r>
            <a:r>
              <a:rPr lang="en-US" sz="3000" b="1" dirty="0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guncangan</a:t>
            </a:r>
            <a:r>
              <a:rPr lang="en-US" sz="3000" b="1" dirty="0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dan</a:t>
            </a:r>
            <a:r>
              <a:rPr lang="en-US" sz="3000" b="1" dirty="0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kerentanan</a:t>
            </a:r>
            <a:r>
              <a:rPr lang="en-US" sz="3000" b="1" dirty="0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sosial</a:t>
            </a:r>
            <a:r>
              <a:rPr lang="en-US" sz="3000" b="1" dirty="0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sesorang</a:t>
            </a:r>
            <a:r>
              <a:rPr lang="en-US" sz="3000" b="1" dirty="0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, </a:t>
            </a:r>
            <a:r>
              <a:rPr lang="en-US" sz="3000" b="1" dirty="0" err="1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keluarga</a:t>
            </a:r>
            <a:r>
              <a:rPr lang="en-US" sz="3000" b="1" dirty="0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, </a:t>
            </a:r>
            <a:r>
              <a:rPr lang="en-US" sz="3000" b="1" dirty="0" err="1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kel</a:t>
            </a:r>
            <a:r>
              <a:rPr lang="en-US" sz="3000" b="1" dirty="0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masyarakat</a:t>
            </a:r>
            <a:r>
              <a:rPr lang="en-US" sz="3000" b="1" dirty="0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 </a:t>
            </a:r>
            <a:r>
              <a:rPr lang="it-IT" sz="3000" b="1" dirty="0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agr kelangsungan hidupnya dpt dipenuhi sesuai dgn kebutuhan dasar minimal.</a:t>
            </a:r>
          </a:p>
          <a:p>
            <a:pPr marL="514350" indent="-514350" algn="just">
              <a:spcBef>
                <a:spcPts val="900"/>
              </a:spcBef>
              <a:buFontTx/>
              <a:buAutoNum type="arabicPeriod"/>
              <a:tabLst>
                <a:tab pos="4033838" algn="l"/>
              </a:tabLst>
            </a:pPr>
            <a:r>
              <a:rPr lang="en-US" sz="3000" b="1" dirty="0" err="1">
                <a:solidFill>
                  <a:srgbClr val="FF0000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Pemberdayaan</a:t>
            </a:r>
            <a:r>
              <a:rPr lang="en-US" sz="3000" b="1" dirty="0">
                <a:solidFill>
                  <a:srgbClr val="FF0000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Sosial</a:t>
            </a:r>
            <a:r>
              <a:rPr lang="en-US" sz="3000" b="1" dirty="0">
                <a:solidFill>
                  <a:srgbClr val="FF0000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 : </a:t>
            </a:r>
            <a:r>
              <a:rPr lang="en-US" sz="3000" b="1" dirty="0" err="1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ditujukan</a:t>
            </a:r>
            <a:r>
              <a:rPr lang="en-US" sz="3000" b="1" dirty="0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utk</a:t>
            </a:r>
            <a:r>
              <a:rPr lang="en-US" sz="3000" b="1" dirty="0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menjadikan</a:t>
            </a:r>
            <a:r>
              <a:rPr lang="en-US" sz="3000" b="1" dirty="0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sesorang</a:t>
            </a:r>
            <a:r>
              <a:rPr lang="en-US" sz="3000" b="1" dirty="0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atau</a:t>
            </a:r>
            <a:r>
              <a:rPr lang="en-US" sz="3000" b="1" dirty="0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kel</a:t>
            </a:r>
            <a:r>
              <a:rPr lang="en-US" sz="3000" b="1" dirty="0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masyarakat</a:t>
            </a:r>
            <a:r>
              <a:rPr lang="en-US" sz="3000" b="1" dirty="0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yg</a:t>
            </a:r>
            <a:r>
              <a:rPr lang="en-US" sz="3000" b="1" dirty="0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mengalami</a:t>
            </a:r>
            <a:r>
              <a:rPr lang="en-US" sz="3000" b="1" dirty="0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masalah</a:t>
            </a:r>
            <a:r>
              <a:rPr lang="en-US" sz="3000" b="1" dirty="0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sosial</a:t>
            </a:r>
            <a:r>
              <a:rPr lang="en-US" sz="3000" b="1" dirty="0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mempunyai</a:t>
            </a:r>
            <a:r>
              <a:rPr lang="en-US" sz="3000" b="1" dirty="0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daya</a:t>
            </a:r>
            <a:r>
              <a:rPr lang="en-US" sz="3000" b="1" dirty="0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sehingga</a:t>
            </a:r>
            <a:r>
              <a:rPr lang="en-US" sz="3000" b="1" dirty="0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mampu</a:t>
            </a:r>
            <a:r>
              <a:rPr lang="en-US" sz="3000" b="1" dirty="0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memenuhi</a:t>
            </a:r>
            <a:r>
              <a:rPr lang="en-US" sz="3000" b="1" dirty="0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kebutuhan</a:t>
            </a:r>
            <a:r>
              <a:rPr lang="en-US" sz="3000" b="1" dirty="0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dasarnya</a:t>
            </a:r>
            <a:r>
              <a:rPr lang="en-US" sz="3000" b="1" dirty="0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.</a:t>
            </a:r>
          </a:p>
          <a:p>
            <a:pPr marL="514350" indent="-514350" algn="just">
              <a:spcBef>
                <a:spcPts val="900"/>
              </a:spcBef>
              <a:buFontTx/>
              <a:buAutoNum type="arabicPeriod"/>
              <a:tabLst>
                <a:tab pos="4033838" algn="l"/>
              </a:tabLst>
            </a:pPr>
            <a:r>
              <a:rPr lang="it-IT" sz="3000" b="1" dirty="0">
                <a:solidFill>
                  <a:srgbClr val="FF0000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Jaminan Sosial : </a:t>
            </a:r>
            <a:r>
              <a:rPr lang="it-IT" sz="3000" b="1" dirty="0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merupakan skema yg melembaga utk menjamin penerima bantuan agr dpt memenuhi kebutuhan dasar hidupnya yg layak.</a:t>
            </a:r>
          </a:p>
          <a:p>
            <a:pPr marL="514350" indent="-514350" algn="just">
              <a:spcBef>
                <a:spcPts val="900"/>
              </a:spcBef>
              <a:buFontTx/>
              <a:buAutoNum type="arabicPeriod"/>
              <a:tabLst>
                <a:tab pos="4033838" algn="l"/>
              </a:tabLst>
            </a:pPr>
            <a:r>
              <a:rPr lang="it-IT" sz="3000" b="1" dirty="0">
                <a:solidFill>
                  <a:srgbClr val="FF0000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Penangulangan Kemiskinan : </a:t>
            </a:r>
            <a:r>
              <a:rPr lang="it-IT" sz="3000" b="1" dirty="0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merupakan kebijakan program dan kegiatan yg dilakukan terhadap orang, keluarga, kel masyarakat yg tdk mempunyai atau mempunyai sumber mata pencaharian dan tdk dpt memenuhi kebutuhan yg layak bagi kemanusiaan</a:t>
            </a:r>
          </a:p>
          <a:p>
            <a:pPr marL="514350" indent="-514350" algn="just">
              <a:spcBef>
                <a:spcPts val="900"/>
              </a:spcBef>
              <a:buFontTx/>
              <a:buAutoNum type="arabicPeriod"/>
              <a:tabLst>
                <a:tab pos="4033838" algn="l"/>
              </a:tabLst>
            </a:pPr>
            <a:r>
              <a:rPr lang="it-IT" sz="3000" b="1" dirty="0">
                <a:solidFill>
                  <a:srgbClr val="FF0000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Penanggulangan Bencana : </a:t>
            </a:r>
            <a:r>
              <a:rPr lang="it-IT" sz="3000" b="1" dirty="0">
                <a:solidFill>
                  <a:schemeClr val="tx1"/>
                </a:solidFill>
                <a:latin typeface="Adobe Song Std L" pitchFamily="18" charset="-128"/>
                <a:ea typeface="Adobe Song Std L" pitchFamily="18" charset="-128"/>
                <a:cs typeface="Arial" charset="0"/>
              </a:rPr>
              <a:t>merupakan serangkayaan upaya yg ditujukan utk rehabilitasi</a:t>
            </a:r>
          </a:p>
          <a:p>
            <a:pPr marL="514350" indent="-514350" algn="just"/>
            <a:endParaRPr lang="en-US" sz="3000" b="1" dirty="0">
              <a:solidFill>
                <a:schemeClr val="tx1"/>
              </a:solidFill>
              <a:latin typeface="Adobe Song Std L" pitchFamily="18" charset="-128"/>
              <a:ea typeface="Adobe Song Std L" pitchFamily="18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0" name="Title 63"/>
          <p:cNvSpPr txBox="1"/>
          <p:nvPr/>
        </p:nvSpPr>
        <p:spPr>
          <a:xfrm>
            <a:off x="3343275" y="42863"/>
            <a:ext cx="12230100" cy="685800"/>
          </a:xfrm>
          <a:prstGeom prst="rect">
            <a:avLst/>
          </a:prstGeom>
          <a:ln>
            <a:noFill/>
          </a:ln>
        </p:spPr>
        <p:txBody>
          <a:bodyPr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Bookman Old Style" pitchFamily="18" charset="0"/>
                <a:ea typeface="+mj-ea"/>
                <a:cs typeface="+mj-cs"/>
              </a:rPr>
              <a:t>PROSES PEMBERIAN BANSOS</a:t>
            </a:r>
          </a:p>
        </p:txBody>
      </p:sp>
      <p:grpSp>
        <p:nvGrpSpPr>
          <p:cNvPr id="113" name="Group 1"/>
          <p:cNvGrpSpPr/>
          <p:nvPr/>
        </p:nvGrpSpPr>
        <p:grpSpPr bwMode="auto">
          <a:xfrm>
            <a:off x="2286001" y="1071563"/>
            <a:ext cx="7417595" cy="9215438"/>
            <a:chOff x="457200" y="782534"/>
            <a:chExt cx="8153400" cy="6143644"/>
          </a:xfrm>
        </p:grpSpPr>
        <p:sp>
          <p:nvSpPr>
            <p:cNvPr id="1048791" name="Rectangle 45"/>
            <p:cNvSpPr/>
            <p:nvPr/>
          </p:nvSpPr>
          <p:spPr>
            <a:xfrm>
              <a:off x="828880" y="5311686"/>
              <a:ext cx="1905514" cy="457201"/>
            </a:xfrm>
            <a:prstGeom prst="rect">
              <a:avLst/>
            </a:prstGeom>
            <a:solidFill>
              <a:srgbClr val="0070C0"/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/>
              <a:r>
                <a:rPr lang="en-US" b="1" dirty="0"/>
                <a:t>LAMPIRAN III</a:t>
              </a:r>
            </a:p>
          </p:txBody>
        </p:sp>
        <p:sp>
          <p:nvSpPr>
            <p:cNvPr id="1048792" name="Rectangle 21"/>
            <p:cNvSpPr/>
            <p:nvPr/>
          </p:nvSpPr>
          <p:spPr>
            <a:xfrm>
              <a:off x="3658359" y="2277964"/>
              <a:ext cx="2436858" cy="13716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2700"/>
            </a:p>
          </p:txBody>
        </p:sp>
        <p:sp>
          <p:nvSpPr>
            <p:cNvPr id="1048793" name="Rectangle 3"/>
            <p:cNvSpPr/>
            <p:nvPr/>
          </p:nvSpPr>
          <p:spPr>
            <a:xfrm>
              <a:off x="839350" y="1668362"/>
              <a:ext cx="1217121" cy="762002"/>
            </a:xfrm>
            <a:prstGeom prst="rect">
              <a:avLst/>
            </a:prstGeom>
            <a:solidFill>
              <a:srgbClr val="B2B2B2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3600" b="1" dirty="0"/>
                <a:t>KDH</a:t>
              </a:r>
            </a:p>
          </p:txBody>
        </p:sp>
        <p:sp>
          <p:nvSpPr>
            <p:cNvPr id="1048794" name="Rectangle 4"/>
            <p:cNvSpPr/>
            <p:nvPr/>
          </p:nvSpPr>
          <p:spPr>
            <a:xfrm>
              <a:off x="839350" y="2658965"/>
              <a:ext cx="1217121" cy="533402"/>
            </a:xfrm>
            <a:prstGeom prst="rect">
              <a:avLst/>
            </a:prstGeom>
            <a:solidFill>
              <a:srgbClr val="B2B2B2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2100" b="1" dirty="0"/>
                <a:t>SKPD </a:t>
              </a:r>
              <a:r>
                <a:rPr lang="en-US" b="1" dirty="0"/>
                <a:t>TERKAIT</a:t>
              </a:r>
              <a:endParaRPr lang="en-US" sz="2100" b="1" dirty="0"/>
            </a:p>
          </p:txBody>
        </p:sp>
        <p:sp>
          <p:nvSpPr>
            <p:cNvPr id="1048795" name="Rectangle 5"/>
            <p:cNvSpPr/>
            <p:nvPr/>
          </p:nvSpPr>
          <p:spPr>
            <a:xfrm>
              <a:off x="839350" y="3420967"/>
              <a:ext cx="1217121" cy="457201"/>
            </a:xfrm>
            <a:prstGeom prst="rect">
              <a:avLst/>
            </a:prstGeom>
            <a:solidFill>
              <a:srgbClr val="B2B2B2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2700" b="1" dirty="0"/>
                <a:t>TAPD</a:t>
              </a:r>
            </a:p>
          </p:txBody>
        </p:sp>
        <p:sp>
          <p:nvSpPr>
            <p:cNvPr id="1048796" name="Rectangle 6"/>
            <p:cNvSpPr/>
            <p:nvPr/>
          </p:nvSpPr>
          <p:spPr>
            <a:xfrm>
              <a:off x="3961985" y="2354164"/>
              <a:ext cx="1905514" cy="533402"/>
            </a:xfrm>
            <a:prstGeom prst="rect">
              <a:avLst/>
            </a:prstGeom>
            <a:solidFill>
              <a:srgbClr val="0070C0"/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2400" b="1" dirty="0"/>
                <a:t>REKOMEN</a:t>
              </a:r>
              <a:r>
                <a:rPr lang="id-ID" sz="2400" b="1" dirty="0"/>
                <a:t>-</a:t>
              </a:r>
              <a:r>
                <a:rPr lang="en-US" sz="2400" b="1" dirty="0"/>
                <a:t>DASI</a:t>
              </a:r>
            </a:p>
          </p:txBody>
        </p:sp>
        <p:sp>
          <p:nvSpPr>
            <p:cNvPr id="1048797" name="Rectangle 7"/>
            <p:cNvSpPr/>
            <p:nvPr/>
          </p:nvSpPr>
          <p:spPr>
            <a:xfrm>
              <a:off x="3961985" y="3039966"/>
              <a:ext cx="1905514" cy="457201"/>
            </a:xfrm>
            <a:prstGeom prst="rect">
              <a:avLst/>
            </a:prstGeom>
            <a:solidFill>
              <a:srgbClr val="0070C0"/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1" dirty="0"/>
                <a:t>PERTIMBANGAN</a:t>
              </a:r>
            </a:p>
          </p:txBody>
        </p:sp>
        <p:sp>
          <p:nvSpPr>
            <p:cNvPr id="1048798" name="Rectangle 10"/>
            <p:cNvSpPr/>
            <p:nvPr/>
          </p:nvSpPr>
          <p:spPr>
            <a:xfrm>
              <a:off x="457200" y="906359"/>
              <a:ext cx="1981421" cy="533402"/>
            </a:xfrm>
            <a:prstGeom prst="rect">
              <a:avLst/>
            </a:prstGeom>
            <a:solidFill>
              <a:srgbClr val="0070C0"/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2400" b="1" dirty="0"/>
                <a:t>USULAN TERTULIS</a:t>
              </a:r>
            </a:p>
          </p:txBody>
        </p:sp>
        <p:sp>
          <p:nvSpPr>
            <p:cNvPr id="1048799" name="Rectangle 12"/>
            <p:cNvSpPr/>
            <p:nvPr/>
          </p:nvSpPr>
          <p:spPr>
            <a:xfrm>
              <a:off x="6555890" y="2887566"/>
              <a:ext cx="1599271" cy="838203"/>
            </a:xfrm>
            <a:prstGeom prst="rect">
              <a:avLst/>
            </a:prstGeom>
            <a:solidFill>
              <a:srgbClr val="B2B2B2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2700" b="1" dirty="0"/>
                <a:t>DPRD</a:t>
              </a:r>
            </a:p>
          </p:txBody>
        </p:sp>
        <p:cxnSp>
          <p:nvCxnSpPr>
            <p:cNvPr id="3145753" name="Straight Arrow Connector 17"/>
            <p:cNvCxnSpPr>
              <a:cxnSpLocks/>
            </p:cNvCxnSpPr>
            <p:nvPr/>
          </p:nvCxnSpPr>
          <p:spPr>
            <a:xfrm flipH="1">
              <a:off x="2438621" y="1209573"/>
              <a:ext cx="1518129" cy="15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54" name="Straight Arrow Connector 22"/>
            <p:cNvCxnSpPr>
              <a:cxnSpLocks/>
            </p:cNvCxnSpPr>
            <p:nvPr/>
          </p:nvCxnSpPr>
          <p:spPr>
            <a:xfrm>
              <a:off x="1446601" y="2430364"/>
              <a:ext cx="0" cy="22860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55" name="Straight Arrow Connector 26"/>
            <p:cNvCxnSpPr>
              <a:cxnSpLocks/>
            </p:cNvCxnSpPr>
            <p:nvPr/>
          </p:nvCxnSpPr>
          <p:spPr>
            <a:xfrm>
              <a:off x="1446601" y="3192366"/>
              <a:ext cx="0" cy="22860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56" name="Straight Arrow Connector 29"/>
            <p:cNvCxnSpPr>
              <a:cxnSpLocks/>
            </p:cNvCxnSpPr>
            <p:nvPr/>
          </p:nvCxnSpPr>
          <p:spPr>
            <a:xfrm>
              <a:off x="1446601" y="1439761"/>
              <a:ext cx="0" cy="22860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800" name="Rectangle 35"/>
            <p:cNvSpPr/>
            <p:nvPr/>
          </p:nvSpPr>
          <p:spPr>
            <a:xfrm>
              <a:off x="3961985" y="3801968"/>
              <a:ext cx="1905514" cy="457201"/>
            </a:xfrm>
            <a:prstGeom prst="rect">
              <a:avLst/>
            </a:prstGeom>
            <a:solidFill>
              <a:srgbClr val="0070C0"/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2400" b="1" dirty="0"/>
                <a:t>KUA/PPAS</a:t>
              </a:r>
            </a:p>
          </p:txBody>
        </p:sp>
        <p:sp>
          <p:nvSpPr>
            <p:cNvPr id="1048801" name="Rectangle 36"/>
            <p:cNvSpPr/>
            <p:nvPr/>
          </p:nvSpPr>
          <p:spPr>
            <a:xfrm>
              <a:off x="3961985" y="4411570"/>
              <a:ext cx="1905514" cy="457201"/>
            </a:xfrm>
            <a:prstGeom prst="rect">
              <a:avLst/>
            </a:prstGeom>
            <a:solidFill>
              <a:srgbClr val="0070C0"/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3000" b="1" dirty="0"/>
                <a:t>RAPBD</a:t>
              </a:r>
            </a:p>
          </p:txBody>
        </p:sp>
        <p:sp>
          <p:nvSpPr>
            <p:cNvPr id="1048802" name="Rectangle 37"/>
            <p:cNvSpPr/>
            <p:nvPr/>
          </p:nvSpPr>
          <p:spPr>
            <a:xfrm>
              <a:off x="3961985" y="5706974"/>
              <a:ext cx="1905514" cy="457201"/>
            </a:xfrm>
            <a:prstGeom prst="rect">
              <a:avLst/>
            </a:prstGeom>
            <a:solidFill>
              <a:srgbClr val="0070C0"/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650" b="1" dirty="0"/>
                <a:t>KEP KDH </a:t>
              </a:r>
            </a:p>
            <a:p>
              <a:pPr algn="ctr"/>
              <a:r>
                <a:rPr lang="en-US" sz="1650" b="1" dirty="0"/>
                <a:t>(NAMA PENERIMA)</a:t>
              </a:r>
            </a:p>
          </p:txBody>
        </p:sp>
        <p:sp>
          <p:nvSpPr>
            <p:cNvPr id="1048803" name="Rectangle 38"/>
            <p:cNvSpPr/>
            <p:nvPr/>
          </p:nvSpPr>
          <p:spPr>
            <a:xfrm>
              <a:off x="3961985" y="6316576"/>
              <a:ext cx="1905514" cy="533402"/>
            </a:xfrm>
            <a:prstGeom prst="rect">
              <a:avLst/>
            </a:prstGeom>
            <a:solidFill>
              <a:srgbClr val="0070C0"/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1" dirty="0"/>
                <a:t>DOKUMEN PENCAIRAN BANSOS</a:t>
              </a:r>
            </a:p>
          </p:txBody>
        </p:sp>
        <p:sp>
          <p:nvSpPr>
            <p:cNvPr id="1048804" name="Rectangle 39"/>
            <p:cNvSpPr/>
            <p:nvPr/>
          </p:nvSpPr>
          <p:spPr>
            <a:xfrm>
              <a:off x="3961985" y="5021172"/>
              <a:ext cx="1905514" cy="457201"/>
            </a:xfrm>
            <a:prstGeom prst="rect">
              <a:avLst/>
            </a:prstGeom>
            <a:solidFill>
              <a:srgbClr val="0070C0"/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2700" b="1" dirty="0"/>
                <a:t>PERDA APBD</a:t>
              </a:r>
            </a:p>
          </p:txBody>
        </p:sp>
        <p:cxnSp>
          <p:nvCxnSpPr>
            <p:cNvPr id="3145757" name="Elbow Connector 50"/>
            <p:cNvCxnSpPr>
              <a:cxnSpLocks/>
            </p:cNvCxnSpPr>
            <p:nvPr/>
          </p:nvCxnSpPr>
          <p:spPr>
            <a:xfrm flipV="1">
              <a:off x="2056471" y="3192366"/>
              <a:ext cx="1905514" cy="45720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58" name="Elbow Connector 52"/>
            <p:cNvCxnSpPr>
              <a:cxnSpLocks/>
            </p:cNvCxnSpPr>
            <p:nvPr/>
          </p:nvCxnSpPr>
          <p:spPr>
            <a:xfrm flipV="1">
              <a:off x="2056471" y="2544664"/>
              <a:ext cx="1905514" cy="41910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59" name="Straight Arrow Connector 53"/>
            <p:cNvCxnSpPr>
              <a:cxnSpLocks/>
              <a:stCxn id="1048792" idx="2"/>
            </p:cNvCxnSpPr>
            <p:nvPr/>
          </p:nvCxnSpPr>
          <p:spPr>
            <a:xfrm>
              <a:off x="4875479" y="3649568"/>
              <a:ext cx="0" cy="1524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60" name="Elbow Connector 59"/>
            <p:cNvCxnSpPr>
              <a:cxnSpLocks/>
            </p:cNvCxnSpPr>
            <p:nvPr/>
          </p:nvCxnSpPr>
          <p:spPr>
            <a:xfrm rot="10800000" flipV="1">
              <a:off x="5867498" y="3725768"/>
              <a:ext cx="1295644" cy="304801"/>
            </a:xfrm>
            <a:prstGeom prst="bentConnector3">
              <a:avLst>
                <a:gd name="adj1" fmla="val -14896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61" name="Shape 62"/>
            <p:cNvCxnSpPr>
              <a:cxnSpLocks/>
              <a:stCxn id="1048795" idx="2"/>
            </p:cNvCxnSpPr>
            <p:nvPr/>
          </p:nvCxnSpPr>
          <p:spPr>
            <a:xfrm rot="16200000" flipH="1">
              <a:off x="2628093" y="2696677"/>
              <a:ext cx="152400" cy="2515383"/>
            </a:xfrm>
            <a:prstGeom prst="bentConnector2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805" name="Title 63"/>
            <p:cNvSpPr txBox="1"/>
            <p:nvPr/>
          </p:nvSpPr>
          <p:spPr>
            <a:xfrm>
              <a:off x="6095217" y="3801968"/>
              <a:ext cx="1219738" cy="304801"/>
            </a:xfrm>
            <a:prstGeom prst="rect">
              <a:avLst/>
            </a:prstGeom>
            <a:ln>
              <a:noFill/>
            </a:ln>
          </p:spPr>
          <p:txBody>
            <a:bodyPr anchor="ctr">
              <a:normAutofit fontScale="90000" lnSpcReduction="20000"/>
            </a:bodyPr>
            <a:lstStyle/>
            <a:p>
              <a:pPr algn="ctr"/>
              <a:r>
                <a:rPr lang="en-US" sz="1500" dirty="0">
                  <a:latin typeface="+mj-lt"/>
                  <a:ea typeface="+mj-ea"/>
                  <a:cs typeface="+mj-cs"/>
                </a:rPr>
                <a:t>DIBAHAS BERSAMA</a:t>
              </a:r>
            </a:p>
          </p:txBody>
        </p:sp>
        <p:cxnSp>
          <p:nvCxnSpPr>
            <p:cNvPr id="3145762" name="Shape 68"/>
            <p:cNvCxnSpPr>
              <a:cxnSpLocks/>
            </p:cNvCxnSpPr>
            <p:nvPr/>
          </p:nvCxnSpPr>
          <p:spPr>
            <a:xfrm rot="10800000" flipV="1">
              <a:off x="5867498" y="3725768"/>
              <a:ext cx="1753701" cy="914403"/>
            </a:xfrm>
            <a:prstGeom prst="bentConnector3">
              <a:avLst>
                <a:gd name="adj1" fmla="val 1192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806" name="Title 63"/>
            <p:cNvSpPr txBox="1"/>
            <p:nvPr/>
          </p:nvSpPr>
          <p:spPr>
            <a:xfrm>
              <a:off x="6095217" y="4259170"/>
              <a:ext cx="1371551" cy="381001"/>
            </a:xfrm>
            <a:prstGeom prst="rect">
              <a:avLst/>
            </a:prstGeom>
          </p:spPr>
          <p:txBody>
            <a:bodyPr anchor="ctr">
              <a:normAutofit fontScale="90000"/>
            </a:bodyPr>
            <a:lstStyle/>
            <a:p>
              <a:pPr algn="ctr"/>
              <a:r>
                <a:rPr lang="en-US" sz="1500" dirty="0">
                  <a:latin typeface="+mj-lt"/>
                  <a:ea typeface="+mj-ea"/>
                  <a:cs typeface="+mj-cs"/>
                </a:rPr>
                <a:t>PERSETUJUAN BERSAMA</a:t>
              </a:r>
            </a:p>
          </p:txBody>
        </p:sp>
        <p:cxnSp>
          <p:nvCxnSpPr>
            <p:cNvPr id="3145763" name="Elbow Connector 77"/>
            <p:cNvCxnSpPr>
              <a:cxnSpLocks/>
            </p:cNvCxnSpPr>
            <p:nvPr/>
          </p:nvCxnSpPr>
          <p:spPr>
            <a:xfrm>
              <a:off x="839350" y="2277964"/>
              <a:ext cx="3122635" cy="2362207"/>
            </a:xfrm>
            <a:prstGeom prst="bentConnector3">
              <a:avLst>
                <a:gd name="adj1" fmla="val -6352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64" name="Elbow Connector 79"/>
            <p:cNvCxnSpPr>
              <a:cxnSpLocks/>
            </p:cNvCxnSpPr>
            <p:nvPr/>
          </p:nvCxnSpPr>
          <p:spPr>
            <a:xfrm rot="10800000" flipH="1" flipV="1">
              <a:off x="839350" y="2125563"/>
              <a:ext cx="3122635" cy="3886212"/>
            </a:xfrm>
            <a:prstGeom prst="bentConnector3">
              <a:avLst>
                <a:gd name="adj1" fmla="val -11093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807" name="Title 63"/>
            <p:cNvSpPr txBox="1"/>
            <p:nvPr/>
          </p:nvSpPr>
          <p:spPr>
            <a:xfrm>
              <a:off x="1980564" y="4259170"/>
              <a:ext cx="1374169" cy="381001"/>
            </a:xfrm>
            <a:prstGeom prst="rect">
              <a:avLst/>
            </a:prstGeom>
          </p:spPr>
          <p:txBody>
            <a:bodyPr anchor="ctr">
              <a:normAutofit fontScale="90000"/>
            </a:bodyPr>
            <a:lstStyle/>
            <a:p>
              <a:pPr algn="ctr"/>
              <a:r>
                <a:rPr lang="en-US" sz="1500" dirty="0">
                  <a:latin typeface="+mj-lt"/>
                  <a:ea typeface="+mj-ea"/>
                  <a:cs typeface="+mj-cs"/>
                </a:rPr>
                <a:t>PERSETUJUAN BERSAMA</a:t>
              </a:r>
            </a:p>
          </p:txBody>
        </p:sp>
        <p:cxnSp>
          <p:nvCxnSpPr>
            <p:cNvPr id="3145765" name="Elbow Connector 120"/>
            <p:cNvCxnSpPr>
              <a:cxnSpLocks/>
            </p:cNvCxnSpPr>
            <p:nvPr/>
          </p:nvCxnSpPr>
          <p:spPr>
            <a:xfrm rot="5400000" flipH="1" flipV="1">
              <a:off x="4533941" y="2544718"/>
              <a:ext cx="5410217" cy="2743102"/>
            </a:xfrm>
            <a:prstGeom prst="bentConnector3">
              <a:avLst>
                <a:gd name="adj1" fmla="val 138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66" name="Straight Arrow Connector 126"/>
            <p:cNvCxnSpPr>
              <a:cxnSpLocks/>
            </p:cNvCxnSpPr>
            <p:nvPr/>
          </p:nvCxnSpPr>
          <p:spPr>
            <a:xfrm flipH="1">
              <a:off x="5867498" y="1211160"/>
              <a:ext cx="27431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808" name="Title 63"/>
            <p:cNvSpPr txBox="1"/>
            <p:nvPr/>
          </p:nvSpPr>
          <p:spPr>
            <a:xfrm>
              <a:off x="6398842" y="6545177"/>
              <a:ext cx="1374169" cy="381001"/>
            </a:xfrm>
            <a:prstGeom prst="rect">
              <a:avLst/>
            </a:prstGeom>
          </p:spPr>
          <p:txBody>
            <a:bodyPr anchor="ctr">
              <a:normAutofit fontScale="99167"/>
            </a:bodyPr>
            <a:lstStyle/>
            <a:p>
              <a:pPr algn="ctr"/>
              <a:r>
                <a:rPr lang="en-US" dirty="0">
                  <a:latin typeface="+mj-lt"/>
                  <a:ea typeface="+mj-ea"/>
                  <a:cs typeface="+mj-cs"/>
                </a:rPr>
                <a:t>TRANSFER</a:t>
              </a:r>
            </a:p>
          </p:txBody>
        </p:sp>
        <p:sp>
          <p:nvSpPr>
            <p:cNvPr id="1048809" name="Title 63"/>
            <p:cNvSpPr txBox="1"/>
            <p:nvPr/>
          </p:nvSpPr>
          <p:spPr>
            <a:xfrm>
              <a:off x="2134995" y="2506564"/>
              <a:ext cx="989401" cy="304801"/>
            </a:xfrm>
            <a:prstGeom prst="rect">
              <a:avLst/>
            </a:prstGeom>
          </p:spPr>
          <p:txBody>
            <a:bodyPr anchor="ctr">
              <a:normAutofit fontScale="90000" lnSpcReduction="20000"/>
            </a:bodyPr>
            <a:lstStyle/>
            <a:p>
              <a:pPr algn="ctr"/>
              <a:r>
                <a:rPr lang="en-US" sz="1500" dirty="0">
                  <a:latin typeface="+mj-lt"/>
                  <a:ea typeface="+mj-ea"/>
                  <a:cs typeface="+mj-cs"/>
                </a:rPr>
                <a:t>EVALUASI</a:t>
              </a:r>
            </a:p>
          </p:txBody>
        </p:sp>
        <p:sp>
          <p:nvSpPr>
            <p:cNvPr id="1048810" name="Title 63"/>
            <p:cNvSpPr txBox="1"/>
            <p:nvPr/>
          </p:nvSpPr>
          <p:spPr>
            <a:xfrm>
              <a:off x="2134995" y="3801968"/>
              <a:ext cx="1219738" cy="304801"/>
            </a:xfrm>
            <a:prstGeom prst="rect">
              <a:avLst/>
            </a:prstGeom>
            <a:ln>
              <a:noFill/>
            </a:ln>
          </p:spPr>
          <p:txBody>
            <a:bodyPr anchor="ctr">
              <a:normAutofit fontScale="90000" lnSpcReduction="20000"/>
            </a:bodyPr>
            <a:lstStyle/>
            <a:p>
              <a:pPr algn="ctr"/>
              <a:r>
                <a:rPr lang="en-US" sz="1500" dirty="0">
                  <a:latin typeface="+mj-lt"/>
                  <a:ea typeface="+mj-ea"/>
                  <a:cs typeface="+mj-cs"/>
                </a:rPr>
                <a:t>DIBAHAS BERSAMA</a:t>
              </a:r>
            </a:p>
          </p:txBody>
        </p:sp>
        <p:cxnSp>
          <p:nvCxnSpPr>
            <p:cNvPr id="3145767" name="Straight Arrow Connector 67"/>
            <p:cNvCxnSpPr>
              <a:cxnSpLocks/>
            </p:cNvCxnSpPr>
            <p:nvPr/>
          </p:nvCxnSpPr>
          <p:spPr>
            <a:xfrm>
              <a:off x="4875479" y="4259170"/>
              <a:ext cx="0" cy="1524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68" name="Straight Arrow Connector 69"/>
            <p:cNvCxnSpPr>
              <a:cxnSpLocks/>
            </p:cNvCxnSpPr>
            <p:nvPr/>
          </p:nvCxnSpPr>
          <p:spPr>
            <a:xfrm>
              <a:off x="4875479" y="4868772"/>
              <a:ext cx="0" cy="1524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69" name="Straight Arrow Connector 71"/>
            <p:cNvCxnSpPr>
              <a:cxnSpLocks/>
            </p:cNvCxnSpPr>
            <p:nvPr/>
          </p:nvCxnSpPr>
          <p:spPr>
            <a:xfrm>
              <a:off x="4875479" y="6164176"/>
              <a:ext cx="0" cy="1524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70" name="Straight Arrow Connector 102"/>
            <p:cNvCxnSpPr>
              <a:cxnSpLocks/>
            </p:cNvCxnSpPr>
            <p:nvPr/>
          </p:nvCxnSpPr>
          <p:spPr>
            <a:xfrm>
              <a:off x="4875479" y="5478374"/>
              <a:ext cx="0" cy="1524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811" name="Rectangle 108"/>
            <p:cNvSpPr/>
            <p:nvPr/>
          </p:nvSpPr>
          <p:spPr>
            <a:xfrm>
              <a:off x="3961985" y="782534"/>
              <a:ext cx="1887190" cy="962028"/>
            </a:xfrm>
            <a:prstGeom prst="rect">
              <a:avLst/>
            </a:prstGeom>
            <a:solidFill>
              <a:srgbClr val="B2B2B2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tabLst>
                  <a:tab pos="940595" algn="l"/>
                </a:tabLst>
              </a:pPr>
              <a:r>
                <a:rPr lang="en-US" sz="2400" b="1" dirty="0"/>
                <a:t>CALON </a:t>
              </a:r>
              <a:r>
                <a:rPr lang="en-US" sz="2100" b="1" dirty="0"/>
                <a:t>PENERIMA/ KEPALA OPD </a:t>
              </a:r>
              <a:endParaRPr lang="en-US" sz="2400" b="1" dirty="0"/>
            </a:p>
          </p:txBody>
        </p:sp>
        <p:sp>
          <p:nvSpPr>
            <p:cNvPr id="1048812" name="Rectangle 44"/>
            <p:cNvSpPr/>
            <p:nvPr/>
          </p:nvSpPr>
          <p:spPr>
            <a:xfrm>
              <a:off x="991163" y="5021172"/>
              <a:ext cx="1902897" cy="457201"/>
            </a:xfrm>
            <a:prstGeom prst="rect">
              <a:avLst/>
            </a:prstGeom>
            <a:solidFill>
              <a:srgbClr val="0070C0"/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2700" b="1" dirty="0"/>
                <a:t>PERKDH APBD</a:t>
              </a:r>
            </a:p>
          </p:txBody>
        </p:sp>
        <p:cxnSp>
          <p:nvCxnSpPr>
            <p:cNvPr id="3145771" name="Straight Arrow Connector 51"/>
            <p:cNvCxnSpPr>
              <a:cxnSpLocks/>
            </p:cNvCxnSpPr>
            <p:nvPr/>
          </p:nvCxnSpPr>
          <p:spPr>
            <a:xfrm>
              <a:off x="2894059" y="5249773"/>
              <a:ext cx="1067925" cy="1588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72" name="Shape 57"/>
            <p:cNvCxnSpPr>
              <a:cxnSpLocks/>
            </p:cNvCxnSpPr>
            <p:nvPr/>
          </p:nvCxnSpPr>
          <p:spPr>
            <a:xfrm rot="16200000" flipH="1">
              <a:off x="2761584" y="4658973"/>
              <a:ext cx="152400" cy="2248402"/>
            </a:xfrm>
            <a:prstGeom prst="bentConnector2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8813" name="Rectangle 46"/>
          <p:cNvSpPr>
            <a:spLocks noChangeArrowheads="1"/>
          </p:cNvSpPr>
          <p:nvPr/>
        </p:nvSpPr>
        <p:spPr bwMode="auto">
          <a:xfrm>
            <a:off x="2330774" y="571501"/>
            <a:ext cx="4299575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700" b="1" dirty="0">
                <a:solidFill>
                  <a:srgbClr val="FF0000"/>
                </a:solidFill>
                <a:latin typeface="Bookman Old Style" pitchFamily="18" charset="0"/>
              </a:rPr>
              <a:t>YANG DIRENCANAKAN</a:t>
            </a:r>
          </a:p>
        </p:txBody>
      </p:sp>
      <p:grpSp>
        <p:nvGrpSpPr>
          <p:cNvPr id="114" name="Group 47"/>
          <p:cNvGrpSpPr/>
          <p:nvPr/>
        </p:nvGrpSpPr>
        <p:grpSpPr bwMode="auto">
          <a:xfrm>
            <a:off x="9836945" y="1607345"/>
            <a:ext cx="6329363" cy="7543800"/>
            <a:chOff x="495300" y="1219200"/>
            <a:chExt cx="8832850" cy="5029200"/>
          </a:xfrm>
        </p:grpSpPr>
        <p:sp>
          <p:nvSpPr>
            <p:cNvPr id="1048814" name="Rectangle 48"/>
            <p:cNvSpPr/>
            <p:nvPr/>
          </p:nvSpPr>
          <p:spPr>
            <a:xfrm>
              <a:off x="3961312" y="4343400"/>
              <a:ext cx="2641881" cy="1905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2700"/>
            </a:p>
          </p:txBody>
        </p:sp>
        <p:sp>
          <p:nvSpPr>
            <p:cNvPr id="1048815" name="Rectangle 49"/>
            <p:cNvSpPr/>
            <p:nvPr/>
          </p:nvSpPr>
          <p:spPr>
            <a:xfrm>
              <a:off x="3961312" y="2514600"/>
              <a:ext cx="2641881" cy="1371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2700"/>
            </a:p>
          </p:txBody>
        </p:sp>
        <p:sp>
          <p:nvSpPr>
            <p:cNvPr id="1048816" name="Rectangle 54"/>
            <p:cNvSpPr/>
            <p:nvPr/>
          </p:nvSpPr>
          <p:spPr>
            <a:xfrm>
              <a:off x="910689" y="2209800"/>
              <a:ext cx="1315955" cy="762000"/>
            </a:xfrm>
            <a:prstGeom prst="rect">
              <a:avLst/>
            </a:prstGeom>
            <a:solidFill>
              <a:srgbClr val="B2B2B2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2700" b="1" dirty="0"/>
                <a:t>KDH</a:t>
              </a:r>
            </a:p>
          </p:txBody>
        </p:sp>
        <p:sp>
          <p:nvSpPr>
            <p:cNvPr id="1048817" name="Rectangle 55"/>
            <p:cNvSpPr/>
            <p:nvPr/>
          </p:nvSpPr>
          <p:spPr>
            <a:xfrm>
              <a:off x="910689" y="3200400"/>
              <a:ext cx="1315955" cy="533400"/>
            </a:xfrm>
            <a:prstGeom prst="rect">
              <a:avLst/>
            </a:prstGeom>
            <a:solidFill>
              <a:srgbClr val="B2B2B2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2100" b="1" dirty="0"/>
                <a:t>SKPD </a:t>
              </a:r>
              <a:r>
                <a:rPr lang="en-US" sz="1650" b="1" dirty="0"/>
                <a:t>TERKAIT</a:t>
              </a:r>
              <a:endParaRPr lang="en-US" sz="2100" b="1" dirty="0"/>
            </a:p>
          </p:txBody>
        </p:sp>
        <p:sp>
          <p:nvSpPr>
            <p:cNvPr id="1048818" name="Rectangle 56"/>
            <p:cNvSpPr/>
            <p:nvPr/>
          </p:nvSpPr>
          <p:spPr>
            <a:xfrm>
              <a:off x="4293624" y="2743200"/>
              <a:ext cx="2063658" cy="762000"/>
            </a:xfrm>
            <a:prstGeom prst="rect">
              <a:avLst/>
            </a:prstGeom>
            <a:solidFill>
              <a:srgbClr val="0070C0"/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2400" b="1" dirty="0"/>
                <a:t>REKOMENDASI</a:t>
              </a:r>
            </a:p>
          </p:txBody>
        </p:sp>
        <p:sp>
          <p:nvSpPr>
            <p:cNvPr id="1048819" name="Rectangle 58"/>
            <p:cNvSpPr/>
            <p:nvPr/>
          </p:nvSpPr>
          <p:spPr>
            <a:xfrm>
              <a:off x="495300" y="1295400"/>
              <a:ext cx="2146735" cy="685800"/>
            </a:xfrm>
            <a:prstGeom prst="rect">
              <a:avLst/>
            </a:prstGeom>
            <a:solidFill>
              <a:srgbClr val="0070C0"/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650" b="1" dirty="0"/>
                <a:t>PERMINTAAN TERTULIS/SRT KET</a:t>
              </a:r>
            </a:p>
          </p:txBody>
        </p:sp>
        <p:sp>
          <p:nvSpPr>
            <p:cNvPr id="1048820" name="Rectangle 60"/>
            <p:cNvSpPr/>
            <p:nvPr/>
          </p:nvSpPr>
          <p:spPr>
            <a:xfrm>
              <a:off x="6842457" y="3714750"/>
              <a:ext cx="1322601" cy="552450"/>
            </a:xfrm>
            <a:prstGeom prst="rect">
              <a:avLst/>
            </a:prstGeom>
            <a:solidFill>
              <a:srgbClr val="B2B2B2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2100" b="1" dirty="0"/>
                <a:t>DPRD</a:t>
              </a:r>
            </a:p>
          </p:txBody>
        </p:sp>
        <p:cxnSp>
          <p:nvCxnSpPr>
            <p:cNvPr id="3145773" name="Straight Arrow Connector 61"/>
            <p:cNvCxnSpPr>
              <a:cxnSpLocks/>
            </p:cNvCxnSpPr>
            <p:nvPr/>
          </p:nvCxnSpPr>
          <p:spPr>
            <a:xfrm flipH="1">
              <a:off x="2642035" y="1751012"/>
              <a:ext cx="1644943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74" name="Straight Arrow Connector 63"/>
            <p:cNvCxnSpPr>
              <a:cxnSpLocks/>
            </p:cNvCxnSpPr>
            <p:nvPr/>
          </p:nvCxnSpPr>
          <p:spPr>
            <a:xfrm>
              <a:off x="1568666" y="2971800"/>
              <a:ext cx="0" cy="2286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75" name="Straight Arrow Connector 65"/>
            <p:cNvCxnSpPr>
              <a:cxnSpLocks/>
            </p:cNvCxnSpPr>
            <p:nvPr/>
          </p:nvCxnSpPr>
          <p:spPr>
            <a:xfrm>
              <a:off x="1568666" y="1981200"/>
              <a:ext cx="0" cy="2286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821" name="Rectangle 70"/>
            <p:cNvSpPr/>
            <p:nvPr/>
          </p:nvSpPr>
          <p:spPr>
            <a:xfrm>
              <a:off x="4293624" y="4495800"/>
              <a:ext cx="2063658" cy="685800"/>
            </a:xfrm>
            <a:prstGeom prst="rect">
              <a:avLst/>
            </a:prstGeom>
            <a:solidFill>
              <a:srgbClr val="0070C0"/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1" dirty="0"/>
                <a:t>NAMA PENERIMA </a:t>
              </a:r>
              <a:r>
                <a:rPr lang="en-US" b="1" dirty="0" err="1"/>
                <a:t>dan</a:t>
              </a:r>
              <a:r>
                <a:rPr lang="en-US" b="1" dirty="0"/>
                <a:t>  BESARAN</a:t>
              </a:r>
            </a:p>
          </p:txBody>
        </p:sp>
        <p:sp>
          <p:nvSpPr>
            <p:cNvPr id="1048822" name="Rectangle 72"/>
            <p:cNvSpPr/>
            <p:nvPr/>
          </p:nvSpPr>
          <p:spPr>
            <a:xfrm>
              <a:off x="4293624" y="5410200"/>
              <a:ext cx="2063658" cy="685800"/>
            </a:xfrm>
            <a:prstGeom prst="rect">
              <a:avLst/>
            </a:prstGeom>
            <a:solidFill>
              <a:srgbClr val="0070C0"/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950" b="1" dirty="0"/>
                <a:t>DOKUMEN PENCAIRAN BANSOS</a:t>
              </a:r>
            </a:p>
          </p:txBody>
        </p:sp>
        <p:cxnSp>
          <p:nvCxnSpPr>
            <p:cNvPr id="3145776" name="Elbow Connector 73"/>
            <p:cNvCxnSpPr>
              <a:cxnSpLocks/>
            </p:cNvCxnSpPr>
            <p:nvPr/>
          </p:nvCxnSpPr>
          <p:spPr>
            <a:xfrm flipV="1">
              <a:off x="2226644" y="3124200"/>
              <a:ext cx="2066980" cy="41910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77" name="Shape 74"/>
            <p:cNvCxnSpPr>
              <a:cxnSpLocks/>
              <a:stCxn id="1048820" idx="2"/>
            </p:cNvCxnSpPr>
            <p:nvPr/>
          </p:nvCxnSpPr>
          <p:spPr>
            <a:xfrm rot="5400000">
              <a:off x="6319451" y="3882994"/>
              <a:ext cx="800100" cy="1568512"/>
            </a:xfrm>
            <a:prstGeom prst="bentConnector2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823" name="Title 63"/>
            <p:cNvSpPr txBox="1"/>
            <p:nvPr/>
          </p:nvSpPr>
          <p:spPr>
            <a:xfrm>
              <a:off x="7397417" y="4572000"/>
              <a:ext cx="1482111" cy="533400"/>
            </a:xfrm>
            <a:prstGeom prst="rect">
              <a:avLst/>
            </a:prstGeom>
          </p:spPr>
          <p:txBody>
            <a:bodyPr anchor="ctr">
              <a:normAutofit fontScale="90000" lnSpcReduction="20000"/>
            </a:bodyPr>
            <a:lstStyle/>
            <a:p>
              <a:pPr algn="ctr"/>
              <a:r>
                <a:rPr lang="en-US" sz="1500" b="1" dirty="0">
                  <a:latin typeface="+mj-lt"/>
                  <a:ea typeface="+mj-ea"/>
                  <a:cs typeface="+mj-cs"/>
                </a:rPr>
                <a:t>MELAKUKAN </a:t>
              </a:r>
            </a:p>
            <a:p>
              <a:pPr algn="ctr"/>
              <a:r>
                <a:rPr lang="en-US" sz="1500" b="1" dirty="0">
                  <a:latin typeface="+mj-lt"/>
                  <a:ea typeface="+mj-ea"/>
                  <a:cs typeface="+mj-cs"/>
                </a:rPr>
                <a:t>PENGAWASAN</a:t>
              </a:r>
            </a:p>
          </p:txBody>
        </p:sp>
        <p:cxnSp>
          <p:nvCxnSpPr>
            <p:cNvPr id="3145778" name="Elbow Connector 79"/>
            <p:cNvCxnSpPr>
              <a:cxnSpLocks/>
              <a:stCxn id="1048816" idx="1"/>
            </p:cNvCxnSpPr>
            <p:nvPr/>
          </p:nvCxnSpPr>
          <p:spPr>
            <a:xfrm rot="10800000" flipH="1" flipV="1">
              <a:off x="910689" y="2590800"/>
              <a:ext cx="2887791" cy="2895600"/>
            </a:xfrm>
            <a:prstGeom prst="bentConnector4">
              <a:avLst>
                <a:gd name="adj1" fmla="val -8571"/>
                <a:gd name="adj2" fmla="val 99888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79" name="Elbow Connector 80"/>
            <p:cNvCxnSpPr>
              <a:cxnSpLocks/>
              <a:stCxn id="1048822" idx="3"/>
            </p:cNvCxnSpPr>
            <p:nvPr/>
          </p:nvCxnSpPr>
          <p:spPr>
            <a:xfrm flipV="1">
              <a:off x="6357282" y="1752600"/>
              <a:ext cx="2419231" cy="4000500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80" name="Straight Arrow Connector 81"/>
            <p:cNvCxnSpPr>
              <a:cxnSpLocks/>
            </p:cNvCxnSpPr>
            <p:nvPr/>
          </p:nvCxnSpPr>
          <p:spPr>
            <a:xfrm rot="10800000">
              <a:off x="6290819" y="1790700"/>
              <a:ext cx="2532217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824" name="Title 63"/>
            <p:cNvSpPr txBox="1"/>
            <p:nvPr/>
          </p:nvSpPr>
          <p:spPr>
            <a:xfrm>
              <a:off x="6769348" y="5486400"/>
              <a:ext cx="2558802" cy="381000"/>
            </a:xfrm>
            <a:prstGeom prst="rect">
              <a:avLst/>
            </a:prstGeom>
          </p:spPr>
          <p:txBody>
            <a:bodyPr anchor="ctr">
              <a:normAutofit fontScale="90000" lnSpcReduction="10000"/>
            </a:bodyPr>
            <a:lstStyle/>
            <a:p>
              <a:pPr algn="ctr"/>
              <a:r>
                <a:rPr lang="en-US" b="1" dirty="0">
                  <a:latin typeface="+mj-lt"/>
                  <a:ea typeface="+mj-ea"/>
                  <a:cs typeface="+mj-cs"/>
                </a:rPr>
                <a:t>TRANSFER/PENYERAHAN TUNAI</a:t>
              </a:r>
            </a:p>
          </p:txBody>
        </p:sp>
        <p:sp>
          <p:nvSpPr>
            <p:cNvPr id="1048825" name="Title 63"/>
            <p:cNvSpPr txBox="1"/>
            <p:nvPr/>
          </p:nvSpPr>
          <p:spPr>
            <a:xfrm>
              <a:off x="2253229" y="3276600"/>
              <a:ext cx="1073368" cy="304800"/>
            </a:xfrm>
            <a:prstGeom prst="rect">
              <a:avLst/>
            </a:prstGeom>
          </p:spPr>
          <p:txBody>
            <a:bodyPr anchor="ctr">
              <a:normAutofit fontScale="63929" lnSpcReduction="20000"/>
            </a:bodyPr>
            <a:lstStyle/>
            <a:p>
              <a:pPr algn="ctr"/>
              <a:r>
                <a:rPr lang="en-US" sz="2100" b="1" dirty="0">
                  <a:latin typeface="+mj-lt"/>
                  <a:ea typeface="+mj-ea"/>
                  <a:cs typeface="+mj-cs"/>
                </a:rPr>
                <a:t>EVALUASI</a:t>
              </a:r>
            </a:p>
          </p:txBody>
        </p:sp>
        <p:cxnSp>
          <p:nvCxnSpPr>
            <p:cNvPr id="3145781" name="Straight Arrow Connector 85"/>
            <p:cNvCxnSpPr>
              <a:cxnSpLocks/>
            </p:cNvCxnSpPr>
            <p:nvPr/>
          </p:nvCxnSpPr>
          <p:spPr>
            <a:xfrm>
              <a:off x="5283913" y="5205412"/>
              <a:ext cx="0" cy="1524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826" name="Rectangle 86"/>
            <p:cNvSpPr/>
            <p:nvPr/>
          </p:nvSpPr>
          <p:spPr>
            <a:xfrm>
              <a:off x="4293624" y="1219200"/>
              <a:ext cx="2040395" cy="1143000"/>
            </a:xfrm>
            <a:prstGeom prst="rect">
              <a:avLst/>
            </a:prstGeom>
            <a:solidFill>
              <a:srgbClr val="B2B2B2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tabLst>
                  <a:tab pos="940595" algn="l"/>
                </a:tabLst>
              </a:pPr>
              <a:endParaRPr lang="en-US" sz="2100" b="1" dirty="0"/>
            </a:p>
            <a:p>
              <a:pPr algn="ctr">
                <a:tabLst>
                  <a:tab pos="940595" algn="l"/>
                </a:tabLst>
              </a:pPr>
              <a:r>
                <a:rPr lang="en-US" sz="2100" b="1" dirty="0"/>
                <a:t>CALON PENERIMA </a:t>
              </a:r>
            </a:p>
            <a:p>
              <a:pPr algn="ctr">
                <a:tabLst>
                  <a:tab pos="940595" algn="l"/>
                </a:tabLst>
              </a:pPr>
              <a:r>
                <a:rPr lang="en-US" sz="2100" b="1" dirty="0"/>
                <a:t>BANSOS </a:t>
              </a:r>
            </a:p>
            <a:p>
              <a:pPr algn="ctr"/>
              <a:endParaRPr lang="en-US" sz="2100" b="1" dirty="0"/>
            </a:p>
          </p:txBody>
        </p:sp>
        <p:cxnSp>
          <p:nvCxnSpPr>
            <p:cNvPr id="3145782" name="Elbow Connector 87"/>
            <p:cNvCxnSpPr>
              <a:cxnSpLocks/>
            </p:cNvCxnSpPr>
            <p:nvPr/>
          </p:nvCxnSpPr>
          <p:spPr>
            <a:xfrm rot="10800000">
              <a:off x="2309723" y="2514600"/>
              <a:ext cx="1900824" cy="45720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827" name="Rectangle 88"/>
            <p:cNvSpPr/>
            <p:nvPr/>
          </p:nvSpPr>
          <p:spPr>
            <a:xfrm>
              <a:off x="910689" y="5106987"/>
              <a:ext cx="1315955" cy="762000"/>
            </a:xfrm>
            <a:prstGeom prst="rect">
              <a:avLst/>
            </a:prstGeom>
            <a:solidFill>
              <a:srgbClr val="B2B2B2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2100" b="1" dirty="0"/>
                <a:t>PPKD</a:t>
              </a:r>
            </a:p>
          </p:txBody>
        </p:sp>
      </p:grpSp>
      <p:sp>
        <p:nvSpPr>
          <p:cNvPr id="1048828" name="Rectangle 95"/>
          <p:cNvSpPr>
            <a:spLocks noChangeArrowheads="1"/>
          </p:cNvSpPr>
          <p:nvPr/>
        </p:nvSpPr>
        <p:spPr bwMode="auto">
          <a:xfrm>
            <a:off x="11767983" y="685801"/>
            <a:ext cx="4070345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d-ID" sz="2700" b="1" dirty="0">
                <a:solidFill>
                  <a:srgbClr val="FF0000"/>
                </a:solidFill>
                <a:latin typeface="Bookman Old Style" pitchFamily="18" charset="0"/>
              </a:rPr>
              <a:t>TDK </a:t>
            </a:r>
            <a:r>
              <a:rPr lang="en-US" sz="2700" b="1" dirty="0">
                <a:solidFill>
                  <a:srgbClr val="FF0000"/>
                </a:solidFill>
                <a:latin typeface="Bookman Old Style" pitchFamily="18" charset="0"/>
              </a:rPr>
              <a:t>DIRENCANAKAN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9" name="Oval 11"/>
          <p:cNvSpPr/>
          <p:nvPr/>
        </p:nvSpPr>
        <p:spPr>
          <a:xfrm>
            <a:off x="2895601" y="2886075"/>
            <a:ext cx="2921795" cy="5524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100" b="1" dirty="0">
                <a:solidFill>
                  <a:srgbClr val="FFFF00"/>
                </a:solidFill>
              </a:rPr>
              <a:t>PELAPORAN DAN PERTANGGUNGJAWABAN</a:t>
            </a:r>
          </a:p>
          <a:p>
            <a:endParaRPr lang="en-US" sz="2100" dirty="0">
              <a:solidFill>
                <a:srgbClr val="FFFF00"/>
              </a:solidFill>
            </a:endParaRPr>
          </a:p>
        </p:txBody>
      </p:sp>
      <p:sp>
        <p:nvSpPr>
          <p:cNvPr id="1048830" name="Rectangle 18"/>
          <p:cNvSpPr/>
          <p:nvPr/>
        </p:nvSpPr>
        <p:spPr>
          <a:xfrm>
            <a:off x="10367963" y="1143000"/>
            <a:ext cx="5486400" cy="422910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150" b="1" dirty="0">
                <a:solidFill>
                  <a:srgbClr val="FFFF00"/>
                </a:solidFill>
              </a:rPr>
              <a:t>PEMDA</a:t>
            </a:r>
          </a:p>
          <a:p>
            <a:pPr marL="545307" indent="-545307"/>
            <a:r>
              <a:rPr lang="en-US" sz="3150" dirty="0">
                <a:solidFill>
                  <a:schemeClr val="bg1"/>
                </a:solidFill>
              </a:rPr>
              <a:t>a.</a:t>
            </a:r>
            <a:r>
              <a:rPr lang="en-US" sz="3150" dirty="0">
                <a:solidFill>
                  <a:schemeClr val="tx1"/>
                </a:solidFill>
              </a:rPr>
              <a:t> </a:t>
            </a:r>
            <a:r>
              <a:rPr lang="en-US" sz="3150" dirty="0" err="1">
                <a:solidFill>
                  <a:schemeClr val="bg1"/>
                </a:solidFill>
              </a:rPr>
              <a:t>usulan</a:t>
            </a:r>
            <a:r>
              <a:rPr lang="en-US" sz="3150" dirty="0">
                <a:solidFill>
                  <a:schemeClr val="bg1"/>
                </a:solidFill>
              </a:rPr>
              <a:t> </a:t>
            </a:r>
            <a:r>
              <a:rPr lang="en-US" sz="3150" dirty="0" err="1">
                <a:solidFill>
                  <a:schemeClr val="bg1"/>
                </a:solidFill>
              </a:rPr>
              <a:t>calon</a:t>
            </a:r>
            <a:r>
              <a:rPr lang="en-US" sz="3150" dirty="0">
                <a:solidFill>
                  <a:schemeClr val="bg1"/>
                </a:solidFill>
              </a:rPr>
              <a:t> </a:t>
            </a:r>
          </a:p>
          <a:p>
            <a:pPr marL="545307" indent="-545307"/>
            <a:r>
              <a:rPr lang="en-US" sz="3150" dirty="0">
                <a:solidFill>
                  <a:schemeClr val="bg1"/>
                </a:solidFill>
              </a:rPr>
              <a:t>b. </a:t>
            </a:r>
            <a:r>
              <a:rPr lang="en-US" sz="3150" dirty="0" err="1">
                <a:solidFill>
                  <a:schemeClr val="bg1"/>
                </a:solidFill>
              </a:rPr>
              <a:t>daftar</a:t>
            </a:r>
            <a:r>
              <a:rPr lang="en-US" sz="3150" dirty="0">
                <a:solidFill>
                  <a:schemeClr val="bg1"/>
                </a:solidFill>
              </a:rPr>
              <a:t> </a:t>
            </a:r>
            <a:r>
              <a:rPr lang="en-US" sz="3150" dirty="0" err="1">
                <a:solidFill>
                  <a:schemeClr val="bg1"/>
                </a:solidFill>
              </a:rPr>
              <a:t>penerima</a:t>
            </a:r>
            <a:r>
              <a:rPr lang="en-US" sz="3150" dirty="0">
                <a:solidFill>
                  <a:schemeClr val="bg1"/>
                </a:solidFill>
              </a:rPr>
              <a:t> </a:t>
            </a:r>
            <a:r>
              <a:rPr lang="en-US" sz="3150" dirty="0" err="1">
                <a:solidFill>
                  <a:schemeClr val="bg1"/>
                </a:solidFill>
              </a:rPr>
              <a:t>hibah</a:t>
            </a:r>
            <a:endParaRPr lang="en-US" sz="3150" dirty="0">
              <a:solidFill>
                <a:schemeClr val="bg1"/>
              </a:solidFill>
            </a:endParaRPr>
          </a:p>
          <a:p>
            <a:pPr marL="545307" indent="-545307"/>
            <a:r>
              <a:rPr lang="en-US" sz="3150" dirty="0">
                <a:solidFill>
                  <a:schemeClr val="bg1"/>
                </a:solidFill>
              </a:rPr>
              <a:t>c. NPHD</a:t>
            </a:r>
          </a:p>
          <a:p>
            <a:pPr marL="545307" indent="-545307"/>
            <a:r>
              <a:rPr lang="en-US" sz="3150" dirty="0">
                <a:solidFill>
                  <a:schemeClr val="bg1"/>
                </a:solidFill>
              </a:rPr>
              <a:t>d. </a:t>
            </a:r>
            <a:r>
              <a:rPr lang="en-US" sz="3150" dirty="0" err="1">
                <a:solidFill>
                  <a:schemeClr val="bg1"/>
                </a:solidFill>
              </a:rPr>
              <a:t>pakta</a:t>
            </a:r>
            <a:r>
              <a:rPr lang="en-US" sz="3150" dirty="0">
                <a:solidFill>
                  <a:schemeClr val="bg1"/>
                </a:solidFill>
              </a:rPr>
              <a:t> </a:t>
            </a:r>
            <a:r>
              <a:rPr lang="en-US" sz="3150" dirty="0" err="1">
                <a:solidFill>
                  <a:schemeClr val="bg1"/>
                </a:solidFill>
              </a:rPr>
              <a:t>integritas</a:t>
            </a:r>
            <a:r>
              <a:rPr lang="en-US" sz="3150" dirty="0">
                <a:solidFill>
                  <a:schemeClr val="bg1"/>
                </a:solidFill>
              </a:rPr>
              <a:t> </a:t>
            </a:r>
            <a:r>
              <a:rPr lang="en-US" sz="3150" dirty="0" err="1">
                <a:solidFill>
                  <a:schemeClr val="bg1"/>
                </a:solidFill>
              </a:rPr>
              <a:t>penerima</a:t>
            </a:r>
            <a:r>
              <a:rPr lang="en-US" sz="3150" dirty="0">
                <a:solidFill>
                  <a:schemeClr val="bg1"/>
                </a:solidFill>
              </a:rPr>
              <a:t> </a:t>
            </a:r>
            <a:r>
              <a:rPr lang="en-US" sz="3150" dirty="0" err="1">
                <a:solidFill>
                  <a:schemeClr val="bg1"/>
                </a:solidFill>
              </a:rPr>
              <a:t>hibah</a:t>
            </a:r>
            <a:endParaRPr lang="en-US" sz="3150" dirty="0">
              <a:solidFill>
                <a:schemeClr val="bg1"/>
              </a:solidFill>
            </a:endParaRPr>
          </a:p>
          <a:p>
            <a:pPr marL="545307" indent="-545307"/>
            <a:r>
              <a:rPr lang="en-US" sz="3150" dirty="0">
                <a:solidFill>
                  <a:schemeClr val="bg1"/>
                </a:solidFill>
              </a:rPr>
              <a:t>e. </a:t>
            </a:r>
            <a:r>
              <a:rPr lang="en-US" sz="3150" dirty="0" err="1">
                <a:solidFill>
                  <a:schemeClr val="bg1"/>
                </a:solidFill>
              </a:rPr>
              <a:t>bukti</a:t>
            </a:r>
            <a:r>
              <a:rPr lang="en-US" sz="3150" dirty="0">
                <a:solidFill>
                  <a:schemeClr val="bg1"/>
                </a:solidFill>
              </a:rPr>
              <a:t> transfer </a:t>
            </a:r>
            <a:r>
              <a:rPr lang="en-US" sz="3150" dirty="0" err="1">
                <a:solidFill>
                  <a:schemeClr val="bg1"/>
                </a:solidFill>
              </a:rPr>
              <a:t>uang</a:t>
            </a:r>
            <a:r>
              <a:rPr lang="en-US" sz="3150" dirty="0">
                <a:solidFill>
                  <a:schemeClr val="bg1"/>
                </a:solidFill>
              </a:rPr>
              <a:t> </a:t>
            </a:r>
            <a:r>
              <a:rPr lang="en-US" sz="3150" dirty="0" err="1">
                <a:solidFill>
                  <a:schemeClr val="bg1"/>
                </a:solidFill>
              </a:rPr>
              <a:t>atau</a:t>
            </a:r>
            <a:r>
              <a:rPr lang="en-US" sz="3150" dirty="0">
                <a:solidFill>
                  <a:schemeClr val="bg1"/>
                </a:solidFill>
              </a:rPr>
              <a:t> </a:t>
            </a:r>
            <a:r>
              <a:rPr lang="en-US" sz="3150" dirty="0" err="1">
                <a:solidFill>
                  <a:schemeClr val="bg1"/>
                </a:solidFill>
              </a:rPr>
              <a:t>bukti</a:t>
            </a:r>
            <a:r>
              <a:rPr lang="en-US" sz="3150" dirty="0">
                <a:solidFill>
                  <a:schemeClr val="bg1"/>
                </a:solidFill>
              </a:rPr>
              <a:t> </a:t>
            </a:r>
            <a:r>
              <a:rPr lang="en-US" sz="3150" dirty="0" err="1">
                <a:solidFill>
                  <a:schemeClr val="bg1"/>
                </a:solidFill>
              </a:rPr>
              <a:t>serah</a:t>
            </a:r>
            <a:r>
              <a:rPr lang="en-US" sz="3150" dirty="0">
                <a:solidFill>
                  <a:schemeClr val="bg1"/>
                </a:solidFill>
              </a:rPr>
              <a:t> </a:t>
            </a:r>
            <a:r>
              <a:rPr lang="en-US" sz="3150" dirty="0" err="1">
                <a:solidFill>
                  <a:schemeClr val="bg1"/>
                </a:solidFill>
              </a:rPr>
              <a:t>terima</a:t>
            </a:r>
            <a:r>
              <a:rPr lang="en-US" sz="3150" dirty="0">
                <a:solidFill>
                  <a:schemeClr val="bg1"/>
                </a:solidFill>
              </a:rPr>
              <a:t> </a:t>
            </a:r>
            <a:r>
              <a:rPr lang="en-US" sz="3150" dirty="0" err="1">
                <a:solidFill>
                  <a:schemeClr val="bg1"/>
                </a:solidFill>
              </a:rPr>
              <a:t>barang</a:t>
            </a:r>
            <a:r>
              <a:rPr lang="en-US" sz="3150" dirty="0">
                <a:solidFill>
                  <a:schemeClr val="bg1"/>
                </a:solidFill>
              </a:rPr>
              <a:t>/</a:t>
            </a:r>
            <a:r>
              <a:rPr lang="en-US" sz="3150" dirty="0" err="1">
                <a:solidFill>
                  <a:schemeClr val="bg1"/>
                </a:solidFill>
              </a:rPr>
              <a:t>jasa</a:t>
            </a:r>
            <a:endParaRPr lang="en-US" sz="3150" dirty="0">
              <a:solidFill>
                <a:schemeClr val="bg1"/>
              </a:solidFill>
            </a:endParaRPr>
          </a:p>
        </p:txBody>
      </p:sp>
      <p:sp>
        <p:nvSpPr>
          <p:cNvPr id="1048831" name="Rectangle 19"/>
          <p:cNvSpPr/>
          <p:nvPr/>
        </p:nvSpPr>
        <p:spPr>
          <a:xfrm>
            <a:off x="10367963" y="5372100"/>
            <a:ext cx="5486400" cy="43815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sz="3300" dirty="0">
              <a:solidFill>
                <a:schemeClr val="tx1"/>
              </a:solidFill>
            </a:endParaRPr>
          </a:p>
          <a:p>
            <a:r>
              <a:rPr lang="en-US" sz="3300" b="1" dirty="0">
                <a:solidFill>
                  <a:srgbClr val="FFFF00"/>
                </a:solidFill>
              </a:rPr>
              <a:t>PENERIMA</a:t>
            </a:r>
          </a:p>
          <a:p>
            <a:pPr marL="514350" indent="-514350">
              <a:buFontTx/>
              <a:buAutoNum type="alphaLcPeriod"/>
            </a:pPr>
            <a:r>
              <a:rPr lang="en-US" sz="3300" dirty="0">
                <a:solidFill>
                  <a:srgbClr val="FFFF00"/>
                </a:solidFill>
              </a:rPr>
              <a:t>Lap. </a:t>
            </a:r>
            <a:r>
              <a:rPr lang="en-US" sz="3300" dirty="0" err="1">
                <a:solidFill>
                  <a:srgbClr val="FFFF00"/>
                </a:solidFill>
              </a:rPr>
              <a:t>penggunaan</a:t>
            </a:r>
            <a:r>
              <a:rPr lang="en-US" sz="3300" dirty="0">
                <a:solidFill>
                  <a:srgbClr val="FFFF00"/>
                </a:solidFill>
              </a:rPr>
              <a:t> </a:t>
            </a:r>
            <a:r>
              <a:rPr lang="en-US" sz="3300" dirty="0" err="1">
                <a:solidFill>
                  <a:srgbClr val="FFFF00"/>
                </a:solidFill>
              </a:rPr>
              <a:t>hibah</a:t>
            </a:r>
            <a:endParaRPr lang="en-US" sz="3300" dirty="0">
              <a:solidFill>
                <a:srgbClr val="FFFF00"/>
              </a:solidFill>
            </a:endParaRPr>
          </a:p>
          <a:p>
            <a:pPr marL="514350" indent="-514350" algn="just">
              <a:buFontTx/>
              <a:buAutoNum type="alphaLcPeriod"/>
            </a:pPr>
            <a:r>
              <a:rPr lang="en-US" sz="3300" dirty="0" err="1">
                <a:solidFill>
                  <a:srgbClr val="FFFF00"/>
                </a:solidFill>
              </a:rPr>
              <a:t>Surat</a:t>
            </a:r>
            <a:r>
              <a:rPr lang="en-US" sz="3300" dirty="0">
                <a:solidFill>
                  <a:srgbClr val="FFFF00"/>
                </a:solidFill>
              </a:rPr>
              <a:t> </a:t>
            </a:r>
            <a:r>
              <a:rPr lang="en-US" sz="3300" dirty="0" err="1">
                <a:solidFill>
                  <a:srgbClr val="FFFF00"/>
                </a:solidFill>
              </a:rPr>
              <a:t>peryataan</a:t>
            </a:r>
            <a:r>
              <a:rPr lang="en-US" sz="3300" dirty="0">
                <a:solidFill>
                  <a:srgbClr val="FFFF00"/>
                </a:solidFill>
              </a:rPr>
              <a:t> tang-</a:t>
            </a:r>
            <a:r>
              <a:rPr lang="en-US" sz="3300" dirty="0" err="1">
                <a:solidFill>
                  <a:srgbClr val="FFFF00"/>
                </a:solidFill>
              </a:rPr>
              <a:t>gungjawab</a:t>
            </a:r>
            <a:r>
              <a:rPr lang="en-US" sz="3300" dirty="0">
                <a:solidFill>
                  <a:srgbClr val="FFFF00"/>
                </a:solidFill>
              </a:rPr>
              <a:t> </a:t>
            </a:r>
            <a:r>
              <a:rPr lang="en-US" sz="3300" dirty="0" err="1">
                <a:solidFill>
                  <a:srgbClr val="FFFF00"/>
                </a:solidFill>
              </a:rPr>
              <a:t>penggunaan</a:t>
            </a:r>
            <a:r>
              <a:rPr lang="en-US" sz="3300" dirty="0">
                <a:solidFill>
                  <a:srgbClr val="FFFF00"/>
                </a:solidFill>
              </a:rPr>
              <a:t> </a:t>
            </a:r>
            <a:r>
              <a:rPr lang="en-US" sz="3300" dirty="0" err="1">
                <a:solidFill>
                  <a:srgbClr val="FFFF00"/>
                </a:solidFill>
              </a:rPr>
              <a:t>hibah</a:t>
            </a:r>
            <a:endParaRPr lang="en-US" sz="3300" dirty="0">
              <a:solidFill>
                <a:srgbClr val="FFFF00"/>
              </a:solidFill>
            </a:endParaRPr>
          </a:p>
          <a:p>
            <a:pPr marL="514350" indent="-514350" algn="just">
              <a:buFontTx/>
              <a:buAutoNum type="alphaLcPeriod"/>
            </a:pPr>
            <a:r>
              <a:rPr lang="en-US" sz="3300" dirty="0" err="1">
                <a:solidFill>
                  <a:srgbClr val="FFFF00"/>
                </a:solidFill>
              </a:rPr>
              <a:t>Bukti</a:t>
            </a:r>
            <a:r>
              <a:rPr lang="en-US" sz="3300" dirty="0">
                <a:solidFill>
                  <a:srgbClr val="FFFF00"/>
                </a:solidFill>
              </a:rPr>
              <a:t> </a:t>
            </a:r>
            <a:r>
              <a:rPr lang="en-US" sz="3300" dirty="0" err="1">
                <a:solidFill>
                  <a:srgbClr val="FFFF00"/>
                </a:solidFill>
              </a:rPr>
              <a:t>pengeluaran</a:t>
            </a:r>
            <a:r>
              <a:rPr lang="en-US" sz="3300" dirty="0">
                <a:solidFill>
                  <a:srgbClr val="FFFF00"/>
                </a:solidFill>
              </a:rPr>
              <a:t> </a:t>
            </a:r>
            <a:r>
              <a:rPr lang="en-US" sz="3300" dirty="0" err="1">
                <a:solidFill>
                  <a:srgbClr val="FFFF00"/>
                </a:solidFill>
              </a:rPr>
              <a:t>yg</a:t>
            </a:r>
            <a:r>
              <a:rPr lang="en-US" sz="3300" dirty="0">
                <a:solidFill>
                  <a:srgbClr val="FFFF00"/>
                </a:solidFill>
              </a:rPr>
              <a:t> </a:t>
            </a:r>
            <a:r>
              <a:rPr lang="en-US" sz="3300" dirty="0" err="1">
                <a:solidFill>
                  <a:srgbClr val="FFFF00"/>
                </a:solidFill>
              </a:rPr>
              <a:t>lengkap</a:t>
            </a:r>
            <a:r>
              <a:rPr lang="en-US" sz="3300" dirty="0">
                <a:solidFill>
                  <a:srgbClr val="FFFF00"/>
                </a:solidFill>
              </a:rPr>
              <a:t> </a:t>
            </a:r>
            <a:r>
              <a:rPr lang="en-US" sz="3300" dirty="0" err="1">
                <a:solidFill>
                  <a:srgbClr val="FFFF00"/>
                </a:solidFill>
              </a:rPr>
              <a:t>dan</a:t>
            </a:r>
            <a:r>
              <a:rPr lang="en-US" sz="3300" dirty="0">
                <a:solidFill>
                  <a:srgbClr val="FFFF00"/>
                </a:solidFill>
              </a:rPr>
              <a:t> </a:t>
            </a:r>
            <a:r>
              <a:rPr lang="en-US" sz="3300" dirty="0" err="1">
                <a:solidFill>
                  <a:srgbClr val="FFFF00"/>
                </a:solidFill>
              </a:rPr>
              <a:t>sah</a:t>
            </a:r>
            <a:r>
              <a:rPr lang="en-US" sz="3300" dirty="0">
                <a:solidFill>
                  <a:srgbClr val="FFFF00"/>
                </a:solidFill>
              </a:rPr>
              <a:t> </a:t>
            </a:r>
          </a:p>
          <a:p>
            <a:endParaRPr lang="en-US" sz="3300" dirty="0">
              <a:solidFill>
                <a:schemeClr val="tx1"/>
              </a:solidFill>
            </a:endParaRPr>
          </a:p>
        </p:txBody>
      </p:sp>
      <p:sp>
        <p:nvSpPr>
          <p:cNvPr id="1048832" name="Right Arrow 21"/>
          <p:cNvSpPr/>
          <p:nvPr/>
        </p:nvSpPr>
        <p:spPr>
          <a:xfrm>
            <a:off x="9753601" y="1976438"/>
            <a:ext cx="635795" cy="65151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700"/>
          </a:p>
        </p:txBody>
      </p:sp>
      <p:sp>
        <p:nvSpPr>
          <p:cNvPr id="1048833" name="Rectangle 22"/>
          <p:cNvSpPr/>
          <p:nvPr/>
        </p:nvSpPr>
        <p:spPr>
          <a:xfrm>
            <a:off x="6160295" y="1164433"/>
            <a:ext cx="3543300" cy="3748088"/>
          </a:xfrm>
          <a:prstGeom prst="rect">
            <a:avLst/>
          </a:prstGeom>
          <a:solidFill>
            <a:srgbClr val="33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3300" dirty="0">
              <a:solidFill>
                <a:schemeClr val="tx1"/>
              </a:solidFill>
            </a:endParaRPr>
          </a:p>
          <a:p>
            <a:pPr marL="178595" indent="-178595">
              <a:buFont typeface="Wingdings" pitchFamily="2" charset="2"/>
              <a:buChar char="§"/>
            </a:pPr>
            <a:r>
              <a:rPr lang="en-US" sz="3300" dirty="0" err="1">
                <a:solidFill>
                  <a:schemeClr val="tx1"/>
                </a:solidFill>
              </a:rPr>
              <a:t>Penerima</a:t>
            </a:r>
            <a:r>
              <a:rPr lang="en-US" sz="3300" dirty="0">
                <a:solidFill>
                  <a:schemeClr val="tx1"/>
                </a:solidFill>
              </a:rPr>
              <a:t> </a:t>
            </a:r>
            <a:r>
              <a:rPr lang="en-US" sz="3300" dirty="0" err="1">
                <a:solidFill>
                  <a:schemeClr val="tx1"/>
                </a:solidFill>
              </a:rPr>
              <a:t>hibah</a:t>
            </a:r>
            <a:r>
              <a:rPr lang="en-US" sz="3300" dirty="0">
                <a:solidFill>
                  <a:schemeClr val="tx1"/>
                </a:solidFill>
              </a:rPr>
              <a:t> </a:t>
            </a:r>
            <a:r>
              <a:rPr lang="en-US" sz="3300" b="1" dirty="0" err="1">
                <a:solidFill>
                  <a:srgbClr val="FFFF00"/>
                </a:solidFill>
              </a:rPr>
              <a:t>berupa</a:t>
            </a:r>
            <a:r>
              <a:rPr lang="en-US" sz="3300" b="1" dirty="0">
                <a:solidFill>
                  <a:srgbClr val="FFFF00"/>
                </a:solidFill>
              </a:rPr>
              <a:t> </a:t>
            </a:r>
            <a:r>
              <a:rPr lang="en-US" sz="3300" b="1" dirty="0" err="1">
                <a:solidFill>
                  <a:srgbClr val="FFFF00"/>
                </a:solidFill>
              </a:rPr>
              <a:t>uang</a:t>
            </a:r>
            <a:r>
              <a:rPr lang="en-US" sz="3300" b="1" dirty="0">
                <a:solidFill>
                  <a:srgbClr val="FFFF00"/>
                </a:solidFill>
              </a:rPr>
              <a:t> </a:t>
            </a:r>
            <a:r>
              <a:rPr lang="en-US" sz="3300" dirty="0" err="1">
                <a:solidFill>
                  <a:schemeClr val="tx1"/>
                </a:solidFill>
              </a:rPr>
              <a:t>menyampaikan</a:t>
            </a:r>
            <a:r>
              <a:rPr lang="en-US" sz="3300" dirty="0">
                <a:solidFill>
                  <a:schemeClr val="tx1"/>
                </a:solidFill>
              </a:rPr>
              <a:t> </a:t>
            </a:r>
            <a:r>
              <a:rPr lang="en-US" sz="3300" dirty="0" err="1">
                <a:solidFill>
                  <a:schemeClr val="tx1"/>
                </a:solidFill>
              </a:rPr>
              <a:t>laporan</a:t>
            </a:r>
            <a:r>
              <a:rPr lang="en-US" sz="3300" dirty="0">
                <a:solidFill>
                  <a:schemeClr val="tx1"/>
                </a:solidFill>
              </a:rPr>
              <a:t> </a:t>
            </a:r>
            <a:r>
              <a:rPr lang="en-US" sz="3300" dirty="0" err="1">
                <a:solidFill>
                  <a:schemeClr val="tx1"/>
                </a:solidFill>
              </a:rPr>
              <a:t>kpd</a:t>
            </a:r>
            <a:r>
              <a:rPr lang="en-US" sz="3300" dirty="0">
                <a:solidFill>
                  <a:schemeClr val="tx1"/>
                </a:solidFill>
              </a:rPr>
              <a:t> KDH </a:t>
            </a:r>
            <a:r>
              <a:rPr lang="en-US" sz="3300" dirty="0" err="1">
                <a:solidFill>
                  <a:schemeClr val="tx1"/>
                </a:solidFill>
              </a:rPr>
              <a:t>melalui</a:t>
            </a:r>
            <a:r>
              <a:rPr lang="en-US" sz="3300" dirty="0">
                <a:solidFill>
                  <a:schemeClr val="tx1"/>
                </a:solidFill>
              </a:rPr>
              <a:t> PPKD </a:t>
            </a:r>
            <a:r>
              <a:rPr lang="en-US" sz="3300" dirty="0" err="1">
                <a:solidFill>
                  <a:schemeClr val="tx1"/>
                </a:solidFill>
              </a:rPr>
              <a:t>tembusan</a:t>
            </a:r>
            <a:r>
              <a:rPr lang="en-US" sz="3300" dirty="0">
                <a:solidFill>
                  <a:schemeClr val="tx1"/>
                </a:solidFill>
              </a:rPr>
              <a:t> SKPD </a:t>
            </a:r>
            <a:r>
              <a:rPr lang="en-US" sz="3300" dirty="0" err="1">
                <a:solidFill>
                  <a:schemeClr val="tx1"/>
                </a:solidFill>
              </a:rPr>
              <a:t>terkait</a:t>
            </a:r>
            <a:endParaRPr lang="en-US" sz="3300" dirty="0">
              <a:solidFill>
                <a:schemeClr val="tx1"/>
              </a:solidFill>
            </a:endParaRPr>
          </a:p>
          <a:p>
            <a:endParaRPr lang="en-US" sz="3300" dirty="0">
              <a:solidFill>
                <a:schemeClr val="tx1"/>
              </a:solidFill>
            </a:endParaRPr>
          </a:p>
        </p:txBody>
      </p:sp>
      <p:sp>
        <p:nvSpPr>
          <p:cNvPr id="1048834" name="Rectangle 23"/>
          <p:cNvSpPr/>
          <p:nvPr/>
        </p:nvSpPr>
        <p:spPr>
          <a:xfrm>
            <a:off x="6160295" y="4979195"/>
            <a:ext cx="3543300" cy="47458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3300" dirty="0">
              <a:solidFill>
                <a:schemeClr val="tx1"/>
              </a:solidFill>
            </a:endParaRPr>
          </a:p>
          <a:p>
            <a:pPr marL="178595" indent="-178595">
              <a:buFont typeface="Wingdings" pitchFamily="2" charset="2"/>
              <a:buChar char="§"/>
            </a:pPr>
            <a:r>
              <a:rPr lang="en-US" sz="3300" dirty="0" err="1">
                <a:solidFill>
                  <a:schemeClr val="tx1"/>
                </a:solidFill>
              </a:rPr>
              <a:t>Penerima</a:t>
            </a:r>
            <a:r>
              <a:rPr lang="en-US" sz="3300" dirty="0">
                <a:solidFill>
                  <a:schemeClr val="tx1"/>
                </a:solidFill>
              </a:rPr>
              <a:t> </a:t>
            </a:r>
            <a:r>
              <a:rPr lang="en-US" sz="3300" dirty="0" err="1">
                <a:solidFill>
                  <a:schemeClr val="tx1"/>
                </a:solidFill>
              </a:rPr>
              <a:t>hibah</a:t>
            </a:r>
            <a:r>
              <a:rPr lang="en-US" sz="3300" dirty="0">
                <a:solidFill>
                  <a:schemeClr val="tx1"/>
                </a:solidFill>
              </a:rPr>
              <a:t> </a:t>
            </a:r>
            <a:r>
              <a:rPr lang="en-US" sz="3300" b="1" dirty="0" err="1">
                <a:solidFill>
                  <a:srgbClr val="FFFF00"/>
                </a:solidFill>
              </a:rPr>
              <a:t>berupa</a:t>
            </a:r>
            <a:r>
              <a:rPr lang="en-US" sz="3300" b="1" dirty="0">
                <a:solidFill>
                  <a:srgbClr val="FFFF00"/>
                </a:solidFill>
              </a:rPr>
              <a:t> </a:t>
            </a:r>
            <a:r>
              <a:rPr lang="en-US" sz="3300" b="1" dirty="0" err="1">
                <a:solidFill>
                  <a:srgbClr val="FFFF00"/>
                </a:solidFill>
              </a:rPr>
              <a:t>barang</a:t>
            </a:r>
            <a:r>
              <a:rPr lang="en-US" sz="3300" b="1" dirty="0">
                <a:solidFill>
                  <a:srgbClr val="FFFF00"/>
                </a:solidFill>
              </a:rPr>
              <a:t>/</a:t>
            </a:r>
            <a:r>
              <a:rPr lang="en-US" sz="3300" b="1" dirty="0" err="1">
                <a:solidFill>
                  <a:srgbClr val="FFFF00"/>
                </a:solidFill>
              </a:rPr>
              <a:t>jasa</a:t>
            </a:r>
            <a:r>
              <a:rPr lang="en-US" sz="3300" b="1" dirty="0">
                <a:solidFill>
                  <a:srgbClr val="FFFF00"/>
                </a:solidFill>
              </a:rPr>
              <a:t> </a:t>
            </a:r>
            <a:r>
              <a:rPr lang="en-US" sz="3300" dirty="0" err="1">
                <a:solidFill>
                  <a:schemeClr val="tx1"/>
                </a:solidFill>
              </a:rPr>
              <a:t>menyampaikan</a:t>
            </a:r>
            <a:r>
              <a:rPr lang="en-US" sz="3300" dirty="0">
                <a:solidFill>
                  <a:schemeClr val="tx1"/>
                </a:solidFill>
              </a:rPr>
              <a:t> Lap </a:t>
            </a:r>
            <a:r>
              <a:rPr lang="en-US" sz="3300" dirty="0" err="1">
                <a:solidFill>
                  <a:schemeClr val="tx1"/>
                </a:solidFill>
              </a:rPr>
              <a:t>kpd</a:t>
            </a:r>
            <a:r>
              <a:rPr lang="en-US" sz="3300" dirty="0">
                <a:solidFill>
                  <a:schemeClr val="tx1"/>
                </a:solidFill>
              </a:rPr>
              <a:t> KDH </a:t>
            </a:r>
            <a:r>
              <a:rPr lang="en-US" sz="3300" dirty="0" err="1">
                <a:solidFill>
                  <a:schemeClr val="tx1"/>
                </a:solidFill>
              </a:rPr>
              <a:t>melalui</a:t>
            </a:r>
            <a:r>
              <a:rPr lang="en-US" sz="3300" dirty="0">
                <a:solidFill>
                  <a:schemeClr val="tx1"/>
                </a:solidFill>
              </a:rPr>
              <a:t> SKPD </a:t>
            </a:r>
            <a:r>
              <a:rPr lang="en-US" sz="3300" dirty="0" err="1">
                <a:solidFill>
                  <a:schemeClr val="tx1"/>
                </a:solidFill>
              </a:rPr>
              <a:t>terkait</a:t>
            </a:r>
            <a:r>
              <a:rPr lang="en-US" sz="3300" dirty="0">
                <a:solidFill>
                  <a:schemeClr val="tx1"/>
                </a:solidFill>
              </a:rPr>
              <a:t>.</a:t>
            </a:r>
          </a:p>
          <a:p>
            <a:pPr marL="178595" indent="-178595">
              <a:buFont typeface="Wingdings" pitchFamily="2" charset="2"/>
              <a:buChar char="§"/>
            </a:pPr>
            <a:endParaRPr lang="en-US" sz="3300" dirty="0">
              <a:solidFill>
                <a:schemeClr val="tx1"/>
              </a:solidFill>
            </a:endParaRPr>
          </a:p>
          <a:p>
            <a:endParaRPr lang="en-US" sz="3300" dirty="0">
              <a:solidFill>
                <a:schemeClr val="tx1"/>
              </a:solidFill>
            </a:endParaRPr>
          </a:p>
        </p:txBody>
      </p:sp>
      <p:sp>
        <p:nvSpPr>
          <p:cNvPr id="1048835" name="Rectangle 1"/>
          <p:cNvSpPr/>
          <p:nvPr/>
        </p:nvSpPr>
        <p:spPr>
          <a:xfrm>
            <a:off x="10375873" y="567137"/>
            <a:ext cx="5486423" cy="59690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700" dirty="0"/>
              <a:t>PERTANGGUNGJAWABAN</a:t>
            </a:r>
          </a:p>
        </p:txBody>
      </p:sp>
      <p:sp>
        <p:nvSpPr>
          <p:cNvPr id="1048836" name="Striped Right Arrow 4"/>
          <p:cNvSpPr/>
          <p:nvPr/>
        </p:nvSpPr>
        <p:spPr>
          <a:xfrm>
            <a:off x="5543550" y="2645570"/>
            <a:ext cx="545307" cy="1626393"/>
          </a:xfrm>
          <a:prstGeom prst="striped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700"/>
          </a:p>
        </p:txBody>
      </p:sp>
      <p:sp>
        <p:nvSpPr>
          <p:cNvPr id="1048837" name="Striped Right Arrow 31"/>
          <p:cNvSpPr/>
          <p:nvPr/>
        </p:nvSpPr>
        <p:spPr>
          <a:xfrm>
            <a:off x="5612608" y="6786563"/>
            <a:ext cx="547688" cy="1624013"/>
          </a:xfrm>
          <a:prstGeom prst="striped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700"/>
          </a:p>
        </p:txBody>
      </p:sp>
      <p:sp>
        <p:nvSpPr>
          <p:cNvPr id="1048838" name="Rectangle 32"/>
          <p:cNvSpPr/>
          <p:nvPr/>
        </p:nvSpPr>
        <p:spPr>
          <a:xfrm>
            <a:off x="3666002" y="333190"/>
            <a:ext cx="2251450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HIBAH</a:t>
            </a:r>
            <a:endParaRPr lang="en-US" sz="5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48839" name="Rectangle 12"/>
          <p:cNvSpPr/>
          <p:nvPr/>
        </p:nvSpPr>
        <p:spPr>
          <a:xfrm>
            <a:off x="6160296" y="509987"/>
            <a:ext cx="3543300" cy="6540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700" dirty="0"/>
              <a:t>PELAPORAN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3" name="Oval 11"/>
          <p:cNvSpPr/>
          <p:nvPr/>
        </p:nvSpPr>
        <p:spPr>
          <a:xfrm>
            <a:off x="2550320" y="3726658"/>
            <a:ext cx="2836068" cy="3898106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100" b="1" dirty="0">
                <a:solidFill>
                  <a:schemeClr val="tx1"/>
                </a:solidFill>
              </a:rPr>
              <a:t>PELAPORAN &amp; PERTANGGUNGJAWABAN</a:t>
            </a:r>
          </a:p>
        </p:txBody>
      </p:sp>
      <p:sp>
        <p:nvSpPr>
          <p:cNvPr id="1048844" name="Rectangle 18"/>
          <p:cNvSpPr/>
          <p:nvPr/>
        </p:nvSpPr>
        <p:spPr>
          <a:xfrm>
            <a:off x="10389395" y="1409700"/>
            <a:ext cx="5486400" cy="44577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150" b="1" dirty="0">
                <a:solidFill>
                  <a:srgbClr val="FFFF00"/>
                </a:solidFill>
              </a:rPr>
              <a:t>PEMDA</a:t>
            </a:r>
          </a:p>
          <a:p>
            <a:r>
              <a:rPr lang="en-US" sz="3150" dirty="0">
                <a:solidFill>
                  <a:schemeClr val="tx1"/>
                </a:solidFill>
              </a:rPr>
              <a:t>a. </a:t>
            </a:r>
            <a:r>
              <a:rPr lang="en-US" sz="3150" dirty="0" err="1">
                <a:solidFill>
                  <a:schemeClr val="tx1"/>
                </a:solidFill>
              </a:rPr>
              <a:t>usulan</a:t>
            </a:r>
            <a:r>
              <a:rPr lang="en-US" sz="3150" dirty="0">
                <a:solidFill>
                  <a:schemeClr val="tx1"/>
                </a:solidFill>
              </a:rPr>
              <a:t> </a:t>
            </a:r>
            <a:r>
              <a:rPr lang="en-US" sz="3150" dirty="0" err="1">
                <a:solidFill>
                  <a:schemeClr val="tx1"/>
                </a:solidFill>
              </a:rPr>
              <a:t>calon</a:t>
            </a:r>
            <a:r>
              <a:rPr lang="en-US" sz="3150" dirty="0">
                <a:solidFill>
                  <a:schemeClr val="tx1"/>
                </a:solidFill>
              </a:rPr>
              <a:t> </a:t>
            </a:r>
          </a:p>
          <a:p>
            <a:r>
              <a:rPr lang="en-US" sz="3150" dirty="0">
                <a:solidFill>
                  <a:schemeClr val="tx1"/>
                </a:solidFill>
              </a:rPr>
              <a:t>b. </a:t>
            </a:r>
            <a:r>
              <a:rPr lang="en-US" sz="3150" dirty="0" err="1">
                <a:solidFill>
                  <a:schemeClr val="tx1"/>
                </a:solidFill>
              </a:rPr>
              <a:t>daftar</a:t>
            </a:r>
            <a:r>
              <a:rPr lang="en-US" sz="3150" dirty="0">
                <a:solidFill>
                  <a:schemeClr val="tx1"/>
                </a:solidFill>
              </a:rPr>
              <a:t> </a:t>
            </a:r>
            <a:r>
              <a:rPr lang="en-US" sz="3150" dirty="0" err="1">
                <a:solidFill>
                  <a:schemeClr val="tx1"/>
                </a:solidFill>
              </a:rPr>
              <a:t>penerima</a:t>
            </a:r>
            <a:r>
              <a:rPr lang="en-US" sz="3150" dirty="0">
                <a:solidFill>
                  <a:schemeClr val="tx1"/>
                </a:solidFill>
              </a:rPr>
              <a:t> </a:t>
            </a:r>
            <a:r>
              <a:rPr lang="en-US" sz="3150" dirty="0" err="1">
                <a:solidFill>
                  <a:schemeClr val="tx1"/>
                </a:solidFill>
              </a:rPr>
              <a:t>bansos</a:t>
            </a:r>
            <a:endParaRPr lang="en-US" sz="3150" dirty="0">
              <a:solidFill>
                <a:schemeClr val="tx1"/>
              </a:solidFill>
            </a:endParaRPr>
          </a:p>
          <a:p>
            <a:pPr marL="354807" indent="-354807"/>
            <a:r>
              <a:rPr lang="en-US" sz="3150" dirty="0">
                <a:solidFill>
                  <a:schemeClr val="tx1"/>
                </a:solidFill>
              </a:rPr>
              <a:t>c. </a:t>
            </a:r>
            <a:r>
              <a:rPr lang="en-US" sz="3150" dirty="0" err="1">
                <a:solidFill>
                  <a:schemeClr val="tx1"/>
                </a:solidFill>
              </a:rPr>
              <a:t>pakta</a:t>
            </a:r>
            <a:r>
              <a:rPr lang="en-US" sz="3150" dirty="0">
                <a:solidFill>
                  <a:schemeClr val="tx1"/>
                </a:solidFill>
              </a:rPr>
              <a:t> </a:t>
            </a:r>
            <a:r>
              <a:rPr lang="en-US" sz="3150" dirty="0" err="1">
                <a:solidFill>
                  <a:schemeClr val="tx1"/>
                </a:solidFill>
              </a:rPr>
              <a:t>integritas</a:t>
            </a:r>
            <a:r>
              <a:rPr lang="en-US" sz="3150" dirty="0">
                <a:solidFill>
                  <a:schemeClr val="tx1"/>
                </a:solidFill>
              </a:rPr>
              <a:t> </a:t>
            </a:r>
            <a:r>
              <a:rPr lang="en-US" sz="3150" dirty="0" err="1">
                <a:solidFill>
                  <a:schemeClr val="tx1"/>
                </a:solidFill>
              </a:rPr>
              <a:t>penerima</a:t>
            </a:r>
            <a:r>
              <a:rPr lang="en-US" sz="3150" dirty="0">
                <a:solidFill>
                  <a:schemeClr val="tx1"/>
                </a:solidFill>
              </a:rPr>
              <a:t> </a:t>
            </a:r>
            <a:r>
              <a:rPr lang="en-US" sz="3150" dirty="0" err="1">
                <a:solidFill>
                  <a:schemeClr val="tx1"/>
                </a:solidFill>
              </a:rPr>
              <a:t>bansos</a:t>
            </a:r>
            <a:endParaRPr lang="en-US" sz="3150" dirty="0">
              <a:solidFill>
                <a:schemeClr val="tx1"/>
              </a:solidFill>
            </a:endParaRPr>
          </a:p>
          <a:p>
            <a:pPr marL="354807" indent="-354807"/>
            <a:r>
              <a:rPr lang="en-US" sz="3150" dirty="0">
                <a:solidFill>
                  <a:schemeClr val="tx1"/>
                </a:solidFill>
              </a:rPr>
              <a:t>d. </a:t>
            </a:r>
            <a:r>
              <a:rPr lang="en-US" sz="3150" dirty="0" err="1">
                <a:solidFill>
                  <a:schemeClr val="tx1"/>
                </a:solidFill>
              </a:rPr>
              <a:t>bukti</a:t>
            </a:r>
            <a:r>
              <a:rPr lang="en-US" sz="3150" dirty="0">
                <a:solidFill>
                  <a:schemeClr val="tx1"/>
                </a:solidFill>
              </a:rPr>
              <a:t> transfer </a:t>
            </a:r>
            <a:r>
              <a:rPr lang="en-US" sz="3150" dirty="0" err="1">
                <a:solidFill>
                  <a:schemeClr val="tx1"/>
                </a:solidFill>
              </a:rPr>
              <a:t>uang</a:t>
            </a:r>
            <a:r>
              <a:rPr lang="en-US" sz="3150" dirty="0">
                <a:solidFill>
                  <a:schemeClr val="tx1"/>
                </a:solidFill>
              </a:rPr>
              <a:t> </a:t>
            </a:r>
            <a:r>
              <a:rPr lang="en-US" sz="3150" dirty="0" err="1">
                <a:solidFill>
                  <a:schemeClr val="tx1"/>
                </a:solidFill>
              </a:rPr>
              <a:t>atau</a:t>
            </a:r>
            <a:r>
              <a:rPr lang="en-US" sz="3150" dirty="0">
                <a:solidFill>
                  <a:schemeClr val="tx1"/>
                </a:solidFill>
              </a:rPr>
              <a:t> </a:t>
            </a:r>
            <a:r>
              <a:rPr lang="en-US" sz="3150" dirty="0" err="1">
                <a:solidFill>
                  <a:schemeClr val="tx1"/>
                </a:solidFill>
              </a:rPr>
              <a:t>bukti</a:t>
            </a:r>
            <a:r>
              <a:rPr lang="en-US" sz="3150" dirty="0">
                <a:solidFill>
                  <a:schemeClr val="tx1"/>
                </a:solidFill>
              </a:rPr>
              <a:t> </a:t>
            </a:r>
            <a:r>
              <a:rPr lang="en-US" sz="3150" dirty="0" err="1">
                <a:solidFill>
                  <a:schemeClr val="tx1"/>
                </a:solidFill>
              </a:rPr>
              <a:t>serah</a:t>
            </a:r>
            <a:r>
              <a:rPr lang="en-US" sz="3150" dirty="0">
                <a:solidFill>
                  <a:schemeClr val="tx1"/>
                </a:solidFill>
              </a:rPr>
              <a:t> </a:t>
            </a:r>
            <a:r>
              <a:rPr lang="en-US" sz="3150" dirty="0" err="1">
                <a:solidFill>
                  <a:schemeClr val="tx1"/>
                </a:solidFill>
              </a:rPr>
              <a:t>terima</a:t>
            </a:r>
            <a:r>
              <a:rPr lang="en-US" sz="3150" dirty="0">
                <a:solidFill>
                  <a:schemeClr val="tx1"/>
                </a:solidFill>
              </a:rPr>
              <a:t> </a:t>
            </a:r>
            <a:r>
              <a:rPr lang="en-US" sz="3150" dirty="0" err="1">
                <a:solidFill>
                  <a:schemeClr val="tx1"/>
                </a:solidFill>
              </a:rPr>
              <a:t>barang</a:t>
            </a:r>
            <a:r>
              <a:rPr lang="en-US" sz="3150" dirty="0">
                <a:solidFill>
                  <a:schemeClr val="tx1"/>
                </a:solidFill>
              </a:rPr>
              <a:t>/</a:t>
            </a:r>
            <a:r>
              <a:rPr lang="en-US" sz="3150" dirty="0" err="1">
                <a:solidFill>
                  <a:schemeClr val="tx1"/>
                </a:solidFill>
              </a:rPr>
              <a:t>jasa</a:t>
            </a:r>
            <a:endParaRPr lang="en-US" sz="3150" dirty="0">
              <a:solidFill>
                <a:schemeClr val="tx1"/>
              </a:solidFill>
            </a:endParaRPr>
          </a:p>
        </p:txBody>
      </p:sp>
      <p:sp>
        <p:nvSpPr>
          <p:cNvPr id="1048845" name="Rectangle 19"/>
          <p:cNvSpPr/>
          <p:nvPr/>
        </p:nvSpPr>
        <p:spPr>
          <a:xfrm>
            <a:off x="10389395" y="5867400"/>
            <a:ext cx="5486400" cy="401240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endParaRPr lang="en-US" sz="3150" dirty="0">
              <a:solidFill>
                <a:schemeClr val="tx1"/>
              </a:solidFill>
            </a:endParaRPr>
          </a:p>
          <a:p>
            <a:r>
              <a:rPr lang="en-US" sz="3150" b="1" dirty="0">
                <a:solidFill>
                  <a:srgbClr val="FFFF00"/>
                </a:solidFill>
              </a:rPr>
              <a:t>PENERIMA</a:t>
            </a:r>
          </a:p>
          <a:p>
            <a:pPr marL="514350" indent="-514350">
              <a:buFontTx/>
              <a:buAutoNum type="alphaLcPeriod"/>
            </a:pPr>
            <a:r>
              <a:rPr lang="en-US" sz="3150" dirty="0">
                <a:solidFill>
                  <a:schemeClr val="tx1"/>
                </a:solidFill>
              </a:rPr>
              <a:t>Lap. </a:t>
            </a:r>
            <a:r>
              <a:rPr lang="en-US" sz="3150" dirty="0" err="1">
                <a:solidFill>
                  <a:schemeClr val="tx1"/>
                </a:solidFill>
              </a:rPr>
              <a:t>penggunaan</a:t>
            </a:r>
            <a:r>
              <a:rPr lang="en-US" sz="3150" dirty="0">
                <a:solidFill>
                  <a:schemeClr val="tx1"/>
                </a:solidFill>
              </a:rPr>
              <a:t> </a:t>
            </a:r>
            <a:r>
              <a:rPr lang="en-US" sz="3150" dirty="0" err="1">
                <a:solidFill>
                  <a:schemeClr val="tx1"/>
                </a:solidFill>
              </a:rPr>
              <a:t>bansos</a:t>
            </a:r>
            <a:r>
              <a:rPr lang="en-US" sz="3150" dirty="0">
                <a:solidFill>
                  <a:schemeClr val="tx1"/>
                </a:solidFill>
              </a:rPr>
              <a:t> </a:t>
            </a:r>
          </a:p>
          <a:p>
            <a:pPr marL="514350" indent="-514350">
              <a:buFontTx/>
              <a:buAutoNum type="alphaLcPeriod"/>
            </a:pPr>
            <a:r>
              <a:rPr lang="en-US" sz="3150" dirty="0" err="1">
                <a:solidFill>
                  <a:schemeClr val="tx1"/>
                </a:solidFill>
              </a:rPr>
              <a:t>Surat</a:t>
            </a:r>
            <a:r>
              <a:rPr lang="en-US" sz="3150" dirty="0">
                <a:solidFill>
                  <a:schemeClr val="tx1"/>
                </a:solidFill>
              </a:rPr>
              <a:t> </a:t>
            </a:r>
            <a:r>
              <a:rPr lang="en-US" sz="3150" dirty="0" err="1">
                <a:solidFill>
                  <a:schemeClr val="tx1"/>
                </a:solidFill>
              </a:rPr>
              <a:t>peryataan</a:t>
            </a:r>
            <a:r>
              <a:rPr lang="en-US" sz="3150" dirty="0">
                <a:solidFill>
                  <a:schemeClr val="tx1"/>
                </a:solidFill>
              </a:rPr>
              <a:t> </a:t>
            </a:r>
            <a:r>
              <a:rPr lang="en-US" sz="3150" dirty="0" err="1">
                <a:solidFill>
                  <a:schemeClr val="tx1"/>
                </a:solidFill>
              </a:rPr>
              <a:t>tanggungjawab</a:t>
            </a:r>
            <a:r>
              <a:rPr lang="en-US" sz="3150" dirty="0">
                <a:solidFill>
                  <a:schemeClr val="tx1"/>
                </a:solidFill>
              </a:rPr>
              <a:t> </a:t>
            </a:r>
            <a:r>
              <a:rPr lang="en-US" sz="3150" dirty="0" err="1">
                <a:solidFill>
                  <a:schemeClr val="tx1"/>
                </a:solidFill>
              </a:rPr>
              <a:t>penggunaan</a:t>
            </a:r>
            <a:r>
              <a:rPr lang="en-US" sz="3150" dirty="0">
                <a:solidFill>
                  <a:schemeClr val="tx1"/>
                </a:solidFill>
              </a:rPr>
              <a:t> </a:t>
            </a:r>
            <a:r>
              <a:rPr lang="en-US" sz="3150" dirty="0" err="1">
                <a:solidFill>
                  <a:schemeClr val="tx1"/>
                </a:solidFill>
              </a:rPr>
              <a:t>bansos</a:t>
            </a:r>
            <a:r>
              <a:rPr lang="en-US" sz="3150" dirty="0">
                <a:solidFill>
                  <a:schemeClr val="tx1"/>
                </a:solidFill>
              </a:rPr>
              <a:t> </a:t>
            </a:r>
          </a:p>
          <a:p>
            <a:pPr marL="514350" indent="-514350">
              <a:buFontTx/>
              <a:buAutoNum type="alphaLcPeriod"/>
            </a:pPr>
            <a:r>
              <a:rPr lang="en-US" sz="3150" dirty="0" err="1">
                <a:solidFill>
                  <a:schemeClr val="tx1"/>
                </a:solidFill>
              </a:rPr>
              <a:t>Bukti</a:t>
            </a:r>
            <a:r>
              <a:rPr lang="en-US" sz="3150" dirty="0">
                <a:solidFill>
                  <a:schemeClr val="tx1"/>
                </a:solidFill>
              </a:rPr>
              <a:t> </a:t>
            </a:r>
            <a:r>
              <a:rPr lang="en-US" sz="3150" dirty="0" err="1">
                <a:solidFill>
                  <a:schemeClr val="tx1"/>
                </a:solidFill>
              </a:rPr>
              <a:t>pengeluaran</a:t>
            </a:r>
            <a:r>
              <a:rPr lang="en-US" sz="3150" dirty="0">
                <a:solidFill>
                  <a:schemeClr val="tx1"/>
                </a:solidFill>
              </a:rPr>
              <a:t> </a:t>
            </a:r>
            <a:r>
              <a:rPr lang="en-US" sz="3150" dirty="0" err="1">
                <a:solidFill>
                  <a:schemeClr val="tx1"/>
                </a:solidFill>
              </a:rPr>
              <a:t>yg</a:t>
            </a:r>
            <a:r>
              <a:rPr lang="en-US" sz="3150" dirty="0">
                <a:solidFill>
                  <a:schemeClr val="tx1"/>
                </a:solidFill>
              </a:rPr>
              <a:t> </a:t>
            </a:r>
            <a:r>
              <a:rPr lang="en-US" sz="3150" dirty="0" err="1">
                <a:solidFill>
                  <a:schemeClr val="tx1"/>
                </a:solidFill>
              </a:rPr>
              <a:t>lengkap</a:t>
            </a:r>
            <a:r>
              <a:rPr lang="en-US" sz="3150" dirty="0">
                <a:solidFill>
                  <a:schemeClr val="tx1"/>
                </a:solidFill>
              </a:rPr>
              <a:t> </a:t>
            </a:r>
            <a:r>
              <a:rPr lang="en-US" sz="3150" dirty="0" err="1">
                <a:solidFill>
                  <a:schemeClr val="tx1"/>
                </a:solidFill>
              </a:rPr>
              <a:t>dan</a:t>
            </a:r>
            <a:r>
              <a:rPr lang="en-US" sz="3150" dirty="0">
                <a:solidFill>
                  <a:schemeClr val="tx1"/>
                </a:solidFill>
              </a:rPr>
              <a:t> </a:t>
            </a:r>
            <a:r>
              <a:rPr lang="en-US" sz="3150" dirty="0" err="1">
                <a:solidFill>
                  <a:schemeClr val="tx1"/>
                </a:solidFill>
              </a:rPr>
              <a:t>sah</a:t>
            </a:r>
            <a:r>
              <a:rPr lang="en-US" sz="31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48846" name="Right Arrow 21"/>
          <p:cNvSpPr/>
          <p:nvPr/>
        </p:nvSpPr>
        <p:spPr>
          <a:xfrm>
            <a:off x="9791701" y="2324100"/>
            <a:ext cx="557213" cy="6515100"/>
          </a:xfrm>
          <a:prstGeom prst="rightArrow">
            <a:avLst/>
          </a:prstGeom>
          <a:solidFill>
            <a:srgbClr val="8AFF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700"/>
          </a:p>
        </p:txBody>
      </p:sp>
      <p:sp>
        <p:nvSpPr>
          <p:cNvPr id="1048847" name="Rectangle 22"/>
          <p:cNvSpPr/>
          <p:nvPr/>
        </p:nvSpPr>
        <p:spPr>
          <a:xfrm>
            <a:off x="6160295" y="1409700"/>
            <a:ext cx="3543300" cy="44577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300" dirty="0" err="1">
                <a:solidFill>
                  <a:schemeClr val="bg1"/>
                </a:solidFill>
              </a:rPr>
              <a:t>Penerima</a:t>
            </a:r>
            <a:r>
              <a:rPr lang="en-US" sz="3300" dirty="0">
                <a:solidFill>
                  <a:schemeClr val="bg1"/>
                </a:solidFill>
              </a:rPr>
              <a:t> </a:t>
            </a:r>
            <a:r>
              <a:rPr lang="en-US" sz="3300" dirty="0" err="1">
                <a:solidFill>
                  <a:schemeClr val="bg1"/>
                </a:solidFill>
              </a:rPr>
              <a:t>bansos</a:t>
            </a:r>
            <a:r>
              <a:rPr lang="en-US" sz="3300" dirty="0">
                <a:solidFill>
                  <a:schemeClr val="tx1"/>
                </a:solidFill>
              </a:rPr>
              <a:t> </a:t>
            </a:r>
            <a:r>
              <a:rPr lang="en-US" sz="3300" b="1" dirty="0" err="1">
                <a:solidFill>
                  <a:srgbClr val="FFFF00"/>
                </a:solidFill>
              </a:rPr>
              <a:t>berupa</a:t>
            </a:r>
            <a:r>
              <a:rPr lang="en-US" sz="3300" b="1" dirty="0">
                <a:solidFill>
                  <a:srgbClr val="FFFF00"/>
                </a:solidFill>
              </a:rPr>
              <a:t> </a:t>
            </a:r>
            <a:r>
              <a:rPr lang="en-US" sz="3300" b="1" dirty="0" err="1">
                <a:solidFill>
                  <a:srgbClr val="FFFF00"/>
                </a:solidFill>
              </a:rPr>
              <a:t>uang</a:t>
            </a:r>
            <a:r>
              <a:rPr lang="en-US" sz="3300" b="1" dirty="0">
                <a:solidFill>
                  <a:srgbClr val="FFFF00"/>
                </a:solidFill>
              </a:rPr>
              <a:t> </a:t>
            </a:r>
            <a:r>
              <a:rPr lang="en-US" sz="3300" dirty="0" err="1">
                <a:solidFill>
                  <a:schemeClr val="bg1"/>
                </a:solidFill>
              </a:rPr>
              <a:t>menyampaikan</a:t>
            </a:r>
            <a:r>
              <a:rPr lang="en-US" sz="3300" dirty="0">
                <a:solidFill>
                  <a:schemeClr val="bg1"/>
                </a:solidFill>
              </a:rPr>
              <a:t> </a:t>
            </a:r>
            <a:r>
              <a:rPr lang="en-US" sz="3300" dirty="0" err="1">
                <a:solidFill>
                  <a:schemeClr val="bg1"/>
                </a:solidFill>
              </a:rPr>
              <a:t>laporan</a:t>
            </a:r>
            <a:r>
              <a:rPr lang="en-US" sz="3300" dirty="0">
                <a:solidFill>
                  <a:schemeClr val="bg1"/>
                </a:solidFill>
              </a:rPr>
              <a:t> </a:t>
            </a:r>
            <a:r>
              <a:rPr lang="en-US" sz="3300" dirty="0" err="1">
                <a:solidFill>
                  <a:schemeClr val="bg1"/>
                </a:solidFill>
              </a:rPr>
              <a:t>kepada</a:t>
            </a:r>
            <a:r>
              <a:rPr lang="en-US" sz="3300" dirty="0">
                <a:solidFill>
                  <a:schemeClr val="bg1"/>
                </a:solidFill>
              </a:rPr>
              <a:t> KDH </a:t>
            </a:r>
            <a:r>
              <a:rPr lang="en-US" sz="3300" dirty="0" err="1">
                <a:solidFill>
                  <a:schemeClr val="bg1"/>
                </a:solidFill>
              </a:rPr>
              <a:t>melalui</a:t>
            </a:r>
            <a:r>
              <a:rPr lang="en-US" sz="3300" dirty="0">
                <a:solidFill>
                  <a:schemeClr val="bg1"/>
                </a:solidFill>
              </a:rPr>
              <a:t> PPKD </a:t>
            </a:r>
            <a:r>
              <a:rPr lang="en-US" sz="3300" dirty="0" err="1">
                <a:solidFill>
                  <a:schemeClr val="bg1"/>
                </a:solidFill>
              </a:rPr>
              <a:t>tembusan</a:t>
            </a:r>
            <a:r>
              <a:rPr lang="en-US" sz="3300" dirty="0">
                <a:solidFill>
                  <a:schemeClr val="bg1"/>
                </a:solidFill>
              </a:rPr>
              <a:t> SKPD </a:t>
            </a:r>
            <a:r>
              <a:rPr lang="en-US" sz="3300" dirty="0" err="1">
                <a:solidFill>
                  <a:schemeClr val="bg1"/>
                </a:solidFill>
              </a:rPr>
              <a:t>terkait</a:t>
            </a:r>
            <a:endParaRPr lang="en-US" sz="3300" dirty="0">
              <a:solidFill>
                <a:schemeClr val="bg1"/>
              </a:solidFill>
            </a:endParaRPr>
          </a:p>
        </p:txBody>
      </p:sp>
      <p:sp>
        <p:nvSpPr>
          <p:cNvPr id="1048848" name="Rectangle 23"/>
          <p:cNvSpPr/>
          <p:nvPr/>
        </p:nvSpPr>
        <p:spPr>
          <a:xfrm>
            <a:off x="6160295" y="5943600"/>
            <a:ext cx="3543300" cy="4114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3300" dirty="0">
              <a:solidFill>
                <a:schemeClr val="tx1"/>
              </a:solidFill>
            </a:endParaRPr>
          </a:p>
          <a:p>
            <a:r>
              <a:rPr lang="en-US" sz="3300" dirty="0" err="1">
                <a:solidFill>
                  <a:srgbClr val="FF0000"/>
                </a:solidFill>
              </a:rPr>
              <a:t>Penerima</a:t>
            </a:r>
            <a:r>
              <a:rPr lang="en-US" sz="3300" dirty="0">
                <a:solidFill>
                  <a:srgbClr val="FF0000"/>
                </a:solidFill>
              </a:rPr>
              <a:t> </a:t>
            </a:r>
            <a:r>
              <a:rPr lang="en-US" sz="3300" dirty="0" err="1">
                <a:solidFill>
                  <a:srgbClr val="FF0000"/>
                </a:solidFill>
              </a:rPr>
              <a:t>bansos</a:t>
            </a:r>
            <a:r>
              <a:rPr lang="en-US" sz="3300" dirty="0">
                <a:solidFill>
                  <a:srgbClr val="FF0000"/>
                </a:solidFill>
              </a:rPr>
              <a:t> </a:t>
            </a:r>
            <a:r>
              <a:rPr lang="en-US" sz="3300" b="1" dirty="0" err="1">
                <a:solidFill>
                  <a:srgbClr val="FFFF00"/>
                </a:solidFill>
              </a:rPr>
              <a:t>berupa</a:t>
            </a:r>
            <a:r>
              <a:rPr lang="en-US" sz="3300" b="1" dirty="0">
                <a:solidFill>
                  <a:srgbClr val="FFFF00"/>
                </a:solidFill>
              </a:rPr>
              <a:t> </a:t>
            </a:r>
            <a:r>
              <a:rPr lang="en-US" sz="3300" b="1" dirty="0" err="1">
                <a:solidFill>
                  <a:srgbClr val="FFFF00"/>
                </a:solidFill>
              </a:rPr>
              <a:t>barang</a:t>
            </a:r>
            <a:r>
              <a:rPr lang="en-US" sz="3300" b="1" dirty="0">
                <a:solidFill>
                  <a:srgbClr val="FFFF00"/>
                </a:solidFill>
              </a:rPr>
              <a:t>/</a:t>
            </a:r>
            <a:r>
              <a:rPr lang="en-US" sz="3300" b="1" dirty="0" err="1">
                <a:solidFill>
                  <a:srgbClr val="FFFF00"/>
                </a:solidFill>
              </a:rPr>
              <a:t>jasa</a:t>
            </a:r>
            <a:r>
              <a:rPr lang="en-US" sz="3300" b="1" dirty="0">
                <a:solidFill>
                  <a:srgbClr val="FFFF00"/>
                </a:solidFill>
              </a:rPr>
              <a:t> </a:t>
            </a:r>
            <a:r>
              <a:rPr lang="en-US" sz="3300" dirty="0" err="1">
                <a:solidFill>
                  <a:schemeClr val="tx1"/>
                </a:solidFill>
              </a:rPr>
              <a:t>menyampaikan</a:t>
            </a:r>
            <a:r>
              <a:rPr lang="en-US" sz="3300" dirty="0">
                <a:solidFill>
                  <a:schemeClr val="tx1"/>
                </a:solidFill>
              </a:rPr>
              <a:t> </a:t>
            </a:r>
            <a:r>
              <a:rPr lang="en-US" sz="3300" dirty="0" err="1">
                <a:solidFill>
                  <a:schemeClr val="tx1"/>
                </a:solidFill>
              </a:rPr>
              <a:t>laporan</a:t>
            </a:r>
            <a:r>
              <a:rPr lang="en-US" sz="3300" dirty="0">
                <a:solidFill>
                  <a:schemeClr val="tx1"/>
                </a:solidFill>
              </a:rPr>
              <a:t> </a:t>
            </a:r>
            <a:r>
              <a:rPr lang="en-US" sz="3300" dirty="0" err="1">
                <a:solidFill>
                  <a:schemeClr val="tx1"/>
                </a:solidFill>
              </a:rPr>
              <a:t>kepada</a:t>
            </a:r>
            <a:r>
              <a:rPr lang="en-US" sz="3300" dirty="0">
                <a:solidFill>
                  <a:schemeClr val="tx1"/>
                </a:solidFill>
              </a:rPr>
              <a:t> KDH </a:t>
            </a:r>
            <a:r>
              <a:rPr lang="en-US" sz="3300" dirty="0" err="1">
                <a:solidFill>
                  <a:schemeClr val="tx1"/>
                </a:solidFill>
              </a:rPr>
              <a:t>melalui</a:t>
            </a:r>
            <a:r>
              <a:rPr lang="en-US" sz="3300" dirty="0">
                <a:solidFill>
                  <a:schemeClr val="tx1"/>
                </a:solidFill>
              </a:rPr>
              <a:t> SKPD </a:t>
            </a:r>
            <a:r>
              <a:rPr lang="en-US" sz="3300" dirty="0" err="1">
                <a:solidFill>
                  <a:schemeClr val="tx1"/>
                </a:solidFill>
              </a:rPr>
              <a:t>terkait</a:t>
            </a:r>
            <a:r>
              <a:rPr lang="en-US" sz="3300" dirty="0">
                <a:solidFill>
                  <a:schemeClr val="tx1"/>
                </a:solidFill>
              </a:rPr>
              <a:t>.</a:t>
            </a:r>
          </a:p>
          <a:p>
            <a:endParaRPr lang="en-US" sz="3300" dirty="0">
              <a:solidFill>
                <a:schemeClr val="tx1"/>
              </a:solidFill>
            </a:endParaRPr>
          </a:p>
        </p:txBody>
      </p:sp>
      <p:sp>
        <p:nvSpPr>
          <p:cNvPr id="1048849" name="Rectangle 1"/>
          <p:cNvSpPr/>
          <p:nvPr/>
        </p:nvSpPr>
        <p:spPr>
          <a:xfrm>
            <a:off x="10375873" y="812801"/>
            <a:ext cx="5486423" cy="59690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Bookman Old Style" pitchFamily="18" charset="0"/>
              </a:rPr>
              <a:t>PERTANGGUNGJAWABAN</a:t>
            </a:r>
          </a:p>
        </p:txBody>
      </p:sp>
      <p:sp>
        <p:nvSpPr>
          <p:cNvPr id="1048850" name="Striped Right Arrow 4"/>
          <p:cNvSpPr/>
          <p:nvPr/>
        </p:nvSpPr>
        <p:spPr>
          <a:xfrm>
            <a:off x="5385285" y="2769395"/>
            <a:ext cx="545307" cy="1624013"/>
          </a:xfrm>
          <a:prstGeom prst="stripedRight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700"/>
          </a:p>
        </p:txBody>
      </p:sp>
      <p:sp>
        <p:nvSpPr>
          <p:cNvPr id="1048851" name="Striped Right Arrow 31"/>
          <p:cNvSpPr/>
          <p:nvPr/>
        </p:nvSpPr>
        <p:spPr>
          <a:xfrm>
            <a:off x="5480720" y="6908007"/>
            <a:ext cx="547688" cy="1626393"/>
          </a:xfrm>
          <a:prstGeom prst="stripedRight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700"/>
          </a:p>
        </p:txBody>
      </p:sp>
      <p:sp>
        <p:nvSpPr>
          <p:cNvPr id="1048852" name="Rectangle 12"/>
          <p:cNvSpPr/>
          <p:nvPr/>
        </p:nvSpPr>
        <p:spPr>
          <a:xfrm>
            <a:off x="3633344" y="93709"/>
            <a:ext cx="2302618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BANSOS</a:t>
            </a:r>
            <a:endParaRPr lang="en-US" sz="4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48853" name="TextBox 3"/>
          <p:cNvSpPr txBox="1">
            <a:spLocks noChangeArrowheads="1"/>
          </p:cNvSpPr>
          <p:nvPr/>
        </p:nvSpPr>
        <p:spPr bwMode="auto">
          <a:xfrm>
            <a:off x="-1028701" y="1981201"/>
            <a:ext cx="184731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d-ID" sz="2700">
              <a:latin typeface="Candara" pitchFamily="34" charset="0"/>
            </a:endParaRPr>
          </a:p>
        </p:txBody>
      </p:sp>
      <p:sp>
        <p:nvSpPr>
          <p:cNvPr id="1048854" name="Rectangle 13"/>
          <p:cNvSpPr/>
          <p:nvPr/>
        </p:nvSpPr>
        <p:spPr>
          <a:xfrm>
            <a:off x="6175348" y="812801"/>
            <a:ext cx="3528248" cy="59690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Bookman Old Style" pitchFamily="18" charset="0"/>
              </a:rPr>
              <a:t>PELAPORAN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Title 1"/>
          <p:cNvSpPr txBox="1"/>
          <p:nvPr/>
        </p:nvSpPr>
        <p:spPr>
          <a:xfrm>
            <a:off x="3717512" y="1261028"/>
            <a:ext cx="10974303" cy="79637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b"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LATAR BELAKANG</a:t>
            </a:r>
          </a:p>
        </p:txBody>
      </p:sp>
      <p:sp>
        <p:nvSpPr>
          <p:cNvPr id="1048601" name="Down Arrow 8"/>
          <p:cNvSpPr/>
          <p:nvPr/>
        </p:nvSpPr>
        <p:spPr>
          <a:xfrm>
            <a:off x="5655173" y="2166560"/>
            <a:ext cx="7098980" cy="805241"/>
          </a:xfrm>
          <a:prstGeom prst="downArrow">
            <a:avLst>
              <a:gd name="adj1" fmla="val 50000"/>
              <a:gd name="adj2" fmla="val 77829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700"/>
          </a:p>
        </p:txBody>
      </p:sp>
      <p:sp>
        <p:nvSpPr>
          <p:cNvPr id="1048602" name="Rounded Rectangle 1"/>
          <p:cNvSpPr/>
          <p:nvPr/>
        </p:nvSpPr>
        <p:spPr>
          <a:xfrm>
            <a:off x="3514300" y="3038594"/>
            <a:ext cx="11709779" cy="111715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Bookman Old Style" pitchFamily="18" charset="0"/>
                <a:cs typeface="Arial" charset="0"/>
              </a:rPr>
              <a:t>BELUM ADA ATURAN YANG JELAS DAN TEGAS ATAS BELANJA HIBAH DAN BANSOS DI DAERAH</a:t>
            </a:r>
          </a:p>
        </p:txBody>
      </p:sp>
      <p:sp>
        <p:nvSpPr>
          <p:cNvPr id="1048603" name="Rounded Rectangle 7"/>
          <p:cNvSpPr/>
          <p:nvPr/>
        </p:nvSpPr>
        <p:spPr>
          <a:xfrm>
            <a:off x="3717512" y="4276471"/>
            <a:ext cx="11709779" cy="1130147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Bookman Old Style" pitchFamily="18" charset="0"/>
                <a:cs typeface="Arial" charset="0"/>
              </a:rPr>
              <a:t>ADANYA PERMASALAHAN HUKUM TERKAIT DENGAN PEMBERIAN HIBAH DAN BANSOS</a:t>
            </a:r>
          </a:p>
        </p:txBody>
      </p:sp>
      <p:sp>
        <p:nvSpPr>
          <p:cNvPr id="1048604" name="Rounded Rectangle 9"/>
          <p:cNvSpPr/>
          <p:nvPr/>
        </p:nvSpPr>
        <p:spPr>
          <a:xfrm>
            <a:off x="3555302" y="5527343"/>
            <a:ext cx="11709779" cy="90287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Bookman Old Style" pitchFamily="18" charset="0"/>
                <a:cs typeface="Arial" charset="0"/>
              </a:rPr>
              <a:t>HASIL KAJIAN KOMISI PEMBERANTAS KORUPSI</a:t>
            </a:r>
            <a:endParaRPr lang="en-US" sz="2700" b="1" dirty="0">
              <a:solidFill>
                <a:schemeClr val="bg1"/>
              </a:solidFill>
              <a:latin typeface="Bookman Old Style" pitchFamily="18" charset="0"/>
              <a:cs typeface="Arial" charset="0"/>
            </a:endParaRPr>
          </a:p>
        </p:txBody>
      </p:sp>
      <p:sp>
        <p:nvSpPr>
          <p:cNvPr id="1048605" name="Rounded Rectangle 10"/>
          <p:cNvSpPr/>
          <p:nvPr/>
        </p:nvSpPr>
        <p:spPr>
          <a:xfrm>
            <a:off x="3555301" y="6556044"/>
            <a:ext cx="11709779" cy="13306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Bookman Old Style" pitchFamily="18" charset="0"/>
                <a:cs typeface="Arial" charset="0"/>
              </a:rPr>
              <a:t>AGAR TERCIPTANYA TERTIB ADMINISTRASI </a:t>
            </a:r>
          </a:p>
          <a:p>
            <a:pPr algn="ctr"/>
            <a:r>
              <a:rPr lang="en-US" sz="3000" b="1" dirty="0">
                <a:solidFill>
                  <a:schemeClr val="bg1"/>
                </a:solidFill>
                <a:latin typeface="Bookman Old Style" pitchFamily="18" charset="0"/>
                <a:cs typeface="Arial" charset="0"/>
              </a:rPr>
              <a:t>AKUNTASI DAN TRANSPARANSI DALAM</a:t>
            </a:r>
          </a:p>
          <a:p>
            <a:pPr algn="ctr"/>
            <a:r>
              <a:rPr lang="en-US" sz="3000" b="1" dirty="0">
                <a:solidFill>
                  <a:schemeClr val="bg1"/>
                </a:solidFill>
                <a:latin typeface="Bookman Old Style" pitchFamily="18" charset="0"/>
                <a:cs typeface="Arial" charset="0"/>
              </a:rPr>
              <a:t>PENGELOLAAN HIBAH DAN BANSOS</a:t>
            </a:r>
          </a:p>
        </p:txBody>
      </p:sp>
      <p:sp>
        <p:nvSpPr>
          <p:cNvPr id="1048606" name="Down Arrow 12"/>
          <p:cNvSpPr/>
          <p:nvPr/>
        </p:nvSpPr>
        <p:spPr>
          <a:xfrm>
            <a:off x="5834744" y="7886700"/>
            <a:ext cx="7098980" cy="685800"/>
          </a:xfrm>
          <a:prstGeom prst="downArrow">
            <a:avLst>
              <a:gd name="adj1" fmla="val 50000"/>
              <a:gd name="adj2" fmla="val 7018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700"/>
          </a:p>
        </p:txBody>
      </p:sp>
      <p:grpSp>
        <p:nvGrpSpPr>
          <p:cNvPr id="47" name="Group 4"/>
          <p:cNvGrpSpPr/>
          <p:nvPr/>
        </p:nvGrpSpPr>
        <p:grpSpPr bwMode="auto">
          <a:xfrm>
            <a:off x="2971801" y="8636795"/>
            <a:ext cx="12458699" cy="1331118"/>
            <a:chOff x="854222" y="5758597"/>
            <a:chExt cx="7806519" cy="887104"/>
          </a:xfrm>
        </p:grpSpPr>
        <p:sp>
          <p:nvSpPr>
            <p:cNvPr id="1048607" name="Rounded Rectangle 13"/>
            <p:cNvSpPr/>
            <p:nvPr/>
          </p:nvSpPr>
          <p:spPr>
            <a:xfrm>
              <a:off x="854222" y="5758597"/>
              <a:ext cx="7806519" cy="887104"/>
            </a:xfrm>
            <a:prstGeom prst="roundRect">
              <a:avLst/>
            </a:prstGeom>
            <a:ln w="38100"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en-US" sz="3000" b="1" dirty="0">
                <a:solidFill>
                  <a:srgbClr val="C00000"/>
                </a:solidFill>
                <a:latin typeface="Bookman Old Style" pitchFamily="18" charset="0"/>
                <a:cs typeface="Arial" charset="0"/>
              </a:endParaRPr>
            </a:p>
          </p:txBody>
        </p:sp>
        <p:sp>
          <p:nvSpPr>
            <p:cNvPr id="1048608" name="Oval 11"/>
            <p:cNvSpPr/>
            <p:nvPr/>
          </p:nvSpPr>
          <p:spPr>
            <a:xfrm>
              <a:off x="1023411" y="5845447"/>
              <a:ext cx="3045669" cy="74748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3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itchFamily="18" charset="0"/>
                </a:rPr>
                <a:t>PMDN  NO 32 THN 2011</a:t>
              </a:r>
            </a:p>
          </p:txBody>
        </p:sp>
        <p:sp>
          <p:nvSpPr>
            <p:cNvPr id="1048609" name="Oval 14"/>
            <p:cNvSpPr/>
            <p:nvPr/>
          </p:nvSpPr>
          <p:spPr>
            <a:xfrm>
              <a:off x="5575648" y="5845447"/>
              <a:ext cx="3048044" cy="74748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3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itchFamily="18" charset="0"/>
                </a:rPr>
                <a:t>PMDN  NO 123 THN 2018</a:t>
              </a:r>
            </a:p>
          </p:txBody>
        </p:sp>
        <p:sp>
          <p:nvSpPr>
            <p:cNvPr id="1048610" name="Right Arrow 2"/>
            <p:cNvSpPr/>
            <p:nvPr/>
          </p:nvSpPr>
          <p:spPr>
            <a:xfrm>
              <a:off x="4274820" y="5806440"/>
              <a:ext cx="1097280" cy="822960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270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2"/>
          <p:cNvGrpSpPr/>
          <p:nvPr/>
        </p:nvGrpSpPr>
        <p:grpSpPr>
          <a:xfrm>
            <a:off x="3334997" y="2470608"/>
            <a:ext cx="4822148" cy="958392"/>
            <a:chOff x="460195" y="0"/>
            <a:chExt cx="3214765" cy="255486"/>
          </a:xfrm>
          <a:scene3d>
            <a:camera prst="orthographicFront"/>
            <a:lightRig rig="chilly" dir="t"/>
          </a:scene3d>
        </p:grpSpPr>
        <p:sp>
          <p:nvSpPr>
            <p:cNvPr id="1048636" name="Rounded Rectangle 4"/>
            <p:cNvSpPr/>
            <p:nvPr/>
          </p:nvSpPr>
          <p:spPr>
            <a:xfrm>
              <a:off x="460195" y="0"/>
              <a:ext cx="3214765" cy="255486"/>
            </a:xfrm>
            <a:prstGeom prst="roundRect">
              <a:avLst>
                <a:gd name="adj" fmla="val 10000"/>
              </a:avLst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637" name="Rounded Rectangle 4"/>
            <p:cNvSpPr/>
            <p:nvPr/>
          </p:nvSpPr>
          <p:spPr>
            <a:xfrm>
              <a:off x="467678" y="7483"/>
              <a:ext cx="3199799" cy="2405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1440" tIns="60960" rIns="91440" bIns="60960" spcCol="1270" anchor="ctr"/>
            <a:lstStyle/>
            <a:p>
              <a:pPr algn="ctr" defTabSz="21336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4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itchFamily="18" charset="0"/>
                </a:rPr>
                <a:t>HIBAH</a:t>
              </a:r>
            </a:p>
          </p:txBody>
        </p:sp>
      </p:grpSp>
      <p:grpSp>
        <p:nvGrpSpPr>
          <p:cNvPr id="64" name="Group 3"/>
          <p:cNvGrpSpPr/>
          <p:nvPr/>
        </p:nvGrpSpPr>
        <p:grpSpPr>
          <a:xfrm>
            <a:off x="10408522" y="2448837"/>
            <a:ext cx="4822148" cy="958392"/>
            <a:chOff x="4087328" y="0"/>
            <a:chExt cx="3214765" cy="255486"/>
          </a:xfrm>
          <a:scene3d>
            <a:camera prst="orthographicFront"/>
            <a:lightRig rig="chilly" dir="t"/>
          </a:scene3d>
        </p:grpSpPr>
        <p:sp>
          <p:nvSpPr>
            <p:cNvPr id="1048638" name="Rounded Rectangle 7"/>
            <p:cNvSpPr/>
            <p:nvPr/>
          </p:nvSpPr>
          <p:spPr>
            <a:xfrm>
              <a:off x="4087328" y="0"/>
              <a:ext cx="3214765" cy="255486"/>
            </a:xfrm>
            <a:prstGeom prst="roundRect">
              <a:avLst>
                <a:gd name="adj" fmla="val 10000"/>
              </a:avLst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639" name="Rounded Rectangle 6"/>
            <p:cNvSpPr/>
            <p:nvPr/>
          </p:nvSpPr>
          <p:spPr>
            <a:xfrm>
              <a:off x="4094811" y="7483"/>
              <a:ext cx="3199799" cy="2405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1440" tIns="60960" rIns="91440" bIns="60960" spcCol="1270" anchor="ctr"/>
            <a:lstStyle/>
            <a:p>
              <a:pPr algn="ctr" defTabSz="21336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4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itchFamily="18" charset="0"/>
                </a:rPr>
                <a:t>BANSOS</a:t>
              </a:r>
            </a:p>
          </p:txBody>
        </p:sp>
      </p:grpSp>
      <p:grpSp>
        <p:nvGrpSpPr>
          <p:cNvPr id="65" name="Group 20"/>
          <p:cNvGrpSpPr/>
          <p:nvPr/>
        </p:nvGrpSpPr>
        <p:grpSpPr>
          <a:xfrm>
            <a:off x="4114801" y="1371600"/>
            <a:ext cx="10240397" cy="958392"/>
            <a:chOff x="460195" y="0"/>
            <a:chExt cx="3214765" cy="255486"/>
          </a:xfrm>
          <a:solidFill>
            <a:srgbClr val="FFFF00"/>
          </a:solidFill>
          <a:scene3d>
            <a:camera prst="orthographicFront"/>
            <a:lightRig rig="chilly" dir="t"/>
          </a:scene3d>
        </p:grpSpPr>
        <p:sp>
          <p:nvSpPr>
            <p:cNvPr id="1048640" name="Rounded Rectangle 10"/>
            <p:cNvSpPr/>
            <p:nvPr/>
          </p:nvSpPr>
          <p:spPr>
            <a:xfrm>
              <a:off x="460195" y="0"/>
              <a:ext cx="3214765" cy="25548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1048641" name="Rounded Rectangle 4"/>
            <p:cNvSpPr/>
            <p:nvPr/>
          </p:nvSpPr>
          <p:spPr>
            <a:xfrm>
              <a:off x="467678" y="7483"/>
              <a:ext cx="3199799" cy="24052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1440" tIns="60960" rIns="91440" bIns="60960" spcCol="1270" anchor="ctr"/>
            <a:lstStyle/>
            <a:p>
              <a:pPr algn="ctr" defTabSz="21336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4500" b="1" dirty="0">
                  <a:solidFill>
                    <a:schemeClr val="bg1"/>
                  </a:solidFill>
                  <a:latin typeface="Bookman Old Style" pitchFamily="18" charset="0"/>
                </a:rPr>
                <a:t>DEFINISI</a:t>
              </a:r>
            </a:p>
          </p:txBody>
        </p:sp>
      </p:grpSp>
      <p:sp>
        <p:nvSpPr>
          <p:cNvPr id="1048642" name="Down Arrow 12"/>
          <p:cNvSpPr/>
          <p:nvPr/>
        </p:nvSpPr>
        <p:spPr>
          <a:xfrm>
            <a:off x="4214536" y="3439769"/>
            <a:ext cx="3362228" cy="255932"/>
          </a:xfrm>
          <a:prstGeom prst="down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700"/>
          </a:p>
        </p:txBody>
      </p:sp>
      <p:sp>
        <p:nvSpPr>
          <p:cNvPr id="1048643" name="Down Arrow 13"/>
          <p:cNvSpPr/>
          <p:nvPr/>
        </p:nvSpPr>
        <p:spPr>
          <a:xfrm>
            <a:off x="11247628" y="3505084"/>
            <a:ext cx="3362228" cy="255932"/>
          </a:xfrm>
          <a:prstGeom prst="down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700"/>
          </a:p>
        </p:txBody>
      </p:sp>
      <p:sp>
        <p:nvSpPr>
          <p:cNvPr id="1048644" name="Rounded Rectangle 14"/>
          <p:cNvSpPr/>
          <p:nvPr/>
        </p:nvSpPr>
        <p:spPr>
          <a:xfrm>
            <a:off x="2428876" y="3886200"/>
            <a:ext cx="6734216" cy="6400800"/>
          </a:xfrm>
          <a:prstGeom prst="roundRect">
            <a:avLst>
              <a:gd name="adj" fmla="val 1257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 defTabSz="1066800">
              <a:lnSpc>
                <a:spcPct val="90000"/>
              </a:lnSpc>
              <a:spcAft>
                <a:spcPts val="450"/>
              </a:spcAft>
            </a:pPr>
            <a:r>
              <a:rPr lang="en-US" sz="27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P</a:t>
            </a:r>
            <a:r>
              <a:rPr lang="id-ID" sz="27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emberian uang/barang atau jasa dari pemda kepada : </a:t>
            </a:r>
          </a:p>
          <a:p>
            <a:pPr algn="just" defTabSz="1066800">
              <a:lnSpc>
                <a:spcPct val="90000"/>
              </a:lnSpc>
              <a:spcAft>
                <a:spcPts val="450"/>
              </a:spcAft>
            </a:pPr>
            <a:r>
              <a:rPr lang="id-ID" sz="2700" b="1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- pemerintah atau </a:t>
            </a:r>
          </a:p>
          <a:p>
            <a:pPr algn="just" defTabSz="1066800">
              <a:lnSpc>
                <a:spcPct val="90000"/>
              </a:lnSpc>
              <a:spcAft>
                <a:spcPts val="450"/>
              </a:spcAft>
            </a:pPr>
            <a:r>
              <a:rPr lang="id-ID" sz="2700" b="1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- pemerintah daerah lainnya, </a:t>
            </a:r>
          </a:p>
          <a:p>
            <a:pPr defTabSz="1066800">
              <a:lnSpc>
                <a:spcPct val="90000"/>
              </a:lnSpc>
              <a:spcAft>
                <a:spcPts val="450"/>
              </a:spcAft>
            </a:pPr>
            <a:r>
              <a:rPr lang="id-ID" sz="2700" b="1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- </a:t>
            </a:r>
            <a:r>
              <a:rPr lang="id-ID" sz="27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BUMN/BUMD</a:t>
            </a:r>
          </a:p>
          <a:p>
            <a:pPr marL="342900" indent="-342900" algn="just" defTabSz="1066800">
              <a:lnSpc>
                <a:spcPct val="90000"/>
              </a:lnSpc>
              <a:spcAft>
                <a:spcPts val="450"/>
              </a:spcAft>
              <a:buFontTx/>
              <a:buChar char="-"/>
            </a:pPr>
            <a:r>
              <a:rPr lang="id-ID" sz="2700" b="1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Badan, Lembaga, Organisasi kemasyarakatan Berbadan hukum Indonesia</a:t>
            </a:r>
            <a:endParaRPr lang="en-US" sz="2700" b="1" dirty="0">
              <a:solidFill>
                <a:srgbClr val="002060"/>
              </a:solidFill>
              <a:latin typeface="Batang" pitchFamily="18" charset="-127"/>
              <a:ea typeface="Batang" pitchFamily="18" charset="-127"/>
            </a:endParaRPr>
          </a:p>
          <a:p>
            <a:pPr algn="just" defTabSz="1066800">
              <a:lnSpc>
                <a:spcPct val="90000"/>
              </a:lnSpc>
              <a:spcAft>
                <a:spcPts val="450"/>
              </a:spcAft>
            </a:pPr>
            <a:r>
              <a:rPr lang="id-ID" sz="2700" b="1" dirty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yang secara spesifik telah ditetapkan peruntukannya, bersifat tidak wajib dan tidak mengikat, serta tidak secara terus menerus yang </a:t>
            </a:r>
            <a:r>
              <a:rPr lang="id-ID" sz="2700" b="1" dirty="0">
                <a:solidFill>
                  <a:schemeClr val="accent6"/>
                </a:solidFill>
                <a:latin typeface="Batang" pitchFamily="18" charset="-127"/>
                <a:ea typeface="Batang" pitchFamily="18" charset="-127"/>
              </a:rPr>
              <a:t>bertujuan </a:t>
            </a:r>
            <a:r>
              <a:rPr lang="id-ID" sz="27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untuk menunjang penyelenggaraan urusan </a:t>
            </a:r>
            <a:r>
              <a:rPr lang="en-US" sz="27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pemda</a:t>
            </a:r>
            <a:endParaRPr lang="en-US" sz="27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 algn="just" defTabSz="1066800">
              <a:lnSpc>
                <a:spcPct val="90000"/>
              </a:lnSpc>
              <a:spcAft>
                <a:spcPct val="35000"/>
              </a:spcAft>
            </a:pPr>
            <a:endParaRPr lang="en-US" sz="2700" dirty="0">
              <a:solidFill>
                <a:schemeClr val="tx1"/>
              </a:solidFill>
              <a:latin typeface="Tahoma"/>
            </a:endParaRPr>
          </a:p>
          <a:p>
            <a:pPr algn="just" defTabSz="1066800">
              <a:lnSpc>
                <a:spcPct val="90000"/>
              </a:lnSpc>
              <a:spcAft>
                <a:spcPct val="35000"/>
              </a:spcAft>
            </a:pPr>
            <a:endParaRPr lang="en-US" sz="2700" dirty="0">
              <a:solidFill>
                <a:schemeClr val="tx1"/>
              </a:solidFill>
              <a:latin typeface="Tahoma"/>
            </a:endParaRPr>
          </a:p>
          <a:p>
            <a:pPr algn="ctr"/>
            <a:endParaRPr lang="en-US" sz="2700" dirty="0"/>
          </a:p>
        </p:txBody>
      </p:sp>
      <p:sp>
        <p:nvSpPr>
          <p:cNvPr id="1048645" name="Rounded Rectangle 15"/>
          <p:cNvSpPr/>
          <p:nvPr/>
        </p:nvSpPr>
        <p:spPr>
          <a:xfrm>
            <a:off x="9489656" y="3886199"/>
            <a:ext cx="6376341" cy="6400802"/>
          </a:xfrm>
          <a:prstGeom prst="roundRect">
            <a:avLst>
              <a:gd name="adj" fmla="val 1257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just" defTabSz="1066800">
              <a:lnSpc>
                <a:spcPct val="90000"/>
              </a:lnSpc>
              <a:spcAft>
                <a:spcPct val="35000"/>
              </a:spcAft>
            </a:pPr>
            <a:r>
              <a:rPr lang="en-US" sz="2700" b="1" dirty="0">
                <a:solidFill>
                  <a:schemeClr val="tx1">
                    <a:lumMod val="95000"/>
                  </a:schemeClr>
                </a:solidFill>
                <a:latin typeface="Batang" pitchFamily="18" charset="-127"/>
                <a:ea typeface="Batang" pitchFamily="18" charset="-127"/>
              </a:rPr>
              <a:t>P</a:t>
            </a:r>
            <a:r>
              <a:rPr lang="id-ID" sz="2700" b="1" dirty="0">
                <a:solidFill>
                  <a:schemeClr val="tx1">
                    <a:lumMod val="95000"/>
                  </a:schemeClr>
                </a:solidFill>
                <a:latin typeface="Batang" pitchFamily="18" charset="-127"/>
                <a:ea typeface="Batang" pitchFamily="18" charset="-127"/>
              </a:rPr>
              <a:t>emberian bantuan berupa uang/barang dari pemda kepada :</a:t>
            </a:r>
          </a:p>
          <a:p>
            <a:pPr algn="just" defTabSz="1066800">
              <a:lnSpc>
                <a:spcPct val="90000"/>
              </a:lnSpc>
              <a:spcAft>
                <a:spcPct val="35000"/>
              </a:spcAft>
            </a:pPr>
            <a:r>
              <a:rPr lang="id-ID" sz="2700" b="1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- individu, </a:t>
            </a:r>
          </a:p>
          <a:p>
            <a:pPr algn="just" defTabSz="1066800">
              <a:lnSpc>
                <a:spcPct val="90000"/>
              </a:lnSpc>
              <a:spcAft>
                <a:spcPct val="35000"/>
              </a:spcAft>
            </a:pPr>
            <a:r>
              <a:rPr lang="id-ID" sz="2700" b="1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- keluarga, </a:t>
            </a:r>
          </a:p>
          <a:p>
            <a:pPr algn="just" defTabSz="1066800">
              <a:lnSpc>
                <a:spcPct val="90000"/>
              </a:lnSpc>
              <a:spcAft>
                <a:spcPct val="35000"/>
              </a:spcAft>
            </a:pPr>
            <a:r>
              <a:rPr lang="id-ID" sz="2700" b="1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- kelompok dan/atau </a:t>
            </a:r>
          </a:p>
          <a:p>
            <a:pPr algn="just" defTabSz="1066800">
              <a:lnSpc>
                <a:spcPct val="90000"/>
              </a:lnSpc>
              <a:spcAft>
                <a:spcPct val="35000"/>
              </a:spcAft>
              <a:buFontTx/>
              <a:buChar char="-"/>
            </a:pPr>
            <a:r>
              <a:rPr lang="en-US" sz="2700" b="1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 m</a:t>
            </a:r>
            <a:r>
              <a:rPr lang="id-ID" sz="2700" b="1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asyarakat</a:t>
            </a:r>
            <a:endParaRPr lang="en-US" sz="2700" b="1" dirty="0">
              <a:solidFill>
                <a:srgbClr val="002060"/>
              </a:solidFill>
              <a:latin typeface="Batang" pitchFamily="18" charset="-127"/>
              <a:ea typeface="Batang" pitchFamily="18" charset="-127"/>
            </a:endParaRPr>
          </a:p>
          <a:p>
            <a:pPr algn="just" defTabSz="1066800">
              <a:lnSpc>
                <a:spcPct val="90000"/>
              </a:lnSpc>
              <a:spcAft>
                <a:spcPct val="35000"/>
              </a:spcAft>
            </a:pPr>
            <a:r>
              <a:rPr lang="id-ID" sz="2700" b="1" dirty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yang sifatnya tidak secara terus menerus dan selektif yang </a:t>
            </a:r>
            <a:r>
              <a:rPr lang="id-ID" sz="2700" b="1" dirty="0">
                <a:solidFill>
                  <a:schemeClr val="accent6"/>
                </a:solidFill>
                <a:latin typeface="Batang" pitchFamily="18" charset="-127"/>
                <a:ea typeface="Batang" pitchFamily="18" charset="-127"/>
              </a:rPr>
              <a:t>bertujuan </a:t>
            </a:r>
            <a:r>
              <a:rPr lang="id-ID" sz="27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untuk melindungi dari kemungkinan terjadinya resiko sosial</a:t>
            </a:r>
            <a:endParaRPr lang="en-US" sz="27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50240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106965" y="-4238682"/>
            <a:ext cx="6810594" cy="5257857"/>
            <a:chOff x="0" y="0"/>
            <a:chExt cx="812800" cy="6274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627491"/>
            </a:xfrm>
            <a:custGeom>
              <a:avLst/>
              <a:gdLst/>
              <a:ahLst/>
              <a:cxnLst/>
              <a:rect l="l" t="t" r="r" b="b"/>
              <a:pathLst>
                <a:path w="812800" h="627491">
                  <a:moveTo>
                    <a:pt x="812800" y="313746"/>
                  </a:moveTo>
                  <a:lnTo>
                    <a:pt x="609600" y="627491"/>
                  </a:lnTo>
                  <a:lnTo>
                    <a:pt x="203200" y="627491"/>
                  </a:lnTo>
                  <a:lnTo>
                    <a:pt x="0" y="313746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13746"/>
                  </a:lnTo>
                  <a:close/>
                </a:path>
              </a:pathLst>
            </a:custGeom>
            <a:solidFill>
              <a:srgbClr val="06053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14300" y="-38100"/>
              <a:ext cx="584200" cy="6655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218082" y="-3336403"/>
            <a:ext cx="5280478" cy="3845308"/>
            <a:chOff x="0" y="0"/>
            <a:chExt cx="812800" cy="59189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591891"/>
            </a:xfrm>
            <a:custGeom>
              <a:avLst/>
              <a:gdLst/>
              <a:ahLst/>
              <a:cxnLst/>
              <a:rect l="l" t="t" r="r" b="b"/>
              <a:pathLst>
                <a:path w="812800" h="591891">
                  <a:moveTo>
                    <a:pt x="812800" y="295945"/>
                  </a:moveTo>
                  <a:lnTo>
                    <a:pt x="609600" y="591891"/>
                  </a:lnTo>
                  <a:lnTo>
                    <a:pt x="203200" y="591891"/>
                  </a:lnTo>
                  <a:lnTo>
                    <a:pt x="0" y="295945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29594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F3630F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114300" y="-38100"/>
              <a:ext cx="584200" cy="629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230617" y="6718775"/>
            <a:ext cx="6810594" cy="4278950"/>
            <a:chOff x="0" y="0"/>
            <a:chExt cx="812800" cy="51066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510665"/>
            </a:xfrm>
            <a:custGeom>
              <a:avLst/>
              <a:gdLst/>
              <a:ahLst/>
              <a:cxnLst/>
              <a:rect l="l" t="t" r="r" b="b"/>
              <a:pathLst>
                <a:path w="812800" h="510665">
                  <a:moveTo>
                    <a:pt x="812800" y="255332"/>
                  </a:moveTo>
                  <a:lnTo>
                    <a:pt x="609600" y="510665"/>
                  </a:lnTo>
                  <a:lnTo>
                    <a:pt x="203200" y="510665"/>
                  </a:lnTo>
                  <a:lnTo>
                    <a:pt x="0" y="255332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255332"/>
                  </a:lnTo>
                  <a:close/>
                </a:path>
              </a:pathLst>
            </a:custGeom>
            <a:solidFill>
              <a:srgbClr val="06053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14300" y="-38100"/>
              <a:ext cx="584200" cy="5487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305871" y="8858250"/>
            <a:ext cx="5280478" cy="3317611"/>
            <a:chOff x="0" y="0"/>
            <a:chExt cx="812800" cy="51066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510665"/>
            </a:xfrm>
            <a:custGeom>
              <a:avLst/>
              <a:gdLst/>
              <a:ahLst/>
              <a:cxnLst/>
              <a:rect l="l" t="t" r="r" b="b"/>
              <a:pathLst>
                <a:path w="812800" h="510665">
                  <a:moveTo>
                    <a:pt x="812800" y="255332"/>
                  </a:moveTo>
                  <a:lnTo>
                    <a:pt x="609600" y="510665"/>
                  </a:lnTo>
                  <a:lnTo>
                    <a:pt x="203200" y="510665"/>
                  </a:lnTo>
                  <a:lnTo>
                    <a:pt x="0" y="255332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255332"/>
                  </a:lnTo>
                  <a:close/>
                </a:path>
              </a:pathLst>
            </a:custGeom>
            <a:solidFill>
              <a:srgbClr val="F3630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14300" y="-38100"/>
              <a:ext cx="584200" cy="5487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152810" y="7746076"/>
            <a:ext cx="5280478" cy="3845308"/>
            <a:chOff x="0" y="0"/>
            <a:chExt cx="812800" cy="59189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591891"/>
            </a:xfrm>
            <a:custGeom>
              <a:avLst/>
              <a:gdLst/>
              <a:ahLst/>
              <a:cxnLst/>
              <a:rect l="l" t="t" r="r" b="b"/>
              <a:pathLst>
                <a:path w="812800" h="591891">
                  <a:moveTo>
                    <a:pt x="812800" y="295945"/>
                  </a:moveTo>
                  <a:lnTo>
                    <a:pt x="609600" y="591891"/>
                  </a:lnTo>
                  <a:lnTo>
                    <a:pt x="203200" y="591891"/>
                  </a:lnTo>
                  <a:lnTo>
                    <a:pt x="0" y="295945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29594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F3630F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114300" y="-38100"/>
              <a:ext cx="584200" cy="629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2859092" y="9453894"/>
            <a:ext cx="2174034" cy="324129"/>
          </a:xfrm>
          <a:custGeom>
            <a:avLst/>
            <a:gdLst/>
            <a:ahLst/>
            <a:cxnLst/>
            <a:rect l="l" t="t" r="r" b="b"/>
            <a:pathLst>
              <a:path w="2174034" h="324129">
                <a:moveTo>
                  <a:pt x="0" y="0"/>
                </a:moveTo>
                <a:lnTo>
                  <a:pt x="2174035" y="0"/>
                </a:lnTo>
                <a:lnTo>
                  <a:pt x="2174035" y="324129"/>
                </a:lnTo>
                <a:lnTo>
                  <a:pt x="0" y="3241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4220230" y="1613894"/>
            <a:ext cx="1572819" cy="1487029"/>
          </a:xfrm>
          <a:custGeom>
            <a:avLst/>
            <a:gdLst/>
            <a:ahLst/>
            <a:cxnLst/>
            <a:rect l="l" t="t" r="r" b="b"/>
            <a:pathLst>
              <a:path w="1572819" h="1487029">
                <a:moveTo>
                  <a:pt x="0" y="0"/>
                </a:moveTo>
                <a:lnTo>
                  <a:pt x="1572819" y="0"/>
                </a:lnTo>
                <a:lnTo>
                  <a:pt x="1572819" y="1487029"/>
                </a:lnTo>
                <a:lnTo>
                  <a:pt x="0" y="14870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2590800" y="3270696"/>
            <a:ext cx="15557648" cy="2350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46"/>
              </a:lnSpc>
            </a:pPr>
            <a:r>
              <a:rPr lang="en-US" sz="16600" dirty="0">
                <a:solidFill>
                  <a:srgbClr val="06053F"/>
                </a:solidFill>
                <a:latin typeface="Bernoru SemiCondensed"/>
                <a:ea typeface="Bernoru SemiCondensed"/>
                <a:cs typeface="Bernoru SemiCondensed"/>
                <a:sym typeface="Bernoru SemiCondensed"/>
              </a:rPr>
              <a:t>TERIMA KASIH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-405951" y="9778023"/>
            <a:ext cx="10925270" cy="1610908"/>
            <a:chOff x="0" y="0"/>
            <a:chExt cx="2877437" cy="42427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877438" cy="424272"/>
            </a:xfrm>
            <a:custGeom>
              <a:avLst/>
              <a:gdLst/>
              <a:ahLst/>
              <a:cxnLst/>
              <a:rect l="l" t="t" r="r" b="b"/>
              <a:pathLst>
                <a:path w="2877438" h="424272">
                  <a:moveTo>
                    <a:pt x="203200" y="0"/>
                  </a:moveTo>
                  <a:lnTo>
                    <a:pt x="2877438" y="0"/>
                  </a:lnTo>
                  <a:lnTo>
                    <a:pt x="2674238" y="424272"/>
                  </a:lnTo>
                  <a:lnTo>
                    <a:pt x="0" y="424272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3630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101600" y="-38100"/>
              <a:ext cx="2674237" cy="4623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-5493050" y="9778023"/>
            <a:ext cx="10925270" cy="1610908"/>
            <a:chOff x="0" y="0"/>
            <a:chExt cx="2877437" cy="4242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877438" cy="424272"/>
            </a:xfrm>
            <a:custGeom>
              <a:avLst/>
              <a:gdLst/>
              <a:ahLst/>
              <a:cxnLst/>
              <a:rect l="l" t="t" r="r" b="b"/>
              <a:pathLst>
                <a:path w="2877438" h="424272">
                  <a:moveTo>
                    <a:pt x="203200" y="0"/>
                  </a:moveTo>
                  <a:lnTo>
                    <a:pt x="2877438" y="0"/>
                  </a:lnTo>
                  <a:lnTo>
                    <a:pt x="2674238" y="424272"/>
                  </a:lnTo>
                  <a:lnTo>
                    <a:pt x="0" y="424272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6053F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101600" y="-38100"/>
              <a:ext cx="2674237" cy="4623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7" name="Freeform 27"/>
          <p:cNvSpPr/>
          <p:nvPr/>
        </p:nvSpPr>
        <p:spPr>
          <a:xfrm>
            <a:off x="12515109" y="6467130"/>
            <a:ext cx="1275401" cy="190151"/>
          </a:xfrm>
          <a:custGeom>
            <a:avLst/>
            <a:gdLst/>
            <a:ahLst/>
            <a:cxnLst/>
            <a:rect l="l" t="t" r="r" b="b"/>
            <a:pathLst>
              <a:path w="1275401" h="190151">
                <a:moveTo>
                  <a:pt x="0" y="0"/>
                </a:moveTo>
                <a:lnTo>
                  <a:pt x="1275402" y="0"/>
                </a:lnTo>
                <a:lnTo>
                  <a:pt x="1275402" y="190151"/>
                </a:lnTo>
                <a:lnTo>
                  <a:pt x="0" y="1901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Rounded Rectangle 6"/>
          <p:cNvSpPr/>
          <p:nvPr/>
        </p:nvSpPr>
        <p:spPr>
          <a:xfrm>
            <a:off x="2525492" y="2082569"/>
            <a:ext cx="4506681" cy="206828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id-ID" sz="3000" b="1" dirty="0">
                <a:solidFill>
                  <a:schemeClr val="tx1"/>
                </a:solidFill>
                <a:latin typeface="Baskerville Old Face" pitchFamily="18" charset="0"/>
              </a:rPr>
              <a:t>MENUNJANG PENYELENGGARAAN URUSAN PEM</a:t>
            </a:r>
            <a:r>
              <a:rPr lang="en-US" sz="3000" b="1" dirty="0">
                <a:solidFill>
                  <a:schemeClr val="tx1"/>
                </a:solidFill>
                <a:latin typeface="Baskerville Old Face" pitchFamily="18" charset="0"/>
              </a:rPr>
              <a:t>DA</a:t>
            </a:r>
            <a:endParaRPr lang="en-US" sz="3000" dirty="0">
              <a:solidFill>
                <a:schemeClr val="tx1"/>
              </a:solidFill>
              <a:latin typeface="Baskerville Old Face" pitchFamily="18" charset="0"/>
              <a:cs typeface="Arial Black"/>
            </a:endParaRPr>
          </a:p>
        </p:txBody>
      </p:sp>
      <p:sp>
        <p:nvSpPr>
          <p:cNvPr id="1048652" name="Rectangle 8"/>
          <p:cNvSpPr>
            <a:spLocks noChangeArrowheads="1"/>
          </p:cNvSpPr>
          <p:nvPr/>
        </p:nvSpPr>
        <p:spPr bwMode="auto">
          <a:xfrm>
            <a:off x="8242191" y="1843087"/>
            <a:ext cx="7585641" cy="193899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r>
              <a:rPr lang="it-IT" sz="3000" dirty="0">
                <a:solidFill>
                  <a:srgbClr val="FFFF00"/>
                </a:solidFill>
                <a:latin typeface="Albertus Medium" pitchFamily="34" charset="0"/>
              </a:rPr>
              <a:t>Menunjang </a:t>
            </a:r>
            <a:r>
              <a:rPr lang="it-IT" sz="3000" b="1" dirty="0">
                <a:latin typeface="Albertus Medium" pitchFamily="34" charset="0"/>
              </a:rPr>
              <a:t>pencapaian sasaran program dan kegiatan</a:t>
            </a:r>
            <a:r>
              <a:rPr lang="it-IT" sz="3000" dirty="0">
                <a:solidFill>
                  <a:srgbClr val="FFFF00"/>
                </a:solidFill>
                <a:latin typeface="Albertus Medium" pitchFamily="34" charset="0"/>
              </a:rPr>
              <a:t> pemerintah daerah</a:t>
            </a:r>
            <a:r>
              <a:rPr lang="id-ID" sz="3000" dirty="0">
                <a:solidFill>
                  <a:srgbClr val="FFFF00"/>
                </a:solidFill>
                <a:latin typeface="Albertus Medium" pitchFamily="34" charset="0"/>
              </a:rPr>
              <a:t> dengan </a:t>
            </a:r>
            <a:r>
              <a:rPr lang="it-IT" sz="3000" dirty="0">
                <a:solidFill>
                  <a:srgbClr val="FFFF00"/>
                </a:solidFill>
                <a:latin typeface="Albertus Medium" pitchFamily="34" charset="0"/>
              </a:rPr>
              <a:t>memperhatikan asas keadilan, kepatutan, rasionalitas, dan manfaat untuk masyarakat.</a:t>
            </a:r>
            <a:endParaRPr lang="en-US" sz="3000" dirty="0">
              <a:solidFill>
                <a:srgbClr val="FFFF00"/>
              </a:solidFill>
              <a:latin typeface="Albertus Medium" pitchFamily="34" charset="0"/>
            </a:endParaRPr>
          </a:p>
        </p:txBody>
      </p:sp>
      <p:sp>
        <p:nvSpPr>
          <p:cNvPr id="1048653" name="Right Arrow 8"/>
          <p:cNvSpPr/>
          <p:nvPr/>
        </p:nvSpPr>
        <p:spPr>
          <a:xfrm>
            <a:off x="7305676" y="2376488"/>
            <a:ext cx="740570" cy="14811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700"/>
          </a:p>
        </p:txBody>
      </p:sp>
      <p:sp>
        <p:nvSpPr>
          <p:cNvPr id="1048654" name="Rounded Rectangle 11"/>
          <p:cNvSpPr/>
          <p:nvPr/>
        </p:nvSpPr>
        <p:spPr>
          <a:xfrm>
            <a:off x="2525492" y="5834734"/>
            <a:ext cx="4506681" cy="206828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2133600">
              <a:lnSpc>
                <a:spcPct val="90000"/>
              </a:lnSpc>
              <a:spcAft>
                <a:spcPct val="35000"/>
              </a:spcAft>
            </a:pPr>
            <a:r>
              <a:rPr lang="en-US" sz="4200" b="1" dirty="0">
                <a:solidFill>
                  <a:schemeClr val="tx1"/>
                </a:solidFill>
                <a:latin typeface="Baskerville Old Face" pitchFamily="18" charset="0"/>
              </a:rPr>
              <a:t>RESIKO SOSIAL</a:t>
            </a:r>
          </a:p>
        </p:txBody>
      </p:sp>
      <p:sp>
        <p:nvSpPr>
          <p:cNvPr id="1048655" name="Rectangle 8"/>
          <p:cNvSpPr>
            <a:spLocks noChangeArrowheads="1"/>
          </p:cNvSpPr>
          <p:nvPr/>
        </p:nvSpPr>
        <p:spPr bwMode="auto">
          <a:xfrm>
            <a:off x="8242191" y="5042507"/>
            <a:ext cx="7585641" cy="470898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r>
              <a:rPr lang="en-US" sz="3000" dirty="0">
                <a:latin typeface="Albertus Medium" pitchFamily="34" charset="0"/>
              </a:rPr>
              <a:t>K</a:t>
            </a:r>
            <a:r>
              <a:rPr lang="id-ID" sz="3000" dirty="0">
                <a:latin typeface="Albertus Medium" pitchFamily="34" charset="0"/>
              </a:rPr>
              <a:t>ejadian atau peristiwa yang dapat menimbulkan potensi </a:t>
            </a:r>
            <a:r>
              <a:rPr lang="id-ID" sz="3000" b="1" dirty="0">
                <a:solidFill>
                  <a:srgbClr val="FFFF00"/>
                </a:solidFill>
                <a:latin typeface="Albertus Medium" pitchFamily="34" charset="0"/>
              </a:rPr>
              <a:t>terjadinya kerentanan sosial</a:t>
            </a:r>
            <a:r>
              <a:rPr lang="id-ID" sz="3000" dirty="0">
                <a:latin typeface="Albertus Medium" pitchFamily="34" charset="0"/>
              </a:rPr>
              <a:t> yang ditanggung oleh </a:t>
            </a:r>
            <a:r>
              <a:rPr lang="id-ID" sz="3000" b="1" dirty="0">
                <a:solidFill>
                  <a:srgbClr val="FFFF00"/>
                </a:solidFill>
                <a:latin typeface="Albertus Medium" pitchFamily="34" charset="0"/>
              </a:rPr>
              <a:t>individu, keluarga, kelompok dan/atau masyarakat</a:t>
            </a:r>
            <a:r>
              <a:rPr lang="id-ID" sz="3000" dirty="0">
                <a:latin typeface="Albertus Medium" pitchFamily="34" charset="0"/>
              </a:rPr>
              <a:t> sebagai dampak krisis sosial, krisis ekonomi, krisis politik, bencana</a:t>
            </a:r>
            <a:r>
              <a:rPr lang="en-US" sz="3000" dirty="0">
                <a:latin typeface="Albertus Medium" pitchFamily="34" charset="0"/>
              </a:rPr>
              <a:t>, </a:t>
            </a:r>
            <a:r>
              <a:rPr lang="en-US" sz="3000" dirty="0" err="1">
                <a:latin typeface="Albertus Medium" pitchFamily="34" charset="0"/>
              </a:rPr>
              <a:t>atau</a:t>
            </a:r>
            <a:r>
              <a:rPr lang="en-US" sz="3000" dirty="0">
                <a:latin typeface="Albertus Medium" pitchFamily="34" charset="0"/>
              </a:rPr>
              <a:t> </a:t>
            </a:r>
            <a:r>
              <a:rPr lang="id-ID" sz="3000" dirty="0">
                <a:latin typeface="Albertus Medium" pitchFamily="34" charset="0"/>
              </a:rPr>
              <a:t>fenomena alam</a:t>
            </a:r>
            <a:r>
              <a:rPr lang="en-US" sz="3000" dirty="0">
                <a:latin typeface="Albertus Medium" pitchFamily="34" charset="0"/>
              </a:rPr>
              <a:t> </a:t>
            </a:r>
            <a:r>
              <a:rPr lang="id-ID" sz="3000" dirty="0">
                <a:latin typeface="Albertus Medium" pitchFamily="34" charset="0"/>
              </a:rPr>
              <a:t>yang </a:t>
            </a:r>
            <a:r>
              <a:rPr lang="id-ID" sz="3000" b="1" dirty="0">
                <a:solidFill>
                  <a:srgbClr val="FFFF00"/>
                </a:solidFill>
                <a:latin typeface="Albertus Medium" pitchFamily="34" charset="0"/>
              </a:rPr>
              <a:t>jika tidak diberikan belanja bantuan sosial akan semakin</a:t>
            </a:r>
            <a:r>
              <a:rPr lang="en-US" sz="3000" b="1" dirty="0">
                <a:solidFill>
                  <a:srgbClr val="FFFF00"/>
                </a:solidFill>
                <a:latin typeface="Albertus Medium" pitchFamily="34" charset="0"/>
              </a:rPr>
              <a:t> </a:t>
            </a:r>
            <a:r>
              <a:rPr lang="id-ID" sz="3000" b="1" dirty="0">
                <a:solidFill>
                  <a:srgbClr val="FFFF00"/>
                </a:solidFill>
                <a:latin typeface="Albertus Medium" pitchFamily="34" charset="0"/>
              </a:rPr>
              <a:t>terpuruk dan tidak dapat hidup dalam kondisi </a:t>
            </a:r>
            <a:r>
              <a:rPr lang="en-US" sz="3000" b="1" dirty="0">
                <a:solidFill>
                  <a:srgbClr val="FFFF00"/>
                </a:solidFill>
                <a:latin typeface="Albertus Medium" pitchFamily="34" charset="0"/>
              </a:rPr>
              <a:t> </a:t>
            </a:r>
            <a:r>
              <a:rPr lang="id-ID" sz="3000" b="1" dirty="0">
                <a:solidFill>
                  <a:srgbClr val="FFFF00"/>
                </a:solidFill>
                <a:latin typeface="Albertus Medium" pitchFamily="34" charset="0"/>
              </a:rPr>
              <a:t>wajar</a:t>
            </a:r>
            <a:endParaRPr lang="en-US" sz="3000" dirty="0">
              <a:solidFill>
                <a:srgbClr val="FFFF00"/>
              </a:solidFill>
              <a:latin typeface="Albertus Medium" pitchFamily="34" charset="0"/>
            </a:endParaRPr>
          </a:p>
        </p:txBody>
      </p:sp>
      <p:sp>
        <p:nvSpPr>
          <p:cNvPr id="1048656" name="Right Arrow 13"/>
          <p:cNvSpPr/>
          <p:nvPr/>
        </p:nvSpPr>
        <p:spPr>
          <a:xfrm>
            <a:off x="7305676" y="6129338"/>
            <a:ext cx="740570" cy="14787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7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Rounded Rectangle 4"/>
          <p:cNvSpPr/>
          <p:nvPr/>
        </p:nvSpPr>
        <p:spPr>
          <a:xfrm>
            <a:off x="2743201" y="1645830"/>
            <a:ext cx="4799699" cy="56444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chilly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60960" rIns="91440" bIns="60960" spcCol="1270" anchor="ctr"/>
          <a:lstStyle/>
          <a:p>
            <a:pPr algn="ctr" defTabSz="2133600">
              <a:lnSpc>
                <a:spcPct val="90000"/>
              </a:lnSpc>
              <a:spcAft>
                <a:spcPct val="35000"/>
              </a:spcAft>
            </a:pPr>
            <a:r>
              <a:rPr lang="en-US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PMDN 32 THN 2011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8663" name="Rounded Rectangle 4"/>
          <p:cNvSpPr/>
          <p:nvPr/>
        </p:nvSpPr>
        <p:spPr>
          <a:xfrm>
            <a:off x="2580827" y="2628900"/>
            <a:ext cx="5305874" cy="754380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20" tIns="30480" rIns="162000" bIns="30480" spcCol="127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Sekurang-kurangnya</a:t>
            </a:r>
            <a:r>
              <a:rPr lang="en-US" sz="2400" b="1" dirty="0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harus</a:t>
            </a:r>
            <a:r>
              <a:rPr lang="en-US" sz="2400" b="1" dirty="0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berdasar</a:t>
            </a:r>
            <a:r>
              <a:rPr lang="en-US" sz="2400" b="1" dirty="0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atas</a:t>
            </a:r>
            <a:r>
              <a:rPr lang="en-US" sz="2400" b="1" dirty="0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:</a:t>
            </a:r>
          </a:p>
          <a:p>
            <a:pPr marL="428625" indent="-428625" algn="just">
              <a:spcBef>
                <a:spcPts val="1800"/>
              </a:spcBef>
              <a:buFont typeface="Wingdings" pitchFamily="2" charset="2"/>
              <a:buChar char="q"/>
            </a:pPr>
            <a:r>
              <a:rPr lang="id-ID" sz="2400" dirty="0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Peruntukan secara spesifik telah ditetapkan;</a:t>
            </a:r>
          </a:p>
          <a:p>
            <a:pPr marL="428625" indent="-428625" algn="just">
              <a:buFont typeface="Wingdings" pitchFamily="2" charset="2"/>
              <a:buChar char="q"/>
            </a:pPr>
            <a:r>
              <a:rPr lang="en-US" sz="2400" dirty="0" err="1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Tidak</a:t>
            </a:r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wajib</a:t>
            </a:r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dan</a:t>
            </a:r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tdk</a:t>
            </a:r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mengikat</a:t>
            </a:r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dan</a:t>
            </a:r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tdk</a:t>
            </a:r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terus</a:t>
            </a:r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menerus</a:t>
            </a:r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setiap</a:t>
            </a:r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tahun</a:t>
            </a:r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anggaran</a:t>
            </a:r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sesuai</a:t>
            </a:r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 dg </a:t>
            </a:r>
            <a:r>
              <a:rPr lang="en-US" sz="2400" dirty="0" err="1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kemampuan</a:t>
            </a:r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keuangan</a:t>
            </a:r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daerah</a:t>
            </a:r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kecuali</a:t>
            </a:r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ditentukan</a:t>
            </a:r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 lain </a:t>
            </a:r>
            <a:r>
              <a:rPr lang="en-US" sz="2400" dirty="0" err="1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oleh</a:t>
            </a:r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 per-UU</a:t>
            </a:r>
            <a:r>
              <a:rPr lang="id-ID" sz="2400" dirty="0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;</a:t>
            </a:r>
            <a:endParaRPr lang="en-US" sz="2400" dirty="0">
              <a:solidFill>
                <a:schemeClr val="tx1"/>
              </a:solidFill>
              <a:latin typeface="Bookman Old Style" panose="02050604050505020204" pitchFamily="18" charset="0"/>
              <a:ea typeface="Arial Hebrew" charset="-79"/>
              <a:cs typeface="Arial Hebrew" charset="-79"/>
            </a:endParaRPr>
          </a:p>
          <a:p>
            <a:pPr marL="428625" indent="-428625" algn="just">
              <a:buFont typeface="Wingdings" pitchFamily="2" charset="2"/>
              <a:buChar char="q"/>
            </a:pPr>
            <a:r>
              <a:rPr lang="en-US" sz="2400" dirty="0" err="1"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memberikan</a:t>
            </a:r>
            <a:r>
              <a:rPr lang="en-US" sz="2400" dirty="0"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nilai</a:t>
            </a:r>
            <a:r>
              <a:rPr lang="en-US" sz="2400" dirty="0"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manfaat</a:t>
            </a:r>
            <a:r>
              <a:rPr lang="en-US" sz="2400" dirty="0"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bagi</a:t>
            </a:r>
            <a:r>
              <a:rPr lang="en-US" sz="2400" dirty="0"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pemda</a:t>
            </a:r>
            <a:r>
              <a:rPr lang="en-US" sz="2400" dirty="0"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dlm</a:t>
            </a:r>
            <a:r>
              <a:rPr lang="en-US" sz="2400" dirty="0"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mendukung</a:t>
            </a:r>
            <a:r>
              <a:rPr lang="en-US" sz="2400" dirty="0"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terselenggaranya</a:t>
            </a:r>
            <a:r>
              <a:rPr lang="en-US" sz="2400" dirty="0"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fungsi</a:t>
            </a:r>
            <a:r>
              <a:rPr lang="en-US" sz="2400" dirty="0"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pemerintahan</a:t>
            </a:r>
            <a:r>
              <a:rPr lang="en-US" sz="2400" dirty="0"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, </a:t>
            </a:r>
            <a:r>
              <a:rPr lang="en-US" sz="2400" dirty="0" err="1"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pembangunan</a:t>
            </a:r>
            <a:r>
              <a:rPr lang="en-US" sz="2400" dirty="0"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dan</a:t>
            </a:r>
            <a:r>
              <a:rPr lang="en-US" sz="2400" dirty="0"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kemasyarakatan</a:t>
            </a:r>
            <a:r>
              <a:rPr lang="en-US" sz="2400" dirty="0"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;</a:t>
            </a:r>
          </a:p>
          <a:p>
            <a:pPr marL="428625" indent="-428625" algn="just">
              <a:buFont typeface="Wingdings" pitchFamily="2" charset="2"/>
              <a:buChar char="q"/>
            </a:pPr>
            <a:r>
              <a:rPr lang="id-ID" sz="2400" dirty="0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Memenuhi p</a:t>
            </a:r>
            <a:r>
              <a:rPr lang="it-IT" sz="2400" dirty="0" err="1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ersyaratan</a:t>
            </a:r>
            <a:r>
              <a:rPr lang="it-IT" sz="2400" dirty="0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penerima</a:t>
            </a:r>
            <a:r>
              <a:rPr lang="it-IT" sz="2400" dirty="0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hibah</a:t>
            </a:r>
            <a:r>
              <a:rPr lang="id-ID" sz="2400" dirty="0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.</a:t>
            </a:r>
            <a:endParaRPr lang="en-US" sz="2400" dirty="0">
              <a:solidFill>
                <a:schemeClr val="tx1"/>
              </a:solidFill>
              <a:latin typeface="Bookman Old Style" panose="02050604050505020204" pitchFamily="18" charset="0"/>
              <a:ea typeface="Arial Hebrew" charset="-79"/>
              <a:cs typeface="Arial Hebrew" charset="-79"/>
            </a:endParaRPr>
          </a:p>
        </p:txBody>
      </p:sp>
      <p:sp>
        <p:nvSpPr>
          <p:cNvPr id="1048664" name="Rounded Rectangle 4"/>
          <p:cNvSpPr/>
          <p:nvPr/>
        </p:nvSpPr>
        <p:spPr>
          <a:xfrm>
            <a:off x="4007098" y="296678"/>
            <a:ext cx="10192724" cy="106640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40" tIns="60960" rIns="91440" bIns="60960" spcCol="1270" anchor="ctr"/>
          <a:lstStyle/>
          <a:p>
            <a:pPr algn="ctr"/>
            <a:r>
              <a:rPr lang="en-US" sz="6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KRITERIA HIBAH</a:t>
            </a:r>
          </a:p>
        </p:txBody>
      </p:sp>
      <p:sp>
        <p:nvSpPr>
          <p:cNvPr id="1048665" name="Rounded Rectangle 4"/>
          <p:cNvSpPr/>
          <p:nvPr/>
        </p:nvSpPr>
        <p:spPr>
          <a:xfrm>
            <a:off x="8115301" y="2628900"/>
            <a:ext cx="7591874" cy="754380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20" tIns="30480" rIns="162000" bIns="30480" spcCol="1270" anchor="ctr"/>
          <a:lstStyle/>
          <a:p>
            <a:pPr marL="180975" indent="-9525" algn="just"/>
            <a:r>
              <a:rPr lang="en-US" sz="2400" b="1" dirty="0" err="1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Sekurang-kurangnya</a:t>
            </a:r>
            <a:r>
              <a:rPr lang="en-US" sz="2400" b="1" dirty="0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harus</a:t>
            </a:r>
            <a:r>
              <a:rPr lang="en-US" sz="2400" b="1" dirty="0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berdasar</a:t>
            </a:r>
            <a:r>
              <a:rPr lang="en-US" sz="2400" b="1" dirty="0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atas</a:t>
            </a:r>
            <a:r>
              <a:rPr lang="en-US" sz="2400" b="1" dirty="0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:</a:t>
            </a:r>
          </a:p>
          <a:p>
            <a:pPr marL="600075" indent="-428625" algn="just">
              <a:spcBef>
                <a:spcPts val="1800"/>
              </a:spcBef>
              <a:buFont typeface="Wingdings" pitchFamily="2" charset="2"/>
              <a:buChar char="q"/>
            </a:pPr>
            <a:r>
              <a:rPr lang="id-ID" sz="2400" dirty="0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Peruntukan secara spesifik telah ditetapkan;</a:t>
            </a:r>
          </a:p>
          <a:p>
            <a:pPr marL="600075" indent="-428625" algn="just">
              <a:buFont typeface="Wingdings" pitchFamily="2" charset="2"/>
              <a:buChar char="q"/>
            </a:pPr>
            <a:r>
              <a:rPr lang="en-US" sz="2400" dirty="0" err="1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Tidak</a:t>
            </a:r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wajib</a:t>
            </a:r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tidak</a:t>
            </a:r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mengikat</a:t>
            </a:r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dan</a:t>
            </a:r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sesuai</a:t>
            </a:r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dengan</a:t>
            </a:r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kemampuan</a:t>
            </a:r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daerah</a:t>
            </a:r>
            <a:r>
              <a:rPr lang="id-ID" sz="2400" dirty="0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;</a:t>
            </a:r>
            <a:endParaRPr lang="en-US" sz="2400" dirty="0">
              <a:solidFill>
                <a:schemeClr val="tx1"/>
              </a:solidFill>
              <a:latin typeface="Bookman Old Style" panose="02050604050505020204" pitchFamily="18" charset="0"/>
              <a:ea typeface="Arial Hebrew" charset="-79"/>
              <a:cs typeface="Arial Hebrew" charset="-79"/>
            </a:endParaRPr>
          </a:p>
          <a:p>
            <a:pPr marL="600075" indent="-428625" algn="just">
              <a:buFont typeface="Wingdings" pitchFamily="2" charset="2"/>
              <a:buChar char="q"/>
            </a:pPr>
            <a:r>
              <a:rPr lang="en-US" sz="2400" dirty="0" err="1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Bersifat</a:t>
            </a:r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sementara</a:t>
            </a:r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dan</a:t>
            </a:r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tidak</a:t>
            </a:r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terus</a:t>
            </a:r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menerus</a:t>
            </a:r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setiap</a:t>
            </a:r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tahun</a:t>
            </a:r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anggaran</a:t>
            </a:r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kecuali</a:t>
            </a:r>
            <a:r>
              <a:rPr lang="en-US" sz="2400" b="1" dirty="0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:</a:t>
            </a:r>
          </a:p>
          <a:p>
            <a:pPr marL="942975" lvl="1" indent="-342900" algn="just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rgbClr val="FF0000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kepada</a:t>
            </a:r>
            <a:r>
              <a:rPr lang="en-US" sz="2400" dirty="0">
                <a:solidFill>
                  <a:srgbClr val="FF0000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pemerintah</a:t>
            </a:r>
            <a:r>
              <a:rPr lang="en-US" sz="2400" dirty="0">
                <a:solidFill>
                  <a:srgbClr val="FF0000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pusat</a:t>
            </a:r>
            <a:r>
              <a:rPr lang="en-US" sz="2400" dirty="0">
                <a:solidFill>
                  <a:srgbClr val="FF0000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dlm</a:t>
            </a:r>
            <a:r>
              <a:rPr lang="en-US" sz="2400" b="1" dirty="0">
                <a:solidFill>
                  <a:srgbClr val="FF0000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rangka</a:t>
            </a:r>
            <a:r>
              <a:rPr lang="en-US" sz="2400" b="1" dirty="0">
                <a:solidFill>
                  <a:srgbClr val="FF0000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mendukung</a:t>
            </a:r>
            <a:r>
              <a:rPr lang="en-US" sz="2400" b="1" dirty="0">
                <a:solidFill>
                  <a:srgbClr val="FF0000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penyelenggaraan</a:t>
            </a:r>
            <a:r>
              <a:rPr lang="en-US" sz="2400" b="1" dirty="0">
                <a:solidFill>
                  <a:srgbClr val="FF0000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pemerintahan</a:t>
            </a:r>
            <a:r>
              <a:rPr lang="en-US" sz="2400" b="1" dirty="0">
                <a:solidFill>
                  <a:srgbClr val="FF0000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daerah</a:t>
            </a:r>
            <a:r>
              <a:rPr lang="en-US" sz="2400" b="1" dirty="0">
                <a:solidFill>
                  <a:srgbClr val="FF0000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utk</a:t>
            </a:r>
            <a:r>
              <a:rPr lang="en-US" sz="2400" b="1" dirty="0">
                <a:solidFill>
                  <a:srgbClr val="FF0000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keperluan</a:t>
            </a:r>
            <a:r>
              <a:rPr lang="en-US" sz="2400" b="1" dirty="0">
                <a:solidFill>
                  <a:srgbClr val="FF0000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mendesak</a:t>
            </a:r>
            <a:r>
              <a:rPr lang="en-US" sz="2400" b="1" dirty="0">
                <a:solidFill>
                  <a:srgbClr val="FF0000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sesuai</a:t>
            </a:r>
            <a:r>
              <a:rPr lang="en-US" sz="2400" dirty="0">
                <a:solidFill>
                  <a:srgbClr val="FF0000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ketentuan</a:t>
            </a:r>
            <a:r>
              <a:rPr lang="en-US" sz="2400" dirty="0">
                <a:solidFill>
                  <a:srgbClr val="FF0000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 per-UU</a:t>
            </a:r>
            <a:r>
              <a:rPr lang="en-US" sz="2400" dirty="0"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;  </a:t>
            </a:r>
            <a:r>
              <a:rPr lang="en-US" sz="2400" dirty="0" err="1"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dan</a:t>
            </a:r>
            <a:r>
              <a:rPr lang="en-US" sz="2400" dirty="0"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/</a:t>
            </a:r>
            <a:r>
              <a:rPr lang="en-US" sz="2400" dirty="0" err="1"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atau</a:t>
            </a:r>
            <a:r>
              <a:rPr lang="en-US" sz="2400" dirty="0"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 </a:t>
            </a:r>
          </a:p>
          <a:p>
            <a:pPr marL="942975" lvl="1" indent="-342900" algn="just"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ditentukan</a:t>
            </a:r>
            <a:r>
              <a:rPr lang="en-US" sz="2400" b="1" dirty="0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 lain </a:t>
            </a:r>
            <a:r>
              <a:rPr lang="en-US" sz="2400" b="1" dirty="0" err="1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oleh</a:t>
            </a:r>
            <a:r>
              <a:rPr lang="en-US" sz="2400" b="1" dirty="0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peraturan</a:t>
            </a:r>
            <a:r>
              <a:rPr lang="en-US" sz="2400" b="1" dirty="0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 per-UU</a:t>
            </a:r>
            <a:r>
              <a:rPr lang="id-ID" sz="2400" b="1" dirty="0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;</a:t>
            </a:r>
            <a:endParaRPr lang="en-US" sz="2400" b="1" dirty="0">
              <a:solidFill>
                <a:schemeClr val="tx1"/>
              </a:solidFill>
              <a:latin typeface="Bookman Old Style" panose="02050604050505020204" pitchFamily="18" charset="0"/>
              <a:ea typeface="Arial Hebrew" charset="-79"/>
              <a:cs typeface="Arial Hebrew" charset="-79"/>
            </a:endParaRPr>
          </a:p>
          <a:p>
            <a:pPr marL="600075" indent="-428625" algn="just">
              <a:buFont typeface="Wingdings" pitchFamily="2" charset="2"/>
              <a:buChar char="q"/>
            </a:pPr>
            <a:r>
              <a:rPr lang="en-US" sz="2400" dirty="0" err="1"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memberikan</a:t>
            </a:r>
            <a:r>
              <a:rPr lang="en-US" sz="2400" dirty="0"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nilai</a:t>
            </a:r>
            <a:r>
              <a:rPr lang="en-US" sz="2400" dirty="0"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manfaat</a:t>
            </a:r>
            <a:r>
              <a:rPr lang="en-US" sz="2400" dirty="0"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bagi</a:t>
            </a:r>
            <a:r>
              <a:rPr lang="en-US" sz="2400" dirty="0"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pemda</a:t>
            </a:r>
            <a:r>
              <a:rPr lang="en-US" sz="2400" dirty="0"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dlm</a:t>
            </a:r>
            <a:r>
              <a:rPr lang="en-US" sz="2400" dirty="0"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mendukung</a:t>
            </a:r>
            <a:r>
              <a:rPr lang="en-US" sz="2400" dirty="0"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terselenggaranya</a:t>
            </a:r>
            <a:r>
              <a:rPr lang="en-US" sz="2400" dirty="0"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fungsi</a:t>
            </a:r>
            <a:r>
              <a:rPr lang="en-US" sz="2400" dirty="0"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pemerintahan</a:t>
            </a:r>
            <a:r>
              <a:rPr lang="en-US" sz="2400" dirty="0"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, </a:t>
            </a:r>
            <a:r>
              <a:rPr lang="en-US" sz="2400" dirty="0" err="1"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pembangunan</a:t>
            </a:r>
            <a:r>
              <a:rPr lang="en-US" sz="2400" dirty="0"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dan</a:t>
            </a:r>
            <a:r>
              <a:rPr lang="en-US" sz="2400" dirty="0"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kemasy</a:t>
            </a:r>
            <a:r>
              <a:rPr lang="en-US" sz="2400" dirty="0"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; </a:t>
            </a:r>
            <a:r>
              <a:rPr lang="en-US" sz="2400" dirty="0" err="1"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dan</a:t>
            </a:r>
            <a:endParaRPr lang="en-US" sz="2400" dirty="0">
              <a:latin typeface="Bookman Old Style" panose="02050604050505020204" pitchFamily="18" charset="0"/>
              <a:ea typeface="Arial Hebrew" charset="-79"/>
              <a:cs typeface="Arial Hebrew" charset="-79"/>
            </a:endParaRPr>
          </a:p>
          <a:p>
            <a:pPr marL="600075" indent="-428625" algn="just">
              <a:buFont typeface="Wingdings" pitchFamily="2" charset="2"/>
              <a:buChar char="q"/>
            </a:pPr>
            <a:r>
              <a:rPr lang="id-ID" sz="2400" dirty="0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Memenuhi </a:t>
            </a:r>
            <a:r>
              <a:rPr lang="id-ID" sz="2400" dirty="0" err="1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p</a:t>
            </a:r>
            <a:r>
              <a:rPr lang="it-IT" sz="2400" dirty="0" err="1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ersyaratan</a:t>
            </a:r>
            <a:r>
              <a:rPr lang="it-IT" sz="2400" dirty="0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penerima</a:t>
            </a:r>
            <a:r>
              <a:rPr lang="it-IT" sz="2400" dirty="0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hibah</a:t>
            </a:r>
            <a:r>
              <a:rPr lang="id-ID" sz="2400" dirty="0">
                <a:solidFill>
                  <a:schemeClr val="tx1"/>
                </a:solidFill>
                <a:latin typeface="Bookman Old Style" panose="02050604050505020204" pitchFamily="18" charset="0"/>
                <a:ea typeface="Arial Hebrew" charset="-79"/>
                <a:cs typeface="Arial Hebrew" charset="-79"/>
              </a:rPr>
              <a:t>.</a:t>
            </a:r>
            <a:endParaRPr lang="en-US" sz="2400" dirty="0">
              <a:solidFill>
                <a:schemeClr val="tx1"/>
              </a:solidFill>
              <a:latin typeface="Bookman Old Style" panose="02050604050505020204" pitchFamily="18" charset="0"/>
              <a:ea typeface="Arial Hebrew" charset="-79"/>
              <a:cs typeface="Arial Hebrew" charset="-79"/>
            </a:endParaRPr>
          </a:p>
        </p:txBody>
      </p:sp>
      <p:sp>
        <p:nvSpPr>
          <p:cNvPr id="1048666" name="Rounded Rectangle 4"/>
          <p:cNvSpPr/>
          <p:nvPr/>
        </p:nvSpPr>
        <p:spPr>
          <a:xfrm>
            <a:off x="9487802" y="1600200"/>
            <a:ext cx="4799699" cy="56444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chilly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60960" rIns="91440" bIns="60960" spcCol="1270" anchor="ctr"/>
          <a:lstStyle/>
          <a:p>
            <a:pPr algn="ctr" defTabSz="2133600">
              <a:lnSpc>
                <a:spcPct val="90000"/>
              </a:lnSpc>
              <a:spcAft>
                <a:spcPct val="35000"/>
              </a:spcAft>
            </a:pPr>
            <a:r>
              <a:rPr lang="en-US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PMDN 77 THN 2020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8667" name="Right Arrow 2"/>
          <p:cNvSpPr/>
          <p:nvPr/>
        </p:nvSpPr>
        <p:spPr>
          <a:xfrm>
            <a:off x="7772400" y="1611671"/>
            <a:ext cx="1124712" cy="61264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14:prism isContent="1" isInverted="1"/>
      </p:transition>
    </mc:Choice>
    <mc:Fallback>
      <p:transition spd="slow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5" name="Table 3"/>
          <p:cNvGraphicFramePr>
            <a:graphicFrameLocks noGrp="1"/>
          </p:cNvGraphicFramePr>
          <p:nvPr/>
        </p:nvGraphicFramePr>
        <p:xfrm>
          <a:off x="2697494" y="1589643"/>
          <a:ext cx="12853425" cy="86927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3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07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1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42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No.</a:t>
                      </a:r>
                      <a:endParaRPr lang="en-US" sz="17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0" marR="675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PMDN 32 TAHUN 2011</a:t>
                      </a:r>
                      <a:endParaRPr lang="en-US" sz="17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0" marR="6756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Book Antiqua" panose="02040602050305030304" pitchFamily="18" charset="0"/>
                        </a:rPr>
                        <a:t>PERUBAHAN KEBIJAKAN</a:t>
                      </a:r>
                      <a:endParaRPr lang="en-US" sz="17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0" marR="6756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3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Book Antiqua" panose="02040602050305030304" pitchFamily="18" charset="0"/>
                        </a:rPr>
                        <a:t>1.</a:t>
                      </a:r>
                      <a:endParaRPr lang="en-US" sz="1700" b="1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0" marR="67560" marT="0" marB="0"/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Book Antiqua" panose="02040602050305030304" pitchFamily="18" charset="0"/>
                        </a:rPr>
                        <a:t>Penerima</a:t>
                      </a:r>
                      <a:r>
                        <a:rPr lang="en-US" sz="1800" b="1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Book Antiqua" panose="02040602050305030304" pitchFamily="18" charset="0"/>
                        </a:rPr>
                        <a:t>Hibah</a:t>
                      </a:r>
                      <a:endParaRPr lang="en-US" sz="1700" b="1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0" marR="675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07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en-US" sz="17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0" marR="67560" marT="0" marB="0"/>
                </a:tc>
                <a:tc>
                  <a:txBody>
                    <a:bodyPr/>
                    <a:lstStyle/>
                    <a:p>
                      <a:pPr marL="171450" marR="0" lvl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Penerima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Hibah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</a:p>
                    <a:p>
                      <a:pPr marL="342900" marR="0" lvl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pemerintah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;</a:t>
                      </a:r>
                    </a:p>
                    <a:p>
                      <a:pPr marL="342900" marR="0" lvl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pemerintah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daerah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lainnya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;</a:t>
                      </a:r>
                    </a:p>
                    <a:p>
                      <a:pPr marL="342900" marR="0" lvl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perusahaan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daerah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;</a:t>
                      </a:r>
                    </a:p>
                    <a:p>
                      <a:pPr marL="342900" marR="0" lvl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masyarakat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;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dan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/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atau</a:t>
                      </a:r>
                      <a:endParaRPr lang="en-US" sz="1700" dirty="0">
                        <a:effectLst/>
                        <a:latin typeface="Book Antiqua" panose="02040602050305030304" pitchFamily="18" charset="0"/>
                      </a:endParaRPr>
                    </a:p>
                    <a:p>
                      <a:pPr marL="342900" marR="0" lvl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organisasi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kemasyarakatan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 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</a:p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2.</a:t>
                      </a:r>
                      <a:r>
                        <a:rPr lang="en-US" sz="1700" baseline="0" dirty="0">
                          <a:effectLst/>
                          <a:latin typeface="Book Antiqua" panose="02040602050305030304" pitchFamily="18" charset="0"/>
                        </a:rPr>
                        <a:t> 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Tidak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mengakomodir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pemberian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hibah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kepada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koperasi</a:t>
                      </a:r>
                      <a:endParaRPr lang="en-US" sz="17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0" marR="67560" marT="0" marB="0"/>
                </a:tc>
                <a:tc>
                  <a:txBody>
                    <a:bodyPr/>
                    <a:lstStyle/>
                    <a:p>
                      <a:pPr marL="171450" marR="0" lvl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Penerima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Hibah</a:t>
                      </a:r>
                      <a:endParaRPr lang="en-US" sz="1700" dirty="0">
                        <a:effectLst/>
                        <a:latin typeface="Book Antiqua" panose="02040602050305030304" pitchFamily="18" charset="0"/>
                      </a:endParaRPr>
                    </a:p>
                    <a:p>
                      <a:pPr marL="342900" marR="0" lvl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Pemerintah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pusat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;</a:t>
                      </a:r>
                    </a:p>
                    <a:p>
                      <a:pPr marL="342900" marR="0" lvl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pemerintah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daerah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lainnya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;</a:t>
                      </a:r>
                    </a:p>
                    <a:p>
                      <a:pPr marL="342900" marR="0" lvl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badan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usaha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milik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negara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atau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badan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usaha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milik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daerah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;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dan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/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atau</a:t>
                      </a:r>
                      <a:endParaRPr lang="en-US" sz="1700" dirty="0">
                        <a:effectLst/>
                        <a:latin typeface="Book Antiqua" panose="02040602050305030304" pitchFamily="18" charset="0"/>
                      </a:endParaRPr>
                    </a:p>
                    <a:p>
                      <a:pPr marL="342900" marR="0" lvl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badan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,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lembaga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,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dan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organisasi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kemasyarakatan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yang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berbadan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hukum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Indonesia.</a:t>
                      </a:r>
                    </a:p>
                    <a:p>
                      <a:pPr marL="274320" marR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 (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Penyesuaian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dengan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UU 23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Tahun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2014)</a:t>
                      </a:r>
                    </a:p>
                    <a:p>
                      <a:pPr marL="274320" marR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</a:p>
                    <a:p>
                      <a:pPr marL="228600" marR="0" lvl="0" indent="-2286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Mengatur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pemberian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hibah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kepada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koperasi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(PMDN 123/2018)</a:t>
                      </a:r>
                    </a:p>
                  </a:txBody>
                  <a:tcPr marL="67560" marR="6756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3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Book Antiqua" panose="02040602050305030304" pitchFamily="18" charset="0"/>
                        </a:rPr>
                        <a:t>2.</a:t>
                      </a:r>
                      <a:endParaRPr lang="en-US" sz="1700" b="1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0" marR="67560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Book Antiqua" panose="02040602050305030304" pitchFamily="18" charset="0"/>
                        </a:rPr>
                        <a:t>Kriteria</a:t>
                      </a:r>
                      <a:r>
                        <a:rPr lang="en-US" sz="1800" b="1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Book Antiqua" panose="02040602050305030304" pitchFamily="18" charset="0"/>
                        </a:rPr>
                        <a:t>Penerima</a:t>
                      </a:r>
                      <a:r>
                        <a:rPr lang="en-US" sz="1800" b="1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Book Antiqua" panose="02040602050305030304" pitchFamily="18" charset="0"/>
                        </a:rPr>
                        <a:t>Hibah</a:t>
                      </a:r>
                      <a:r>
                        <a:rPr lang="en-US" sz="1800" b="1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endParaRPr lang="en-US" sz="1700" b="1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0" marR="675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27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en-US" sz="17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0" marR="675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Book Antiqua" panose="02040602050305030304" pitchFamily="18" charset="0"/>
                        </a:rPr>
                        <a:t>Tidak Bisa Setiap tahun kecuali diamanatkan Peraturan Perundang Undangan</a:t>
                      </a:r>
                      <a:endParaRPr lang="en-US" sz="17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0" marR="6756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Tidak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Bisa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Setiap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tahun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kecuali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diamanatkan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Peraturan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Perundang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Undangan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dan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kepada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instansi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vertkal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dalam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rangka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mendukung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penyelenggaraan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pemerintahan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daerah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untuk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keperluan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mendesak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(PMDN 13/2018)</a:t>
                      </a:r>
                      <a:endParaRPr lang="en-US" sz="17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0" marR="6756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3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Book Antiqua" panose="02040602050305030304" pitchFamily="18" charset="0"/>
                        </a:rPr>
                        <a:t>3.</a:t>
                      </a:r>
                      <a:endParaRPr lang="en-US" sz="1700" b="1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0" marR="67560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Book Antiqua" panose="02040602050305030304" pitchFamily="18" charset="0"/>
                        </a:rPr>
                        <a:t>Persyaratan</a:t>
                      </a:r>
                      <a:r>
                        <a:rPr lang="en-US" sz="1800" b="1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Book Antiqua" panose="02040602050305030304" pitchFamily="18" charset="0"/>
                        </a:rPr>
                        <a:t>Pemberian</a:t>
                      </a:r>
                      <a:r>
                        <a:rPr lang="en-US" sz="1800" b="1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Book Antiqua" panose="02040602050305030304" pitchFamily="18" charset="0"/>
                        </a:rPr>
                        <a:t>Hibah</a:t>
                      </a:r>
                      <a:r>
                        <a:rPr lang="en-US" sz="1800" b="1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Book Antiqua" panose="02040602050305030304" pitchFamily="18" charset="0"/>
                        </a:rPr>
                        <a:t>kepada</a:t>
                      </a:r>
                      <a:r>
                        <a:rPr lang="en-US" sz="1800" b="1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Book Antiqua" panose="02040602050305030304" pitchFamily="18" charset="0"/>
                        </a:rPr>
                        <a:t>badan</a:t>
                      </a:r>
                      <a:r>
                        <a:rPr lang="en-US" sz="1800" b="1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Book Antiqua" panose="02040602050305030304" pitchFamily="18" charset="0"/>
                        </a:rPr>
                        <a:t>dan</a:t>
                      </a:r>
                      <a:r>
                        <a:rPr lang="en-US" sz="1800" b="1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Book Antiqua" panose="02040602050305030304" pitchFamily="18" charset="0"/>
                        </a:rPr>
                        <a:t>lembaga</a:t>
                      </a:r>
                      <a:endParaRPr lang="en-US" sz="1700" b="1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0" marR="675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32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en-US" sz="17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0" marR="6756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Tidak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mengakomodir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pemberian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hibah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kepada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badan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dan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lembaga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yang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berkedudukan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di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luar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wilayah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administrasi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Pemerintah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Daerah;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1700" dirty="0">
                        <a:effectLst/>
                        <a:latin typeface="Book Antiqua" panose="0204060205030503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1700" dirty="0">
                        <a:effectLst/>
                        <a:latin typeface="Book Antiqua" panose="0204060205030503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Pemberian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Hibah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kepada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organisasi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masyarakat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yang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telah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terdaftar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pada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Kemenkumham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paling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singkat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3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tahun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;  </a:t>
                      </a:r>
                      <a:endParaRPr lang="en-US" sz="17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0" marR="6756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Mengatur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pemberian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hibah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kepada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badan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dan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lembaga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yang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berkedudukan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di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luar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wilayah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administrasi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Pemerintah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Daerah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sepanjang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menunjang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pencapaian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sasaran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program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dan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kegiatan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Pemerintah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Daerah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pemberi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Hibah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; (PMDN 13/2018)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Menghapus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persyaratan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3 (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tiga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)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tahun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telah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terdaftar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pada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Kemenkumham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terkait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pemberian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Hibah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kepada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organisasi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masyarakat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; (PMDN 123/2018)</a:t>
                      </a:r>
                      <a:endParaRPr lang="en-US" sz="17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0" marR="6756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3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Book Antiqua" panose="02040602050305030304" pitchFamily="18" charset="0"/>
                        </a:rPr>
                        <a:t>4.</a:t>
                      </a:r>
                      <a:endParaRPr lang="en-US" sz="1700" b="1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0" marR="67560" marT="0" marB="0"/>
                </a:tc>
                <a:tc gridSpan="2">
                  <a:txBody>
                    <a:bodyPr/>
                    <a:lstStyle/>
                    <a:p>
                      <a:pPr marL="166370" marR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Book Antiqua" panose="02040602050305030304" pitchFamily="18" charset="0"/>
                        </a:rPr>
                        <a:t>Perencanaan</a:t>
                      </a:r>
                      <a:r>
                        <a:rPr lang="en-US" sz="1800" b="1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Book Antiqua" panose="02040602050305030304" pitchFamily="18" charset="0"/>
                        </a:rPr>
                        <a:t>Pemberian</a:t>
                      </a:r>
                      <a:r>
                        <a:rPr lang="en-US" sz="1800" b="1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Book Antiqua" panose="02040602050305030304" pitchFamily="18" charset="0"/>
                        </a:rPr>
                        <a:t>Bantuan</a:t>
                      </a:r>
                      <a:r>
                        <a:rPr lang="en-US" sz="1800" b="1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Book Antiqua" panose="02040602050305030304" pitchFamily="18" charset="0"/>
                        </a:rPr>
                        <a:t>Sosial</a:t>
                      </a:r>
                      <a:endParaRPr lang="en-US" sz="1700" b="1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0" marR="675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63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en-US" sz="170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0" marR="675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Tidak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mengakomodir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pemberian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bantuan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sosial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yang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tidak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dapat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direncanakan</a:t>
                      </a:r>
                      <a:endParaRPr lang="en-US" sz="17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0" marR="675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Pengaturan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pemberian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bantuan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sosial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yang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direncanakan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dan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yang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tidak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dapat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direncanakan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Book Antiqua" panose="02040602050305030304" pitchFamily="18" charset="0"/>
                        </a:rPr>
                        <a:t>sebelumnya</a:t>
                      </a:r>
                      <a:r>
                        <a:rPr lang="en-US" sz="1700" dirty="0">
                          <a:effectLst/>
                          <a:latin typeface="Book Antiqua" panose="02040602050305030304" pitchFamily="18" charset="0"/>
                        </a:rPr>
                        <a:t>. (PMDN 14/2016)</a:t>
                      </a:r>
                      <a:endParaRPr lang="en-US" sz="17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0" marR="6756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48717" name="Rounded Rectangle 4"/>
          <p:cNvSpPr/>
          <p:nvPr/>
        </p:nvSpPr>
        <p:spPr>
          <a:xfrm>
            <a:off x="3984982" y="936378"/>
            <a:ext cx="10192724" cy="53175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40" tIns="60960" rIns="91440" bIns="60960" spcCol="1270" anchor="ctr"/>
          <a:lstStyle/>
          <a:p>
            <a:pPr algn="ctr"/>
            <a:r>
              <a:rPr lang="en-US" sz="21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PERUBAHAN KEBIJAKAN PEMBERIAN HIBAH DAN BANSOS</a:t>
            </a:r>
          </a:p>
        </p:txBody>
      </p:sp>
    </p:spTree>
    <p:extLst>
      <p:ext uri="{BB962C8B-B14F-4D97-AF65-F5344CB8AC3E}">
        <p14:creationId xmlns:p14="http://schemas.microsoft.com/office/powerpoint/2010/main" val="2495460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Rounded Rectangle 6"/>
          <p:cNvSpPr/>
          <p:nvPr/>
        </p:nvSpPr>
        <p:spPr>
          <a:xfrm>
            <a:off x="2525492" y="3732800"/>
            <a:ext cx="3957195" cy="82440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Baskerville Old Face" pitchFamily="18" charset="0"/>
              </a:rPr>
              <a:t>PEMERINTAH</a:t>
            </a:r>
            <a:endParaRPr lang="en-US" sz="3600" dirty="0">
              <a:solidFill>
                <a:schemeClr val="tx1"/>
              </a:solidFill>
              <a:latin typeface="Baskerville Old Face" pitchFamily="18" charset="0"/>
              <a:cs typeface="Arial Black"/>
            </a:endParaRPr>
          </a:p>
        </p:txBody>
      </p:sp>
      <p:sp>
        <p:nvSpPr>
          <p:cNvPr id="1048672" name="Rectangle 8"/>
          <p:cNvSpPr>
            <a:spLocks noChangeArrowheads="1"/>
          </p:cNvSpPr>
          <p:nvPr/>
        </p:nvSpPr>
        <p:spPr bwMode="auto">
          <a:xfrm>
            <a:off x="7543802" y="3616148"/>
            <a:ext cx="8212539" cy="11079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300" dirty="0" err="1">
                <a:solidFill>
                  <a:schemeClr val="bg1"/>
                </a:solidFill>
                <a:latin typeface="Baskerville Old Face" pitchFamily="18" charset="0"/>
              </a:rPr>
              <a:t>Kepada</a:t>
            </a:r>
            <a:r>
              <a:rPr lang="en-US" sz="3300" dirty="0">
                <a:solidFill>
                  <a:schemeClr val="bg1"/>
                </a:solidFill>
                <a:latin typeface="Baskerville Old Face" pitchFamily="18" charset="0"/>
              </a:rPr>
              <a:t>  </a:t>
            </a:r>
            <a:r>
              <a:rPr lang="en-US" sz="3300" dirty="0" err="1">
                <a:solidFill>
                  <a:schemeClr val="bg1"/>
                </a:solidFill>
                <a:latin typeface="Baskerville Old Face" pitchFamily="18" charset="0"/>
              </a:rPr>
              <a:t>satuan</a:t>
            </a:r>
            <a:r>
              <a:rPr lang="en-US" sz="3300" dirty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en-US" sz="3300" dirty="0" err="1">
                <a:solidFill>
                  <a:schemeClr val="bg1"/>
                </a:solidFill>
                <a:latin typeface="Baskerville Old Face" pitchFamily="18" charset="0"/>
              </a:rPr>
              <a:t>kerja</a:t>
            </a:r>
            <a:r>
              <a:rPr lang="en-US" sz="3300" dirty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en-US" sz="3300" dirty="0" err="1">
                <a:solidFill>
                  <a:schemeClr val="bg1"/>
                </a:solidFill>
                <a:latin typeface="Baskerville Old Face" pitchFamily="18" charset="0"/>
              </a:rPr>
              <a:t>dari</a:t>
            </a:r>
            <a:r>
              <a:rPr lang="en-US" sz="3300" dirty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en-US" sz="3300" dirty="0" err="1">
                <a:solidFill>
                  <a:schemeClr val="bg1"/>
                </a:solidFill>
                <a:latin typeface="Baskerville Old Face" pitchFamily="18" charset="0"/>
              </a:rPr>
              <a:t>kementerian</a:t>
            </a:r>
            <a:r>
              <a:rPr lang="en-US" sz="3300" dirty="0">
                <a:solidFill>
                  <a:schemeClr val="bg1"/>
                </a:solidFill>
                <a:latin typeface="Baskerville Old Face" pitchFamily="18" charset="0"/>
              </a:rPr>
              <a:t>/</a:t>
            </a:r>
            <a:r>
              <a:rPr lang="en-US" sz="3300" dirty="0" err="1">
                <a:solidFill>
                  <a:schemeClr val="bg1"/>
                </a:solidFill>
                <a:latin typeface="Baskerville Old Face" pitchFamily="18" charset="0"/>
              </a:rPr>
              <a:t>lembaga</a:t>
            </a:r>
            <a:r>
              <a:rPr lang="en-US" sz="3300" dirty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en-US" sz="3300" dirty="0" err="1">
                <a:solidFill>
                  <a:schemeClr val="bg1"/>
                </a:solidFill>
                <a:latin typeface="Baskerville Old Face" pitchFamily="18" charset="0"/>
              </a:rPr>
              <a:t>pemerintah</a:t>
            </a:r>
            <a:r>
              <a:rPr lang="en-US" sz="3300" dirty="0">
                <a:solidFill>
                  <a:schemeClr val="bg1"/>
                </a:solidFill>
                <a:latin typeface="Baskerville Old Face" pitchFamily="18" charset="0"/>
              </a:rPr>
              <a:t> non </a:t>
            </a:r>
            <a:r>
              <a:rPr lang="en-US" sz="3300" dirty="0" err="1">
                <a:solidFill>
                  <a:schemeClr val="bg1"/>
                </a:solidFill>
                <a:latin typeface="Baskerville Old Face" pitchFamily="18" charset="0"/>
              </a:rPr>
              <a:t>kementerian</a:t>
            </a:r>
            <a:r>
              <a:rPr lang="en-US" sz="3300" dirty="0">
                <a:solidFill>
                  <a:schemeClr val="bg1"/>
                </a:solidFill>
                <a:latin typeface="Baskerville Old Face" pitchFamily="18" charset="0"/>
              </a:rPr>
              <a:t>.</a:t>
            </a:r>
            <a:r>
              <a:rPr lang="id-ID" sz="3300" dirty="0">
                <a:solidFill>
                  <a:schemeClr val="bg1"/>
                </a:solidFill>
                <a:latin typeface="Baskerville Old Face" pitchFamily="18" charset="0"/>
              </a:rPr>
              <a:t> Wil kerja daerah</a:t>
            </a:r>
            <a:endParaRPr lang="en-US" sz="3300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sp>
        <p:nvSpPr>
          <p:cNvPr id="1048673" name="Right Arrow 8"/>
          <p:cNvSpPr/>
          <p:nvPr/>
        </p:nvSpPr>
        <p:spPr>
          <a:xfrm>
            <a:off x="6617494" y="3816816"/>
            <a:ext cx="569120" cy="7405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3000"/>
          </a:p>
        </p:txBody>
      </p:sp>
      <p:sp>
        <p:nvSpPr>
          <p:cNvPr id="1048674" name="Title 1"/>
          <p:cNvSpPr txBox="1"/>
          <p:nvPr/>
        </p:nvSpPr>
        <p:spPr>
          <a:xfrm>
            <a:off x="3717512" y="2057401"/>
            <a:ext cx="10974303" cy="79637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b"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PENERIMA HIBAH</a:t>
            </a:r>
          </a:p>
        </p:txBody>
      </p:sp>
      <p:sp>
        <p:nvSpPr>
          <p:cNvPr id="1048675" name="Rounded Rectangle 10"/>
          <p:cNvSpPr/>
          <p:nvPr/>
        </p:nvSpPr>
        <p:spPr>
          <a:xfrm>
            <a:off x="2525492" y="5090108"/>
            <a:ext cx="3957195" cy="82440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Baskerville Old Face" pitchFamily="18" charset="0"/>
              </a:rPr>
              <a:t>PEMERINTAH DAERAH LAINNYA</a:t>
            </a:r>
            <a:endParaRPr lang="en-US" sz="3000" dirty="0">
              <a:solidFill>
                <a:schemeClr val="tx1"/>
              </a:solidFill>
              <a:latin typeface="Baskerville Old Face" pitchFamily="18" charset="0"/>
              <a:cs typeface="Arial Black"/>
            </a:endParaRPr>
          </a:p>
        </p:txBody>
      </p:sp>
      <p:sp>
        <p:nvSpPr>
          <p:cNvPr id="1048676" name="Rounded Rectangle 14"/>
          <p:cNvSpPr/>
          <p:nvPr/>
        </p:nvSpPr>
        <p:spPr>
          <a:xfrm>
            <a:off x="2525492" y="7478045"/>
            <a:ext cx="3957195" cy="82440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id-ID" sz="3600" dirty="0">
                <a:solidFill>
                  <a:schemeClr val="tx1"/>
                </a:solidFill>
                <a:latin typeface="Baskerville Old Face" pitchFamily="18" charset="0"/>
              </a:rPr>
              <a:t>BUMN/BUMD</a:t>
            </a:r>
            <a:endParaRPr lang="en-US" sz="3600" dirty="0">
              <a:solidFill>
                <a:schemeClr val="tx1"/>
              </a:solidFill>
              <a:latin typeface="Baskerville Old Face" pitchFamily="18" charset="0"/>
              <a:cs typeface="Arial Black"/>
            </a:endParaRPr>
          </a:p>
        </p:txBody>
      </p:sp>
      <p:sp>
        <p:nvSpPr>
          <p:cNvPr id="1048677" name="Rectangle 8"/>
          <p:cNvSpPr>
            <a:spLocks noChangeArrowheads="1"/>
          </p:cNvSpPr>
          <p:nvPr/>
        </p:nvSpPr>
        <p:spPr bwMode="auto">
          <a:xfrm>
            <a:off x="7543802" y="4987748"/>
            <a:ext cx="8212539" cy="11079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300" dirty="0" err="1">
                <a:solidFill>
                  <a:schemeClr val="bg1"/>
                </a:solidFill>
                <a:latin typeface="Baskerville Old Face" pitchFamily="18" charset="0"/>
              </a:rPr>
              <a:t>Kepada</a:t>
            </a:r>
            <a:r>
              <a:rPr lang="en-US" sz="3300" dirty="0">
                <a:solidFill>
                  <a:schemeClr val="bg1"/>
                </a:solidFill>
                <a:latin typeface="Baskerville Old Face" pitchFamily="18" charset="0"/>
              </a:rPr>
              <a:t>  </a:t>
            </a:r>
            <a:r>
              <a:rPr lang="en-US" sz="3300" dirty="0" err="1">
                <a:solidFill>
                  <a:schemeClr val="bg1"/>
                </a:solidFill>
                <a:latin typeface="Baskerville Old Face" pitchFamily="18" charset="0"/>
              </a:rPr>
              <a:t>daerah</a:t>
            </a:r>
            <a:r>
              <a:rPr lang="en-US" sz="3300" dirty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en-US" sz="3300" dirty="0" err="1">
                <a:solidFill>
                  <a:schemeClr val="bg1"/>
                </a:solidFill>
                <a:latin typeface="Baskerville Old Face" pitchFamily="18" charset="0"/>
              </a:rPr>
              <a:t>otonom</a:t>
            </a:r>
            <a:r>
              <a:rPr lang="en-US" sz="3300" dirty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en-US" sz="3300" dirty="0" err="1">
                <a:solidFill>
                  <a:schemeClr val="bg1"/>
                </a:solidFill>
                <a:latin typeface="Baskerville Old Face" pitchFamily="18" charset="0"/>
              </a:rPr>
              <a:t>baru</a:t>
            </a:r>
            <a:r>
              <a:rPr lang="en-US" sz="3300" dirty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en-US" sz="3300" dirty="0" err="1">
                <a:solidFill>
                  <a:schemeClr val="bg1"/>
                </a:solidFill>
                <a:latin typeface="Baskerville Old Face" pitchFamily="18" charset="0"/>
              </a:rPr>
              <a:t>hasil</a:t>
            </a:r>
            <a:r>
              <a:rPr lang="en-US" sz="3300" dirty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en-US" sz="3300" dirty="0" err="1">
                <a:solidFill>
                  <a:schemeClr val="bg1"/>
                </a:solidFill>
                <a:latin typeface="Baskerville Old Face" pitchFamily="18" charset="0"/>
              </a:rPr>
              <a:t>pemekaran</a:t>
            </a:r>
            <a:r>
              <a:rPr lang="en-US" sz="3300" dirty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en-US" sz="3300" dirty="0" err="1">
                <a:solidFill>
                  <a:schemeClr val="bg1"/>
                </a:solidFill>
                <a:latin typeface="Baskerville Old Face" pitchFamily="18" charset="0"/>
              </a:rPr>
              <a:t>daerah</a:t>
            </a:r>
            <a:r>
              <a:rPr lang="en-US" sz="3300" dirty="0">
                <a:solidFill>
                  <a:schemeClr val="bg1"/>
                </a:solidFill>
                <a:latin typeface="Baskerville Old Face" pitchFamily="18" charset="0"/>
              </a:rPr>
              <a:t> </a:t>
            </a:r>
          </a:p>
        </p:txBody>
      </p:sp>
      <p:sp>
        <p:nvSpPr>
          <p:cNvPr id="1048678" name="Right Arrow 18"/>
          <p:cNvSpPr/>
          <p:nvPr/>
        </p:nvSpPr>
        <p:spPr>
          <a:xfrm>
            <a:off x="6631781" y="5128705"/>
            <a:ext cx="569120" cy="740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3000"/>
          </a:p>
        </p:txBody>
      </p:sp>
      <p:sp>
        <p:nvSpPr>
          <p:cNvPr id="1048679" name="Rectangle 8"/>
          <p:cNvSpPr>
            <a:spLocks noChangeArrowheads="1"/>
          </p:cNvSpPr>
          <p:nvPr/>
        </p:nvSpPr>
        <p:spPr bwMode="auto">
          <a:xfrm>
            <a:off x="7532112" y="6359348"/>
            <a:ext cx="8212539" cy="313932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id-ID" sz="3300" dirty="0">
                <a:solidFill>
                  <a:schemeClr val="bg1"/>
                </a:solidFill>
                <a:latin typeface="Baskerville Old Face" pitchFamily="18" charset="0"/>
              </a:rPr>
              <a:t>BUMN: Dalam rangka peningkatan pelayanan kepada masyarakatsesuai dengan ketentuan peraturan perundang-undangan </a:t>
            </a:r>
          </a:p>
          <a:p>
            <a:pPr algn="just"/>
            <a:r>
              <a:rPr lang="en-US" sz="3300" dirty="0">
                <a:solidFill>
                  <a:schemeClr val="bg1"/>
                </a:solidFill>
                <a:latin typeface="Baskerville Old Face" pitchFamily="18" charset="0"/>
              </a:rPr>
              <a:t>BUMD</a:t>
            </a:r>
            <a:r>
              <a:rPr lang="id-ID" sz="3300" dirty="0">
                <a:solidFill>
                  <a:schemeClr val="bg1"/>
                </a:solidFill>
                <a:latin typeface="Baskerville Old Face" pitchFamily="18" charset="0"/>
              </a:rPr>
              <a:t>:</a:t>
            </a:r>
            <a:r>
              <a:rPr lang="en-US" sz="3300" dirty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id-ID" sz="3300" dirty="0">
                <a:solidFill>
                  <a:schemeClr val="bg1"/>
                </a:solidFill>
                <a:latin typeface="Baskerville Old Face" pitchFamily="18" charset="0"/>
              </a:rPr>
              <a:t>D</a:t>
            </a:r>
            <a:r>
              <a:rPr lang="en-US" sz="3300" dirty="0" err="1">
                <a:solidFill>
                  <a:schemeClr val="bg1"/>
                </a:solidFill>
                <a:latin typeface="Baskerville Old Face" pitchFamily="18" charset="0"/>
              </a:rPr>
              <a:t>alam</a:t>
            </a:r>
            <a:r>
              <a:rPr lang="en-US" sz="3300" dirty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en-US" sz="3300" dirty="0" err="1">
                <a:solidFill>
                  <a:schemeClr val="bg1"/>
                </a:solidFill>
                <a:latin typeface="Baskerville Old Face" pitchFamily="18" charset="0"/>
              </a:rPr>
              <a:t>rangka</a:t>
            </a:r>
            <a:r>
              <a:rPr lang="en-US" sz="3300" dirty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en-US" sz="3300" dirty="0" err="1">
                <a:solidFill>
                  <a:schemeClr val="bg1"/>
                </a:solidFill>
                <a:latin typeface="Baskerville Old Face" pitchFamily="18" charset="0"/>
              </a:rPr>
              <a:t>penerusan</a:t>
            </a:r>
            <a:r>
              <a:rPr lang="en-US" sz="3300" dirty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en-US" sz="3300" dirty="0" err="1">
                <a:solidFill>
                  <a:schemeClr val="bg1"/>
                </a:solidFill>
                <a:latin typeface="Baskerville Old Face" pitchFamily="18" charset="0"/>
              </a:rPr>
              <a:t>hibah</a:t>
            </a:r>
            <a:r>
              <a:rPr lang="en-US" sz="3300" dirty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en-US" sz="3300" dirty="0" err="1">
                <a:solidFill>
                  <a:schemeClr val="bg1"/>
                </a:solidFill>
                <a:latin typeface="Baskerville Old Face" pitchFamily="18" charset="0"/>
              </a:rPr>
              <a:t>yg</a:t>
            </a:r>
            <a:r>
              <a:rPr lang="en-US" sz="3300" dirty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en-US" sz="3300" dirty="0" err="1">
                <a:solidFill>
                  <a:schemeClr val="bg1"/>
                </a:solidFill>
                <a:latin typeface="Baskerville Old Face" pitchFamily="18" charset="0"/>
              </a:rPr>
              <a:t>diterima</a:t>
            </a:r>
            <a:r>
              <a:rPr lang="en-US" sz="3300" dirty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en-US" sz="3300" dirty="0" err="1">
                <a:solidFill>
                  <a:schemeClr val="bg1"/>
                </a:solidFill>
                <a:latin typeface="Baskerville Old Face" pitchFamily="18" charset="0"/>
              </a:rPr>
              <a:t>pemda</a:t>
            </a:r>
            <a:r>
              <a:rPr lang="en-US" sz="3300" dirty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en-US" sz="3300" dirty="0" err="1">
                <a:solidFill>
                  <a:schemeClr val="bg1"/>
                </a:solidFill>
                <a:latin typeface="Baskerville Old Face" pitchFamily="18" charset="0"/>
              </a:rPr>
              <a:t>dari</a:t>
            </a:r>
            <a:r>
              <a:rPr lang="en-US" sz="3300" dirty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en-US" sz="3300" dirty="0" err="1">
                <a:solidFill>
                  <a:schemeClr val="bg1"/>
                </a:solidFill>
                <a:latin typeface="Baskerville Old Face" pitchFamily="18" charset="0"/>
              </a:rPr>
              <a:t>pemerintah</a:t>
            </a:r>
            <a:r>
              <a:rPr lang="en-US" sz="3300" dirty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en-US" sz="3300" dirty="0" err="1">
                <a:solidFill>
                  <a:schemeClr val="bg1"/>
                </a:solidFill>
                <a:latin typeface="Baskerville Old Face" pitchFamily="18" charset="0"/>
              </a:rPr>
              <a:t>sesuai</a:t>
            </a:r>
            <a:r>
              <a:rPr lang="en-US" sz="3300" dirty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en-US" sz="3300" dirty="0" err="1">
                <a:solidFill>
                  <a:schemeClr val="bg1"/>
                </a:solidFill>
                <a:latin typeface="Baskerville Old Face" pitchFamily="18" charset="0"/>
              </a:rPr>
              <a:t>dgn</a:t>
            </a:r>
            <a:r>
              <a:rPr lang="en-US" sz="3300" dirty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en-US" sz="3300" dirty="0" err="1">
                <a:solidFill>
                  <a:schemeClr val="bg1"/>
                </a:solidFill>
                <a:latin typeface="Baskerville Old Face" pitchFamily="18" charset="0"/>
              </a:rPr>
              <a:t>ketentuan</a:t>
            </a:r>
            <a:r>
              <a:rPr lang="en-US" sz="3300" dirty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en-US" sz="3300" dirty="0" err="1">
                <a:solidFill>
                  <a:schemeClr val="bg1"/>
                </a:solidFill>
                <a:latin typeface="Baskerville Old Face" pitchFamily="18" charset="0"/>
              </a:rPr>
              <a:t>perundang-undangan</a:t>
            </a:r>
            <a:endParaRPr lang="en-US" sz="3300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sp>
        <p:nvSpPr>
          <p:cNvPr id="1048680" name="Right Arrow 20"/>
          <p:cNvSpPr/>
          <p:nvPr/>
        </p:nvSpPr>
        <p:spPr>
          <a:xfrm>
            <a:off x="6631781" y="7525639"/>
            <a:ext cx="569120" cy="740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3000"/>
          </a:p>
        </p:txBody>
      </p:sp>
      <p:sp>
        <p:nvSpPr>
          <p:cNvPr id="1048681" name="Oval 28"/>
          <p:cNvSpPr/>
          <p:nvPr/>
        </p:nvSpPr>
        <p:spPr>
          <a:xfrm>
            <a:off x="2299805" y="3910906"/>
            <a:ext cx="457200" cy="468191"/>
          </a:xfrm>
          <a:prstGeom prst="ellipse">
            <a:avLst/>
          </a:prstGeom>
          <a:solidFill>
            <a:srgbClr val="C000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id-ID" sz="2769" b="1" i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48682" name="Oval 29"/>
          <p:cNvSpPr/>
          <p:nvPr/>
        </p:nvSpPr>
        <p:spPr>
          <a:xfrm>
            <a:off x="2277449" y="5288672"/>
            <a:ext cx="457200" cy="468191"/>
          </a:xfrm>
          <a:prstGeom prst="ellipse">
            <a:avLst/>
          </a:prstGeom>
          <a:solidFill>
            <a:srgbClr val="C000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2769" b="1" i="1" dirty="0">
                <a:solidFill>
                  <a:schemeClr val="bg1"/>
                </a:solidFill>
              </a:rPr>
              <a:t>2</a:t>
            </a:r>
            <a:endParaRPr lang="id-ID" sz="2769" b="1" i="1" dirty="0">
              <a:solidFill>
                <a:schemeClr val="bg1"/>
              </a:solidFill>
            </a:endParaRPr>
          </a:p>
        </p:txBody>
      </p:sp>
      <p:sp>
        <p:nvSpPr>
          <p:cNvPr id="1048683" name="Oval 30"/>
          <p:cNvSpPr/>
          <p:nvPr/>
        </p:nvSpPr>
        <p:spPr>
          <a:xfrm>
            <a:off x="2286000" y="7656151"/>
            <a:ext cx="457200" cy="468191"/>
          </a:xfrm>
          <a:prstGeom prst="ellipse">
            <a:avLst/>
          </a:prstGeom>
          <a:solidFill>
            <a:srgbClr val="C000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2769" b="1" i="1" dirty="0">
                <a:solidFill>
                  <a:schemeClr val="bg1"/>
                </a:solidFill>
              </a:rPr>
              <a:t>3</a:t>
            </a:r>
            <a:endParaRPr lang="id-ID" sz="2769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Rounded Rectangle 6"/>
          <p:cNvSpPr/>
          <p:nvPr/>
        </p:nvSpPr>
        <p:spPr>
          <a:xfrm>
            <a:off x="2478573" y="3631332"/>
            <a:ext cx="3957195" cy="113655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id-ID" sz="2700" b="1" dirty="0">
                <a:solidFill>
                  <a:schemeClr val="tx1"/>
                </a:solidFill>
                <a:latin typeface="Baskerville Old Face" pitchFamily="18" charset="0"/>
              </a:rPr>
              <a:t>BADAN &amp; LEMBAGA</a:t>
            </a:r>
            <a:endParaRPr lang="en-US" sz="2700" b="1" dirty="0">
              <a:solidFill>
                <a:schemeClr val="tx1"/>
              </a:solidFill>
              <a:latin typeface="Baskerville Old Face" pitchFamily="18" charset="0"/>
              <a:cs typeface="Arial Black"/>
            </a:endParaRPr>
          </a:p>
        </p:txBody>
      </p:sp>
      <p:sp>
        <p:nvSpPr>
          <p:cNvPr id="1048690" name="Rectangle 8"/>
          <p:cNvSpPr>
            <a:spLocks noChangeArrowheads="1"/>
          </p:cNvSpPr>
          <p:nvPr/>
        </p:nvSpPr>
        <p:spPr bwMode="auto">
          <a:xfrm>
            <a:off x="7532237" y="1574676"/>
            <a:ext cx="8212539" cy="45243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57175" indent="-257175" algn="just"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Bookman Old Style" pitchFamily="18" charset="0"/>
              </a:rPr>
              <a:t>B</a:t>
            </a:r>
            <a:r>
              <a:rPr lang="id-ID" sz="2400" dirty="0">
                <a:solidFill>
                  <a:schemeClr val="bg1"/>
                </a:solidFill>
                <a:latin typeface="Bookman Old Style" pitchFamily="18" charset="0"/>
              </a:rPr>
              <a:t> &amp; L yg bersifat nirlaba, sukarela dan sosial  yg dibentuk berdasarkan PUU / telah memiliki SKT yg diterbitkan MDN dan Kepala Daerah;</a:t>
            </a:r>
          </a:p>
          <a:p>
            <a:pPr marL="257175" indent="-257175" algn="just">
              <a:buFont typeface="Wingdings" pitchFamily="2" charset="2"/>
              <a:buChar char="Ø"/>
            </a:pPr>
            <a:r>
              <a:rPr lang="id-ID" sz="2400" dirty="0">
                <a:solidFill>
                  <a:schemeClr val="bg1"/>
                </a:solidFill>
                <a:latin typeface="Bookman Old Style" pitchFamily="18" charset="0"/>
              </a:rPr>
              <a:t>B/L yg bersifat  Sosial kemasyarakatn berupa Pokmas/kesatuan masyarakat hukum adat yg keberadaannya melalui oleh Pemda melalui pengesahan /Penetapan  dr pimp instansi vertikal / kepala SKPD terkait sesuai dgn Kewenangan</a:t>
            </a:r>
            <a:r>
              <a:rPr lang="en-US" sz="2400" dirty="0">
                <a:solidFill>
                  <a:schemeClr val="bg1"/>
                </a:solidFill>
                <a:latin typeface="Bookman Old Style" pitchFamily="18" charset="0"/>
              </a:rPr>
              <a:t>; </a:t>
            </a:r>
            <a:r>
              <a:rPr lang="en-US" sz="2400" dirty="0" err="1">
                <a:solidFill>
                  <a:schemeClr val="bg1"/>
                </a:solidFill>
                <a:latin typeface="Bookman Old Style" pitchFamily="18" charset="0"/>
              </a:rPr>
              <a:t>dan</a:t>
            </a:r>
            <a:endParaRPr lang="en-US" sz="2400" dirty="0">
              <a:solidFill>
                <a:schemeClr val="bg1"/>
              </a:solidFill>
              <a:latin typeface="Bookman Old Style" pitchFamily="18" charset="0"/>
            </a:endParaRPr>
          </a:p>
          <a:p>
            <a:pPr marL="257175" indent="-257175" algn="just">
              <a:buFont typeface="Wingdings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latin typeface="Bookman Old Style" pitchFamily="18" charset="0"/>
              </a:rPr>
              <a:t>Koperasi</a:t>
            </a:r>
            <a:r>
              <a:rPr lang="en-US" sz="2400" dirty="0">
                <a:solidFill>
                  <a:schemeClr val="bg1"/>
                </a:solidFill>
                <a:latin typeface="Bookman Old Style" pitchFamily="18" charset="0"/>
              </a:rPr>
              <a:t> yang </a:t>
            </a:r>
            <a:r>
              <a:rPr lang="en-US" sz="2400" dirty="0" err="1">
                <a:solidFill>
                  <a:schemeClr val="bg1"/>
                </a:solidFill>
                <a:latin typeface="Bookman Old Style" pitchFamily="18" charset="0"/>
              </a:rPr>
              <a:t>didirikan</a:t>
            </a:r>
            <a:r>
              <a:rPr lang="en-US" sz="2400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ookman Old Style" pitchFamily="18" charset="0"/>
              </a:rPr>
              <a:t>berdasarkan</a:t>
            </a:r>
            <a:r>
              <a:rPr lang="en-US" sz="2400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ookman Old Style" pitchFamily="18" charset="0"/>
              </a:rPr>
              <a:t>ketentuan</a:t>
            </a:r>
            <a:r>
              <a:rPr lang="en-US" sz="2400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ookman Old Style" pitchFamily="18" charset="0"/>
              </a:rPr>
              <a:t>peraturan</a:t>
            </a:r>
            <a:r>
              <a:rPr lang="en-US" sz="2400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ookman Old Style" pitchFamily="18" charset="0"/>
              </a:rPr>
              <a:t>perundang-undangan</a:t>
            </a:r>
            <a:r>
              <a:rPr lang="en-US" sz="2400" dirty="0">
                <a:solidFill>
                  <a:schemeClr val="bg1"/>
                </a:solidFill>
                <a:latin typeface="Bookman Old Style" pitchFamily="18" charset="0"/>
              </a:rPr>
              <a:t> dan </a:t>
            </a:r>
            <a:r>
              <a:rPr lang="en-US" sz="2400" dirty="0" err="1">
                <a:solidFill>
                  <a:schemeClr val="bg1"/>
                </a:solidFill>
                <a:latin typeface="Bookman Old Style" pitchFamily="18" charset="0"/>
              </a:rPr>
              <a:t>memenuhi</a:t>
            </a:r>
            <a:r>
              <a:rPr lang="en-US" sz="2400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ookman Old Style" pitchFamily="18" charset="0"/>
              </a:rPr>
              <a:t>kriteria</a:t>
            </a:r>
            <a:r>
              <a:rPr lang="en-US" sz="2400" dirty="0">
                <a:solidFill>
                  <a:schemeClr val="bg1"/>
                </a:solidFill>
                <a:latin typeface="Bookman Old Style" pitchFamily="18" charset="0"/>
              </a:rPr>
              <a:t> yang </a:t>
            </a:r>
            <a:r>
              <a:rPr lang="en-US" sz="2400" dirty="0" err="1">
                <a:solidFill>
                  <a:schemeClr val="bg1"/>
                </a:solidFill>
                <a:latin typeface="Bookman Old Style" pitchFamily="18" charset="0"/>
              </a:rPr>
              <a:t>ditetapkan</a:t>
            </a:r>
            <a:r>
              <a:rPr lang="en-US" sz="2400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ookman Old Style" pitchFamily="18" charset="0"/>
              </a:rPr>
              <a:t>pemerintah</a:t>
            </a:r>
            <a:r>
              <a:rPr lang="en-US" sz="2400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ookman Old Style" pitchFamily="18" charset="0"/>
              </a:rPr>
              <a:t>daerah</a:t>
            </a:r>
            <a:r>
              <a:rPr lang="en-US" sz="2400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ookman Old Style" pitchFamily="18" charset="0"/>
              </a:rPr>
              <a:t>sesuai</a:t>
            </a:r>
            <a:r>
              <a:rPr lang="en-US" sz="2400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ookman Old Style" pitchFamily="18" charset="0"/>
              </a:rPr>
              <a:t>dengan</a:t>
            </a:r>
            <a:r>
              <a:rPr lang="en-US" sz="2400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ookman Old Style" pitchFamily="18" charset="0"/>
              </a:rPr>
              <a:t>kewenanolehgannya</a:t>
            </a:r>
            <a:r>
              <a:rPr lang="en-US" sz="2400" dirty="0">
                <a:solidFill>
                  <a:schemeClr val="bg1"/>
                </a:solidFill>
                <a:latin typeface="Bookman Old Style" pitchFamily="18" charset="0"/>
              </a:rPr>
              <a:t>.</a:t>
            </a:r>
            <a:endParaRPr lang="id-ID" sz="24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048691" name="Right Arrow 8"/>
          <p:cNvSpPr/>
          <p:nvPr/>
        </p:nvSpPr>
        <p:spPr>
          <a:xfrm>
            <a:off x="6605586" y="3408269"/>
            <a:ext cx="583407" cy="14629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700"/>
          </a:p>
        </p:txBody>
      </p:sp>
      <p:sp>
        <p:nvSpPr>
          <p:cNvPr id="1048692" name="Rectangle 8"/>
          <p:cNvSpPr>
            <a:spLocks noChangeArrowheads="1"/>
          </p:cNvSpPr>
          <p:nvPr/>
        </p:nvSpPr>
        <p:spPr bwMode="auto">
          <a:xfrm>
            <a:off x="7532237" y="7496242"/>
            <a:ext cx="8212539" cy="26776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57175" indent="-257175" algn="just">
              <a:buFont typeface="Wingdings" pitchFamily="2" charset="2"/>
              <a:buChar char="Ø"/>
            </a:pPr>
            <a:r>
              <a:rPr lang="en-US" sz="2100" dirty="0" err="1">
                <a:solidFill>
                  <a:schemeClr val="bg1"/>
                </a:solidFill>
                <a:latin typeface="Bookman Old Style" pitchFamily="18" charset="0"/>
              </a:rPr>
              <a:t>Memiliki</a:t>
            </a:r>
            <a:r>
              <a:rPr lang="en-US" sz="2100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Bookman Old Style" pitchFamily="18" charset="0"/>
              </a:rPr>
              <a:t>kepengurusan</a:t>
            </a:r>
            <a:r>
              <a:rPr lang="en-US" sz="2100" dirty="0">
                <a:solidFill>
                  <a:schemeClr val="bg1"/>
                </a:solidFill>
                <a:latin typeface="Bookman Old Style" pitchFamily="18" charset="0"/>
              </a:rPr>
              <a:t> di </a:t>
            </a:r>
            <a:r>
              <a:rPr lang="en-US" sz="2100" dirty="0" err="1">
                <a:solidFill>
                  <a:schemeClr val="bg1"/>
                </a:solidFill>
                <a:latin typeface="Bookman Old Style" pitchFamily="18" charset="0"/>
              </a:rPr>
              <a:t>daerah</a:t>
            </a:r>
            <a:r>
              <a:rPr lang="en-US" sz="2100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Bookman Old Style" pitchFamily="18" charset="0"/>
              </a:rPr>
              <a:t>domisili</a:t>
            </a:r>
            <a:r>
              <a:rPr lang="id-ID" sz="2100" dirty="0">
                <a:solidFill>
                  <a:schemeClr val="bg1"/>
                </a:solidFill>
                <a:latin typeface="Bookman Old Style" pitchFamily="18" charset="0"/>
              </a:rPr>
              <a:t>;</a:t>
            </a:r>
            <a:endParaRPr lang="en-US" sz="2100" dirty="0">
              <a:solidFill>
                <a:schemeClr val="bg1"/>
              </a:solidFill>
              <a:latin typeface="Bookman Old Style" pitchFamily="18" charset="0"/>
            </a:endParaRPr>
          </a:p>
          <a:p>
            <a:pPr marL="257175" indent="-257175" algn="just">
              <a:buFont typeface="Wingdings" pitchFamily="2" charset="2"/>
              <a:buChar char="Ø"/>
            </a:pPr>
            <a:r>
              <a:rPr lang="en-US" sz="2100" dirty="0" err="1">
                <a:solidFill>
                  <a:schemeClr val="bg1"/>
                </a:solidFill>
                <a:latin typeface="Bookman Old Style" pitchFamily="18" charset="0"/>
              </a:rPr>
              <a:t>Memiliki</a:t>
            </a:r>
            <a:r>
              <a:rPr lang="en-US" sz="2100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Bookman Old Style" pitchFamily="18" charset="0"/>
              </a:rPr>
              <a:t>keterangan</a:t>
            </a:r>
            <a:r>
              <a:rPr lang="en-US" sz="2100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Bookman Old Style" pitchFamily="18" charset="0"/>
              </a:rPr>
              <a:t>domisili</a:t>
            </a:r>
            <a:r>
              <a:rPr lang="en-US" sz="2100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Bookman Old Style" pitchFamily="18" charset="0"/>
              </a:rPr>
              <a:t>dari</a:t>
            </a:r>
            <a:r>
              <a:rPr lang="en-US" sz="2100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Bookman Old Style" pitchFamily="18" charset="0"/>
              </a:rPr>
              <a:t>lurah</a:t>
            </a:r>
            <a:r>
              <a:rPr lang="en-US" sz="2100" dirty="0">
                <a:solidFill>
                  <a:schemeClr val="bg1"/>
                </a:solidFill>
                <a:latin typeface="Bookman Old Style" pitchFamily="18" charset="0"/>
              </a:rPr>
              <a:t>/</a:t>
            </a:r>
            <a:r>
              <a:rPr lang="en-US" sz="2100" dirty="0" err="1">
                <a:solidFill>
                  <a:schemeClr val="bg1"/>
                </a:solidFill>
                <a:latin typeface="Bookman Old Style" pitchFamily="18" charset="0"/>
              </a:rPr>
              <a:t>kepala</a:t>
            </a:r>
            <a:r>
              <a:rPr lang="en-US" sz="2100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Bookman Old Style" pitchFamily="18" charset="0"/>
              </a:rPr>
              <a:t>desa</a:t>
            </a:r>
            <a:r>
              <a:rPr lang="en-US" sz="2100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Bookman Old Style" pitchFamily="18" charset="0"/>
              </a:rPr>
              <a:t>setempat</a:t>
            </a:r>
            <a:r>
              <a:rPr lang="en-US" sz="2100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Bookman Old Style" pitchFamily="18" charset="0"/>
              </a:rPr>
              <a:t>atau</a:t>
            </a:r>
            <a:r>
              <a:rPr lang="en-US" sz="2100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Bookman Old Style" pitchFamily="18" charset="0"/>
              </a:rPr>
              <a:t>sebutan</a:t>
            </a:r>
            <a:r>
              <a:rPr lang="en-US" sz="2100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Bookman Old Style" pitchFamily="18" charset="0"/>
              </a:rPr>
              <a:t>lainnya</a:t>
            </a:r>
            <a:r>
              <a:rPr lang="en-US" sz="2100" dirty="0">
                <a:solidFill>
                  <a:schemeClr val="bg1"/>
                </a:solidFill>
                <a:latin typeface="Bookman Old Style" pitchFamily="18" charset="0"/>
              </a:rPr>
              <a:t>; </a:t>
            </a:r>
            <a:r>
              <a:rPr lang="en-US" sz="2100" dirty="0" err="1">
                <a:solidFill>
                  <a:schemeClr val="bg1"/>
                </a:solidFill>
                <a:latin typeface="Bookman Old Style" pitchFamily="18" charset="0"/>
              </a:rPr>
              <a:t>dan</a:t>
            </a:r>
            <a:r>
              <a:rPr lang="en-US" sz="2100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endParaRPr lang="id-ID" sz="2100" dirty="0">
              <a:solidFill>
                <a:schemeClr val="bg1"/>
              </a:solidFill>
              <a:latin typeface="Bookman Old Style" pitchFamily="18" charset="0"/>
            </a:endParaRPr>
          </a:p>
          <a:p>
            <a:pPr marL="257175" indent="-257175" algn="just">
              <a:buFont typeface="Wingdings" pitchFamily="2" charset="2"/>
              <a:buChar char="Ø"/>
            </a:pPr>
            <a:r>
              <a:rPr lang="en-US" sz="2100" dirty="0" err="1">
                <a:solidFill>
                  <a:schemeClr val="bg1"/>
                </a:solidFill>
                <a:latin typeface="Bookman Old Style" pitchFamily="18" charset="0"/>
              </a:rPr>
              <a:t>Berkedudukan</a:t>
            </a:r>
            <a:r>
              <a:rPr lang="en-US" sz="2100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Bookman Old Style" pitchFamily="18" charset="0"/>
              </a:rPr>
              <a:t>dalam</a:t>
            </a:r>
            <a:r>
              <a:rPr lang="en-US" sz="2100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Bookman Old Style" pitchFamily="18" charset="0"/>
              </a:rPr>
              <a:t>wilayah</a:t>
            </a:r>
            <a:r>
              <a:rPr lang="en-US" sz="2100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Bookman Old Style" pitchFamily="18" charset="0"/>
              </a:rPr>
              <a:t>administrasi</a:t>
            </a:r>
            <a:r>
              <a:rPr lang="en-US" sz="2100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Bookman Old Style" pitchFamily="18" charset="0"/>
              </a:rPr>
              <a:t>Pemerintah</a:t>
            </a:r>
            <a:r>
              <a:rPr lang="en-US" sz="2100" dirty="0">
                <a:solidFill>
                  <a:schemeClr val="bg1"/>
                </a:solidFill>
                <a:latin typeface="Bookman Old Style" pitchFamily="18" charset="0"/>
              </a:rPr>
              <a:t> Daerah </a:t>
            </a:r>
            <a:r>
              <a:rPr lang="en-US" sz="2100" dirty="0" err="1">
                <a:solidFill>
                  <a:schemeClr val="bg1"/>
                </a:solidFill>
                <a:latin typeface="Bookman Old Style" pitchFamily="18" charset="0"/>
              </a:rPr>
              <a:t>dan</a:t>
            </a:r>
            <a:r>
              <a:rPr lang="en-US" sz="2100" dirty="0">
                <a:solidFill>
                  <a:schemeClr val="bg1"/>
                </a:solidFill>
                <a:latin typeface="Bookman Old Style" pitchFamily="18" charset="0"/>
              </a:rPr>
              <a:t>/</a:t>
            </a:r>
            <a:r>
              <a:rPr lang="en-US" sz="2100" dirty="0" err="1">
                <a:solidFill>
                  <a:schemeClr val="bg1"/>
                </a:solidFill>
                <a:latin typeface="Bookman Old Style" pitchFamily="18" charset="0"/>
              </a:rPr>
              <a:t>atau</a:t>
            </a:r>
            <a:r>
              <a:rPr lang="en-US" sz="2100" dirty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sz="2100" u="sng" dirty="0" err="1">
                <a:solidFill>
                  <a:schemeClr val="tx1"/>
                </a:solidFill>
                <a:latin typeface="Bookman Old Style" pitchFamily="18" charset="0"/>
              </a:rPr>
              <a:t>badan</a:t>
            </a:r>
            <a:r>
              <a:rPr lang="en-US" sz="2100" u="sng" dirty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sz="2100" u="sng" dirty="0" err="1">
                <a:solidFill>
                  <a:schemeClr val="tx1"/>
                </a:solidFill>
                <a:latin typeface="Bookman Old Style" pitchFamily="18" charset="0"/>
              </a:rPr>
              <a:t>dan</a:t>
            </a:r>
            <a:r>
              <a:rPr lang="en-US" sz="2100" u="sng" dirty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sz="2100" u="sng" dirty="0" err="1">
                <a:solidFill>
                  <a:schemeClr val="tx1"/>
                </a:solidFill>
                <a:latin typeface="Bookman Old Style" pitchFamily="18" charset="0"/>
              </a:rPr>
              <a:t>lembaga</a:t>
            </a:r>
            <a:r>
              <a:rPr lang="en-US" sz="2100" u="sng" dirty="0">
                <a:solidFill>
                  <a:schemeClr val="tx1"/>
                </a:solidFill>
                <a:latin typeface="Bookman Old Style" pitchFamily="18" charset="0"/>
              </a:rPr>
              <a:t> yang </a:t>
            </a:r>
            <a:r>
              <a:rPr lang="en-US" sz="2100" u="sng" dirty="0" err="1">
                <a:solidFill>
                  <a:schemeClr val="tx1"/>
                </a:solidFill>
                <a:latin typeface="Bookman Old Style" pitchFamily="18" charset="0"/>
              </a:rPr>
              <a:t>berkedudukan</a:t>
            </a:r>
            <a:r>
              <a:rPr lang="en-US" sz="2100" u="sng" dirty="0">
                <a:solidFill>
                  <a:schemeClr val="tx1"/>
                </a:solidFill>
                <a:latin typeface="Bookman Old Style" pitchFamily="18" charset="0"/>
              </a:rPr>
              <a:t> di </a:t>
            </a:r>
            <a:r>
              <a:rPr lang="en-US" sz="2100" u="sng" dirty="0" err="1">
                <a:solidFill>
                  <a:schemeClr val="tx1"/>
                </a:solidFill>
                <a:latin typeface="Bookman Old Style" pitchFamily="18" charset="0"/>
              </a:rPr>
              <a:t>luar</a:t>
            </a:r>
            <a:r>
              <a:rPr lang="en-US" sz="2100" u="sng" dirty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sz="2100" u="sng" dirty="0" err="1">
                <a:solidFill>
                  <a:schemeClr val="tx1"/>
                </a:solidFill>
                <a:latin typeface="Bookman Old Style" pitchFamily="18" charset="0"/>
              </a:rPr>
              <a:t>wilayah</a:t>
            </a:r>
            <a:r>
              <a:rPr lang="en-US" sz="2100" u="sng" dirty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sz="2100" u="sng" dirty="0" err="1">
                <a:solidFill>
                  <a:schemeClr val="tx1"/>
                </a:solidFill>
                <a:latin typeface="Bookman Old Style" pitchFamily="18" charset="0"/>
              </a:rPr>
              <a:t>adm.</a:t>
            </a:r>
            <a:r>
              <a:rPr lang="en-US" sz="2100" u="sng" dirty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sz="2100" u="sng" dirty="0" err="1">
                <a:solidFill>
                  <a:schemeClr val="tx1"/>
                </a:solidFill>
                <a:latin typeface="Bookman Old Style" pitchFamily="18" charset="0"/>
              </a:rPr>
              <a:t>Pemerintah</a:t>
            </a:r>
            <a:r>
              <a:rPr lang="en-US" sz="2100" u="sng" dirty="0">
                <a:solidFill>
                  <a:schemeClr val="tx1"/>
                </a:solidFill>
                <a:latin typeface="Bookman Old Style" pitchFamily="18" charset="0"/>
              </a:rPr>
              <a:t> Daerah </a:t>
            </a:r>
            <a:r>
              <a:rPr lang="en-US" sz="2100" u="sng" dirty="0" err="1">
                <a:solidFill>
                  <a:schemeClr val="tx1"/>
                </a:solidFill>
                <a:latin typeface="Bookman Old Style" pitchFamily="18" charset="0"/>
              </a:rPr>
              <a:t>dalam</a:t>
            </a:r>
            <a:r>
              <a:rPr lang="en-US" sz="2100" u="sng" dirty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sz="2100" u="sng" dirty="0" err="1">
                <a:solidFill>
                  <a:schemeClr val="tx1"/>
                </a:solidFill>
                <a:latin typeface="Bookman Old Style" pitchFamily="18" charset="0"/>
              </a:rPr>
              <a:t>rangka</a:t>
            </a:r>
            <a:r>
              <a:rPr lang="en-US" sz="2100" u="sng" dirty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sz="2100" u="sng" dirty="0" err="1">
                <a:solidFill>
                  <a:schemeClr val="tx1"/>
                </a:solidFill>
                <a:latin typeface="Bookman Old Style" pitchFamily="18" charset="0"/>
              </a:rPr>
              <a:t>menunjang</a:t>
            </a:r>
            <a:r>
              <a:rPr lang="en-US" sz="2100" u="sng" dirty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sz="2100" u="sng" dirty="0" err="1">
                <a:solidFill>
                  <a:schemeClr val="tx1"/>
                </a:solidFill>
                <a:latin typeface="Bookman Old Style" pitchFamily="18" charset="0"/>
              </a:rPr>
              <a:t>pencapaian</a:t>
            </a:r>
            <a:r>
              <a:rPr lang="en-US" sz="2100" u="sng" dirty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sz="2100" u="sng" dirty="0" err="1">
                <a:solidFill>
                  <a:schemeClr val="tx1"/>
                </a:solidFill>
                <a:latin typeface="Bookman Old Style" pitchFamily="18" charset="0"/>
              </a:rPr>
              <a:t>sasaran</a:t>
            </a:r>
            <a:r>
              <a:rPr lang="en-US" sz="2100" u="sng" dirty="0">
                <a:solidFill>
                  <a:schemeClr val="tx1"/>
                </a:solidFill>
                <a:latin typeface="Bookman Old Style" pitchFamily="18" charset="0"/>
              </a:rPr>
              <a:t> program </a:t>
            </a:r>
            <a:r>
              <a:rPr lang="en-US" sz="2100" u="sng" dirty="0" err="1">
                <a:solidFill>
                  <a:schemeClr val="tx1"/>
                </a:solidFill>
                <a:latin typeface="Bookman Old Style" pitchFamily="18" charset="0"/>
              </a:rPr>
              <a:t>dan</a:t>
            </a:r>
            <a:r>
              <a:rPr lang="en-US" sz="2100" u="sng" dirty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sz="2100" u="sng" dirty="0" err="1">
                <a:solidFill>
                  <a:schemeClr val="tx1"/>
                </a:solidFill>
                <a:latin typeface="Bookman Old Style" pitchFamily="18" charset="0"/>
              </a:rPr>
              <a:t>kegiatan</a:t>
            </a:r>
            <a:r>
              <a:rPr lang="en-US" sz="2100" u="sng" dirty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sz="2100" u="sng" dirty="0" err="1">
                <a:solidFill>
                  <a:schemeClr val="tx1"/>
                </a:solidFill>
                <a:latin typeface="Bookman Old Style" pitchFamily="18" charset="0"/>
              </a:rPr>
              <a:t>Pemerintah</a:t>
            </a:r>
            <a:r>
              <a:rPr lang="en-US" sz="2100" u="sng" dirty="0">
                <a:solidFill>
                  <a:schemeClr val="tx1"/>
                </a:solidFill>
                <a:latin typeface="Bookman Old Style" pitchFamily="18" charset="0"/>
              </a:rPr>
              <a:t> Daerah </a:t>
            </a:r>
            <a:r>
              <a:rPr lang="en-US" sz="2100" u="sng" dirty="0" err="1">
                <a:solidFill>
                  <a:schemeClr val="tx1"/>
                </a:solidFill>
                <a:latin typeface="Bookman Old Style" pitchFamily="18" charset="0"/>
              </a:rPr>
              <a:t>pemberi</a:t>
            </a:r>
            <a:r>
              <a:rPr lang="en-US" sz="2100" u="sng" dirty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sz="2100" u="sng" dirty="0" err="1">
                <a:solidFill>
                  <a:schemeClr val="tx1"/>
                </a:solidFill>
                <a:latin typeface="Bookman Old Style" pitchFamily="18" charset="0"/>
              </a:rPr>
              <a:t>hibah</a:t>
            </a:r>
            <a:r>
              <a:rPr lang="en-US" sz="2100" dirty="0">
                <a:solidFill>
                  <a:schemeClr val="tx1"/>
                </a:solidFill>
                <a:latin typeface="Bookman Old Style" pitchFamily="18" charset="0"/>
              </a:rPr>
              <a:t>.</a:t>
            </a:r>
            <a:endParaRPr lang="id-ID" sz="21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048693" name="Oval 27"/>
          <p:cNvSpPr/>
          <p:nvPr/>
        </p:nvSpPr>
        <p:spPr>
          <a:xfrm>
            <a:off x="2299805" y="3910906"/>
            <a:ext cx="457200" cy="468191"/>
          </a:xfrm>
          <a:prstGeom prst="ellipse">
            <a:avLst/>
          </a:prstGeom>
          <a:solidFill>
            <a:srgbClr val="C000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2769" b="1" i="1" dirty="0">
                <a:solidFill>
                  <a:schemeClr val="bg1"/>
                </a:solidFill>
              </a:rPr>
              <a:t>4</a:t>
            </a:r>
            <a:endParaRPr lang="id-ID" sz="2769" b="1" i="1" dirty="0">
              <a:solidFill>
                <a:schemeClr val="bg1"/>
              </a:solidFill>
            </a:endParaRPr>
          </a:p>
        </p:txBody>
      </p:sp>
      <p:sp>
        <p:nvSpPr>
          <p:cNvPr id="1048694" name="Down Arrow 1"/>
          <p:cNvSpPr/>
          <p:nvPr/>
        </p:nvSpPr>
        <p:spPr>
          <a:xfrm>
            <a:off x="9035652" y="6677440"/>
            <a:ext cx="5076564" cy="677651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chemeClr val="bg1"/>
                </a:solidFill>
                <a:latin typeface="Baskerville Old Face" pitchFamily="18" charset="0"/>
              </a:rPr>
              <a:t>PERSYARATAN</a:t>
            </a:r>
            <a:endParaRPr lang="en-US" sz="2100" b="1" dirty="0">
              <a:solidFill>
                <a:schemeClr val="bg1"/>
              </a:solidFill>
              <a:latin typeface="Baskerville Old Face" pitchFamily="18" charset="0"/>
              <a:cs typeface="Arial Black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Rounded Rectangle 3"/>
          <p:cNvSpPr/>
          <p:nvPr/>
        </p:nvSpPr>
        <p:spPr>
          <a:xfrm>
            <a:off x="2464076" y="3036941"/>
            <a:ext cx="3957195" cy="134557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id-ID" sz="2700" b="1" dirty="0">
                <a:solidFill>
                  <a:schemeClr val="tx1"/>
                </a:solidFill>
                <a:latin typeface="Baskerville Old Face" pitchFamily="18" charset="0"/>
              </a:rPr>
              <a:t>ORMAS BERBADAN HUKUM INDONESIA</a:t>
            </a:r>
            <a:endParaRPr lang="en-US" sz="2400" b="1" dirty="0">
              <a:solidFill>
                <a:schemeClr val="tx1"/>
              </a:solidFill>
              <a:latin typeface="Baskerville Old Face" pitchFamily="18" charset="0"/>
              <a:cs typeface="Arial Black"/>
            </a:endParaRPr>
          </a:p>
        </p:txBody>
      </p:sp>
      <p:sp>
        <p:nvSpPr>
          <p:cNvPr id="1048698" name="Rectangle 8"/>
          <p:cNvSpPr>
            <a:spLocks noChangeArrowheads="1"/>
          </p:cNvSpPr>
          <p:nvPr/>
        </p:nvSpPr>
        <p:spPr bwMode="auto">
          <a:xfrm>
            <a:off x="7517739" y="1666533"/>
            <a:ext cx="8212539" cy="34163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id-ID" sz="2700" dirty="0">
                <a:latin typeface="Bookman Old Style"/>
                <a:ea typeface="Arial Unicode MS"/>
                <a:cs typeface="Times New Roman"/>
              </a:rPr>
              <a:t>organisasi kemasyarakatan yang berbadan hukum yayasan atau organisasi kemasyarakatan yang berbadan hukum perkumpulan yang telah mendapatkan pengesahan badan hukum dari kementerian yang membidangi pengesahan badan hukum sesuai peraturan perundang-undangan</a:t>
            </a:r>
            <a:endParaRPr lang="en-US" sz="2700" dirty="0">
              <a:latin typeface="Bookman Old Style"/>
              <a:ea typeface="Arial Unicode MS"/>
              <a:cs typeface="Times New Roman"/>
            </a:endParaRPr>
          </a:p>
          <a:p>
            <a:pPr algn="just"/>
            <a:endParaRPr lang="en-US" sz="27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048699" name="Right Arrow 5"/>
          <p:cNvSpPr/>
          <p:nvPr/>
        </p:nvSpPr>
        <p:spPr>
          <a:xfrm>
            <a:off x="6605587" y="3038603"/>
            <a:ext cx="583406" cy="14629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700"/>
          </a:p>
        </p:txBody>
      </p:sp>
      <p:sp>
        <p:nvSpPr>
          <p:cNvPr id="1048700" name="Rectangle 8"/>
          <p:cNvSpPr>
            <a:spLocks noChangeArrowheads="1"/>
          </p:cNvSpPr>
          <p:nvPr/>
        </p:nvSpPr>
        <p:spPr bwMode="auto">
          <a:xfrm>
            <a:off x="7528629" y="6308109"/>
            <a:ext cx="8212539" cy="26776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57175" indent="-257175" algn="just">
              <a:buFont typeface="Wingdings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latin typeface="Bookman Old Style" pitchFamily="18" charset="0"/>
              </a:rPr>
              <a:t>Telah</a:t>
            </a:r>
            <a:r>
              <a:rPr lang="en-US" sz="2400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ookman Old Style" pitchFamily="18" charset="0"/>
              </a:rPr>
              <a:t>terdaftar</a:t>
            </a:r>
            <a:r>
              <a:rPr lang="en-US" sz="2400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ookman Old Style" pitchFamily="18" charset="0"/>
              </a:rPr>
              <a:t>pada</a:t>
            </a:r>
            <a:r>
              <a:rPr lang="en-US" sz="2400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ookman Old Style" pitchFamily="18" charset="0"/>
              </a:rPr>
              <a:t>kementerian</a:t>
            </a:r>
            <a:r>
              <a:rPr lang="en-US" sz="2400" dirty="0">
                <a:solidFill>
                  <a:schemeClr val="bg1"/>
                </a:solidFill>
                <a:latin typeface="Bookman Old Style" pitchFamily="18" charset="0"/>
              </a:rPr>
              <a:t> yang </a:t>
            </a:r>
            <a:r>
              <a:rPr lang="en-US" sz="2400" dirty="0" err="1">
                <a:solidFill>
                  <a:schemeClr val="bg1"/>
                </a:solidFill>
                <a:latin typeface="Bookman Old Style" pitchFamily="18" charset="0"/>
              </a:rPr>
              <a:t>membidangi</a:t>
            </a:r>
            <a:r>
              <a:rPr lang="en-US" sz="2400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ookman Old Style" pitchFamily="18" charset="0"/>
              </a:rPr>
              <a:t>urusan</a:t>
            </a:r>
            <a:r>
              <a:rPr lang="en-US" sz="2400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ookman Old Style" pitchFamily="18" charset="0"/>
              </a:rPr>
              <a:t>hukum</a:t>
            </a:r>
            <a:r>
              <a:rPr lang="en-US" sz="2400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ookman Old Style" pitchFamily="18" charset="0"/>
              </a:rPr>
              <a:t>dan</a:t>
            </a:r>
            <a:r>
              <a:rPr lang="en-US" sz="2400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ookman Old Style" pitchFamily="18" charset="0"/>
              </a:rPr>
              <a:t>hak</a:t>
            </a:r>
            <a:r>
              <a:rPr lang="en-US" sz="2400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ookman Old Style" pitchFamily="18" charset="0"/>
              </a:rPr>
              <a:t>asasi</a:t>
            </a:r>
            <a:r>
              <a:rPr lang="en-US" sz="2400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ookman Old Style" pitchFamily="18" charset="0"/>
              </a:rPr>
              <a:t>manusia</a:t>
            </a:r>
            <a:r>
              <a:rPr lang="en-US" sz="2400" dirty="0">
                <a:solidFill>
                  <a:schemeClr val="bg1"/>
                </a:solidFill>
                <a:latin typeface="Bookman Old Style" pitchFamily="18" charset="0"/>
              </a:rPr>
              <a:t>;</a:t>
            </a:r>
          </a:p>
          <a:p>
            <a:pPr marL="257175" indent="-257175" algn="just">
              <a:buFont typeface="Wingdings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latin typeface="Bookman Old Style" pitchFamily="18" charset="0"/>
              </a:rPr>
              <a:t>Berkedudukan</a:t>
            </a:r>
            <a:r>
              <a:rPr lang="en-US" sz="2400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ookman Old Style" pitchFamily="18" charset="0"/>
              </a:rPr>
              <a:t>dalam</a:t>
            </a:r>
            <a:r>
              <a:rPr lang="en-US" sz="2400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ookman Old Style" pitchFamily="18" charset="0"/>
              </a:rPr>
              <a:t>wilayah</a:t>
            </a:r>
            <a:r>
              <a:rPr lang="en-US" sz="2400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ookman Old Style" pitchFamily="18" charset="0"/>
              </a:rPr>
              <a:t>administrasi</a:t>
            </a:r>
            <a:r>
              <a:rPr lang="en-US" sz="2400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ookman Old Style" pitchFamily="18" charset="0"/>
              </a:rPr>
              <a:t>Pemerintah</a:t>
            </a:r>
            <a:r>
              <a:rPr lang="en-US" sz="2400" dirty="0">
                <a:solidFill>
                  <a:schemeClr val="bg1"/>
                </a:solidFill>
                <a:latin typeface="Bookman Old Style" pitchFamily="18" charset="0"/>
              </a:rPr>
              <a:t> Daerah yang </a:t>
            </a:r>
            <a:r>
              <a:rPr lang="en-US" sz="2400" dirty="0" err="1">
                <a:solidFill>
                  <a:schemeClr val="bg1"/>
                </a:solidFill>
                <a:latin typeface="Bookman Old Style" pitchFamily="18" charset="0"/>
              </a:rPr>
              <a:t>bersangkutan</a:t>
            </a:r>
            <a:r>
              <a:rPr lang="en-US" sz="2400" dirty="0">
                <a:solidFill>
                  <a:schemeClr val="bg1"/>
                </a:solidFill>
                <a:latin typeface="Bookman Old Style" pitchFamily="18" charset="0"/>
              </a:rPr>
              <a:t>; </a:t>
            </a:r>
            <a:r>
              <a:rPr lang="en-US" sz="2400" dirty="0" err="1">
                <a:solidFill>
                  <a:schemeClr val="bg1"/>
                </a:solidFill>
                <a:latin typeface="Bookman Old Style" pitchFamily="18" charset="0"/>
              </a:rPr>
              <a:t>dan</a:t>
            </a:r>
            <a:r>
              <a:rPr lang="en-US" sz="2400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</a:p>
          <a:p>
            <a:pPr marL="257175" indent="-257175" algn="just">
              <a:buFont typeface="Wingdings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latin typeface="Bookman Old Style" pitchFamily="18" charset="0"/>
              </a:rPr>
              <a:t>Memiliki</a:t>
            </a:r>
            <a:r>
              <a:rPr lang="en-US" sz="2400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ookman Old Style" pitchFamily="18" charset="0"/>
              </a:rPr>
              <a:t>sekretariat</a:t>
            </a:r>
            <a:r>
              <a:rPr lang="en-US" sz="2400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ookman Old Style" pitchFamily="18" charset="0"/>
              </a:rPr>
              <a:t>tetap</a:t>
            </a:r>
            <a:r>
              <a:rPr lang="en-US" sz="2400" dirty="0">
                <a:solidFill>
                  <a:schemeClr val="bg1"/>
                </a:solidFill>
                <a:latin typeface="Bookman Old Style" pitchFamily="18" charset="0"/>
              </a:rPr>
              <a:t> di </a:t>
            </a:r>
            <a:r>
              <a:rPr lang="en-US" sz="2400" dirty="0" err="1">
                <a:solidFill>
                  <a:schemeClr val="bg1"/>
                </a:solidFill>
                <a:latin typeface="Bookman Old Style" pitchFamily="18" charset="0"/>
              </a:rPr>
              <a:t>daerah</a:t>
            </a:r>
            <a:r>
              <a:rPr lang="en-US" sz="2400" dirty="0">
                <a:solidFill>
                  <a:schemeClr val="bg1"/>
                </a:solidFill>
                <a:latin typeface="Bookman Old Style" pitchFamily="18" charset="0"/>
              </a:rPr>
              <a:t> yang </a:t>
            </a:r>
            <a:r>
              <a:rPr lang="en-US" sz="2400" dirty="0" err="1">
                <a:solidFill>
                  <a:schemeClr val="bg1"/>
                </a:solidFill>
                <a:latin typeface="Bookman Old Style" pitchFamily="18" charset="0"/>
              </a:rPr>
              <a:t>bersangkutan</a:t>
            </a:r>
            <a:r>
              <a:rPr lang="en-US" sz="2400" dirty="0">
                <a:solidFill>
                  <a:schemeClr val="bg1"/>
                </a:solidFill>
                <a:latin typeface="Bookman Old Style" pitchFamily="18" charset="0"/>
              </a:rPr>
              <a:t>.</a:t>
            </a:r>
          </a:p>
          <a:p>
            <a:pPr algn="just"/>
            <a:endParaRPr lang="id-ID" sz="24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048701" name="Oval 27"/>
          <p:cNvSpPr/>
          <p:nvPr/>
        </p:nvSpPr>
        <p:spPr>
          <a:xfrm>
            <a:off x="2246366" y="3435523"/>
            <a:ext cx="457200" cy="468191"/>
          </a:xfrm>
          <a:prstGeom prst="ellipse">
            <a:avLst/>
          </a:prstGeom>
          <a:solidFill>
            <a:srgbClr val="C000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2769" b="1" i="1" dirty="0">
                <a:solidFill>
                  <a:schemeClr val="bg1"/>
                </a:solidFill>
              </a:rPr>
              <a:t>5</a:t>
            </a:r>
            <a:endParaRPr lang="id-ID" sz="2769" b="1" i="1" dirty="0">
              <a:solidFill>
                <a:schemeClr val="bg1"/>
              </a:solidFill>
            </a:endParaRPr>
          </a:p>
        </p:txBody>
      </p:sp>
      <p:sp>
        <p:nvSpPr>
          <p:cNvPr id="1048702" name="Down Arrow 28"/>
          <p:cNvSpPr/>
          <p:nvPr/>
        </p:nvSpPr>
        <p:spPr>
          <a:xfrm>
            <a:off x="9040676" y="5444129"/>
            <a:ext cx="5076564" cy="677651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chemeClr val="bg1"/>
                </a:solidFill>
                <a:latin typeface="Baskerville Old Face" pitchFamily="18" charset="0"/>
              </a:rPr>
              <a:t>PERSYARATAN</a:t>
            </a:r>
            <a:endParaRPr lang="en-US" sz="2100" b="1" dirty="0">
              <a:solidFill>
                <a:schemeClr val="bg1"/>
              </a:solidFill>
              <a:latin typeface="Baskerville Old Face" pitchFamily="18" charset="0"/>
              <a:cs typeface="Arial Black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5" name="Rounded Rectangle 4"/>
          <p:cNvSpPr/>
          <p:nvPr/>
        </p:nvSpPr>
        <p:spPr>
          <a:xfrm>
            <a:off x="2743201" y="1645829"/>
            <a:ext cx="4799699" cy="578489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chilly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60960" rIns="91440" bIns="60960" spcCol="1270" anchor="ctr"/>
          <a:lstStyle/>
          <a:p>
            <a:pPr algn="ctr" defTabSz="2133600">
              <a:lnSpc>
                <a:spcPct val="90000"/>
              </a:lnSpc>
              <a:spcAft>
                <a:spcPct val="35000"/>
              </a:spcAft>
            </a:pP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PMDN 13 THN 2018 TTG PERUBAHAN KETIGA PMDN 32 THN 2011</a:t>
            </a:r>
          </a:p>
        </p:txBody>
      </p:sp>
      <p:sp>
        <p:nvSpPr>
          <p:cNvPr id="1048706" name="Rounded Rectangle 4"/>
          <p:cNvSpPr/>
          <p:nvPr/>
        </p:nvSpPr>
        <p:spPr>
          <a:xfrm>
            <a:off x="4007098" y="296678"/>
            <a:ext cx="10192724" cy="106640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40" tIns="60960" rIns="91440" bIns="60960" spcCol="127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PERUBAHAN KEBIJAKAN PEMBERIAN PERSYARATAN HIBAH</a:t>
            </a:r>
          </a:p>
        </p:txBody>
      </p:sp>
      <p:sp>
        <p:nvSpPr>
          <p:cNvPr id="1048707" name="Rounded Rectangle 4"/>
          <p:cNvSpPr/>
          <p:nvPr/>
        </p:nvSpPr>
        <p:spPr>
          <a:xfrm>
            <a:off x="9487802" y="1600200"/>
            <a:ext cx="4799699" cy="56444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chilly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60960" rIns="91440" bIns="60960" spcCol="1270" anchor="ctr"/>
          <a:lstStyle/>
          <a:p>
            <a:pPr algn="ctr" defTabSz="2133600">
              <a:lnSpc>
                <a:spcPct val="90000"/>
              </a:lnSpc>
              <a:spcAft>
                <a:spcPct val="35000"/>
              </a:spcAft>
            </a:pPr>
            <a:r>
              <a:rPr lang="en-US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PMDN 77 THN 2020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8708" name="Rectangle 8"/>
          <p:cNvSpPr>
            <a:spLocks noChangeArrowheads="1"/>
          </p:cNvSpPr>
          <p:nvPr/>
        </p:nvSpPr>
        <p:spPr bwMode="auto">
          <a:xfrm>
            <a:off x="2555268" y="2828735"/>
            <a:ext cx="5724636" cy="34163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chemeClr val="bg1"/>
                </a:solidFill>
                <a:latin typeface="Bookman Old Style" pitchFamily="18" charset="0"/>
              </a:rPr>
              <a:t>BADAN DAN LEMBAGA PENERIMA HIBAH:</a:t>
            </a:r>
          </a:p>
          <a:p>
            <a:pPr marL="257175" indent="-257175" algn="just">
              <a:buFont typeface="Wingdings" pitchFamily="2" charset="2"/>
              <a:buChar char="Ø"/>
            </a:pPr>
            <a:r>
              <a:rPr lang="en-US" dirty="0" err="1">
                <a:solidFill>
                  <a:schemeClr val="bg1"/>
                </a:solidFill>
                <a:latin typeface="Bookman Old Style" pitchFamily="18" charset="0"/>
              </a:rPr>
              <a:t>Badan</a:t>
            </a:r>
            <a:r>
              <a:rPr lang="id-ID" dirty="0">
                <a:solidFill>
                  <a:schemeClr val="bg1"/>
                </a:solidFill>
                <a:latin typeface="Bookman Old Style" pitchFamily="18" charset="0"/>
              </a:rPr>
              <a:t> &amp; L</a:t>
            </a:r>
            <a:r>
              <a:rPr lang="en-US" dirty="0" err="1">
                <a:solidFill>
                  <a:schemeClr val="bg1"/>
                </a:solidFill>
                <a:latin typeface="Bookman Old Style" pitchFamily="18" charset="0"/>
              </a:rPr>
              <a:t>embaga</a:t>
            </a:r>
            <a:r>
              <a:rPr lang="id-ID" dirty="0">
                <a:solidFill>
                  <a:schemeClr val="bg1"/>
                </a:solidFill>
                <a:latin typeface="Bookman Old Style" pitchFamily="18" charset="0"/>
              </a:rPr>
              <a:t> yg bersifat nirlaba, sukarela dan sosial  yg dibentuk berdasarkan P</a:t>
            </a:r>
            <a:r>
              <a:rPr lang="en-US" dirty="0" err="1">
                <a:solidFill>
                  <a:schemeClr val="bg1"/>
                </a:solidFill>
                <a:latin typeface="Bookman Old Style" pitchFamily="18" charset="0"/>
              </a:rPr>
              <a:t>eraturan</a:t>
            </a:r>
            <a:r>
              <a:rPr lang="en-US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ookman Old Style" pitchFamily="18" charset="0"/>
              </a:rPr>
              <a:t>Perundang-undangan</a:t>
            </a:r>
            <a:r>
              <a:rPr lang="id-ID" dirty="0">
                <a:solidFill>
                  <a:schemeClr val="bg1"/>
                </a:solidFill>
                <a:latin typeface="Bookman Old Style" pitchFamily="18" charset="0"/>
              </a:rPr>
              <a:t>/ telah memiliki SKT yg diterbitkan MDN dan Kepala Daerah;</a:t>
            </a:r>
          </a:p>
          <a:p>
            <a:pPr marL="257175" indent="-257175" algn="just">
              <a:buFont typeface="Wingdings" pitchFamily="2" charset="2"/>
              <a:buChar char="Ø"/>
            </a:pPr>
            <a:r>
              <a:rPr lang="en-US" dirty="0" err="1">
                <a:solidFill>
                  <a:schemeClr val="bg1"/>
                </a:solidFill>
                <a:latin typeface="Bookman Old Style" pitchFamily="18" charset="0"/>
              </a:rPr>
              <a:t>Badan</a:t>
            </a:r>
            <a:r>
              <a:rPr lang="id-ID" dirty="0">
                <a:solidFill>
                  <a:schemeClr val="bg1"/>
                </a:solidFill>
                <a:latin typeface="Bookman Old Style" pitchFamily="18" charset="0"/>
              </a:rPr>
              <a:t> &amp; L</a:t>
            </a:r>
            <a:r>
              <a:rPr lang="en-US" dirty="0" err="1">
                <a:solidFill>
                  <a:schemeClr val="bg1"/>
                </a:solidFill>
                <a:latin typeface="Bookman Old Style" pitchFamily="18" charset="0"/>
              </a:rPr>
              <a:t>embaga</a:t>
            </a:r>
            <a:r>
              <a:rPr lang="id-ID" dirty="0">
                <a:solidFill>
                  <a:schemeClr val="bg1"/>
                </a:solidFill>
                <a:latin typeface="Bookman Old Style" pitchFamily="18" charset="0"/>
              </a:rPr>
              <a:t> yg bersifat  Sosial kemasyarakatn berupa Pokmas/kesatuan masyarakat hukum adat yg keberadaannya melalui oleh Pemda melalui pengesahan /Penetapan  dr pimp instansi vertikal / kepala SKPD terkait sesuai dgn Kewenangan</a:t>
            </a:r>
            <a:r>
              <a:rPr lang="en-US" dirty="0">
                <a:solidFill>
                  <a:schemeClr val="bg1"/>
                </a:solidFill>
                <a:latin typeface="Bookman Old Style" pitchFamily="18" charset="0"/>
              </a:rPr>
              <a:t>; </a:t>
            </a:r>
          </a:p>
        </p:txBody>
      </p:sp>
      <p:sp>
        <p:nvSpPr>
          <p:cNvPr id="1048709" name="Rectangle 8"/>
          <p:cNvSpPr>
            <a:spLocks noChangeArrowheads="1"/>
          </p:cNvSpPr>
          <p:nvPr/>
        </p:nvSpPr>
        <p:spPr bwMode="auto">
          <a:xfrm>
            <a:off x="9079422" y="2495003"/>
            <a:ext cx="6337035" cy="45243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chemeClr val="bg1"/>
                </a:solidFill>
                <a:latin typeface="Bookman Old Style" pitchFamily="18" charset="0"/>
              </a:rPr>
              <a:t>BADAN DAN LEMBAGA PENERIMA HIBAH:</a:t>
            </a:r>
          </a:p>
          <a:p>
            <a:pPr marL="257175" indent="-257175" algn="just">
              <a:buFont typeface="Wingdings" pitchFamily="2" charset="2"/>
              <a:buChar char="Ø"/>
            </a:pPr>
            <a:r>
              <a:rPr lang="en-US" dirty="0" err="1">
                <a:solidFill>
                  <a:schemeClr val="bg1"/>
                </a:solidFill>
                <a:latin typeface="Bookman Old Style" pitchFamily="18" charset="0"/>
              </a:rPr>
              <a:t>Badan</a:t>
            </a:r>
            <a:r>
              <a:rPr lang="id-ID" dirty="0">
                <a:solidFill>
                  <a:schemeClr val="bg1"/>
                </a:solidFill>
                <a:latin typeface="Bookman Old Style" pitchFamily="18" charset="0"/>
              </a:rPr>
              <a:t> &amp; L</a:t>
            </a:r>
            <a:r>
              <a:rPr lang="en-US" dirty="0" err="1">
                <a:solidFill>
                  <a:schemeClr val="bg1"/>
                </a:solidFill>
                <a:latin typeface="Bookman Old Style" pitchFamily="18" charset="0"/>
              </a:rPr>
              <a:t>embaga</a:t>
            </a:r>
            <a:r>
              <a:rPr lang="id-ID" dirty="0">
                <a:solidFill>
                  <a:schemeClr val="bg1"/>
                </a:solidFill>
                <a:latin typeface="Bookman Old Style" pitchFamily="18" charset="0"/>
              </a:rPr>
              <a:t> yg bersifat nirlaba, sukarela dan sosial  yg dibentuk berdasarkan P</a:t>
            </a:r>
            <a:r>
              <a:rPr lang="en-US" dirty="0" err="1">
                <a:solidFill>
                  <a:schemeClr val="bg1"/>
                </a:solidFill>
                <a:latin typeface="Bookman Old Style" pitchFamily="18" charset="0"/>
              </a:rPr>
              <a:t>eraturan</a:t>
            </a:r>
            <a:r>
              <a:rPr lang="en-US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ookman Old Style" pitchFamily="18" charset="0"/>
              </a:rPr>
              <a:t>Perundang-undangan</a:t>
            </a:r>
            <a:r>
              <a:rPr lang="id-ID" dirty="0">
                <a:solidFill>
                  <a:schemeClr val="bg1"/>
                </a:solidFill>
                <a:latin typeface="Bookman Old Style" pitchFamily="18" charset="0"/>
              </a:rPr>
              <a:t>/ telah memiliki SKT yg diterbitkan MDN dan Kepala Daerah;</a:t>
            </a:r>
          </a:p>
          <a:p>
            <a:pPr marL="257175" indent="-257175" algn="just">
              <a:buFont typeface="Wingdings" pitchFamily="2" charset="2"/>
              <a:buChar char="Ø"/>
            </a:pPr>
            <a:r>
              <a:rPr lang="en-US" dirty="0" err="1">
                <a:solidFill>
                  <a:schemeClr val="bg1"/>
                </a:solidFill>
                <a:latin typeface="Bookman Old Style" pitchFamily="18" charset="0"/>
              </a:rPr>
              <a:t>Badan</a:t>
            </a:r>
            <a:r>
              <a:rPr lang="id-ID" dirty="0">
                <a:solidFill>
                  <a:schemeClr val="bg1"/>
                </a:solidFill>
                <a:latin typeface="Bookman Old Style" pitchFamily="18" charset="0"/>
              </a:rPr>
              <a:t> &amp; L</a:t>
            </a:r>
            <a:r>
              <a:rPr lang="en-US" dirty="0" err="1">
                <a:solidFill>
                  <a:schemeClr val="bg1"/>
                </a:solidFill>
                <a:latin typeface="Bookman Old Style" pitchFamily="18" charset="0"/>
              </a:rPr>
              <a:t>embaga</a:t>
            </a:r>
            <a:r>
              <a:rPr lang="id-ID" dirty="0">
                <a:solidFill>
                  <a:schemeClr val="bg1"/>
                </a:solidFill>
                <a:latin typeface="Bookman Old Style" pitchFamily="18" charset="0"/>
              </a:rPr>
              <a:t> yg bersifat  Sosial kemasyarakatn berupa Pokmas/kesatuan masyarakat hukum adat yg keberadaannya melalui oleh Pemda melalui pengesahan /Penetapan  dr pimp instansi vertikal / kepala SKPD terkait sesuai dgn Kewenangan</a:t>
            </a:r>
            <a:r>
              <a:rPr lang="en-US" dirty="0">
                <a:solidFill>
                  <a:schemeClr val="bg1"/>
                </a:solidFill>
                <a:latin typeface="Bookman Old Style" pitchFamily="18" charset="0"/>
              </a:rPr>
              <a:t>; </a:t>
            </a:r>
            <a:r>
              <a:rPr lang="en-US" dirty="0" err="1">
                <a:solidFill>
                  <a:schemeClr val="bg1"/>
                </a:solidFill>
                <a:latin typeface="Bookman Old Style" pitchFamily="18" charset="0"/>
              </a:rPr>
              <a:t>dan</a:t>
            </a:r>
            <a:endParaRPr lang="en-US" dirty="0">
              <a:solidFill>
                <a:srgbClr val="FF0000"/>
              </a:solidFill>
              <a:latin typeface="Bookman Old Style" pitchFamily="18" charset="0"/>
            </a:endParaRPr>
          </a:p>
          <a:p>
            <a:pPr marL="257175" indent="-257175" algn="just">
              <a:buFont typeface="Wingdings" pitchFamily="2" charset="2"/>
              <a:buChar char="Ø"/>
            </a:pPr>
            <a:r>
              <a:rPr lang="en-US" dirty="0" err="1">
                <a:solidFill>
                  <a:schemeClr val="tx1"/>
                </a:solidFill>
                <a:latin typeface="Bookman Old Style" pitchFamily="18" charset="0"/>
              </a:rPr>
              <a:t>Koperasi</a:t>
            </a:r>
            <a:r>
              <a:rPr lang="en-US" dirty="0">
                <a:solidFill>
                  <a:schemeClr val="tx1"/>
                </a:solidFill>
                <a:latin typeface="Bookman Old Style" pitchFamily="18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Bookman Old Style" pitchFamily="18" charset="0"/>
              </a:rPr>
              <a:t>didirikan</a:t>
            </a:r>
            <a:r>
              <a:rPr lang="en-US" dirty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ookman Old Style" pitchFamily="18" charset="0"/>
              </a:rPr>
              <a:t>berdasarkan</a:t>
            </a:r>
            <a:r>
              <a:rPr lang="en-US" dirty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ookman Old Style" pitchFamily="18" charset="0"/>
              </a:rPr>
              <a:t>ketentuan</a:t>
            </a:r>
            <a:r>
              <a:rPr lang="en-US" dirty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ookman Old Style" pitchFamily="18" charset="0"/>
              </a:rPr>
              <a:t>peraturan</a:t>
            </a:r>
            <a:r>
              <a:rPr lang="en-US" dirty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ookman Old Style" pitchFamily="18" charset="0"/>
              </a:rPr>
              <a:t>perundang-undangan</a:t>
            </a:r>
            <a:r>
              <a:rPr lang="en-US" dirty="0">
                <a:solidFill>
                  <a:schemeClr val="tx1"/>
                </a:solidFill>
                <a:latin typeface="Bookman Old Style" pitchFamily="18" charset="0"/>
              </a:rPr>
              <a:t> dan </a:t>
            </a:r>
            <a:r>
              <a:rPr lang="en-US" dirty="0" err="1">
                <a:solidFill>
                  <a:schemeClr val="tx1"/>
                </a:solidFill>
                <a:latin typeface="Bookman Old Style" pitchFamily="18" charset="0"/>
              </a:rPr>
              <a:t>memenuhi</a:t>
            </a:r>
            <a:r>
              <a:rPr lang="en-US" dirty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ookman Old Style" pitchFamily="18" charset="0"/>
              </a:rPr>
              <a:t>kriteria</a:t>
            </a:r>
            <a:r>
              <a:rPr lang="en-US" dirty="0">
                <a:solidFill>
                  <a:schemeClr val="tx1"/>
                </a:solidFill>
                <a:latin typeface="Bookman Old Style" pitchFamily="18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Bookman Old Style" pitchFamily="18" charset="0"/>
              </a:rPr>
              <a:t>ditetapkan</a:t>
            </a:r>
            <a:r>
              <a:rPr lang="en-US" dirty="0">
                <a:solidFill>
                  <a:schemeClr val="tx1"/>
                </a:solidFill>
                <a:latin typeface="Bookman Old Style" pitchFamily="18" charset="0"/>
              </a:rPr>
              <a:t> oleh </a:t>
            </a:r>
            <a:r>
              <a:rPr lang="en-US" dirty="0" err="1">
                <a:solidFill>
                  <a:schemeClr val="tx1"/>
                </a:solidFill>
                <a:latin typeface="Bookman Old Style" pitchFamily="18" charset="0"/>
              </a:rPr>
              <a:t>pemerintah</a:t>
            </a:r>
            <a:r>
              <a:rPr lang="en-US" dirty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ookman Old Style" pitchFamily="18" charset="0"/>
              </a:rPr>
              <a:t>daerah</a:t>
            </a:r>
            <a:r>
              <a:rPr lang="en-US" dirty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ookman Old Style" pitchFamily="18" charset="0"/>
              </a:rPr>
              <a:t>sesuai</a:t>
            </a:r>
            <a:r>
              <a:rPr lang="en-US" dirty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ookman Old Style" pitchFamily="18" charset="0"/>
              </a:rPr>
              <a:t>dengan</a:t>
            </a:r>
            <a:r>
              <a:rPr lang="en-US" dirty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ookman Old Style" pitchFamily="18" charset="0"/>
              </a:rPr>
              <a:t>kewenangannya</a:t>
            </a:r>
            <a:r>
              <a:rPr lang="en-US" dirty="0">
                <a:solidFill>
                  <a:schemeClr val="tx1"/>
                </a:solidFill>
                <a:latin typeface="Bookman Old Style" pitchFamily="18" charset="0"/>
              </a:rPr>
              <a:t>.</a:t>
            </a:r>
          </a:p>
          <a:p>
            <a:pPr marL="257175" indent="-257175" algn="just">
              <a:buFont typeface="Wingdings" pitchFamily="2" charset="2"/>
              <a:buChar char="Ø"/>
            </a:pPr>
            <a:endParaRPr lang="id-ID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1048710" name="Rectangle 8"/>
          <p:cNvSpPr>
            <a:spLocks noChangeArrowheads="1"/>
          </p:cNvSpPr>
          <p:nvPr/>
        </p:nvSpPr>
        <p:spPr bwMode="auto">
          <a:xfrm>
            <a:off x="2555268" y="7172639"/>
            <a:ext cx="5724636" cy="286232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dirty="0">
                <a:latin typeface="Bookman Old Style"/>
                <a:ea typeface="Arial Unicode MS"/>
                <a:cs typeface="Times New Roman"/>
              </a:rPr>
              <a:t>PERSYARATAN ORMAS PENERIMA HIBAH:</a:t>
            </a:r>
          </a:p>
          <a:p>
            <a:pPr marL="257175" indent="-257175" algn="just">
              <a:buFont typeface="Wingdings" pitchFamily="2" charset="2"/>
              <a:buChar char="Ø"/>
            </a:pPr>
            <a:r>
              <a:rPr lang="en-US" dirty="0">
                <a:latin typeface="Bookman Old Style"/>
                <a:ea typeface="Arial Unicode MS"/>
                <a:cs typeface="Times New Roman"/>
              </a:rPr>
              <a:t>O</a:t>
            </a:r>
            <a:r>
              <a:rPr lang="id-ID" dirty="0">
                <a:latin typeface="Bookman Old Style"/>
                <a:ea typeface="Arial Unicode MS"/>
                <a:cs typeface="Times New Roman"/>
              </a:rPr>
              <a:t>rganisasi kemasyarakatan </a:t>
            </a:r>
            <a:r>
              <a:rPr lang="en-US" dirty="0">
                <a:latin typeface="Bookman Old Style"/>
                <a:ea typeface="Arial Unicode MS"/>
                <a:cs typeface="Times New Roman"/>
              </a:rPr>
              <a:t>yang </a:t>
            </a:r>
            <a:r>
              <a:rPr lang="en-US" dirty="0" err="1">
                <a:solidFill>
                  <a:schemeClr val="bg1"/>
                </a:solidFill>
                <a:latin typeface="Bookman Old Style" pitchFamily="18" charset="0"/>
              </a:rPr>
              <a:t>telah</a:t>
            </a:r>
            <a:r>
              <a:rPr lang="en-US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ookman Old Style" pitchFamily="18" charset="0"/>
              </a:rPr>
              <a:t>terdaftar</a:t>
            </a:r>
            <a:r>
              <a:rPr lang="en-US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ookman Old Style" pitchFamily="18" charset="0"/>
              </a:rPr>
              <a:t>pada</a:t>
            </a:r>
            <a:r>
              <a:rPr lang="en-US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ookman Old Style" pitchFamily="18" charset="0"/>
              </a:rPr>
              <a:t>kementerian</a:t>
            </a:r>
            <a:r>
              <a:rPr lang="en-US" dirty="0">
                <a:solidFill>
                  <a:schemeClr val="bg1"/>
                </a:solidFill>
                <a:latin typeface="Bookman Old Style" pitchFamily="18" charset="0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Bookman Old Style" pitchFamily="18" charset="0"/>
              </a:rPr>
              <a:t>membidangi</a:t>
            </a:r>
            <a:r>
              <a:rPr lang="en-US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ookman Old Style" pitchFamily="18" charset="0"/>
              </a:rPr>
              <a:t>urusan</a:t>
            </a:r>
            <a:r>
              <a:rPr lang="en-US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ookman Old Style" pitchFamily="18" charset="0"/>
              </a:rPr>
              <a:t>hukum</a:t>
            </a:r>
            <a:r>
              <a:rPr lang="en-US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ookman Old Style" pitchFamily="18" charset="0"/>
              </a:rPr>
              <a:t>dan</a:t>
            </a:r>
            <a:r>
              <a:rPr lang="en-US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ookman Old Style" pitchFamily="18" charset="0"/>
              </a:rPr>
              <a:t>hak</a:t>
            </a:r>
            <a:r>
              <a:rPr lang="en-US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ookman Old Style" pitchFamily="18" charset="0"/>
              </a:rPr>
              <a:t>asasi</a:t>
            </a:r>
            <a:r>
              <a:rPr lang="en-US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ookman Old Style" pitchFamily="18" charset="0"/>
              </a:rPr>
              <a:t>manusia</a:t>
            </a:r>
            <a:r>
              <a:rPr lang="en-US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pc="23" dirty="0">
                <a:solidFill>
                  <a:schemeClr val="tx1"/>
                </a:solidFill>
                <a:latin typeface="Bookman Old Style" panose="02050604050505020204" pitchFamily="18" charset="0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paling </a:t>
            </a:r>
            <a:r>
              <a:rPr lang="en-US" spc="23" dirty="0" err="1">
                <a:solidFill>
                  <a:schemeClr val="tx1"/>
                </a:solidFill>
                <a:latin typeface="Bookman Old Style" panose="02050604050505020204" pitchFamily="18" charset="0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singkat</a:t>
            </a:r>
            <a:r>
              <a:rPr lang="en-US" spc="23" dirty="0">
                <a:solidFill>
                  <a:schemeClr val="tx1"/>
                </a:solidFill>
                <a:latin typeface="Bookman Old Style" panose="02050604050505020204" pitchFamily="18" charset="0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 3 </a:t>
            </a:r>
            <a:r>
              <a:rPr lang="en-US" spc="23" dirty="0" err="1">
                <a:solidFill>
                  <a:schemeClr val="tx1"/>
                </a:solidFill>
                <a:latin typeface="Bookman Old Style" panose="02050604050505020204" pitchFamily="18" charset="0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tahun</a:t>
            </a:r>
            <a:r>
              <a:rPr lang="en-US" spc="23" dirty="0">
                <a:solidFill>
                  <a:schemeClr val="tx1"/>
                </a:solidFill>
                <a:latin typeface="Bookman Old Style" panose="02050604050505020204" pitchFamily="18" charset="0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, </a:t>
            </a:r>
            <a:r>
              <a:rPr lang="en-US" spc="23" dirty="0" err="1">
                <a:solidFill>
                  <a:schemeClr val="tx1"/>
                </a:solidFill>
                <a:latin typeface="Bookman Old Style" panose="02050604050505020204" pitchFamily="18" charset="0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kecuali</a:t>
            </a:r>
            <a:r>
              <a:rPr lang="en-US" spc="23" dirty="0">
                <a:solidFill>
                  <a:schemeClr val="tx1"/>
                </a:solidFill>
                <a:latin typeface="Bookman Old Style" panose="02050604050505020204" pitchFamily="18" charset="0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 </a:t>
            </a:r>
            <a:r>
              <a:rPr lang="en-US" spc="23" dirty="0" err="1">
                <a:solidFill>
                  <a:schemeClr val="tx1"/>
                </a:solidFill>
                <a:latin typeface="Bookman Old Style" panose="02050604050505020204" pitchFamily="18" charset="0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ditentukan</a:t>
            </a:r>
            <a:r>
              <a:rPr lang="en-US" spc="23" dirty="0">
                <a:solidFill>
                  <a:schemeClr val="tx1"/>
                </a:solidFill>
                <a:latin typeface="Bookman Old Style" panose="02050604050505020204" pitchFamily="18" charset="0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 lain </a:t>
            </a:r>
            <a:r>
              <a:rPr lang="en-US" spc="23" dirty="0" err="1">
                <a:solidFill>
                  <a:schemeClr val="tx1"/>
                </a:solidFill>
                <a:latin typeface="Bookman Old Style" panose="02050604050505020204" pitchFamily="18" charset="0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oleh</a:t>
            </a:r>
            <a:r>
              <a:rPr lang="en-US" spc="23" dirty="0">
                <a:solidFill>
                  <a:schemeClr val="tx1"/>
                </a:solidFill>
                <a:latin typeface="Bookman Old Style" panose="02050604050505020204" pitchFamily="18" charset="0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 </a:t>
            </a:r>
            <a:r>
              <a:rPr lang="en-US" spc="23" dirty="0" err="1">
                <a:solidFill>
                  <a:schemeClr val="tx1"/>
                </a:solidFill>
                <a:latin typeface="Bookman Old Style" panose="02050604050505020204" pitchFamily="18" charset="0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peraturan</a:t>
            </a:r>
            <a:r>
              <a:rPr lang="en-US" spc="23" dirty="0">
                <a:solidFill>
                  <a:schemeClr val="tx1"/>
                </a:solidFill>
                <a:latin typeface="Bookman Old Style" panose="02050604050505020204" pitchFamily="18" charset="0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 </a:t>
            </a:r>
            <a:r>
              <a:rPr lang="en-US" spc="23" dirty="0" err="1">
                <a:solidFill>
                  <a:schemeClr val="tx1"/>
                </a:solidFill>
                <a:latin typeface="Bookman Old Style" panose="02050604050505020204" pitchFamily="18" charset="0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perundang-undangan</a:t>
            </a:r>
            <a:r>
              <a:rPr lang="en-US" dirty="0">
                <a:solidFill>
                  <a:schemeClr val="tx1"/>
                </a:solidFill>
                <a:latin typeface="Bookman Old Style" pitchFamily="18" charset="0"/>
              </a:rPr>
              <a:t>;</a:t>
            </a:r>
          </a:p>
          <a:p>
            <a:pPr marL="257175" indent="-257175" algn="just">
              <a:buFont typeface="Wingdings" pitchFamily="2" charset="2"/>
              <a:buChar char="Ø"/>
            </a:pPr>
            <a:r>
              <a:rPr lang="en-US" dirty="0" err="1">
                <a:solidFill>
                  <a:schemeClr val="bg1"/>
                </a:solidFill>
                <a:latin typeface="Bookman Old Style" pitchFamily="18" charset="0"/>
              </a:rPr>
              <a:t>Berkedudukan</a:t>
            </a:r>
            <a:r>
              <a:rPr lang="en-US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ookman Old Style" pitchFamily="18" charset="0"/>
              </a:rPr>
              <a:t>dalam</a:t>
            </a:r>
            <a:r>
              <a:rPr lang="en-US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ookman Old Style" pitchFamily="18" charset="0"/>
              </a:rPr>
              <a:t>wilayah</a:t>
            </a:r>
            <a:r>
              <a:rPr lang="en-US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ookman Old Style" pitchFamily="18" charset="0"/>
              </a:rPr>
              <a:t>administrasi</a:t>
            </a:r>
            <a:r>
              <a:rPr lang="en-US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ookman Old Style" pitchFamily="18" charset="0"/>
              </a:rPr>
              <a:t>Pemerintah</a:t>
            </a:r>
            <a:r>
              <a:rPr lang="en-US" dirty="0">
                <a:solidFill>
                  <a:schemeClr val="bg1"/>
                </a:solidFill>
                <a:latin typeface="Bookman Old Style" pitchFamily="18" charset="0"/>
              </a:rPr>
              <a:t> Daerah yang </a:t>
            </a:r>
            <a:r>
              <a:rPr lang="en-US" dirty="0" err="1">
                <a:solidFill>
                  <a:schemeClr val="bg1"/>
                </a:solidFill>
                <a:latin typeface="Bookman Old Style" pitchFamily="18" charset="0"/>
              </a:rPr>
              <a:t>bersangkutan</a:t>
            </a:r>
            <a:r>
              <a:rPr lang="en-US" dirty="0">
                <a:solidFill>
                  <a:schemeClr val="bg1"/>
                </a:solidFill>
                <a:latin typeface="Bookman Old Style" pitchFamily="18" charset="0"/>
              </a:rPr>
              <a:t>; </a:t>
            </a:r>
            <a:r>
              <a:rPr lang="en-US" dirty="0" err="1">
                <a:solidFill>
                  <a:schemeClr val="bg1"/>
                </a:solidFill>
                <a:latin typeface="Bookman Old Style" pitchFamily="18" charset="0"/>
              </a:rPr>
              <a:t>dan</a:t>
            </a:r>
            <a:r>
              <a:rPr lang="en-US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</a:p>
          <a:p>
            <a:pPr marL="257175" indent="-257175" algn="just">
              <a:buFont typeface="Wingdings" pitchFamily="2" charset="2"/>
              <a:buChar char="Ø"/>
            </a:pPr>
            <a:r>
              <a:rPr lang="en-US" dirty="0" err="1">
                <a:solidFill>
                  <a:schemeClr val="bg1"/>
                </a:solidFill>
                <a:latin typeface="Bookman Old Style" pitchFamily="18" charset="0"/>
              </a:rPr>
              <a:t>Memiliki</a:t>
            </a:r>
            <a:r>
              <a:rPr lang="en-US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ookman Old Style" pitchFamily="18" charset="0"/>
              </a:rPr>
              <a:t>sekretariat</a:t>
            </a:r>
            <a:r>
              <a:rPr lang="en-US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ookman Old Style" pitchFamily="18" charset="0"/>
              </a:rPr>
              <a:t>tetap</a:t>
            </a:r>
            <a:r>
              <a:rPr lang="en-US" dirty="0">
                <a:solidFill>
                  <a:schemeClr val="bg1"/>
                </a:solidFill>
                <a:latin typeface="Bookman Old Style" pitchFamily="18" charset="0"/>
              </a:rPr>
              <a:t> di </a:t>
            </a:r>
            <a:r>
              <a:rPr lang="en-US" dirty="0" err="1">
                <a:solidFill>
                  <a:schemeClr val="bg1"/>
                </a:solidFill>
                <a:latin typeface="Bookman Old Style" pitchFamily="18" charset="0"/>
              </a:rPr>
              <a:t>daerah</a:t>
            </a:r>
            <a:r>
              <a:rPr lang="en-US" dirty="0">
                <a:solidFill>
                  <a:schemeClr val="bg1"/>
                </a:solidFill>
                <a:latin typeface="Bookman Old Style" pitchFamily="18" charset="0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Bookman Old Style" pitchFamily="18" charset="0"/>
              </a:rPr>
              <a:t>bersangkutan</a:t>
            </a:r>
            <a:r>
              <a:rPr lang="en-US" dirty="0">
                <a:solidFill>
                  <a:schemeClr val="bg1"/>
                </a:solidFill>
                <a:latin typeface="Bookman Old Style" pitchFamily="18" charset="0"/>
              </a:rPr>
              <a:t>.</a:t>
            </a:r>
            <a:endParaRPr lang="id-ID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048711" name="Rectangle 8"/>
          <p:cNvSpPr>
            <a:spLocks noChangeArrowheads="1"/>
          </p:cNvSpPr>
          <p:nvPr/>
        </p:nvSpPr>
        <p:spPr bwMode="auto">
          <a:xfrm>
            <a:off x="9079422" y="7449638"/>
            <a:ext cx="6337035" cy="258532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dirty="0">
                <a:latin typeface="Bookman Old Style"/>
                <a:ea typeface="Arial Unicode MS"/>
                <a:cs typeface="Times New Roman"/>
              </a:rPr>
              <a:t>PERSYARATAN ORMAS PENERIMA HIBAH:</a:t>
            </a:r>
          </a:p>
          <a:p>
            <a:pPr marL="257175" indent="-257175" algn="just">
              <a:buFont typeface="Wingdings" pitchFamily="2" charset="2"/>
              <a:buChar char="Ø"/>
            </a:pPr>
            <a:r>
              <a:rPr lang="en-US" dirty="0">
                <a:latin typeface="Bookman Old Style"/>
                <a:ea typeface="Arial Unicode MS"/>
                <a:cs typeface="Times New Roman"/>
              </a:rPr>
              <a:t>O</a:t>
            </a:r>
            <a:r>
              <a:rPr lang="id-ID" dirty="0">
                <a:latin typeface="Bookman Old Style"/>
                <a:ea typeface="Arial Unicode MS"/>
                <a:cs typeface="Times New Roman"/>
              </a:rPr>
              <a:t>rganisasi kemasyarakatan </a:t>
            </a:r>
            <a:r>
              <a:rPr lang="en-US" dirty="0">
                <a:latin typeface="Bookman Old Style"/>
                <a:ea typeface="Arial Unicode MS"/>
                <a:cs typeface="Times New Roman"/>
              </a:rPr>
              <a:t>yang </a:t>
            </a:r>
            <a:r>
              <a:rPr lang="en-US" dirty="0" err="1">
                <a:solidFill>
                  <a:schemeClr val="bg1"/>
                </a:solidFill>
                <a:latin typeface="Bookman Old Style" pitchFamily="18" charset="0"/>
              </a:rPr>
              <a:t>telah</a:t>
            </a:r>
            <a:r>
              <a:rPr lang="en-US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ookman Old Style" pitchFamily="18" charset="0"/>
              </a:rPr>
              <a:t>terdaftar</a:t>
            </a:r>
            <a:r>
              <a:rPr lang="en-US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ookman Old Style" pitchFamily="18" charset="0"/>
              </a:rPr>
              <a:t>pada</a:t>
            </a:r>
            <a:r>
              <a:rPr lang="en-US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ookman Old Style" pitchFamily="18" charset="0"/>
              </a:rPr>
              <a:t>kementerian</a:t>
            </a:r>
            <a:r>
              <a:rPr lang="en-US" dirty="0">
                <a:solidFill>
                  <a:schemeClr val="bg1"/>
                </a:solidFill>
                <a:latin typeface="Bookman Old Style" pitchFamily="18" charset="0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Bookman Old Style" pitchFamily="18" charset="0"/>
              </a:rPr>
              <a:t>membidangi</a:t>
            </a:r>
            <a:r>
              <a:rPr lang="en-US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ookman Old Style" pitchFamily="18" charset="0"/>
              </a:rPr>
              <a:t>urusan</a:t>
            </a:r>
            <a:r>
              <a:rPr lang="en-US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ookman Old Style" pitchFamily="18" charset="0"/>
              </a:rPr>
              <a:t>hukum</a:t>
            </a:r>
            <a:r>
              <a:rPr lang="en-US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ookman Old Style" pitchFamily="18" charset="0"/>
              </a:rPr>
              <a:t>dan</a:t>
            </a:r>
            <a:r>
              <a:rPr lang="en-US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ookman Old Style" pitchFamily="18" charset="0"/>
              </a:rPr>
              <a:t>hak</a:t>
            </a:r>
            <a:r>
              <a:rPr lang="en-US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ookman Old Style" pitchFamily="18" charset="0"/>
              </a:rPr>
              <a:t>asasi</a:t>
            </a:r>
            <a:r>
              <a:rPr lang="en-US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ookman Old Style" pitchFamily="18" charset="0"/>
              </a:rPr>
              <a:t>manusia</a:t>
            </a:r>
            <a:r>
              <a:rPr lang="en-US" dirty="0">
                <a:solidFill>
                  <a:schemeClr val="bg1"/>
                </a:solidFill>
                <a:latin typeface="Bookman Old Style" pitchFamily="18" charset="0"/>
              </a:rPr>
              <a:t>;</a:t>
            </a:r>
          </a:p>
          <a:p>
            <a:pPr marL="257175" indent="-257175" algn="just">
              <a:buFont typeface="Wingdings" pitchFamily="2" charset="2"/>
              <a:buChar char="Ø"/>
            </a:pPr>
            <a:r>
              <a:rPr lang="en-US" dirty="0" err="1">
                <a:solidFill>
                  <a:schemeClr val="bg1"/>
                </a:solidFill>
                <a:latin typeface="Bookman Old Style" pitchFamily="18" charset="0"/>
              </a:rPr>
              <a:t>Berkedudukan</a:t>
            </a:r>
            <a:r>
              <a:rPr lang="en-US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ookman Old Style" pitchFamily="18" charset="0"/>
              </a:rPr>
              <a:t>dalam</a:t>
            </a:r>
            <a:r>
              <a:rPr lang="en-US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ookman Old Style" pitchFamily="18" charset="0"/>
              </a:rPr>
              <a:t>wilayah</a:t>
            </a:r>
            <a:r>
              <a:rPr lang="en-US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ookman Old Style" pitchFamily="18" charset="0"/>
              </a:rPr>
              <a:t>administrasi</a:t>
            </a:r>
            <a:r>
              <a:rPr lang="en-US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ookman Old Style" pitchFamily="18" charset="0"/>
              </a:rPr>
              <a:t>Pemerintah</a:t>
            </a:r>
            <a:r>
              <a:rPr lang="en-US" dirty="0">
                <a:solidFill>
                  <a:schemeClr val="bg1"/>
                </a:solidFill>
                <a:latin typeface="Bookman Old Style" pitchFamily="18" charset="0"/>
              </a:rPr>
              <a:t> Daerah yang </a:t>
            </a:r>
            <a:r>
              <a:rPr lang="en-US" dirty="0" err="1">
                <a:solidFill>
                  <a:schemeClr val="bg1"/>
                </a:solidFill>
                <a:latin typeface="Bookman Old Style" pitchFamily="18" charset="0"/>
              </a:rPr>
              <a:t>bersangkutan</a:t>
            </a:r>
            <a:r>
              <a:rPr lang="en-US" dirty="0">
                <a:solidFill>
                  <a:schemeClr val="bg1"/>
                </a:solidFill>
                <a:latin typeface="Bookman Old Style" pitchFamily="18" charset="0"/>
              </a:rPr>
              <a:t>; </a:t>
            </a:r>
            <a:r>
              <a:rPr lang="en-US" dirty="0" err="1">
                <a:solidFill>
                  <a:schemeClr val="bg1"/>
                </a:solidFill>
                <a:latin typeface="Bookman Old Style" pitchFamily="18" charset="0"/>
              </a:rPr>
              <a:t>dan</a:t>
            </a:r>
            <a:r>
              <a:rPr lang="en-US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</a:p>
          <a:p>
            <a:pPr marL="257175" indent="-257175" algn="just">
              <a:buFont typeface="Wingdings" pitchFamily="2" charset="2"/>
              <a:buChar char="Ø"/>
            </a:pPr>
            <a:r>
              <a:rPr lang="en-US" dirty="0" err="1">
                <a:solidFill>
                  <a:schemeClr val="bg1"/>
                </a:solidFill>
                <a:latin typeface="Bookman Old Style" pitchFamily="18" charset="0"/>
              </a:rPr>
              <a:t>Memiliki</a:t>
            </a:r>
            <a:r>
              <a:rPr lang="en-US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ookman Old Style" pitchFamily="18" charset="0"/>
              </a:rPr>
              <a:t>sekretariat</a:t>
            </a:r>
            <a:r>
              <a:rPr lang="en-US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ookman Old Style" pitchFamily="18" charset="0"/>
              </a:rPr>
              <a:t>tetap</a:t>
            </a:r>
            <a:r>
              <a:rPr lang="en-US" dirty="0">
                <a:solidFill>
                  <a:schemeClr val="bg1"/>
                </a:solidFill>
                <a:latin typeface="Bookman Old Style" pitchFamily="18" charset="0"/>
              </a:rPr>
              <a:t> di </a:t>
            </a:r>
            <a:r>
              <a:rPr lang="en-US" dirty="0" err="1">
                <a:solidFill>
                  <a:schemeClr val="bg1"/>
                </a:solidFill>
                <a:latin typeface="Bookman Old Style" pitchFamily="18" charset="0"/>
              </a:rPr>
              <a:t>daerah</a:t>
            </a:r>
            <a:r>
              <a:rPr lang="en-US" dirty="0">
                <a:solidFill>
                  <a:schemeClr val="bg1"/>
                </a:solidFill>
                <a:latin typeface="Bookman Old Style" pitchFamily="18" charset="0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Bookman Old Style" pitchFamily="18" charset="0"/>
              </a:rPr>
              <a:t>bersangkutan</a:t>
            </a:r>
            <a:r>
              <a:rPr lang="en-US" dirty="0">
                <a:solidFill>
                  <a:schemeClr val="bg1"/>
                </a:solidFill>
                <a:latin typeface="Bookman Old Style" pitchFamily="18" charset="0"/>
              </a:rPr>
              <a:t>.</a:t>
            </a:r>
          </a:p>
          <a:p>
            <a:pPr algn="just"/>
            <a:endParaRPr lang="id-ID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048712" name="Isosceles Triangle 1"/>
          <p:cNvSpPr/>
          <p:nvPr/>
        </p:nvSpPr>
        <p:spPr>
          <a:xfrm rot="5400000">
            <a:off x="7692653" y="4310722"/>
            <a:ext cx="1944216" cy="261878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48713" name="Isosceles Triangle 14"/>
          <p:cNvSpPr/>
          <p:nvPr/>
        </p:nvSpPr>
        <p:spPr>
          <a:xfrm rot="5400000">
            <a:off x="7707554" y="8495945"/>
            <a:ext cx="1944216" cy="261878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14:prism isContent="1" isInverted="1"/>
      </p:transition>
    </mc:Choice>
    <mc:Fallback>
      <p:transition spd="slow" advClick="0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9</TotalTime>
  <Words>1983</Words>
  <Application>Microsoft Office PowerPoint</Application>
  <PresentationFormat>Custom</PresentationFormat>
  <Paragraphs>295</Paragraphs>
  <Slides>21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7" baseType="lpstr">
      <vt:lpstr>ABeeZee Bold</vt:lpstr>
      <vt:lpstr>Tahoma</vt:lpstr>
      <vt:lpstr>Adobe Song Std L</vt:lpstr>
      <vt:lpstr>Calibri</vt:lpstr>
      <vt:lpstr>Baskerville Old Face</vt:lpstr>
      <vt:lpstr>Batang</vt:lpstr>
      <vt:lpstr>Book Antiqua</vt:lpstr>
      <vt:lpstr>Bernoru SemiCondensed</vt:lpstr>
      <vt:lpstr>Bookman Old Style</vt:lpstr>
      <vt:lpstr>Wingdings 2</vt:lpstr>
      <vt:lpstr>Candara</vt:lpstr>
      <vt:lpstr>Albertus Medium</vt:lpstr>
      <vt:lpstr>Wingdings</vt:lpstr>
      <vt:lpstr>Corbel</vt:lpstr>
      <vt:lpstr>Arial</vt:lpstr>
      <vt:lpstr>Parallax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Oranye dan Biru Tua Minimalist Pengaruh Kebijakan Ekonomi Presentation</dc:title>
  <dc:creator>AGUNG</dc:creator>
  <cp:lastModifiedBy>agung rahmad</cp:lastModifiedBy>
  <cp:revision>3</cp:revision>
  <dcterms:created xsi:type="dcterms:W3CDTF">2006-08-16T00:00:00Z</dcterms:created>
  <dcterms:modified xsi:type="dcterms:W3CDTF">2025-02-03T09:46:35Z</dcterms:modified>
  <dc:identifier>DAGeCVlPykM</dc:identifier>
</cp:coreProperties>
</file>