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73" r:id="rId4"/>
    <p:sldId id="266" r:id="rId5"/>
    <p:sldId id="260" r:id="rId6"/>
    <p:sldId id="259" r:id="rId7"/>
    <p:sldId id="270" r:id="rId8"/>
    <p:sldId id="272" r:id="rId9"/>
    <p:sldId id="271" r:id="rId10"/>
    <p:sldId id="265" r:id="rId11"/>
  </p:sldIdLst>
  <p:sldSz cx="18288000" cy="10287000"/>
  <p:notesSz cx="6858000" cy="9144000"/>
  <p:embeddedFontLst>
    <p:embeddedFont>
      <p:font typeface="Agency FB" panose="020B0503020202020204" pitchFamily="34" charset="0"/>
      <p:regular r:id="rId13"/>
      <p:bold r:id="rId14"/>
    </p:embeddedFont>
    <p:embeddedFont>
      <p:font typeface="Anton" pitchFamily="2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Quicksand Bold" panose="020B0604020202020204" charset="0"/>
      <p:regular r:id="rId20"/>
    </p:embeddedFont>
    <p:embeddedFont>
      <p:font typeface="Quicksand Medium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 Aspire5" initials="AA" lastIdx="1" clrIdx="0">
    <p:extLst>
      <p:ext uri="{19B8F6BF-5375-455C-9EA6-DF929625EA0E}">
        <p15:presenceInfo xmlns:p15="http://schemas.microsoft.com/office/powerpoint/2012/main" userId="636448453071bb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4C"/>
    <a:srgbClr val="23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00CC1-5882-4956-B52D-B43CA0504767}" type="datetimeFigureOut">
              <a:rPr lang="id-ID" smtClean="0"/>
              <a:t>05/03/2024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9608C-82CD-4CD2-AB3B-D0306EA163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76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DDEDA66-04D3-72CF-4599-F9A5BFF86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-1134" r="22873" b="23915"/>
          <a:stretch/>
        </p:blipFill>
        <p:spPr>
          <a:xfrm>
            <a:off x="7011726" y="-165724"/>
            <a:ext cx="11276274" cy="80537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7864606"/>
            <a:ext cx="6921675" cy="2422394"/>
            <a:chOff x="0" y="0"/>
            <a:chExt cx="9228900" cy="322985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5097" b="5097"/>
            <a:stretch>
              <a:fillRect/>
            </a:stretch>
          </p:blipFill>
          <p:spPr>
            <a:xfrm flipH="1">
              <a:off x="0" y="0"/>
              <a:ext cx="9228900" cy="322985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28700" y="2844095"/>
            <a:ext cx="8604904" cy="5020511"/>
            <a:chOff x="0" y="0"/>
            <a:chExt cx="1223699" cy="7139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3699" cy="713965"/>
            </a:xfrm>
            <a:custGeom>
              <a:avLst/>
              <a:gdLst/>
              <a:ahLst/>
              <a:cxnLst/>
              <a:rect l="l" t="t" r="r" b="b"/>
              <a:pathLst>
                <a:path w="1223699" h="713965">
                  <a:moveTo>
                    <a:pt x="0" y="0"/>
                  </a:moveTo>
                  <a:lnTo>
                    <a:pt x="1223699" y="0"/>
                  </a:lnTo>
                  <a:lnTo>
                    <a:pt x="1223699" y="713965"/>
                  </a:lnTo>
                  <a:lnTo>
                    <a:pt x="0" y="7139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23699" cy="761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7226" y="2349882"/>
            <a:ext cx="5524500" cy="1002508"/>
            <a:chOff x="0" y="0"/>
            <a:chExt cx="736235" cy="178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6235" cy="178921"/>
            </a:xfrm>
            <a:custGeom>
              <a:avLst/>
              <a:gdLst/>
              <a:ahLst/>
              <a:cxnLst/>
              <a:rect l="l" t="t" r="r" b="b"/>
              <a:pathLst>
                <a:path w="736235" h="178921">
                  <a:moveTo>
                    <a:pt x="0" y="0"/>
                  </a:moveTo>
                  <a:lnTo>
                    <a:pt x="736235" y="0"/>
                  </a:lnTo>
                  <a:lnTo>
                    <a:pt x="736235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736235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23105" y="-189156"/>
            <a:ext cx="2102123" cy="919905"/>
          </a:xfrm>
          <a:custGeom>
            <a:avLst/>
            <a:gdLst/>
            <a:ahLst/>
            <a:cxnLst/>
            <a:rect l="l" t="t" r="r" b="b"/>
            <a:pathLst>
              <a:path w="2102123" h="919905">
                <a:moveTo>
                  <a:pt x="0" y="0"/>
                </a:moveTo>
                <a:lnTo>
                  <a:pt x="2102123" y="0"/>
                </a:lnTo>
                <a:lnTo>
                  <a:pt x="2102123" y="919905"/>
                </a:lnTo>
                <a:lnTo>
                  <a:pt x="0" y="919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6728" r="-6530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86558" y="2645943"/>
            <a:ext cx="487943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9"/>
              </a:lnSpc>
              <a:spcBef>
                <a:spcPct val="0"/>
              </a:spcBef>
            </a:pPr>
            <a:r>
              <a:rPr lang="en-US" sz="3499" dirty="0">
                <a:solidFill>
                  <a:srgbClr val="0F294C"/>
                </a:solidFill>
                <a:latin typeface="Quicksand Medium"/>
              </a:rPr>
              <a:t>DISDIK PROV. SUMSEL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9954" y="8807768"/>
            <a:ext cx="10033246" cy="93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4000" b="1" u="none" dirty="0">
                <a:solidFill>
                  <a:schemeClr val="bg1"/>
                </a:solidFill>
                <a:latin typeface="Quicksand Medium"/>
              </a:rPr>
              <a:t>Dr. Dra. </a:t>
            </a:r>
            <a:r>
              <a:rPr lang="en-US" sz="4000" b="1" u="none" dirty="0" err="1">
                <a:solidFill>
                  <a:schemeClr val="bg1"/>
                </a:solidFill>
                <a:latin typeface="Quicksand Medium"/>
              </a:rPr>
              <a:t>H</a:t>
            </a:r>
            <a:r>
              <a:rPr lang="en-US" sz="4000" b="1" dirty="0" err="1">
                <a:solidFill>
                  <a:schemeClr val="bg1"/>
                </a:solidFill>
                <a:latin typeface="Quicksand Medium"/>
              </a:rPr>
              <a:t>j</a:t>
            </a:r>
            <a:r>
              <a:rPr lang="en-US" sz="4000" b="1" dirty="0">
                <a:solidFill>
                  <a:schemeClr val="bg1"/>
                </a:solidFill>
                <a:latin typeface="Quicksand Medium"/>
              </a:rPr>
              <a:t>. </a:t>
            </a:r>
            <a:r>
              <a:rPr lang="en-US" sz="4000" b="1" u="none" dirty="0">
                <a:solidFill>
                  <a:schemeClr val="bg1"/>
                </a:solidFill>
                <a:latin typeface="Quicksand Medium"/>
              </a:rPr>
              <a:t>ENDAH KESUMA DEWI, M.T.</a:t>
            </a:r>
          </a:p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4000" b="1" dirty="0" err="1">
                <a:solidFill>
                  <a:schemeClr val="bg1"/>
                </a:solidFill>
                <a:latin typeface="Quicksand Medium"/>
              </a:rPr>
              <a:t>Kasubbag</a:t>
            </a:r>
            <a:r>
              <a:rPr lang="en-US" sz="4000" b="1" dirty="0">
                <a:solidFill>
                  <a:schemeClr val="bg1"/>
                </a:solidFill>
                <a:latin typeface="Quicksand Medium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Quicksand Medium"/>
              </a:rPr>
              <a:t>Umum</a:t>
            </a:r>
            <a:r>
              <a:rPr lang="en-US" sz="4000" b="1" dirty="0">
                <a:solidFill>
                  <a:schemeClr val="bg1"/>
                </a:solidFill>
                <a:latin typeface="Quicksand Medium"/>
              </a:rPr>
              <a:t> dan </a:t>
            </a:r>
            <a:r>
              <a:rPr lang="en-US" sz="4000" b="1" dirty="0" err="1">
                <a:solidFill>
                  <a:schemeClr val="bg1"/>
                </a:solidFill>
                <a:latin typeface="Quicksand Medium"/>
              </a:rPr>
              <a:t>Kepegawaian</a:t>
            </a:r>
            <a:endParaRPr lang="en-US" sz="4000" b="1" u="none" dirty="0">
              <a:solidFill>
                <a:schemeClr val="bg1"/>
              </a:solidFill>
              <a:latin typeface="Quicksand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86558" y="3299819"/>
            <a:ext cx="7257442" cy="418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0F294C"/>
                </a:solidFill>
                <a:latin typeface="Quicksand Bold"/>
              </a:rPr>
              <a:t>KEBIJAKAN PENDIDIKAN</a:t>
            </a:r>
          </a:p>
          <a:p>
            <a:r>
              <a:rPr lang="en-US" sz="4800" dirty="0">
                <a:solidFill>
                  <a:srgbClr val="0F294C"/>
                </a:solidFill>
                <a:latin typeface="Quicksand Bold"/>
              </a:rPr>
              <a:t>TERHADAP PENDANAAN PENDIDIKAN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0B5805-4245-1390-58C8-B32836513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75263" r="55417"/>
          <a:stretch/>
        </p:blipFill>
        <p:spPr>
          <a:xfrm>
            <a:off x="0" y="7849810"/>
            <a:ext cx="7011726" cy="2579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ambar 17">
            <a:extLst>
              <a:ext uri="{FF2B5EF4-FFF2-40B4-BE49-F238E27FC236}">
                <a16:creationId xmlns:a16="http://schemas.microsoft.com/office/drawing/2014/main" id="{BD70811C-1353-6485-4705-54AEC5A30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9" t="23274" r="34213" b="19058"/>
          <a:stretch/>
        </p:blipFill>
        <p:spPr>
          <a:xfrm>
            <a:off x="12360515" y="1438821"/>
            <a:ext cx="5927486" cy="894632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1116" y="0"/>
            <a:ext cx="12381631" cy="1438822"/>
            <a:chOff x="0" y="0"/>
            <a:chExt cx="16508842" cy="191842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t="35090" b="35090"/>
            <a:stretch>
              <a:fillRect/>
            </a:stretch>
          </p:blipFill>
          <p:spPr>
            <a:xfrm>
              <a:off x="0" y="0"/>
              <a:ext cx="16508842" cy="191842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 rot="-5400000">
            <a:off x="297879" y="4622104"/>
            <a:ext cx="3313179" cy="288942"/>
            <a:chOff x="0" y="0"/>
            <a:chExt cx="672214" cy="586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2214" cy="58624"/>
            </a:xfrm>
            <a:custGeom>
              <a:avLst/>
              <a:gdLst/>
              <a:ahLst/>
              <a:cxnLst/>
              <a:rect l="l" t="t" r="r" b="b"/>
              <a:pathLst>
                <a:path w="672214" h="58624">
                  <a:moveTo>
                    <a:pt x="0" y="0"/>
                  </a:moveTo>
                  <a:lnTo>
                    <a:pt x="672214" y="0"/>
                  </a:lnTo>
                  <a:lnTo>
                    <a:pt x="672214" y="58624"/>
                  </a:lnTo>
                  <a:lnTo>
                    <a:pt x="0" y="58624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672214" cy="115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709530" y="9465241"/>
            <a:ext cx="2102123" cy="919905"/>
          </a:xfrm>
          <a:custGeom>
            <a:avLst/>
            <a:gdLst/>
            <a:ahLst/>
            <a:cxnLst/>
            <a:rect l="l" t="t" r="r" b="b"/>
            <a:pathLst>
              <a:path w="2102123" h="919905">
                <a:moveTo>
                  <a:pt x="0" y="0"/>
                </a:moveTo>
                <a:lnTo>
                  <a:pt x="2102123" y="0"/>
                </a:lnTo>
                <a:lnTo>
                  <a:pt x="2102123" y="919905"/>
                </a:lnTo>
                <a:lnTo>
                  <a:pt x="0" y="919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6728" r="-6530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90800" y="3109985"/>
            <a:ext cx="7536198" cy="213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86"/>
              </a:lnSpc>
            </a:pPr>
            <a:r>
              <a:rPr lang="en-US" sz="15986" dirty="0">
                <a:solidFill>
                  <a:srgbClr val="FDBA1E"/>
                </a:solidFill>
                <a:latin typeface="Quicksand Bold"/>
              </a:rPr>
              <a:t>THANK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90800" y="5024510"/>
            <a:ext cx="7536198" cy="213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86"/>
              </a:lnSpc>
            </a:pPr>
            <a:r>
              <a:rPr lang="en-US" sz="15986" dirty="0">
                <a:solidFill>
                  <a:srgbClr val="FFFFFF"/>
                </a:solidFill>
                <a:latin typeface="Quicksand Bold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901559" y="1945099"/>
            <a:ext cx="2102123" cy="919905"/>
          </a:xfrm>
          <a:custGeom>
            <a:avLst/>
            <a:gdLst/>
            <a:ahLst/>
            <a:cxnLst/>
            <a:rect l="l" t="t" r="r" b="b"/>
            <a:pathLst>
              <a:path w="2102123" h="919905">
                <a:moveTo>
                  <a:pt x="0" y="0"/>
                </a:moveTo>
                <a:lnTo>
                  <a:pt x="2102123" y="0"/>
                </a:lnTo>
                <a:lnTo>
                  <a:pt x="2102123" y="919905"/>
                </a:lnTo>
                <a:lnTo>
                  <a:pt x="0" y="919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6728" r="-6530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581" y="2680573"/>
            <a:ext cx="5141369" cy="7324118"/>
            <a:chOff x="0" y="0"/>
            <a:chExt cx="1318385" cy="10223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8385" cy="1022370"/>
            </a:xfrm>
            <a:custGeom>
              <a:avLst/>
              <a:gdLst/>
              <a:ahLst/>
              <a:cxnLst/>
              <a:rect l="l" t="t" r="r" b="b"/>
              <a:pathLst>
                <a:path w="1318385" h="1022370">
                  <a:moveTo>
                    <a:pt x="0" y="0"/>
                  </a:moveTo>
                  <a:lnTo>
                    <a:pt x="1318385" y="0"/>
                  </a:lnTo>
                  <a:lnTo>
                    <a:pt x="1318385" y="1022370"/>
                  </a:lnTo>
                  <a:lnTo>
                    <a:pt x="0" y="102237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18385" cy="1069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01096" y="2339394"/>
            <a:ext cx="6248437" cy="7665297"/>
            <a:chOff x="0" y="-47625"/>
            <a:chExt cx="1318385" cy="10699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8385" cy="1022370"/>
            </a:xfrm>
            <a:custGeom>
              <a:avLst/>
              <a:gdLst/>
              <a:ahLst/>
              <a:cxnLst/>
              <a:rect l="l" t="t" r="r" b="b"/>
              <a:pathLst>
                <a:path w="1318385" h="1022370">
                  <a:moveTo>
                    <a:pt x="0" y="0"/>
                  </a:moveTo>
                  <a:lnTo>
                    <a:pt x="1318385" y="0"/>
                  </a:lnTo>
                  <a:lnTo>
                    <a:pt x="1318385" y="1022370"/>
                  </a:lnTo>
                  <a:lnTo>
                    <a:pt x="0" y="102237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18385" cy="1069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386905" y="2339394"/>
            <a:ext cx="5283889" cy="7665297"/>
            <a:chOff x="0" y="-47625"/>
            <a:chExt cx="1354931" cy="1069995"/>
          </a:xfrm>
        </p:grpSpPr>
        <p:sp>
          <p:nvSpPr>
            <p:cNvPr id="10" name="Freeform 10"/>
            <p:cNvSpPr/>
            <p:nvPr/>
          </p:nvSpPr>
          <p:spPr>
            <a:xfrm>
              <a:off x="36546" y="-2417"/>
              <a:ext cx="1318385" cy="1022370"/>
            </a:xfrm>
            <a:custGeom>
              <a:avLst/>
              <a:gdLst/>
              <a:ahLst/>
              <a:cxnLst/>
              <a:rect l="l" t="t" r="r" b="b"/>
              <a:pathLst>
                <a:path w="1318385" h="1022370">
                  <a:moveTo>
                    <a:pt x="0" y="0"/>
                  </a:moveTo>
                  <a:lnTo>
                    <a:pt x="1318385" y="0"/>
                  </a:lnTo>
                  <a:lnTo>
                    <a:pt x="1318385" y="1022370"/>
                  </a:lnTo>
                  <a:lnTo>
                    <a:pt x="0" y="102237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318385" cy="1069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5207" y="1916177"/>
            <a:ext cx="4256641" cy="1460478"/>
            <a:chOff x="0" y="0"/>
            <a:chExt cx="563432" cy="1789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36931" y="1913346"/>
            <a:ext cx="4256641" cy="1460478"/>
            <a:chOff x="0" y="0"/>
            <a:chExt cx="563432" cy="1789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998655" y="1866900"/>
            <a:ext cx="4256641" cy="1460478"/>
            <a:chOff x="0" y="0"/>
            <a:chExt cx="563432" cy="1789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23047" y="336698"/>
            <a:ext cx="1396719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999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FFFFFF"/>
                </a:solidFill>
                <a:latin typeface="Quicksand Bold"/>
              </a:rPr>
              <a:t>Pendanaan</a:t>
            </a:r>
            <a:r>
              <a:rPr lang="en-US" sz="9600" dirty="0">
                <a:solidFill>
                  <a:srgbClr val="FFFFFF"/>
                </a:solidFill>
                <a:latin typeface="Quicksand Bold"/>
              </a:rPr>
              <a:t> Pendidikan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0024" y="2201436"/>
            <a:ext cx="409110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9"/>
              </a:lnSpc>
              <a:spcBef>
                <a:spcPct val="0"/>
              </a:spcBef>
            </a:pPr>
            <a:r>
              <a:rPr lang="en-US" sz="3600" dirty="0">
                <a:latin typeface="Anton" pitchFamily="2" charset="0"/>
              </a:rPr>
              <a:t>UU No 20 Tahun 2003 </a:t>
            </a:r>
            <a:r>
              <a:rPr lang="id-ID" sz="3600" dirty="0">
                <a:latin typeface="Anton" pitchFamily="2" charset="0"/>
              </a:rPr>
              <a:t>A</a:t>
            </a:r>
            <a:r>
              <a:rPr lang="en-US" sz="3600" dirty="0" err="1">
                <a:latin typeface="Anton" pitchFamily="2" charset="0"/>
              </a:rPr>
              <a:t>yat</a:t>
            </a:r>
            <a:r>
              <a:rPr lang="en-US" sz="3600" dirty="0">
                <a:latin typeface="Anton" pitchFamily="2" charset="0"/>
              </a:rPr>
              <a:t> 23 </a:t>
            </a:r>
            <a:endParaRPr lang="en-US" sz="3499" dirty="0">
              <a:solidFill>
                <a:srgbClr val="0F294C"/>
              </a:solidFill>
              <a:latin typeface="Anton" pitchFamily="2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246056" y="2171700"/>
            <a:ext cx="375594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9"/>
              </a:lnSpc>
              <a:spcBef>
                <a:spcPct val="0"/>
              </a:spcBef>
            </a:pPr>
            <a:r>
              <a:rPr lang="en-US" sz="3200" dirty="0">
                <a:latin typeface="Anton" pitchFamily="2" charset="0"/>
              </a:rPr>
              <a:t>UU No 20 Tahun 2003 </a:t>
            </a:r>
            <a:r>
              <a:rPr lang="en-ID" sz="3200" dirty="0">
                <a:solidFill>
                  <a:srgbClr val="000000"/>
                </a:solidFill>
                <a:latin typeface="Anton" pitchFamily="2" charset="0"/>
              </a:rPr>
              <a:t>Pasal 47 </a:t>
            </a:r>
            <a:endParaRPr lang="en-US" sz="3200" dirty="0">
              <a:solidFill>
                <a:srgbClr val="0F294C"/>
              </a:solidFill>
              <a:latin typeface="Anton" pitchFamily="2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210208" y="2171700"/>
            <a:ext cx="375038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9"/>
              </a:lnSpc>
              <a:spcBef>
                <a:spcPct val="0"/>
              </a:spcBef>
            </a:pPr>
            <a:r>
              <a:rPr lang="en-US" sz="3600" dirty="0" err="1">
                <a:effectLst/>
                <a:latin typeface="Anton" pitchFamily="2" charset="0"/>
              </a:rPr>
              <a:t>Amanat</a:t>
            </a:r>
            <a:r>
              <a:rPr lang="en-US" sz="3600" dirty="0">
                <a:effectLst/>
                <a:latin typeface="Anton" pitchFamily="2" charset="0"/>
              </a:rPr>
              <a:t> UUD 1945 </a:t>
            </a:r>
            <a:r>
              <a:rPr lang="id-ID" sz="3600" dirty="0">
                <a:effectLst/>
                <a:latin typeface="Anton" pitchFamily="2" charset="0"/>
              </a:rPr>
              <a:t>Pasal 31 Ayat (4) </a:t>
            </a:r>
            <a:endParaRPr lang="en-US" sz="3499" dirty="0">
              <a:solidFill>
                <a:srgbClr val="0F294C"/>
              </a:solidFill>
              <a:latin typeface="Anton" pitchFamily="2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95332" y="3598718"/>
            <a:ext cx="4536517" cy="320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</a:pPr>
            <a:r>
              <a:rPr lang="en-US" sz="2600" dirty="0"/>
              <a:t>Pada </a:t>
            </a:r>
            <a:r>
              <a:rPr lang="en-US" sz="2600" dirty="0" err="1"/>
              <a:t>ketentuan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</a:t>
            </a:r>
            <a:r>
              <a:rPr lang="en-US" sz="2600" dirty="0" err="1"/>
              <a:t>dijelaskan</a:t>
            </a:r>
            <a:r>
              <a:rPr lang="en-US" sz="2600" dirty="0"/>
              <a:t>: </a:t>
            </a:r>
            <a:r>
              <a:rPr lang="en-US" sz="2600" dirty="0" err="1"/>
              <a:t>Sumber</a:t>
            </a:r>
            <a:r>
              <a:rPr lang="en-US" sz="2600" dirty="0"/>
              <a:t> </a:t>
            </a:r>
            <a:r>
              <a:rPr lang="en-US" sz="2600" dirty="0" err="1"/>
              <a:t>daya</a:t>
            </a:r>
            <a:r>
              <a:rPr lang="en-US" sz="2600" dirty="0"/>
              <a:t> Pendidikan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id-ID" sz="2600" dirty="0"/>
              <a:t>yang dipergunakan dalam penyelenggaraan pendidikan yang meliputi tenaga kependidikan, masyarakat, dana, sarana, dan prasarana</a:t>
            </a:r>
            <a:endParaRPr lang="en-US" sz="2600" dirty="0">
              <a:solidFill>
                <a:srgbClr val="758192"/>
              </a:solidFill>
              <a:latin typeface="Quicksand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206158" y="3346776"/>
            <a:ext cx="5524077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id-ID" sz="1600" dirty="0">
              <a:solidFill>
                <a:srgbClr val="000000"/>
              </a:solidFill>
            </a:endParaRPr>
          </a:p>
          <a:p>
            <a:pPr algn="just"/>
            <a:r>
              <a:rPr lang="en-ID" sz="2600" dirty="0" err="1">
                <a:solidFill>
                  <a:srgbClr val="000000"/>
                </a:solidFill>
              </a:rPr>
              <a:t>Tentang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Sumber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Pendanaan</a:t>
            </a:r>
            <a:r>
              <a:rPr lang="en-ID" sz="2600" dirty="0">
                <a:solidFill>
                  <a:srgbClr val="000000"/>
                </a:solidFill>
              </a:rPr>
              <a:t> Pendidikan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600" dirty="0" err="1">
                <a:solidFill>
                  <a:srgbClr val="000000"/>
                </a:solidFill>
              </a:rPr>
              <a:t>Sumber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pendanaan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pendidikan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ditentukan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berdasarkan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prinsip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keadilan</a:t>
            </a:r>
            <a:r>
              <a:rPr lang="en-ID" sz="2600" dirty="0">
                <a:solidFill>
                  <a:srgbClr val="000000"/>
                </a:solidFill>
              </a:rPr>
              <a:t>, </a:t>
            </a:r>
            <a:r>
              <a:rPr lang="en-ID" sz="2600" dirty="0" err="1">
                <a:solidFill>
                  <a:srgbClr val="000000"/>
                </a:solidFill>
              </a:rPr>
              <a:t>kecukupan</a:t>
            </a:r>
            <a:r>
              <a:rPr lang="en-ID" sz="2600" dirty="0">
                <a:solidFill>
                  <a:srgbClr val="000000"/>
                </a:solidFill>
              </a:rPr>
              <a:t>, dan </a:t>
            </a:r>
            <a:r>
              <a:rPr lang="en-ID" sz="2600" dirty="0" err="1">
                <a:solidFill>
                  <a:srgbClr val="000000"/>
                </a:solidFill>
              </a:rPr>
              <a:t>keberlanjutan</a:t>
            </a:r>
            <a:r>
              <a:rPr lang="en-ID" sz="260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v-SE" sz="2600" dirty="0">
                <a:solidFill>
                  <a:srgbClr val="000000"/>
                </a:solidFill>
              </a:rPr>
              <a:t>Pemerintah, Pemerintah Daerah, dan masyarakat mengerahkan sumber daya yang ada sesuai dengan peraturan perundang-undangan yang berlaku.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600" dirty="0" err="1">
                <a:solidFill>
                  <a:srgbClr val="000000"/>
                </a:solidFill>
              </a:rPr>
              <a:t>Ketentuan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mengenai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sumber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pendanaan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pendidikan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sebagaimana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dimaksud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/>
              <a:t>dalam</a:t>
            </a:r>
            <a:r>
              <a:rPr lang="en-ID" sz="2600" dirty="0"/>
              <a:t> </a:t>
            </a:r>
            <a:r>
              <a:rPr lang="en-ID" sz="2600" dirty="0" err="1"/>
              <a:t>ayat</a:t>
            </a:r>
            <a:r>
              <a:rPr lang="en-ID" sz="2600" dirty="0"/>
              <a:t> </a:t>
            </a:r>
            <a:r>
              <a:rPr lang="en-ID" sz="2600" dirty="0">
                <a:solidFill>
                  <a:srgbClr val="000000"/>
                </a:solidFill>
              </a:rPr>
              <a:t>(1) dan </a:t>
            </a:r>
            <a:r>
              <a:rPr lang="en-ID" sz="2600" dirty="0" err="1">
                <a:solidFill>
                  <a:srgbClr val="000000"/>
                </a:solidFill>
              </a:rPr>
              <a:t>ayat</a:t>
            </a:r>
            <a:r>
              <a:rPr lang="en-ID" sz="2600" dirty="0">
                <a:solidFill>
                  <a:srgbClr val="000000"/>
                </a:solidFill>
              </a:rPr>
              <a:t> (2) </a:t>
            </a:r>
            <a:r>
              <a:rPr lang="en-ID" sz="2600" dirty="0" err="1">
                <a:solidFill>
                  <a:srgbClr val="000000"/>
                </a:solidFill>
              </a:rPr>
              <a:t>diatur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lebih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lanjut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dengan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Peraturan</a:t>
            </a:r>
            <a:r>
              <a:rPr lang="en-ID" sz="2600" dirty="0">
                <a:solidFill>
                  <a:srgbClr val="000000"/>
                </a:solidFill>
              </a:rPr>
              <a:t> </a:t>
            </a:r>
            <a:r>
              <a:rPr lang="en-ID" sz="2600" dirty="0" err="1">
                <a:solidFill>
                  <a:srgbClr val="000000"/>
                </a:solidFill>
              </a:rPr>
              <a:t>Pemerintah</a:t>
            </a:r>
            <a:r>
              <a:rPr lang="en-ID" sz="2600" dirty="0">
                <a:solidFill>
                  <a:srgbClr val="000000"/>
                </a:solidFill>
              </a:rPr>
              <a:t>.</a:t>
            </a:r>
            <a:endParaRPr lang="en-ID" sz="2600" dirty="0"/>
          </a:p>
        </p:txBody>
      </p:sp>
      <p:sp>
        <p:nvSpPr>
          <p:cNvPr id="37" name="TextBox 37"/>
          <p:cNvSpPr txBox="1"/>
          <p:nvPr/>
        </p:nvSpPr>
        <p:spPr>
          <a:xfrm>
            <a:off x="12801600" y="3580805"/>
            <a:ext cx="469106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d-ID" sz="2600" dirty="0"/>
              <a:t>“Negara memprioritaskan anggaran pendidikan sekurang-kurangnya dua puluh persen dari anggaran pendapatan dan belanja negara serta dari anggaran pendapatan dan belanja daerah untuk memenuhi kebutuhan penyelenggaraan pendidikan nasional”</a:t>
            </a:r>
            <a:endParaRPr lang="en-ID" sz="2600" dirty="0"/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90A522F6-9FCA-981C-C32E-D19F43206A2A}"/>
              </a:ext>
            </a:extLst>
          </p:cNvPr>
          <p:cNvGrpSpPr/>
          <p:nvPr/>
        </p:nvGrpSpPr>
        <p:grpSpPr>
          <a:xfrm>
            <a:off x="17724526" y="1849172"/>
            <a:ext cx="3944654" cy="1460478"/>
            <a:chOff x="0" y="0"/>
            <a:chExt cx="563432" cy="178921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66D279A-B5A1-09DF-529F-6960E3D5C4B9}"/>
                </a:ext>
              </a:extLst>
            </p:cNvPr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8B57D15A-59A7-A2F0-0B71-E16A1CFC2B6C}"/>
                </a:ext>
              </a:extLst>
            </p:cNvPr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F153B4D-2C9F-DA34-EA94-0B63277700B0}"/>
              </a:ext>
            </a:extLst>
          </p:cNvPr>
          <p:cNvSpPr/>
          <p:nvPr/>
        </p:nvSpPr>
        <p:spPr>
          <a:xfrm>
            <a:off x="18050686" y="2171701"/>
            <a:ext cx="3132914" cy="10043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Pergub</a:t>
            </a:r>
            <a:r>
              <a:rPr lang="en-US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No. 12 </a:t>
            </a:r>
            <a:r>
              <a:rPr lang="en-US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tahun</a:t>
            </a:r>
            <a:r>
              <a:rPr lang="en-US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2022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Kep</a:t>
            </a:r>
            <a:r>
              <a:rPr lang="en-US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Gub</a:t>
            </a:r>
            <a:r>
              <a:rPr lang="en-US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 No. 632/KPTS/</a:t>
            </a:r>
            <a:r>
              <a:rPr lang="en-US" sz="20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Disdik</a:t>
            </a:r>
            <a:r>
              <a:rPr lang="en-US" sz="2000" b="1" dirty="0">
                <a:latin typeface="Agency FB" panose="020B0503020202020204" pitchFamily="34" charset="0"/>
              </a:rPr>
              <a:t>/</a:t>
            </a:r>
            <a:r>
              <a:rPr lang="en-US" sz="2000" dirty="0">
                <a:solidFill>
                  <a:schemeClr val="tx1"/>
                </a:solidFill>
                <a:latin typeface="Agency FB" panose="020B0503020202020204" pitchFamily="34" charset="0"/>
              </a:rPr>
              <a:t>2022</a:t>
            </a:r>
            <a:endParaRPr lang="en-ID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76536E6C-8DD2-5F50-B986-63C33F112AD6}"/>
              </a:ext>
            </a:extLst>
          </p:cNvPr>
          <p:cNvGrpSpPr/>
          <p:nvPr/>
        </p:nvGrpSpPr>
        <p:grpSpPr>
          <a:xfrm>
            <a:off x="17908166" y="2936821"/>
            <a:ext cx="4197677" cy="7665297"/>
            <a:chOff x="0" y="-47625"/>
            <a:chExt cx="1354931" cy="1069995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B858FA20-2D2C-8663-8A76-AF520650D2B5}"/>
                </a:ext>
              </a:extLst>
            </p:cNvPr>
            <p:cNvSpPr/>
            <p:nvPr/>
          </p:nvSpPr>
          <p:spPr>
            <a:xfrm>
              <a:off x="36546" y="-2417"/>
              <a:ext cx="1318385" cy="1022370"/>
            </a:xfrm>
            <a:custGeom>
              <a:avLst/>
              <a:gdLst/>
              <a:ahLst/>
              <a:cxnLst/>
              <a:rect l="l" t="t" r="r" b="b"/>
              <a:pathLst>
                <a:path w="1318385" h="1022370">
                  <a:moveTo>
                    <a:pt x="0" y="0"/>
                  </a:moveTo>
                  <a:lnTo>
                    <a:pt x="1318385" y="0"/>
                  </a:lnTo>
                  <a:lnTo>
                    <a:pt x="1318385" y="1022370"/>
                  </a:lnTo>
                  <a:lnTo>
                    <a:pt x="0" y="102237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39" name="TextBox 11">
              <a:extLst>
                <a:ext uri="{FF2B5EF4-FFF2-40B4-BE49-F238E27FC236}">
                  <a16:creationId xmlns:a16="http://schemas.microsoft.com/office/drawing/2014/main" id="{4184A9F0-0A48-FB1C-55FD-2BC9F84DAE73}"/>
                </a:ext>
              </a:extLst>
            </p:cNvPr>
            <p:cNvSpPr txBox="1"/>
            <p:nvPr/>
          </p:nvSpPr>
          <p:spPr>
            <a:xfrm>
              <a:off x="0" y="-47625"/>
              <a:ext cx="1318385" cy="1069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773A63-C47B-AC01-F357-00CBEB62C4D9}"/>
              </a:ext>
            </a:extLst>
          </p:cNvPr>
          <p:cNvSpPr txBox="1"/>
          <p:nvPr/>
        </p:nvSpPr>
        <p:spPr>
          <a:xfrm>
            <a:off x="18282544" y="3771900"/>
            <a:ext cx="38232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Pendanaan</a:t>
            </a:r>
            <a:r>
              <a:rPr lang="en-US" sz="2400" dirty="0"/>
              <a:t> Pendidikan, </a:t>
            </a:r>
            <a:r>
              <a:rPr lang="en-US" sz="2400" dirty="0" err="1"/>
              <a:t>pengaturan</a:t>
            </a:r>
            <a:endParaRPr lang="en-US" sz="2400" dirty="0"/>
          </a:p>
          <a:p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pendanaan</a:t>
            </a:r>
            <a:r>
              <a:rPr lang="en-US" sz="2400" dirty="0"/>
              <a:t> Pendidikan</a:t>
            </a:r>
          </a:p>
          <a:p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Keputusan </a:t>
            </a:r>
            <a:r>
              <a:rPr lang="en-US" sz="2400" dirty="0" err="1"/>
              <a:t>Gubernur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Juklak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/>
              <a:t>pendanaan</a:t>
            </a:r>
            <a:r>
              <a:rPr lang="en-US" sz="2400" dirty="0"/>
              <a:t> Pendidikan</a:t>
            </a:r>
          </a:p>
          <a:p>
            <a:endParaRPr lang="en-US" dirty="0"/>
          </a:p>
          <a:p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356B-B6C3-A1DE-4285-8E00CB9F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F64CA1-0D29-2DD5-21E2-101F7757DDF2}"/>
              </a:ext>
            </a:extLst>
          </p:cNvPr>
          <p:cNvSpPr/>
          <p:nvPr/>
        </p:nvSpPr>
        <p:spPr>
          <a:xfrm>
            <a:off x="10909506" y="-169561"/>
            <a:ext cx="1963893" cy="859414"/>
          </a:xfrm>
          <a:custGeom>
            <a:avLst/>
            <a:gdLst/>
            <a:ahLst/>
            <a:cxnLst/>
            <a:rect l="l" t="t" r="r" b="b"/>
            <a:pathLst>
              <a:path w="1963893" h="859414">
                <a:moveTo>
                  <a:pt x="0" y="0"/>
                </a:moveTo>
                <a:lnTo>
                  <a:pt x="1963894" y="0"/>
                </a:lnTo>
                <a:lnTo>
                  <a:pt x="1963894" y="859414"/>
                </a:lnTo>
                <a:lnTo>
                  <a:pt x="0" y="859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6728" r="-65303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16E9A51-B140-E8C4-390D-814D1019702E}"/>
              </a:ext>
            </a:extLst>
          </p:cNvPr>
          <p:cNvSpPr txBox="1"/>
          <p:nvPr/>
        </p:nvSpPr>
        <p:spPr>
          <a:xfrm>
            <a:off x="-1206475" y="415446"/>
            <a:ext cx="1206979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Quicksand Bold"/>
              </a:rPr>
              <a:t>PENGALOKASIAN DANA PENDIDIKAN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6E3FF66-63F7-4020-BAD8-7D8BF8C65E58}"/>
              </a:ext>
            </a:extLst>
          </p:cNvPr>
          <p:cNvGrpSpPr/>
          <p:nvPr/>
        </p:nvGrpSpPr>
        <p:grpSpPr>
          <a:xfrm>
            <a:off x="469406" y="1808799"/>
            <a:ext cx="17349187" cy="6312238"/>
            <a:chOff x="0" y="0"/>
            <a:chExt cx="2283331" cy="9353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41A0309-7F2C-11EB-F812-F1A916FC8772}"/>
                </a:ext>
              </a:extLst>
            </p:cNvPr>
            <p:cNvSpPr/>
            <p:nvPr/>
          </p:nvSpPr>
          <p:spPr>
            <a:xfrm>
              <a:off x="0" y="0"/>
              <a:ext cx="2283332" cy="935309"/>
            </a:xfrm>
            <a:custGeom>
              <a:avLst/>
              <a:gdLst/>
              <a:ahLst/>
              <a:cxnLst/>
              <a:rect l="l" t="t" r="r" b="b"/>
              <a:pathLst>
                <a:path w="2283332" h="935309">
                  <a:moveTo>
                    <a:pt x="0" y="0"/>
                  </a:moveTo>
                  <a:lnTo>
                    <a:pt x="2283332" y="0"/>
                  </a:lnTo>
                  <a:lnTo>
                    <a:pt x="2283332" y="935309"/>
                  </a:lnTo>
                  <a:lnTo>
                    <a:pt x="0" y="93530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3E2D8B-73DD-C91F-E950-DD31A59DCD91}"/>
                </a:ext>
              </a:extLst>
            </p:cNvPr>
            <p:cNvSpPr txBox="1"/>
            <p:nvPr/>
          </p:nvSpPr>
          <p:spPr>
            <a:xfrm>
              <a:off x="0" y="-47625"/>
              <a:ext cx="2283331" cy="98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9A1BEC0-75A2-FB72-D0B4-F96E64BA923B}"/>
              </a:ext>
            </a:extLst>
          </p:cNvPr>
          <p:cNvSpPr txBox="1"/>
          <p:nvPr/>
        </p:nvSpPr>
        <p:spPr>
          <a:xfrm>
            <a:off x="825993" y="2638038"/>
            <a:ext cx="1662380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Mempunyai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dokumen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perencanaan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jangka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menengah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tahunan</a:t>
            </a:r>
            <a:endParaRPr lang="en-ID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Memahami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program dan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prioritas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instansi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sumber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dana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Mengidentifikasi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program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sekolah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sesuai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program dan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prioritas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instansi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sumber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 dana</a:t>
            </a:r>
            <a:endParaRPr lang="en-ID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sv-SE" sz="3600" dirty="0">
                <a:solidFill>
                  <a:srgbClr val="000000"/>
                </a:solidFill>
                <a:latin typeface="Arial" panose="020B0604020202020204" pitchFamily="34" charset="0"/>
              </a:rPr>
              <a:t>Membuat usulan kegiatan yang didukung dengan dokumen kerangka rujukan (ToR)</a:t>
            </a: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Paparan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memaparkan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usulan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program/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kegiatan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diminta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didanai</a:t>
            </a:r>
            <a:endParaRPr lang="en-ID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Mengawal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proses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usulan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sampai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selesai</a:t>
            </a:r>
            <a:endParaRPr lang="en-ID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Mempertanggung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jawabkan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efektivitas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penggunaan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 dana yang </a:t>
            </a:r>
            <a:r>
              <a:rPr lang="en-ID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diperoleh</a:t>
            </a:r>
            <a:r>
              <a:rPr lang="en-ID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rgbClr val="758192"/>
              </a:solidFill>
              <a:latin typeface="Quicksand Medium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9027C90-6182-D7D5-C3FB-C6B5774AC3B3}"/>
              </a:ext>
            </a:extLst>
          </p:cNvPr>
          <p:cNvGrpSpPr/>
          <p:nvPr/>
        </p:nvGrpSpPr>
        <p:grpSpPr>
          <a:xfrm>
            <a:off x="1206993" y="1367871"/>
            <a:ext cx="10197114" cy="881857"/>
            <a:chOff x="0" y="0"/>
            <a:chExt cx="563432" cy="1789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868A22A-AF71-1216-4F64-4B8E2420289F}"/>
                </a:ext>
              </a:extLst>
            </p:cNvPr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903A82C-F332-03DD-C4B3-97D9BD67EC37}"/>
                </a:ext>
              </a:extLst>
            </p:cNvPr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0FD82466-00F4-E7DB-A335-4D0114A940A0}"/>
              </a:ext>
            </a:extLst>
          </p:cNvPr>
          <p:cNvSpPr txBox="1"/>
          <p:nvPr/>
        </p:nvSpPr>
        <p:spPr>
          <a:xfrm>
            <a:off x="1399351" y="1539559"/>
            <a:ext cx="9699955" cy="524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400" b="1" dirty="0">
                <a:solidFill>
                  <a:srgbClr val="2E2E2E"/>
                </a:solidFill>
                <a:latin typeface="+mj-lt"/>
              </a:rPr>
              <a:t>Strategi </a:t>
            </a:r>
            <a:r>
              <a:rPr lang="en-US" sz="4400" b="1" dirty="0" err="1">
                <a:solidFill>
                  <a:srgbClr val="2E2E2E"/>
                </a:solidFill>
                <a:latin typeface="+mj-lt"/>
              </a:rPr>
              <a:t>memperoleh</a:t>
            </a:r>
            <a:r>
              <a:rPr lang="en-US" sz="4400" b="1" dirty="0">
                <a:solidFill>
                  <a:srgbClr val="2E2E2E"/>
                </a:solidFill>
                <a:latin typeface="+mj-lt"/>
              </a:rPr>
              <a:t> dana </a:t>
            </a:r>
            <a:r>
              <a:rPr lang="en-US" sz="4400" b="1" dirty="0" err="1">
                <a:solidFill>
                  <a:srgbClr val="2E2E2E"/>
                </a:solidFill>
                <a:latin typeface="+mj-lt"/>
              </a:rPr>
              <a:t>pendidikan</a:t>
            </a:r>
            <a:endParaRPr lang="en-US" sz="4400" b="1" dirty="0">
              <a:solidFill>
                <a:srgbClr val="2E2E2E"/>
              </a:solidFill>
              <a:latin typeface="+mj-lt"/>
            </a:endParaRP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40797548-D1FE-5D30-8E55-8ECB2643C3F8}"/>
              </a:ext>
            </a:extLst>
          </p:cNvPr>
          <p:cNvSpPr txBox="1"/>
          <p:nvPr/>
        </p:nvSpPr>
        <p:spPr>
          <a:xfrm>
            <a:off x="651303" y="8177235"/>
            <a:ext cx="10905204" cy="11635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2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F8FFC-7A01-770A-5BB7-001BC9BF9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AB0A4C-B9BC-96D4-F453-551EF6E195A9}"/>
              </a:ext>
            </a:extLst>
          </p:cNvPr>
          <p:cNvSpPr/>
          <p:nvPr/>
        </p:nvSpPr>
        <p:spPr>
          <a:xfrm>
            <a:off x="10909506" y="-169561"/>
            <a:ext cx="1963893" cy="859414"/>
          </a:xfrm>
          <a:custGeom>
            <a:avLst/>
            <a:gdLst/>
            <a:ahLst/>
            <a:cxnLst/>
            <a:rect l="l" t="t" r="r" b="b"/>
            <a:pathLst>
              <a:path w="1963893" h="859414">
                <a:moveTo>
                  <a:pt x="0" y="0"/>
                </a:moveTo>
                <a:lnTo>
                  <a:pt x="1963894" y="0"/>
                </a:lnTo>
                <a:lnTo>
                  <a:pt x="1963894" y="859414"/>
                </a:lnTo>
                <a:lnTo>
                  <a:pt x="0" y="859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6728" r="-65303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A0553FA-5D3E-C762-F9CD-503096BE384B}"/>
              </a:ext>
            </a:extLst>
          </p:cNvPr>
          <p:cNvSpPr txBox="1"/>
          <p:nvPr/>
        </p:nvSpPr>
        <p:spPr>
          <a:xfrm>
            <a:off x="-1206475" y="415446"/>
            <a:ext cx="1206979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Quicksand Bold"/>
              </a:rPr>
              <a:t>PENGALOKASIAN DANA PENDIDIKAN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F9BE04D-B526-537F-491C-8EB2749D9D97}"/>
              </a:ext>
            </a:extLst>
          </p:cNvPr>
          <p:cNvGrpSpPr/>
          <p:nvPr/>
        </p:nvGrpSpPr>
        <p:grpSpPr>
          <a:xfrm>
            <a:off x="469406" y="1808799"/>
            <a:ext cx="17349187" cy="6312238"/>
            <a:chOff x="0" y="0"/>
            <a:chExt cx="2283331" cy="93530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0B23958-DE28-268F-9D60-5E088ED03C0D}"/>
                </a:ext>
              </a:extLst>
            </p:cNvPr>
            <p:cNvSpPr/>
            <p:nvPr/>
          </p:nvSpPr>
          <p:spPr>
            <a:xfrm>
              <a:off x="0" y="0"/>
              <a:ext cx="2283332" cy="935309"/>
            </a:xfrm>
            <a:custGeom>
              <a:avLst/>
              <a:gdLst/>
              <a:ahLst/>
              <a:cxnLst/>
              <a:rect l="l" t="t" r="r" b="b"/>
              <a:pathLst>
                <a:path w="2283332" h="935309">
                  <a:moveTo>
                    <a:pt x="0" y="0"/>
                  </a:moveTo>
                  <a:lnTo>
                    <a:pt x="2283332" y="0"/>
                  </a:lnTo>
                  <a:lnTo>
                    <a:pt x="2283332" y="935309"/>
                  </a:lnTo>
                  <a:lnTo>
                    <a:pt x="0" y="93530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4440534-13F7-EA0D-DD02-A32E97ECA5D1}"/>
                </a:ext>
              </a:extLst>
            </p:cNvPr>
            <p:cNvSpPr txBox="1"/>
            <p:nvPr/>
          </p:nvSpPr>
          <p:spPr>
            <a:xfrm>
              <a:off x="0" y="-47625"/>
              <a:ext cx="2283331" cy="982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DCE6833-05B0-FEC9-6AF8-1ED922B17552}"/>
              </a:ext>
            </a:extLst>
          </p:cNvPr>
          <p:cNvSpPr txBox="1"/>
          <p:nvPr/>
        </p:nvSpPr>
        <p:spPr>
          <a:xfrm>
            <a:off x="825993" y="2638038"/>
            <a:ext cx="16623808" cy="503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Dana pendidikan selain gaji pendidik dan biaya pendidikan kedinasan dialokasikan minimal 20%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Anggaran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Pendapatan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Belanja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Negara (APBN) pada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sektor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dan minimal 20%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Anggaran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Pendapatan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Belanja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Daerah (APBD).</a:t>
            </a: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Gaji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guru dan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dosen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diangkat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dialokasikan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Anggaran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Pendapatan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Belanja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Negara (APBN).</a:t>
            </a: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Dana pendidikan dari Pemerintah dan Pemerintah Daerah untuk satuan pendidikan diberikan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bentuk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hibah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sesuai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peraturan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perundang-undangan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berlaku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Dana pendidikan dari Pemerintah kepada Pemerintah Daerah diberikan dalam bentuk hibah sesuai dengan peraturan perundang-undangan yang berlaku.</a:t>
            </a:r>
          </a:p>
          <a:p>
            <a:pPr marL="457200" lvl="0" indent="-457200" algn="just">
              <a:lnSpc>
                <a:spcPts val="3600"/>
              </a:lnSpc>
              <a:buFont typeface="+mj-lt"/>
              <a:buAutoNum type="arabicPeriod"/>
            </a:pP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Ketentuan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mengenai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pengalokasian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dana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pendidikan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sebagaimana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dimaksud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ayat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(1),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ayat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(2),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ayat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(3), dan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ayat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(4)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diatur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lebih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lanjut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Peraturan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Pemerintah</a:t>
            </a:r>
            <a:r>
              <a:rPr lang="en-ID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400" dirty="0">
              <a:solidFill>
                <a:srgbClr val="758192"/>
              </a:solidFill>
              <a:latin typeface="Quicksand Medium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BB6A945-D0B9-54A8-EC2E-BF57B4DFAD85}"/>
              </a:ext>
            </a:extLst>
          </p:cNvPr>
          <p:cNvGrpSpPr/>
          <p:nvPr/>
        </p:nvGrpSpPr>
        <p:grpSpPr>
          <a:xfrm>
            <a:off x="1206993" y="1367871"/>
            <a:ext cx="10197114" cy="881857"/>
            <a:chOff x="0" y="0"/>
            <a:chExt cx="563432" cy="1789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FF57623-2935-36A6-07AD-A62F913B42BF}"/>
                </a:ext>
              </a:extLst>
            </p:cNvPr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76BEE6E-68EE-797B-6298-10E61ECF9946}"/>
                </a:ext>
              </a:extLst>
            </p:cNvPr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EDF025A1-38B7-58E1-D3C3-2C040DCBAB5A}"/>
              </a:ext>
            </a:extLst>
          </p:cNvPr>
          <p:cNvSpPr txBox="1"/>
          <p:nvPr/>
        </p:nvSpPr>
        <p:spPr>
          <a:xfrm>
            <a:off x="1399351" y="1539559"/>
            <a:ext cx="9699955" cy="524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400" b="1" dirty="0">
                <a:solidFill>
                  <a:srgbClr val="2E2E2E"/>
                </a:solidFill>
                <a:latin typeface="+mj-lt"/>
              </a:rPr>
              <a:t>UU </a:t>
            </a:r>
            <a:r>
              <a:rPr lang="en-US" sz="4400" b="1" dirty="0" err="1">
                <a:solidFill>
                  <a:srgbClr val="2E2E2E"/>
                </a:solidFill>
                <a:latin typeface="+mj-lt"/>
              </a:rPr>
              <a:t>Nomor</a:t>
            </a:r>
            <a:r>
              <a:rPr lang="en-US" sz="4400" b="1" dirty="0">
                <a:solidFill>
                  <a:srgbClr val="2E2E2E"/>
                </a:solidFill>
                <a:latin typeface="+mj-lt"/>
              </a:rPr>
              <a:t> 20 Tahun 2003 Pasal 49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7E25BAD7-DAB0-A861-1970-9B2201865F67}"/>
              </a:ext>
            </a:extLst>
          </p:cNvPr>
          <p:cNvGrpSpPr/>
          <p:nvPr/>
        </p:nvGrpSpPr>
        <p:grpSpPr>
          <a:xfrm>
            <a:off x="498903" y="8306513"/>
            <a:ext cx="10905204" cy="881857"/>
            <a:chOff x="0" y="0"/>
            <a:chExt cx="563432" cy="178921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080FDCF6-F342-18D6-6F72-6435EF695B78}"/>
                </a:ext>
              </a:extLst>
            </p:cNvPr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A64B6461-010E-51C7-D6DE-207EC1318D92}"/>
                </a:ext>
              </a:extLst>
            </p:cNvPr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id="{503886B0-58C7-4C22-FC6F-1C90B529B3D1}"/>
              </a:ext>
            </a:extLst>
          </p:cNvPr>
          <p:cNvSpPr txBox="1"/>
          <p:nvPr/>
        </p:nvSpPr>
        <p:spPr>
          <a:xfrm>
            <a:off x="691261" y="8478201"/>
            <a:ext cx="1003425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PP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Nomor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19 Tahun 2005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tentang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standar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Nasional Pendidikan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516EDC2A-1A1B-23AF-6D25-F5DF6663A300}"/>
              </a:ext>
            </a:extLst>
          </p:cNvPr>
          <p:cNvSpPr txBox="1"/>
          <p:nvPr/>
        </p:nvSpPr>
        <p:spPr>
          <a:xfrm>
            <a:off x="651303" y="8177235"/>
            <a:ext cx="10905204" cy="11635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endParaRPr/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B21135B9-E1A7-E128-6806-57B585F100E9}"/>
              </a:ext>
            </a:extLst>
          </p:cNvPr>
          <p:cNvGrpSpPr/>
          <p:nvPr/>
        </p:nvGrpSpPr>
        <p:grpSpPr>
          <a:xfrm>
            <a:off x="524796" y="9317648"/>
            <a:ext cx="10905204" cy="881857"/>
            <a:chOff x="0" y="0"/>
            <a:chExt cx="563432" cy="178921"/>
          </a:xfrm>
        </p:grpSpPr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1FC51502-A22D-D5AB-F274-E5381D81E4C2}"/>
                </a:ext>
              </a:extLst>
            </p:cNvPr>
            <p:cNvSpPr/>
            <p:nvPr/>
          </p:nvSpPr>
          <p:spPr>
            <a:xfrm>
              <a:off x="0" y="0"/>
              <a:ext cx="563432" cy="178921"/>
            </a:xfrm>
            <a:custGeom>
              <a:avLst/>
              <a:gdLst/>
              <a:ahLst/>
              <a:cxnLst/>
              <a:rect l="l" t="t" r="r" b="b"/>
              <a:pathLst>
                <a:path w="563432" h="178921">
                  <a:moveTo>
                    <a:pt x="0" y="0"/>
                  </a:moveTo>
                  <a:lnTo>
                    <a:pt x="563432" y="0"/>
                  </a:lnTo>
                  <a:lnTo>
                    <a:pt x="563432" y="178921"/>
                  </a:lnTo>
                  <a:lnTo>
                    <a:pt x="0" y="178921"/>
                  </a:lnTo>
                  <a:close/>
                </a:path>
              </a:pathLst>
            </a:custGeom>
            <a:solidFill>
              <a:srgbClr val="FDBA1E"/>
            </a:solidFill>
            <a:ln cap="sq">
              <a:noFill/>
              <a:prstDash val="solid"/>
              <a:miter/>
            </a:ln>
          </p:spPr>
        </p:sp>
        <p:sp>
          <p:nvSpPr>
            <p:cNvPr id="34" name="TextBox 17">
              <a:extLst>
                <a:ext uri="{FF2B5EF4-FFF2-40B4-BE49-F238E27FC236}">
                  <a16:creationId xmlns:a16="http://schemas.microsoft.com/office/drawing/2014/main" id="{9C0DBB0D-6F96-D73C-58D7-C42778A7BACE}"/>
                </a:ext>
              </a:extLst>
            </p:cNvPr>
            <p:cNvSpPr txBox="1"/>
            <p:nvPr/>
          </p:nvSpPr>
          <p:spPr>
            <a:xfrm>
              <a:off x="0" y="-57150"/>
              <a:ext cx="563432" cy="23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21">
            <a:extLst>
              <a:ext uri="{FF2B5EF4-FFF2-40B4-BE49-F238E27FC236}">
                <a16:creationId xmlns:a16="http://schemas.microsoft.com/office/drawing/2014/main" id="{02633E20-DFD4-404D-5761-529AAF1CEBCB}"/>
              </a:ext>
            </a:extLst>
          </p:cNvPr>
          <p:cNvSpPr txBox="1"/>
          <p:nvPr/>
        </p:nvSpPr>
        <p:spPr>
          <a:xfrm>
            <a:off x="739110" y="9489336"/>
            <a:ext cx="1003425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+mj-lt"/>
              </a:rPr>
              <a:t>PP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Nomor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48 Tahun 2008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tentang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pendanaan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pendidikan</a:t>
            </a:r>
            <a:endParaRPr lang="en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90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65775" y="0"/>
            <a:ext cx="4722225" cy="10287000"/>
            <a:chOff x="0" y="0"/>
            <a:chExt cx="671545" cy="146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1545" cy="1462909"/>
            </a:xfrm>
            <a:custGeom>
              <a:avLst/>
              <a:gdLst/>
              <a:ahLst/>
              <a:cxnLst/>
              <a:rect l="l" t="t" r="r" b="b"/>
              <a:pathLst>
                <a:path w="671545" h="1462909">
                  <a:moveTo>
                    <a:pt x="0" y="0"/>
                  </a:moveTo>
                  <a:lnTo>
                    <a:pt x="671545" y="0"/>
                  </a:lnTo>
                  <a:lnTo>
                    <a:pt x="671545" y="1462909"/>
                  </a:lnTo>
                  <a:lnTo>
                    <a:pt x="0" y="14629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71545" cy="151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447178" y="9359035"/>
            <a:ext cx="8587842" cy="0"/>
          </a:xfrm>
          <a:prstGeom prst="line">
            <a:avLst/>
          </a:prstGeom>
          <a:ln w="9525" cap="flat">
            <a:solidFill>
              <a:srgbClr val="75819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0035020" y="1262858"/>
            <a:ext cx="7224280" cy="7761283"/>
            <a:chOff x="0" y="0"/>
            <a:chExt cx="9632374" cy="1034837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" r="30379"/>
            <a:stretch/>
          </p:blipFill>
          <p:spPr>
            <a:xfrm>
              <a:off x="0" y="0"/>
              <a:ext cx="9632374" cy="1034837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0" y="1262858"/>
            <a:ext cx="576472" cy="7761283"/>
            <a:chOff x="0" y="0"/>
            <a:chExt cx="81980" cy="11037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980" cy="1103728"/>
            </a:xfrm>
            <a:custGeom>
              <a:avLst/>
              <a:gdLst/>
              <a:ahLst/>
              <a:cxnLst/>
              <a:rect l="l" t="t" r="r" b="b"/>
              <a:pathLst>
                <a:path w="81980" h="1103728">
                  <a:moveTo>
                    <a:pt x="0" y="0"/>
                  </a:moveTo>
                  <a:lnTo>
                    <a:pt x="81980" y="0"/>
                  </a:lnTo>
                  <a:lnTo>
                    <a:pt x="81980" y="1103728"/>
                  </a:lnTo>
                  <a:lnTo>
                    <a:pt x="0" y="1103728"/>
                  </a:lnTo>
                  <a:close/>
                </a:path>
              </a:pathLst>
            </a:custGeom>
            <a:solidFill>
              <a:srgbClr val="FDBA1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980" cy="1151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82032" y="1396515"/>
            <a:ext cx="95181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000" dirty="0" err="1">
                <a:solidFill>
                  <a:srgbClr val="FDBA1E"/>
                </a:solidFill>
                <a:latin typeface="Quicksand Medium"/>
              </a:rPr>
              <a:t>Permasalahan</a:t>
            </a:r>
            <a:r>
              <a:rPr lang="en-US" sz="4000" dirty="0">
                <a:solidFill>
                  <a:srgbClr val="FDBA1E"/>
                </a:solidFill>
                <a:latin typeface="Quicksand Medium"/>
              </a:rPr>
              <a:t> dalam </a:t>
            </a:r>
            <a:r>
              <a:rPr lang="en-US" sz="4000" dirty="0" err="1">
                <a:solidFill>
                  <a:srgbClr val="FDBA1E"/>
                </a:solidFill>
                <a:latin typeface="Quicksand Medium"/>
              </a:rPr>
              <a:t>pembiayaan</a:t>
            </a:r>
            <a:r>
              <a:rPr lang="en-US" sz="4000" dirty="0">
                <a:solidFill>
                  <a:srgbClr val="FDBA1E"/>
                </a:solidFill>
                <a:latin typeface="Quicksand Medium"/>
              </a:rPr>
              <a:t> Pendidikan di Indonesia</a:t>
            </a:r>
            <a:endParaRPr lang="en-US" sz="4000" u="none" dirty="0">
              <a:solidFill>
                <a:srgbClr val="FDBA1E"/>
              </a:solidFill>
              <a:latin typeface="Quicksand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4284" y="2946340"/>
            <a:ext cx="8587842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4400" dirty="0" err="1">
                <a:solidFill>
                  <a:schemeClr val="bg1"/>
                </a:solidFill>
              </a:rPr>
              <a:t>Sumber</a:t>
            </a:r>
            <a:r>
              <a:rPr lang="en-US" sz="4400" dirty="0">
                <a:solidFill>
                  <a:schemeClr val="bg1"/>
                </a:solidFill>
              </a:rPr>
              <a:t> dana Pendidikan yang </a:t>
            </a:r>
            <a:r>
              <a:rPr lang="en-US" sz="4400" dirty="0" err="1">
                <a:solidFill>
                  <a:schemeClr val="bg1"/>
                </a:solidFill>
              </a:rPr>
              <a:t>terbatas</a:t>
            </a:r>
            <a:endParaRPr lang="en-US" sz="4400" dirty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Dana Pendidikan yang </a:t>
            </a:r>
            <a:r>
              <a:rPr lang="en-US" sz="4400" dirty="0" err="1">
                <a:solidFill>
                  <a:schemeClr val="bg1"/>
                </a:solidFill>
              </a:rPr>
              <a:t>tidak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merata</a:t>
            </a:r>
            <a:endParaRPr lang="en-US" sz="4400" dirty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Kurang </a:t>
            </a:r>
            <a:r>
              <a:rPr lang="en-US" sz="4400" dirty="0" err="1">
                <a:solidFill>
                  <a:schemeClr val="bg1"/>
                </a:solidFill>
              </a:rPr>
              <a:t>transparan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pembiayaan</a:t>
            </a:r>
            <a:r>
              <a:rPr lang="en-US" sz="4400" dirty="0">
                <a:solidFill>
                  <a:schemeClr val="bg1"/>
                </a:solidFill>
              </a:rPr>
              <a:t> Pendidikan di sekolah</a:t>
            </a:r>
          </a:p>
          <a:p>
            <a:pPr marL="457200" indent="-457200" algn="just">
              <a:buAutoNum type="arabicPeriod"/>
            </a:pPr>
            <a:r>
              <a:rPr lang="en-US" sz="4400" dirty="0" err="1">
                <a:solidFill>
                  <a:schemeClr val="bg1"/>
                </a:solidFill>
              </a:rPr>
              <a:t>Pembiayaan</a:t>
            </a:r>
            <a:r>
              <a:rPr lang="en-US" sz="4400" dirty="0">
                <a:solidFill>
                  <a:schemeClr val="bg1"/>
                </a:solidFill>
              </a:rPr>
              <a:t> yang </a:t>
            </a:r>
            <a:r>
              <a:rPr lang="en-US" sz="4400" dirty="0" err="1">
                <a:solidFill>
                  <a:schemeClr val="bg1"/>
                </a:solidFill>
              </a:rPr>
              <a:t>tidak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dikelola</a:t>
            </a:r>
            <a:r>
              <a:rPr lang="en-US" sz="4400" dirty="0">
                <a:solidFill>
                  <a:schemeClr val="bg1"/>
                </a:solidFill>
              </a:rPr>
              <a:t> dengan </a:t>
            </a:r>
            <a:r>
              <a:rPr lang="en-US" sz="4400" dirty="0" err="1">
                <a:solidFill>
                  <a:schemeClr val="bg1"/>
                </a:solidFill>
              </a:rPr>
              <a:t>baik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disebabkan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kurang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kompeten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pengelola</a:t>
            </a:r>
            <a:r>
              <a:rPr lang="en-US" sz="4400" dirty="0">
                <a:solidFill>
                  <a:schemeClr val="bg1"/>
                </a:solidFill>
              </a:rPr>
              <a:t> dana </a:t>
            </a:r>
            <a:r>
              <a:rPr lang="en-US" sz="4400" dirty="0" err="1">
                <a:solidFill>
                  <a:schemeClr val="bg1"/>
                </a:solidFill>
              </a:rPr>
              <a:t>pendidikan</a:t>
            </a:r>
            <a:endParaRPr lang="en-ID" sz="4400" dirty="0">
              <a:solidFill>
                <a:schemeClr val="bg1"/>
              </a:solidFill>
            </a:endParaRPr>
          </a:p>
        </p:txBody>
      </p:sp>
      <p:sp>
        <p:nvSpPr>
          <p:cNvPr id="15" name="Freeform 15"/>
          <p:cNvSpPr/>
          <p:nvPr/>
        </p:nvSpPr>
        <p:spPr>
          <a:xfrm rot="5400000">
            <a:off x="6735524" y="-234664"/>
            <a:ext cx="2102123" cy="919905"/>
          </a:xfrm>
          <a:custGeom>
            <a:avLst/>
            <a:gdLst/>
            <a:ahLst/>
            <a:cxnLst/>
            <a:rect l="l" t="t" r="r" b="b"/>
            <a:pathLst>
              <a:path w="2102123" h="919905">
                <a:moveTo>
                  <a:pt x="0" y="0"/>
                </a:moveTo>
                <a:lnTo>
                  <a:pt x="2102123" y="0"/>
                </a:lnTo>
                <a:lnTo>
                  <a:pt x="2102123" y="919905"/>
                </a:lnTo>
                <a:lnTo>
                  <a:pt x="0" y="919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728" r="-65303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5764110" cy="10287000"/>
            <a:chOff x="0" y="0"/>
            <a:chExt cx="819711" cy="1462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9711" cy="1462909"/>
            </a:xfrm>
            <a:custGeom>
              <a:avLst/>
              <a:gdLst/>
              <a:ahLst/>
              <a:cxnLst/>
              <a:rect l="l" t="t" r="r" b="b"/>
              <a:pathLst>
                <a:path w="819711" h="1462909">
                  <a:moveTo>
                    <a:pt x="0" y="0"/>
                  </a:moveTo>
                  <a:lnTo>
                    <a:pt x="819711" y="0"/>
                  </a:lnTo>
                  <a:lnTo>
                    <a:pt x="819711" y="1462909"/>
                  </a:lnTo>
                  <a:lnTo>
                    <a:pt x="0" y="14629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9711" cy="151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2000" y="1866900"/>
            <a:ext cx="7848600" cy="7391400"/>
            <a:chOff x="-762000" y="0"/>
            <a:chExt cx="10464800" cy="98552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r="18926" b="9578"/>
            <a:stretch/>
          </p:blipFill>
          <p:spPr>
            <a:xfrm>
              <a:off x="-762000" y="0"/>
              <a:ext cx="10464800" cy="98552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8908235" y="2141259"/>
            <a:ext cx="8770165" cy="58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49"/>
              </a:lnSpc>
              <a:spcBef>
                <a:spcPct val="0"/>
              </a:spcBef>
            </a:pPr>
            <a:r>
              <a:rPr lang="en-US" sz="7200" u="none" dirty="0">
                <a:solidFill>
                  <a:srgbClr val="FDBA1E"/>
                </a:solidFill>
                <a:latin typeface="Quicksand Medium"/>
              </a:rPr>
              <a:t>UU </a:t>
            </a:r>
            <a:r>
              <a:rPr lang="en-US" sz="7200" u="none" dirty="0" err="1">
                <a:solidFill>
                  <a:srgbClr val="FDBA1E"/>
                </a:solidFill>
                <a:latin typeface="Quicksand Medium"/>
              </a:rPr>
              <a:t>Otonomi</a:t>
            </a:r>
            <a:r>
              <a:rPr lang="en-US" sz="7200" u="none" dirty="0">
                <a:solidFill>
                  <a:srgbClr val="FDBA1E"/>
                </a:solidFill>
                <a:latin typeface="Quicksand Medium"/>
              </a:rPr>
              <a:t> Daerah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91302" y="2854175"/>
            <a:ext cx="8351064" cy="6048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600"/>
              </a:lnSpc>
            </a:pPr>
            <a:r>
              <a:rPr lang="en-ID" sz="4800" dirty="0" err="1">
                <a:solidFill>
                  <a:schemeClr val="bg1"/>
                </a:solidFill>
              </a:rPr>
              <a:t>Kewenangan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pengelolaan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pendidikan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berubah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dari</a:t>
            </a:r>
            <a:r>
              <a:rPr lang="en-ID" sz="4800" dirty="0">
                <a:solidFill>
                  <a:schemeClr val="bg1"/>
                </a:solidFill>
              </a:rPr>
              <a:t> s</a:t>
            </a:r>
            <a:r>
              <a:rPr lang="id-ID" sz="4800" dirty="0">
                <a:solidFill>
                  <a:schemeClr val="bg1"/>
                </a:solidFill>
              </a:rPr>
              <a:t>i</a:t>
            </a:r>
            <a:r>
              <a:rPr lang="en-ID" sz="4800" dirty="0">
                <a:solidFill>
                  <a:schemeClr val="bg1"/>
                </a:solidFill>
              </a:rPr>
              <a:t>stem </a:t>
            </a:r>
            <a:r>
              <a:rPr lang="en-ID" sz="4800" dirty="0" err="1">
                <a:solidFill>
                  <a:schemeClr val="bg1"/>
                </a:solidFill>
              </a:rPr>
              <a:t>sentralisasi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ke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sistem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desentralisasi</a:t>
            </a:r>
            <a:r>
              <a:rPr lang="en-ID" sz="4800" dirty="0">
                <a:solidFill>
                  <a:schemeClr val="bg1"/>
                </a:solidFill>
              </a:rPr>
              <a:t>. </a:t>
            </a:r>
            <a:endParaRPr lang="id-ID" sz="48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ts val="3600"/>
              </a:lnSpc>
            </a:pPr>
            <a:endParaRPr lang="id-ID" sz="480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ts val="3600"/>
              </a:lnSpc>
            </a:pPr>
            <a:r>
              <a:rPr lang="en-ID" sz="4800" dirty="0" err="1">
                <a:solidFill>
                  <a:schemeClr val="bg1"/>
                </a:solidFill>
              </a:rPr>
              <a:t>Desentralisasi</a:t>
            </a:r>
            <a:r>
              <a:rPr lang="en-ID" sz="4800" dirty="0">
                <a:solidFill>
                  <a:schemeClr val="bg1"/>
                </a:solidFill>
              </a:rPr>
              <a:t> Pendidikan </a:t>
            </a:r>
            <a:r>
              <a:rPr lang="en-ID" sz="4800" dirty="0" err="1">
                <a:solidFill>
                  <a:schemeClr val="bg1"/>
                </a:solidFill>
              </a:rPr>
              <a:t>berarti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terjadinya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pelimpahan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kekuasaan</a:t>
            </a:r>
            <a:r>
              <a:rPr lang="en-ID" sz="4800" dirty="0">
                <a:solidFill>
                  <a:schemeClr val="bg1"/>
                </a:solidFill>
              </a:rPr>
              <a:t> dan </a:t>
            </a:r>
            <a:r>
              <a:rPr lang="en-ID" sz="4800" dirty="0" err="1">
                <a:solidFill>
                  <a:schemeClr val="bg1"/>
                </a:solidFill>
              </a:rPr>
              <a:t>wewenang</a:t>
            </a:r>
            <a:r>
              <a:rPr lang="en-ID" sz="4800" dirty="0">
                <a:solidFill>
                  <a:schemeClr val="bg1"/>
                </a:solidFill>
              </a:rPr>
              <a:t> yang </a:t>
            </a:r>
            <a:r>
              <a:rPr lang="en-ID" sz="4800" dirty="0" err="1">
                <a:solidFill>
                  <a:schemeClr val="bg1"/>
                </a:solidFill>
              </a:rPr>
              <a:t>lebih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luas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kepada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daerah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untuk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membuat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perencanaan</a:t>
            </a:r>
            <a:r>
              <a:rPr lang="en-ID" sz="4800" dirty="0">
                <a:solidFill>
                  <a:schemeClr val="bg1"/>
                </a:solidFill>
              </a:rPr>
              <a:t> dan </a:t>
            </a:r>
            <a:r>
              <a:rPr lang="en-ID" sz="4800" dirty="0" err="1">
                <a:solidFill>
                  <a:schemeClr val="bg1"/>
                </a:solidFill>
              </a:rPr>
              <a:t>mengambil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keputusannya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sendiri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dalam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mengatasi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permasalahan</a:t>
            </a:r>
            <a:r>
              <a:rPr lang="en-ID" sz="4800" dirty="0">
                <a:solidFill>
                  <a:schemeClr val="bg1"/>
                </a:solidFill>
              </a:rPr>
              <a:t> yang </a:t>
            </a:r>
            <a:r>
              <a:rPr lang="en-ID" sz="4800" dirty="0" err="1">
                <a:solidFill>
                  <a:schemeClr val="bg1"/>
                </a:solidFill>
              </a:rPr>
              <a:t>dihadapi</a:t>
            </a:r>
            <a:r>
              <a:rPr lang="en-ID" sz="4800" dirty="0">
                <a:solidFill>
                  <a:schemeClr val="bg1"/>
                </a:solidFill>
              </a:rPr>
              <a:t> </a:t>
            </a:r>
            <a:r>
              <a:rPr lang="en-ID" sz="4800" dirty="0" err="1">
                <a:solidFill>
                  <a:schemeClr val="bg1"/>
                </a:solidFill>
              </a:rPr>
              <a:t>pendidikan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0633839" y="-211673"/>
            <a:ext cx="2102123" cy="919905"/>
          </a:xfrm>
          <a:custGeom>
            <a:avLst/>
            <a:gdLst/>
            <a:ahLst/>
            <a:cxnLst/>
            <a:rect l="l" t="t" r="r" b="b"/>
            <a:pathLst>
              <a:path w="2102123" h="919905">
                <a:moveTo>
                  <a:pt x="0" y="0"/>
                </a:moveTo>
                <a:lnTo>
                  <a:pt x="2102124" y="0"/>
                </a:lnTo>
                <a:lnTo>
                  <a:pt x="2102124" y="919904"/>
                </a:lnTo>
                <a:lnTo>
                  <a:pt x="0" y="919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728" r="-65303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8D78-F868-9752-9A90-A19C5810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946C0E-E3AD-133C-8D32-68D7F6839B85}"/>
              </a:ext>
            </a:extLst>
          </p:cNvPr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15BEDC-44B3-53FB-B67B-6A09F5E137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94C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A8AEAE-6A70-A850-B2A6-A9CB3B39084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D356412-F35C-9235-312D-3C9E3387AA3F}"/>
              </a:ext>
            </a:extLst>
          </p:cNvPr>
          <p:cNvGrpSpPr/>
          <p:nvPr/>
        </p:nvGrpSpPr>
        <p:grpSpPr>
          <a:xfrm>
            <a:off x="-6007842" y="-1797460"/>
            <a:ext cx="13881919" cy="13881919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470665-4012-9D4B-2EC2-8562D7C11E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294C"/>
            </a:solidFill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D6A5735-F835-118C-709B-12A99629F7F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CF61517-CD49-E7D3-9BA1-88B9E326DDA7}"/>
              </a:ext>
            </a:extLst>
          </p:cNvPr>
          <p:cNvSpPr txBox="1"/>
          <p:nvPr/>
        </p:nvSpPr>
        <p:spPr>
          <a:xfrm>
            <a:off x="609600" y="2803514"/>
            <a:ext cx="6959689" cy="1738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553"/>
              </a:lnSpc>
              <a:spcBef>
                <a:spcPct val="0"/>
              </a:spcBef>
            </a:pPr>
            <a:r>
              <a:rPr lang="id-ID" sz="8000" dirty="0">
                <a:solidFill>
                  <a:srgbClr val="FDFDFD"/>
                </a:solidFill>
                <a:latin typeface="+mj-lt"/>
              </a:rPr>
              <a:t>Sumber Dana Pendidikan</a:t>
            </a:r>
            <a:endParaRPr lang="en-US" sz="8000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E6BA8EC-8D92-EE8E-5501-2785A1398B69}"/>
              </a:ext>
            </a:extLst>
          </p:cNvPr>
          <p:cNvSpPr txBox="1"/>
          <p:nvPr/>
        </p:nvSpPr>
        <p:spPr>
          <a:xfrm>
            <a:off x="613937" y="4794805"/>
            <a:ext cx="5885945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d-ID" sz="4400" u="none" strike="noStrike" spc="-44" dirty="0">
                <a:solidFill>
                  <a:srgbClr val="FDFDFD"/>
                </a:solidFill>
                <a:latin typeface="+mj-lt"/>
              </a:rPr>
              <a:t>Yang bisa dikelola dan dimanfaatkan Lembaga Pendidikan</a:t>
            </a:r>
            <a:endParaRPr lang="en-US" sz="4400" u="none" strike="noStrike" spc="-44" dirty="0">
              <a:solidFill>
                <a:srgbClr val="FDFDFD"/>
              </a:solidFill>
              <a:latin typeface="+mj-lt"/>
            </a:endParaRPr>
          </a:p>
        </p:txBody>
      </p:sp>
      <p:grpSp>
        <p:nvGrpSpPr>
          <p:cNvPr id="59" name="Grup 58">
            <a:extLst>
              <a:ext uri="{FF2B5EF4-FFF2-40B4-BE49-F238E27FC236}">
                <a16:creationId xmlns:a16="http://schemas.microsoft.com/office/drawing/2014/main" id="{6D0B6722-979C-F364-5EF1-AC9219D659CC}"/>
              </a:ext>
            </a:extLst>
          </p:cNvPr>
          <p:cNvGrpSpPr/>
          <p:nvPr/>
        </p:nvGrpSpPr>
        <p:grpSpPr>
          <a:xfrm>
            <a:off x="7777588" y="620408"/>
            <a:ext cx="6879357" cy="930280"/>
            <a:chOff x="7777588" y="620408"/>
            <a:chExt cx="6879357" cy="930280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BA5E288-6E54-8C62-67B5-11ECE0BD7EBD}"/>
                </a:ext>
              </a:extLst>
            </p:cNvPr>
            <p:cNvSpPr txBox="1"/>
            <p:nvPr/>
          </p:nvSpPr>
          <p:spPr>
            <a:xfrm>
              <a:off x="8888600" y="1026688"/>
              <a:ext cx="5768345" cy="412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5"/>
                </a:lnSpc>
              </a:pPr>
              <a:r>
                <a:rPr lang="id-ID" sz="4800" u="none" strike="noStrike" spc="-35" dirty="0">
                  <a:solidFill>
                    <a:srgbClr val="145DA0"/>
                  </a:solidFill>
                  <a:latin typeface="Poppins"/>
                </a:rPr>
                <a:t>Pemerintah Pusat</a:t>
              </a:r>
              <a:endParaRPr lang="en-US" sz="48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  <p:grpSp>
          <p:nvGrpSpPr>
            <p:cNvPr id="43" name="Grup 42">
              <a:extLst>
                <a:ext uri="{FF2B5EF4-FFF2-40B4-BE49-F238E27FC236}">
                  <a16:creationId xmlns:a16="http://schemas.microsoft.com/office/drawing/2014/main" id="{BA3B097A-5898-BD81-116C-083A27BE3AA2}"/>
                </a:ext>
              </a:extLst>
            </p:cNvPr>
            <p:cNvGrpSpPr/>
            <p:nvPr/>
          </p:nvGrpSpPr>
          <p:grpSpPr>
            <a:xfrm>
              <a:off x="7777588" y="620408"/>
              <a:ext cx="895904" cy="930280"/>
              <a:chOff x="7777588" y="620408"/>
              <a:chExt cx="895904" cy="93028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D2A5AEC3-925B-6B61-3FCD-E575170E8540}"/>
                  </a:ext>
                </a:extLst>
              </p:cNvPr>
              <p:cNvSpPr/>
              <p:nvPr/>
            </p:nvSpPr>
            <p:spPr>
              <a:xfrm>
                <a:off x="7777588" y="654784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5" y="0"/>
                    </a:lnTo>
                    <a:lnTo>
                      <a:pt x="1424255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5874E5B-BF12-B9DC-5906-18F862735F79}"/>
                  </a:ext>
                </a:extLst>
              </p:cNvPr>
              <p:cNvSpPr txBox="1"/>
              <p:nvPr/>
            </p:nvSpPr>
            <p:spPr>
              <a:xfrm>
                <a:off x="7855954" y="620408"/>
                <a:ext cx="696204" cy="7798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000" dirty="0">
                    <a:solidFill>
                      <a:srgbClr val="FDFDFD"/>
                    </a:solidFill>
                    <a:latin typeface="+mj-lt"/>
                  </a:rPr>
                  <a:t>01</a:t>
                </a:r>
              </a:p>
            </p:txBody>
          </p:sp>
        </p:grp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EF024FB7-2138-5C81-188C-F0DC6B8D5BC0}"/>
              </a:ext>
            </a:extLst>
          </p:cNvPr>
          <p:cNvGrpSpPr/>
          <p:nvPr/>
        </p:nvGrpSpPr>
        <p:grpSpPr>
          <a:xfrm>
            <a:off x="8459652" y="1877702"/>
            <a:ext cx="7433040" cy="925812"/>
            <a:chOff x="8459652" y="1877702"/>
            <a:chExt cx="7433040" cy="925812"/>
          </a:xfrm>
        </p:grpSpPr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F4DDD1E-BAD6-6440-AE7E-838DA20F0668}"/>
                </a:ext>
              </a:extLst>
            </p:cNvPr>
            <p:cNvSpPr txBox="1"/>
            <p:nvPr/>
          </p:nvSpPr>
          <p:spPr>
            <a:xfrm>
              <a:off x="9523310" y="2261542"/>
              <a:ext cx="6369382" cy="412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5"/>
                </a:lnSpc>
              </a:pPr>
              <a:r>
                <a:rPr lang="id-ID" sz="4800" u="none" strike="noStrike" spc="-35" dirty="0">
                  <a:solidFill>
                    <a:srgbClr val="145DA0"/>
                  </a:solidFill>
                  <a:latin typeface="Poppins"/>
                </a:rPr>
                <a:t>Pemerintah Daerah</a:t>
              </a:r>
              <a:endParaRPr lang="en-US" sz="48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  <p:grpSp>
          <p:nvGrpSpPr>
            <p:cNvPr id="44" name="Grup 43">
              <a:extLst>
                <a:ext uri="{FF2B5EF4-FFF2-40B4-BE49-F238E27FC236}">
                  <a16:creationId xmlns:a16="http://schemas.microsoft.com/office/drawing/2014/main" id="{E461554B-D9E3-0814-3002-7269F14D7C8D}"/>
                </a:ext>
              </a:extLst>
            </p:cNvPr>
            <p:cNvGrpSpPr/>
            <p:nvPr/>
          </p:nvGrpSpPr>
          <p:grpSpPr>
            <a:xfrm>
              <a:off x="8459652" y="1877702"/>
              <a:ext cx="895904" cy="925812"/>
              <a:chOff x="9144000" y="3511483"/>
              <a:chExt cx="895904" cy="92581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AFA73906-6089-4321-73E3-3DA023ECA443}"/>
                  </a:ext>
                </a:extLst>
              </p:cNvPr>
              <p:cNvSpPr/>
              <p:nvPr/>
            </p:nvSpPr>
            <p:spPr>
              <a:xfrm>
                <a:off x="9144000" y="3541391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6" y="0"/>
                    </a:lnTo>
                    <a:lnTo>
                      <a:pt x="1424256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A8CB6B1C-2B28-1652-2B97-3C4CF1276E16}"/>
                  </a:ext>
                </a:extLst>
              </p:cNvPr>
              <p:cNvSpPr txBox="1"/>
              <p:nvPr/>
            </p:nvSpPr>
            <p:spPr>
              <a:xfrm>
                <a:off x="9235246" y="3511483"/>
                <a:ext cx="713411" cy="793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DFDFD"/>
                    </a:solidFill>
                    <a:latin typeface="+mj-lt"/>
                  </a:rPr>
                  <a:t>02</a:t>
                </a:r>
              </a:p>
            </p:txBody>
          </p:sp>
        </p:grpSp>
      </p:grpSp>
      <p:grpSp>
        <p:nvGrpSpPr>
          <p:cNvPr id="61" name="Grup 60">
            <a:extLst>
              <a:ext uri="{FF2B5EF4-FFF2-40B4-BE49-F238E27FC236}">
                <a16:creationId xmlns:a16="http://schemas.microsoft.com/office/drawing/2014/main" id="{652BBD74-776A-CFCF-0777-6FF73A1C470D}"/>
              </a:ext>
            </a:extLst>
          </p:cNvPr>
          <p:cNvGrpSpPr/>
          <p:nvPr/>
        </p:nvGrpSpPr>
        <p:grpSpPr>
          <a:xfrm>
            <a:off x="8888600" y="3140174"/>
            <a:ext cx="7042192" cy="895904"/>
            <a:chOff x="8888600" y="3140174"/>
            <a:chExt cx="7042192" cy="895904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0B4D0A9-C01C-E65E-D2F2-9933C9C815A5}"/>
                </a:ext>
              </a:extLst>
            </p:cNvPr>
            <p:cNvSpPr txBox="1"/>
            <p:nvPr/>
          </p:nvSpPr>
          <p:spPr>
            <a:xfrm>
              <a:off x="10162447" y="3378455"/>
              <a:ext cx="5768345" cy="412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5"/>
                </a:lnSpc>
              </a:pPr>
              <a:r>
                <a:rPr lang="id-ID" sz="4800" u="none" strike="noStrike" spc="-35" dirty="0">
                  <a:solidFill>
                    <a:srgbClr val="145DA0"/>
                  </a:solidFill>
                  <a:latin typeface="Poppins"/>
                </a:rPr>
                <a:t>Yayasan</a:t>
              </a:r>
              <a:endParaRPr lang="en-US" sz="48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  <p:grpSp>
          <p:nvGrpSpPr>
            <p:cNvPr id="45" name="Grup 44">
              <a:extLst>
                <a:ext uri="{FF2B5EF4-FFF2-40B4-BE49-F238E27FC236}">
                  <a16:creationId xmlns:a16="http://schemas.microsoft.com/office/drawing/2014/main" id="{F7A86022-6647-E16F-485F-5D69068FFCAE}"/>
                </a:ext>
              </a:extLst>
            </p:cNvPr>
            <p:cNvGrpSpPr/>
            <p:nvPr/>
          </p:nvGrpSpPr>
          <p:grpSpPr>
            <a:xfrm>
              <a:off x="8888600" y="3140174"/>
              <a:ext cx="895904" cy="895904"/>
              <a:chOff x="9144000" y="5318072"/>
              <a:chExt cx="895904" cy="895904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0AF66D3E-07C5-0068-A17A-0A5E4091A164}"/>
                  </a:ext>
                </a:extLst>
              </p:cNvPr>
              <p:cNvSpPr/>
              <p:nvPr/>
            </p:nvSpPr>
            <p:spPr>
              <a:xfrm>
                <a:off x="9144000" y="5318072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6" y="0"/>
                    </a:lnTo>
                    <a:lnTo>
                      <a:pt x="1424256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236DAE7B-8C4F-3ACC-B76B-5A0740AA773F}"/>
                  </a:ext>
                </a:extLst>
              </p:cNvPr>
              <p:cNvSpPr txBox="1"/>
              <p:nvPr/>
            </p:nvSpPr>
            <p:spPr>
              <a:xfrm>
                <a:off x="9232912" y="5318072"/>
                <a:ext cx="713411" cy="793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DFDFD"/>
                    </a:solidFill>
                    <a:latin typeface="+mj-lt"/>
                  </a:rPr>
                  <a:t>03</a:t>
                </a:r>
              </a:p>
            </p:txBody>
          </p:sp>
        </p:grpSp>
      </p:grpSp>
      <p:grpSp>
        <p:nvGrpSpPr>
          <p:cNvPr id="62" name="Grup 61">
            <a:extLst>
              <a:ext uri="{FF2B5EF4-FFF2-40B4-BE49-F238E27FC236}">
                <a16:creationId xmlns:a16="http://schemas.microsoft.com/office/drawing/2014/main" id="{363BCB20-7975-DCD8-AD72-1E7209BE9FB6}"/>
              </a:ext>
            </a:extLst>
          </p:cNvPr>
          <p:cNvGrpSpPr/>
          <p:nvPr/>
        </p:nvGrpSpPr>
        <p:grpSpPr>
          <a:xfrm>
            <a:off x="9080472" y="4417863"/>
            <a:ext cx="8521728" cy="997452"/>
            <a:chOff x="9080472" y="4417863"/>
            <a:chExt cx="8521728" cy="99745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147A018-DFFC-2C4C-3DD3-FA3AF5902AF8}"/>
                </a:ext>
              </a:extLst>
            </p:cNvPr>
            <p:cNvSpPr txBox="1"/>
            <p:nvPr/>
          </p:nvSpPr>
          <p:spPr>
            <a:xfrm>
              <a:off x="10296722" y="4417863"/>
              <a:ext cx="7305478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d-ID" sz="4400" u="none" strike="noStrike" spc="-35" dirty="0">
                  <a:solidFill>
                    <a:srgbClr val="145DA0"/>
                  </a:solidFill>
                  <a:latin typeface="Poppins"/>
                </a:rPr>
                <a:t>Orang Tua Siswa (Komite)</a:t>
              </a:r>
              <a:endParaRPr lang="en-US" sz="44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  <p:grpSp>
          <p:nvGrpSpPr>
            <p:cNvPr id="46" name="Grup 45">
              <a:extLst>
                <a:ext uri="{FF2B5EF4-FFF2-40B4-BE49-F238E27FC236}">
                  <a16:creationId xmlns:a16="http://schemas.microsoft.com/office/drawing/2014/main" id="{85BD80D8-0979-DC92-0D9E-63242C94028C}"/>
                </a:ext>
              </a:extLst>
            </p:cNvPr>
            <p:cNvGrpSpPr/>
            <p:nvPr/>
          </p:nvGrpSpPr>
          <p:grpSpPr>
            <a:xfrm>
              <a:off x="9080472" y="4489502"/>
              <a:ext cx="895904" cy="925813"/>
              <a:chOff x="8618101" y="7064844"/>
              <a:chExt cx="895904" cy="925813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FF035667-0C97-43D7-D75F-1CB3D7D60B6C}"/>
                  </a:ext>
                </a:extLst>
              </p:cNvPr>
              <p:cNvSpPr/>
              <p:nvPr/>
            </p:nvSpPr>
            <p:spPr>
              <a:xfrm>
                <a:off x="8618101" y="7094753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5" y="0"/>
                    </a:lnTo>
                    <a:lnTo>
                      <a:pt x="1424255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D12E3F8E-5EF4-9D69-ED4F-F78000705E00}"/>
                  </a:ext>
                </a:extLst>
              </p:cNvPr>
              <p:cNvSpPr txBox="1"/>
              <p:nvPr/>
            </p:nvSpPr>
            <p:spPr>
              <a:xfrm>
                <a:off x="8702019" y="7064844"/>
                <a:ext cx="713411" cy="793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DFDFD"/>
                    </a:solidFill>
                    <a:latin typeface="+mj-lt"/>
                  </a:rPr>
                  <a:t>04</a:t>
                </a:r>
              </a:p>
            </p:txBody>
          </p:sp>
        </p:grp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C202A845-7B1E-32E5-CC96-E22B4B9F445C}"/>
              </a:ext>
            </a:extLst>
          </p:cNvPr>
          <p:cNvGrpSpPr/>
          <p:nvPr/>
        </p:nvGrpSpPr>
        <p:grpSpPr>
          <a:xfrm>
            <a:off x="7236924" y="1065886"/>
            <a:ext cx="373607" cy="373607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08540CF-3E54-CEA3-BD0C-69EFDC6EC5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873930E-F69F-EEC1-6DDA-2140F570704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7EFBCD16-4096-032F-D05A-566B10043550}"/>
              </a:ext>
            </a:extLst>
          </p:cNvPr>
          <p:cNvGrpSpPr/>
          <p:nvPr/>
        </p:nvGrpSpPr>
        <p:grpSpPr>
          <a:xfrm>
            <a:off x="7820928" y="2170903"/>
            <a:ext cx="373607" cy="373607"/>
            <a:chOff x="0" y="0"/>
            <a:chExt cx="812800" cy="8128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7930F57-3159-6B5E-A512-BDE43EE219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665AF960-B8F9-FA96-17CB-B6AD2526C1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BDC33A42-2E29-872F-1DE7-7E615F1906B8}"/>
              </a:ext>
            </a:extLst>
          </p:cNvPr>
          <p:cNvGrpSpPr/>
          <p:nvPr/>
        </p:nvGrpSpPr>
        <p:grpSpPr>
          <a:xfrm>
            <a:off x="8327320" y="4765606"/>
            <a:ext cx="373607" cy="373607"/>
            <a:chOff x="0" y="0"/>
            <a:chExt cx="812800" cy="812800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542C2CEC-C32F-E7B1-0798-54558E6B93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FAC4C8F5-24C8-3F88-C532-C49C2CB7517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D4F0CBB-131A-88EF-B086-0E4620E5D2EB}"/>
              </a:ext>
            </a:extLst>
          </p:cNvPr>
          <p:cNvGrpSpPr/>
          <p:nvPr/>
        </p:nvGrpSpPr>
        <p:grpSpPr>
          <a:xfrm>
            <a:off x="8194535" y="3412268"/>
            <a:ext cx="373607" cy="373607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5F6C32E-F1F6-0541-4F47-10AC2378A5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B343F31-2BE7-DAFF-D2FC-296F12B1D4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4" name="Group 28">
            <a:extLst>
              <a:ext uri="{FF2B5EF4-FFF2-40B4-BE49-F238E27FC236}">
                <a16:creationId xmlns:a16="http://schemas.microsoft.com/office/drawing/2014/main" id="{B987769B-232B-8CC4-3044-549EC7EB295E}"/>
              </a:ext>
            </a:extLst>
          </p:cNvPr>
          <p:cNvGrpSpPr/>
          <p:nvPr/>
        </p:nvGrpSpPr>
        <p:grpSpPr>
          <a:xfrm>
            <a:off x="8272849" y="6067256"/>
            <a:ext cx="373607" cy="373607"/>
            <a:chOff x="0" y="0"/>
            <a:chExt cx="812800" cy="812800"/>
          </a:xfrm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EAE3588-CBDF-1050-2E73-72399DB352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2C5A78F9-5DC8-AA5E-9063-0B23721B99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7" name="Group 28">
            <a:extLst>
              <a:ext uri="{FF2B5EF4-FFF2-40B4-BE49-F238E27FC236}">
                <a16:creationId xmlns:a16="http://schemas.microsoft.com/office/drawing/2014/main" id="{01A55204-152F-CC33-E82A-2BBCC381599F}"/>
              </a:ext>
            </a:extLst>
          </p:cNvPr>
          <p:cNvGrpSpPr/>
          <p:nvPr/>
        </p:nvGrpSpPr>
        <p:grpSpPr>
          <a:xfrm>
            <a:off x="7874077" y="7483295"/>
            <a:ext cx="373607" cy="373607"/>
            <a:chOff x="0" y="0"/>
            <a:chExt cx="812800" cy="812800"/>
          </a:xfrm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C8D571EC-9EDA-3E75-4D85-C9EDC4E291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5669703F-A3EE-9853-50D0-9F985171808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40" name="Group 28">
            <a:extLst>
              <a:ext uri="{FF2B5EF4-FFF2-40B4-BE49-F238E27FC236}">
                <a16:creationId xmlns:a16="http://schemas.microsoft.com/office/drawing/2014/main" id="{6D2AD1B3-2D92-6E3E-CEAF-E7D92C3177A8}"/>
              </a:ext>
            </a:extLst>
          </p:cNvPr>
          <p:cNvGrpSpPr/>
          <p:nvPr/>
        </p:nvGrpSpPr>
        <p:grpSpPr>
          <a:xfrm>
            <a:off x="7255974" y="8862245"/>
            <a:ext cx="373607" cy="373607"/>
            <a:chOff x="0" y="0"/>
            <a:chExt cx="812800" cy="812800"/>
          </a:xfrm>
        </p:grpSpPr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578922D4-5252-C1B2-FD81-FBAA6D4C48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id="{191B1097-D8AF-6071-C979-F79B40B2275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A09D33AC-D414-5D74-360C-6A0ECD24B3B2}"/>
              </a:ext>
            </a:extLst>
          </p:cNvPr>
          <p:cNvGrpSpPr/>
          <p:nvPr/>
        </p:nvGrpSpPr>
        <p:grpSpPr>
          <a:xfrm>
            <a:off x="9023637" y="5683400"/>
            <a:ext cx="9111963" cy="1354217"/>
            <a:chOff x="9023637" y="5683400"/>
            <a:chExt cx="9111963" cy="1354217"/>
          </a:xfrm>
        </p:grpSpPr>
        <p:grpSp>
          <p:nvGrpSpPr>
            <p:cNvPr id="47" name="Grup 46">
              <a:extLst>
                <a:ext uri="{FF2B5EF4-FFF2-40B4-BE49-F238E27FC236}">
                  <a16:creationId xmlns:a16="http://schemas.microsoft.com/office/drawing/2014/main" id="{EF2162A4-B74D-1799-7F2F-78FACCB5AC4F}"/>
                </a:ext>
              </a:extLst>
            </p:cNvPr>
            <p:cNvGrpSpPr/>
            <p:nvPr/>
          </p:nvGrpSpPr>
          <p:grpSpPr>
            <a:xfrm>
              <a:off x="9023637" y="5788016"/>
              <a:ext cx="895904" cy="925813"/>
              <a:chOff x="8618101" y="7064844"/>
              <a:chExt cx="895904" cy="925813"/>
            </a:xfrm>
          </p:grpSpPr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71A40C3A-2D02-C4F3-D498-D7A86B5D7E35}"/>
                  </a:ext>
                </a:extLst>
              </p:cNvPr>
              <p:cNvSpPr/>
              <p:nvPr/>
            </p:nvSpPr>
            <p:spPr>
              <a:xfrm>
                <a:off x="8618101" y="7094753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5" y="0"/>
                    </a:lnTo>
                    <a:lnTo>
                      <a:pt x="1424255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49" name="TextBox 21">
                <a:extLst>
                  <a:ext uri="{FF2B5EF4-FFF2-40B4-BE49-F238E27FC236}">
                    <a16:creationId xmlns:a16="http://schemas.microsoft.com/office/drawing/2014/main" id="{DE6F5F9F-A76C-9273-2F0E-EBE6930CCBC0}"/>
                  </a:ext>
                </a:extLst>
              </p:cNvPr>
              <p:cNvSpPr txBox="1"/>
              <p:nvPr/>
            </p:nvSpPr>
            <p:spPr>
              <a:xfrm>
                <a:off x="8702019" y="7064844"/>
                <a:ext cx="713411" cy="793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DFDFD"/>
                    </a:solidFill>
                    <a:latin typeface="+mj-lt"/>
                  </a:rPr>
                  <a:t>0</a:t>
                </a:r>
                <a:r>
                  <a:rPr lang="id-ID" sz="4400" dirty="0">
                    <a:solidFill>
                      <a:srgbClr val="FDFDFD"/>
                    </a:solidFill>
                    <a:latin typeface="+mj-lt"/>
                  </a:rPr>
                  <a:t>5</a:t>
                </a:r>
                <a:endParaRPr lang="en-US" sz="4400" dirty="0">
                  <a:solidFill>
                    <a:srgbClr val="FDFDFD"/>
                  </a:solidFill>
                  <a:latin typeface="+mj-lt"/>
                </a:endParaRPr>
              </a:p>
            </p:txBody>
          </p:sp>
        </p:grpSp>
        <p:sp>
          <p:nvSpPr>
            <p:cNvPr id="56" name="TextBox 20">
              <a:extLst>
                <a:ext uri="{FF2B5EF4-FFF2-40B4-BE49-F238E27FC236}">
                  <a16:creationId xmlns:a16="http://schemas.microsoft.com/office/drawing/2014/main" id="{CAD7C29B-D75C-6B4A-82A2-FDCC0A27E660}"/>
                </a:ext>
              </a:extLst>
            </p:cNvPr>
            <p:cNvSpPr txBox="1"/>
            <p:nvPr/>
          </p:nvSpPr>
          <p:spPr>
            <a:xfrm>
              <a:off x="10296722" y="5683400"/>
              <a:ext cx="7838878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d-ID" sz="4400" u="none" strike="noStrike" spc="-35" dirty="0">
                  <a:solidFill>
                    <a:srgbClr val="145DA0"/>
                  </a:solidFill>
                  <a:latin typeface="Poppins"/>
                </a:rPr>
                <a:t>Usaha Mandiri (Kantin/ Koperasi</a:t>
              </a:r>
              <a:endParaRPr lang="en-US" sz="44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</p:grpSp>
      <p:grpSp>
        <p:nvGrpSpPr>
          <p:cNvPr id="64" name="Grup 63">
            <a:extLst>
              <a:ext uri="{FF2B5EF4-FFF2-40B4-BE49-F238E27FC236}">
                <a16:creationId xmlns:a16="http://schemas.microsoft.com/office/drawing/2014/main" id="{A7D0C5C7-4C8E-B753-7FFF-DFA7713CB7EE}"/>
              </a:ext>
            </a:extLst>
          </p:cNvPr>
          <p:cNvGrpSpPr/>
          <p:nvPr/>
        </p:nvGrpSpPr>
        <p:grpSpPr>
          <a:xfrm>
            <a:off x="8553125" y="7251942"/>
            <a:ext cx="6923805" cy="925813"/>
            <a:chOff x="8553125" y="7251942"/>
            <a:chExt cx="6923805" cy="925813"/>
          </a:xfrm>
        </p:grpSpPr>
        <p:grpSp>
          <p:nvGrpSpPr>
            <p:cNvPr id="50" name="Grup 49">
              <a:extLst>
                <a:ext uri="{FF2B5EF4-FFF2-40B4-BE49-F238E27FC236}">
                  <a16:creationId xmlns:a16="http://schemas.microsoft.com/office/drawing/2014/main" id="{03912BA6-14D9-2C89-BFCF-E617E6149975}"/>
                </a:ext>
              </a:extLst>
            </p:cNvPr>
            <p:cNvGrpSpPr/>
            <p:nvPr/>
          </p:nvGrpSpPr>
          <p:grpSpPr>
            <a:xfrm>
              <a:off x="8553125" y="7251942"/>
              <a:ext cx="895904" cy="925813"/>
              <a:chOff x="8618101" y="7064844"/>
              <a:chExt cx="895904" cy="925813"/>
            </a:xfrm>
          </p:grpSpPr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E19EA9F9-CE27-B901-31CA-CF3CCF0B60DF}"/>
                  </a:ext>
                </a:extLst>
              </p:cNvPr>
              <p:cNvSpPr/>
              <p:nvPr/>
            </p:nvSpPr>
            <p:spPr>
              <a:xfrm>
                <a:off x="8618101" y="7094753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5" y="0"/>
                    </a:lnTo>
                    <a:lnTo>
                      <a:pt x="1424255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52" name="TextBox 21">
                <a:extLst>
                  <a:ext uri="{FF2B5EF4-FFF2-40B4-BE49-F238E27FC236}">
                    <a16:creationId xmlns:a16="http://schemas.microsoft.com/office/drawing/2014/main" id="{3885DD9E-2505-ABA3-2387-D08D03D2D000}"/>
                  </a:ext>
                </a:extLst>
              </p:cNvPr>
              <p:cNvSpPr txBox="1"/>
              <p:nvPr/>
            </p:nvSpPr>
            <p:spPr>
              <a:xfrm>
                <a:off x="8702019" y="7064844"/>
                <a:ext cx="713411" cy="793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DFDFD"/>
                    </a:solidFill>
                    <a:latin typeface="+mj-lt"/>
                  </a:rPr>
                  <a:t>0</a:t>
                </a:r>
                <a:r>
                  <a:rPr lang="id-ID" sz="4400" dirty="0">
                    <a:solidFill>
                      <a:srgbClr val="FDFDFD"/>
                    </a:solidFill>
                    <a:latin typeface="+mj-lt"/>
                  </a:rPr>
                  <a:t>6</a:t>
                </a:r>
                <a:endParaRPr lang="en-US" sz="4400" dirty="0">
                  <a:solidFill>
                    <a:srgbClr val="FDFDFD"/>
                  </a:solidFill>
                  <a:latin typeface="+mj-lt"/>
                </a:endParaRPr>
              </a:p>
            </p:txBody>
          </p:sp>
        </p:grpSp>
        <p:sp>
          <p:nvSpPr>
            <p:cNvPr id="57" name="TextBox 20">
              <a:extLst>
                <a:ext uri="{FF2B5EF4-FFF2-40B4-BE49-F238E27FC236}">
                  <a16:creationId xmlns:a16="http://schemas.microsoft.com/office/drawing/2014/main" id="{C90F8204-8545-C0E3-A447-E8CB40589775}"/>
                </a:ext>
              </a:extLst>
            </p:cNvPr>
            <p:cNvSpPr txBox="1"/>
            <p:nvPr/>
          </p:nvSpPr>
          <p:spPr>
            <a:xfrm>
              <a:off x="9708585" y="7425854"/>
              <a:ext cx="5768345" cy="677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d-ID" sz="4400" u="none" strike="noStrike" spc="-35" dirty="0">
                  <a:solidFill>
                    <a:srgbClr val="145DA0"/>
                  </a:solidFill>
                  <a:latin typeface="Poppins"/>
                </a:rPr>
                <a:t>Sumbangsih Siswa</a:t>
              </a:r>
              <a:endParaRPr lang="en-US" sz="44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</p:grpSp>
      <p:grpSp>
        <p:nvGrpSpPr>
          <p:cNvPr id="65" name="Grup 64">
            <a:extLst>
              <a:ext uri="{FF2B5EF4-FFF2-40B4-BE49-F238E27FC236}">
                <a16:creationId xmlns:a16="http://schemas.microsoft.com/office/drawing/2014/main" id="{86832DE9-6B5C-FFBB-1E1A-5B05BE9FEB8F}"/>
              </a:ext>
            </a:extLst>
          </p:cNvPr>
          <p:cNvGrpSpPr/>
          <p:nvPr/>
        </p:nvGrpSpPr>
        <p:grpSpPr>
          <a:xfrm>
            <a:off x="8126399" y="8574029"/>
            <a:ext cx="9221252" cy="925813"/>
            <a:chOff x="8126399" y="8574029"/>
            <a:chExt cx="9221252" cy="925813"/>
          </a:xfrm>
        </p:grpSpPr>
        <p:grpSp>
          <p:nvGrpSpPr>
            <p:cNvPr id="53" name="Grup 52">
              <a:extLst>
                <a:ext uri="{FF2B5EF4-FFF2-40B4-BE49-F238E27FC236}">
                  <a16:creationId xmlns:a16="http://schemas.microsoft.com/office/drawing/2014/main" id="{86563EA0-C985-AA96-689C-3599DCB0157B}"/>
                </a:ext>
              </a:extLst>
            </p:cNvPr>
            <p:cNvGrpSpPr/>
            <p:nvPr/>
          </p:nvGrpSpPr>
          <p:grpSpPr>
            <a:xfrm>
              <a:off x="8126399" y="8574029"/>
              <a:ext cx="895904" cy="925813"/>
              <a:chOff x="8618101" y="7064844"/>
              <a:chExt cx="895904" cy="925813"/>
            </a:xfrm>
          </p:grpSpPr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94EC4D1B-436F-473C-1A84-45728D478CFC}"/>
                  </a:ext>
                </a:extLst>
              </p:cNvPr>
              <p:cNvSpPr/>
              <p:nvPr/>
            </p:nvSpPr>
            <p:spPr>
              <a:xfrm>
                <a:off x="8618101" y="7094753"/>
                <a:ext cx="895904" cy="895904"/>
              </a:xfrm>
              <a:custGeom>
                <a:avLst/>
                <a:gdLst/>
                <a:ahLst/>
                <a:cxnLst/>
                <a:rect l="l" t="t" r="r" b="b"/>
                <a:pathLst>
                  <a:path w="1424256" h="1424256">
                    <a:moveTo>
                      <a:pt x="0" y="0"/>
                    </a:moveTo>
                    <a:lnTo>
                      <a:pt x="1424255" y="0"/>
                    </a:lnTo>
                    <a:lnTo>
                      <a:pt x="1424255" y="1424256"/>
                    </a:lnTo>
                    <a:lnTo>
                      <a:pt x="0" y="142425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55" name="TextBox 21">
                <a:extLst>
                  <a:ext uri="{FF2B5EF4-FFF2-40B4-BE49-F238E27FC236}">
                    <a16:creationId xmlns:a16="http://schemas.microsoft.com/office/drawing/2014/main" id="{D506B129-E828-9A9C-B1AF-32B5C44AAB7B}"/>
                  </a:ext>
                </a:extLst>
              </p:cNvPr>
              <p:cNvSpPr txBox="1"/>
              <p:nvPr/>
            </p:nvSpPr>
            <p:spPr>
              <a:xfrm>
                <a:off x="8702019" y="7064844"/>
                <a:ext cx="713411" cy="7933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6697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DFDFD"/>
                    </a:solidFill>
                    <a:latin typeface="+mj-lt"/>
                  </a:rPr>
                  <a:t>0</a:t>
                </a:r>
                <a:r>
                  <a:rPr lang="id-ID" sz="4400" dirty="0">
                    <a:solidFill>
                      <a:srgbClr val="FDFDFD"/>
                    </a:solidFill>
                    <a:latin typeface="+mj-lt"/>
                  </a:rPr>
                  <a:t>7</a:t>
                </a:r>
                <a:endParaRPr lang="en-US" sz="4400" dirty="0">
                  <a:solidFill>
                    <a:srgbClr val="FDFDFD"/>
                  </a:solidFill>
                  <a:latin typeface="+mj-lt"/>
                </a:endParaRPr>
              </a:p>
            </p:txBody>
          </p:sp>
        </p:grpSp>
        <p:sp>
          <p:nvSpPr>
            <p:cNvPr id="58" name="TextBox 20">
              <a:extLst>
                <a:ext uri="{FF2B5EF4-FFF2-40B4-BE49-F238E27FC236}">
                  <a16:creationId xmlns:a16="http://schemas.microsoft.com/office/drawing/2014/main" id="{B6FE4BD8-9368-3368-4545-3FBBD34CE65D}"/>
                </a:ext>
              </a:extLst>
            </p:cNvPr>
            <p:cNvSpPr txBox="1"/>
            <p:nvPr/>
          </p:nvSpPr>
          <p:spPr>
            <a:xfrm>
              <a:off x="9232068" y="8785421"/>
              <a:ext cx="8115583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d-ID" sz="4400" u="none" strike="noStrike" spc="-35" dirty="0">
                  <a:solidFill>
                    <a:srgbClr val="145DA0"/>
                  </a:solidFill>
                  <a:latin typeface="Poppins"/>
                </a:rPr>
                <a:t>Bantuan dari lembaga lain</a:t>
              </a:r>
              <a:endParaRPr lang="en-US" sz="4400" u="none" strike="noStrike" spc="-35" dirty="0">
                <a:solidFill>
                  <a:srgbClr val="145DA0"/>
                </a:solidFill>
                <a:latin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02273" y="-8767"/>
            <a:ext cx="4907787" cy="10295767"/>
          </a:xfrm>
          <a:custGeom>
            <a:avLst/>
            <a:gdLst/>
            <a:ahLst/>
            <a:cxnLst/>
            <a:rect l="l" t="t" r="r" b="b"/>
            <a:pathLst>
              <a:path w="4907787" h="10295767">
                <a:moveTo>
                  <a:pt x="0" y="0"/>
                </a:moveTo>
                <a:lnTo>
                  <a:pt x="4907787" y="0"/>
                </a:lnTo>
                <a:lnTo>
                  <a:pt x="4907787" y="10295767"/>
                </a:lnTo>
                <a:lnTo>
                  <a:pt x="0" y="1029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884" r="-1988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852968"/>
            <a:ext cx="14586028" cy="5088907"/>
            <a:chOff x="0" y="0"/>
            <a:chExt cx="3841588" cy="1340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0420" y="904875"/>
            <a:ext cx="11064534" cy="1103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47"/>
              </a:lnSpc>
              <a:spcBef>
                <a:spcPct val="0"/>
              </a:spcBef>
            </a:pPr>
            <a:r>
              <a:rPr lang="id-ID" sz="6605" dirty="0">
                <a:solidFill>
                  <a:srgbClr val="FDFDFD"/>
                </a:solidFill>
                <a:latin typeface="+mj-lt"/>
              </a:rPr>
              <a:t>Pembiayaan Pendidikan</a:t>
            </a:r>
            <a:endParaRPr lang="en-US" sz="6605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420" y="2245049"/>
            <a:ext cx="11064534" cy="831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38"/>
              </a:lnSpc>
            </a:pPr>
            <a:r>
              <a:rPr lang="en-ID" sz="3200" dirty="0" err="1">
                <a:solidFill>
                  <a:schemeClr val="bg1"/>
                </a:solidFill>
                <a:latin typeface="+mj-lt"/>
              </a:rPr>
              <a:t>Dalam</a:t>
            </a:r>
            <a:r>
              <a:rPr lang="en-ID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3200" i="1" dirty="0" err="1">
                <a:solidFill>
                  <a:schemeClr val="bg1"/>
                </a:solidFill>
                <a:latin typeface="+mj-lt"/>
              </a:rPr>
              <a:t>pembiayaan</a:t>
            </a:r>
            <a:r>
              <a:rPr lang="en-ID" sz="3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3200" i="1" dirty="0" err="1">
                <a:solidFill>
                  <a:schemeClr val="bg1"/>
                </a:solidFill>
                <a:latin typeface="+mj-lt"/>
              </a:rPr>
              <a:t>pendidikan</a:t>
            </a:r>
            <a:r>
              <a:rPr lang="en-ID" sz="3200" dirty="0">
                <a:solidFill>
                  <a:schemeClr val="bg1"/>
                </a:solidFill>
                <a:latin typeface="+mj-lt"/>
              </a:rPr>
              <a:t> paling </a:t>
            </a:r>
            <a:r>
              <a:rPr lang="en-ID" sz="3200" dirty="0" err="1">
                <a:solidFill>
                  <a:schemeClr val="bg1"/>
                </a:solidFill>
                <a:latin typeface="+mj-lt"/>
              </a:rPr>
              <a:t>tidak</a:t>
            </a:r>
            <a:r>
              <a:rPr lang="en-ID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+mj-lt"/>
              </a:rPr>
              <a:t>ada</a:t>
            </a:r>
            <a:r>
              <a:rPr lang="en-ID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+mj-lt"/>
              </a:rPr>
              <a:t>tiga</a:t>
            </a:r>
            <a:r>
              <a:rPr lang="en-ID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+mj-lt"/>
              </a:rPr>
              <a:t>persoalan</a:t>
            </a:r>
            <a:r>
              <a:rPr lang="en-ID" sz="32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sz="3200" i="1" dirty="0" err="1">
                <a:solidFill>
                  <a:schemeClr val="bg1"/>
                </a:solidFill>
                <a:latin typeface="+mj-lt"/>
              </a:rPr>
              <a:t>harus</a:t>
            </a:r>
            <a:r>
              <a:rPr lang="en-ID" sz="3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sz="3200" i="1" dirty="0" err="1">
                <a:solidFill>
                  <a:schemeClr val="bg1"/>
                </a:solidFill>
                <a:latin typeface="+mj-lt"/>
              </a:rPr>
              <a:t>diperhatikan</a:t>
            </a:r>
            <a:endParaRPr lang="en-US" sz="3200" u="none" strike="noStrike" spc="-46" dirty="0">
              <a:solidFill>
                <a:srgbClr val="FDFDFD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844851" y="4286548"/>
            <a:ext cx="1232553" cy="1232553"/>
          </a:xfrm>
          <a:custGeom>
            <a:avLst/>
            <a:gdLst/>
            <a:ahLst/>
            <a:cxnLst/>
            <a:rect l="l" t="t" r="r" b="b"/>
            <a:pathLst>
              <a:path w="1232553" h="1232553">
                <a:moveTo>
                  <a:pt x="0" y="0"/>
                </a:moveTo>
                <a:lnTo>
                  <a:pt x="1232553" y="0"/>
                </a:lnTo>
                <a:lnTo>
                  <a:pt x="1232553" y="1232553"/>
                </a:lnTo>
                <a:lnTo>
                  <a:pt x="0" y="12325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2334954" y="4376697"/>
            <a:ext cx="1361742" cy="1052255"/>
          </a:xfrm>
          <a:custGeom>
            <a:avLst/>
            <a:gdLst/>
            <a:ahLst/>
            <a:cxnLst/>
            <a:rect l="l" t="t" r="r" b="b"/>
            <a:pathLst>
              <a:path w="1361742" h="1052255">
                <a:moveTo>
                  <a:pt x="0" y="0"/>
                </a:moveTo>
                <a:lnTo>
                  <a:pt x="1361742" y="0"/>
                </a:lnTo>
                <a:lnTo>
                  <a:pt x="1361742" y="1052255"/>
                </a:lnTo>
                <a:lnTo>
                  <a:pt x="0" y="10522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62920" y="6613581"/>
            <a:ext cx="4161784" cy="109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3"/>
              </a:lnSpc>
            </a:pP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menyangkut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darimana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sumber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pembiayaan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diperoleh</a:t>
            </a:r>
            <a:endParaRPr lang="en-US" sz="3200" u="none" strike="noStrike" spc="-39" dirty="0">
              <a:solidFill>
                <a:srgbClr val="145DA0"/>
              </a:solidFill>
              <a:latin typeface="+mj-lt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938890" y="418163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369568" y="5756734"/>
            <a:ext cx="2348490" cy="51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id-ID" sz="4400" dirty="0" err="1">
                <a:solidFill>
                  <a:srgbClr val="145DA0"/>
                </a:solidFill>
                <a:latin typeface="+mj-lt"/>
              </a:rPr>
              <a:t>Financing</a:t>
            </a:r>
            <a:endParaRPr lang="en-US" sz="4400" dirty="0">
              <a:solidFill>
                <a:srgbClr val="145DA0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99437" y="6638487"/>
            <a:ext cx="4161784" cy="73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3"/>
              </a:lnSpc>
            </a:pP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bagaiamana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biaya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Pendidikan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dialokasikan</a:t>
            </a:r>
            <a:endParaRPr lang="en-US" sz="3200" u="none" strike="noStrike" spc="-39" dirty="0">
              <a:solidFill>
                <a:srgbClr val="145DA0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06085" y="5781639"/>
            <a:ext cx="2348490" cy="51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id-ID" sz="4400" dirty="0" err="1">
                <a:solidFill>
                  <a:srgbClr val="145DA0"/>
                </a:solidFill>
                <a:latin typeface="+mj-lt"/>
              </a:rPr>
              <a:t>Budgeting</a:t>
            </a:r>
            <a:endParaRPr lang="en-US" sz="4400" dirty="0">
              <a:solidFill>
                <a:srgbClr val="145DA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957082" y="6638487"/>
            <a:ext cx="4271425" cy="1095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63"/>
              </a:lnSpc>
            </a:pP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bagaimana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anggaran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yang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diperoleh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digunakan</a:t>
            </a:r>
            <a:r>
              <a:rPr lang="en-US" sz="3200" u="none" strike="noStrike" spc="-39" dirty="0">
                <a:solidFill>
                  <a:srgbClr val="145DA0"/>
                </a:solidFill>
                <a:latin typeface="+mj-lt"/>
              </a:rPr>
              <a:t> dan </a:t>
            </a:r>
            <a:r>
              <a:rPr lang="en-US" sz="3200" u="none" strike="noStrike" spc="-39" dirty="0" err="1">
                <a:solidFill>
                  <a:srgbClr val="145DA0"/>
                </a:solidFill>
                <a:latin typeface="+mj-lt"/>
              </a:rPr>
              <a:t>dipertanggungjawabkan</a:t>
            </a:r>
            <a:endParaRPr lang="en-US" sz="3200" u="none" strike="noStrike" spc="-39" dirty="0">
              <a:solidFill>
                <a:srgbClr val="145DA0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445569" y="5816984"/>
            <a:ext cx="3475546" cy="51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9"/>
              </a:lnSpc>
              <a:spcBef>
                <a:spcPct val="0"/>
              </a:spcBef>
            </a:pPr>
            <a:r>
              <a:rPr lang="id-ID" sz="4400" dirty="0" err="1">
                <a:solidFill>
                  <a:srgbClr val="145DA0"/>
                </a:solidFill>
                <a:latin typeface="+mj-lt"/>
              </a:rPr>
              <a:t>Accountability</a:t>
            </a:r>
            <a:endParaRPr lang="en-US" sz="4400" dirty="0">
              <a:solidFill>
                <a:srgbClr val="145DA0"/>
              </a:solidFill>
              <a:latin typeface="+mj-lt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06179" y="4181637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Grafik 22" descr="Tren naik">
            <a:extLst>
              <a:ext uri="{FF2B5EF4-FFF2-40B4-BE49-F238E27FC236}">
                <a16:creationId xmlns:a16="http://schemas.microsoft.com/office/drawing/2014/main" id="{5D34F2AA-A92D-84F0-13C7-ACF79000C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7577" y="3923148"/>
            <a:ext cx="1752469" cy="175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5143500"/>
          </a:xfrm>
          <a:custGeom>
            <a:avLst/>
            <a:gdLst/>
            <a:ahLst/>
            <a:cxnLst/>
            <a:rect l="l" t="t" r="r" b="b"/>
            <a:pathLst>
              <a:path w="18288000" h="51435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406" b="-64482"/>
            </a:stretch>
          </a:blipFill>
        </p:spPr>
        <p:txBody>
          <a:bodyPr/>
          <a:lstStyle/>
          <a:p>
            <a:endParaRPr lang="id-ID" dirty="0"/>
          </a:p>
        </p:txBody>
      </p:sp>
      <p:grpSp>
        <p:nvGrpSpPr>
          <p:cNvPr id="3" name="Group 3"/>
          <p:cNvGrpSpPr/>
          <p:nvPr/>
        </p:nvGrpSpPr>
        <p:grpSpPr>
          <a:xfrm>
            <a:off x="-188217" y="9258300"/>
            <a:ext cx="18476217" cy="1028700"/>
            <a:chOff x="0" y="0"/>
            <a:chExt cx="4866164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F294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67558" y="2590556"/>
            <a:ext cx="11552885" cy="5105887"/>
            <a:chOff x="0" y="0"/>
            <a:chExt cx="3042735" cy="1344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42735" cy="1344760"/>
            </a:xfrm>
            <a:custGeom>
              <a:avLst/>
              <a:gdLst/>
              <a:ahLst/>
              <a:cxnLst/>
              <a:rect l="l" t="t" r="r" b="b"/>
              <a:pathLst>
                <a:path w="3042735" h="1344760">
                  <a:moveTo>
                    <a:pt x="0" y="0"/>
                  </a:moveTo>
                  <a:lnTo>
                    <a:pt x="3042735" y="0"/>
                  </a:lnTo>
                  <a:lnTo>
                    <a:pt x="3042735" y="1344760"/>
                  </a:lnTo>
                  <a:lnTo>
                    <a:pt x="0" y="1344760"/>
                  </a:lnTo>
                  <a:close/>
                </a:path>
              </a:pathLst>
            </a:custGeom>
            <a:solidFill>
              <a:srgbClr val="0F294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42735" cy="1382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62400" y="3144607"/>
            <a:ext cx="100584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Standar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pembiayaan</a:t>
            </a:r>
            <a:r>
              <a:rPr lang="en-US" sz="5400" dirty="0">
                <a:solidFill>
                  <a:schemeClr val="bg1"/>
                </a:solidFill>
              </a:rPr>
              <a:t> Pendidikan </a:t>
            </a:r>
            <a:r>
              <a:rPr lang="en-US" sz="5400" dirty="0" err="1">
                <a:solidFill>
                  <a:schemeClr val="bg1"/>
                </a:solidFill>
              </a:rPr>
              <a:t>adalah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kriteria</a:t>
            </a:r>
            <a:r>
              <a:rPr lang="en-US" sz="5400" dirty="0">
                <a:solidFill>
                  <a:schemeClr val="bg1"/>
                </a:solidFill>
              </a:rPr>
              <a:t> minimal </a:t>
            </a:r>
            <a:r>
              <a:rPr lang="en-US" sz="5400" dirty="0" err="1">
                <a:solidFill>
                  <a:schemeClr val="bg1"/>
                </a:solidFill>
              </a:rPr>
              <a:t>komponen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pembiayaan</a:t>
            </a:r>
            <a:r>
              <a:rPr lang="en-US" sz="5400" dirty="0">
                <a:solidFill>
                  <a:schemeClr val="bg1"/>
                </a:solidFill>
              </a:rPr>
              <a:t> Pendidikan pada </a:t>
            </a:r>
            <a:r>
              <a:rPr lang="en-US" sz="5400" dirty="0" err="1">
                <a:solidFill>
                  <a:schemeClr val="bg1"/>
                </a:solidFill>
              </a:rPr>
              <a:t>satuan</a:t>
            </a:r>
            <a:r>
              <a:rPr lang="en-US" sz="5400" dirty="0">
                <a:solidFill>
                  <a:schemeClr val="bg1"/>
                </a:solidFill>
              </a:rPr>
              <a:t> Pendidikan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(</a:t>
            </a:r>
            <a:r>
              <a:rPr lang="en-US" sz="4400" dirty="0" err="1">
                <a:solidFill>
                  <a:schemeClr val="bg1"/>
                </a:solidFill>
              </a:rPr>
              <a:t>Permendikbudristek</a:t>
            </a:r>
            <a:r>
              <a:rPr lang="en-US" sz="4400" dirty="0">
                <a:solidFill>
                  <a:schemeClr val="bg1"/>
                </a:solidFill>
              </a:rPr>
              <a:t> No. 18 </a:t>
            </a:r>
            <a:r>
              <a:rPr lang="en-US" sz="4400" dirty="0" err="1">
                <a:solidFill>
                  <a:schemeClr val="bg1"/>
                </a:solidFill>
              </a:rPr>
              <a:t>tahun</a:t>
            </a:r>
            <a:r>
              <a:rPr lang="en-US" sz="4400" dirty="0">
                <a:solidFill>
                  <a:schemeClr val="bg1"/>
                </a:solidFill>
              </a:rPr>
              <a:t>  2023)</a:t>
            </a:r>
            <a:endParaRPr lang="en-ID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604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Quicksand Bold</vt:lpstr>
      <vt:lpstr>Quicksand Medium</vt:lpstr>
      <vt:lpstr>Agency FB</vt:lpstr>
      <vt:lpstr>Calibri</vt:lpstr>
      <vt:lpstr>Poppins</vt:lpstr>
      <vt:lpstr>Anton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Modern Elegant Company Profile Presentation</dc:title>
  <dc:creator>RIZKI WAROHMAH</dc:creator>
  <cp:lastModifiedBy>HP ALLinONE</cp:lastModifiedBy>
  <cp:revision>21</cp:revision>
  <dcterms:created xsi:type="dcterms:W3CDTF">2006-08-16T00:00:00Z</dcterms:created>
  <dcterms:modified xsi:type="dcterms:W3CDTF">2024-03-05T10:00:37Z</dcterms:modified>
  <dc:identifier>DAF9bygZkYk</dc:identifier>
</cp:coreProperties>
</file>