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Lst>
  <p:notesMasterIdLst>
    <p:notesMasterId r:id="rId45"/>
  </p:notesMasterIdLst>
  <p:handoutMasterIdLst>
    <p:handoutMasterId r:id="rId46"/>
  </p:handoutMasterIdLst>
  <p:sldIdLst>
    <p:sldId id="256" r:id="rId2"/>
    <p:sldId id="298" r:id="rId3"/>
    <p:sldId id="301" r:id="rId4"/>
    <p:sldId id="442" r:id="rId5"/>
    <p:sldId id="323" r:id="rId6"/>
    <p:sldId id="324" r:id="rId7"/>
    <p:sldId id="325" r:id="rId8"/>
    <p:sldId id="326" r:id="rId9"/>
    <p:sldId id="327" r:id="rId10"/>
    <p:sldId id="328" r:id="rId11"/>
    <p:sldId id="329" r:id="rId12"/>
    <p:sldId id="330" r:id="rId13"/>
    <p:sldId id="261" r:id="rId14"/>
    <p:sldId id="405" r:id="rId15"/>
    <p:sldId id="406" r:id="rId16"/>
    <p:sldId id="407" r:id="rId17"/>
    <p:sldId id="408" r:id="rId18"/>
    <p:sldId id="409" r:id="rId19"/>
    <p:sldId id="410" r:id="rId20"/>
    <p:sldId id="411" r:id="rId21"/>
    <p:sldId id="412" r:id="rId22"/>
    <p:sldId id="413" r:id="rId23"/>
    <p:sldId id="404" r:id="rId24"/>
    <p:sldId id="262" r:id="rId25"/>
    <p:sldId id="265" r:id="rId26"/>
    <p:sldId id="266" r:id="rId27"/>
    <p:sldId id="267" r:id="rId28"/>
    <p:sldId id="268" r:id="rId29"/>
    <p:sldId id="382" r:id="rId30"/>
    <p:sldId id="258" r:id="rId31"/>
    <p:sldId id="259" r:id="rId32"/>
    <p:sldId id="414" r:id="rId33"/>
    <p:sldId id="438" r:id="rId34"/>
    <p:sldId id="439" r:id="rId35"/>
    <p:sldId id="440" r:id="rId36"/>
    <p:sldId id="441" r:id="rId37"/>
    <p:sldId id="415" r:id="rId38"/>
    <p:sldId id="436" r:id="rId39"/>
    <p:sldId id="263" r:id="rId40"/>
    <p:sldId id="264" r:id="rId41"/>
    <p:sldId id="416" r:id="rId42"/>
    <p:sldId id="403" r:id="rId43"/>
    <p:sldId id="348" r:id="rId44"/>
  </p:sldIdLst>
  <p:sldSz cx="12192000" cy="6858000"/>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97D2"/>
    <a:srgbClr val="B850B3"/>
    <a:srgbClr val="F3A7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4291" autoAdjust="0"/>
  </p:normalViewPr>
  <p:slideViewPr>
    <p:cSldViewPr>
      <p:cViewPr>
        <p:scale>
          <a:sx n="81" d="100"/>
          <a:sy n="81" d="100"/>
        </p:scale>
        <p:origin x="-210" y="66"/>
      </p:cViewPr>
      <p:guideLst>
        <p:guide orient="horz" pos="2160"/>
        <p:guide pos="384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2007" tIns="46003" rIns="92007" bIns="46003" rtlCol="0"/>
          <a:lstStyle>
            <a:lvl1pPr algn="l">
              <a:defRPr sz="1200"/>
            </a:lvl1pPr>
          </a:lstStyle>
          <a:p>
            <a:endParaRPr lang="id-ID"/>
          </a:p>
        </p:txBody>
      </p:sp>
      <p:sp>
        <p:nvSpPr>
          <p:cNvPr id="3" name="Date Placeholder 2"/>
          <p:cNvSpPr>
            <a:spLocks noGrp="1"/>
          </p:cNvSpPr>
          <p:nvPr>
            <p:ph type="dt" sz="quarter" idx="1"/>
          </p:nvPr>
        </p:nvSpPr>
        <p:spPr>
          <a:xfrm>
            <a:off x="3901698" y="0"/>
            <a:ext cx="2984871" cy="501015"/>
          </a:xfrm>
          <a:prstGeom prst="rect">
            <a:avLst/>
          </a:prstGeom>
        </p:spPr>
        <p:txBody>
          <a:bodyPr vert="horz" lIns="92007" tIns="46003" rIns="92007" bIns="46003" rtlCol="0"/>
          <a:lstStyle>
            <a:lvl1pPr algn="r">
              <a:defRPr sz="1200"/>
            </a:lvl1pPr>
          </a:lstStyle>
          <a:p>
            <a:fld id="{03657CD3-B8BA-407A-BF12-2DF281425A25}" type="datetimeFigureOut">
              <a:rPr lang="id-ID" smtClean="0"/>
              <a:pPr/>
              <a:t>18/03/2024</a:t>
            </a:fld>
            <a:endParaRPr lang="id-ID"/>
          </a:p>
        </p:txBody>
      </p:sp>
      <p:sp>
        <p:nvSpPr>
          <p:cNvPr id="4" name="Footer Placeholder 3"/>
          <p:cNvSpPr>
            <a:spLocks noGrp="1"/>
          </p:cNvSpPr>
          <p:nvPr>
            <p:ph type="ftr" sz="quarter" idx="2"/>
          </p:nvPr>
        </p:nvSpPr>
        <p:spPr>
          <a:xfrm>
            <a:off x="0" y="9517547"/>
            <a:ext cx="2984871" cy="501015"/>
          </a:xfrm>
          <a:prstGeom prst="rect">
            <a:avLst/>
          </a:prstGeom>
        </p:spPr>
        <p:txBody>
          <a:bodyPr vert="horz" lIns="92007" tIns="46003" rIns="92007" bIns="46003" rtlCol="0" anchor="b"/>
          <a:lstStyle>
            <a:lvl1pPr algn="l">
              <a:defRPr sz="1200"/>
            </a:lvl1pPr>
          </a:lstStyle>
          <a:p>
            <a:endParaRPr lang="id-ID"/>
          </a:p>
        </p:txBody>
      </p:sp>
      <p:sp>
        <p:nvSpPr>
          <p:cNvPr id="5" name="Slide Number Placeholder 4"/>
          <p:cNvSpPr>
            <a:spLocks noGrp="1"/>
          </p:cNvSpPr>
          <p:nvPr>
            <p:ph type="sldNum" sz="quarter" idx="3"/>
          </p:nvPr>
        </p:nvSpPr>
        <p:spPr>
          <a:xfrm>
            <a:off x="3901698" y="9517547"/>
            <a:ext cx="2984871" cy="501015"/>
          </a:xfrm>
          <a:prstGeom prst="rect">
            <a:avLst/>
          </a:prstGeom>
        </p:spPr>
        <p:txBody>
          <a:bodyPr vert="horz" lIns="92007" tIns="46003" rIns="92007" bIns="46003" rtlCol="0" anchor="b"/>
          <a:lstStyle>
            <a:lvl1pPr algn="r">
              <a:defRPr sz="1200"/>
            </a:lvl1pPr>
          </a:lstStyle>
          <a:p>
            <a:fld id="{05E8ADA6-1839-4EAB-8CD8-D3E8A297C6E0}" type="slidenum">
              <a:rPr lang="id-ID" smtClean="0"/>
              <a:pPr/>
              <a:t>‹#›</a:t>
            </a:fld>
            <a:endParaRPr lang="id-ID"/>
          </a:p>
        </p:txBody>
      </p:sp>
    </p:spTree>
    <p:extLst>
      <p:ext uri="{BB962C8B-B14F-4D97-AF65-F5344CB8AC3E}">
        <p14:creationId xmlns:p14="http://schemas.microsoft.com/office/powerpoint/2010/main" val="275456382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2984871" cy="502755"/>
          </a:xfrm>
          <a:prstGeom prst="rect">
            <a:avLst/>
          </a:prstGeom>
        </p:spPr>
        <p:txBody>
          <a:bodyPr vert="horz" lIns="92007" tIns="46003" rIns="92007" bIns="46003" rtlCol="0"/>
          <a:lstStyle>
            <a:lvl1pPr algn="l">
              <a:defRPr sz="1200"/>
            </a:lvl1pPr>
          </a:lstStyle>
          <a:p>
            <a:endParaRPr lang="en-US"/>
          </a:p>
        </p:txBody>
      </p:sp>
      <p:sp>
        <p:nvSpPr>
          <p:cNvPr id="3" name="Date Placeholder 2"/>
          <p:cNvSpPr>
            <a:spLocks noGrp="1"/>
          </p:cNvSpPr>
          <p:nvPr>
            <p:ph type="dt" idx="1"/>
          </p:nvPr>
        </p:nvSpPr>
        <p:spPr>
          <a:xfrm>
            <a:off x="3901698" y="3"/>
            <a:ext cx="2984871" cy="502755"/>
          </a:xfrm>
          <a:prstGeom prst="rect">
            <a:avLst/>
          </a:prstGeom>
        </p:spPr>
        <p:txBody>
          <a:bodyPr vert="horz" lIns="92007" tIns="46003" rIns="92007" bIns="46003" rtlCol="0"/>
          <a:lstStyle>
            <a:lvl1pPr algn="r">
              <a:defRPr sz="1200"/>
            </a:lvl1pPr>
          </a:lstStyle>
          <a:p>
            <a:fld id="{930F4EA0-9CC1-4DD5-B2FE-949FE81693BF}" type="datetimeFigureOut">
              <a:rPr lang="en-US" smtClean="0"/>
              <a:pPr/>
              <a:t>3/18/2024</a:t>
            </a:fld>
            <a:endParaRPr lang="en-US"/>
          </a:p>
        </p:txBody>
      </p:sp>
      <p:sp>
        <p:nvSpPr>
          <p:cNvPr id="4" name="Slide Image Placeholder 3"/>
          <p:cNvSpPr>
            <a:spLocks noGrp="1" noRot="1" noChangeAspect="1"/>
          </p:cNvSpPr>
          <p:nvPr>
            <p:ph type="sldImg" idx="2"/>
          </p:nvPr>
        </p:nvSpPr>
        <p:spPr>
          <a:xfrm>
            <a:off x="436563" y="1250950"/>
            <a:ext cx="6015037" cy="3384550"/>
          </a:xfrm>
          <a:prstGeom prst="rect">
            <a:avLst/>
          </a:prstGeom>
          <a:noFill/>
          <a:ln w="12700">
            <a:solidFill>
              <a:prstClr val="black"/>
            </a:solidFill>
          </a:ln>
        </p:spPr>
        <p:txBody>
          <a:bodyPr vert="horz" lIns="92007" tIns="46003" rIns="92007" bIns="46003" rtlCol="0" anchor="ctr"/>
          <a:lstStyle/>
          <a:p>
            <a:endParaRPr lang="en-US"/>
          </a:p>
        </p:txBody>
      </p:sp>
      <p:sp>
        <p:nvSpPr>
          <p:cNvPr id="5" name="Notes Placeholder 4"/>
          <p:cNvSpPr>
            <a:spLocks noGrp="1"/>
          </p:cNvSpPr>
          <p:nvPr>
            <p:ph type="body" sz="quarter" idx="3"/>
          </p:nvPr>
        </p:nvSpPr>
        <p:spPr>
          <a:xfrm>
            <a:off x="688817" y="4822270"/>
            <a:ext cx="5510530" cy="3945494"/>
          </a:xfrm>
          <a:prstGeom prst="rect">
            <a:avLst/>
          </a:prstGeom>
        </p:spPr>
        <p:txBody>
          <a:bodyPr vert="horz" lIns="92007" tIns="46003" rIns="92007" bIns="460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7548"/>
            <a:ext cx="2984871" cy="502753"/>
          </a:xfrm>
          <a:prstGeom prst="rect">
            <a:avLst/>
          </a:prstGeom>
        </p:spPr>
        <p:txBody>
          <a:bodyPr vert="horz" lIns="92007" tIns="46003" rIns="92007" bIns="46003" rtlCol="0" anchor="b"/>
          <a:lstStyle>
            <a:lvl1pPr algn="l">
              <a:defRPr sz="1200"/>
            </a:lvl1pPr>
          </a:lstStyle>
          <a:p>
            <a:endParaRPr lang="en-US"/>
          </a:p>
        </p:txBody>
      </p:sp>
      <p:sp>
        <p:nvSpPr>
          <p:cNvPr id="7" name="Slide Number Placeholder 6"/>
          <p:cNvSpPr>
            <a:spLocks noGrp="1"/>
          </p:cNvSpPr>
          <p:nvPr>
            <p:ph type="sldNum" sz="quarter" idx="5"/>
          </p:nvPr>
        </p:nvSpPr>
        <p:spPr>
          <a:xfrm>
            <a:off x="3901698" y="9517548"/>
            <a:ext cx="2984871" cy="502753"/>
          </a:xfrm>
          <a:prstGeom prst="rect">
            <a:avLst/>
          </a:prstGeom>
        </p:spPr>
        <p:txBody>
          <a:bodyPr vert="horz" lIns="92007" tIns="46003" rIns="92007" bIns="46003" rtlCol="0" anchor="b"/>
          <a:lstStyle>
            <a:lvl1pPr algn="r">
              <a:defRPr sz="1200"/>
            </a:lvl1pPr>
          </a:lstStyle>
          <a:p>
            <a:fld id="{9BE82CF1-65BD-47CD-98E3-8307D0E2C2EA}" type="slidenum">
              <a:rPr lang="en-US" smtClean="0"/>
              <a:pPr/>
              <a:t>‹#›</a:t>
            </a:fld>
            <a:endParaRPr lang="en-US"/>
          </a:p>
        </p:txBody>
      </p:sp>
    </p:spTree>
    <p:extLst>
      <p:ext uri="{BB962C8B-B14F-4D97-AF65-F5344CB8AC3E}">
        <p14:creationId xmlns:p14="http://schemas.microsoft.com/office/powerpoint/2010/main" val="129272823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p:txBody>
          <a:bodyPr/>
          <a:lstStyle/>
          <a:p>
            <a:pPr defTabSz="906939">
              <a:defRPr/>
            </a:pPr>
            <a:fld id="{8088E636-DF34-44DB-96F4-719FEAB9FDE3}" type="slidenum">
              <a:rPr lang="en-US" smtClean="0"/>
              <a:pPr defTabSz="906939">
                <a:defRPr/>
              </a:pPr>
              <a:t>6</a:t>
            </a:fld>
            <a:endParaRPr lang="en-US" dirty="0"/>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a:spcBef>
                <a:spcPct val="0"/>
              </a:spcBef>
            </a:pPr>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 xmlns:a16="http://schemas.microsoft.com/office/drawing/2014/main" id="{68D93E71-480F-08F1-E6CC-E2E8A6F5FD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D7F9CB5E-2CB6-41F8-B72F-CD25FF19E912}" type="slidenum">
              <a:rPr lang="en-US" altLang="en-US">
                <a:latin typeface="Arial" panose="020B0604020202020204" pitchFamily="34" charset="0"/>
              </a:rPr>
              <a:pPr/>
              <a:t>42</a:t>
            </a:fld>
            <a:endParaRPr lang="en-US" altLang="en-US">
              <a:latin typeface="Arial" panose="020B0604020202020204" pitchFamily="34" charset="0"/>
            </a:endParaRPr>
          </a:p>
        </p:txBody>
      </p:sp>
      <p:sp>
        <p:nvSpPr>
          <p:cNvPr id="131075" name="Rectangle 2">
            <a:extLst>
              <a:ext uri="{FF2B5EF4-FFF2-40B4-BE49-F238E27FC236}">
                <a16:creationId xmlns="" xmlns:a16="http://schemas.microsoft.com/office/drawing/2014/main" id="{E7A34E74-CDD3-8836-29BE-634CAFD9DA28}"/>
              </a:ext>
            </a:extLst>
          </p:cNvPr>
          <p:cNvSpPr>
            <a:spLocks noGrp="1" noRot="1" noChangeAspect="1" noChangeArrowheads="1" noTextEdit="1"/>
          </p:cNvSpPr>
          <p:nvPr>
            <p:ph type="sldImg"/>
          </p:nvPr>
        </p:nvSpPr>
        <p:spPr>
          <a:ln/>
        </p:spPr>
      </p:sp>
      <p:sp>
        <p:nvSpPr>
          <p:cNvPr id="131076" name="Rectangle 3">
            <a:extLst>
              <a:ext uri="{FF2B5EF4-FFF2-40B4-BE49-F238E27FC236}">
                <a16:creationId xmlns="" xmlns:a16="http://schemas.microsoft.com/office/drawing/2014/main" id="{21F36EEC-7795-D4C0-1E4F-CD448665B1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Slide Image Placeholder 1"/>
          <p:cNvSpPr>
            <a:spLocks noGrp="1" noRot="1" noChangeAspect="1" noTextEdit="1"/>
          </p:cNvSpPr>
          <p:nvPr>
            <p:ph type="sldImg"/>
          </p:nvPr>
        </p:nvSpPr>
        <p:spPr>
          <a:ln/>
        </p:spPr>
      </p:sp>
      <p:sp>
        <p:nvSpPr>
          <p:cNvPr id="244739" name="Notes Placeholder 2"/>
          <p:cNvSpPr>
            <a:spLocks noGrp="1"/>
          </p:cNvSpPr>
          <p:nvPr>
            <p:ph type="body" idx="1"/>
          </p:nvPr>
        </p:nvSpPr>
        <p:spPr>
          <a:noFill/>
          <a:ln/>
        </p:spPr>
        <p:txBody>
          <a:bodyPr/>
          <a:lstStyle/>
          <a:p>
            <a:endParaRPr lang="id-ID">
              <a:cs typeface="Arial" pitchFamily="34" charset="0"/>
            </a:endParaRPr>
          </a:p>
        </p:txBody>
      </p:sp>
      <p:sp>
        <p:nvSpPr>
          <p:cNvPr id="244740" name="Slide Number Placeholder 3"/>
          <p:cNvSpPr>
            <a:spLocks noGrp="1"/>
          </p:cNvSpPr>
          <p:nvPr>
            <p:ph type="sldNum" sz="quarter" idx="5"/>
          </p:nvPr>
        </p:nvSpPr>
        <p:spPr>
          <a:noFill/>
        </p:spPr>
        <p:txBody>
          <a:bodyPr/>
          <a:lstStyle/>
          <a:p>
            <a:pPr defTabSz="984029"/>
            <a:fld id="{D4181A01-3935-43A8-AA01-1DD70F399D95}" type="slidenum">
              <a:rPr lang="en-US" smtClean="0">
                <a:cs typeface="Arial" pitchFamily="34" charset="0"/>
              </a:rPr>
              <a:pPr defTabSz="984029"/>
              <a:t>8</a:t>
            </a:fld>
            <a:endParaRPr lang="en-US" dirty="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 xmlns:a16="http://schemas.microsoft.com/office/drawing/2014/main" id="{88DB44D7-6F48-2C7D-106C-DF41ECDC82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E87BC751-9030-4E1D-A167-C51E9A5171C2}" type="slidenum">
              <a:rPr lang="en-US" altLang="en-US">
                <a:latin typeface="Arial" panose="020B0604020202020204" pitchFamily="34" charset="0"/>
              </a:rPr>
              <a:pPr/>
              <a:t>25</a:t>
            </a:fld>
            <a:endParaRPr lang="en-US" altLang="en-US">
              <a:latin typeface="Arial" panose="020B0604020202020204" pitchFamily="34" charset="0"/>
            </a:endParaRPr>
          </a:p>
        </p:txBody>
      </p:sp>
      <p:sp>
        <p:nvSpPr>
          <p:cNvPr id="40963" name="Rectangle 2">
            <a:extLst>
              <a:ext uri="{FF2B5EF4-FFF2-40B4-BE49-F238E27FC236}">
                <a16:creationId xmlns="" xmlns:a16="http://schemas.microsoft.com/office/drawing/2014/main" id="{A5A57487-FB2E-7C5B-3770-103494EFDC0F}"/>
              </a:ext>
            </a:extLst>
          </p:cNvPr>
          <p:cNvSpPr>
            <a:spLocks noGrp="1" noRot="1" noChangeAspect="1" noChangeArrowheads="1" noTextEdit="1"/>
          </p:cNvSpPr>
          <p:nvPr>
            <p:ph type="sldImg"/>
          </p:nvPr>
        </p:nvSpPr>
        <p:spPr>
          <a:ln/>
        </p:spPr>
      </p:sp>
      <p:sp>
        <p:nvSpPr>
          <p:cNvPr id="40964" name="Rectangle 3">
            <a:extLst>
              <a:ext uri="{FF2B5EF4-FFF2-40B4-BE49-F238E27FC236}">
                <a16:creationId xmlns="" xmlns:a16="http://schemas.microsoft.com/office/drawing/2014/main" id="{45095A3D-F8FE-432C-BCCE-6392DAF43D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95" tIns="45997" rIns="91995" bIns="45997"/>
          <a:lstStyle/>
          <a:p>
            <a:pPr eaLnBrk="1" hangingPunct="1"/>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 xmlns:a16="http://schemas.microsoft.com/office/drawing/2014/main" id="{5FA14220-5FE3-5508-9B66-ECF499E570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B5E23522-6F99-4EFA-A345-D81278DE68FC}" type="slidenum">
              <a:rPr lang="en-US" altLang="en-US">
                <a:latin typeface="Arial" panose="020B0604020202020204" pitchFamily="34" charset="0"/>
              </a:rPr>
              <a:pPr/>
              <a:t>26</a:t>
            </a:fld>
            <a:endParaRPr lang="en-US" altLang="en-US">
              <a:latin typeface="Arial" panose="020B0604020202020204" pitchFamily="34" charset="0"/>
            </a:endParaRPr>
          </a:p>
        </p:txBody>
      </p:sp>
      <p:sp>
        <p:nvSpPr>
          <p:cNvPr id="43011" name="Rectangle 2">
            <a:extLst>
              <a:ext uri="{FF2B5EF4-FFF2-40B4-BE49-F238E27FC236}">
                <a16:creationId xmlns="" xmlns:a16="http://schemas.microsoft.com/office/drawing/2014/main" id="{E09C5716-E6D9-CFD6-9A76-45265EF37C89}"/>
              </a:ext>
            </a:extLst>
          </p:cNvPr>
          <p:cNvSpPr>
            <a:spLocks noGrp="1" noRot="1" noChangeAspect="1" noChangeArrowheads="1" noTextEdit="1"/>
          </p:cNvSpPr>
          <p:nvPr>
            <p:ph type="sldImg"/>
          </p:nvPr>
        </p:nvSpPr>
        <p:spPr>
          <a:ln/>
        </p:spPr>
      </p:sp>
      <p:sp>
        <p:nvSpPr>
          <p:cNvPr id="43012" name="Rectangle 3">
            <a:extLst>
              <a:ext uri="{FF2B5EF4-FFF2-40B4-BE49-F238E27FC236}">
                <a16:creationId xmlns="" xmlns:a16="http://schemas.microsoft.com/office/drawing/2014/main" id="{9EC32AB0-D15B-F55C-AC82-3F80E41539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95" tIns="45997" rIns="91995" bIns="45997"/>
          <a:lstStyle/>
          <a:p>
            <a:pPr eaLnBrk="1" hangingPunct="1"/>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 xmlns:a16="http://schemas.microsoft.com/office/drawing/2014/main" id="{2F6B7394-AD89-55BA-DDA0-EFD77B224B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B807CE58-9AD5-4A0B-A2C1-066527866A26}" type="slidenum">
              <a:rPr lang="en-US" altLang="en-US">
                <a:latin typeface="Arial" panose="020B0604020202020204" pitchFamily="34" charset="0"/>
              </a:rPr>
              <a:pPr/>
              <a:t>27</a:t>
            </a:fld>
            <a:endParaRPr lang="en-US" altLang="en-US">
              <a:latin typeface="Arial" panose="020B0604020202020204" pitchFamily="34" charset="0"/>
            </a:endParaRPr>
          </a:p>
        </p:txBody>
      </p:sp>
      <p:sp>
        <p:nvSpPr>
          <p:cNvPr id="45059" name="Rectangle 2">
            <a:extLst>
              <a:ext uri="{FF2B5EF4-FFF2-40B4-BE49-F238E27FC236}">
                <a16:creationId xmlns="" xmlns:a16="http://schemas.microsoft.com/office/drawing/2014/main" id="{5B97DCB8-C819-DCEA-B144-4A789D499684}"/>
              </a:ext>
            </a:extLst>
          </p:cNvPr>
          <p:cNvSpPr>
            <a:spLocks noGrp="1" noRot="1" noChangeAspect="1" noChangeArrowheads="1" noTextEdit="1"/>
          </p:cNvSpPr>
          <p:nvPr>
            <p:ph type="sldImg"/>
          </p:nvPr>
        </p:nvSpPr>
        <p:spPr>
          <a:ln/>
        </p:spPr>
      </p:sp>
      <p:sp>
        <p:nvSpPr>
          <p:cNvPr id="45060" name="Rectangle 3">
            <a:extLst>
              <a:ext uri="{FF2B5EF4-FFF2-40B4-BE49-F238E27FC236}">
                <a16:creationId xmlns="" xmlns:a16="http://schemas.microsoft.com/office/drawing/2014/main" id="{B7BE40A8-C16D-CFD7-6245-6D90D62199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95" tIns="45997" rIns="91995" bIns="45997"/>
          <a:lstStyle/>
          <a:p>
            <a:pPr eaLnBrk="1" hangingPunct="1"/>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 xmlns:a16="http://schemas.microsoft.com/office/drawing/2014/main" id="{C1E64691-25B4-090C-BA9C-4241793726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8577287D-9054-4BC7-BEC2-8ADB6F543E38}" type="slidenum">
              <a:rPr lang="en-US" altLang="en-US">
                <a:latin typeface="Arial" panose="020B0604020202020204" pitchFamily="34" charset="0"/>
              </a:rPr>
              <a:pPr/>
              <a:t>28</a:t>
            </a:fld>
            <a:endParaRPr lang="en-US" altLang="en-US">
              <a:latin typeface="Arial" panose="020B0604020202020204" pitchFamily="34" charset="0"/>
            </a:endParaRPr>
          </a:p>
        </p:txBody>
      </p:sp>
      <p:sp>
        <p:nvSpPr>
          <p:cNvPr id="47107" name="Rectangle 2">
            <a:extLst>
              <a:ext uri="{FF2B5EF4-FFF2-40B4-BE49-F238E27FC236}">
                <a16:creationId xmlns="" xmlns:a16="http://schemas.microsoft.com/office/drawing/2014/main" id="{D488B344-14E5-9A3D-0847-9EB174B076D2}"/>
              </a:ext>
            </a:extLst>
          </p:cNvPr>
          <p:cNvSpPr>
            <a:spLocks noGrp="1" noRot="1" noChangeAspect="1" noChangeArrowheads="1" noTextEdit="1"/>
          </p:cNvSpPr>
          <p:nvPr>
            <p:ph type="sldImg"/>
          </p:nvPr>
        </p:nvSpPr>
        <p:spPr>
          <a:ln/>
        </p:spPr>
      </p:sp>
      <p:sp>
        <p:nvSpPr>
          <p:cNvPr id="47108" name="Rectangle 3">
            <a:extLst>
              <a:ext uri="{FF2B5EF4-FFF2-40B4-BE49-F238E27FC236}">
                <a16:creationId xmlns="" xmlns:a16="http://schemas.microsoft.com/office/drawing/2014/main" id="{F02CA28F-197A-96A2-06C3-2078785451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95" tIns="45997" rIns="91995" bIns="45997"/>
          <a:lstStyle/>
          <a:p>
            <a:pPr eaLnBrk="1" hangingPunct="1"/>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 xmlns:a16="http://schemas.microsoft.com/office/drawing/2014/main" id="{91266C1E-3325-E0B4-AB6D-9D048D59E2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3D9A8742-86E3-455E-9B52-20257E25EF53}" type="slidenum">
              <a:rPr lang="en-US" altLang="en-US">
                <a:latin typeface="Arial" panose="020B0604020202020204" pitchFamily="34" charset="0"/>
              </a:rPr>
              <a:pPr/>
              <a:t>29</a:t>
            </a:fld>
            <a:endParaRPr lang="en-US" altLang="en-US">
              <a:latin typeface="Arial" panose="020B0604020202020204" pitchFamily="34" charset="0"/>
            </a:endParaRPr>
          </a:p>
        </p:txBody>
      </p:sp>
      <p:sp>
        <p:nvSpPr>
          <p:cNvPr id="49155" name="Rectangle 7">
            <a:extLst>
              <a:ext uri="{FF2B5EF4-FFF2-40B4-BE49-F238E27FC236}">
                <a16:creationId xmlns="" xmlns:a16="http://schemas.microsoft.com/office/drawing/2014/main" id="{85E423FE-0D38-00ED-B817-9BCAB6AD5C51}"/>
              </a:ext>
            </a:extLst>
          </p:cNvPr>
          <p:cNvSpPr txBox="1">
            <a:spLocks noGrp="1" noChangeArrowheads="1"/>
          </p:cNvSpPr>
          <p:nvPr/>
        </p:nvSpPr>
        <p:spPr bwMode="auto">
          <a:xfrm>
            <a:off x="5587067" y="7085536"/>
            <a:ext cx="4277996" cy="374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89" tIns="46395" rIns="92789" bIns="46395" anchor="b"/>
          <a:lstStyle>
            <a:lvl1pPr defTabSz="922338">
              <a:defRPr>
                <a:solidFill>
                  <a:schemeClr val="tx1"/>
                </a:solidFill>
                <a:latin typeface="Verdana" panose="020B0604030504040204" pitchFamily="34" charset="0"/>
              </a:defRPr>
            </a:lvl1pPr>
            <a:lvl2pPr marL="742950" indent="-285750" defTabSz="922338">
              <a:defRPr>
                <a:solidFill>
                  <a:schemeClr val="tx1"/>
                </a:solidFill>
                <a:latin typeface="Verdana" panose="020B0604030504040204" pitchFamily="34" charset="0"/>
              </a:defRPr>
            </a:lvl2pPr>
            <a:lvl3pPr marL="1143000" indent="-228600" defTabSz="922338">
              <a:defRPr>
                <a:solidFill>
                  <a:schemeClr val="tx1"/>
                </a:solidFill>
                <a:latin typeface="Verdana" panose="020B0604030504040204" pitchFamily="34" charset="0"/>
              </a:defRPr>
            </a:lvl3pPr>
            <a:lvl4pPr marL="1600200" indent="-228600" defTabSz="922338">
              <a:defRPr>
                <a:solidFill>
                  <a:schemeClr val="tx1"/>
                </a:solidFill>
                <a:latin typeface="Verdana" panose="020B0604030504040204" pitchFamily="34" charset="0"/>
              </a:defRPr>
            </a:lvl4pPr>
            <a:lvl5pPr marL="2057400" indent="-228600" defTabSz="922338">
              <a:defRPr>
                <a:solidFill>
                  <a:schemeClr val="tx1"/>
                </a:solidFill>
                <a:latin typeface="Verdana" panose="020B0604030504040204" pitchFamily="34" charset="0"/>
              </a:defRPr>
            </a:lvl5pPr>
            <a:lvl6pPr marL="2514600" indent="-228600" defTabSz="922338" eaLnBrk="0" fontAlgn="base" hangingPunct="0">
              <a:spcBef>
                <a:spcPct val="0"/>
              </a:spcBef>
              <a:spcAft>
                <a:spcPct val="0"/>
              </a:spcAft>
              <a:defRPr>
                <a:solidFill>
                  <a:schemeClr val="tx1"/>
                </a:solidFill>
                <a:latin typeface="Verdana" panose="020B0604030504040204" pitchFamily="34" charset="0"/>
              </a:defRPr>
            </a:lvl6pPr>
            <a:lvl7pPr marL="2971800" indent="-228600" defTabSz="922338" eaLnBrk="0" fontAlgn="base" hangingPunct="0">
              <a:spcBef>
                <a:spcPct val="0"/>
              </a:spcBef>
              <a:spcAft>
                <a:spcPct val="0"/>
              </a:spcAft>
              <a:defRPr>
                <a:solidFill>
                  <a:schemeClr val="tx1"/>
                </a:solidFill>
                <a:latin typeface="Verdana" panose="020B0604030504040204" pitchFamily="34" charset="0"/>
              </a:defRPr>
            </a:lvl7pPr>
            <a:lvl8pPr marL="3429000" indent="-228600" defTabSz="922338" eaLnBrk="0" fontAlgn="base" hangingPunct="0">
              <a:spcBef>
                <a:spcPct val="0"/>
              </a:spcBef>
              <a:spcAft>
                <a:spcPct val="0"/>
              </a:spcAft>
              <a:defRPr>
                <a:solidFill>
                  <a:schemeClr val="tx1"/>
                </a:solidFill>
                <a:latin typeface="Verdana" panose="020B0604030504040204" pitchFamily="34" charset="0"/>
              </a:defRPr>
            </a:lvl8pPr>
            <a:lvl9pPr marL="3886200" indent="-228600" defTabSz="922338"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fld id="{1C370640-69E8-4B7C-86F9-D4231C33E5AC}" type="slidenum">
              <a:rPr lang="en-US" altLang="en-US" sz="1200">
                <a:latin typeface="Arial" panose="020B0604020202020204" pitchFamily="34" charset="0"/>
              </a:rPr>
              <a:pPr algn="r" eaLnBrk="1" hangingPunct="1"/>
              <a:t>29</a:t>
            </a:fld>
            <a:endParaRPr lang="en-US" altLang="en-US" sz="1200">
              <a:latin typeface="Arial" panose="020B0604020202020204" pitchFamily="34" charset="0"/>
            </a:endParaRPr>
          </a:p>
        </p:txBody>
      </p:sp>
      <p:sp>
        <p:nvSpPr>
          <p:cNvPr id="49156" name="Rectangle 2">
            <a:extLst>
              <a:ext uri="{FF2B5EF4-FFF2-40B4-BE49-F238E27FC236}">
                <a16:creationId xmlns="" xmlns:a16="http://schemas.microsoft.com/office/drawing/2014/main" id="{15B6A952-6708-D4CD-15A4-2E597B03C3E9}"/>
              </a:ext>
            </a:extLst>
          </p:cNvPr>
          <p:cNvSpPr>
            <a:spLocks noGrp="1" noRot="1" noChangeAspect="1" noChangeArrowheads="1" noTextEdit="1"/>
          </p:cNvSpPr>
          <p:nvPr>
            <p:ph type="sldImg"/>
          </p:nvPr>
        </p:nvSpPr>
        <p:spPr>
          <a:ln/>
        </p:spPr>
      </p:sp>
      <p:sp>
        <p:nvSpPr>
          <p:cNvPr id="49157" name="Rectangle 3">
            <a:extLst>
              <a:ext uri="{FF2B5EF4-FFF2-40B4-BE49-F238E27FC236}">
                <a16:creationId xmlns="" xmlns:a16="http://schemas.microsoft.com/office/drawing/2014/main" id="{F29DEFF3-A72E-9EE2-CAEA-A3B21ED4CB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789" tIns="46395" rIns="92789" bIns="46395"/>
          <a:lstStyle/>
          <a:p>
            <a:pPr eaLnBrk="1" hangingPunct="1"/>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 xmlns:a16="http://schemas.microsoft.com/office/drawing/2014/main" id="{1A3B304E-E4AB-EB33-952F-FB5098FCB5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F976F74D-5677-4A11-9B24-3DFDBBA20F77}" type="slidenum">
              <a:rPr lang="en-US" altLang="en-US">
                <a:latin typeface="Arial" panose="020B0604020202020204" pitchFamily="34" charset="0"/>
              </a:rPr>
              <a:pPr/>
              <a:t>36</a:t>
            </a:fld>
            <a:endParaRPr lang="en-US" altLang="en-US">
              <a:latin typeface="Arial" panose="020B0604020202020204" pitchFamily="34" charset="0"/>
            </a:endParaRPr>
          </a:p>
        </p:txBody>
      </p:sp>
      <p:sp>
        <p:nvSpPr>
          <p:cNvPr id="96259" name="Rectangle 2">
            <a:extLst>
              <a:ext uri="{FF2B5EF4-FFF2-40B4-BE49-F238E27FC236}">
                <a16:creationId xmlns="" xmlns:a16="http://schemas.microsoft.com/office/drawing/2014/main" id="{49F2BBAC-11EA-19B4-7218-E88CE741FC8D}"/>
              </a:ext>
            </a:extLst>
          </p:cNvPr>
          <p:cNvSpPr>
            <a:spLocks noGrp="1" noRot="1" noChangeAspect="1" noChangeArrowheads="1" noTextEdit="1"/>
          </p:cNvSpPr>
          <p:nvPr>
            <p:ph type="sldImg"/>
          </p:nvPr>
        </p:nvSpPr>
        <p:spPr>
          <a:xfrm>
            <a:off x="2446338" y="558800"/>
            <a:ext cx="4975225" cy="2798763"/>
          </a:xfrm>
          <a:ln/>
        </p:spPr>
      </p:sp>
      <p:sp>
        <p:nvSpPr>
          <p:cNvPr id="96260" name="Rectangle 3">
            <a:extLst>
              <a:ext uri="{FF2B5EF4-FFF2-40B4-BE49-F238E27FC236}">
                <a16:creationId xmlns="" xmlns:a16="http://schemas.microsoft.com/office/drawing/2014/main" id="{71BD6D44-DBC4-2714-7E34-52A3F3B12E04}"/>
              </a:ext>
            </a:extLst>
          </p:cNvPr>
          <p:cNvSpPr>
            <a:spLocks noGrp="1" noChangeArrowheads="1"/>
          </p:cNvSpPr>
          <p:nvPr>
            <p:ph type="body" idx="1"/>
          </p:nvPr>
        </p:nvSpPr>
        <p:spPr>
          <a:xfrm>
            <a:off x="988580" y="3545377"/>
            <a:ext cx="7889498" cy="33557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607309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 xmlns:a16="http://schemas.microsoft.com/office/drawing/2014/main" id="{6D019C01-4B3D-1324-7D17-3DA717E588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7556" indent="-287522">
              <a:defRPr>
                <a:solidFill>
                  <a:schemeClr val="tx1"/>
                </a:solidFill>
                <a:latin typeface="Verdana" panose="020B0604030504040204" pitchFamily="34" charset="0"/>
              </a:defRPr>
            </a:lvl2pPr>
            <a:lvl3pPr marL="1150087" indent="-230017">
              <a:defRPr>
                <a:solidFill>
                  <a:schemeClr val="tx1"/>
                </a:solidFill>
                <a:latin typeface="Verdana" panose="020B0604030504040204" pitchFamily="34" charset="0"/>
              </a:defRPr>
            </a:lvl3pPr>
            <a:lvl4pPr marL="1610121" indent="-230017">
              <a:defRPr>
                <a:solidFill>
                  <a:schemeClr val="tx1"/>
                </a:solidFill>
                <a:latin typeface="Verdana" panose="020B0604030504040204" pitchFamily="34" charset="0"/>
              </a:defRPr>
            </a:lvl4pPr>
            <a:lvl5pPr marL="2070156" indent="-230017">
              <a:defRPr>
                <a:solidFill>
                  <a:schemeClr val="tx1"/>
                </a:solidFill>
                <a:latin typeface="Verdana" panose="020B0604030504040204" pitchFamily="34" charset="0"/>
              </a:defRPr>
            </a:lvl5pPr>
            <a:lvl6pPr marL="2530191" indent="-230017" eaLnBrk="0" fontAlgn="base" hangingPunct="0">
              <a:spcBef>
                <a:spcPct val="0"/>
              </a:spcBef>
              <a:spcAft>
                <a:spcPct val="0"/>
              </a:spcAft>
              <a:defRPr>
                <a:solidFill>
                  <a:schemeClr val="tx1"/>
                </a:solidFill>
                <a:latin typeface="Verdana" panose="020B0604030504040204" pitchFamily="34" charset="0"/>
              </a:defRPr>
            </a:lvl6pPr>
            <a:lvl7pPr marL="2990225" indent="-230017" eaLnBrk="0" fontAlgn="base" hangingPunct="0">
              <a:spcBef>
                <a:spcPct val="0"/>
              </a:spcBef>
              <a:spcAft>
                <a:spcPct val="0"/>
              </a:spcAft>
              <a:defRPr>
                <a:solidFill>
                  <a:schemeClr val="tx1"/>
                </a:solidFill>
                <a:latin typeface="Verdana" panose="020B0604030504040204" pitchFamily="34" charset="0"/>
              </a:defRPr>
            </a:lvl7pPr>
            <a:lvl8pPr marL="3450260" indent="-230017" eaLnBrk="0" fontAlgn="base" hangingPunct="0">
              <a:spcBef>
                <a:spcPct val="0"/>
              </a:spcBef>
              <a:spcAft>
                <a:spcPct val="0"/>
              </a:spcAft>
              <a:defRPr>
                <a:solidFill>
                  <a:schemeClr val="tx1"/>
                </a:solidFill>
                <a:latin typeface="Verdana" panose="020B0604030504040204" pitchFamily="34" charset="0"/>
              </a:defRPr>
            </a:lvl8pPr>
            <a:lvl9pPr marL="3910294" indent="-230017" eaLnBrk="0" fontAlgn="base" hangingPunct="0">
              <a:spcBef>
                <a:spcPct val="0"/>
              </a:spcBef>
              <a:spcAft>
                <a:spcPct val="0"/>
              </a:spcAft>
              <a:defRPr>
                <a:solidFill>
                  <a:schemeClr val="tx1"/>
                </a:solidFill>
                <a:latin typeface="Verdana" panose="020B0604030504040204" pitchFamily="34" charset="0"/>
              </a:defRPr>
            </a:lvl9pPr>
          </a:lstStyle>
          <a:p>
            <a:fld id="{89FF0C1F-2EE5-4D9E-B64A-BE1ECCEA177F}" type="slidenum">
              <a:rPr lang="en-US" altLang="en-US">
                <a:latin typeface="Arial" panose="020B0604020202020204" pitchFamily="34" charset="0"/>
              </a:rPr>
              <a:pPr/>
              <a:t>38</a:t>
            </a:fld>
            <a:endParaRPr lang="en-US" altLang="en-US">
              <a:latin typeface="Arial" panose="020B0604020202020204" pitchFamily="34" charset="0"/>
            </a:endParaRPr>
          </a:p>
        </p:txBody>
      </p:sp>
      <p:sp>
        <p:nvSpPr>
          <p:cNvPr id="87043" name="Rectangle 2">
            <a:extLst>
              <a:ext uri="{FF2B5EF4-FFF2-40B4-BE49-F238E27FC236}">
                <a16:creationId xmlns="" xmlns:a16="http://schemas.microsoft.com/office/drawing/2014/main" id="{AB2257E6-F136-6A7E-0ECB-89C5D73551BE}"/>
              </a:ext>
            </a:extLst>
          </p:cNvPr>
          <p:cNvSpPr>
            <a:spLocks noGrp="1" noRot="1" noChangeAspect="1" noChangeArrowheads="1" noTextEdit="1"/>
          </p:cNvSpPr>
          <p:nvPr>
            <p:ph type="sldImg"/>
          </p:nvPr>
        </p:nvSpPr>
        <p:spPr>
          <a:xfrm>
            <a:off x="2446338" y="558800"/>
            <a:ext cx="4975225" cy="2798763"/>
          </a:xfrm>
          <a:ln/>
        </p:spPr>
      </p:sp>
      <p:sp>
        <p:nvSpPr>
          <p:cNvPr id="87044" name="Rectangle 3">
            <a:extLst>
              <a:ext uri="{FF2B5EF4-FFF2-40B4-BE49-F238E27FC236}">
                <a16:creationId xmlns="" xmlns:a16="http://schemas.microsoft.com/office/drawing/2014/main" id="{9BD7B11E-7F8D-EDE6-B0EE-4E706CE3C4FE}"/>
              </a:ext>
            </a:extLst>
          </p:cNvPr>
          <p:cNvSpPr>
            <a:spLocks noGrp="1" noChangeArrowheads="1"/>
          </p:cNvSpPr>
          <p:nvPr>
            <p:ph type="body" idx="1"/>
          </p:nvPr>
        </p:nvSpPr>
        <p:spPr>
          <a:xfrm>
            <a:off x="988580" y="3541901"/>
            <a:ext cx="7889498" cy="335923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326068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A83C34E2-3AA2-42B7-9326-4921F8608030}" type="datetime1">
              <a:rPr lang="id-ID" smtClean="0"/>
              <a:pPr/>
              <a:t>18/03/2024</a:t>
            </a:fld>
            <a:endParaRPr lang="id-ID"/>
          </a:p>
        </p:txBody>
      </p:sp>
      <p:sp>
        <p:nvSpPr>
          <p:cNvPr id="5" name="Footer Placeholder 4"/>
          <p:cNvSpPr>
            <a:spLocks noGrp="1"/>
          </p:cNvSpPr>
          <p:nvPr>
            <p:ph type="ftr" sz="quarter" idx="11"/>
          </p:nvPr>
        </p:nvSpPr>
        <p:spPr>
          <a:xfrm>
            <a:off x="1371600" y="4323845"/>
            <a:ext cx="6400800" cy="365125"/>
          </a:xfrm>
        </p:spPr>
        <p:txBody>
          <a:bodyPr/>
          <a:lstStyle/>
          <a:p>
            <a:endParaRPr lang="id-ID"/>
          </a:p>
        </p:txBody>
      </p:sp>
      <p:sp>
        <p:nvSpPr>
          <p:cNvPr id="6" name="Slide Number Placeholder 5"/>
          <p:cNvSpPr>
            <a:spLocks noGrp="1"/>
          </p:cNvSpPr>
          <p:nvPr>
            <p:ph type="sldNum" sz="quarter" idx="12"/>
          </p:nvPr>
        </p:nvSpPr>
        <p:spPr>
          <a:xfrm>
            <a:off x="8077200" y="1430866"/>
            <a:ext cx="2743200" cy="365125"/>
          </a:xfrm>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1660212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F0333F-AFBD-4B03-872C-D8604C1EA748}" type="datetime1">
              <a:rPr lang="id-ID" smtClean="0"/>
              <a:pPr/>
              <a:t>18/03/2024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171371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AE6A6FB-DD0D-4197-A284-0408F7D2AEF6}" type="datetime1">
              <a:rPr lang="id-ID" smtClean="0"/>
              <a:pPr/>
              <a:t>18/03/2024</a:t>
            </a:fld>
            <a:endParaRPr lang="id-ID"/>
          </a:p>
        </p:txBody>
      </p:sp>
      <p:sp>
        <p:nvSpPr>
          <p:cNvPr id="6" name="Footer Placeholder 5"/>
          <p:cNvSpPr>
            <a:spLocks noGrp="1"/>
          </p:cNvSpPr>
          <p:nvPr>
            <p:ph type="ftr" sz="quarter" idx="11"/>
          </p:nvPr>
        </p:nvSpPr>
        <p:spPr>
          <a:xfrm>
            <a:off x="685800" y="379941"/>
            <a:ext cx="6991492" cy="365125"/>
          </a:xfrm>
        </p:spPr>
        <p:txBody>
          <a:bodyPr/>
          <a:lstStyle/>
          <a:p>
            <a:endParaRPr lang="id-ID"/>
          </a:p>
        </p:txBody>
      </p:sp>
      <p:sp>
        <p:nvSpPr>
          <p:cNvPr id="7" name="Slide Number Placeholder 6"/>
          <p:cNvSpPr>
            <a:spLocks noGrp="1"/>
          </p:cNvSpPr>
          <p:nvPr>
            <p:ph type="sldNum" sz="quarter" idx="12"/>
          </p:nvPr>
        </p:nvSpPr>
        <p:spPr>
          <a:xfrm>
            <a:off x="10862452" y="381000"/>
            <a:ext cx="643748" cy="365125"/>
          </a:xfrm>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623478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B235922-DEB0-40CC-B66D-2CFB7CEB5DC2}" type="datetime1">
              <a:rPr lang="id-ID" smtClean="0"/>
              <a:pPr/>
              <a:t>18/03/2024</a:t>
            </a:fld>
            <a:endParaRPr lang="id-ID"/>
          </a:p>
        </p:txBody>
      </p:sp>
      <p:sp>
        <p:nvSpPr>
          <p:cNvPr id="6" name="Footer Placeholder 5"/>
          <p:cNvSpPr>
            <a:spLocks noGrp="1"/>
          </p:cNvSpPr>
          <p:nvPr>
            <p:ph type="ftr" sz="quarter" idx="11"/>
          </p:nvPr>
        </p:nvSpPr>
        <p:spPr>
          <a:xfrm>
            <a:off x="685800" y="379941"/>
            <a:ext cx="6991492" cy="365125"/>
          </a:xfrm>
        </p:spPr>
        <p:txBody>
          <a:bodyPr/>
          <a:lstStyle/>
          <a:p>
            <a:endParaRPr lang="id-ID"/>
          </a:p>
        </p:txBody>
      </p:sp>
      <p:sp>
        <p:nvSpPr>
          <p:cNvPr id="7" name="Slide Number Placeholder 6"/>
          <p:cNvSpPr>
            <a:spLocks noGrp="1"/>
          </p:cNvSpPr>
          <p:nvPr>
            <p:ph type="sldNum" sz="quarter" idx="12"/>
          </p:nvPr>
        </p:nvSpPr>
        <p:spPr>
          <a:xfrm>
            <a:off x="10862452" y="381000"/>
            <a:ext cx="643748" cy="365125"/>
          </a:xfrm>
        </p:spPr>
        <p:txBody>
          <a:bodyPr/>
          <a:lstStyle/>
          <a:p>
            <a:fld id="{DA346447-6440-4AD2-A1C1-936E44CB24FD}" type="slidenum">
              <a:rPr lang="id-ID" smtClean="0"/>
              <a:pPr/>
              <a:t>‹#›</a:t>
            </a:fld>
            <a:endParaRPr lang="id-ID"/>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155346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E157FD47-C367-4A88-A5CF-28C077C06AA7}" type="datetime1">
              <a:rPr lang="id-ID" smtClean="0"/>
              <a:pPr/>
              <a:t>18/03/2024</a:t>
            </a:fld>
            <a:endParaRPr lang="id-ID"/>
          </a:p>
        </p:txBody>
      </p:sp>
      <p:sp>
        <p:nvSpPr>
          <p:cNvPr id="6" name="Footer Placeholder 5"/>
          <p:cNvSpPr>
            <a:spLocks noGrp="1"/>
          </p:cNvSpPr>
          <p:nvPr>
            <p:ph type="ftr" sz="quarter" idx="11"/>
          </p:nvPr>
        </p:nvSpPr>
        <p:spPr>
          <a:xfrm>
            <a:off x="685800" y="378883"/>
            <a:ext cx="6991492" cy="365125"/>
          </a:xfrm>
        </p:spPr>
        <p:txBody>
          <a:bodyPr/>
          <a:lstStyle/>
          <a:p>
            <a:endParaRPr lang="id-ID"/>
          </a:p>
        </p:txBody>
      </p:sp>
      <p:sp>
        <p:nvSpPr>
          <p:cNvPr id="7" name="Slide Number Placeholder 6"/>
          <p:cNvSpPr>
            <a:spLocks noGrp="1"/>
          </p:cNvSpPr>
          <p:nvPr>
            <p:ph type="sldNum" sz="quarter" idx="12"/>
          </p:nvPr>
        </p:nvSpPr>
        <p:spPr>
          <a:xfrm>
            <a:off x="10862452" y="381000"/>
            <a:ext cx="643748" cy="365125"/>
          </a:xfrm>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2218206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3DC9663-1F7E-44E4-BC87-EF97B375C80A}" type="datetime1">
              <a:rPr lang="id-ID" smtClean="0"/>
              <a:pPr/>
              <a:t>18/03/2024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089922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22BA942B-330B-491E-8678-AC10D37756F5}" type="datetime1">
              <a:rPr lang="id-ID" smtClean="0"/>
              <a:pPr/>
              <a:t>18/03/2024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974482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334EEA-657E-4C48-92E1-A920EB324690}" type="datetime1">
              <a:rPr lang="id-ID" smtClean="0"/>
              <a:pPr/>
              <a:t>18/03/2024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913080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D112690-9A75-4F32-8B60-6B96F401994A}" type="datetime1">
              <a:rPr lang="id-ID" smtClean="0"/>
              <a:pPr/>
              <a:t>18/03/2024</a:t>
            </a:fld>
            <a:endParaRPr lang="id-ID"/>
          </a:p>
        </p:txBody>
      </p:sp>
      <p:sp>
        <p:nvSpPr>
          <p:cNvPr id="5" name="Footer Placeholder 4"/>
          <p:cNvSpPr>
            <a:spLocks noGrp="1"/>
          </p:cNvSpPr>
          <p:nvPr>
            <p:ph type="ftr" sz="quarter" idx="11"/>
          </p:nvPr>
        </p:nvSpPr>
        <p:spPr>
          <a:xfrm>
            <a:off x="685800" y="381000"/>
            <a:ext cx="6991492" cy="365125"/>
          </a:xfrm>
        </p:spPr>
        <p:txBody>
          <a:bodyPr/>
          <a:lstStyle/>
          <a:p>
            <a:endParaRPr lang="id-ID"/>
          </a:p>
        </p:txBody>
      </p:sp>
      <p:sp>
        <p:nvSpPr>
          <p:cNvPr id="6" name="Slide Number Placeholder 5"/>
          <p:cNvSpPr>
            <a:spLocks noGrp="1"/>
          </p:cNvSpPr>
          <p:nvPr>
            <p:ph type="sldNum" sz="quarter" idx="12"/>
          </p:nvPr>
        </p:nvSpPr>
        <p:spPr>
          <a:xfrm>
            <a:off x="10862452" y="381000"/>
            <a:ext cx="643748" cy="365125"/>
          </a:xfrm>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135346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2">
            <a:extLst>
              <a:ext uri="{FF2B5EF4-FFF2-40B4-BE49-F238E27FC236}">
                <a16:creationId xmlns="" xmlns:a16="http://schemas.microsoft.com/office/drawing/2014/main" id="{002AD847-369F-10F8-68F2-2C64432DACE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4">
            <a:extLst>
              <a:ext uri="{FF2B5EF4-FFF2-40B4-BE49-F238E27FC236}">
                <a16:creationId xmlns="" xmlns:a16="http://schemas.microsoft.com/office/drawing/2014/main" id="{85A05E5D-FBB7-4AB5-7A02-F75BFF390D0D}"/>
              </a:ext>
            </a:extLst>
          </p:cNvPr>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96738163"/>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F4A381-C848-42EB-AF99-392A481FF009}" type="datetime1">
              <a:rPr lang="id-ID" smtClean="0"/>
              <a:pPr/>
              <a:t>18/03/2024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438176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CF59C015-657B-442C-B1A7-EB03E7ABF6FA}" type="datetime1">
              <a:rPr lang="id-ID" smtClean="0"/>
              <a:pPr/>
              <a:t>18/03/2024</a:t>
            </a:fld>
            <a:endParaRPr lang="id-ID"/>
          </a:p>
        </p:txBody>
      </p:sp>
      <p:sp>
        <p:nvSpPr>
          <p:cNvPr id="5" name="Footer Placeholder 4"/>
          <p:cNvSpPr>
            <a:spLocks noGrp="1"/>
          </p:cNvSpPr>
          <p:nvPr>
            <p:ph type="ftr" sz="quarter" idx="11"/>
          </p:nvPr>
        </p:nvSpPr>
        <p:spPr>
          <a:xfrm>
            <a:off x="685800" y="381001"/>
            <a:ext cx="6991492" cy="364065"/>
          </a:xfrm>
        </p:spPr>
        <p:txBody>
          <a:bodyPr/>
          <a:lstStyle/>
          <a:p>
            <a:endParaRPr lang="id-ID"/>
          </a:p>
        </p:txBody>
      </p:sp>
      <p:sp>
        <p:nvSpPr>
          <p:cNvPr id="6" name="Slide Number Placeholder 5"/>
          <p:cNvSpPr>
            <a:spLocks noGrp="1"/>
          </p:cNvSpPr>
          <p:nvPr>
            <p:ph type="sldNum" sz="quarter" idx="12"/>
          </p:nvPr>
        </p:nvSpPr>
        <p:spPr>
          <a:xfrm>
            <a:off x="10862452" y="381000"/>
            <a:ext cx="643748" cy="365125"/>
          </a:xfrm>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3591461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E90205E-4E54-45CF-BC56-F9548FB43BC2}" type="datetime1">
              <a:rPr lang="id-ID" smtClean="0"/>
              <a:pPr/>
              <a:t>18/03/2024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614113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EE27083-040E-4B45-B3F2-7F9DF0775B28}" type="datetime1">
              <a:rPr lang="id-ID" smtClean="0"/>
              <a:pPr/>
              <a:t>18/03/2024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145342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1EF0F3-1E74-4CA3-950D-A27A7B23A840}" type="datetime1">
              <a:rPr lang="id-ID" smtClean="0"/>
              <a:pPr/>
              <a:t>18/03/2024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2032634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87910D-B196-44D5-9159-4F654A929321}" type="datetime1">
              <a:rPr lang="id-ID" smtClean="0"/>
              <a:pPr/>
              <a:t>18/03/2024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486771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BA235-215F-4110-BB58-A9F32FC04731}" type="datetime1">
              <a:rPr lang="id-ID" smtClean="0"/>
              <a:pPr/>
              <a:t>18/03/2024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1500861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095E63-F0AC-4913-9113-E955BE42EA86}" type="datetime1">
              <a:rPr lang="id-ID" smtClean="0"/>
              <a:pPr/>
              <a:t>18/03/2024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A346447-6440-4AD2-A1C1-936E44CB24FD}" type="slidenum">
              <a:rPr lang="id-ID" smtClean="0"/>
              <a:pPr/>
              <a:t>‹#›</a:t>
            </a:fld>
            <a:endParaRPr lang="id-ID"/>
          </a:p>
        </p:txBody>
      </p:sp>
    </p:spTree>
    <p:extLst>
      <p:ext uri="{BB962C8B-B14F-4D97-AF65-F5344CB8AC3E}">
        <p14:creationId xmlns:p14="http://schemas.microsoft.com/office/powerpoint/2010/main" val="2130900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4AB7425-59C9-4396-ADA7-9302A28B8304}" type="datetime1">
              <a:rPr lang="id-ID" smtClean="0"/>
              <a:pPr/>
              <a:t>18/03/2024</a:t>
            </a:fld>
            <a:endParaRPr lang="id-ID"/>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A346447-6440-4AD2-A1C1-936E44CB24FD}" type="slidenum">
              <a:rPr lang="id-ID" smtClean="0"/>
              <a:pPr/>
              <a:t>‹#›</a:t>
            </a:fld>
            <a:endParaRPr lang="id-ID"/>
          </a:p>
        </p:txBody>
      </p:sp>
    </p:spTree>
    <p:extLst>
      <p:ext uri="{BB962C8B-B14F-4D97-AF65-F5344CB8AC3E}">
        <p14:creationId xmlns:p14="http://schemas.microsoft.com/office/powerpoint/2010/main" val="340839874"/>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 id="2147483918" r:id="rId12"/>
    <p:sldLayoutId id="2147483919" r:id="rId13"/>
    <p:sldLayoutId id="2147483920" r:id="rId14"/>
    <p:sldLayoutId id="2147483921" r:id="rId15"/>
    <p:sldLayoutId id="2147483922" r:id="rId16"/>
    <p:sldLayoutId id="2147483923" r:id="rId17"/>
    <p:sldLayoutId id="2147483927" r:id="rId18"/>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 xmlns:a16="http://schemas.microsoft.com/office/drawing/2014/main" id="{1122C30A-DB5F-6867-9053-D865ABEA9939}"/>
              </a:ext>
            </a:extLst>
          </p:cNvPr>
          <p:cNvSpPr>
            <a:spLocks noGrp="1" noChangeArrowheads="1"/>
          </p:cNvSpPr>
          <p:nvPr>
            <p:ph type="ctrTitle"/>
          </p:nvPr>
        </p:nvSpPr>
        <p:spPr>
          <a:xfrm>
            <a:off x="1524000" y="333376"/>
            <a:ext cx="9144000" cy="3095625"/>
          </a:xfrm>
        </p:spPr>
        <p:txBody>
          <a:bodyPr/>
          <a:lstStyle/>
          <a:p>
            <a:pPr algn="ctr" eaLnBrk="1" hangingPunct="1">
              <a:defRPr/>
            </a:pPr>
            <a:r>
              <a:rPr lang="en-US" sz="4700" b="1" dirty="0"/>
              <a:t>PENGENALAN/PERENCANAAN SIKLUS ANGGARAN DAERAH</a:t>
            </a:r>
          </a:p>
        </p:txBody>
      </p:sp>
      <p:sp>
        <p:nvSpPr>
          <p:cNvPr id="2051" name="Rectangle 3">
            <a:extLst>
              <a:ext uri="{FF2B5EF4-FFF2-40B4-BE49-F238E27FC236}">
                <a16:creationId xmlns="" xmlns:a16="http://schemas.microsoft.com/office/drawing/2014/main" id="{BBB07FCC-4958-A443-EA58-BA455072FD05}"/>
              </a:ext>
            </a:extLst>
          </p:cNvPr>
          <p:cNvSpPr>
            <a:spLocks noGrp="1" noChangeArrowheads="1"/>
          </p:cNvSpPr>
          <p:nvPr>
            <p:ph type="subTitle" idx="1"/>
          </p:nvPr>
        </p:nvSpPr>
        <p:spPr>
          <a:xfrm>
            <a:off x="2063751" y="3886200"/>
            <a:ext cx="7993063" cy="2495550"/>
          </a:xfrm>
        </p:spPr>
        <p:txBody>
          <a:bodyPr>
            <a:normAutofit fontScale="92500" lnSpcReduction="20000"/>
          </a:bodyPr>
          <a:lstStyle/>
          <a:p>
            <a:pPr algn="ctr" eaLnBrk="1" hangingPunct="1">
              <a:defRPr/>
            </a:pPr>
            <a:r>
              <a:rPr lang="en-US" sz="2800" b="1" dirty="0" err="1"/>
              <a:t>Disampaikan</a:t>
            </a:r>
            <a:r>
              <a:rPr lang="en-US" sz="2800" b="1" dirty="0"/>
              <a:t> </a:t>
            </a:r>
            <a:r>
              <a:rPr lang="en-US" sz="2800" b="1" dirty="0" err="1"/>
              <a:t>oleh</a:t>
            </a:r>
            <a:endParaRPr lang="en-US" sz="2800" b="1" dirty="0"/>
          </a:p>
          <a:p>
            <a:pPr algn="ctr" eaLnBrk="1" hangingPunct="1">
              <a:defRPr/>
            </a:pPr>
            <a:endParaRPr lang="en-US" sz="2800" b="1" dirty="0"/>
          </a:p>
          <a:p>
            <a:pPr algn="ctr" eaLnBrk="1" hangingPunct="1">
              <a:defRPr/>
            </a:pPr>
            <a:r>
              <a:rPr lang="en-US" sz="2800" b="1" dirty="0"/>
              <a:t> SUHAILA</a:t>
            </a:r>
          </a:p>
          <a:p>
            <a:pPr algn="ctr" eaLnBrk="1" hangingPunct="1">
              <a:defRPr/>
            </a:pPr>
            <a:endParaRPr lang="en-US" sz="2800" b="1" dirty="0"/>
          </a:p>
          <a:p>
            <a:pPr algn="ctr" eaLnBrk="1" hangingPunct="1">
              <a:defRPr/>
            </a:pPr>
            <a:r>
              <a:rPr lang="en-US" sz="2400" b="1" dirty="0"/>
              <a:t>BPSDMD PROVINSI SUMATERA SELATAN</a:t>
            </a:r>
          </a:p>
          <a:p>
            <a:pPr algn="ctr" eaLnBrk="1" hangingPunct="1">
              <a:defRPr/>
            </a:pPr>
            <a:r>
              <a:rPr lang="en-US" sz="2800" b="1" dirty="0"/>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 xmlns:a16="http://schemas.microsoft.com/office/drawing/2014/main" id="{073B6770-63B0-4560-A0C2-49AA0ABA2F49}"/>
              </a:ext>
            </a:extLst>
          </p:cNvPr>
          <p:cNvGrpSpPr/>
          <p:nvPr/>
        </p:nvGrpSpPr>
        <p:grpSpPr>
          <a:xfrm>
            <a:off x="9413716" y="1034604"/>
            <a:ext cx="2495283" cy="1718295"/>
            <a:chOff x="7201532" y="753856"/>
            <a:chExt cx="1871462" cy="1718295"/>
          </a:xfrm>
        </p:grpSpPr>
        <p:sp>
          <p:nvSpPr>
            <p:cNvPr id="15" name="TextBox 14">
              <a:extLst>
                <a:ext uri="{FF2B5EF4-FFF2-40B4-BE49-F238E27FC236}">
                  <a16:creationId xmlns="" xmlns:a16="http://schemas.microsoft.com/office/drawing/2014/main" id="{053578A2-6494-4192-B79A-DAA7C6832C18}"/>
                </a:ext>
              </a:extLst>
            </p:cNvPr>
            <p:cNvSpPr txBox="1"/>
            <p:nvPr/>
          </p:nvSpPr>
          <p:spPr>
            <a:xfrm>
              <a:off x="7260915" y="999575"/>
              <a:ext cx="1812079" cy="1159997"/>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solidFill>
                  <a:schemeClr val="bg1"/>
                </a:solidFill>
                <a:latin typeface="Lato Light"/>
                <a:cs typeface="Lato Light"/>
              </a:endParaRPr>
            </a:p>
          </p:txBody>
        </p:sp>
        <p:sp>
          <p:nvSpPr>
            <p:cNvPr id="16" name="Oval 15">
              <a:extLst>
                <a:ext uri="{FF2B5EF4-FFF2-40B4-BE49-F238E27FC236}">
                  <a16:creationId xmlns="" xmlns:a16="http://schemas.microsoft.com/office/drawing/2014/main" id="{47D64313-EDD7-440A-8ED4-5AAA54E2F29B}"/>
                </a:ext>
              </a:extLst>
            </p:cNvPr>
            <p:cNvSpPr/>
            <p:nvPr/>
          </p:nvSpPr>
          <p:spPr>
            <a:xfrm>
              <a:off x="7201532" y="753856"/>
              <a:ext cx="360294" cy="372499"/>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16</a:t>
              </a:r>
            </a:p>
          </p:txBody>
        </p:sp>
        <p:sp>
          <p:nvSpPr>
            <p:cNvPr id="17" name="Shape 188">
              <a:extLst>
                <a:ext uri="{FF2B5EF4-FFF2-40B4-BE49-F238E27FC236}">
                  <a16:creationId xmlns="" xmlns:a16="http://schemas.microsoft.com/office/drawing/2014/main" id="{DF62DF8C-DF60-43CF-A7E2-81209BFD5756}"/>
                </a:ext>
              </a:extLst>
            </p:cNvPr>
            <p:cNvSpPr/>
            <p:nvPr/>
          </p:nvSpPr>
          <p:spPr>
            <a:xfrm>
              <a:off x="7376878" y="1082606"/>
              <a:ext cx="1691723" cy="9829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schemeClr val="tx1"/>
                  </a:solidFill>
                  <a:latin typeface="Candara" panose="020E0502030303020204" pitchFamily="34" charset="0"/>
                  <a:ea typeface="Lato Light"/>
                  <a:cs typeface="Lato Light"/>
                </a:rPr>
                <a:t>RAPERDA APBD</a:t>
              </a:r>
            </a:p>
            <a:p>
              <a:pPr algn="ctr" defTabSz="219133" fontAlgn="auto">
                <a:lnSpc>
                  <a:spcPct val="100000"/>
                </a:lnSpc>
                <a:spcBef>
                  <a:spcPts val="0"/>
                </a:spcBef>
                <a:spcAft>
                  <a:spcPts val="0"/>
                </a:spcAft>
                <a:defRPr sz="1800">
                  <a:solidFill>
                    <a:srgbClr val="000000"/>
                  </a:solidFill>
                </a:defRPr>
              </a:pPr>
              <a:r>
                <a:rPr lang="en-US" sz="1600" b="1" dirty="0">
                  <a:solidFill>
                    <a:schemeClr val="tx1"/>
                  </a:solidFill>
                  <a:latin typeface="Candara" panose="020E0502030303020204" pitchFamily="34" charset="0"/>
                  <a:ea typeface="Lato Light"/>
                  <a:cs typeface="Lato Light"/>
                </a:rPr>
                <a:t>PERUBAHAN </a:t>
              </a:r>
              <a:r>
                <a:rPr lang="en-US" sz="1600" b="1" dirty="0" err="1">
                  <a:solidFill>
                    <a:schemeClr val="tx1"/>
                  </a:solidFill>
                  <a:latin typeface="Candara" panose="020E0502030303020204" pitchFamily="34" charset="0"/>
                  <a:ea typeface="Lato Light"/>
                  <a:cs typeface="Lato Light"/>
                </a:rPr>
                <a:t>dibahas</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Bupati</a:t>
              </a:r>
              <a:r>
                <a:rPr lang="en-US" sz="1600" b="1"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Walikota</a:t>
              </a:r>
              <a:r>
                <a:rPr lang="en-US" sz="1600" b="1" dirty="0">
                  <a:solidFill>
                    <a:schemeClr val="tx1"/>
                  </a:solidFill>
                  <a:latin typeface="Candara" panose="020E0502030303020204" pitchFamily="34" charset="0"/>
                  <a:ea typeface="Lato Light"/>
                  <a:cs typeface="Lato Light"/>
                </a:rPr>
                <a:t> &amp; DPRD</a:t>
              </a:r>
            </a:p>
          </p:txBody>
        </p:sp>
        <p:sp>
          <p:nvSpPr>
            <p:cNvPr id="18" name="Right Arrow 47">
              <a:extLst>
                <a:ext uri="{FF2B5EF4-FFF2-40B4-BE49-F238E27FC236}">
                  <a16:creationId xmlns="" xmlns:a16="http://schemas.microsoft.com/office/drawing/2014/main" id="{B4222887-6E9B-468F-A325-410936772DF0}"/>
                </a:ext>
              </a:extLst>
            </p:cNvPr>
            <p:cNvSpPr/>
            <p:nvPr/>
          </p:nvSpPr>
          <p:spPr>
            <a:xfrm rot="5400000">
              <a:off x="8426559" y="2095187"/>
              <a:ext cx="390447" cy="363482"/>
            </a:xfrm>
            <a:prstGeom prst="rightArrow">
              <a:avLst>
                <a:gd name="adj1" fmla="val 50001"/>
                <a:gd name="adj2" fmla="val 50000"/>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sp>
        <p:nvSpPr>
          <p:cNvPr id="7" name="Oval 6">
            <a:extLst>
              <a:ext uri="{FF2B5EF4-FFF2-40B4-BE49-F238E27FC236}">
                <a16:creationId xmlns="" xmlns:a16="http://schemas.microsoft.com/office/drawing/2014/main" id="{F021B45C-955E-4BA5-ABCA-12F257887252}"/>
              </a:ext>
            </a:extLst>
          </p:cNvPr>
          <p:cNvSpPr/>
          <p:nvPr/>
        </p:nvSpPr>
        <p:spPr>
          <a:xfrm>
            <a:off x="11369480" y="6263791"/>
            <a:ext cx="559937" cy="36512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6" name="Slide Number Placeholder 5">
            <a:extLst>
              <a:ext uri="{FF2B5EF4-FFF2-40B4-BE49-F238E27FC236}">
                <a16:creationId xmlns="" xmlns:a16="http://schemas.microsoft.com/office/drawing/2014/main" id="{7B52BFF9-D458-42D9-83C9-D3583CD70E35}"/>
              </a:ext>
            </a:extLst>
          </p:cNvPr>
          <p:cNvSpPr>
            <a:spLocks noGrp="1"/>
          </p:cNvSpPr>
          <p:nvPr>
            <p:ph type="sldNum" sz="quarter" idx="12"/>
          </p:nvPr>
        </p:nvSpPr>
        <p:spPr>
          <a:xfrm>
            <a:off x="11263028" y="6263792"/>
            <a:ext cx="625096" cy="365124"/>
          </a:xfrm>
        </p:spPr>
        <p:txBody>
          <a:bodyPr/>
          <a:lstStyle/>
          <a:p>
            <a:fld id="{4064B861-4A90-40E4-B9F7-D96DF3E58F37}" type="slidenum">
              <a:rPr lang="id-ID" sz="1600" b="1" smtClean="0">
                <a:solidFill>
                  <a:srgbClr val="FFFF00"/>
                </a:solidFill>
                <a:latin typeface="Calisto MT" panose="02040603050505030304" pitchFamily="18" charset="0"/>
              </a:rPr>
              <a:pPr/>
              <a:t>10</a:t>
            </a:fld>
            <a:endParaRPr lang="id-ID" sz="1600" b="1" dirty="0">
              <a:solidFill>
                <a:srgbClr val="FFFF00"/>
              </a:solidFill>
              <a:latin typeface="Calisto MT" panose="02040603050505030304" pitchFamily="18" charset="0"/>
            </a:endParaRPr>
          </a:p>
        </p:txBody>
      </p:sp>
      <p:sp>
        <p:nvSpPr>
          <p:cNvPr id="8" name="Title 1">
            <a:extLst>
              <a:ext uri="{FF2B5EF4-FFF2-40B4-BE49-F238E27FC236}">
                <a16:creationId xmlns="" xmlns:a16="http://schemas.microsoft.com/office/drawing/2014/main" id="{45B0EBB3-02A4-43D0-97DF-54ADD23D9A70}"/>
              </a:ext>
            </a:extLst>
          </p:cNvPr>
          <p:cNvSpPr txBox="1">
            <a:spLocks/>
          </p:cNvSpPr>
          <p:nvPr/>
        </p:nvSpPr>
        <p:spPr>
          <a:xfrm>
            <a:off x="2772271" y="150721"/>
            <a:ext cx="8656980" cy="81274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C00000"/>
                </a:solidFill>
                <a:effectLst>
                  <a:outerShdw blurRad="38100" dist="38100" dir="2700000" algn="tl">
                    <a:srgbClr val="000000">
                      <a:alpha val="43137"/>
                    </a:srgbClr>
                  </a:outerShdw>
                </a:effectLst>
                <a:latin typeface="Candara" panose="020E0502030303020204" pitchFamily="34" charset="0"/>
              </a:rPr>
              <a:t>ALUR PENYUSUNAN </a:t>
            </a:r>
            <a:r>
              <a:rPr lang="en-US" sz="2800" dirty="0">
                <a:solidFill>
                  <a:srgbClr val="C00000"/>
                </a:solidFill>
                <a:effectLst>
                  <a:outerShdw blurRad="38100" dist="38100" dir="2700000" algn="tl">
                    <a:srgbClr val="000000">
                      <a:alpha val="43137"/>
                    </a:srgbClr>
                  </a:outerShdw>
                </a:effectLst>
                <a:latin typeface="Candara" panose="020E0502030303020204" pitchFamily="34" charset="0"/>
              </a:rPr>
              <a:t/>
            </a:r>
            <a:br>
              <a:rPr lang="en-US" sz="2800" dirty="0">
                <a:solidFill>
                  <a:srgbClr val="C00000"/>
                </a:solidFill>
                <a:effectLst>
                  <a:outerShdw blurRad="38100" dist="38100" dir="2700000" algn="tl">
                    <a:srgbClr val="000000">
                      <a:alpha val="43137"/>
                    </a:srgbClr>
                  </a:outerShdw>
                </a:effectLst>
                <a:latin typeface="Candara" panose="020E0502030303020204" pitchFamily="34" charset="0"/>
              </a:rPr>
            </a:br>
            <a:r>
              <a:rPr lang="en-US" sz="2400" dirty="0">
                <a:solidFill>
                  <a:srgbClr val="C00000"/>
                </a:solidFill>
                <a:effectLst>
                  <a:outerShdw blurRad="38100" dist="38100" dir="2700000" algn="tl">
                    <a:srgbClr val="000000">
                      <a:alpha val="43137"/>
                    </a:srgbClr>
                  </a:outerShdw>
                </a:effectLst>
                <a:latin typeface="Candara" panose="020E0502030303020204" pitchFamily="34" charset="0"/>
              </a:rPr>
              <a:t>HINGGA PERTANGGUNG JAWABAN PERDA APBD</a:t>
            </a:r>
            <a:endParaRPr lang="id-ID" sz="2800" dirty="0"/>
          </a:p>
        </p:txBody>
      </p:sp>
      <p:grpSp>
        <p:nvGrpSpPr>
          <p:cNvPr id="9" name="Group 8">
            <a:extLst>
              <a:ext uri="{FF2B5EF4-FFF2-40B4-BE49-F238E27FC236}">
                <a16:creationId xmlns="" xmlns:a16="http://schemas.microsoft.com/office/drawing/2014/main" id="{BBD970FD-E4C3-43A3-B84B-3D83F8371136}"/>
              </a:ext>
            </a:extLst>
          </p:cNvPr>
          <p:cNvGrpSpPr/>
          <p:nvPr/>
        </p:nvGrpSpPr>
        <p:grpSpPr>
          <a:xfrm>
            <a:off x="6239362" y="1028126"/>
            <a:ext cx="3372205" cy="1422514"/>
            <a:chOff x="4817721" y="765514"/>
            <a:chExt cx="2529154" cy="1422514"/>
          </a:xfrm>
        </p:grpSpPr>
        <p:sp>
          <p:nvSpPr>
            <p:cNvPr id="10" name="TextBox 9">
              <a:extLst>
                <a:ext uri="{FF2B5EF4-FFF2-40B4-BE49-F238E27FC236}">
                  <a16:creationId xmlns="" xmlns:a16="http://schemas.microsoft.com/office/drawing/2014/main" id="{AF30D1B4-559A-4CB8-8DC1-5C4F8DA01681}"/>
                </a:ext>
              </a:extLst>
            </p:cNvPr>
            <p:cNvSpPr txBox="1"/>
            <p:nvPr/>
          </p:nvSpPr>
          <p:spPr>
            <a:xfrm>
              <a:off x="4912056" y="1011478"/>
              <a:ext cx="2211074" cy="1176550"/>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11" name="Oval 10">
              <a:extLst>
                <a:ext uri="{FF2B5EF4-FFF2-40B4-BE49-F238E27FC236}">
                  <a16:creationId xmlns="" xmlns:a16="http://schemas.microsoft.com/office/drawing/2014/main" id="{A98F45AB-2E75-46EF-9C7B-DEDE0D401F85}"/>
                </a:ext>
              </a:extLst>
            </p:cNvPr>
            <p:cNvSpPr/>
            <p:nvPr/>
          </p:nvSpPr>
          <p:spPr>
            <a:xfrm>
              <a:off x="4817721" y="765514"/>
              <a:ext cx="370674" cy="352330"/>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15</a:t>
              </a:r>
            </a:p>
          </p:txBody>
        </p:sp>
        <p:sp>
          <p:nvSpPr>
            <p:cNvPr id="12" name="Shape 188">
              <a:extLst>
                <a:ext uri="{FF2B5EF4-FFF2-40B4-BE49-F238E27FC236}">
                  <a16:creationId xmlns="" xmlns:a16="http://schemas.microsoft.com/office/drawing/2014/main" id="{86C33BDF-2670-497E-B9C4-BA0440C36421}"/>
                </a:ext>
              </a:extLst>
            </p:cNvPr>
            <p:cNvSpPr/>
            <p:nvPr/>
          </p:nvSpPr>
          <p:spPr>
            <a:xfrm>
              <a:off x="4968830" y="1060719"/>
              <a:ext cx="2198737" cy="103967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latin typeface="Candara" panose="020E0502030303020204" pitchFamily="34" charset="0"/>
                  <a:ea typeface="Lato Light"/>
                  <a:cs typeface="Lato Light"/>
                </a:rPr>
                <a:t>PPASP</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Prioritas</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Plafon</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Anggaran</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Sementara</a:t>
              </a:r>
              <a:r>
                <a:rPr lang="en-US" sz="1400" b="1" u="sng"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Perubahan</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dibahas</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Bupati</a:t>
              </a:r>
              <a:r>
                <a:rPr lang="en-US" sz="1600" b="1" dirty="0">
                  <a:solidFill>
                    <a:schemeClr val="tx1"/>
                  </a:solidFill>
                  <a:latin typeface="Candara" panose="020E0502030303020204" pitchFamily="34" charset="0"/>
                  <a:ea typeface="Lato Light"/>
                  <a:cs typeface="Lato Light"/>
                </a:rPr>
                <a:t>/</a:t>
              </a:r>
              <a:r>
                <a:rPr lang="en-US" sz="1600" b="1" dirty="0" err="1">
                  <a:solidFill>
                    <a:schemeClr val="tx1"/>
                  </a:solidFill>
                  <a:latin typeface="Candara" panose="020E0502030303020204" pitchFamily="34" charset="0"/>
                  <a:ea typeface="Lato Light"/>
                  <a:cs typeface="Lato Light"/>
                </a:rPr>
                <a:t>Walikota</a:t>
              </a:r>
              <a:r>
                <a:rPr lang="en-US" sz="1600" b="1" dirty="0">
                  <a:solidFill>
                    <a:schemeClr val="tx1"/>
                  </a:solidFill>
                  <a:latin typeface="Candara" panose="020E0502030303020204" pitchFamily="34" charset="0"/>
                  <a:ea typeface="Lato Light"/>
                  <a:cs typeface="Lato Light"/>
                </a:rPr>
                <a:t> &amp; DPRD</a:t>
              </a:r>
            </a:p>
          </p:txBody>
        </p:sp>
        <p:sp>
          <p:nvSpPr>
            <p:cNvPr id="13" name="Right Arrow 13">
              <a:extLst>
                <a:ext uri="{FF2B5EF4-FFF2-40B4-BE49-F238E27FC236}">
                  <a16:creationId xmlns="" xmlns:a16="http://schemas.microsoft.com/office/drawing/2014/main" id="{868E8477-34E7-446F-948F-E3ED7C056DF3}"/>
                </a:ext>
              </a:extLst>
            </p:cNvPr>
            <p:cNvSpPr/>
            <p:nvPr/>
          </p:nvSpPr>
          <p:spPr>
            <a:xfrm>
              <a:off x="6961005" y="1501772"/>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19" name="Group 18">
            <a:extLst>
              <a:ext uri="{FF2B5EF4-FFF2-40B4-BE49-F238E27FC236}">
                <a16:creationId xmlns="" xmlns:a16="http://schemas.microsoft.com/office/drawing/2014/main" id="{C49F33E3-E649-4495-B9D1-9EC4A47A34E4}"/>
              </a:ext>
            </a:extLst>
          </p:cNvPr>
          <p:cNvGrpSpPr/>
          <p:nvPr/>
        </p:nvGrpSpPr>
        <p:grpSpPr>
          <a:xfrm>
            <a:off x="2991979" y="2471006"/>
            <a:ext cx="3118192" cy="1395380"/>
            <a:chOff x="2233356" y="2209623"/>
            <a:chExt cx="2338644" cy="1395380"/>
          </a:xfrm>
        </p:grpSpPr>
        <p:sp>
          <p:nvSpPr>
            <p:cNvPr id="20" name="TextBox 19">
              <a:extLst>
                <a:ext uri="{FF2B5EF4-FFF2-40B4-BE49-F238E27FC236}">
                  <a16:creationId xmlns="" xmlns:a16="http://schemas.microsoft.com/office/drawing/2014/main" id="{28C3B28B-4B90-4487-8DD1-D7711EDD35C1}"/>
                </a:ext>
              </a:extLst>
            </p:cNvPr>
            <p:cNvSpPr txBox="1"/>
            <p:nvPr/>
          </p:nvSpPr>
          <p:spPr>
            <a:xfrm>
              <a:off x="2414019" y="2450992"/>
              <a:ext cx="2014836" cy="1154011"/>
            </a:xfrm>
            <a:prstGeom prst="rect">
              <a:avLst/>
            </a:prstGeom>
            <a:solidFill>
              <a:schemeClr val="tx1"/>
            </a:solidFill>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algn="ctr" defTabSz="219133" fontAlgn="auto">
                <a:lnSpc>
                  <a:spcPct val="100000"/>
                </a:lnSpc>
                <a:spcBef>
                  <a:spcPts val="0"/>
                </a:spcBef>
                <a:spcAft>
                  <a:spcPts val="0"/>
                </a:spcAft>
                <a:defRPr sz="1800">
                  <a:solidFill>
                    <a:srgbClr val="000000"/>
                  </a:solidFill>
                </a:defRPr>
              </a:pPr>
              <a:endParaRPr lang="en-US" sz="800" b="1" dirty="0">
                <a:solidFill>
                  <a:prstClr val="white"/>
                </a:solidFill>
                <a:latin typeface="Candara" panose="020E0502030303020204" pitchFamily="34" charset="0"/>
                <a:ea typeface="Lato Light"/>
                <a:cs typeface="Lato Light"/>
              </a:endParaRPr>
            </a:p>
          </p:txBody>
        </p:sp>
        <p:sp>
          <p:nvSpPr>
            <p:cNvPr id="21" name="Shape 188">
              <a:extLst>
                <a:ext uri="{FF2B5EF4-FFF2-40B4-BE49-F238E27FC236}">
                  <a16:creationId xmlns="" xmlns:a16="http://schemas.microsoft.com/office/drawing/2014/main" id="{F79903A2-D40D-4462-81C5-D631938DB41A}"/>
                </a:ext>
              </a:extLst>
            </p:cNvPr>
            <p:cNvSpPr/>
            <p:nvPr/>
          </p:nvSpPr>
          <p:spPr>
            <a:xfrm>
              <a:off x="2581453" y="2683453"/>
              <a:ext cx="1805360"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prstClr val="white"/>
                  </a:solidFill>
                  <a:effectLst>
                    <a:outerShdw blurRad="38100" dist="38100" dir="2700000" algn="tl">
                      <a:srgbClr val="000000">
                        <a:alpha val="43137"/>
                      </a:srgbClr>
                    </a:outerShdw>
                  </a:effectLst>
                  <a:latin typeface="Candara" panose="020E0502030303020204" pitchFamily="34" charset="0"/>
                  <a:ea typeface="Lato Light"/>
                  <a:cs typeface="Lato Light"/>
                </a:rPr>
                <a:t>PENETAPAN</a:t>
              </a:r>
            </a:p>
            <a:p>
              <a:pPr algn="ctr" defTabSz="219133" fontAlgn="auto">
                <a:lnSpc>
                  <a:spcPct val="100000"/>
                </a:lnSpc>
                <a:spcBef>
                  <a:spcPts val="0"/>
                </a:spcBef>
                <a:spcAft>
                  <a:spcPts val="0"/>
                </a:spcAft>
                <a:defRPr sz="1800">
                  <a:solidFill>
                    <a:srgbClr val="000000"/>
                  </a:solidFill>
                </a:defRPr>
              </a:pPr>
              <a:r>
                <a:rPr lang="en-US" sz="1800" b="1" dirty="0" err="1">
                  <a:solidFill>
                    <a:prstClr val="white"/>
                  </a:solidFill>
                  <a:latin typeface="Candara" panose="020E0502030303020204" pitchFamily="34" charset="0"/>
                  <a:ea typeface="Lato Light"/>
                  <a:cs typeface="Lato Light"/>
                </a:rPr>
                <a:t>Perda</a:t>
              </a:r>
              <a:r>
                <a:rPr lang="en-US" sz="1800" b="1" dirty="0">
                  <a:solidFill>
                    <a:prstClr val="white"/>
                  </a:solidFill>
                  <a:latin typeface="Candara" panose="020E0502030303020204" pitchFamily="34" charset="0"/>
                  <a:ea typeface="Lato Light"/>
                  <a:cs typeface="Lato Light"/>
                </a:rPr>
                <a:t> APBD </a:t>
              </a:r>
              <a:r>
                <a:rPr lang="en-US" sz="1800" b="1" dirty="0" err="1">
                  <a:solidFill>
                    <a:prstClr val="white"/>
                  </a:solidFill>
                  <a:latin typeface="Candara" panose="020E0502030303020204" pitchFamily="34" charset="0"/>
                  <a:ea typeface="Lato Light"/>
                  <a:cs typeface="Lato Light"/>
                </a:rPr>
                <a:t>Perubahan</a:t>
              </a:r>
              <a:r>
                <a:rPr lang="en-US" sz="1800" b="1" dirty="0">
                  <a:solidFill>
                    <a:prstClr val="white"/>
                  </a:solidFill>
                  <a:latin typeface="Candara" panose="020E0502030303020204" pitchFamily="34" charset="0"/>
                  <a:ea typeface="Lato Light"/>
                  <a:cs typeface="Lato Light"/>
                </a:rPr>
                <a:t> oleh </a:t>
              </a:r>
              <a:r>
                <a:rPr lang="en-US" sz="1800" b="1" dirty="0" err="1">
                  <a:solidFill>
                    <a:prstClr val="white"/>
                  </a:solidFill>
                  <a:latin typeface="Candara" panose="020E0502030303020204" pitchFamily="34" charset="0"/>
                  <a:ea typeface="Lato Light"/>
                  <a:cs typeface="Lato Light"/>
                </a:rPr>
                <a:t>Bupati</a:t>
              </a:r>
              <a:r>
                <a:rPr lang="en-US" sz="1800" b="1" dirty="0">
                  <a:solidFill>
                    <a:prstClr val="white"/>
                  </a:solidFill>
                  <a:latin typeface="Candara" panose="020E0502030303020204" pitchFamily="34" charset="0"/>
                  <a:ea typeface="Lato Light"/>
                  <a:cs typeface="Lato Light"/>
                </a:rPr>
                <a:t>/</a:t>
              </a:r>
              <a:r>
                <a:rPr lang="en-US" sz="1800" b="1" dirty="0" err="1">
                  <a:solidFill>
                    <a:prstClr val="white"/>
                  </a:solidFill>
                  <a:latin typeface="Candara" panose="020E0502030303020204" pitchFamily="34" charset="0"/>
                  <a:ea typeface="Lato Light"/>
                  <a:cs typeface="Lato Light"/>
                </a:rPr>
                <a:t>Walikota</a:t>
              </a:r>
              <a:r>
                <a:rPr lang="en-US" sz="1800" b="1" dirty="0">
                  <a:solidFill>
                    <a:prstClr val="white"/>
                  </a:solidFill>
                  <a:latin typeface="Candara" panose="020E0502030303020204" pitchFamily="34" charset="0"/>
                  <a:ea typeface="Lato Light"/>
                  <a:cs typeface="Lato Light"/>
                </a:rPr>
                <a:t> </a:t>
              </a:r>
            </a:p>
          </p:txBody>
        </p:sp>
        <p:sp>
          <p:nvSpPr>
            <p:cNvPr id="22" name="Right Arrow 27">
              <a:extLst>
                <a:ext uri="{FF2B5EF4-FFF2-40B4-BE49-F238E27FC236}">
                  <a16:creationId xmlns="" xmlns:a16="http://schemas.microsoft.com/office/drawing/2014/main" id="{D9310817-8D97-4476-B38D-F620C1541846}"/>
                </a:ext>
              </a:extLst>
            </p:cNvPr>
            <p:cNvSpPr/>
            <p:nvPr/>
          </p:nvSpPr>
          <p:spPr>
            <a:xfrm rot="10800000">
              <a:off x="2233356" y="2887557"/>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23" name="Oval 22">
              <a:extLst>
                <a:ext uri="{FF2B5EF4-FFF2-40B4-BE49-F238E27FC236}">
                  <a16:creationId xmlns="" xmlns:a16="http://schemas.microsoft.com/office/drawing/2014/main" id="{921EC129-723C-44CA-B731-5A6406569C77}"/>
                </a:ext>
              </a:extLst>
            </p:cNvPr>
            <p:cNvSpPr/>
            <p:nvPr/>
          </p:nvSpPr>
          <p:spPr>
            <a:xfrm>
              <a:off x="4212141" y="2209623"/>
              <a:ext cx="359859" cy="3605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19</a:t>
              </a:r>
            </a:p>
          </p:txBody>
        </p:sp>
      </p:grpSp>
      <p:grpSp>
        <p:nvGrpSpPr>
          <p:cNvPr id="24" name="Group 23">
            <a:extLst>
              <a:ext uri="{FF2B5EF4-FFF2-40B4-BE49-F238E27FC236}">
                <a16:creationId xmlns="" xmlns:a16="http://schemas.microsoft.com/office/drawing/2014/main" id="{FE1204AF-7A57-48C7-B0BF-7F4AD3A87E1E}"/>
              </a:ext>
            </a:extLst>
          </p:cNvPr>
          <p:cNvGrpSpPr/>
          <p:nvPr/>
        </p:nvGrpSpPr>
        <p:grpSpPr>
          <a:xfrm>
            <a:off x="410367" y="2465646"/>
            <a:ext cx="2788228" cy="1764323"/>
            <a:chOff x="297147" y="2204262"/>
            <a:chExt cx="2091171" cy="1764323"/>
          </a:xfrm>
        </p:grpSpPr>
        <p:sp>
          <p:nvSpPr>
            <p:cNvPr id="25" name="Shape 188">
              <a:extLst>
                <a:ext uri="{FF2B5EF4-FFF2-40B4-BE49-F238E27FC236}">
                  <a16:creationId xmlns="" xmlns:a16="http://schemas.microsoft.com/office/drawing/2014/main" id="{8ABDAB1F-A746-478E-B9EA-0741C91E4E9A}"/>
                </a:ext>
              </a:extLst>
            </p:cNvPr>
            <p:cNvSpPr/>
            <p:nvPr/>
          </p:nvSpPr>
          <p:spPr>
            <a:xfrm>
              <a:off x="297147" y="2460529"/>
              <a:ext cx="2014836" cy="1154011"/>
            </a:xfrm>
            <a:prstGeom prst="rect">
              <a:avLst/>
            </a:prstGeom>
            <a:solidFill>
              <a:schemeClr val="tx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marL="0" algn="ctr" defTabSz="219133" fontAlgn="auto">
                <a:lnSpc>
                  <a:spcPct val="100000"/>
                </a:lnSpc>
                <a:spcBef>
                  <a:spcPts val="0"/>
                </a:spcBef>
                <a:spcAft>
                  <a:spcPts val="0"/>
                </a:spcAft>
                <a:defRPr sz="1800">
                  <a:solidFill>
                    <a:srgbClr val="000000"/>
                  </a:solidFill>
                </a:defRPr>
              </a:pPr>
              <a:r>
                <a:rPr lang="en-US" b="1" u="sng" dirty="0">
                  <a:solidFill>
                    <a:schemeClr val="bg1"/>
                  </a:solidFill>
                  <a:latin typeface="Candara" panose="020E0502030303020204" pitchFamily="34" charset="0"/>
                  <a:ea typeface="Lato Light"/>
                  <a:cs typeface="Lato Light"/>
                </a:rPr>
                <a:t>DPA-SKPD </a:t>
              </a:r>
            </a:p>
            <a:p>
              <a:pPr marL="0" algn="ctr" defTabSz="219133" fontAlgn="auto">
                <a:lnSpc>
                  <a:spcPct val="100000"/>
                </a:lnSpc>
                <a:spcBef>
                  <a:spcPts val="0"/>
                </a:spcBef>
                <a:spcAft>
                  <a:spcPts val="0"/>
                </a:spcAft>
                <a:defRPr sz="1800">
                  <a:solidFill>
                    <a:srgbClr val="000000"/>
                  </a:solidFill>
                </a:defRPr>
              </a:pPr>
              <a:r>
                <a:rPr lang="en-US" dirty="0" err="1">
                  <a:solidFill>
                    <a:schemeClr val="bg1"/>
                  </a:solidFill>
                  <a:latin typeface="Candara" panose="020E0502030303020204" pitchFamily="34" charset="0"/>
                  <a:ea typeface="Lato Light"/>
                  <a:cs typeface="Lato Light"/>
                </a:rPr>
                <a:t>disusun</a:t>
              </a:r>
              <a:r>
                <a:rPr lang="en-US" dirty="0">
                  <a:solidFill>
                    <a:schemeClr val="bg1"/>
                  </a:solidFill>
                  <a:latin typeface="Candara" panose="020E0502030303020204" pitchFamily="34" charset="0"/>
                  <a:ea typeface="Lato Light"/>
                  <a:cs typeface="Lato Light"/>
                </a:rPr>
                <a:t> </a:t>
              </a:r>
              <a:r>
                <a:rPr lang="en-US" dirty="0" err="1">
                  <a:solidFill>
                    <a:schemeClr val="bg1"/>
                  </a:solidFill>
                  <a:latin typeface="Candara" panose="020E0502030303020204" pitchFamily="34" charset="0"/>
                  <a:ea typeface="Lato Light"/>
                  <a:cs typeface="Lato Light"/>
                </a:rPr>
                <a:t>masing-masing</a:t>
              </a:r>
              <a:r>
                <a:rPr lang="en-US" dirty="0">
                  <a:solidFill>
                    <a:schemeClr val="bg1"/>
                  </a:solidFill>
                  <a:latin typeface="Candara" panose="020E0502030303020204" pitchFamily="34" charset="0"/>
                  <a:ea typeface="Lato Light"/>
                  <a:cs typeface="Lato Light"/>
                </a:rPr>
                <a:t> SKPD</a:t>
              </a:r>
            </a:p>
          </p:txBody>
        </p:sp>
        <p:sp>
          <p:nvSpPr>
            <p:cNvPr id="26" name="Oval 25">
              <a:extLst>
                <a:ext uri="{FF2B5EF4-FFF2-40B4-BE49-F238E27FC236}">
                  <a16:creationId xmlns="" xmlns:a16="http://schemas.microsoft.com/office/drawing/2014/main" id="{356F2295-4D02-47A6-A805-1B7617811085}"/>
                </a:ext>
              </a:extLst>
            </p:cNvPr>
            <p:cNvSpPr/>
            <p:nvPr/>
          </p:nvSpPr>
          <p:spPr>
            <a:xfrm>
              <a:off x="2002447" y="2204262"/>
              <a:ext cx="385871" cy="3605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20</a:t>
              </a:r>
            </a:p>
          </p:txBody>
        </p:sp>
        <p:sp>
          <p:nvSpPr>
            <p:cNvPr id="27" name="Right Arrow 42">
              <a:extLst>
                <a:ext uri="{FF2B5EF4-FFF2-40B4-BE49-F238E27FC236}">
                  <a16:creationId xmlns="" xmlns:a16="http://schemas.microsoft.com/office/drawing/2014/main" id="{16B14C9D-537E-47B9-9E74-87E273AFFB9B}"/>
                </a:ext>
              </a:extLst>
            </p:cNvPr>
            <p:cNvSpPr/>
            <p:nvPr/>
          </p:nvSpPr>
          <p:spPr>
            <a:xfrm rot="5400000">
              <a:off x="516539" y="3626268"/>
              <a:ext cx="354045" cy="330589"/>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28" name="Group 27">
            <a:extLst>
              <a:ext uri="{FF2B5EF4-FFF2-40B4-BE49-F238E27FC236}">
                <a16:creationId xmlns="" xmlns:a16="http://schemas.microsoft.com/office/drawing/2014/main" id="{47DE67FF-E5AC-4F4D-9081-BFF37B4B9C46}"/>
              </a:ext>
            </a:extLst>
          </p:cNvPr>
          <p:cNvGrpSpPr/>
          <p:nvPr/>
        </p:nvGrpSpPr>
        <p:grpSpPr>
          <a:xfrm>
            <a:off x="2857844" y="4114420"/>
            <a:ext cx="5161337" cy="1271045"/>
            <a:chOff x="2183554" y="3853036"/>
            <a:chExt cx="3871003" cy="1271045"/>
          </a:xfrm>
        </p:grpSpPr>
        <p:sp>
          <p:nvSpPr>
            <p:cNvPr id="29" name="Right Arrow 45">
              <a:extLst>
                <a:ext uri="{FF2B5EF4-FFF2-40B4-BE49-F238E27FC236}">
                  <a16:creationId xmlns="" xmlns:a16="http://schemas.microsoft.com/office/drawing/2014/main" id="{2497389C-7F43-48E3-8ADF-175E350ECFA8}"/>
                </a:ext>
              </a:extLst>
            </p:cNvPr>
            <p:cNvSpPr/>
            <p:nvPr/>
          </p:nvSpPr>
          <p:spPr>
            <a:xfrm>
              <a:off x="5546358" y="4401610"/>
              <a:ext cx="508199"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30" name="TextBox 29">
              <a:extLst>
                <a:ext uri="{FF2B5EF4-FFF2-40B4-BE49-F238E27FC236}">
                  <a16:creationId xmlns="" xmlns:a16="http://schemas.microsoft.com/office/drawing/2014/main" id="{62248457-1AB4-4C7E-BEA8-E6B26B21EEB8}"/>
                </a:ext>
              </a:extLst>
            </p:cNvPr>
            <p:cNvSpPr txBox="1"/>
            <p:nvPr/>
          </p:nvSpPr>
          <p:spPr>
            <a:xfrm>
              <a:off x="2406089" y="3965739"/>
              <a:ext cx="3140269" cy="1089768"/>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solidFill>
                  <a:schemeClr val="bg1"/>
                </a:solidFill>
                <a:latin typeface="Lato Light"/>
                <a:cs typeface="Lato Light"/>
              </a:endParaRPr>
            </a:p>
          </p:txBody>
        </p:sp>
        <p:sp>
          <p:nvSpPr>
            <p:cNvPr id="31" name="Shape 188">
              <a:extLst>
                <a:ext uri="{FF2B5EF4-FFF2-40B4-BE49-F238E27FC236}">
                  <a16:creationId xmlns="" xmlns:a16="http://schemas.microsoft.com/office/drawing/2014/main" id="{56A2F7E6-A925-46EB-A92C-A0C611A45F91}"/>
                </a:ext>
              </a:extLst>
            </p:cNvPr>
            <p:cNvSpPr/>
            <p:nvPr/>
          </p:nvSpPr>
          <p:spPr>
            <a:xfrm>
              <a:off x="2183554" y="3970070"/>
              <a:ext cx="3557254" cy="11540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dirty="0">
                  <a:solidFill>
                    <a:schemeClr val="tx1"/>
                  </a:solidFill>
                  <a:latin typeface="Candara" panose="020E0502030303020204" pitchFamily="34" charset="0"/>
                  <a:ea typeface="Lato Light"/>
                  <a:cs typeface="Lato Light"/>
                </a:rPr>
                <a:t>RAPERDA PERTANGGUNG </a:t>
              </a:r>
              <a:r>
                <a:rPr lang="en-US" b="1" u="sng" dirty="0">
                  <a:solidFill>
                    <a:schemeClr val="tx1"/>
                  </a:solidFill>
                  <a:latin typeface="Candara" panose="020E0502030303020204" pitchFamily="34" charset="0"/>
                  <a:ea typeface="Lato Light"/>
                  <a:cs typeface="Lato Light"/>
                </a:rPr>
                <a:t>JAWABAN APBD</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dibahas</a:t>
              </a:r>
              <a:r>
                <a:rPr lang="en-US" sz="1600" dirty="0">
                  <a:solidFill>
                    <a:schemeClr val="tx1"/>
                  </a:solidFill>
                  <a:latin typeface="Candara" panose="020E0502030303020204" pitchFamily="34" charset="0"/>
                  <a:ea typeface="Lato Light"/>
                  <a:cs typeface="Lato Light"/>
                </a:rPr>
                <a:t> </a:t>
              </a:r>
              <a:r>
                <a:rPr lang="en-US" sz="1600" dirty="0" err="1">
                  <a:solidFill>
                    <a:schemeClr val="tx1"/>
                  </a:solidFill>
                  <a:latin typeface="Candara" panose="020E0502030303020204" pitchFamily="34" charset="0"/>
                  <a:ea typeface="Lato Light"/>
                  <a:cs typeface="Lato Light"/>
                </a:rPr>
                <a:t>Bupati</a:t>
              </a:r>
              <a:r>
                <a:rPr lang="en-US" sz="1600" dirty="0">
                  <a:solidFill>
                    <a:schemeClr val="tx1"/>
                  </a:solidFill>
                  <a:latin typeface="Candara" panose="020E0502030303020204" pitchFamily="34" charset="0"/>
                  <a:ea typeface="Lato Light"/>
                  <a:cs typeface="Lato Light"/>
                </a:rPr>
                <a:t>/</a:t>
              </a:r>
              <a:r>
                <a:rPr lang="en-US" sz="1600" dirty="0" err="1">
                  <a:solidFill>
                    <a:schemeClr val="tx1"/>
                  </a:solidFill>
                  <a:latin typeface="Candara" panose="020E0502030303020204" pitchFamily="34" charset="0"/>
                  <a:ea typeface="Lato Light"/>
                  <a:cs typeface="Lato Light"/>
                </a:rPr>
                <a:t>Walikota</a:t>
              </a:r>
              <a:r>
                <a:rPr lang="en-US" sz="1600" dirty="0">
                  <a:solidFill>
                    <a:schemeClr val="tx1"/>
                  </a:solidFill>
                  <a:latin typeface="Candara" panose="020E0502030303020204" pitchFamily="34" charset="0"/>
                  <a:ea typeface="Lato Light"/>
                  <a:cs typeface="Lato Light"/>
                </a:rPr>
                <a:t> &amp; DPRD</a:t>
              </a:r>
            </a:p>
          </p:txBody>
        </p:sp>
        <p:sp>
          <p:nvSpPr>
            <p:cNvPr id="32" name="Oval 31">
              <a:extLst>
                <a:ext uri="{FF2B5EF4-FFF2-40B4-BE49-F238E27FC236}">
                  <a16:creationId xmlns="" xmlns:a16="http://schemas.microsoft.com/office/drawing/2014/main" id="{7DED5F92-4B29-46F5-BD8E-9A6284742A91}"/>
                </a:ext>
              </a:extLst>
            </p:cNvPr>
            <p:cNvSpPr/>
            <p:nvPr/>
          </p:nvSpPr>
          <p:spPr>
            <a:xfrm>
              <a:off x="2312915" y="3853036"/>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22</a:t>
              </a:r>
            </a:p>
          </p:txBody>
        </p:sp>
      </p:grpSp>
      <p:grpSp>
        <p:nvGrpSpPr>
          <p:cNvPr id="33" name="Group 32">
            <a:extLst>
              <a:ext uri="{FF2B5EF4-FFF2-40B4-BE49-F238E27FC236}">
                <a16:creationId xmlns="" xmlns:a16="http://schemas.microsoft.com/office/drawing/2014/main" id="{1C83FA90-FFD9-4074-82F2-A8CF377FCD3C}"/>
              </a:ext>
            </a:extLst>
          </p:cNvPr>
          <p:cNvGrpSpPr/>
          <p:nvPr/>
        </p:nvGrpSpPr>
        <p:grpSpPr>
          <a:xfrm>
            <a:off x="156132" y="4073305"/>
            <a:ext cx="3184000" cy="1201138"/>
            <a:chOff x="106471" y="3811922"/>
            <a:chExt cx="2388000" cy="1201138"/>
          </a:xfrm>
        </p:grpSpPr>
        <p:sp>
          <p:nvSpPr>
            <p:cNvPr id="34" name="TextBox 33">
              <a:extLst>
                <a:ext uri="{FF2B5EF4-FFF2-40B4-BE49-F238E27FC236}">
                  <a16:creationId xmlns="" xmlns:a16="http://schemas.microsoft.com/office/drawing/2014/main" id="{32E68A4C-E684-4F8A-98D3-EC172B7208A2}"/>
                </a:ext>
              </a:extLst>
            </p:cNvPr>
            <p:cNvSpPr txBox="1"/>
            <p:nvPr/>
          </p:nvSpPr>
          <p:spPr>
            <a:xfrm>
              <a:off x="158794" y="3949965"/>
              <a:ext cx="1936177" cy="1063095"/>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35" name="Oval 34">
              <a:extLst>
                <a:ext uri="{FF2B5EF4-FFF2-40B4-BE49-F238E27FC236}">
                  <a16:creationId xmlns="" xmlns:a16="http://schemas.microsoft.com/office/drawing/2014/main" id="{20130B06-4EBF-4E93-9BEA-BEE607EB1CCC}"/>
                </a:ext>
              </a:extLst>
            </p:cNvPr>
            <p:cNvSpPr/>
            <p:nvPr/>
          </p:nvSpPr>
          <p:spPr>
            <a:xfrm>
              <a:off x="106471" y="3811922"/>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21</a:t>
              </a:r>
            </a:p>
          </p:txBody>
        </p:sp>
        <p:sp>
          <p:nvSpPr>
            <p:cNvPr id="36" name="Shape 188">
              <a:extLst>
                <a:ext uri="{FF2B5EF4-FFF2-40B4-BE49-F238E27FC236}">
                  <a16:creationId xmlns="" xmlns:a16="http://schemas.microsoft.com/office/drawing/2014/main" id="{F140348D-AC39-4800-A44A-4275024BC574}"/>
                </a:ext>
              </a:extLst>
            </p:cNvPr>
            <p:cNvSpPr/>
            <p:nvPr/>
          </p:nvSpPr>
          <p:spPr>
            <a:xfrm>
              <a:off x="214187" y="4161891"/>
              <a:ext cx="1800515"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LHP BPK - RI </a:t>
              </a:r>
              <a:r>
                <a:rPr lang="en-US" sz="1600" b="1" dirty="0" err="1">
                  <a:solidFill>
                    <a:schemeClr val="tx1"/>
                  </a:solidFill>
                  <a:latin typeface="Candara" panose="020E0502030303020204" pitchFamily="34" charset="0"/>
                  <a:ea typeface="Lato Light"/>
                  <a:cs typeface="Lato Light"/>
                </a:rPr>
                <a:t>disampaikan</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kepada</a:t>
              </a:r>
              <a:r>
                <a:rPr lang="en-US" sz="1600" b="1" dirty="0">
                  <a:solidFill>
                    <a:schemeClr val="tx1"/>
                  </a:solidFill>
                  <a:latin typeface="Candara" panose="020E0502030303020204" pitchFamily="34" charset="0"/>
                  <a:ea typeface="Lato Light"/>
                  <a:cs typeface="Lato Light"/>
                </a:rPr>
                <a:t> DPRD</a:t>
              </a:r>
            </a:p>
          </p:txBody>
        </p:sp>
        <p:sp>
          <p:nvSpPr>
            <p:cNvPr id="37" name="Right Arrow 44">
              <a:extLst>
                <a:ext uri="{FF2B5EF4-FFF2-40B4-BE49-F238E27FC236}">
                  <a16:creationId xmlns="" xmlns:a16="http://schemas.microsoft.com/office/drawing/2014/main" id="{560F6EAF-0821-45E5-AF53-A46AD7091E71}"/>
                </a:ext>
              </a:extLst>
            </p:cNvPr>
            <p:cNvSpPr/>
            <p:nvPr/>
          </p:nvSpPr>
          <p:spPr>
            <a:xfrm>
              <a:off x="2108601" y="4438806"/>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38" name="Group 37">
            <a:extLst>
              <a:ext uri="{FF2B5EF4-FFF2-40B4-BE49-F238E27FC236}">
                <a16:creationId xmlns="" xmlns:a16="http://schemas.microsoft.com/office/drawing/2014/main" id="{601BFF4F-39AD-4AB0-82BF-8FAA7EB99E95}"/>
              </a:ext>
            </a:extLst>
          </p:cNvPr>
          <p:cNvGrpSpPr/>
          <p:nvPr/>
        </p:nvGrpSpPr>
        <p:grpSpPr>
          <a:xfrm>
            <a:off x="8037628" y="4077699"/>
            <a:ext cx="3888416" cy="1529123"/>
            <a:chOff x="6006758" y="3833218"/>
            <a:chExt cx="2540474" cy="1529123"/>
          </a:xfrm>
        </p:grpSpPr>
        <p:sp>
          <p:nvSpPr>
            <p:cNvPr id="39" name="Shape 188">
              <a:extLst>
                <a:ext uri="{FF2B5EF4-FFF2-40B4-BE49-F238E27FC236}">
                  <a16:creationId xmlns="" xmlns:a16="http://schemas.microsoft.com/office/drawing/2014/main" id="{52F4A092-38CB-4849-BD52-B4074605BF6D}"/>
                </a:ext>
              </a:extLst>
            </p:cNvPr>
            <p:cNvSpPr/>
            <p:nvPr/>
          </p:nvSpPr>
          <p:spPr>
            <a:xfrm>
              <a:off x="6006758" y="3971151"/>
              <a:ext cx="2540474" cy="1065283"/>
            </a:xfrm>
            <a:prstGeom prst="rect">
              <a:avLst/>
            </a:prstGeom>
            <a:solidFill>
              <a:srgbClr val="C00000"/>
            </a:solidFill>
            <a:ln w="12700" cap="flat">
              <a:solidFill>
                <a:schemeClr val="tx1"/>
              </a:solid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dirty="0">
                  <a:solidFill>
                    <a:schemeClr val="bg1"/>
                  </a:solidFill>
                  <a:latin typeface="Candara" panose="020E0502030303020204" pitchFamily="34" charset="0"/>
                  <a:ea typeface="Lato Light"/>
                  <a:cs typeface="Lato Light"/>
                </a:rPr>
                <a:t>EVALUASI</a:t>
              </a:r>
              <a:r>
                <a:rPr lang="en-US" sz="1800" b="1" dirty="0">
                  <a:solidFill>
                    <a:schemeClr val="bg1"/>
                  </a:solidFill>
                  <a:latin typeface="Candara" panose="020E0502030303020204" pitchFamily="34" charset="0"/>
                  <a:ea typeface="Lato Light"/>
                  <a:cs typeface="Lato Light"/>
                </a:rPr>
                <a:t> RAPERDA </a:t>
              </a:r>
              <a:r>
                <a:rPr lang="en-US" sz="1600" b="1"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PERTANGGUNGJAWABAN APBD </a:t>
              </a:r>
              <a:r>
                <a:rPr lang="en-US" sz="1600" b="1" dirty="0">
                  <a:solidFill>
                    <a:schemeClr val="bg1"/>
                  </a:solidFill>
                  <a:latin typeface="Candara" panose="020E0502030303020204" pitchFamily="34" charset="0"/>
                  <a:ea typeface="Lato Light"/>
                  <a:cs typeface="Lato Light"/>
                </a:rPr>
                <a:t>Oleh </a:t>
              </a:r>
              <a:r>
                <a:rPr lang="en-US" sz="1600" b="1" dirty="0" err="1">
                  <a:solidFill>
                    <a:schemeClr val="bg1"/>
                  </a:solidFill>
                  <a:latin typeface="Candara" panose="020E0502030303020204" pitchFamily="34" charset="0"/>
                  <a:ea typeface="Lato Light"/>
                  <a:cs typeface="Lato Light"/>
                </a:rPr>
                <a:t>Gubernur</a:t>
              </a:r>
              <a:endParaRPr lang="en-US" sz="1200" dirty="0">
                <a:solidFill>
                  <a:schemeClr val="bg1"/>
                </a:solidFill>
                <a:latin typeface="Lato Light"/>
                <a:ea typeface="Lato Light"/>
                <a:cs typeface="Lato Light"/>
              </a:endParaRPr>
            </a:p>
          </p:txBody>
        </p:sp>
        <p:sp>
          <p:nvSpPr>
            <p:cNvPr id="40" name="Oval 39">
              <a:extLst>
                <a:ext uri="{FF2B5EF4-FFF2-40B4-BE49-F238E27FC236}">
                  <a16:creationId xmlns="" xmlns:a16="http://schemas.microsoft.com/office/drawing/2014/main" id="{871981D9-8D34-4CE4-9D92-EE4693E29D8E}"/>
                </a:ext>
              </a:extLst>
            </p:cNvPr>
            <p:cNvSpPr/>
            <p:nvPr/>
          </p:nvSpPr>
          <p:spPr>
            <a:xfrm>
              <a:off x="6006758" y="3833218"/>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23</a:t>
              </a:r>
            </a:p>
          </p:txBody>
        </p:sp>
        <p:sp>
          <p:nvSpPr>
            <p:cNvPr id="41" name="Right Arrow 42">
              <a:extLst>
                <a:ext uri="{FF2B5EF4-FFF2-40B4-BE49-F238E27FC236}">
                  <a16:creationId xmlns="" xmlns:a16="http://schemas.microsoft.com/office/drawing/2014/main" id="{114A99DA-3424-4315-BC8F-5D2841C5749F}"/>
                </a:ext>
              </a:extLst>
            </p:cNvPr>
            <p:cNvSpPr/>
            <p:nvPr/>
          </p:nvSpPr>
          <p:spPr>
            <a:xfrm rot="5400000">
              <a:off x="7199496" y="5038062"/>
              <a:ext cx="360572" cy="287985"/>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42" name="Group 41">
            <a:extLst>
              <a:ext uri="{FF2B5EF4-FFF2-40B4-BE49-F238E27FC236}">
                <a16:creationId xmlns="" xmlns:a16="http://schemas.microsoft.com/office/drawing/2014/main" id="{92034590-AE1F-42EE-A245-F36E914C1065}"/>
              </a:ext>
            </a:extLst>
          </p:cNvPr>
          <p:cNvGrpSpPr/>
          <p:nvPr/>
        </p:nvGrpSpPr>
        <p:grpSpPr>
          <a:xfrm>
            <a:off x="5192519" y="5354266"/>
            <a:ext cx="5621747" cy="1333156"/>
            <a:chOff x="3923961" y="5196462"/>
            <a:chExt cx="4216310" cy="1333156"/>
          </a:xfrm>
        </p:grpSpPr>
        <p:grpSp>
          <p:nvGrpSpPr>
            <p:cNvPr id="43" name="Group 42">
              <a:extLst>
                <a:ext uri="{FF2B5EF4-FFF2-40B4-BE49-F238E27FC236}">
                  <a16:creationId xmlns="" xmlns:a16="http://schemas.microsoft.com/office/drawing/2014/main" id="{DEE890D5-2FDC-451E-8453-D9BF1DDBB2AF}"/>
                </a:ext>
              </a:extLst>
            </p:cNvPr>
            <p:cNvGrpSpPr/>
            <p:nvPr/>
          </p:nvGrpSpPr>
          <p:grpSpPr>
            <a:xfrm>
              <a:off x="3923961" y="5386210"/>
              <a:ext cx="4113761" cy="1143408"/>
              <a:chOff x="3923961" y="5386210"/>
              <a:chExt cx="4113761" cy="1143408"/>
            </a:xfrm>
          </p:grpSpPr>
          <p:sp>
            <p:nvSpPr>
              <p:cNvPr id="45" name="TextBox 44">
                <a:extLst>
                  <a:ext uri="{FF2B5EF4-FFF2-40B4-BE49-F238E27FC236}">
                    <a16:creationId xmlns="" xmlns:a16="http://schemas.microsoft.com/office/drawing/2014/main" id="{08EF23FF-FB01-4C13-BD63-40CF5B071EAC}"/>
                  </a:ext>
                </a:extLst>
              </p:cNvPr>
              <p:cNvSpPr txBox="1"/>
              <p:nvPr/>
            </p:nvSpPr>
            <p:spPr>
              <a:xfrm>
                <a:off x="4492551" y="5403160"/>
                <a:ext cx="3545171" cy="1095419"/>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46" name="Shape 188">
                <a:extLst>
                  <a:ext uri="{FF2B5EF4-FFF2-40B4-BE49-F238E27FC236}">
                    <a16:creationId xmlns="" xmlns:a16="http://schemas.microsoft.com/office/drawing/2014/main" id="{FB292249-11F6-42F4-87BD-37781460F6D2}"/>
                  </a:ext>
                </a:extLst>
              </p:cNvPr>
              <p:cNvSpPr/>
              <p:nvPr/>
            </p:nvSpPr>
            <p:spPr>
              <a:xfrm>
                <a:off x="4613760" y="5386210"/>
                <a:ext cx="3268473" cy="114340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schemeClr val="tx1"/>
                    </a:solidFill>
                    <a:latin typeface="Candara" panose="020E0502030303020204" pitchFamily="34" charset="0"/>
                    <a:ea typeface="Lato Light"/>
                    <a:cs typeface="Lato Light"/>
                  </a:rPr>
                  <a:t>PENYEMPURNAAN </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Raperda</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Pertanggung</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jawaban</a:t>
                </a:r>
                <a:r>
                  <a:rPr lang="en-US" sz="1600" b="1" dirty="0">
                    <a:solidFill>
                      <a:schemeClr val="tx1"/>
                    </a:solidFill>
                    <a:latin typeface="Candara" panose="020E0502030303020204" pitchFamily="34" charset="0"/>
                    <a:ea typeface="Lato Light"/>
                    <a:cs typeface="Lato Light"/>
                  </a:rPr>
                  <a:t> APBD   </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Dibahas</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Bupati</a:t>
                </a:r>
                <a:r>
                  <a:rPr lang="en-US" sz="1600" b="1" dirty="0">
                    <a:solidFill>
                      <a:schemeClr val="tx1"/>
                    </a:solidFill>
                    <a:latin typeface="Candara" panose="020E0502030303020204" pitchFamily="34" charset="0"/>
                    <a:ea typeface="Lato Light"/>
                    <a:cs typeface="Lato Light"/>
                  </a:rPr>
                  <a:t>/</a:t>
                </a:r>
                <a:r>
                  <a:rPr lang="en-US" sz="1600" b="1" dirty="0" err="1">
                    <a:solidFill>
                      <a:schemeClr val="tx1"/>
                    </a:solidFill>
                    <a:latin typeface="Candara" panose="020E0502030303020204" pitchFamily="34" charset="0"/>
                    <a:ea typeface="Lato Light"/>
                    <a:cs typeface="Lato Light"/>
                  </a:rPr>
                  <a:t>Walikota</a:t>
                </a:r>
                <a:r>
                  <a:rPr lang="en-US" sz="1600" b="1" dirty="0">
                    <a:solidFill>
                      <a:schemeClr val="tx1"/>
                    </a:solidFill>
                    <a:latin typeface="Candara" panose="020E0502030303020204" pitchFamily="34" charset="0"/>
                    <a:ea typeface="Lato Light"/>
                    <a:cs typeface="Lato Light"/>
                  </a:rPr>
                  <a:t> &amp; DPRD</a:t>
                </a:r>
              </a:p>
            </p:txBody>
          </p:sp>
          <p:sp>
            <p:nvSpPr>
              <p:cNvPr id="47" name="Right Arrow 25">
                <a:extLst>
                  <a:ext uri="{FF2B5EF4-FFF2-40B4-BE49-F238E27FC236}">
                    <a16:creationId xmlns="" xmlns:a16="http://schemas.microsoft.com/office/drawing/2014/main" id="{1E98C7B1-7559-4F3E-90EA-D125D601D63B}"/>
                  </a:ext>
                </a:extLst>
              </p:cNvPr>
              <p:cNvSpPr/>
              <p:nvPr/>
            </p:nvSpPr>
            <p:spPr>
              <a:xfrm rot="10800000">
                <a:off x="3923961" y="5882015"/>
                <a:ext cx="568860" cy="268910"/>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sp>
          <p:nvSpPr>
            <p:cNvPr id="44" name="Oval 43">
              <a:extLst>
                <a:ext uri="{FF2B5EF4-FFF2-40B4-BE49-F238E27FC236}">
                  <a16:creationId xmlns="" xmlns:a16="http://schemas.microsoft.com/office/drawing/2014/main" id="{9500F491-D6E8-4C20-BEE5-FFC6E0A828A1}"/>
                </a:ext>
              </a:extLst>
            </p:cNvPr>
            <p:cNvSpPr/>
            <p:nvPr/>
          </p:nvSpPr>
          <p:spPr>
            <a:xfrm>
              <a:off x="7779684" y="5196462"/>
              <a:ext cx="360587"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24</a:t>
              </a:r>
            </a:p>
          </p:txBody>
        </p:sp>
      </p:grpSp>
      <p:grpSp>
        <p:nvGrpSpPr>
          <p:cNvPr id="48" name="Group 47">
            <a:extLst>
              <a:ext uri="{FF2B5EF4-FFF2-40B4-BE49-F238E27FC236}">
                <a16:creationId xmlns="" xmlns:a16="http://schemas.microsoft.com/office/drawing/2014/main" id="{2692B9CE-55A8-4EA3-A451-233ABEAB6224}"/>
              </a:ext>
            </a:extLst>
          </p:cNvPr>
          <p:cNvGrpSpPr/>
          <p:nvPr/>
        </p:nvGrpSpPr>
        <p:grpSpPr>
          <a:xfrm>
            <a:off x="376526" y="5377707"/>
            <a:ext cx="4815993" cy="1204206"/>
            <a:chOff x="271766" y="5116324"/>
            <a:chExt cx="3611995" cy="1204206"/>
          </a:xfrm>
        </p:grpSpPr>
        <p:sp>
          <p:nvSpPr>
            <p:cNvPr id="49" name="TextBox 48">
              <a:extLst>
                <a:ext uri="{FF2B5EF4-FFF2-40B4-BE49-F238E27FC236}">
                  <a16:creationId xmlns="" xmlns:a16="http://schemas.microsoft.com/office/drawing/2014/main" id="{C9FDB593-486B-4E9F-A4CC-9329454BE377}"/>
                </a:ext>
              </a:extLst>
            </p:cNvPr>
            <p:cNvSpPr txBox="1"/>
            <p:nvPr/>
          </p:nvSpPr>
          <p:spPr>
            <a:xfrm>
              <a:off x="271766" y="5294496"/>
              <a:ext cx="3545171" cy="1026034"/>
            </a:xfrm>
            <a:prstGeom prst="rect">
              <a:avLst/>
            </a:prstGeom>
            <a:solidFill>
              <a:schemeClr val="tx1"/>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0" algn="ctr" defTabSz="219133" fontAlgn="auto">
                <a:lnSpc>
                  <a:spcPct val="100000"/>
                </a:lnSpc>
                <a:spcBef>
                  <a:spcPts val="0"/>
                </a:spcBef>
                <a:spcAft>
                  <a:spcPts val="0"/>
                </a:spcAft>
                <a:defRPr sz="1800">
                  <a:solidFill>
                    <a:srgbClr val="000000"/>
                  </a:solidFill>
                </a:defRPr>
              </a:pPr>
              <a:r>
                <a:rPr lang="en-US" sz="1800" b="1" u="sng" dirty="0">
                  <a:solidFill>
                    <a:prstClr val="white"/>
                  </a:solidFill>
                  <a:effectLst>
                    <a:outerShdw blurRad="38100" dist="38100" dir="2700000" algn="tl">
                      <a:srgbClr val="000000">
                        <a:alpha val="43137"/>
                      </a:srgbClr>
                    </a:outerShdw>
                  </a:effectLst>
                  <a:latin typeface="Candara" panose="020E0502030303020204" pitchFamily="34" charset="0"/>
                  <a:ea typeface="Lato Light"/>
                  <a:cs typeface="Lato Light"/>
                </a:rPr>
                <a:t>PENETAPAN</a:t>
              </a:r>
            </a:p>
            <a:p>
              <a:pPr marL="0" algn="ctr" defTabSz="219133" fontAlgn="auto">
                <a:lnSpc>
                  <a:spcPct val="100000"/>
                </a:lnSpc>
                <a:spcBef>
                  <a:spcPts val="0"/>
                </a:spcBef>
                <a:spcAft>
                  <a:spcPts val="0"/>
                </a:spcAft>
                <a:defRPr sz="1800">
                  <a:solidFill>
                    <a:srgbClr val="000000"/>
                  </a:solidFill>
                </a:defRPr>
              </a:pPr>
              <a:r>
                <a:rPr lang="en-US" sz="1800" b="1" dirty="0" err="1">
                  <a:solidFill>
                    <a:prstClr val="white"/>
                  </a:solidFill>
                  <a:latin typeface="Candara" panose="020E0502030303020204" pitchFamily="34" charset="0"/>
                  <a:ea typeface="Lato Light"/>
                  <a:cs typeface="Lato Light"/>
                </a:rPr>
                <a:t>Perda</a:t>
              </a:r>
              <a:r>
                <a:rPr lang="en-US" sz="1800" b="1" dirty="0">
                  <a:solidFill>
                    <a:prstClr val="white"/>
                  </a:solidFill>
                  <a:latin typeface="Candara" panose="020E0502030303020204" pitchFamily="34" charset="0"/>
                  <a:ea typeface="Lato Light"/>
                  <a:cs typeface="Lato Light"/>
                </a:rPr>
                <a:t> </a:t>
              </a:r>
              <a:r>
                <a:rPr lang="en-US" sz="1800" b="1" dirty="0" err="1">
                  <a:solidFill>
                    <a:prstClr val="white"/>
                  </a:solidFill>
                  <a:latin typeface="Candara" panose="020E0502030303020204" pitchFamily="34" charset="0"/>
                  <a:ea typeface="Lato Light"/>
                  <a:cs typeface="Lato Light"/>
                </a:rPr>
                <a:t>Pertanggung</a:t>
              </a:r>
              <a:r>
                <a:rPr lang="en-US" sz="1800" b="1" dirty="0">
                  <a:solidFill>
                    <a:prstClr val="white"/>
                  </a:solidFill>
                  <a:latin typeface="Candara" panose="020E0502030303020204" pitchFamily="34" charset="0"/>
                  <a:ea typeface="Lato Light"/>
                  <a:cs typeface="Lato Light"/>
                </a:rPr>
                <a:t> </a:t>
              </a:r>
              <a:r>
                <a:rPr lang="en-US" sz="1800" b="1" dirty="0" err="1">
                  <a:solidFill>
                    <a:prstClr val="white"/>
                  </a:solidFill>
                  <a:latin typeface="Candara" panose="020E0502030303020204" pitchFamily="34" charset="0"/>
                  <a:ea typeface="Lato Light"/>
                  <a:cs typeface="Lato Light"/>
                </a:rPr>
                <a:t>Jawaban</a:t>
              </a:r>
              <a:r>
                <a:rPr lang="en-US" sz="1800" b="1" dirty="0">
                  <a:solidFill>
                    <a:prstClr val="white"/>
                  </a:solidFill>
                  <a:latin typeface="Candara" panose="020E0502030303020204" pitchFamily="34" charset="0"/>
                  <a:ea typeface="Lato Light"/>
                  <a:cs typeface="Lato Light"/>
                </a:rPr>
                <a:t> APBD oleh </a:t>
              </a:r>
              <a:r>
                <a:rPr lang="en-US" sz="1800" b="1" dirty="0" err="1">
                  <a:solidFill>
                    <a:prstClr val="white"/>
                  </a:solidFill>
                  <a:latin typeface="Candara" panose="020E0502030303020204" pitchFamily="34" charset="0"/>
                  <a:ea typeface="Lato Light"/>
                  <a:cs typeface="Lato Light"/>
                </a:rPr>
                <a:t>Bupati</a:t>
              </a:r>
              <a:r>
                <a:rPr lang="en-US" sz="1800" b="1" dirty="0">
                  <a:solidFill>
                    <a:prstClr val="white"/>
                  </a:solidFill>
                  <a:latin typeface="Candara" panose="020E0502030303020204" pitchFamily="34" charset="0"/>
                  <a:ea typeface="Lato Light"/>
                  <a:cs typeface="Lato Light"/>
                </a:rPr>
                <a:t>/</a:t>
              </a:r>
              <a:r>
                <a:rPr lang="en-US" sz="1800" b="1" dirty="0" err="1">
                  <a:solidFill>
                    <a:prstClr val="white"/>
                  </a:solidFill>
                  <a:latin typeface="Candara" panose="020E0502030303020204" pitchFamily="34" charset="0"/>
                  <a:ea typeface="Lato Light"/>
                  <a:cs typeface="Lato Light"/>
                </a:rPr>
                <a:t>Walikota</a:t>
              </a:r>
              <a:r>
                <a:rPr lang="en-US" sz="1800" b="1" dirty="0">
                  <a:solidFill>
                    <a:prstClr val="white"/>
                  </a:solidFill>
                  <a:latin typeface="Candara" panose="020E0502030303020204" pitchFamily="34" charset="0"/>
                  <a:ea typeface="Lato Light"/>
                  <a:cs typeface="Lato Light"/>
                </a:rPr>
                <a:t> </a:t>
              </a:r>
            </a:p>
          </p:txBody>
        </p:sp>
        <p:sp>
          <p:nvSpPr>
            <p:cNvPr id="50" name="Oval 49">
              <a:extLst>
                <a:ext uri="{FF2B5EF4-FFF2-40B4-BE49-F238E27FC236}">
                  <a16:creationId xmlns="" xmlns:a16="http://schemas.microsoft.com/office/drawing/2014/main" id="{15E8574E-6EA8-4AD9-88EA-E9570385F4A8}"/>
                </a:ext>
              </a:extLst>
            </p:cNvPr>
            <p:cNvSpPr/>
            <p:nvPr/>
          </p:nvSpPr>
          <p:spPr>
            <a:xfrm>
              <a:off x="3553171" y="5116324"/>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25</a:t>
              </a:r>
            </a:p>
          </p:txBody>
        </p:sp>
      </p:grpSp>
      <p:grpSp>
        <p:nvGrpSpPr>
          <p:cNvPr id="51" name="Group 50">
            <a:extLst>
              <a:ext uri="{FF2B5EF4-FFF2-40B4-BE49-F238E27FC236}">
                <a16:creationId xmlns="" xmlns:a16="http://schemas.microsoft.com/office/drawing/2014/main" id="{03377653-C36E-4D12-A26B-082809E70313}"/>
              </a:ext>
            </a:extLst>
          </p:cNvPr>
          <p:cNvGrpSpPr/>
          <p:nvPr/>
        </p:nvGrpSpPr>
        <p:grpSpPr>
          <a:xfrm>
            <a:off x="3414497" y="1031661"/>
            <a:ext cx="3284903" cy="1413242"/>
            <a:chOff x="2550244" y="770278"/>
            <a:chExt cx="2463677" cy="1413242"/>
          </a:xfrm>
        </p:grpSpPr>
        <p:sp>
          <p:nvSpPr>
            <p:cNvPr id="52" name="TextBox 51">
              <a:extLst>
                <a:ext uri="{FF2B5EF4-FFF2-40B4-BE49-F238E27FC236}">
                  <a16:creationId xmlns="" xmlns:a16="http://schemas.microsoft.com/office/drawing/2014/main" id="{1B02E80C-489B-4BBC-802E-046961B55A60}"/>
                </a:ext>
              </a:extLst>
            </p:cNvPr>
            <p:cNvSpPr txBox="1"/>
            <p:nvPr/>
          </p:nvSpPr>
          <p:spPr>
            <a:xfrm>
              <a:off x="2550244" y="997462"/>
              <a:ext cx="2153679" cy="1186058"/>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solidFill>
                  <a:schemeClr val="tx1"/>
                </a:solidFill>
                <a:latin typeface="Lato Light"/>
                <a:cs typeface="Lato Light"/>
              </a:endParaRPr>
            </a:p>
          </p:txBody>
        </p:sp>
        <p:sp>
          <p:nvSpPr>
            <p:cNvPr id="53" name="Shape 188">
              <a:extLst>
                <a:ext uri="{FF2B5EF4-FFF2-40B4-BE49-F238E27FC236}">
                  <a16:creationId xmlns="" xmlns:a16="http://schemas.microsoft.com/office/drawing/2014/main" id="{60AB9C53-A2B6-42A0-B52F-B33090B003EF}"/>
                </a:ext>
              </a:extLst>
            </p:cNvPr>
            <p:cNvSpPr/>
            <p:nvPr/>
          </p:nvSpPr>
          <p:spPr>
            <a:xfrm>
              <a:off x="2550744" y="1146744"/>
              <a:ext cx="2095997" cy="95789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latin typeface="Candara" panose="020E0502030303020204" pitchFamily="34" charset="0"/>
                  <a:ea typeface="Lato Light"/>
                  <a:cs typeface="Lato Light"/>
                </a:rPr>
                <a:t>KUPA </a:t>
              </a:r>
              <a:r>
                <a:rPr lang="en-US" sz="1400" b="1" u="sng" dirty="0">
                  <a:solidFill>
                    <a:schemeClr val="tx1"/>
                  </a:solidFill>
                  <a:latin typeface="Candara" panose="020E0502030303020204" pitchFamily="34" charset="0"/>
                  <a:ea typeface="Lato Light"/>
                  <a:cs typeface="Lato Light"/>
                </a:rPr>
                <a:t>(</a:t>
              </a:r>
              <a:r>
                <a:rPr lang="en-US" sz="1400" b="1" u="sng" dirty="0" err="1">
                  <a:solidFill>
                    <a:schemeClr val="tx1"/>
                  </a:solidFill>
                  <a:latin typeface="Candara" panose="020E0502030303020204" pitchFamily="34" charset="0"/>
                  <a:ea typeface="Lato Light"/>
                  <a:cs typeface="Lato Light"/>
                </a:rPr>
                <a:t>Kebijakan</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Umum</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Perubahan</a:t>
              </a:r>
              <a:r>
                <a:rPr lang="en-US" sz="1400" b="1" u="sng" dirty="0">
                  <a:solidFill>
                    <a:schemeClr val="tx1"/>
                  </a:solidFill>
                  <a:latin typeface="Candara" panose="020E0502030303020204" pitchFamily="34" charset="0"/>
                  <a:ea typeface="Lato Light"/>
                  <a:cs typeface="Lato Light"/>
                </a:rPr>
                <a:t> APBD</a:t>
              </a:r>
              <a:r>
                <a:rPr lang="en-US" sz="1200" b="1" u="sng"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dibahas</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Bupati</a:t>
              </a:r>
              <a:r>
                <a:rPr lang="en-US" sz="1600" b="1"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Walikota</a:t>
              </a:r>
              <a:r>
                <a:rPr lang="en-US" sz="1600" b="1" dirty="0">
                  <a:solidFill>
                    <a:schemeClr val="tx1"/>
                  </a:solidFill>
                  <a:latin typeface="Candara" panose="020E0502030303020204" pitchFamily="34" charset="0"/>
                  <a:ea typeface="Lato Light"/>
                  <a:cs typeface="Lato Light"/>
                </a:rPr>
                <a:t> &amp; DPRD</a:t>
              </a:r>
            </a:p>
          </p:txBody>
        </p:sp>
        <p:sp>
          <p:nvSpPr>
            <p:cNvPr id="54" name="Oval 53">
              <a:extLst>
                <a:ext uri="{FF2B5EF4-FFF2-40B4-BE49-F238E27FC236}">
                  <a16:creationId xmlns="" xmlns:a16="http://schemas.microsoft.com/office/drawing/2014/main" id="{69EFDD70-2FB9-4525-A81E-89E9BEA312A4}"/>
                </a:ext>
              </a:extLst>
            </p:cNvPr>
            <p:cNvSpPr/>
            <p:nvPr/>
          </p:nvSpPr>
          <p:spPr>
            <a:xfrm>
              <a:off x="2556367" y="770278"/>
              <a:ext cx="398959" cy="349977"/>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14</a:t>
              </a:r>
            </a:p>
          </p:txBody>
        </p:sp>
        <p:sp>
          <p:nvSpPr>
            <p:cNvPr id="55" name="Right Arrow 15">
              <a:extLst>
                <a:ext uri="{FF2B5EF4-FFF2-40B4-BE49-F238E27FC236}">
                  <a16:creationId xmlns="" xmlns:a16="http://schemas.microsoft.com/office/drawing/2014/main" id="{A723493C-0261-4A6E-8BC6-FD795FEB5EA2}"/>
                </a:ext>
              </a:extLst>
            </p:cNvPr>
            <p:cNvSpPr/>
            <p:nvPr/>
          </p:nvSpPr>
          <p:spPr>
            <a:xfrm>
              <a:off x="4602059" y="1453557"/>
              <a:ext cx="411862"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56" name="Group 55">
            <a:extLst>
              <a:ext uri="{FF2B5EF4-FFF2-40B4-BE49-F238E27FC236}">
                <a16:creationId xmlns="" xmlns:a16="http://schemas.microsoft.com/office/drawing/2014/main" id="{0ADB3CE6-5823-4B1F-9E22-41D9AEA226CB}"/>
              </a:ext>
            </a:extLst>
          </p:cNvPr>
          <p:cNvGrpSpPr/>
          <p:nvPr/>
        </p:nvGrpSpPr>
        <p:grpSpPr>
          <a:xfrm>
            <a:off x="174328" y="1099845"/>
            <a:ext cx="3610936" cy="1349191"/>
            <a:chOff x="152020" y="795222"/>
            <a:chExt cx="2708202" cy="1349191"/>
          </a:xfrm>
        </p:grpSpPr>
        <p:sp>
          <p:nvSpPr>
            <p:cNvPr id="57" name="TextBox 56">
              <a:extLst>
                <a:ext uri="{FF2B5EF4-FFF2-40B4-BE49-F238E27FC236}">
                  <a16:creationId xmlns="" xmlns:a16="http://schemas.microsoft.com/office/drawing/2014/main" id="{67D55BA6-E643-4812-AF3C-4DE0CD35CB92}"/>
                </a:ext>
              </a:extLst>
            </p:cNvPr>
            <p:cNvSpPr txBox="1"/>
            <p:nvPr/>
          </p:nvSpPr>
          <p:spPr>
            <a:xfrm>
              <a:off x="167043" y="966985"/>
              <a:ext cx="2310495" cy="1177428"/>
            </a:xfrm>
            <a:prstGeom prst="rect">
              <a:avLst/>
            </a:prstGeom>
            <a:solidFill>
              <a:srgbClr val="FFFFCC"/>
            </a:solidFill>
            <a:ln>
              <a:solidFill>
                <a:schemeClr val="tx1"/>
              </a:solidFill>
            </a:ln>
            <a:effectLst/>
          </p:spPr>
          <p:txBody>
            <a:bodyPr wrap="square" lIns="182891" tIns="91445" rIns="182891" bIns="91445" rtlCol="0" anchor="ctr" anchorCtr="0">
              <a:noAutofit/>
            </a:bodyPr>
            <a:lstStyle/>
            <a:p>
              <a:pPr marL="429845" defTabSz="685846" fontAlgn="auto">
                <a:spcBef>
                  <a:spcPts val="0"/>
                </a:spcBef>
                <a:spcAft>
                  <a:spcPts val="0"/>
                </a:spcAft>
              </a:pPr>
              <a:endParaRPr lang="en-US" sz="1050" dirty="0">
                <a:solidFill>
                  <a:srgbClr val="FFFFFF"/>
                </a:solidFill>
                <a:latin typeface="Lato Light"/>
                <a:cs typeface="Lato Light"/>
              </a:endParaRPr>
            </a:p>
          </p:txBody>
        </p:sp>
        <p:sp useBgFill="1">
          <p:nvSpPr>
            <p:cNvPr id="58" name="Oval 57">
              <a:extLst>
                <a:ext uri="{FF2B5EF4-FFF2-40B4-BE49-F238E27FC236}">
                  <a16:creationId xmlns="" xmlns:a16="http://schemas.microsoft.com/office/drawing/2014/main" id="{11D992C1-9630-4D4A-AF00-B6BE281EC07F}"/>
                </a:ext>
              </a:extLst>
            </p:cNvPr>
            <p:cNvSpPr/>
            <p:nvPr/>
          </p:nvSpPr>
          <p:spPr>
            <a:xfrm>
              <a:off x="160394" y="795222"/>
              <a:ext cx="362381" cy="325921"/>
            </a:xfrm>
            <a:prstGeom prst="ellipse">
              <a:avLst/>
            </a:prstGeom>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13</a:t>
              </a:r>
            </a:p>
          </p:txBody>
        </p:sp>
        <p:sp>
          <p:nvSpPr>
            <p:cNvPr id="59" name="Shape 188">
              <a:extLst>
                <a:ext uri="{FF2B5EF4-FFF2-40B4-BE49-F238E27FC236}">
                  <a16:creationId xmlns="" xmlns:a16="http://schemas.microsoft.com/office/drawing/2014/main" id="{63D12D52-2BF6-4408-BE30-E804875DC494}"/>
                </a:ext>
              </a:extLst>
            </p:cNvPr>
            <p:cNvSpPr/>
            <p:nvPr/>
          </p:nvSpPr>
          <p:spPr>
            <a:xfrm>
              <a:off x="152020" y="1137753"/>
              <a:ext cx="2332167" cy="92913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LAPORAN REALISASI</a:t>
              </a:r>
            </a:p>
            <a:p>
              <a:pPr algn="ctr" defTabSz="219133" fontAlgn="auto">
                <a:lnSpc>
                  <a:spcPct val="100000"/>
                </a:lnSpc>
                <a:spcBef>
                  <a:spcPts val="0"/>
                </a:spcBef>
                <a:spcAft>
                  <a:spcPts val="0"/>
                </a:spcAft>
                <a:defRPr sz="1800">
                  <a:solidFill>
                    <a:srgbClr val="000000"/>
                  </a:solidFill>
                </a:defRPr>
              </a:pPr>
              <a:r>
                <a:rPr lang="en-US" sz="1800" b="1" dirty="0">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 </a:t>
              </a:r>
              <a:r>
                <a:rPr lang="en-US" sz="1600" b="1" dirty="0" err="1">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Smt</a:t>
              </a:r>
              <a:r>
                <a:rPr lang="en-US" sz="1600" b="1" dirty="0">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 1 &amp; Prognosis </a:t>
              </a:r>
              <a:r>
                <a:rPr lang="en-US" sz="1600" b="1" dirty="0" err="1">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Smt</a:t>
              </a:r>
              <a:r>
                <a:rPr lang="en-US" sz="1600" b="1" dirty="0">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 </a:t>
              </a:r>
              <a:r>
                <a:rPr lang="en-US" sz="1800" b="1" dirty="0">
                  <a:solidFill>
                    <a:schemeClr val="tx1"/>
                  </a:solidFill>
                  <a:effectLst>
                    <a:outerShdw blurRad="38100" dist="38100" dir="2700000" algn="tl">
                      <a:srgbClr val="000000">
                        <a:alpha val="43137"/>
                      </a:srgbClr>
                    </a:outerShdw>
                  </a:effectLst>
                  <a:latin typeface="Candara" panose="020E0502030303020204" pitchFamily="34" charset="0"/>
                  <a:ea typeface="Lato Light"/>
                  <a:cs typeface="Lato Light"/>
                </a:rPr>
                <a:t>2 </a:t>
              </a:r>
              <a:r>
                <a:rPr lang="en-US" sz="1600" b="1" dirty="0" err="1">
                  <a:solidFill>
                    <a:schemeClr val="tx1"/>
                  </a:solidFill>
                  <a:latin typeface="Candara" panose="020E0502030303020204" pitchFamily="34" charset="0"/>
                  <a:ea typeface="Lato Light"/>
                  <a:cs typeface="Lato Light"/>
                </a:rPr>
                <a:t>dibahas</a:t>
              </a:r>
              <a:r>
                <a:rPr lang="en-US" sz="1600" b="1" dirty="0">
                  <a:solidFill>
                    <a:schemeClr val="tx1"/>
                  </a:solidFill>
                  <a:latin typeface="Candara" panose="020E0502030303020204" pitchFamily="34" charset="0"/>
                  <a:ea typeface="Lato Light"/>
                  <a:cs typeface="Lato Light"/>
                </a:rPr>
                <a:t> </a:t>
              </a:r>
              <a:r>
                <a:rPr lang="en-US" sz="1600" b="1" dirty="0" err="1">
                  <a:solidFill>
                    <a:schemeClr val="tx1"/>
                  </a:solidFill>
                  <a:latin typeface="Candara" panose="020E0502030303020204" pitchFamily="34" charset="0"/>
                  <a:ea typeface="Lato Light"/>
                  <a:cs typeface="Lato Light"/>
                </a:rPr>
                <a:t>Bupati</a:t>
              </a:r>
              <a:r>
                <a:rPr lang="en-US" sz="1600" b="1" dirty="0">
                  <a:solidFill>
                    <a:schemeClr val="tx1"/>
                  </a:solidFill>
                  <a:latin typeface="Candara" panose="020E0502030303020204" pitchFamily="34" charset="0"/>
                  <a:ea typeface="Lato Light"/>
                  <a:cs typeface="Lato Light"/>
                </a:rPr>
                <a:t>/ </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Walikota</a:t>
              </a:r>
              <a:r>
                <a:rPr lang="en-US" sz="1600" b="1" dirty="0">
                  <a:solidFill>
                    <a:schemeClr val="tx1"/>
                  </a:solidFill>
                  <a:latin typeface="Candara" panose="020E0502030303020204" pitchFamily="34" charset="0"/>
                  <a:ea typeface="Lato Light"/>
                  <a:cs typeface="Lato Light"/>
                </a:rPr>
                <a:t> &amp; DPRD</a:t>
              </a:r>
              <a:endParaRPr lang="en-US" sz="1400" b="1" dirty="0">
                <a:solidFill>
                  <a:schemeClr val="tx1"/>
                </a:solidFill>
                <a:latin typeface="Candara" panose="020E0502030303020204" pitchFamily="34" charset="0"/>
                <a:ea typeface="Lato Light"/>
                <a:cs typeface="Lato Light"/>
              </a:endParaRPr>
            </a:p>
          </p:txBody>
        </p:sp>
        <p:sp>
          <p:nvSpPr>
            <p:cNvPr id="60" name="Right Arrow 14">
              <a:extLst>
                <a:ext uri="{FF2B5EF4-FFF2-40B4-BE49-F238E27FC236}">
                  <a16:creationId xmlns="" xmlns:a16="http://schemas.microsoft.com/office/drawing/2014/main" id="{8E8C8787-3C4A-4712-BFC5-AF2CBF45312E}"/>
                </a:ext>
              </a:extLst>
            </p:cNvPr>
            <p:cNvSpPr/>
            <p:nvPr/>
          </p:nvSpPr>
          <p:spPr>
            <a:xfrm>
              <a:off x="2474352" y="1476834"/>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61" name="Group 60">
            <a:extLst>
              <a:ext uri="{FF2B5EF4-FFF2-40B4-BE49-F238E27FC236}">
                <a16:creationId xmlns="" xmlns:a16="http://schemas.microsoft.com/office/drawing/2014/main" id="{86A82C5A-4B20-4F75-AC69-18DB89D85B44}"/>
              </a:ext>
            </a:extLst>
          </p:cNvPr>
          <p:cNvGrpSpPr/>
          <p:nvPr/>
        </p:nvGrpSpPr>
        <p:grpSpPr>
          <a:xfrm>
            <a:off x="5724868" y="2432101"/>
            <a:ext cx="3480701" cy="1437747"/>
            <a:chOff x="4301310" y="2187652"/>
            <a:chExt cx="2610526" cy="1437747"/>
          </a:xfrm>
        </p:grpSpPr>
        <p:sp>
          <p:nvSpPr>
            <p:cNvPr id="62" name="TextBox 61">
              <a:extLst>
                <a:ext uri="{FF2B5EF4-FFF2-40B4-BE49-F238E27FC236}">
                  <a16:creationId xmlns="" xmlns:a16="http://schemas.microsoft.com/office/drawing/2014/main" id="{948B2C15-978F-47BF-9BA3-0F8AC1E391BF}"/>
                </a:ext>
              </a:extLst>
            </p:cNvPr>
            <p:cNvSpPr txBox="1"/>
            <p:nvPr/>
          </p:nvSpPr>
          <p:spPr>
            <a:xfrm>
              <a:off x="4589223" y="2461651"/>
              <a:ext cx="2240444" cy="1163748"/>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63" name="Shape 188">
              <a:extLst>
                <a:ext uri="{FF2B5EF4-FFF2-40B4-BE49-F238E27FC236}">
                  <a16:creationId xmlns="" xmlns:a16="http://schemas.microsoft.com/office/drawing/2014/main" id="{1F6EC3A3-A578-4199-BBEE-B35832FB1E5A}"/>
                </a:ext>
              </a:extLst>
            </p:cNvPr>
            <p:cNvSpPr/>
            <p:nvPr/>
          </p:nvSpPr>
          <p:spPr>
            <a:xfrm>
              <a:off x="4606549" y="2662753"/>
              <a:ext cx="2180451" cy="80158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latin typeface="Candara" panose="020E0502030303020204" pitchFamily="34" charset="0"/>
                  <a:ea typeface="Lato Light"/>
                  <a:cs typeface="Lato Light"/>
                </a:rPr>
                <a:t>PENYEMPURNAAN </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Raperda</a:t>
              </a:r>
              <a:r>
                <a:rPr lang="en-US" sz="1600" b="1" dirty="0">
                  <a:solidFill>
                    <a:schemeClr val="tx1"/>
                  </a:solidFill>
                  <a:latin typeface="Candara" panose="020E0502030303020204" pitchFamily="34" charset="0"/>
                  <a:ea typeface="Lato Light"/>
                  <a:cs typeface="Lato Light"/>
                </a:rPr>
                <a:t> APBD </a:t>
              </a:r>
              <a:r>
                <a:rPr lang="en-US" sz="1600" b="1" dirty="0" err="1">
                  <a:solidFill>
                    <a:schemeClr val="tx1"/>
                  </a:solidFill>
                  <a:latin typeface="Candara" panose="020E0502030303020204" pitchFamily="34" charset="0"/>
                  <a:ea typeface="Lato Light"/>
                  <a:cs typeface="Lato Light"/>
                </a:rPr>
                <a:t>Perubahan</a:t>
              </a:r>
              <a:r>
                <a:rPr lang="en-US" sz="1600" b="1" dirty="0">
                  <a:solidFill>
                    <a:schemeClr val="tx1"/>
                  </a:solidFill>
                  <a:latin typeface="Candara" panose="020E0502030303020204" pitchFamily="34" charset="0"/>
                  <a:ea typeface="Lato Light"/>
                  <a:cs typeface="Lato Light"/>
                </a:rPr>
                <a:t> -  </a:t>
              </a:r>
              <a:r>
                <a:rPr lang="en-US" sz="1600" b="1" dirty="0" err="1">
                  <a:solidFill>
                    <a:schemeClr val="tx1"/>
                  </a:solidFill>
                  <a:latin typeface="Candara" panose="020E0502030303020204" pitchFamily="34" charset="0"/>
                  <a:ea typeface="Lato Light"/>
                  <a:cs typeface="Lato Light"/>
                </a:rPr>
                <a:t>dibahas</a:t>
              </a:r>
              <a:endParaRPr lang="en-US" sz="1600" b="1" dirty="0">
                <a:solidFill>
                  <a:schemeClr val="tx1"/>
                </a:solidFill>
                <a:latin typeface="Candara" panose="020E0502030303020204" pitchFamily="34" charset="0"/>
                <a:ea typeface="Lato Light"/>
                <a:cs typeface="Lato Light"/>
              </a:endParaRP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Bupati</a:t>
              </a:r>
              <a:r>
                <a:rPr lang="en-US" sz="1600" dirty="0">
                  <a:solidFill>
                    <a:schemeClr val="tx1"/>
                  </a:solidFill>
                  <a:latin typeface="Candara" panose="020E0502030303020204" pitchFamily="34" charset="0"/>
                  <a:ea typeface="Lato Light"/>
                  <a:cs typeface="Lato Light"/>
                </a:rPr>
                <a:t>/</a:t>
              </a:r>
              <a:r>
                <a:rPr lang="en-US" sz="1600" dirty="0" err="1">
                  <a:solidFill>
                    <a:schemeClr val="tx1"/>
                  </a:solidFill>
                  <a:latin typeface="Candara" panose="020E0502030303020204" pitchFamily="34" charset="0"/>
                  <a:ea typeface="Lato Light"/>
                  <a:cs typeface="Lato Light"/>
                </a:rPr>
                <a:t>Walikota</a:t>
              </a:r>
              <a:r>
                <a:rPr lang="en-US" sz="1600" dirty="0">
                  <a:solidFill>
                    <a:schemeClr val="tx1"/>
                  </a:solidFill>
                  <a:latin typeface="Candara" panose="020E0502030303020204" pitchFamily="34" charset="0"/>
                  <a:ea typeface="Lato Light"/>
                  <a:cs typeface="Lato Light"/>
                </a:rPr>
                <a:t> &amp; DPRD</a:t>
              </a:r>
            </a:p>
          </p:txBody>
        </p:sp>
        <p:sp>
          <p:nvSpPr>
            <p:cNvPr id="64" name="Right Arrow 26">
              <a:extLst>
                <a:ext uri="{FF2B5EF4-FFF2-40B4-BE49-F238E27FC236}">
                  <a16:creationId xmlns="" xmlns:a16="http://schemas.microsoft.com/office/drawing/2014/main" id="{91AAF51E-3262-496D-90D5-E54DBF84087D}"/>
                </a:ext>
              </a:extLst>
            </p:cNvPr>
            <p:cNvSpPr/>
            <p:nvPr/>
          </p:nvSpPr>
          <p:spPr>
            <a:xfrm rot="10800000">
              <a:off x="4301310" y="2930361"/>
              <a:ext cx="385870" cy="311124"/>
            </a:xfrm>
            <a:prstGeom prst="rightArrow">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65" name="Oval 64">
              <a:extLst>
                <a:ext uri="{FF2B5EF4-FFF2-40B4-BE49-F238E27FC236}">
                  <a16:creationId xmlns="" xmlns:a16="http://schemas.microsoft.com/office/drawing/2014/main" id="{A2C99EC3-868E-476E-B823-191A03565E16}"/>
                </a:ext>
              </a:extLst>
            </p:cNvPr>
            <p:cNvSpPr/>
            <p:nvPr/>
          </p:nvSpPr>
          <p:spPr>
            <a:xfrm>
              <a:off x="6581246" y="2187652"/>
              <a:ext cx="330590" cy="3605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18</a:t>
              </a:r>
            </a:p>
          </p:txBody>
        </p:sp>
      </p:grpSp>
      <p:grpSp>
        <p:nvGrpSpPr>
          <p:cNvPr id="66" name="Group 65">
            <a:extLst>
              <a:ext uri="{FF2B5EF4-FFF2-40B4-BE49-F238E27FC236}">
                <a16:creationId xmlns="" xmlns:a16="http://schemas.microsoft.com/office/drawing/2014/main" id="{342EFE8C-F583-4AEA-8CAD-38E55FC8BBC5}"/>
              </a:ext>
            </a:extLst>
          </p:cNvPr>
          <p:cNvGrpSpPr/>
          <p:nvPr/>
        </p:nvGrpSpPr>
        <p:grpSpPr>
          <a:xfrm>
            <a:off x="8827387" y="2490392"/>
            <a:ext cx="3224316" cy="1432381"/>
            <a:chOff x="6691980" y="2229480"/>
            <a:chExt cx="2418237" cy="1432381"/>
          </a:xfrm>
        </p:grpSpPr>
        <p:sp>
          <p:nvSpPr>
            <p:cNvPr id="67" name="Shape 188">
              <a:extLst>
                <a:ext uri="{FF2B5EF4-FFF2-40B4-BE49-F238E27FC236}">
                  <a16:creationId xmlns="" xmlns:a16="http://schemas.microsoft.com/office/drawing/2014/main" id="{F96A12D8-544E-413E-8F28-B6CDC409A61B}"/>
                </a:ext>
              </a:extLst>
            </p:cNvPr>
            <p:cNvSpPr/>
            <p:nvPr/>
          </p:nvSpPr>
          <p:spPr>
            <a:xfrm>
              <a:off x="7055589" y="2478731"/>
              <a:ext cx="1943207" cy="1183130"/>
            </a:xfrm>
            <a:prstGeom prst="rect">
              <a:avLst/>
            </a:prstGeom>
            <a:solidFill>
              <a:srgbClr val="C00000"/>
            </a:solidFill>
            <a:ln w="12700" cap="flat">
              <a:solidFill>
                <a:schemeClr val="tx1"/>
              </a:solid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schemeClr val="bg1"/>
                  </a:solidFill>
                  <a:latin typeface="Candara" panose="020E0502030303020204" pitchFamily="34" charset="0"/>
                  <a:ea typeface="Lato Light"/>
                  <a:cs typeface="Lato Light"/>
                </a:rPr>
                <a:t>EVALUASI</a:t>
              </a:r>
              <a:r>
                <a:rPr lang="en-US" sz="1800" b="1" u="sng" dirty="0">
                  <a:solidFill>
                    <a:schemeClr val="bg1"/>
                  </a:solidFill>
                  <a:latin typeface="Candara" panose="020E0502030303020204" pitchFamily="34" charset="0"/>
                  <a:ea typeface="Lato Light"/>
                  <a:cs typeface="Lato Light"/>
                </a:rPr>
                <a:t> </a:t>
              </a:r>
            </a:p>
            <a:p>
              <a:pPr algn="ctr" defTabSz="219133" fontAlgn="auto">
                <a:lnSpc>
                  <a:spcPct val="100000"/>
                </a:lnSpc>
                <a:spcBef>
                  <a:spcPts val="0"/>
                </a:spcBef>
                <a:spcAft>
                  <a:spcPts val="0"/>
                </a:spcAft>
                <a:defRPr sz="1800">
                  <a:solidFill>
                    <a:srgbClr val="000000"/>
                  </a:solidFill>
                </a:defRPr>
              </a:pPr>
              <a:r>
                <a:rPr lang="en-US" sz="1600" b="1" dirty="0" err="1">
                  <a:solidFill>
                    <a:schemeClr val="bg1"/>
                  </a:solidFill>
                  <a:latin typeface="Candara" panose="020E0502030303020204" pitchFamily="34" charset="0"/>
                  <a:ea typeface="Lato Light"/>
                  <a:cs typeface="Lato Light"/>
                </a:rPr>
                <a:t>Raperda</a:t>
              </a:r>
              <a:r>
                <a:rPr lang="en-US" sz="1600" b="1" dirty="0">
                  <a:solidFill>
                    <a:schemeClr val="bg1"/>
                  </a:solidFill>
                  <a:latin typeface="Candara" panose="020E0502030303020204" pitchFamily="34" charset="0"/>
                  <a:ea typeface="Lato Light"/>
                  <a:cs typeface="Lato Light"/>
                </a:rPr>
                <a:t> </a:t>
              </a:r>
              <a:r>
                <a:rPr lang="en-US" sz="1600" b="1" dirty="0" err="1">
                  <a:solidFill>
                    <a:schemeClr val="bg1"/>
                  </a:solidFill>
                  <a:latin typeface="Candara" panose="020E0502030303020204" pitchFamily="34" charset="0"/>
                  <a:ea typeface="Lato Light"/>
                  <a:cs typeface="Lato Light"/>
                </a:rPr>
                <a:t>Perubahan</a:t>
              </a:r>
              <a:r>
                <a:rPr lang="en-US" sz="1600" b="1" dirty="0">
                  <a:solidFill>
                    <a:schemeClr val="bg1"/>
                  </a:solidFill>
                  <a:latin typeface="Candara" panose="020E0502030303020204" pitchFamily="34" charset="0"/>
                  <a:ea typeface="Lato Light"/>
                  <a:cs typeface="Lato Light"/>
                </a:rPr>
                <a:t> APBD Oleh </a:t>
              </a:r>
              <a:r>
                <a:rPr lang="en-US" sz="1600" b="1" dirty="0" err="1">
                  <a:solidFill>
                    <a:schemeClr val="bg1"/>
                  </a:solidFill>
                  <a:latin typeface="Candara" panose="020E0502030303020204" pitchFamily="34" charset="0"/>
                  <a:ea typeface="Lato Light"/>
                  <a:cs typeface="Lato Light"/>
                </a:rPr>
                <a:t>Gubernur</a:t>
              </a:r>
              <a:endParaRPr lang="en-US" sz="1200" dirty="0">
                <a:solidFill>
                  <a:schemeClr val="bg1"/>
                </a:solidFill>
                <a:latin typeface="Lato Light"/>
                <a:ea typeface="Lato Light"/>
                <a:cs typeface="Lato Light"/>
              </a:endParaRPr>
            </a:p>
          </p:txBody>
        </p:sp>
        <p:sp>
          <p:nvSpPr>
            <p:cNvPr id="68" name="Oval 67">
              <a:extLst>
                <a:ext uri="{FF2B5EF4-FFF2-40B4-BE49-F238E27FC236}">
                  <a16:creationId xmlns="" xmlns:a16="http://schemas.microsoft.com/office/drawing/2014/main" id="{0317B7D3-A620-4BA2-81DE-68B11CE57D79}"/>
                </a:ext>
              </a:extLst>
            </p:cNvPr>
            <p:cNvSpPr/>
            <p:nvPr/>
          </p:nvSpPr>
          <p:spPr>
            <a:xfrm>
              <a:off x="8746735" y="2229480"/>
              <a:ext cx="363482" cy="375846"/>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17</a:t>
              </a:r>
            </a:p>
          </p:txBody>
        </p:sp>
        <p:sp>
          <p:nvSpPr>
            <p:cNvPr id="69" name="Right Arrow 25">
              <a:extLst>
                <a:ext uri="{FF2B5EF4-FFF2-40B4-BE49-F238E27FC236}">
                  <a16:creationId xmlns="" xmlns:a16="http://schemas.microsoft.com/office/drawing/2014/main" id="{8D99488F-2C2B-4371-931B-0B8188F7A646}"/>
                </a:ext>
              </a:extLst>
            </p:cNvPr>
            <p:cNvSpPr/>
            <p:nvPr/>
          </p:nvSpPr>
          <p:spPr>
            <a:xfrm rot="10800000">
              <a:off x="6691980" y="2943262"/>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70" name="Group 69"/>
          <p:cNvGrpSpPr/>
          <p:nvPr/>
        </p:nvGrpSpPr>
        <p:grpSpPr>
          <a:xfrm>
            <a:off x="268451" y="147430"/>
            <a:ext cx="2002171" cy="1018803"/>
            <a:chOff x="251671" y="256486"/>
            <a:chExt cx="1501628" cy="1018803"/>
          </a:xfrm>
        </p:grpSpPr>
        <p:pic>
          <p:nvPicPr>
            <p:cNvPr id="71" name="Picture 2" descr="http://www.sumselprov.go.id/images/sumsel2.png"/>
            <p:cNvPicPr>
              <a:picLocks noChangeAspect="1" noChangeArrowheads="1"/>
            </p:cNvPicPr>
            <p:nvPr/>
          </p:nvPicPr>
          <p:blipFill>
            <a:blip r:embed="rId2"/>
            <a:srcRect/>
            <a:stretch>
              <a:fillRect/>
            </a:stretch>
          </p:blipFill>
          <p:spPr bwMode="auto">
            <a:xfrm>
              <a:off x="617006" y="256486"/>
              <a:ext cx="858366" cy="817306"/>
            </a:xfrm>
            <a:prstGeom prst="rect">
              <a:avLst/>
            </a:prstGeom>
            <a:noFill/>
          </p:spPr>
        </p:pic>
        <p:sp>
          <p:nvSpPr>
            <p:cNvPr id="72" name="TextBox 71"/>
            <p:cNvSpPr txBox="1"/>
            <p:nvPr/>
          </p:nvSpPr>
          <p:spPr>
            <a:xfrm>
              <a:off x="251671" y="998290"/>
              <a:ext cx="1501628" cy="276999"/>
            </a:xfrm>
            <a:prstGeom prst="rect">
              <a:avLst/>
            </a:prstGeom>
            <a:noFill/>
          </p:spPr>
          <p:txBody>
            <a:bodyPr wrap="square" rtlCol="0">
              <a:spAutoFit/>
            </a:bodyPr>
            <a:lstStyle/>
            <a:p>
              <a:r>
                <a:rPr lang="id-ID" sz="1200" b="1" dirty="0"/>
                <a:t>B</a:t>
              </a:r>
              <a:r>
                <a:rPr lang="en-US" sz="1200" b="1" dirty="0"/>
                <a:t>PSDMD</a:t>
              </a:r>
              <a:r>
                <a:rPr lang="id-ID" sz="1200" dirty="0"/>
                <a:t> </a:t>
              </a:r>
              <a:r>
                <a:rPr lang="id-ID" sz="1200" i="1" dirty="0">
                  <a:solidFill>
                    <a:srgbClr val="0070C0"/>
                  </a:solidFill>
                  <a:latin typeface="Jester" pitchFamily="2" charset="0"/>
                </a:rPr>
                <a:t>Prov Sumsel</a:t>
              </a:r>
            </a:p>
          </p:txBody>
        </p:sp>
      </p:grpSp>
    </p:spTree>
    <p:extLst>
      <p:ext uri="{BB962C8B-B14F-4D97-AF65-F5344CB8AC3E}">
        <p14:creationId xmlns:p14="http://schemas.microsoft.com/office/powerpoint/2010/main" val="3079632928"/>
      </p:ext>
    </p:extLst>
  </p:cSld>
  <p:clrMapOvr>
    <a:masterClrMapping/>
  </p:clrMapOvr>
  <mc:AlternateContent xmlns:mc="http://schemas.openxmlformats.org/markup-compatibility/2006" xmlns:p14="http://schemas.microsoft.com/office/powerpoint/2010/main">
    <mc:Choice Requires="p14">
      <p:transition spd="slow" p14:dur="1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500" fill="hold"/>
                                        <p:tgtEl>
                                          <p:spTgt spid="56"/>
                                        </p:tgtEl>
                                        <p:attrNameLst>
                                          <p:attrName>ppt_w</p:attrName>
                                        </p:attrNameLst>
                                      </p:cBhvr>
                                      <p:tavLst>
                                        <p:tav tm="0">
                                          <p:val>
                                            <p:fltVal val="0"/>
                                          </p:val>
                                        </p:tav>
                                        <p:tav tm="100000">
                                          <p:val>
                                            <p:strVal val="#ppt_w"/>
                                          </p:val>
                                        </p:tav>
                                      </p:tavLst>
                                    </p:anim>
                                    <p:anim calcmode="lin" valueType="num">
                                      <p:cBhvr>
                                        <p:cTn id="8" dur="500" fill="hold"/>
                                        <p:tgtEl>
                                          <p:spTgt spid="56"/>
                                        </p:tgtEl>
                                        <p:attrNameLst>
                                          <p:attrName>ppt_h</p:attrName>
                                        </p:attrNameLst>
                                      </p:cBhvr>
                                      <p:tavLst>
                                        <p:tav tm="0">
                                          <p:val>
                                            <p:fltVal val="0"/>
                                          </p:val>
                                        </p:tav>
                                        <p:tav tm="100000">
                                          <p:val>
                                            <p:strVal val="#ppt_h"/>
                                          </p:val>
                                        </p:tav>
                                      </p:tavLst>
                                    </p:anim>
                                    <p:animEffect transition="in" filter="fade">
                                      <p:cBhvr>
                                        <p:cTn id="9" dur="500"/>
                                        <p:tgtEl>
                                          <p:spTgt spid="5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p:cTn id="13" dur="500" fill="hold"/>
                                        <p:tgtEl>
                                          <p:spTgt spid="51"/>
                                        </p:tgtEl>
                                        <p:attrNameLst>
                                          <p:attrName>ppt_w</p:attrName>
                                        </p:attrNameLst>
                                      </p:cBhvr>
                                      <p:tavLst>
                                        <p:tav tm="0">
                                          <p:val>
                                            <p:fltVal val="0"/>
                                          </p:val>
                                        </p:tav>
                                        <p:tav tm="100000">
                                          <p:val>
                                            <p:strVal val="#ppt_w"/>
                                          </p:val>
                                        </p:tav>
                                      </p:tavLst>
                                    </p:anim>
                                    <p:anim calcmode="lin" valueType="num">
                                      <p:cBhvr>
                                        <p:cTn id="14" dur="500" fill="hold"/>
                                        <p:tgtEl>
                                          <p:spTgt spid="51"/>
                                        </p:tgtEl>
                                        <p:attrNameLst>
                                          <p:attrName>ppt_h</p:attrName>
                                        </p:attrNameLst>
                                      </p:cBhvr>
                                      <p:tavLst>
                                        <p:tav tm="0">
                                          <p:val>
                                            <p:fltVal val="0"/>
                                          </p:val>
                                        </p:tav>
                                        <p:tav tm="100000">
                                          <p:val>
                                            <p:strVal val="#ppt_h"/>
                                          </p:val>
                                        </p:tav>
                                      </p:tavLst>
                                    </p:anim>
                                    <p:animEffect transition="in" filter="fade">
                                      <p:cBhvr>
                                        <p:cTn id="15" dur="500"/>
                                        <p:tgtEl>
                                          <p:spTgt spid="51"/>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66"/>
                                        </p:tgtEl>
                                        <p:attrNameLst>
                                          <p:attrName>style.visibility</p:attrName>
                                        </p:attrNameLst>
                                      </p:cBhvr>
                                      <p:to>
                                        <p:strVal val="visible"/>
                                      </p:to>
                                    </p:set>
                                    <p:anim calcmode="lin" valueType="num">
                                      <p:cBhvr>
                                        <p:cTn id="32" dur="500" fill="hold"/>
                                        <p:tgtEl>
                                          <p:spTgt spid="66"/>
                                        </p:tgtEl>
                                        <p:attrNameLst>
                                          <p:attrName>ppt_w</p:attrName>
                                        </p:attrNameLst>
                                      </p:cBhvr>
                                      <p:tavLst>
                                        <p:tav tm="0">
                                          <p:val>
                                            <p:fltVal val="0"/>
                                          </p:val>
                                        </p:tav>
                                        <p:tav tm="100000">
                                          <p:val>
                                            <p:strVal val="#ppt_w"/>
                                          </p:val>
                                        </p:tav>
                                      </p:tavLst>
                                    </p:anim>
                                    <p:anim calcmode="lin" valueType="num">
                                      <p:cBhvr>
                                        <p:cTn id="33" dur="500" fill="hold"/>
                                        <p:tgtEl>
                                          <p:spTgt spid="66"/>
                                        </p:tgtEl>
                                        <p:attrNameLst>
                                          <p:attrName>ppt_h</p:attrName>
                                        </p:attrNameLst>
                                      </p:cBhvr>
                                      <p:tavLst>
                                        <p:tav tm="0">
                                          <p:val>
                                            <p:fltVal val="0"/>
                                          </p:val>
                                        </p:tav>
                                        <p:tav tm="100000">
                                          <p:val>
                                            <p:strVal val="#ppt_h"/>
                                          </p:val>
                                        </p:tav>
                                      </p:tavLst>
                                    </p:anim>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Effect transition="in" filter="fade">
                                      <p:cBhvr>
                                        <p:cTn id="41" dur="500"/>
                                        <p:tgtEl>
                                          <p:spTgt spid="61"/>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p:cTn id="46" dur="500" fill="hold"/>
                                        <p:tgtEl>
                                          <p:spTgt spid="19"/>
                                        </p:tgtEl>
                                        <p:attrNameLst>
                                          <p:attrName>ppt_w</p:attrName>
                                        </p:attrNameLst>
                                      </p:cBhvr>
                                      <p:tavLst>
                                        <p:tav tm="0">
                                          <p:val>
                                            <p:fltVal val="0"/>
                                          </p:val>
                                        </p:tav>
                                        <p:tav tm="100000">
                                          <p:val>
                                            <p:strVal val="#ppt_w"/>
                                          </p:val>
                                        </p:tav>
                                      </p:tavLst>
                                    </p:anim>
                                    <p:anim calcmode="lin" valueType="num">
                                      <p:cBhvr>
                                        <p:cTn id="47" dur="500" fill="hold"/>
                                        <p:tgtEl>
                                          <p:spTgt spid="19"/>
                                        </p:tgtEl>
                                        <p:attrNameLst>
                                          <p:attrName>ppt_h</p:attrName>
                                        </p:attrNameLst>
                                      </p:cBhvr>
                                      <p:tavLst>
                                        <p:tav tm="0">
                                          <p:val>
                                            <p:fltVal val="0"/>
                                          </p:val>
                                        </p:tav>
                                        <p:tav tm="100000">
                                          <p:val>
                                            <p:strVal val="#ppt_h"/>
                                          </p:val>
                                        </p:tav>
                                      </p:tavLst>
                                    </p:anim>
                                    <p:animEffect transition="in" filter="fade">
                                      <p:cBhvr>
                                        <p:cTn id="48" dur="500"/>
                                        <p:tgtEl>
                                          <p:spTgt spid="19"/>
                                        </p:tgtEl>
                                      </p:cBhvr>
                                    </p:animEffect>
                                  </p:childTnLst>
                                </p:cTn>
                              </p:par>
                            </p:childTnLst>
                          </p:cTn>
                        </p:par>
                        <p:par>
                          <p:cTn id="49" fill="hold">
                            <p:stCondLst>
                              <p:cond delay="500"/>
                            </p:stCondLst>
                            <p:childTnLst>
                              <p:par>
                                <p:cTn id="50" presetID="53" presetClass="entr" presetSubtype="16" fill="hold" nodeType="after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500" fill="hold"/>
                                        <p:tgtEl>
                                          <p:spTgt spid="24"/>
                                        </p:tgtEl>
                                        <p:attrNameLst>
                                          <p:attrName>ppt_w</p:attrName>
                                        </p:attrNameLst>
                                      </p:cBhvr>
                                      <p:tavLst>
                                        <p:tav tm="0">
                                          <p:val>
                                            <p:fltVal val="0"/>
                                          </p:val>
                                        </p:tav>
                                        <p:tav tm="100000">
                                          <p:val>
                                            <p:strVal val="#ppt_w"/>
                                          </p:val>
                                        </p:tav>
                                      </p:tavLst>
                                    </p:anim>
                                    <p:anim calcmode="lin" valueType="num">
                                      <p:cBhvr>
                                        <p:cTn id="53" dur="500" fill="hold"/>
                                        <p:tgtEl>
                                          <p:spTgt spid="24"/>
                                        </p:tgtEl>
                                        <p:attrNameLst>
                                          <p:attrName>ppt_h</p:attrName>
                                        </p:attrNameLst>
                                      </p:cBhvr>
                                      <p:tavLst>
                                        <p:tav tm="0">
                                          <p:val>
                                            <p:fltVal val="0"/>
                                          </p:val>
                                        </p:tav>
                                        <p:tav tm="100000">
                                          <p:val>
                                            <p:strVal val="#ppt_h"/>
                                          </p:val>
                                        </p:tav>
                                      </p:tavLst>
                                    </p:anim>
                                    <p:animEffect transition="in" filter="fade">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 calcmode="lin" valueType="num">
                                      <p:cBhvr>
                                        <p:cTn id="59" dur="500" fill="hold"/>
                                        <p:tgtEl>
                                          <p:spTgt spid="33"/>
                                        </p:tgtEl>
                                        <p:attrNameLst>
                                          <p:attrName>ppt_w</p:attrName>
                                        </p:attrNameLst>
                                      </p:cBhvr>
                                      <p:tavLst>
                                        <p:tav tm="0">
                                          <p:val>
                                            <p:fltVal val="0"/>
                                          </p:val>
                                        </p:tav>
                                        <p:tav tm="100000">
                                          <p:val>
                                            <p:strVal val="#ppt_w"/>
                                          </p:val>
                                        </p:tav>
                                      </p:tavLst>
                                    </p:anim>
                                    <p:anim calcmode="lin" valueType="num">
                                      <p:cBhvr>
                                        <p:cTn id="60" dur="500" fill="hold"/>
                                        <p:tgtEl>
                                          <p:spTgt spid="33"/>
                                        </p:tgtEl>
                                        <p:attrNameLst>
                                          <p:attrName>ppt_h</p:attrName>
                                        </p:attrNameLst>
                                      </p:cBhvr>
                                      <p:tavLst>
                                        <p:tav tm="0">
                                          <p:val>
                                            <p:fltVal val="0"/>
                                          </p:val>
                                        </p:tav>
                                        <p:tav tm="100000">
                                          <p:val>
                                            <p:strVal val="#ppt_h"/>
                                          </p:val>
                                        </p:tav>
                                      </p:tavLst>
                                    </p:anim>
                                    <p:animEffect transition="in" filter="fade">
                                      <p:cBhvr>
                                        <p:cTn id="61" dur="500"/>
                                        <p:tgtEl>
                                          <p:spTgt spid="33"/>
                                        </p:tgtEl>
                                      </p:cBhvr>
                                    </p:animEffect>
                                  </p:childTnLst>
                                </p:cTn>
                              </p:par>
                            </p:childTnLst>
                          </p:cTn>
                        </p:par>
                        <p:par>
                          <p:cTn id="62" fill="hold">
                            <p:stCondLst>
                              <p:cond delay="500"/>
                            </p:stCondLst>
                            <p:childTnLst>
                              <p:par>
                                <p:cTn id="63" presetID="53" presetClass="entr" presetSubtype="16" fill="hold" nodeType="after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p:cTn id="65" dur="500" fill="hold"/>
                                        <p:tgtEl>
                                          <p:spTgt spid="28"/>
                                        </p:tgtEl>
                                        <p:attrNameLst>
                                          <p:attrName>ppt_w</p:attrName>
                                        </p:attrNameLst>
                                      </p:cBhvr>
                                      <p:tavLst>
                                        <p:tav tm="0">
                                          <p:val>
                                            <p:fltVal val="0"/>
                                          </p:val>
                                        </p:tav>
                                        <p:tav tm="100000">
                                          <p:val>
                                            <p:strVal val="#ppt_w"/>
                                          </p:val>
                                        </p:tav>
                                      </p:tavLst>
                                    </p:anim>
                                    <p:anim calcmode="lin" valueType="num">
                                      <p:cBhvr>
                                        <p:cTn id="66" dur="500" fill="hold"/>
                                        <p:tgtEl>
                                          <p:spTgt spid="28"/>
                                        </p:tgtEl>
                                        <p:attrNameLst>
                                          <p:attrName>ppt_h</p:attrName>
                                        </p:attrNameLst>
                                      </p:cBhvr>
                                      <p:tavLst>
                                        <p:tav tm="0">
                                          <p:val>
                                            <p:fltVal val="0"/>
                                          </p:val>
                                        </p:tav>
                                        <p:tav tm="100000">
                                          <p:val>
                                            <p:strVal val="#ppt_h"/>
                                          </p:val>
                                        </p:tav>
                                      </p:tavLst>
                                    </p:anim>
                                    <p:animEffect transition="in" filter="fad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nodeType="click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p:cTn id="72" dur="500" fill="hold"/>
                                        <p:tgtEl>
                                          <p:spTgt spid="38"/>
                                        </p:tgtEl>
                                        <p:attrNameLst>
                                          <p:attrName>ppt_w</p:attrName>
                                        </p:attrNameLst>
                                      </p:cBhvr>
                                      <p:tavLst>
                                        <p:tav tm="0">
                                          <p:val>
                                            <p:fltVal val="0"/>
                                          </p:val>
                                        </p:tav>
                                        <p:tav tm="100000">
                                          <p:val>
                                            <p:strVal val="#ppt_w"/>
                                          </p:val>
                                        </p:tav>
                                      </p:tavLst>
                                    </p:anim>
                                    <p:anim calcmode="lin" valueType="num">
                                      <p:cBhvr>
                                        <p:cTn id="73" dur="500" fill="hold"/>
                                        <p:tgtEl>
                                          <p:spTgt spid="38"/>
                                        </p:tgtEl>
                                        <p:attrNameLst>
                                          <p:attrName>ppt_h</p:attrName>
                                        </p:attrNameLst>
                                      </p:cBhvr>
                                      <p:tavLst>
                                        <p:tav tm="0">
                                          <p:val>
                                            <p:fltVal val="0"/>
                                          </p:val>
                                        </p:tav>
                                        <p:tav tm="100000">
                                          <p:val>
                                            <p:strVal val="#ppt_h"/>
                                          </p:val>
                                        </p:tav>
                                      </p:tavLst>
                                    </p:anim>
                                    <p:animEffect transition="in" filter="fade">
                                      <p:cBhvr>
                                        <p:cTn id="74" dur="500"/>
                                        <p:tgtEl>
                                          <p:spTgt spid="38"/>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42"/>
                                        </p:tgtEl>
                                        <p:attrNameLst>
                                          <p:attrName>style.visibility</p:attrName>
                                        </p:attrNameLst>
                                      </p:cBhvr>
                                      <p:to>
                                        <p:strVal val="visible"/>
                                      </p:to>
                                    </p:set>
                                    <p:anim calcmode="lin" valueType="num">
                                      <p:cBhvr>
                                        <p:cTn id="79" dur="500" fill="hold"/>
                                        <p:tgtEl>
                                          <p:spTgt spid="42"/>
                                        </p:tgtEl>
                                        <p:attrNameLst>
                                          <p:attrName>ppt_w</p:attrName>
                                        </p:attrNameLst>
                                      </p:cBhvr>
                                      <p:tavLst>
                                        <p:tav tm="0">
                                          <p:val>
                                            <p:fltVal val="0"/>
                                          </p:val>
                                        </p:tav>
                                        <p:tav tm="100000">
                                          <p:val>
                                            <p:strVal val="#ppt_w"/>
                                          </p:val>
                                        </p:tav>
                                      </p:tavLst>
                                    </p:anim>
                                    <p:anim calcmode="lin" valueType="num">
                                      <p:cBhvr>
                                        <p:cTn id="80" dur="500" fill="hold"/>
                                        <p:tgtEl>
                                          <p:spTgt spid="42"/>
                                        </p:tgtEl>
                                        <p:attrNameLst>
                                          <p:attrName>ppt_h</p:attrName>
                                        </p:attrNameLst>
                                      </p:cBhvr>
                                      <p:tavLst>
                                        <p:tav tm="0">
                                          <p:val>
                                            <p:fltVal val="0"/>
                                          </p:val>
                                        </p:tav>
                                        <p:tav tm="100000">
                                          <p:val>
                                            <p:strVal val="#ppt_h"/>
                                          </p:val>
                                        </p:tav>
                                      </p:tavLst>
                                    </p:anim>
                                    <p:animEffect transition="in" filter="fade">
                                      <p:cBhvr>
                                        <p:cTn id="81" dur="500"/>
                                        <p:tgtEl>
                                          <p:spTgt spid="42"/>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nodeType="clickEffect">
                                  <p:stCondLst>
                                    <p:cond delay="0"/>
                                  </p:stCondLst>
                                  <p:childTnLst>
                                    <p:set>
                                      <p:cBhvr>
                                        <p:cTn id="85" dur="1" fill="hold">
                                          <p:stCondLst>
                                            <p:cond delay="0"/>
                                          </p:stCondLst>
                                        </p:cTn>
                                        <p:tgtEl>
                                          <p:spTgt spid="48"/>
                                        </p:tgtEl>
                                        <p:attrNameLst>
                                          <p:attrName>style.visibility</p:attrName>
                                        </p:attrNameLst>
                                      </p:cBhvr>
                                      <p:to>
                                        <p:strVal val="visible"/>
                                      </p:to>
                                    </p:set>
                                    <p:anim calcmode="lin" valueType="num">
                                      <p:cBhvr>
                                        <p:cTn id="86" dur="500" fill="hold"/>
                                        <p:tgtEl>
                                          <p:spTgt spid="48"/>
                                        </p:tgtEl>
                                        <p:attrNameLst>
                                          <p:attrName>ppt_w</p:attrName>
                                        </p:attrNameLst>
                                      </p:cBhvr>
                                      <p:tavLst>
                                        <p:tav tm="0">
                                          <p:val>
                                            <p:fltVal val="0"/>
                                          </p:val>
                                        </p:tav>
                                        <p:tav tm="100000">
                                          <p:val>
                                            <p:strVal val="#ppt_w"/>
                                          </p:val>
                                        </p:tav>
                                      </p:tavLst>
                                    </p:anim>
                                    <p:anim calcmode="lin" valueType="num">
                                      <p:cBhvr>
                                        <p:cTn id="87" dur="500" fill="hold"/>
                                        <p:tgtEl>
                                          <p:spTgt spid="48"/>
                                        </p:tgtEl>
                                        <p:attrNameLst>
                                          <p:attrName>ppt_h</p:attrName>
                                        </p:attrNameLst>
                                      </p:cBhvr>
                                      <p:tavLst>
                                        <p:tav tm="0">
                                          <p:val>
                                            <p:fltVal val="0"/>
                                          </p:val>
                                        </p:tav>
                                        <p:tav tm="100000">
                                          <p:val>
                                            <p:strVal val="#ppt_h"/>
                                          </p:val>
                                        </p:tav>
                                      </p:tavLst>
                                    </p:anim>
                                    <p:animEffect transition="in" filter="fade">
                                      <p:cBhvr>
                                        <p:cTn id="8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ChangeArrowheads="1"/>
          </p:cNvSpPr>
          <p:nvPr/>
        </p:nvSpPr>
        <p:spPr bwMode="auto">
          <a:xfrm>
            <a:off x="6285525" y="2170113"/>
            <a:ext cx="4718537" cy="2163762"/>
          </a:xfrm>
          <a:prstGeom prst="rect">
            <a:avLst/>
          </a:prstGeom>
          <a:solidFill>
            <a:srgbClr val="FF9900"/>
          </a:solidFill>
          <a:ln w="9525">
            <a:noFill/>
            <a:miter lim="800000"/>
            <a:headEnd/>
            <a:tailEnd/>
          </a:ln>
        </p:spPr>
        <p:txBody>
          <a:bodyPr/>
          <a:lstStyle/>
          <a:p>
            <a:pPr algn="ctr" eaLnBrk="0" hangingPunct="0"/>
            <a:endParaRPr lang="id-ID">
              <a:latin typeface="Calibri" pitchFamily="34" charset="0"/>
            </a:endParaRPr>
          </a:p>
        </p:txBody>
      </p:sp>
      <p:sp>
        <p:nvSpPr>
          <p:cNvPr id="81923" name="Rectangle 8"/>
          <p:cNvSpPr>
            <a:spLocks noChangeArrowheads="1"/>
          </p:cNvSpPr>
          <p:nvPr/>
        </p:nvSpPr>
        <p:spPr bwMode="auto">
          <a:xfrm>
            <a:off x="357555" y="2174875"/>
            <a:ext cx="6516076" cy="2159000"/>
          </a:xfrm>
          <a:prstGeom prst="rect">
            <a:avLst/>
          </a:prstGeom>
          <a:solidFill>
            <a:srgbClr val="FF9900"/>
          </a:solidFill>
          <a:ln w="9525">
            <a:noFill/>
            <a:miter lim="800000"/>
            <a:headEnd/>
            <a:tailEnd/>
          </a:ln>
        </p:spPr>
        <p:txBody>
          <a:bodyPr/>
          <a:lstStyle/>
          <a:p>
            <a:pPr algn="ctr" eaLnBrk="0" hangingPunct="0"/>
            <a:endParaRPr lang="id-ID" sz="1200">
              <a:latin typeface="Arial Narrow" pitchFamily="34" charset="0"/>
              <a:cs typeface="Times New Roman" pitchFamily="18" charset="0"/>
            </a:endParaRPr>
          </a:p>
        </p:txBody>
      </p:sp>
      <p:sp>
        <p:nvSpPr>
          <p:cNvPr id="6" name="Text Box 27"/>
          <p:cNvSpPr txBox="1">
            <a:spLocks noChangeArrowheads="1"/>
          </p:cNvSpPr>
          <p:nvPr/>
        </p:nvSpPr>
        <p:spPr bwMode="auto">
          <a:xfrm>
            <a:off x="2552336" y="2329011"/>
            <a:ext cx="1112105" cy="615587"/>
          </a:xfrm>
          <a:prstGeom prst="rect">
            <a:avLst/>
          </a:prstGeom>
          <a:solidFill>
            <a:srgbClr val="000000"/>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eaLnBrk="0" fontAlgn="auto" hangingPunct="0">
              <a:spcBef>
                <a:spcPts val="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RPJM Daerah</a:t>
            </a:r>
          </a:p>
        </p:txBody>
      </p:sp>
      <p:sp>
        <p:nvSpPr>
          <p:cNvPr id="7" name="Text Box 28"/>
          <p:cNvSpPr txBox="1">
            <a:spLocks noChangeArrowheads="1"/>
          </p:cNvSpPr>
          <p:nvPr/>
        </p:nvSpPr>
        <p:spPr bwMode="auto">
          <a:xfrm>
            <a:off x="476213" y="2329011"/>
            <a:ext cx="1218868" cy="615587"/>
          </a:xfrm>
          <a:prstGeom prst="rect">
            <a:avLst/>
          </a:prstGeom>
          <a:solidFill>
            <a:srgbClr val="000000"/>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eaLnBrk="0" fontAlgn="auto" hangingPunct="0">
              <a:spcBef>
                <a:spcPts val="0"/>
              </a:spcBef>
              <a:spcAft>
                <a:spcPts val="0"/>
              </a:spcAft>
              <a:defRPr/>
            </a:pPr>
            <a:r>
              <a:rPr lang="id-ID" sz="1200" dirty="0">
                <a:effectLst>
                  <a:glow rad="228600">
                    <a:schemeClr val="accent3">
                      <a:satMod val="175000"/>
                      <a:alpha val="40000"/>
                    </a:schemeClr>
                  </a:glow>
                </a:effectLst>
                <a:latin typeface="Arial Narrow" pitchFamily="34" charset="0"/>
                <a:cs typeface="Times New Roman" pitchFamily="18" charset="0"/>
              </a:rPr>
              <a:t>RPJP Daerah</a:t>
            </a:r>
          </a:p>
        </p:txBody>
      </p:sp>
      <p:sp>
        <p:nvSpPr>
          <p:cNvPr id="8" name="Text Box 32"/>
          <p:cNvSpPr txBox="1">
            <a:spLocks noChangeArrowheads="1"/>
          </p:cNvSpPr>
          <p:nvPr/>
        </p:nvSpPr>
        <p:spPr bwMode="auto">
          <a:xfrm>
            <a:off x="4507644" y="2329011"/>
            <a:ext cx="1112105" cy="615587"/>
          </a:xfrm>
          <a:prstGeom prst="rect">
            <a:avLst/>
          </a:prstGeom>
          <a:solidFill>
            <a:srgbClr val="000000"/>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eaLnBrk="0" fontAlgn="auto" hangingPunct="0">
              <a:spcBef>
                <a:spcPts val="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RKP Daerah</a:t>
            </a:r>
          </a:p>
        </p:txBody>
      </p:sp>
      <p:sp>
        <p:nvSpPr>
          <p:cNvPr id="9" name="Text Box 35"/>
          <p:cNvSpPr txBox="1">
            <a:spLocks noChangeArrowheads="1"/>
          </p:cNvSpPr>
          <p:nvPr/>
        </p:nvSpPr>
        <p:spPr bwMode="auto">
          <a:xfrm>
            <a:off x="2552336" y="3561952"/>
            <a:ext cx="1112105" cy="617356"/>
          </a:xfrm>
          <a:prstGeom prst="rect">
            <a:avLst/>
          </a:prstGeom>
          <a:solidFill>
            <a:srgbClr val="000000"/>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eaLnBrk="0" fontAlgn="auto" hangingPunct="0">
              <a:spcBef>
                <a:spcPts val="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Renstra SKPD</a:t>
            </a:r>
          </a:p>
        </p:txBody>
      </p:sp>
      <p:sp>
        <p:nvSpPr>
          <p:cNvPr id="10" name="Text Box 36"/>
          <p:cNvSpPr txBox="1">
            <a:spLocks noChangeArrowheads="1"/>
          </p:cNvSpPr>
          <p:nvPr/>
        </p:nvSpPr>
        <p:spPr bwMode="auto">
          <a:xfrm>
            <a:off x="4507644" y="3561952"/>
            <a:ext cx="1112105" cy="617356"/>
          </a:xfrm>
          <a:prstGeom prst="rect">
            <a:avLst/>
          </a:prstGeom>
          <a:solidFill>
            <a:srgbClr val="000000"/>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eaLnBrk="0" fontAlgn="auto" hangingPunct="0">
              <a:spcBef>
                <a:spcPts val="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Renja -  SKPD</a:t>
            </a:r>
          </a:p>
        </p:txBody>
      </p:sp>
      <p:cxnSp>
        <p:nvCxnSpPr>
          <p:cNvPr id="81929" name="AutoShape 39"/>
          <p:cNvCxnSpPr>
            <a:cxnSpLocks noChangeShapeType="1"/>
            <a:stCxn id="7" idx="3"/>
            <a:endCxn id="6" idx="1"/>
          </p:cNvCxnSpPr>
          <p:nvPr/>
        </p:nvCxnSpPr>
        <p:spPr bwMode="auto">
          <a:xfrm>
            <a:off x="1695939" y="2636840"/>
            <a:ext cx="857739" cy="1587"/>
          </a:xfrm>
          <a:prstGeom prst="straightConnector1">
            <a:avLst/>
          </a:prstGeom>
          <a:noFill/>
          <a:ln w="19050">
            <a:solidFill>
              <a:srgbClr val="000000"/>
            </a:solidFill>
            <a:round/>
            <a:headEnd/>
            <a:tailEnd type="triangle" w="med" len="med"/>
          </a:ln>
        </p:spPr>
      </p:cxnSp>
      <p:cxnSp>
        <p:nvCxnSpPr>
          <p:cNvPr id="81930" name="AutoShape 40"/>
          <p:cNvCxnSpPr>
            <a:cxnSpLocks noChangeShapeType="1"/>
            <a:stCxn id="6" idx="2"/>
            <a:endCxn id="9" idx="0"/>
          </p:cNvCxnSpPr>
          <p:nvPr/>
        </p:nvCxnSpPr>
        <p:spPr bwMode="auto">
          <a:xfrm rot="5400000">
            <a:off x="2798825" y="3252605"/>
            <a:ext cx="617537" cy="1955"/>
          </a:xfrm>
          <a:prstGeom prst="straightConnector1">
            <a:avLst/>
          </a:prstGeom>
          <a:noFill/>
          <a:ln w="19050">
            <a:solidFill>
              <a:srgbClr val="000000"/>
            </a:solidFill>
            <a:round/>
            <a:headEnd/>
            <a:tailEnd type="triangle" w="med" len="med"/>
          </a:ln>
        </p:spPr>
      </p:cxnSp>
      <p:cxnSp>
        <p:nvCxnSpPr>
          <p:cNvPr id="81931" name="AutoShape 41"/>
          <p:cNvCxnSpPr>
            <a:cxnSpLocks noChangeShapeType="1"/>
            <a:stCxn id="6" idx="3"/>
            <a:endCxn id="8" idx="1"/>
          </p:cNvCxnSpPr>
          <p:nvPr/>
        </p:nvCxnSpPr>
        <p:spPr bwMode="auto">
          <a:xfrm>
            <a:off x="3663463" y="2636840"/>
            <a:ext cx="844061" cy="1587"/>
          </a:xfrm>
          <a:prstGeom prst="straightConnector1">
            <a:avLst/>
          </a:prstGeom>
          <a:noFill/>
          <a:ln w="19050">
            <a:solidFill>
              <a:srgbClr val="000000"/>
            </a:solidFill>
            <a:round/>
            <a:headEnd/>
            <a:tailEnd type="triangle" w="med" len="med"/>
          </a:ln>
        </p:spPr>
      </p:cxnSp>
      <p:cxnSp>
        <p:nvCxnSpPr>
          <p:cNvPr id="81932" name="AutoShape 46"/>
          <p:cNvCxnSpPr>
            <a:cxnSpLocks noChangeShapeType="1"/>
            <a:stCxn id="9" idx="3"/>
            <a:endCxn id="10" idx="1"/>
          </p:cNvCxnSpPr>
          <p:nvPr/>
        </p:nvCxnSpPr>
        <p:spPr bwMode="auto">
          <a:xfrm>
            <a:off x="3663463" y="3870325"/>
            <a:ext cx="844061" cy="1588"/>
          </a:xfrm>
          <a:prstGeom prst="straightConnector1">
            <a:avLst/>
          </a:prstGeom>
          <a:noFill/>
          <a:ln w="19050">
            <a:solidFill>
              <a:srgbClr val="000000"/>
            </a:solidFill>
            <a:round/>
            <a:headEnd/>
            <a:tailEnd type="triangle" w="med" len="med"/>
          </a:ln>
        </p:spPr>
      </p:cxnSp>
      <p:cxnSp>
        <p:nvCxnSpPr>
          <p:cNvPr id="81933" name="AutoShape 47"/>
          <p:cNvCxnSpPr>
            <a:cxnSpLocks noChangeShapeType="1"/>
            <a:stCxn id="8" idx="2"/>
            <a:endCxn id="10" idx="0"/>
          </p:cNvCxnSpPr>
          <p:nvPr/>
        </p:nvCxnSpPr>
        <p:spPr bwMode="auto">
          <a:xfrm rot="5400000">
            <a:off x="4754625" y="3252607"/>
            <a:ext cx="617537" cy="1953"/>
          </a:xfrm>
          <a:prstGeom prst="straightConnector1">
            <a:avLst/>
          </a:prstGeom>
          <a:noFill/>
          <a:ln w="28575">
            <a:solidFill>
              <a:srgbClr val="000000"/>
            </a:solidFill>
            <a:round/>
            <a:headEnd/>
            <a:tailEnd type="triangle" w="med" len="med"/>
          </a:ln>
        </p:spPr>
      </p:cxnSp>
      <p:cxnSp>
        <p:nvCxnSpPr>
          <p:cNvPr id="81934" name="AutoShape 50"/>
          <p:cNvCxnSpPr>
            <a:cxnSpLocks noChangeShapeType="1"/>
            <a:stCxn id="8" idx="3"/>
            <a:endCxn id="35" idx="1"/>
          </p:cNvCxnSpPr>
          <p:nvPr/>
        </p:nvCxnSpPr>
        <p:spPr bwMode="auto">
          <a:xfrm flipV="1">
            <a:off x="5619262" y="2636838"/>
            <a:ext cx="953477" cy="0"/>
          </a:xfrm>
          <a:prstGeom prst="straightConnector1">
            <a:avLst/>
          </a:prstGeom>
          <a:noFill/>
          <a:ln w="19050">
            <a:solidFill>
              <a:srgbClr val="000000"/>
            </a:solidFill>
            <a:round/>
            <a:headEnd/>
            <a:tailEnd type="triangle" w="med" len="med"/>
          </a:ln>
        </p:spPr>
      </p:cxnSp>
      <p:cxnSp>
        <p:nvCxnSpPr>
          <p:cNvPr id="81935" name="AutoShape 51"/>
          <p:cNvCxnSpPr>
            <a:cxnSpLocks noChangeShapeType="1"/>
            <a:stCxn id="10" idx="3"/>
            <a:endCxn id="19" idx="1"/>
          </p:cNvCxnSpPr>
          <p:nvPr/>
        </p:nvCxnSpPr>
        <p:spPr bwMode="auto">
          <a:xfrm>
            <a:off x="5619262" y="3870325"/>
            <a:ext cx="2477477" cy="1588"/>
          </a:xfrm>
          <a:prstGeom prst="straightConnector1">
            <a:avLst/>
          </a:prstGeom>
          <a:noFill/>
          <a:ln w="19050">
            <a:solidFill>
              <a:srgbClr val="000000"/>
            </a:solidFill>
            <a:round/>
            <a:headEnd/>
            <a:tailEnd type="triangle" w="med" len="med"/>
          </a:ln>
        </p:spPr>
      </p:cxnSp>
      <p:sp>
        <p:nvSpPr>
          <p:cNvPr id="18" name="Text Box 53"/>
          <p:cNvSpPr txBox="1">
            <a:spLocks noChangeArrowheads="1"/>
          </p:cNvSpPr>
          <p:nvPr/>
        </p:nvSpPr>
        <p:spPr bwMode="auto">
          <a:xfrm>
            <a:off x="8096266" y="2329011"/>
            <a:ext cx="1112105" cy="615587"/>
          </a:xfrm>
          <a:prstGeom prst="rect">
            <a:avLst/>
          </a:prstGeom>
          <a:solidFill>
            <a:srgbClr val="FF0000"/>
          </a:solidFill>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fontAlgn="auto" hangingPunct="0">
              <a:spcBef>
                <a:spcPts val="600"/>
              </a:spcBef>
              <a:spcAft>
                <a:spcPts val="0"/>
              </a:spcAft>
              <a:defRPr/>
            </a:pPr>
            <a:r>
              <a:rPr lang="id-ID" sz="1200" dirty="0">
                <a:effectLst>
                  <a:glow rad="228600">
                    <a:schemeClr val="accent3">
                      <a:satMod val="175000"/>
                      <a:alpha val="40000"/>
                    </a:schemeClr>
                  </a:glow>
                </a:effectLst>
                <a:latin typeface="Arial Narrow" pitchFamily="34" charset="0"/>
                <a:cs typeface="Times New Roman" pitchFamily="18" charset="0"/>
              </a:rPr>
              <a:t>RAPBD</a:t>
            </a:r>
          </a:p>
        </p:txBody>
      </p:sp>
      <p:sp>
        <p:nvSpPr>
          <p:cNvPr id="19" name="Text Box 55"/>
          <p:cNvSpPr txBox="1">
            <a:spLocks noChangeArrowheads="1"/>
          </p:cNvSpPr>
          <p:nvPr/>
        </p:nvSpPr>
        <p:spPr bwMode="auto">
          <a:xfrm>
            <a:off x="8096266" y="3561952"/>
            <a:ext cx="1112105" cy="617356"/>
          </a:xfrm>
          <a:prstGeom prst="rect">
            <a:avLst/>
          </a:prstGeom>
          <a:solidFill>
            <a:srgbClr val="FF0000"/>
          </a:solidFill>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fontAlgn="auto" hangingPunct="0">
              <a:spcBef>
                <a:spcPts val="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RKA - SKPD</a:t>
            </a:r>
          </a:p>
        </p:txBody>
      </p:sp>
      <p:cxnSp>
        <p:nvCxnSpPr>
          <p:cNvPr id="81938" name="AutoShape 57"/>
          <p:cNvCxnSpPr>
            <a:cxnSpLocks noChangeShapeType="1"/>
            <a:stCxn id="19" idx="0"/>
            <a:endCxn id="18" idx="2"/>
          </p:cNvCxnSpPr>
          <p:nvPr/>
        </p:nvCxnSpPr>
        <p:spPr bwMode="auto">
          <a:xfrm rot="5400000" flipH="1" flipV="1">
            <a:off x="8343841" y="3252605"/>
            <a:ext cx="617537" cy="1955"/>
          </a:xfrm>
          <a:prstGeom prst="straightConnector1">
            <a:avLst/>
          </a:prstGeom>
          <a:noFill/>
          <a:ln w="9525">
            <a:solidFill>
              <a:srgbClr val="000000"/>
            </a:solidFill>
            <a:round/>
            <a:headEnd/>
            <a:tailEnd type="triangle" w="med" len="med"/>
          </a:ln>
        </p:spPr>
      </p:cxnSp>
      <p:sp>
        <p:nvSpPr>
          <p:cNvPr id="21" name="Text Box 60"/>
          <p:cNvSpPr txBox="1">
            <a:spLocks noChangeArrowheads="1"/>
          </p:cNvSpPr>
          <p:nvPr/>
        </p:nvSpPr>
        <p:spPr bwMode="auto">
          <a:xfrm>
            <a:off x="9746429" y="2329011"/>
            <a:ext cx="1112105" cy="615587"/>
          </a:xfrm>
          <a:prstGeom prst="rect">
            <a:avLst/>
          </a:prstGeom>
          <a:solidFill>
            <a:srgbClr val="FF0000"/>
          </a:solidFill>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fontAlgn="auto" hangingPunct="0">
              <a:spcBef>
                <a:spcPts val="60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APBD</a:t>
            </a:r>
          </a:p>
        </p:txBody>
      </p:sp>
      <p:sp>
        <p:nvSpPr>
          <p:cNvPr id="22" name="Text Box 61"/>
          <p:cNvSpPr txBox="1">
            <a:spLocks noChangeArrowheads="1"/>
          </p:cNvSpPr>
          <p:nvPr/>
        </p:nvSpPr>
        <p:spPr bwMode="auto">
          <a:xfrm>
            <a:off x="9746429" y="3561952"/>
            <a:ext cx="1112105" cy="617356"/>
          </a:xfrm>
          <a:prstGeom prst="rect">
            <a:avLst/>
          </a:prstGeom>
          <a:solidFill>
            <a:srgbClr val="FF0000"/>
          </a:solidFill>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fontAlgn="auto" hangingPunct="0">
              <a:spcBef>
                <a:spcPts val="0"/>
              </a:spcBef>
              <a:spcAft>
                <a:spcPts val="0"/>
              </a:spcAft>
              <a:defRPr/>
            </a:pPr>
            <a:r>
              <a:rPr lang="id-ID" sz="1200">
                <a:effectLst>
                  <a:glow rad="228600">
                    <a:schemeClr val="accent3">
                      <a:satMod val="175000"/>
                      <a:alpha val="40000"/>
                    </a:schemeClr>
                  </a:glow>
                </a:effectLst>
                <a:latin typeface="Arial Narrow" pitchFamily="34" charset="0"/>
                <a:cs typeface="Times New Roman" pitchFamily="18" charset="0"/>
              </a:rPr>
              <a:t>Rincian APBD</a:t>
            </a:r>
          </a:p>
        </p:txBody>
      </p:sp>
      <p:cxnSp>
        <p:nvCxnSpPr>
          <p:cNvPr id="81941" name="AutoShape 65"/>
          <p:cNvCxnSpPr>
            <a:cxnSpLocks noChangeShapeType="1"/>
            <a:stCxn id="18" idx="3"/>
            <a:endCxn id="21" idx="1"/>
          </p:cNvCxnSpPr>
          <p:nvPr/>
        </p:nvCxnSpPr>
        <p:spPr bwMode="auto">
          <a:xfrm>
            <a:off x="9208478" y="2636840"/>
            <a:ext cx="539261" cy="1587"/>
          </a:xfrm>
          <a:prstGeom prst="straightConnector1">
            <a:avLst/>
          </a:prstGeom>
          <a:noFill/>
          <a:ln w="9525">
            <a:solidFill>
              <a:srgbClr val="000000"/>
            </a:solidFill>
            <a:round/>
            <a:headEnd/>
            <a:tailEnd type="triangle" w="med" len="med"/>
          </a:ln>
        </p:spPr>
      </p:cxnSp>
      <p:cxnSp>
        <p:nvCxnSpPr>
          <p:cNvPr id="81942" name="AutoShape 66"/>
          <p:cNvCxnSpPr>
            <a:cxnSpLocks noChangeShapeType="1"/>
            <a:stCxn id="21" idx="2"/>
            <a:endCxn id="22" idx="0"/>
          </p:cNvCxnSpPr>
          <p:nvPr/>
        </p:nvCxnSpPr>
        <p:spPr bwMode="auto">
          <a:xfrm rot="5400000">
            <a:off x="9994841" y="3252607"/>
            <a:ext cx="617537" cy="1953"/>
          </a:xfrm>
          <a:prstGeom prst="straightConnector1">
            <a:avLst/>
          </a:prstGeom>
          <a:noFill/>
          <a:ln w="9525">
            <a:solidFill>
              <a:srgbClr val="000000"/>
            </a:solidFill>
            <a:round/>
            <a:headEnd/>
            <a:tailEnd type="triangle" w="med" len="med"/>
          </a:ln>
        </p:spPr>
      </p:cxnSp>
      <p:cxnSp>
        <p:nvCxnSpPr>
          <p:cNvPr id="81943" name="AutoShape 67"/>
          <p:cNvCxnSpPr>
            <a:cxnSpLocks noChangeShapeType="1"/>
            <a:stCxn id="19" idx="3"/>
            <a:endCxn id="22" idx="1"/>
          </p:cNvCxnSpPr>
          <p:nvPr/>
        </p:nvCxnSpPr>
        <p:spPr bwMode="auto">
          <a:xfrm>
            <a:off x="9208478" y="3870325"/>
            <a:ext cx="539261" cy="1588"/>
          </a:xfrm>
          <a:prstGeom prst="straightConnector1">
            <a:avLst/>
          </a:prstGeom>
          <a:noFill/>
          <a:ln w="9525">
            <a:solidFill>
              <a:srgbClr val="000000"/>
            </a:solidFill>
            <a:round/>
            <a:headEnd/>
            <a:tailEnd type="triangle" w="med" len="med"/>
          </a:ln>
        </p:spPr>
      </p:cxnSp>
      <p:sp>
        <p:nvSpPr>
          <p:cNvPr id="81944" name="Text Box 75"/>
          <p:cNvSpPr txBox="1">
            <a:spLocks noChangeArrowheads="1"/>
          </p:cNvSpPr>
          <p:nvPr/>
        </p:nvSpPr>
        <p:spPr bwMode="auto">
          <a:xfrm>
            <a:off x="6096000" y="3621088"/>
            <a:ext cx="1271955" cy="307975"/>
          </a:xfrm>
          <a:prstGeom prst="rect">
            <a:avLst/>
          </a:prstGeom>
          <a:noFill/>
          <a:ln w="9525">
            <a:noFill/>
            <a:miter lim="800000"/>
            <a:headEnd/>
            <a:tailEnd/>
          </a:ln>
        </p:spPr>
        <p:txBody>
          <a:bodyPr/>
          <a:lstStyle/>
          <a:p>
            <a:pPr algn="ctr" eaLnBrk="0" hangingPunct="0"/>
            <a:r>
              <a:rPr lang="id-ID" sz="1200" i="1">
                <a:latin typeface="Arial Narrow" pitchFamily="34" charset="0"/>
                <a:cs typeface="Times New Roman" pitchFamily="18" charset="0"/>
              </a:rPr>
              <a:t>Pedoman</a:t>
            </a:r>
          </a:p>
        </p:txBody>
      </p:sp>
      <p:sp>
        <p:nvSpPr>
          <p:cNvPr id="81945" name="Text Box 77"/>
          <p:cNvSpPr txBox="1">
            <a:spLocks noChangeArrowheads="1"/>
          </p:cNvSpPr>
          <p:nvPr/>
        </p:nvSpPr>
        <p:spPr bwMode="auto">
          <a:xfrm>
            <a:off x="1524001" y="2379665"/>
            <a:ext cx="1166447" cy="307975"/>
          </a:xfrm>
          <a:prstGeom prst="rect">
            <a:avLst/>
          </a:prstGeom>
          <a:noFill/>
          <a:ln w="9525">
            <a:noFill/>
            <a:miter lim="800000"/>
            <a:headEnd/>
            <a:tailEnd/>
          </a:ln>
        </p:spPr>
        <p:txBody>
          <a:bodyPr/>
          <a:lstStyle/>
          <a:p>
            <a:pPr algn="ctr" eaLnBrk="0" hangingPunct="0"/>
            <a:r>
              <a:rPr lang="id-ID" sz="1200" i="1">
                <a:latin typeface="Arial Narrow" pitchFamily="34" charset="0"/>
                <a:cs typeface="Times New Roman" pitchFamily="18" charset="0"/>
              </a:rPr>
              <a:t>Pedoman</a:t>
            </a:r>
          </a:p>
        </p:txBody>
      </p:sp>
      <p:sp>
        <p:nvSpPr>
          <p:cNvPr id="81946" name="Text Box 79"/>
          <p:cNvSpPr txBox="1">
            <a:spLocks noChangeArrowheads="1"/>
          </p:cNvSpPr>
          <p:nvPr/>
        </p:nvSpPr>
        <p:spPr bwMode="auto">
          <a:xfrm>
            <a:off x="3620479" y="2312988"/>
            <a:ext cx="855784" cy="615950"/>
          </a:xfrm>
          <a:prstGeom prst="rect">
            <a:avLst/>
          </a:prstGeom>
          <a:noFill/>
          <a:ln w="9525">
            <a:noFill/>
            <a:miter lim="800000"/>
            <a:headEnd/>
            <a:tailEnd/>
          </a:ln>
        </p:spPr>
        <p:txBody>
          <a:bodyPr anchor="ctr"/>
          <a:lstStyle/>
          <a:p>
            <a:pPr algn="ctr" eaLnBrk="0" hangingPunct="0"/>
            <a:r>
              <a:rPr lang="id-ID" sz="1200" i="1">
                <a:latin typeface="Arial Narrow" pitchFamily="34" charset="0"/>
                <a:cs typeface="Times New Roman" pitchFamily="18" charset="0"/>
              </a:rPr>
              <a:t>Dijabarkan</a:t>
            </a:r>
          </a:p>
        </p:txBody>
      </p:sp>
      <p:sp>
        <p:nvSpPr>
          <p:cNvPr id="81947" name="Text Box 81"/>
          <p:cNvSpPr txBox="1">
            <a:spLocks noChangeArrowheads="1"/>
          </p:cNvSpPr>
          <p:nvPr/>
        </p:nvSpPr>
        <p:spPr bwMode="auto">
          <a:xfrm>
            <a:off x="2000739" y="3100390"/>
            <a:ext cx="1322755" cy="307975"/>
          </a:xfrm>
          <a:prstGeom prst="rect">
            <a:avLst/>
          </a:prstGeom>
          <a:noFill/>
          <a:ln w="9525">
            <a:noFill/>
            <a:miter lim="800000"/>
            <a:headEnd/>
            <a:tailEnd/>
          </a:ln>
        </p:spPr>
        <p:txBody>
          <a:bodyPr/>
          <a:lstStyle/>
          <a:p>
            <a:pPr algn="ctr" eaLnBrk="0" hangingPunct="0"/>
            <a:r>
              <a:rPr lang="id-ID" sz="1200" i="1">
                <a:latin typeface="Arial Narrow" pitchFamily="34" charset="0"/>
                <a:cs typeface="Times New Roman" pitchFamily="18" charset="0"/>
              </a:rPr>
              <a:t>Pedoman</a:t>
            </a:r>
          </a:p>
        </p:txBody>
      </p:sp>
      <p:sp>
        <p:nvSpPr>
          <p:cNvPr id="81948" name="Text Box 83"/>
          <p:cNvSpPr txBox="1">
            <a:spLocks noChangeArrowheads="1"/>
          </p:cNvSpPr>
          <p:nvPr/>
        </p:nvSpPr>
        <p:spPr bwMode="auto">
          <a:xfrm>
            <a:off x="3464169" y="3621088"/>
            <a:ext cx="1219200" cy="307975"/>
          </a:xfrm>
          <a:prstGeom prst="rect">
            <a:avLst/>
          </a:prstGeom>
          <a:noFill/>
          <a:ln w="9525">
            <a:noFill/>
            <a:miter lim="800000"/>
            <a:headEnd/>
            <a:tailEnd/>
          </a:ln>
        </p:spPr>
        <p:txBody>
          <a:bodyPr/>
          <a:lstStyle/>
          <a:p>
            <a:pPr algn="ctr" eaLnBrk="0" hangingPunct="0"/>
            <a:r>
              <a:rPr lang="id-ID" sz="1200" i="1">
                <a:latin typeface="Arial Narrow" pitchFamily="34" charset="0"/>
                <a:cs typeface="Times New Roman" pitchFamily="18" charset="0"/>
              </a:rPr>
              <a:t>Pedoman</a:t>
            </a:r>
          </a:p>
        </p:txBody>
      </p:sp>
      <p:sp>
        <p:nvSpPr>
          <p:cNvPr id="81949" name="Text Box 85"/>
          <p:cNvSpPr txBox="1">
            <a:spLocks noChangeArrowheads="1"/>
          </p:cNvSpPr>
          <p:nvPr/>
        </p:nvSpPr>
        <p:spPr bwMode="auto">
          <a:xfrm>
            <a:off x="4730263" y="3100390"/>
            <a:ext cx="1270000" cy="307975"/>
          </a:xfrm>
          <a:prstGeom prst="rect">
            <a:avLst/>
          </a:prstGeom>
          <a:noFill/>
          <a:ln w="9525">
            <a:noFill/>
            <a:miter lim="800000"/>
            <a:headEnd/>
            <a:tailEnd/>
          </a:ln>
        </p:spPr>
        <p:txBody>
          <a:bodyPr/>
          <a:lstStyle/>
          <a:p>
            <a:pPr algn="ctr" eaLnBrk="0" hangingPunct="0"/>
            <a:r>
              <a:rPr lang="id-ID" sz="1200">
                <a:latin typeface="Arial Narrow" pitchFamily="34" charset="0"/>
                <a:cs typeface="Times New Roman" pitchFamily="18" charset="0"/>
              </a:rPr>
              <a:t>Diacu</a:t>
            </a:r>
          </a:p>
        </p:txBody>
      </p:sp>
      <p:sp>
        <p:nvSpPr>
          <p:cNvPr id="81950" name="Text Box 28"/>
          <p:cNvSpPr txBox="1">
            <a:spLocks noChangeArrowheads="1"/>
          </p:cNvSpPr>
          <p:nvPr/>
        </p:nvSpPr>
        <p:spPr bwMode="auto">
          <a:xfrm>
            <a:off x="1422400" y="4392613"/>
            <a:ext cx="3657600" cy="387350"/>
          </a:xfrm>
          <a:prstGeom prst="rect">
            <a:avLst/>
          </a:prstGeom>
          <a:solidFill>
            <a:srgbClr val="FFFFFF"/>
          </a:solidFill>
          <a:ln w="9525">
            <a:noFill/>
            <a:miter lim="800000"/>
            <a:headEnd/>
            <a:tailEnd/>
          </a:ln>
        </p:spPr>
        <p:txBody>
          <a:bodyPr anchor="ctr"/>
          <a:lstStyle/>
          <a:p>
            <a:pPr algn="ctr" eaLnBrk="0" hangingPunct="0"/>
            <a:r>
              <a:rPr lang="en-US" sz="1200">
                <a:latin typeface="Arial Narrow" pitchFamily="34" charset="0"/>
                <a:cs typeface="Times New Roman" pitchFamily="18" charset="0"/>
              </a:rPr>
              <a:t>UU 25 /2004 SISTIM PERENCANAAN PEMBANGUNAN NASIONAL </a:t>
            </a:r>
            <a:endParaRPr lang="id-ID" sz="1200">
              <a:latin typeface="Arial Narrow" pitchFamily="34" charset="0"/>
              <a:cs typeface="Times New Roman" pitchFamily="18" charset="0"/>
            </a:endParaRPr>
          </a:p>
        </p:txBody>
      </p:sp>
      <p:sp>
        <p:nvSpPr>
          <p:cNvPr id="81951" name="Text Box 28"/>
          <p:cNvSpPr txBox="1">
            <a:spLocks noChangeArrowheads="1"/>
          </p:cNvSpPr>
          <p:nvPr/>
        </p:nvSpPr>
        <p:spPr bwMode="auto">
          <a:xfrm>
            <a:off x="7620000" y="4398963"/>
            <a:ext cx="2641600" cy="387350"/>
          </a:xfrm>
          <a:prstGeom prst="rect">
            <a:avLst/>
          </a:prstGeom>
          <a:solidFill>
            <a:srgbClr val="FFFFFF"/>
          </a:solidFill>
          <a:ln w="9525">
            <a:noFill/>
            <a:miter lim="800000"/>
            <a:headEnd/>
            <a:tailEnd/>
          </a:ln>
        </p:spPr>
        <p:txBody>
          <a:bodyPr anchor="ctr"/>
          <a:lstStyle/>
          <a:p>
            <a:pPr algn="ctr" eaLnBrk="0" hangingPunct="0"/>
            <a:r>
              <a:rPr lang="en-US" sz="1200">
                <a:latin typeface="Arial Narrow" pitchFamily="34" charset="0"/>
                <a:cs typeface="Times New Roman" pitchFamily="18" charset="0"/>
              </a:rPr>
              <a:t>UU 17/2003 KEUANGAN NEGARA </a:t>
            </a:r>
            <a:endParaRPr lang="id-ID" sz="1200">
              <a:latin typeface="Arial Narrow" pitchFamily="34" charset="0"/>
              <a:cs typeface="Times New Roman" pitchFamily="18" charset="0"/>
            </a:endParaRPr>
          </a:p>
        </p:txBody>
      </p:sp>
      <p:sp>
        <p:nvSpPr>
          <p:cNvPr id="35" name="Text Box 36"/>
          <p:cNvSpPr txBox="1">
            <a:spLocks noChangeArrowheads="1"/>
          </p:cNvSpPr>
          <p:nvPr/>
        </p:nvSpPr>
        <p:spPr bwMode="auto">
          <a:xfrm>
            <a:off x="6572253" y="2327596"/>
            <a:ext cx="952507" cy="617356"/>
          </a:xfrm>
          <a:prstGeom prst="rect">
            <a:avLst/>
          </a:prstGeom>
          <a:solidFill>
            <a:srgbClr val="000090"/>
          </a:solidFill>
          <a:ln>
            <a:headEnd/>
            <a:tailEnd/>
          </a:ln>
        </p:spPr>
        <p:style>
          <a:lnRef idx="0">
            <a:schemeClr val="accent3"/>
          </a:lnRef>
          <a:fillRef idx="3">
            <a:schemeClr val="accent3"/>
          </a:fillRef>
          <a:effectRef idx="3">
            <a:schemeClr val="accent3"/>
          </a:effectRef>
          <a:fontRef idx="minor">
            <a:schemeClr val="lt1"/>
          </a:fontRef>
        </p:style>
        <p:txBody>
          <a:bodyPr anchor="ctr"/>
          <a:lstStyle/>
          <a:p>
            <a:pPr algn="ctr" eaLnBrk="0" fontAlgn="auto" hangingPunct="0">
              <a:spcBef>
                <a:spcPts val="0"/>
              </a:spcBef>
              <a:spcAft>
                <a:spcPts val="0"/>
              </a:spcAft>
              <a:defRPr/>
            </a:pPr>
            <a:r>
              <a:rPr lang="en-US" sz="1200" dirty="0">
                <a:effectLst>
                  <a:glow rad="228600">
                    <a:schemeClr val="accent3">
                      <a:satMod val="175000"/>
                      <a:alpha val="40000"/>
                    </a:schemeClr>
                  </a:glow>
                </a:effectLst>
                <a:latin typeface="Arial Narrow" pitchFamily="34" charset="0"/>
                <a:cs typeface="Times New Roman" pitchFamily="18" charset="0"/>
              </a:rPr>
              <a:t>KUA PPAS</a:t>
            </a:r>
            <a:endParaRPr lang="id-ID" sz="1200" dirty="0">
              <a:effectLst>
                <a:glow rad="228600">
                  <a:schemeClr val="accent3">
                    <a:satMod val="175000"/>
                    <a:alpha val="40000"/>
                  </a:schemeClr>
                </a:glow>
              </a:effectLst>
              <a:latin typeface="Arial Narrow" pitchFamily="34" charset="0"/>
              <a:cs typeface="Times New Roman" pitchFamily="18" charset="0"/>
            </a:endParaRPr>
          </a:p>
        </p:txBody>
      </p:sp>
      <p:cxnSp>
        <p:nvCxnSpPr>
          <p:cNvPr id="81953" name="AutoShape 50"/>
          <p:cNvCxnSpPr>
            <a:cxnSpLocks noChangeShapeType="1"/>
            <a:stCxn id="35" idx="3"/>
            <a:endCxn id="18" idx="1"/>
          </p:cNvCxnSpPr>
          <p:nvPr/>
        </p:nvCxnSpPr>
        <p:spPr bwMode="auto">
          <a:xfrm>
            <a:off x="7524263" y="2636838"/>
            <a:ext cx="572476" cy="0"/>
          </a:xfrm>
          <a:prstGeom prst="straightConnector1">
            <a:avLst/>
          </a:prstGeom>
          <a:noFill/>
          <a:ln w="19050">
            <a:solidFill>
              <a:srgbClr val="000000"/>
            </a:solidFill>
            <a:round/>
            <a:headEnd/>
            <a:tailEnd type="triangle" w="med" len="med"/>
          </a:ln>
        </p:spPr>
      </p:cxnSp>
      <p:sp>
        <p:nvSpPr>
          <p:cNvPr id="81954" name="Text Box 83"/>
          <p:cNvSpPr txBox="1">
            <a:spLocks noChangeArrowheads="1"/>
          </p:cNvSpPr>
          <p:nvPr/>
        </p:nvSpPr>
        <p:spPr bwMode="auto">
          <a:xfrm>
            <a:off x="5449277" y="2406652"/>
            <a:ext cx="1219200" cy="307975"/>
          </a:xfrm>
          <a:prstGeom prst="rect">
            <a:avLst/>
          </a:prstGeom>
          <a:noFill/>
          <a:ln w="9525">
            <a:noFill/>
            <a:miter lim="800000"/>
            <a:headEnd/>
            <a:tailEnd/>
          </a:ln>
        </p:spPr>
        <p:txBody>
          <a:bodyPr/>
          <a:lstStyle/>
          <a:p>
            <a:pPr algn="ctr" eaLnBrk="0" hangingPunct="0"/>
            <a:r>
              <a:rPr lang="id-ID" sz="1200" i="1">
                <a:latin typeface="Arial Narrow" pitchFamily="34" charset="0"/>
                <a:cs typeface="Times New Roman" pitchFamily="18" charset="0"/>
              </a:rPr>
              <a:t>Pedoman</a:t>
            </a:r>
          </a:p>
        </p:txBody>
      </p:sp>
      <p:sp>
        <p:nvSpPr>
          <p:cNvPr id="41" name="Text Box 27"/>
          <p:cNvSpPr txBox="1">
            <a:spLocks noChangeArrowheads="1"/>
          </p:cNvSpPr>
          <p:nvPr/>
        </p:nvSpPr>
        <p:spPr bwMode="auto">
          <a:xfrm>
            <a:off x="476213" y="5072077"/>
            <a:ext cx="1112105" cy="615587"/>
          </a:xfrm>
          <a:prstGeom prst="rect">
            <a:avLst/>
          </a:prstGeom>
          <a:solidFill>
            <a:srgbClr val="000000"/>
          </a:solidFill>
          <a:ln>
            <a:headEnd/>
            <a:tailEnd/>
          </a:ln>
        </p:spPr>
        <p:style>
          <a:lnRef idx="0">
            <a:schemeClr val="accent1"/>
          </a:lnRef>
          <a:fillRef idx="3">
            <a:schemeClr val="accent1"/>
          </a:fillRef>
          <a:effectRef idx="3">
            <a:schemeClr val="accent1"/>
          </a:effectRef>
          <a:fontRef idx="minor">
            <a:schemeClr val="lt1"/>
          </a:fontRef>
        </p:style>
        <p:txBody>
          <a:bodyPr anchor="ctr"/>
          <a:lstStyle/>
          <a:p>
            <a:pPr algn="ctr" eaLnBrk="0" fontAlgn="auto" hangingPunct="0">
              <a:spcBef>
                <a:spcPts val="0"/>
              </a:spcBef>
              <a:spcAft>
                <a:spcPts val="0"/>
              </a:spcAft>
              <a:defRPr/>
            </a:pPr>
            <a:r>
              <a:rPr lang="en-US" sz="1200" dirty="0">
                <a:effectLst>
                  <a:glow rad="228600">
                    <a:schemeClr val="accent3">
                      <a:satMod val="175000"/>
                      <a:alpha val="40000"/>
                    </a:schemeClr>
                  </a:glow>
                </a:effectLst>
                <a:latin typeface="Arial Narrow" pitchFamily="34" charset="0"/>
                <a:cs typeface="Times New Roman" pitchFamily="18" charset="0"/>
              </a:rPr>
              <a:t>BAPPEDA</a:t>
            </a:r>
            <a:endParaRPr lang="id-ID" sz="1200" dirty="0">
              <a:effectLst>
                <a:glow rad="228600">
                  <a:schemeClr val="accent3">
                    <a:satMod val="175000"/>
                    <a:alpha val="40000"/>
                  </a:schemeClr>
                </a:glow>
              </a:effectLst>
              <a:latin typeface="Arial Narrow" pitchFamily="34" charset="0"/>
              <a:cs typeface="Times New Roman" pitchFamily="18" charset="0"/>
            </a:endParaRPr>
          </a:p>
        </p:txBody>
      </p:sp>
      <p:sp>
        <p:nvSpPr>
          <p:cNvPr id="42" name="Text Box 27"/>
          <p:cNvSpPr txBox="1">
            <a:spLocks noChangeArrowheads="1"/>
          </p:cNvSpPr>
          <p:nvPr/>
        </p:nvSpPr>
        <p:spPr bwMode="auto">
          <a:xfrm>
            <a:off x="2095473" y="5072077"/>
            <a:ext cx="1112105" cy="615587"/>
          </a:xfrm>
          <a:prstGeom prst="rect">
            <a:avLst/>
          </a:prstGeom>
          <a:solidFill>
            <a:srgbClr val="000090"/>
          </a:solidFill>
          <a:ln>
            <a:headEnd/>
            <a:tailEnd/>
          </a:ln>
        </p:spPr>
        <p:style>
          <a:lnRef idx="0">
            <a:schemeClr val="accent3"/>
          </a:lnRef>
          <a:fillRef idx="3">
            <a:schemeClr val="accent3"/>
          </a:fillRef>
          <a:effectRef idx="3">
            <a:schemeClr val="accent3"/>
          </a:effectRef>
          <a:fontRef idx="minor">
            <a:schemeClr val="lt1"/>
          </a:fontRef>
        </p:style>
        <p:txBody>
          <a:bodyPr anchor="ctr"/>
          <a:lstStyle/>
          <a:p>
            <a:pPr algn="ctr" eaLnBrk="0" fontAlgn="auto" hangingPunct="0">
              <a:spcBef>
                <a:spcPts val="0"/>
              </a:spcBef>
              <a:spcAft>
                <a:spcPts val="0"/>
              </a:spcAft>
              <a:defRPr/>
            </a:pPr>
            <a:r>
              <a:rPr lang="en-US" sz="1200" dirty="0">
                <a:effectLst>
                  <a:glow rad="228600">
                    <a:schemeClr val="accent3">
                      <a:satMod val="175000"/>
                      <a:alpha val="40000"/>
                    </a:schemeClr>
                  </a:glow>
                </a:effectLst>
                <a:latin typeface="Arial Narrow" pitchFamily="34" charset="0"/>
                <a:cs typeface="Times New Roman" pitchFamily="18" charset="0"/>
              </a:rPr>
              <a:t>TAPD</a:t>
            </a:r>
            <a:endParaRPr lang="id-ID" sz="1200" dirty="0">
              <a:effectLst>
                <a:glow rad="228600">
                  <a:schemeClr val="accent3">
                    <a:satMod val="175000"/>
                    <a:alpha val="40000"/>
                  </a:schemeClr>
                </a:glow>
              </a:effectLst>
              <a:latin typeface="Arial Narrow" pitchFamily="34" charset="0"/>
              <a:cs typeface="Times New Roman" pitchFamily="18" charset="0"/>
            </a:endParaRPr>
          </a:p>
        </p:txBody>
      </p:sp>
      <p:sp>
        <p:nvSpPr>
          <p:cNvPr id="43" name="Text Box 27"/>
          <p:cNvSpPr txBox="1">
            <a:spLocks noChangeArrowheads="1"/>
          </p:cNvSpPr>
          <p:nvPr/>
        </p:nvSpPr>
        <p:spPr bwMode="auto">
          <a:xfrm>
            <a:off x="3714734" y="5072077"/>
            <a:ext cx="1112105" cy="615587"/>
          </a:xfrm>
          <a:prstGeom prst="rect">
            <a:avLst/>
          </a:prstGeom>
          <a:solidFill>
            <a:srgbClr val="FF0000"/>
          </a:solidFill>
          <a:ln>
            <a:headEnd/>
            <a:tailEnd/>
          </a:ln>
        </p:spPr>
        <p:style>
          <a:lnRef idx="0">
            <a:schemeClr val="accent2"/>
          </a:lnRef>
          <a:fillRef idx="3">
            <a:schemeClr val="accent2"/>
          </a:fillRef>
          <a:effectRef idx="3">
            <a:schemeClr val="accent2"/>
          </a:effectRef>
          <a:fontRef idx="minor">
            <a:schemeClr val="lt1"/>
          </a:fontRef>
        </p:style>
        <p:txBody>
          <a:bodyPr anchor="ctr"/>
          <a:lstStyle/>
          <a:p>
            <a:pPr algn="ctr" eaLnBrk="0" fontAlgn="auto" hangingPunct="0">
              <a:spcBef>
                <a:spcPts val="0"/>
              </a:spcBef>
              <a:spcAft>
                <a:spcPts val="0"/>
              </a:spcAft>
              <a:defRPr/>
            </a:pPr>
            <a:r>
              <a:rPr lang="en-US" sz="1200" dirty="0">
                <a:effectLst>
                  <a:glow rad="228600">
                    <a:schemeClr val="accent3">
                      <a:satMod val="175000"/>
                      <a:alpha val="40000"/>
                    </a:schemeClr>
                  </a:glow>
                </a:effectLst>
                <a:latin typeface="Arial Narrow" pitchFamily="34" charset="0"/>
                <a:cs typeface="Times New Roman" pitchFamily="18" charset="0"/>
              </a:rPr>
              <a:t>PPKD</a:t>
            </a:r>
            <a:endParaRPr lang="id-ID" sz="1200" dirty="0">
              <a:effectLst>
                <a:glow rad="228600">
                  <a:schemeClr val="accent3">
                    <a:satMod val="175000"/>
                    <a:alpha val="40000"/>
                  </a:schemeClr>
                </a:glow>
              </a:effectLst>
              <a:latin typeface="Arial Narrow" pitchFamily="34" charset="0"/>
              <a:cs typeface="Times New Roman" pitchFamily="18" charset="0"/>
            </a:endParaRPr>
          </a:p>
        </p:txBody>
      </p:sp>
      <p:sp>
        <p:nvSpPr>
          <p:cNvPr id="2" name="Rectangle 1"/>
          <p:cNvSpPr/>
          <p:nvPr/>
        </p:nvSpPr>
        <p:spPr>
          <a:xfrm>
            <a:off x="357555" y="1231902"/>
            <a:ext cx="6215184" cy="606425"/>
          </a:xfrm>
          <a:prstGeom prst="rect">
            <a:avLst/>
          </a:prstGeom>
          <a:solidFill>
            <a:srgbClr val="000000"/>
          </a:solidFill>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r>
              <a:rPr lang="en-US" i="1" dirty="0">
                <a:latin typeface="Charter Black"/>
                <a:cs typeface="Charter Black"/>
              </a:rPr>
              <a:t>PROSES PLANNING &amp; BUDGETTING</a:t>
            </a:r>
          </a:p>
        </p:txBody>
      </p:sp>
      <p:grpSp>
        <p:nvGrpSpPr>
          <p:cNvPr id="39" name="Group 38"/>
          <p:cNvGrpSpPr/>
          <p:nvPr/>
        </p:nvGrpSpPr>
        <p:grpSpPr>
          <a:xfrm>
            <a:off x="9831897" y="197763"/>
            <a:ext cx="2002171" cy="1018803"/>
            <a:chOff x="251671" y="256486"/>
            <a:chExt cx="1501628" cy="1018803"/>
          </a:xfrm>
        </p:grpSpPr>
        <p:pic>
          <p:nvPicPr>
            <p:cNvPr id="40" name="Picture 2" descr="http://www.sumselprov.go.id/images/sumsel2.png"/>
            <p:cNvPicPr>
              <a:picLocks noChangeAspect="1" noChangeArrowheads="1"/>
            </p:cNvPicPr>
            <p:nvPr/>
          </p:nvPicPr>
          <p:blipFill>
            <a:blip r:embed="rId2"/>
            <a:srcRect/>
            <a:stretch>
              <a:fillRect/>
            </a:stretch>
          </p:blipFill>
          <p:spPr bwMode="auto">
            <a:xfrm>
              <a:off x="617006" y="256486"/>
              <a:ext cx="858366" cy="817306"/>
            </a:xfrm>
            <a:prstGeom prst="rect">
              <a:avLst/>
            </a:prstGeom>
            <a:noFill/>
          </p:spPr>
        </p:pic>
        <p:sp>
          <p:nvSpPr>
            <p:cNvPr id="44" name="TextBox 43"/>
            <p:cNvSpPr txBox="1"/>
            <p:nvPr/>
          </p:nvSpPr>
          <p:spPr>
            <a:xfrm>
              <a:off x="251671" y="998290"/>
              <a:ext cx="1501628" cy="276999"/>
            </a:xfrm>
            <a:prstGeom prst="rect">
              <a:avLst/>
            </a:prstGeom>
            <a:noFill/>
          </p:spPr>
          <p:txBody>
            <a:bodyPr wrap="square" rtlCol="0">
              <a:spAutoFit/>
            </a:bodyPr>
            <a:lstStyle/>
            <a:p>
              <a:r>
                <a:rPr lang="id-ID" sz="1200" b="1" dirty="0"/>
                <a:t>B</a:t>
              </a:r>
              <a:r>
                <a:rPr lang="en-US" sz="1200" b="1" dirty="0"/>
                <a:t>PSDMD</a:t>
              </a:r>
              <a:r>
                <a:rPr lang="id-ID" sz="1200" dirty="0"/>
                <a:t> </a:t>
              </a:r>
              <a:r>
                <a:rPr lang="id-ID" sz="1200" i="1" dirty="0">
                  <a:solidFill>
                    <a:srgbClr val="0070C0"/>
                  </a:solidFill>
                  <a:latin typeface="Jester" pitchFamily="2" charset="0"/>
                </a:rPr>
                <a:t>Prov Sumsel</a:t>
              </a:r>
            </a:p>
          </p:txBody>
        </p:sp>
      </p:grpSp>
    </p:spTree>
    <p:extLst>
      <p:ext uri="{BB962C8B-B14F-4D97-AF65-F5344CB8AC3E}">
        <p14:creationId xmlns:p14="http://schemas.microsoft.com/office/powerpoint/2010/main" val="319985762"/>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p:cNvSpPr/>
          <p:nvPr/>
        </p:nvSpPr>
        <p:spPr>
          <a:xfrm>
            <a:off x="5289545" y="4105280"/>
            <a:ext cx="1714512" cy="2357454"/>
          </a:xfrm>
          <a:prstGeom prst="rect">
            <a:avLst/>
          </a:prstGeom>
          <a:solidFill>
            <a:schemeClr val="accent4">
              <a:lumMod val="75000"/>
            </a:schemeClr>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38" name="Rounded Rectangle 37"/>
          <p:cNvSpPr/>
          <p:nvPr/>
        </p:nvSpPr>
        <p:spPr>
          <a:xfrm>
            <a:off x="8451867" y="5286388"/>
            <a:ext cx="3429024" cy="1071570"/>
          </a:xfrm>
          <a:prstGeom prst="roundRect">
            <a:avLst>
              <a:gd name="adj" fmla="val 0"/>
            </a:avLst>
          </a:prstGeom>
          <a:solidFill>
            <a:srgbClr val="00206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c</a:t>
            </a:r>
          </a:p>
        </p:txBody>
      </p:sp>
      <p:sp>
        <p:nvSpPr>
          <p:cNvPr id="37" name="Rounded Rectangle 36"/>
          <p:cNvSpPr/>
          <p:nvPr/>
        </p:nvSpPr>
        <p:spPr>
          <a:xfrm>
            <a:off x="8470917" y="2857496"/>
            <a:ext cx="3429024" cy="1071570"/>
          </a:xfrm>
          <a:prstGeom prst="roundRect">
            <a:avLst>
              <a:gd name="adj" fmla="val 0"/>
            </a:avLst>
          </a:prstGeom>
          <a:solidFill>
            <a:srgbClr val="00206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2" name="Rounded Rectangle 1"/>
          <p:cNvSpPr/>
          <p:nvPr/>
        </p:nvSpPr>
        <p:spPr>
          <a:xfrm>
            <a:off x="285710" y="1247760"/>
            <a:ext cx="7334301" cy="2133614"/>
          </a:xfrm>
          <a:prstGeom prst="roundRect">
            <a:avLst>
              <a:gd name="adj" fmla="val 0"/>
            </a:avLst>
          </a:prstGeom>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3" name="Flowchart: Document 2"/>
          <p:cNvSpPr/>
          <p:nvPr/>
        </p:nvSpPr>
        <p:spPr>
          <a:xfrm>
            <a:off x="546062" y="2547930"/>
            <a:ext cx="1333509" cy="714380"/>
          </a:xfrm>
          <a:prstGeom prst="flowChartDocument">
            <a:avLst/>
          </a:prstGeom>
          <a:solidFill>
            <a:srgbClr val="003399"/>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900" dirty="0"/>
              <a:t>PROGRAM PEMBANGUNAN DAERAH</a:t>
            </a:r>
          </a:p>
        </p:txBody>
      </p:sp>
      <p:sp>
        <p:nvSpPr>
          <p:cNvPr id="4" name="Flowchart: Document 3"/>
          <p:cNvSpPr/>
          <p:nvPr/>
        </p:nvSpPr>
        <p:spPr>
          <a:xfrm>
            <a:off x="1924022" y="2547930"/>
            <a:ext cx="1333509" cy="714380"/>
          </a:xfrm>
          <a:prstGeom prst="flowChartDocument">
            <a:avLst/>
          </a:prstGeom>
          <a:solidFill>
            <a:srgbClr val="003399"/>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900" dirty="0"/>
              <a:t>PROGRAM PEMBANGUNAN DAERAH</a:t>
            </a:r>
          </a:p>
        </p:txBody>
      </p:sp>
      <p:sp>
        <p:nvSpPr>
          <p:cNvPr id="5" name="Flowchart: Document 4"/>
          <p:cNvSpPr/>
          <p:nvPr/>
        </p:nvSpPr>
        <p:spPr>
          <a:xfrm>
            <a:off x="3289280" y="2547930"/>
            <a:ext cx="1333509" cy="714380"/>
          </a:xfrm>
          <a:prstGeom prst="flowChartDocument">
            <a:avLst/>
          </a:prstGeom>
          <a:solidFill>
            <a:srgbClr val="003399"/>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900" dirty="0"/>
              <a:t>PROGRAM PEMBANGUNAN DAERAH</a:t>
            </a:r>
          </a:p>
        </p:txBody>
      </p:sp>
      <p:sp>
        <p:nvSpPr>
          <p:cNvPr id="6" name="Flowchart: Document 5"/>
          <p:cNvSpPr/>
          <p:nvPr/>
        </p:nvSpPr>
        <p:spPr>
          <a:xfrm>
            <a:off x="4667240" y="2528880"/>
            <a:ext cx="1333509" cy="714380"/>
          </a:xfrm>
          <a:prstGeom prst="flowChartDocument">
            <a:avLst/>
          </a:prstGeom>
          <a:solidFill>
            <a:srgbClr val="003399"/>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900" dirty="0"/>
              <a:t>PROGRAM PEMBANGUNAN DAERAH</a:t>
            </a:r>
          </a:p>
        </p:txBody>
      </p:sp>
      <p:sp>
        <p:nvSpPr>
          <p:cNvPr id="7" name="Flowchart: Document 6"/>
          <p:cNvSpPr/>
          <p:nvPr/>
        </p:nvSpPr>
        <p:spPr>
          <a:xfrm>
            <a:off x="6038851" y="2514592"/>
            <a:ext cx="1333509" cy="714380"/>
          </a:xfrm>
          <a:prstGeom prst="flowChartDocument">
            <a:avLst/>
          </a:prstGeom>
          <a:solidFill>
            <a:srgbClr val="003399"/>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900" dirty="0"/>
              <a:t>PROGRAM PEMBANGUNAN DAERAH</a:t>
            </a:r>
          </a:p>
        </p:txBody>
      </p:sp>
      <p:sp>
        <p:nvSpPr>
          <p:cNvPr id="8" name="Rounded Rectangle 7"/>
          <p:cNvSpPr/>
          <p:nvPr/>
        </p:nvSpPr>
        <p:spPr>
          <a:xfrm>
            <a:off x="546062" y="2047864"/>
            <a:ext cx="1333509" cy="428628"/>
          </a:xfrm>
          <a:prstGeom prst="roundRect">
            <a:avLst>
              <a:gd name="adj" fmla="val 0"/>
            </a:avLst>
          </a:prstGeom>
          <a:solidFill>
            <a:schemeClr val="accent2">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THN  1</a:t>
            </a:r>
          </a:p>
        </p:txBody>
      </p:sp>
      <p:sp>
        <p:nvSpPr>
          <p:cNvPr id="9" name="Rounded Rectangle 8"/>
          <p:cNvSpPr/>
          <p:nvPr/>
        </p:nvSpPr>
        <p:spPr>
          <a:xfrm>
            <a:off x="1904971" y="2047864"/>
            <a:ext cx="1333509" cy="428628"/>
          </a:xfrm>
          <a:prstGeom prst="roundRect">
            <a:avLst>
              <a:gd name="adj" fmla="val 0"/>
            </a:avLst>
          </a:prstGeom>
          <a:solidFill>
            <a:schemeClr val="accent2">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THN  2</a:t>
            </a:r>
          </a:p>
        </p:txBody>
      </p:sp>
      <p:sp>
        <p:nvSpPr>
          <p:cNvPr id="10" name="Rounded Rectangle 9"/>
          <p:cNvSpPr/>
          <p:nvPr/>
        </p:nvSpPr>
        <p:spPr>
          <a:xfrm>
            <a:off x="3270232" y="2047864"/>
            <a:ext cx="1333509" cy="428628"/>
          </a:xfrm>
          <a:prstGeom prst="roundRect">
            <a:avLst>
              <a:gd name="adj" fmla="val 0"/>
            </a:avLst>
          </a:prstGeom>
          <a:solidFill>
            <a:schemeClr val="accent2">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THN  3</a:t>
            </a:r>
          </a:p>
        </p:txBody>
      </p:sp>
      <p:sp>
        <p:nvSpPr>
          <p:cNvPr id="11" name="Rounded Rectangle 10"/>
          <p:cNvSpPr/>
          <p:nvPr/>
        </p:nvSpPr>
        <p:spPr>
          <a:xfrm>
            <a:off x="4629139" y="2033576"/>
            <a:ext cx="1333509" cy="428628"/>
          </a:xfrm>
          <a:prstGeom prst="roundRect">
            <a:avLst>
              <a:gd name="adj" fmla="val 0"/>
            </a:avLst>
          </a:prstGeom>
          <a:solidFill>
            <a:schemeClr val="accent2">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THN  4</a:t>
            </a:r>
          </a:p>
        </p:txBody>
      </p:sp>
      <p:sp>
        <p:nvSpPr>
          <p:cNvPr id="12" name="Rounded Rectangle 11"/>
          <p:cNvSpPr/>
          <p:nvPr/>
        </p:nvSpPr>
        <p:spPr>
          <a:xfrm>
            <a:off x="6007099" y="2028814"/>
            <a:ext cx="1333509" cy="428628"/>
          </a:xfrm>
          <a:prstGeom prst="roundRect">
            <a:avLst>
              <a:gd name="adj" fmla="val 0"/>
            </a:avLst>
          </a:prstGeom>
          <a:solidFill>
            <a:schemeClr val="accent2">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THN  5</a:t>
            </a:r>
          </a:p>
        </p:txBody>
      </p:sp>
      <p:sp>
        <p:nvSpPr>
          <p:cNvPr id="13" name="Flowchart: Document 12"/>
          <p:cNvSpPr/>
          <p:nvPr/>
        </p:nvSpPr>
        <p:spPr>
          <a:xfrm>
            <a:off x="3390883" y="3743326"/>
            <a:ext cx="1333509" cy="714380"/>
          </a:xfrm>
          <a:prstGeom prst="flowChartDocument">
            <a:avLst/>
          </a:prstGeom>
          <a:solidFill>
            <a:srgbClr val="333300"/>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RKPD</a:t>
            </a:r>
          </a:p>
          <a:p>
            <a:pPr algn="ctr" eaLnBrk="0" fontAlgn="auto" hangingPunct="0">
              <a:spcBef>
                <a:spcPts val="0"/>
              </a:spcBef>
              <a:spcAft>
                <a:spcPts val="0"/>
              </a:spcAft>
              <a:defRPr/>
            </a:pPr>
            <a:r>
              <a:rPr lang="id-ID" dirty="0"/>
              <a:t>TA 3</a:t>
            </a:r>
          </a:p>
        </p:txBody>
      </p:sp>
      <p:sp>
        <p:nvSpPr>
          <p:cNvPr id="14" name="Rounded Rectangle 13"/>
          <p:cNvSpPr/>
          <p:nvPr/>
        </p:nvSpPr>
        <p:spPr>
          <a:xfrm>
            <a:off x="546062" y="1371586"/>
            <a:ext cx="6788197" cy="571504"/>
          </a:xfrm>
          <a:prstGeom prst="roundRect">
            <a:avLst>
              <a:gd name="adj" fmla="val 3334"/>
            </a:avLst>
          </a:prstGeom>
          <a:solidFill>
            <a:schemeClr val="accent3">
              <a:lumMod val="50000"/>
            </a:schemeClr>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RPJMD – TUJUAN DAN SASARAN</a:t>
            </a:r>
          </a:p>
        </p:txBody>
      </p:sp>
      <p:sp>
        <p:nvSpPr>
          <p:cNvPr id="15" name="Rounded Rectangle 14"/>
          <p:cNvSpPr/>
          <p:nvPr/>
        </p:nvSpPr>
        <p:spPr>
          <a:xfrm>
            <a:off x="8426467" y="1357298"/>
            <a:ext cx="3429024" cy="1071570"/>
          </a:xfrm>
          <a:prstGeom prst="roundRect">
            <a:avLst>
              <a:gd name="adj" fmla="val 0"/>
            </a:avLst>
          </a:prstGeom>
          <a:solidFill>
            <a:srgbClr val="00206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16" name="Flowchart: Document 15"/>
          <p:cNvSpPr/>
          <p:nvPr/>
        </p:nvSpPr>
        <p:spPr>
          <a:xfrm>
            <a:off x="8763019" y="1568130"/>
            <a:ext cx="1333509" cy="714380"/>
          </a:xfrm>
          <a:prstGeom prst="flowChartDocument">
            <a:avLst/>
          </a:prstGeom>
          <a:solidFill>
            <a:srgbClr val="333300"/>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2000" dirty="0"/>
              <a:t>KUA</a:t>
            </a:r>
          </a:p>
        </p:txBody>
      </p:sp>
      <p:sp>
        <p:nvSpPr>
          <p:cNvPr id="17" name="Flowchart: Document 16"/>
          <p:cNvSpPr/>
          <p:nvPr/>
        </p:nvSpPr>
        <p:spPr>
          <a:xfrm>
            <a:off x="10166379" y="1558604"/>
            <a:ext cx="1333509" cy="714380"/>
          </a:xfrm>
          <a:prstGeom prst="flowChartDocument">
            <a:avLst/>
          </a:prstGeom>
          <a:solidFill>
            <a:srgbClr val="333300"/>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2000" dirty="0"/>
              <a:t>PPAS</a:t>
            </a:r>
          </a:p>
        </p:txBody>
      </p:sp>
      <p:cxnSp>
        <p:nvCxnSpPr>
          <p:cNvPr id="25" name="Elbow Connector 24"/>
          <p:cNvCxnSpPr/>
          <p:nvPr/>
        </p:nvCxnSpPr>
        <p:spPr>
          <a:xfrm flipV="1">
            <a:off x="4724401" y="1892302"/>
            <a:ext cx="3702539" cy="2055813"/>
          </a:xfrm>
          <a:prstGeom prst="bentConnector3">
            <a:avLst>
              <a:gd name="adj1" fmla="val 86363"/>
            </a:avLst>
          </a:prstGeom>
          <a:ln w="57150">
            <a:solidFill>
              <a:srgbClr val="8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Flowchart: Document 29"/>
          <p:cNvSpPr/>
          <p:nvPr/>
        </p:nvSpPr>
        <p:spPr>
          <a:xfrm>
            <a:off x="8813819" y="3081976"/>
            <a:ext cx="1333509" cy="714380"/>
          </a:xfrm>
          <a:prstGeom prst="flowChartDocument">
            <a:avLst/>
          </a:prstGeom>
          <a:solidFill>
            <a:schemeClr val="accent3">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PERDA APBD</a:t>
            </a:r>
          </a:p>
        </p:txBody>
      </p:sp>
      <p:sp>
        <p:nvSpPr>
          <p:cNvPr id="31" name="Flowchart: Document 30"/>
          <p:cNvSpPr/>
          <p:nvPr/>
        </p:nvSpPr>
        <p:spPr>
          <a:xfrm>
            <a:off x="10217179" y="3072450"/>
            <a:ext cx="1333509" cy="714380"/>
          </a:xfrm>
          <a:prstGeom prst="flowChartDocument">
            <a:avLst/>
          </a:prstGeom>
          <a:solidFill>
            <a:schemeClr val="accent3">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PERKADA </a:t>
            </a:r>
            <a:r>
              <a:rPr lang="id-ID" sz="1100" dirty="0"/>
              <a:t>PENJABARAN</a:t>
            </a:r>
            <a:r>
              <a:rPr lang="id-ID" sz="1200" dirty="0"/>
              <a:t> APBD </a:t>
            </a:r>
          </a:p>
        </p:txBody>
      </p:sp>
      <p:sp>
        <p:nvSpPr>
          <p:cNvPr id="33" name="Flowchart: Document 32"/>
          <p:cNvSpPr/>
          <p:nvPr/>
        </p:nvSpPr>
        <p:spPr>
          <a:xfrm>
            <a:off x="8858270" y="5529278"/>
            <a:ext cx="1333509" cy="714380"/>
          </a:xfrm>
          <a:prstGeom prst="flowChartDocument">
            <a:avLst/>
          </a:prstGeom>
          <a:solidFill>
            <a:srgbClr val="5C732F"/>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PERDA </a:t>
            </a:r>
          </a:p>
          <a:p>
            <a:pPr algn="ctr" eaLnBrk="0" fontAlgn="auto" hangingPunct="0">
              <a:spcBef>
                <a:spcPts val="0"/>
              </a:spcBef>
              <a:spcAft>
                <a:spcPts val="0"/>
              </a:spcAft>
              <a:defRPr/>
            </a:pPr>
            <a:r>
              <a:rPr lang="id-ID" sz="1200" dirty="0"/>
              <a:t>P-APBD</a:t>
            </a:r>
          </a:p>
        </p:txBody>
      </p:sp>
      <p:sp>
        <p:nvSpPr>
          <p:cNvPr id="34" name="Flowchart: Document 33"/>
          <p:cNvSpPr/>
          <p:nvPr/>
        </p:nvSpPr>
        <p:spPr>
          <a:xfrm>
            <a:off x="10261630" y="5519752"/>
            <a:ext cx="1333509" cy="714380"/>
          </a:xfrm>
          <a:prstGeom prst="flowChartDocument">
            <a:avLst/>
          </a:prstGeom>
          <a:solidFill>
            <a:srgbClr val="5C732F"/>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100" dirty="0"/>
              <a:t>PERKADA PENJABARAN P- APBD </a:t>
            </a:r>
          </a:p>
        </p:txBody>
      </p:sp>
      <p:sp>
        <p:nvSpPr>
          <p:cNvPr id="39" name="Down Arrow 38"/>
          <p:cNvSpPr/>
          <p:nvPr/>
        </p:nvSpPr>
        <p:spPr>
          <a:xfrm>
            <a:off x="9715525" y="2285992"/>
            <a:ext cx="666755" cy="642942"/>
          </a:xfrm>
          <a:prstGeom prst="downArrow">
            <a:avLst/>
          </a:prstGeom>
          <a:solidFill>
            <a:srgbClr val="00B0F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44" name="Flowchart: Document 43"/>
          <p:cNvSpPr/>
          <p:nvPr/>
        </p:nvSpPr>
        <p:spPr>
          <a:xfrm>
            <a:off x="5530846" y="4938724"/>
            <a:ext cx="1333509" cy="714380"/>
          </a:xfrm>
          <a:prstGeom prst="flowChartDocument">
            <a:avLst/>
          </a:prstGeom>
          <a:solidFill>
            <a:srgbClr val="753805"/>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LKPJ</a:t>
            </a:r>
          </a:p>
        </p:txBody>
      </p:sp>
      <p:sp>
        <p:nvSpPr>
          <p:cNvPr id="45" name="Flowchart: Document 44"/>
          <p:cNvSpPr/>
          <p:nvPr/>
        </p:nvSpPr>
        <p:spPr>
          <a:xfrm>
            <a:off x="2190723" y="5357826"/>
            <a:ext cx="1333509" cy="714380"/>
          </a:xfrm>
          <a:prstGeom prst="flowChartDocument">
            <a:avLst/>
          </a:prstGeom>
          <a:solidFill>
            <a:srgbClr val="29123A"/>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LKPD</a:t>
            </a:r>
          </a:p>
        </p:txBody>
      </p:sp>
      <p:sp>
        <p:nvSpPr>
          <p:cNvPr id="46" name="Flowchart: Document 45"/>
          <p:cNvSpPr/>
          <p:nvPr/>
        </p:nvSpPr>
        <p:spPr>
          <a:xfrm>
            <a:off x="5530846" y="4191006"/>
            <a:ext cx="1333509" cy="714380"/>
          </a:xfrm>
          <a:prstGeom prst="flowChartDocument">
            <a:avLst/>
          </a:prstGeom>
          <a:solidFill>
            <a:schemeClr val="accent6">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LPPD</a:t>
            </a:r>
          </a:p>
        </p:txBody>
      </p:sp>
      <p:sp>
        <p:nvSpPr>
          <p:cNvPr id="47" name="Flowchart: Document 46"/>
          <p:cNvSpPr/>
          <p:nvPr/>
        </p:nvSpPr>
        <p:spPr>
          <a:xfrm>
            <a:off x="5518147" y="5705492"/>
            <a:ext cx="1333509" cy="714380"/>
          </a:xfrm>
          <a:prstGeom prst="flowChartDocument">
            <a:avLst/>
          </a:prstGeom>
          <a:solidFill>
            <a:srgbClr val="4D2403"/>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t>ILPPD</a:t>
            </a:r>
          </a:p>
        </p:txBody>
      </p:sp>
      <p:sp>
        <p:nvSpPr>
          <p:cNvPr id="48" name="Down Arrow 47"/>
          <p:cNvSpPr/>
          <p:nvPr/>
        </p:nvSpPr>
        <p:spPr>
          <a:xfrm>
            <a:off x="3619483" y="3290886"/>
            <a:ext cx="666755" cy="509590"/>
          </a:xfrm>
          <a:prstGeom prst="downArrow">
            <a:avLst/>
          </a:prstGeom>
          <a:solidFill>
            <a:srgbClr val="00B0F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cxnSp>
        <p:nvCxnSpPr>
          <p:cNvPr id="50" name="Elbow Connector 49"/>
          <p:cNvCxnSpPr/>
          <p:nvPr/>
        </p:nvCxnSpPr>
        <p:spPr>
          <a:xfrm rot="5400000" flipH="1">
            <a:off x="6334298" y="2378168"/>
            <a:ext cx="333375" cy="7307384"/>
          </a:xfrm>
          <a:prstGeom prst="bentConnector3">
            <a:avLst>
              <a:gd name="adj1" fmla="val -114422"/>
            </a:avLst>
          </a:prstGeom>
          <a:ln w="57150">
            <a:solidFill>
              <a:srgbClr val="8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Elbow Connector 51"/>
          <p:cNvCxnSpPr/>
          <p:nvPr/>
        </p:nvCxnSpPr>
        <p:spPr>
          <a:xfrm rot="16200000" flipV="1">
            <a:off x="4149725" y="4291625"/>
            <a:ext cx="895350" cy="1094153"/>
          </a:xfrm>
          <a:prstGeom prst="bentConnector3">
            <a:avLst>
              <a:gd name="adj1" fmla="val -1063"/>
            </a:avLst>
          </a:prstGeom>
          <a:ln w="57150">
            <a:solidFill>
              <a:srgbClr val="8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Elbow Connector 58"/>
          <p:cNvCxnSpPr/>
          <p:nvPr/>
        </p:nvCxnSpPr>
        <p:spPr>
          <a:xfrm rot="10800000" flipH="1">
            <a:off x="2190263" y="3986215"/>
            <a:ext cx="1199661" cy="1614487"/>
          </a:xfrm>
          <a:prstGeom prst="bentConnector3">
            <a:avLst>
              <a:gd name="adj1" fmla="val -57143"/>
            </a:avLst>
          </a:prstGeom>
          <a:ln w="57150">
            <a:solidFill>
              <a:srgbClr val="80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2" name="Rounded Rectangle 61"/>
          <p:cNvSpPr/>
          <p:nvPr/>
        </p:nvSpPr>
        <p:spPr>
          <a:xfrm>
            <a:off x="285710" y="195240"/>
            <a:ext cx="11620581" cy="857256"/>
          </a:xfrm>
          <a:prstGeom prst="roundRect">
            <a:avLst>
              <a:gd name="adj" fmla="val 0"/>
            </a:avLst>
          </a:prstGeom>
          <a:solidFill>
            <a:srgbClr val="34164A"/>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2100" dirty="0"/>
              <a:t>KETERKAITAN DOKUMEN PERENCANAAN –  PENGANGGARAN </a:t>
            </a:r>
          </a:p>
          <a:p>
            <a:pPr algn="ctr" eaLnBrk="0" fontAlgn="auto" hangingPunct="0">
              <a:spcBef>
                <a:spcPts val="0"/>
              </a:spcBef>
              <a:spcAft>
                <a:spcPts val="0"/>
              </a:spcAft>
              <a:defRPr/>
            </a:pPr>
            <a:r>
              <a:rPr lang="id-ID" sz="2100" dirty="0"/>
              <a:t>DAN  PERTANGGUNGJAWABAN  </a:t>
            </a:r>
          </a:p>
        </p:txBody>
      </p:sp>
      <p:cxnSp>
        <p:nvCxnSpPr>
          <p:cNvPr id="70" name="Elbow Connector 69"/>
          <p:cNvCxnSpPr/>
          <p:nvPr/>
        </p:nvCxnSpPr>
        <p:spPr>
          <a:xfrm rot="10800000">
            <a:off x="7024079" y="5246688"/>
            <a:ext cx="1402861" cy="539750"/>
          </a:xfrm>
          <a:prstGeom prst="bentConnector3">
            <a:avLst>
              <a:gd name="adj1" fmla="val 50000"/>
            </a:avLst>
          </a:prstGeom>
          <a:ln w="57150">
            <a:solidFill>
              <a:srgbClr val="8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7" name="Flowchart: Connector 76"/>
          <p:cNvSpPr/>
          <p:nvPr/>
        </p:nvSpPr>
        <p:spPr>
          <a:xfrm>
            <a:off x="3333731" y="3286124"/>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1</a:t>
            </a:r>
          </a:p>
        </p:txBody>
      </p:sp>
      <p:sp>
        <p:nvSpPr>
          <p:cNvPr id="78" name="Flowchart: Connector 77"/>
          <p:cNvSpPr/>
          <p:nvPr/>
        </p:nvSpPr>
        <p:spPr>
          <a:xfrm>
            <a:off x="8858270" y="1071546"/>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2</a:t>
            </a:r>
          </a:p>
        </p:txBody>
      </p:sp>
      <p:sp>
        <p:nvSpPr>
          <p:cNvPr id="81" name="Flowchart: Connector 80"/>
          <p:cNvSpPr/>
          <p:nvPr/>
        </p:nvSpPr>
        <p:spPr>
          <a:xfrm>
            <a:off x="8572518" y="5643578"/>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5</a:t>
            </a:r>
          </a:p>
        </p:txBody>
      </p:sp>
      <p:sp>
        <p:nvSpPr>
          <p:cNvPr id="82" name="Flowchart: Connector 81"/>
          <p:cNvSpPr/>
          <p:nvPr/>
        </p:nvSpPr>
        <p:spPr>
          <a:xfrm>
            <a:off x="7429510" y="4857760"/>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6</a:t>
            </a:r>
          </a:p>
        </p:txBody>
      </p:sp>
      <p:sp>
        <p:nvSpPr>
          <p:cNvPr id="85" name="Rounded Rectangle 84"/>
          <p:cNvSpPr/>
          <p:nvPr/>
        </p:nvSpPr>
        <p:spPr>
          <a:xfrm>
            <a:off x="8340971" y="2714627"/>
            <a:ext cx="3620476" cy="3717925"/>
          </a:xfrm>
          <a:prstGeom prst="roundRect">
            <a:avLst>
              <a:gd name="adj" fmla="val 1585"/>
            </a:avLst>
          </a:prstGeom>
          <a:noFill/>
          <a:ln w="3810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49" name="Flowchart: Connector 48"/>
          <p:cNvSpPr/>
          <p:nvPr/>
        </p:nvSpPr>
        <p:spPr>
          <a:xfrm>
            <a:off x="3048001" y="3286125"/>
            <a:ext cx="1905000" cy="1500188"/>
          </a:xfrm>
          <a:prstGeom prst="flowChartConnector">
            <a:avLst/>
          </a:prstGeom>
          <a:noFill/>
          <a:ln w="38100">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56" name="Flowchart: Document 55"/>
          <p:cNvSpPr/>
          <p:nvPr/>
        </p:nvSpPr>
        <p:spPr>
          <a:xfrm>
            <a:off x="8756670" y="4267206"/>
            <a:ext cx="1333509" cy="714380"/>
          </a:xfrm>
          <a:prstGeom prst="flowChartDocument">
            <a:avLst/>
          </a:prstGeom>
          <a:solidFill>
            <a:schemeClr val="accent3">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LAP SEMESTER</a:t>
            </a:r>
          </a:p>
        </p:txBody>
      </p:sp>
      <p:sp>
        <p:nvSpPr>
          <p:cNvPr id="57" name="Flowchart: Document 56"/>
          <p:cNvSpPr/>
          <p:nvPr/>
        </p:nvSpPr>
        <p:spPr>
          <a:xfrm>
            <a:off x="10166382" y="4267206"/>
            <a:ext cx="1333509" cy="714380"/>
          </a:xfrm>
          <a:prstGeom prst="flowChartDocument">
            <a:avLst/>
          </a:prstGeom>
          <a:solidFill>
            <a:schemeClr val="accent3">
              <a:lumMod val="50000"/>
            </a:schemeClr>
          </a:solidFill>
          <a:ln w="9525">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PROGNOSIS 6 BLNN</a:t>
            </a:r>
          </a:p>
        </p:txBody>
      </p:sp>
      <p:sp>
        <p:nvSpPr>
          <p:cNvPr id="58" name="Rounded Rectangle 57"/>
          <p:cNvSpPr/>
          <p:nvPr/>
        </p:nvSpPr>
        <p:spPr>
          <a:xfrm>
            <a:off x="8544170" y="4133850"/>
            <a:ext cx="3171092" cy="928688"/>
          </a:xfrm>
          <a:prstGeom prst="roundRect">
            <a:avLst>
              <a:gd name="adj" fmla="val 1585"/>
            </a:avLst>
          </a:prstGeom>
          <a:noFill/>
          <a:ln w="38100">
            <a:solidFill>
              <a:srgbClr val="0000F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60" name="Down Arrow 59"/>
          <p:cNvSpPr/>
          <p:nvPr/>
        </p:nvSpPr>
        <p:spPr>
          <a:xfrm>
            <a:off x="9810776" y="3833816"/>
            <a:ext cx="666755" cy="509590"/>
          </a:xfrm>
          <a:prstGeom prst="downArrow">
            <a:avLst/>
          </a:prstGeom>
          <a:solidFill>
            <a:srgbClr val="00B0F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79" name="Flowchart: Connector 78"/>
          <p:cNvSpPr/>
          <p:nvPr/>
        </p:nvSpPr>
        <p:spPr>
          <a:xfrm>
            <a:off x="9239272" y="2643182"/>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3</a:t>
            </a:r>
          </a:p>
        </p:txBody>
      </p:sp>
      <p:sp>
        <p:nvSpPr>
          <p:cNvPr id="40" name="Down Arrow 39"/>
          <p:cNvSpPr/>
          <p:nvPr/>
        </p:nvSpPr>
        <p:spPr>
          <a:xfrm>
            <a:off x="9821771" y="4948248"/>
            <a:ext cx="666755" cy="642942"/>
          </a:xfrm>
          <a:prstGeom prst="downArrow">
            <a:avLst/>
          </a:prstGeom>
          <a:solidFill>
            <a:srgbClr val="00B0F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endParaRPr lang="id-ID"/>
          </a:p>
        </p:txBody>
      </p:sp>
      <p:sp>
        <p:nvSpPr>
          <p:cNvPr id="63" name="Flowchart: Connector 62"/>
          <p:cNvSpPr/>
          <p:nvPr/>
        </p:nvSpPr>
        <p:spPr>
          <a:xfrm>
            <a:off x="3798448" y="6207195"/>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7</a:t>
            </a:r>
          </a:p>
        </p:txBody>
      </p:sp>
      <p:sp>
        <p:nvSpPr>
          <p:cNvPr id="66" name="Explosion 1 65"/>
          <p:cNvSpPr/>
          <p:nvPr/>
        </p:nvSpPr>
        <p:spPr>
          <a:xfrm>
            <a:off x="285710" y="5429264"/>
            <a:ext cx="1524009"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67" name="Explosion 1 66"/>
          <p:cNvSpPr/>
          <p:nvPr/>
        </p:nvSpPr>
        <p:spPr>
          <a:xfrm>
            <a:off x="4381488" y="3214686"/>
            <a:ext cx="1581160"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68" name="Explosion 1 67"/>
          <p:cNvSpPr/>
          <p:nvPr/>
        </p:nvSpPr>
        <p:spPr>
          <a:xfrm>
            <a:off x="9334523" y="928670"/>
            <a:ext cx="1524011"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69" name="Explosion 1 68"/>
          <p:cNvSpPr/>
          <p:nvPr/>
        </p:nvSpPr>
        <p:spPr>
          <a:xfrm>
            <a:off x="10382281" y="2500306"/>
            <a:ext cx="1473209"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71" name="Explosion 1 70"/>
          <p:cNvSpPr/>
          <p:nvPr/>
        </p:nvSpPr>
        <p:spPr>
          <a:xfrm>
            <a:off x="10755956" y="4572008"/>
            <a:ext cx="1436088"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72" name="Explosion 1 71"/>
          <p:cNvSpPr/>
          <p:nvPr/>
        </p:nvSpPr>
        <p:spPr>
          <a:xfrm>
            <a:off x="7905763" y="6000768"/>
            <a:ext cx="1619261"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74" name="Explosion 1 73"/>
          <p:cNvSpPr/>
          <p:nvPr/>
        </p:nvSpPr>
        <p:spPr>
          <a:xfrm>
            <a:off x="6762755" y="5214950"/>
            <a:ext cx="1579031"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64" name="TextBox 63"/>
          <p:cNvSpPr txBox="1">
            <a:spLocks noChangeArrowheads="1"/>
          </p:cNvSpPr>
          <p:nvPr/>
        </p:nvSpPr>
        <p:spPr bwMode="auto">
          <a:xfrm>
            <a:off x="381002" y="3500438"/>
            <a:ext cx="2381737" cy="707886"/>
          </a:xfrm>
          <a:prstGeom prst="rect">
            <a:avLst/>
          </a:prstGeom>
          <a:noFill/>
          <a:ln w="9525">
            <a:noFill/>
            <a:miter lim="800000"/>
            <a:headEnd/>
            <a:tailEnd/>
          </a:ln>
        </p:spPr>
        <p:txBody>
          <a:bodyPr>
            <a:spAutoFit/>
          </a:bodyPr>
          <a:lstStyle/>
          <a:p>
            <a:pPr algn="ctr" eaLnBrk="0" hangingPunct="0"/>
            <a:r>
              <a:rPr lang="id-ID" sz="1000">
                <a:solidFill>
                  <a:srgbClr val="0000FF"/>
                </a:solidFill>
              </a:rPr>
              <a:t>DILAKUKAN PENILAIAN  TERHADAP KONSISTENSI PERENCANAAN – PENGANGGARAN DAN PELAKSANAAN</a:t>
            </a:r>
            <a:endParaRPr lang="en-US" sz="1000">
              <a:solidFill>
                <a:srgbClr val="0000FF"/>
              </a:solidFill>
            </a:endParaRPr>
          </a:p>
        </p:txBody>
      </p:sp>
      <p:sp>
        <p:nvSpPr>
          <p:cNvPr id="65" name="Explosion 1 64"/>
          <p:cNvSpPr/>
          <p:nvPr/>
        </p:nvSpPr>
        <p:spPr>
          <a:xfrm>
            <a:off x="285710" y="1142984"/>
            <a:ext cx="1524009" cy="714380"/>
          </a:xfrm>
          <a:prstGeom prst="irregularSeal1">
            <a:avLst/>
          </a:prstGeom>
          <a:solidFill>
            <a:srgbClr val="C0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t>DPRD</a:t>
            </a:r>
          </a:p>
        </p:txBody>
      </p:sp>
      <p:sp>
        <p:nvSpPr>
          <p:cNvPr id="80" name="Flowchart: Connector 79"/>
          <p:cNvSpPr/>
          <p:nvPr/>
        </p:nvSpPr>
        <p:spPr>
          <a:xfrm>
            <a:off x="11239536" y="3929066"/>
            <a:ext cx="476253" cy="357190"/>
          </a:xfrm>
          <a:prstGeom prst="flowChartConnector">
            <a:avLst/>
          </a:prstGeom>
          <a:solidFill>
            <a:srgbClr val="FFFF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dirty="0">
                <a:solidFill>
                  <a:srgbClr val="FF0000"/>
                </a:solidFill>
              </a:rPr>
              <a:t>4</a:t>
            </a:r>
          </a:p>
        </p:txBody>
      </p:sp>
    </p:spTree>
    <p:extLst>
      <p:ext uri="{BB962C8B-B14F-4D97-AF65-F5344CB8AC3E}">
        <p14:creationId xmlns:p14="http://schemas.microsoft.com/office/powerpoint/2010/main" val="16721091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67"/>
                                        </p:tgtEl>
                                        <p:attrNameLst>
                                          <p:attrName>style.visibility</p:attrName>
                                        </p:attrNameLst>
                                      </p:cBhvr>
                                      <p:to>
                                        <p:strVal val="visible"/>
                                      </p:to>
                                    </p:set>
                                    <p:animEffect transition="in" filter="fade">
                                      <p:cBhvr>
                                        <p:cTn id="14" dur="1000"/>
                                        <p:tgtEl>
                                          <p:spTgt spid="67"/>
                                        </p:tgtEl>
                                      </p:cBhvr>
                                    </p:animEffect>
                                    <p:anim calcmode="lin" valueType="num">
                                      <p:cBhvr>
                                        <p:cTn id="15" dur="1000" fill="hold"/>
                                        <p:tgtEl>
                                          <p:spTgt spid="67"/>
                                        </p:tgtEl>
                                        <p:attrNameLst>
                                          <p:attrName>ppt_x</p:attrName>
                                        </p:attrNameLst>
                                      </p:cBhvr>
                                      <p:tavLst>
                                        <p:tav tm="0">
                                          <p:val>
                                            <p:strVal val="#ppt_x"/>
                                          </p:val>
                                        </p:tav>
                                        <p:tav tm="100000">
                                          <p:val>
                                            <p:strVal val="#ppt_x"/>
                                          </p:val>
                                        </p:tav>
                                      </p:tavLst>
                                    </p:anim>
                                    <p:anim calcmode="lin" valueType="num">
                                      <p:cBhvr>
                                        <p:cTn id="16"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fade">
                                      <p:cBhvr>
                                        <p:cTn id="21" dur="1000"/>
                                        <p:tgtEl>
                                          <p:spTgt spid="68"/>
                                        </p:tgtEl>
                                      </p:cBhvr>
                                    </p:animEffect>
                                    <p:anim calcmode="lin" valueType="num">
                                      <p:cBhvr>
                                        <p:cTn id="22" dur="1000" fill="hold"/>
                                        <p:tgtEl>
                                          <p:spTgt spid="68"/>
                                        </p:tgtEl>
                                        <p:attrNameLst>
                                          <p:attrName>ppt_x</p:attrName>
                                        </p:attrNameLst>
                                      </p:cBhvr>
                                      <p:tavLst>
                                        <p:tav tm="0">
                                          <p:val>
                                            <p:strVal val="#ppt_x"/>
                                          </p:val>
                                        </p:tav>
                                        <p:tav tm="100000">
                                          <p:val>
                                            <p:strVal val="#ppt_x"/>
                                          </p:val>
                                        </p:tav>
                                      </p:tavLst>
                                    </p:anim>
                                    <p:anim calcmode="lin" valueType="num">
                                      <p:cBhvr>
                                        <p:cTn id="23" dur="1000" fill="hold"/>
                                        <p:tgtEl>
                                          <p:spTgt spid="6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fade">
                                      <p:cBhvr>
                                        <p:cTn id="28" dur="1000"/>
                                        <p:tgtEl>
                                          <p:spTgt spid="69"/>
                                        </p:tgtEl>
                                      </p:cBhvr>
                                    </p:animEffect>
                                    <p:anim calcmode="lin" valueType="num">
                                      <p:cBhvr>
                                        <p:cTn id="29" dur="1000" fill="hold"/>
                                        <p:tgtEl>
                                          <p:spTgt spid="69"/>
                                        </p:tgtEl>
                                        <p:attrNameLst>
                                          <p:attrName>ppt_x</p:attrName>
                                        </p:attrNameLst>
                                      </p:cBhvr>
                                      <p:tavLst>
                                        <p:tav tm="0">
                                          <p:val>
                                            <p:strVal val="#ppt_x"/>
                                          </p:val>
                                        </p:tav>
                                        <p:tav tm="100000">
                                          <p:val>
                                            <p:strVal val="#ppt_x"/>
                                          </p:val>
                                        </p:tav>
                                      </p:tavLst>
                                    </p:anim>
                                    <p:anim calcmode="lin" valueType="num">
                                      <p:cBhvr>
                                        <p:cTn id="30"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fade">
                                      <p:cBhvr>
                                        <p:cTn id="35" dur="1000"/>
                                        <p:tgtEl>
                                          <p:spTgt spid="71"/>
                                        </p:tgtEl>
                                      </p:cBhvr>
                                    </p:animEffect>
                                    <p:anim calcmode="lin" valueType="num">
                                      <p:cBhvr>
                                        <p:cTn id="36" dur="1000" fill="hold"/>
                                        <p:tgtEl>
                                          <p:spTgt spid="71"/>
                                        </p:tgtEl>
                                        <p:attrNameLst>
                                          <p:attrName>ppt_x</p:attrName>
                                        </p:attrNameLst>
                                      </p:cBhvr>
                                      <p:tavLst>
                                        <p:tav tm="0">
                                          <p:val>
                                            <p:strVal val="#ppt_x"/>
                                          </p:val>
                                        </p:tav>
                                        <p:tav tm="100000">
                                          <p:val>
                                            <p:strVal val="#ppt_x"/>
                                          </p:val>
                                        </p:tav>
                                      </p:tavLst>
                                    </p:anim>
                                    <p:anim calcmode="lin" valueType="num">
                                      <p:cBhvr>
                                        <p:cTn id="37" dur="1000" fill="hold"/>
                                        <p:tgtEl>
                                          <p:spTgt spid="7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fade">
                                      <p:cBhvr>
                                        <p:cTn id="42" dur="1000"/>
                                        <p:tgtEl>
                                          <p:spTgt spid="72"/>
                                        </p:tgtEl>
                                      </p:cBhvr>
                                    </p:animEffect>
                                    <p:anim calcmode="lin" valueType="num">
                                      <p:cBhvr>
                                        <p:cTn id="43" dur="1000" fill="hold"/>
                                        <p:tgtEl>
                                          <p:spTgt spid="72"/>
                                        </p:tgtEl>
                                        <p:attrNameLst>
                                          <p:attrName>ppt_x</p:attrName>
                                        </p:attrNameLst>
                                      </p:cBhvr>
                                      <p:tavLst>
                                        <p:tav tm="0">
                                          <p:val>
                                            <p:strVal val="#ppt_x"/>
                                          </p:val>
                                        </p:tav>
                                        <p:tav tm="100000">
                                          <p:val>
                                            <p:strVal val="#ppt_x"/>
                                          </p:val>
                                        </p:tav>
                                      </p:tavLst>
                                    </p:anim>
                                    <p:anim calcmode="lin" valueType="num">
                                      <p:cBhvr>
                                        <p:cTn id="44"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74"/>
                                        </p:tgtEl>
                                        <p:attrNameLst>
                                          <p:attrName>style.visibility</p:attrName>
                                        </p:attrNameLst>
                                      </p:cBhvr>
                                      <p:to>
                                        <p:strVal val="visible"/>
                                      </p:to>
                                    </p:set>
                                    <p:animEffect transition="in" filter="fade">
                                      <p:cBhvr>
                                        <p:cTn id="49" dur="1000"/>
                                        <p:tgtEl>
                                          <p:spTgt spid="74"/>
                                        </p:tgtEl>
                                      </p:cBhvr>
                                    </p:animEffect>
                                    <p:anim calcmode="lin" valueType="num">
                                      <p:cBhvr>
                                        <p:cTn id="50" dur="1000" fill="hold"/>
                                        <p:tgtEl>
                                          <p:spTgt spid="74"/>
                                        </p:tgtEl>
                                        <p:attrNameLst>
                                          <p:attrName>ppt_x</p:attrName>
                                        </p:attrNameLst>
                                      </p:cBhvr>
                                      <p:tavLst>
                                        <p:tav tm="0">
                                          <p:val>
                                            <p:strVal val="#ppt_x"/>
                                          </p:val>
                                        </p:tav>
                                        <p:tav tm="100000">
                                          <p:val>
                                            <p:strVal val="#ppt_x"/>
                                          </p:val>
                                        </p:tav>
                                      </p:tavLst>
                                    </p:anim>
                                    <p:anim calcmode="lin" valueType="num">
                                      <p:cBhvr>
                                        <p:cTn id="51"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nodeType="clickEffect">
                                  <p:stCondLst>
                                    <p:cond delay="0"/>
                                  </p:stCondLst>
                                  <p:childTnLst>
                                    <p:set>
                                      <p:cBhvr>
                                        <p:cTn id="55" dur="1" fill="hold">
                                          <p:stCondLst>
                                            <p:cond delay="0"/>
                                          </p:stCondLst>
                                        </p:cTn>
                                        <p:tgtEl>
                                          <p:spTgt spid="66"/>
                                        </p:tgtEl>
                                        <p:attrNameLst>
                                          <p:attrName>style.visibility</p:attrName>
                                        </p:attrNameLst>
                                      </p:cBhvr>
                                      <p:to>
                                        <p:strVal val="visible"/>
                                      </p:to>
                                    </p:set>
                                    <p:animEffect transition="in" filter="fade">
                                      <p:cBhvr>
                                        <p:cTn id="56" dur="1000"/>
                                        <p:tgtEl>
                                          <p:spTgt spid="66"/>
                                        </p:tgtEl>
                                      </p:cBhvr>
                                    </p:animEffect>
                                    <p:anim calcmode="lin" valueType="num">
                                      <p:cBhvr>
                                        <p:cTn id="57" dur="1000" fill="hold"/>
                                        <p:tgtEl>
                                          <p:spTgt spid="66"/>
                                        </p:tgtEl>
                                        <p:attrNameLst>
                                          <p:attrName>ppt_x</p:attrName>
                                        </p:attrNameLst>
                                      </p:cBhvr>
                                      <p:tavLst>
                                        <p:tav tm="0">
                                          <p:val>
                                            <p:strVal val="#ppt_x"/>
                                          </p:val>
                                        </p:tav>
                                        <p:tav tm="100000">
                                          <p:val>
                                            <p:strVal val="#ppt_x"/>
                                          </p:val>
                                        </p:tav>
                                      </p:tavLst>
                                    </p:anim>
                                    <p:anim calcmode="lin" valueType="num">
                                      <p:cBhvr>
                                        <p:cTn id="58"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5" presetClass="emph" presetSubtype="0" repeatCount="indefinite" fill="hold" nodeType="clickEffect">
                                  <p:stCondLst>
                                    <p:cond delay="0"/>
                                  </p:stCondLst>
                                  <p:childTnLst>
                                    <p:anim calcmode="discrete" valueType="str">
                                      <p:cBhvr>
                                        <p:cTn id="62" dur="2000" fill="hold"/>
                                        <p:tgtEl>
                                          <p:spTgt spid="52"/>
                                        </p:tgtEl>
                                        <p:attrNameLst>
                                          <p:attrName>style.visibility</p:attrName>
                                        </p:attrNameLst>
                                      </p:cBhvr>
                                      <p:tavLst>
                                        <p:tav tm="0">
                                          <p:val>
                                            <p:strVal val="hidden"/>
                                          </p:val>
                                        </p:tav>
                                        <p:tav tm="50000">
                                          <p:val>
                                            <p:strVal val="visible"/>
                                          </p:val>
                                        </p:tav>
                                      </p:tavLst>
                                    </p:anim>
                                  </p:childTnLst>
                                </p:cTn>
                              </p:par>
                            </p:childTnLst>
                          </p:cTn>
                        </p:par>
                      </p:childTnLst>
                    </p:cTn>
                  </p:par>
                  <p:par>
                    <p:cTn id="63" fill="hold">
                      <p:stCondLst>
                        <p:cond delay="indefinite"/>
                      </p:stCondLst>
                      <p:childTnLst>
                        <p:par>
                          <p:cTn id="64" fill="hold">
                            <p:stCondLst>
                              <p:cond delay="0"/>
                            </p:stCondLst>
                            <p:childTnLst>
                              <p:par>
                                <p:cTn id="65" presetID="35" presetClass="emph" presetSubtype="0" repeatCount="indefinite" fill="hold" nodeType="clickEffect">
                                  <p:stCondLst>
                                    <p:cond delay="0"/>
                                  </p:stCondLst>
                                  <p:childTnLst>
                                    <p:anim calcmode="discrete" valueType="str">
                                      <p:cBhvr>
                                        <p:cTn id="66" dur="2000" fill="hold"/>
                                        <p:tgtEl>
                                          <p:spTgt spid="59"/>
                                        </p:tgtEl>
                                        <p:attrNameLst>
                                          <p:attrName>style.visibility</p:attrName>
                                        </p:attrNameLst>
                                      </p:cBhvr>
                                      <p:tavLst>
                                        <p:tav tm="0">
                                          <p:val>
                                            <p:strVal val="hidden"/>
                                          </p:val>
                                        </p:tav>
                                        <p:tav tm="50000">
                                          <p:val>
                                            <p:strVal val="visible"/>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grpId="0" nodeType="clickEffect">
                                  <p:stCondLst>
                                    <p:cond delay="0"/>
                                  </p:stCondLst>
                                  <p:childTnLst>
                                    <p:set>
                                      <p:cBhvr>
                                        <p:cTn id="70" dur="1" fill="hold">
                                          <p:stCondLst>
                                            <p:cond delay="0"/>
                                          </p:stCondLst>
                                        </p:cTn>
                                        <p:tgtEl>
                                          <p:spTgt spid="64"/>
                                        </p:tgtEl>
                                        <p:attrNameLst>
                                          <p:attrName>style.visibility</p:attrName>
                                        </p:attrNameLst>
                                      </p:cBhvr>
                                      <p:to>
                                        <p:strVal val="visible"/>
                                      </p:to>
                                    </p:set>
                                    <p:animEffect transition="in" filter="fade">
                                      <p:cBhvr>
                                        <p:cTn id="71" dur="1000"/>
                                        <p:tgtEl>
                                          <p:spTgt spid="64"/>
                                        </p:tgtEl>
                                      </p:cBhvr>
                                    </p:animEffect>
                                    <p:anim calcmode="lin" valueType="num">
                                      <p:cBhvr>
                                        <p:cTn id="72" dur="1000" fill="hold"/>
                                        <p:tgtEl>
                                          <p:spTgt spid="64"/>
                                        </p:tgtEl>
                                        <p:attrNameLst>
                                          <p:attrName>ppt_x</p:attrName>
                                        </p:attrNameLst>
                                      </p:cBhvr>
                                      <p:tavLst>
                                        <p:tav tm="0">
                                          <p:val>
                                            <p:strVal val="#ppt_x"/>
                                          </p:val>
                                        </p:tav>
                                        <p:tav tm="100000">
                                          <p:val>
                                            <p:strVal val="#ppt_x"/>
                                          </p:val>
                                        </p:tav>
                                      </p:tavLst>
                                    </p:anim>
                                    <p:anim calcmode="lin" valueType="num">
                                      <p:cBhvr>
                                        <p:cTn id="73"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 xmlns:a16="http://schemas.microsoft.com/office/drawing/2014/main" id="{9D46AF61-08E9-1305-777B-AADC27F73176}"/>
              </a:ext>
            </a:extLst>
          </p:cNvPr>
          <p:cNvSpPr>
            <a:spLocks noGrp="1" noChangeArrowheads="1"/>
          </p:cNvSpPr>
          <p:nvPr>
            <p:ph type="body" idx="1"/>
          </p:nvPr>
        </p:nvSpPr>
        <p:spPr>
          <a:xfrm>
            <a:off x="2425700" y="1524000"/>
            <a:ext cx="7340600" cy="3505200"/>
          </a:xfrm>
        </p:spPr>
        <p:txBody>
          <a:bodyPr/>
          <a:lstStyle/>
          <a:p>
            <a:pPr marL="849313" indent="-849313"/>
            <a:endParaRPr lang="en-US" altLang="en-US" dirty="0">
              <a:latin typeface="Tahoma" panose="020B0604030504040204" pitchFamily="34" charset="0"/>
            </a:endParaRPr>
          </a:p>
          <a:p>
            <a:pPr marL="849313" indent="-849313">
              <a:buClr>
                <a:srgbClr val="FFFF00"/>
              </a:buClr>
              <a:buFont typeface="Wingdings" panose="05000000000000000000" pitchFamily="2" charset="2"/>
              <a:buAutoNum type="arabicPeriod"/>
            </a:pPr>
            <a:r>
              <a:rPr lang="en-US" altLang="en-US" b="1" dirty="0">
                <a:latin typeface="Tahoma" panose="020B0604030504040204" pitchFamily="34" charset="0"/>
              </a:rPr>
              <a:t>RPJPD = 20 </a:t>
            </a:r>
            <a:r>
              <a:rPr lang="en-US" altLang="en-US" b="1" dirty="0" err="1">
                <a:latin typeface="Tahoma" panose="020B0604030504040204" pitchFamily="34" charset="0"/>
              </a:rPr>
              <a:t>tahun</a:t>
            </a:r>
            <a:endParaRPr lang="en-US" altLang="en-US" b="1" dirty="0">
              <a:latin typeface="Tahoma" panose="020B0604030504040204" pitchFamily="34" charset="0"/>
            </a:endParaRPr>
          </a:p>
          <a:p>
            <a:pPr marL="849313" indent="-849313">
              <a:buClr>
                <a:srgbClr val="FFFF00"/>
              </a:buClr>
              <a:buFont typeface="Wingdings" panose="05000000000000000000" pitchFamily="2" charset="2"/>
              <a:buAutoNum type="arabicPeriod"/>
            </a:pPr>
            <a:r>
              <a:rPr lang="en-US" altLang="en-US" b="1" dirty="0">
                <a:latin typeface="Tahoma" panose="020B0604030504040204" pitchFamily="34" charset="0"/>
              </a:rPr>
              <a:t>RPJMD = 5 </a:t>
            </a:r>
            <a:r>
              <a:rPr lang="en-US" altLang="en-US" b="1" dirty="0" err="1">
                <a:latin typeface="Tahoma" panose="020B0604030504040204" pitchFamily="34" charset="0"/>
              </a:rPr>
              <a:t>tahun</a:t>
            </a:r>
            <a:endParaRPr lang="en-US" altLang="en-US" b="1" dirty="0">
              <a:latin typeface="Tahoma" panose="020B0604030504040204" pitchFamily="34" charset="0"/>
            </a:endParaRPr>
          </a:p>
          <a:p>
            <a:pPr marL="849313" indent="-849313">
              <a:buClr>
                <a:srgbClr val="FFFF00"/>
              </a:buClr>
              <a:buFont typeface="Wingdings" panose="05000000000000000000" pitchFamily="2" charset="2"/>
              <a:buAutoNum type="arabicPeriod"/>
            </a:pPr>
            <a:r>
              <a:rPr lang="en-US" altLang="en-US" b="1" dirty="0">
                <a:latin typeface="Tahoma" panose="020B0604030504040204" pitchFamily="34" charset="0"/>
              </a:rPr>
              <a:t>RENSTRA  SKPD = 5 </a:t>
            </a:r>
            <a:r>
              <a:rPr lang="en-US" altLang="en-US" b="1" dirty="0" err="1">
                <a:latin typeface="Tahoma" panose="020B0604030504040204" pitchFamily="34" charset="0"/>
              </a:rPr>
              <a:t>tahun</a:t>
            </a:r>
            <a:endParaRPr lang="en-US" altLang="en-US" b="1" dirty="0">
              <a:latin typeface="Tahoma" panose="020B0604030504040204" pitchFamily="34" charset="0"/>
            </a:endParaRPr>
          </a:p>
          <a:p>
            <a:pPr marL="849313" indent="-849313">
              <a:buClr>
                <a:srgbClr val="FFFF00"/>
              </a:buClr>
              <a:buFont typeface="Wingdings" panose="05000000000000000000" pitchFamily="2" charset="2"/>
              <a:buAutoNum type="arabicPeriod"/>
            </a:pPr>
            <a:r>
              <a:rPr lang="en-US" altLang="en-US" b="1" dirty="0">
                <a:latin typeface="Tahoma" panose="020B0604030504040204" pitchFamily="34" charset="0"/>
              </a:rPr>
              <a:t>RENJA SKPD = 1 </a:t>
            </a:r>
            <a:r>
              <a:rPr lang="en-US" altLang="en-US" b="1" dirty="0" err="1">
                <a:latin typeface="Tahoma" panose="020B0604030504040204" pitchFamily="34" charset="0"/>
              </a:rPr>
              <a:t>tahun</a:t>
            </a:r>
            <a:endParaRPr lang="en-US" altLang="en-US" b="1" dirty="0">
              <a:latin typeface="Tahoma" panose="020B0604030504040204" pitchFamily="34" charset="0"/>
            </a:endParaRPr>
          </a:p>
          <a:p>
            <a:pPr marL="849313" indent="-849313">
              <a:buClr>
                <a:srgbClr val="FFFF00"/>
              </a:buClr>
              <a:buFont typeface="Wingdings" panose="05000000000000000000" pitchFamily="2" charset="2"/>
              <a:buAutoNum type="arabicPeriod"/>
            </a:pPr>
            <a:r>
              <a:rPr lang="en-US" altLang="en-US" b="1" dirty="0">
                <a:latin typeface="Tahoma" panose="020B0604030504040204" pitchFamily="34" charset="0"/>
              </a:rPr>
              <a:t>RKPD = 1 </a:t>
            </a:r>
            <a:r>
              <a:rPr lang="en-US" altLang="en-US" b="1" dirty="0" err="1">
                <a:latin typeface="Tahoma" panose="020B0604030504040204" pitchFamily="34" charset="0"/>
              </a:rPr>
              <a:t>tahun</a:t>
            </a:r>
            <a:endParaRPr lang="en-US" altLang="en-US" b="1" dirty="0">
              <a:latin typeface="Tahoma" panose="020B0604030504040204" pitchFamily="34" charset="0"/>
            </a:endParaRPr>
          </a:p>
        </p:txBody>
      </p:sp>
      <p:sp>
        <p:nvSpPr>
          <p:cNvPr id="34819" name="Rectangle 3">
            <a:extLst>
              <a:ext uri="{FF2B5EF4-FFF2-40B4-BE49-F238E27FC236}">
                <a16:creationId xmlns="" xmlns:a16="http://schemas.microsoft.com/office/drawing/2014/main" id="{406B0583-50A1-ED7E-A522-84E3A2125475}"/>
              </a:ext>
            </a:extLst>
          </p:cNvPr>
          <p:cNvSpPr>
            <a:spLocks noChangeArrowheads="1"/>
          </p:cNvSpPr>
          <p:nvPr/>
        </p:nvSpPr>
        <p:spPr bwMode="auto">
          <a:xfrm>
            <a:off x="1524000" y="53340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nchor="ct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4000" b="1" dirty="0">
                <a:latin typeface="Tahoma" panose="020B0604030504040204" pitchFamily="34" charset="0"/>
              </a:rPr>
              <a:t>LINGKUP PERENCANAAN DAERAH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064B861-4A90-40E4-B9F7-D96DF3E58F37}" type="slidenum">
              <a:rPr lang="id-ID" smtClean="0"/>
              <a:pPr/>
              <a:t>14</a:t>
            </a:fld>
            <a:endParaRPr lang="id-ID"/>
          </a:p>
        </p:txBody>
      </p:sp>
      <p:pic>
        <p:nvPicPr>
          <p:cNvPr id="4098" name="Picture 2" descr="Gambar terka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461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ocument 7"/>
          <p:cNvSpPr/>
          <p:nvPr/>
        </p:nvSpPr>
        <p:spPr>
          <a:xfrm rot="10800000" flipV="1">
            <a:off x="-1" y="-286052"/>
            <a:ext cx="12191999" cy="4021667"/>
          </a:xfrm>
          <a:prstGeom prst="flowChartDocumen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n>
                <a:solidFill>
                  <a:schemeClr val="bg1"/>
                </a:solidFill>
              </a:ln>
              <a:solidFill>
                <a:schemeClr val="tx1"/>
              </a:solidFill>
            </a:endParaRPr>
          </a:p>
        </p:txBody>
      </p:sp>
      <p:pic>
        <p:nvPicPr>
          <p:cNvPr id="11" name="Picture 8" descr="Hasil gambar untuk LOGO DPRD KABUPATEN BANYUASIN"/>
          <p:cNvPicPr>
            <a:picLocks noChangeAspect="1" noChangeArrowheads="1"/>
          </p:cNvPicPr>
          <p:nvPr/>
        </p:nvPicPr>
        <p:blipFill>
          <a:blip r:embed="rId2" cstate="print"/>
          <a:srcRect/>
          <a:stretch>
            <a:fillRect/>
          </a:stretch>
        </p:blipFill>
        <p:spPr bwMode="auto">
          <a:xfrm>
            <a:off x="-74050" y="292666"/>
            <a:ext cx="2763799" cy="1086158"/>
          </a:xfrm>
          <a:prstGeom prst="rect">
            <a:avLst/>
          </a:prstGeom>
          <a:noFill/>
        </p:spPr>
      </p:pic>
      <p:grpSp>
        <p:nvGrpSpPr>
          <p:cNvPr id="9" name="Group 8"/>
          <p:cNvGrpSpPr/>
          <p:nvPr/>
        </p:nvGrpSpPr>
        <p:grpSpPr>
          <a:xfrm>
            <a:off x="1307849" y="1299777"/>
            <a:ext cx="8319054" cy="5396567"/>
            <a:chOff x="1655763" y="1295400"/>
            <a:chExt cx="5318592" cy="5396567"/>
          </a:xfrm>
        </p:grpSpPr>
        <p:sp>
          <p:nvSpPr>
            <p:cNvPr id="13" name="Text Box 3"/>
            <p:cNvSpPr txBox="1">
              <a:spLocks noChangeArrowheads="1"/>
            </p:cNvSpPr>
            <p:nvPr/>
          </p:nvSpPr>
          <p:spPr bwMode="auto">
            <a:xfrm>
              <a:off x="1655763" y="1295400"/>
              <a:ext cx="24367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lphaUcPeriod"/>
              </a:pPr>
              <a:r>
                <a:rPr lang="en-US" sz="2400" dirty="0" err="1">
                  <a:latin typeface="Tahoma" pitchFamily="34" charset="0"/>
                </a:rPr>
                <a:t>Pendapatan</a:t>
              </a:r>
              <a:r>
                <a:rPr lang="en-US" sz="2400" dirty="0">
                  <a:latin typeface="Tahoma" pitchFamily="34" charset="0"/>
                </a:rPr>
                <a:t> </a:t>
              </a:r>
              <a:r>
                <a:rPr lang="en-US" sz="2400" dirty="0" err="1">
                  <a:latin typeface="Tahoma" pitchFamily="34" charset="0"/>
                </a:rPr>
                <a:t>Asli</a:t>
              </a:r>
              <a:r>
                <a:rPr lang="en-US" sz="2400" dirty="0">
                  <a:latin typeface="Tahoma" pitchFamily="34" charset="0"/>
                </a:rPr>
                <a:t> Daerah:</a:t>
              </a:r>
            </a:p>
          </p:txBody>
        </p:sp>
        <p:sp>
          <p:nvSpPr>
            <p:cNvPr id="15" name="Text Box 4"/>
            <p:cNvSpPr txBox="1">
              <a:spLocks noChangeArrowheads="1"/>
            </p:cNvSpPr>
            <p:nvPr/>
          </p:nvSpPr>
          <p:spPr bwMode="auto">
            <a:xfrm>
              <a:off x="1981200" y="1600200"/>
              <a:ext cx="499315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rabicPeriod"/>
              </a:pPr>
              <a:r>
                <a:rPr lang="en-US" sz="2400" dirty="0" err="1">
                  <a:latin typeface="Tahoma" pitchFamily="34" charset="0"/>
                </a:rPr>
                <a:t>Hasil</a:t>
              </a:r>
              <a:r>
                <a:rPr lang="en-US" sz="2400" dirty="0">
                  <a:latin typeface="Tahoma" pitchFamily="34" charset="0"/>
                </a:rPr>
                <a:t> </a:t>
              </a:r>
              <a:r>
                <a:rPr lang="en-US" sz="2400" dirty="0" err="1">
                  <a:latin typeface="Tahoma" pitchFamily="34" charset="0"/>
                </a:rPr>
                <a:t>Pajak</a:t>
              </a:r>
              <a:r>
                <a:rPr lang="en-US" sz="2400" dirty="0">
                  <a:latin typeface="Tahoma" pitchFamily="34" charset="0"/>
                </a:rPr>
                <a:t> Daerah</a:t>
              </a:r>
            </a:p>
            <a:p>
              <a:pPr>
                <a:buFontTx/>
                <a:buAutoNum type="arabicPeriod"/>
              </a:pPr>
              <a:r>
                <a:rPr lang="en-US" sz="2400" dirty="0" err="1">
                  <a:latin typeface="Tahoma" pitchFamily="34" charset="0"/>
                </a:rPr>
                <a:t>Hasil</a:t>
              </a:r>
              <a:r>
                <a:rPr lang="en-US" sz="2400" dirty="0">
                  <a:latin typeface="Tahoma" pitchFamily="34" charset="0"/>
                </a:rPr>
                <a:t> </a:t>
              </a:r>
              <a:r>
                <a:rPr lang="en-US" sz="2400" dirty="0" err="1">
                  <a:latin typeface="Tahoma" pitchFamily="34" charset="0"/>
                </a:rPr>
                <a:t>Retribusi</a:t>
              </a:r>
              <a:r>
                <a:rPr lang="en-US" sz="2400" dirty="0">
                  <a:latin typeface="Tahoma" pitchFamily="34" charset="0"/>
                </a:rPr>
                <a:t> </a:t>
              </a:r>
              <a:r>
                <a:rPr lang="en-US" sz="2400" dirty="0" err="1">
                  <a:latin typeface="Tahoma" pitchFamily="34" charset="0"/>
                </a:rPr>
                <a:t>Derah</a:t>
              </a:r>
              <a:endParaRPr lang="en-US" sz="2400" dirty="0">
                <a:latin typeface="Tahoma" pitchFamily="34" charset="0"/>
              </a:endParaRPr>
            </a:p>
            <a:p>
              <a:pPr>
                <a:buFontTx/>
                <a:buAutoNum type="arabicPeriod"/>
              </a:pPr>
              <a:r>
                <a:rPr lang="en-US" sz="2400" dirty="0" err="1">
                  <a:latin typeface="Tahoma" pitchFamily="34" charset="0"/>
                </a:rPr>
                <a:t>Hasil</a:t>
              </a:r>
              <a:r>
                <a:rPr lang="en-US" sz="2400" dirty="0">
                  <a:latin typeface="Tahoma" pitchFamily="34" charset="0"/>
                </a:rPr>
                <a:t> </a:t>
              </a:r>
              <a:r>
                <a:rPr lang="en-US" sz="2400" dirty="0" err="1">
                  <a:latin typeface="Tahoma" pitchFamily="34" charset="0"/>
                </a:rPr>
                <a:t>Pengelolaan</a:t>
              </a:r>
              <a:r>
                <a:rPr lang="en-US" sz="2400" dirty="0">
                  <a:latin typeface="Tahoma" pitchFamily="34" charset="0"/>
                </a:rPr>
                <a:t> </a:t>
              </a:r>
              <a:r>
                <a:rPr lang="en-US" sz="2400" dirty="0" err="1">
                  <a:latin typeface="Tahoma" pitchFamily="34" charset="0"/>
                </a:rPr>
                <a:t>Kekayaan</a:t>
              </a:r>
              <a:r>
                <a:rPr lang="en-US" sz="2400" dirty="0">
                  <a:latin typeface="Tahoma" pitchFamily="34" charset="0"/>
                </a:rPr>
                <a:t> Daerah Yang </a:t>
              </a:r>
              <a:r>
                <a:rPr lang="en-US" sz="2400" dirty="0" err="1">
                  <a:latin typeface="Tahoma" pitchFamily="34" charset="0"/>
                </a:rPr>
                <a:t>Dipisahkan</a:t>
              </a:r>
              <a:endParaRPr lang="en-US" sz="2400" dirty="0">
                <a:latin typeface="Tahoma" pitchFamily="34" charset="0"/>
              </a:endParaRPr>
            </a:p>
            <a:p>
              <a:pPr>
                <a:buFontTx/>
                <a:buAutoNum type="arabicPeriod"/>
              </a:pPr>
              <a:r>
                <a:rPr lang="en-US" sz="2400" dirty="0">
                  <a:latin typeface="Tahoma" pitchFamily="34" charset="0"/>
                </a:rPr>
                <a:t>Lain-lain PAD yang </a:t>
              </a:r>
              <a:r>
                <a:rPr lang="en-US" sz="2400" dirty="0" err="1">
                  <a:latin typeface="Tahoma" pitchFamily="34" charset="0"/>
                </a:rPr>
                <a:t>sah</a:t>
              </a:r>
              <a:endParaRPr lang="en-US" sz="2400" dirty="0">
                <a:latin typeface="Tahoma" pitchFamily="34" charset="0"/>
              </a:endParaRPr>
            </a:p>
            <a:p>
              <a:pPr>
                <a:buFontTx/>
                <a:buAutoNum type="arabicPeriod"/>
              </a:pPr>
              <a:endParaRPr lang="en-US" sz="2400" dirty="0">
                <a:latin typeface="Tahoma" pitchFamily="34" charset="0"/>
              </a:endParaRPr>
            </a:p>
          </p:txBody>
        </p:sp>
        <p:sp>
          <p:nvSpPr>
            <p:cNvPr id="17" name="Text Box 5"/>
            <p:cNvSpPr txBox="1">
              <a:spLocks noChangeArrowheads="1"/>
            </p:cNvSpPr>
            <p:nvPr/>
          </p:nvSpPr>
          <p:spPr bwMode="auto">
            <a:xfrm>
              <a:off x="1655763" y="2971800"/>
              <a:ext cx="2081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lphaUcPeriod" startAt="2"/>
              </a:pPr>
              <a:r>
                <a:rPr lang="en-US" sz="2400" dirty="0">
                  <a:latin typeface="Tahoma" pitchFamily="34" charset="0"/>
                </a:rPr>
                <a:t>Dana </a:t>
              </a:r>
              <a:r>
                <a:rPr lang="en-US" sz="2400" dirty="0" err="1">
                  <a:latin typeface="Tahoma" pitchFamily="34" charset="0"/>
                </a:rPr>
                <a:t>Perimbangan</a:t>
              </a:r>
              <a:r>
                <a:rPr lang="en-US" sz="2400" dirty="0">
                  <a:latin typeface="Tahoma" pitchFamily="34" charset="0"/>
                </a:rPr>
                <a:t> :</a:t>
              </a:r>
            </a:p>
          </p:txBody>
        </p:sp>
        <p:sp>
          <p:nvSpPr>
            <p:cNvPr id="18" name="Text Box 6"/>
            <p:cNvSpPr txBox="1">
              <a:spLocks noChangeArrowheads="1"/>
            </p:cNvSpPr>
            <p:nvPr/>
          </p:nvSpPr>
          <p:spPr bwMode="auto">
            <a:xfrm>
              <a:off x="1960563" y="3305175"/>
              <a:ext cx="226510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44500" indent="-4445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rabicPeriod"/>
              </a:pPr>
              <a:r>
                <a:rPr lang="en-US" sz="2400" b="1" dirty="0">
                  <a:latin typeface="Tahoma" pitchFamily="34" charset="0"/>
                </a:rPr>
                <a:t>Dana </a:t>
              </a:r>
              <a:r>
                <a:rPr lang="en-US" sz="2400" b="1" dirty="0" err="1">
                  <a:latin typeface="Tahoma" pitchFamily="34" charset="0"/>
                </a:rPr>
                <a:t>Bagi</a:t>
              </a:r>
              <a:r>
                <a:rPr lang="en-US" sz="2400" b="1" dirty="0">
                  <a:latin typeface="Tahoma" pitchFamily="34" charset="0"/>
                </a:rPr>
                <a:t> </a:t>
              </a:r>
              <a:r>
                <a:rPr lang="en-US" sz="2400" b="1" dirty="0" err="1">
                  <a:latin typeface="Tahoma" pitchFamily="34" charset="0"/>
                </a:rPr>
                <a:t>Hasil</a:t>
              </a:r>
              <a:endParaRPr lang="en-US" sz="2400" b="1" dirty="0">
                <a:latin typeface="Tahoma" pitchFamily="34" charset="0"/>
              </a:endParaRPr>
            </a:p>
            <a:p>
              <a:pPr>
                <a:buFontTx/>
                <a:buAutoNum type="arabicPeriod"/>
              </a:pPr>
              <a:r>
                <a:rPr lang="en-US" sz="2400" dirty="0">
                  <a:latin typeface="Tahoma" pitchFamily="34" charset="0"/>
                </a:rPr>
                <a:t>Dana </a:t>
              </a:r>
              <a:r>
                <a:rPr lang="en-US" sz="2400" dirty="0" err="1">
                  <a:latin typeface="Tahoma" pitchFamily="34" charset="0"/>
                </a:rPr>
                <a:t>Alokasi</a:t>
              </a:r>
              <a:r>
                <a:rPr lang="en-US" sz="2400" dirty="0">
                  <a:latin typeface="Tahoma" pitchFamily="34" charset="0"/>
                </a:rPr>
                <a:t> </a:t>
              </a:r>
              <a:r>
                <a:rPr lang="en-US" sz="2400" dirty="0" err="1">
                  <a:latin typeface="Tahoma" pitchFamily="34" charset="0"/>
                </a:rPr>
                <a:t>Umum</a:t>
              </a:r>
              <a:endParaRPr lang="en-US" sz="2400" dirty="0">
                <a:latin typeface="Tahoma" pitchFamily="34" charset="0"/>
              </a:endParaRPr>
            </a:p>
            <a:p>
              <a:pPr>
                <a:buFontTx/>
                <a:buAutoNum type="arabicPeriod"/>
              </a:pPr>
              <a:r>
                <a:rPr lang="en-US" sz="2400" dirty="0">
                  <a:latin typeface="Tahoma" pitchFamily="34" charset="0"/>
                </a:rPr>
                <a:t>Dana </a:t>
              </a:r>
              <a:r>
                <a:rPr lang="en-US" sz="2400" dirty="0" err="1">
                  <a:latin typeface="Tahoma" pitchFamily="34" charset="0"/>
                </a:rPr>
                <a:t>Alokasi</a:t>
              </a:r>
              <a:r>
                <a:rPr lang="en-US" sz="2400" dirty="0">
                  <a:latin typeface="Tahoma" pitchFamily="34" charset="0"/>
                </a:rPr>
                <a:t> </a:t>
              </a:r>
              <a:r>
                <a:rPr lang="en-US" sz="2400" dirty="0" err="1">
                  <a:latin typeface="Tahoma" pitchFamily="34" charset="0"/>
                </a:rPr>
                <a:t>Khusus</a:t>
              </a:r>
              <a:r>
                <a:rPr lang="en-US" sz="2400" dirty="0">
                  <a:latin typeface="Tahoma" pitchFamily="34" charset="0"/>
                </a:rPr>
                <a:t> </a:t>
              </a:r>
            </a:p>
            <a:p>
              <a:pPr>
                <a:buFontTx/>
                <a:buAutoNum type="arabicPeriod"/>
              </a:pPr>
              <a:endParaRPr lang="en-US" sz="2400" dirty="0">
                <a:latin typeface="Tahoma" pitchFamily="34" charset="0"/>
              </a:endParaRPr>
            </a:p>
          </p:txBody>
        </p:sp>
        <p:sp>
          <p:nvSpPr>
            <p:cNvPr id="19" name="Text Box 7"/>
            <p:cNvSpPr txBox="1">
              <a:spLocks noChangeArrowheads="1"/>
            </p:cNvSpPr>
            <p:nvPr/>
          </p:nvSpPr>
          <p:spPr bwMode="auto">
            <a:xfrm>
              <a:off x="1655763" y="4419600"/>
              <a:ext cx="37743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lphaUcPeriod" startAt="3"/>
              </a:pPr>
              <a:r>
                <a:rPr lang="en-US" sz="2400" dirty="0">
                  <a:latin typeface="Tahoma" pitchFamily="34" charset="0"/>
                </a:rPr>
                <a:t>Lain-lain </a:t>
              </a:r>
              <a:r>
                <a:rPr lang="en-US" sz="2400" dirty="0" err="1">
                  <a:latin typeface="Tahoma" pitchFamily="34" charset="0"/>
                </a:rPr>
                <a:t>Pendapatan</a:t>
              </a:r>
              <a:r>
                <a:rPr lang="en-US" sz="2400" dirty="0">
                  <a:latin typeface="Tahoma" pitchFamily="34" charset="0"/>
                </a:rPr>
                <a:t> Daerah yang </a:t>
              </a:r>
              <a:r>
                <a:rPr lang="en-US" sz="2400" dirty="0" err="1">
                  <a:latin typeface="Tahoma" pitchFamily="34" charset="0"/>
                </a:rPr>
                <a:t>sah</a:t>
              </a:r>
              <a:r>
                <a:rPr lang="en-US" sz="2400" dirty="0">
                  <a:latin typeface="Tahoma" pitchFamily="34" charset="0"/>
                </a:rPr>
                <a:t> :</a:t>
              </a:r>
            </a:p>
          </p:txBody>
        </p:sp>
        <p:sp>
          <p:nvSpPr>
            <p:cNvPr id="20" name="Text Box 8"/>
            <p:cNvSpPr txBox="1">
              <a:spLocks noChangeArrowheads="1"/>
            </p:cNvSpPr>
            <p:nvPr/>
          </p:nvSpPr>
          <p:spPr bwMode="auto">
            <a:xfrm>
              <a:off x="1960563" y="4752975"/>
              <a:ext cx="300127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44500" indent="-4445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rabicPeriod"/>
              </a:pPr>
              <a:r>
                <a:rPr lang="en-US" sz="2400" dirty="0">
                  <a:latin typeface="Tahoma" pitchFamily="34" charset="0"/>
                </a:rPr>
                <a:t>Dana </a:t>
              </a:r>
              <a:r>
                <a:rPr lang="en-US" sz="2400" dirty="0" err="1">
                  <a:latin typeface="Tahoma" pitchFamily="34" charset="0"/>
                </a:rPr>
                <a:t>Darurat</a:t>
              </a:r>
              <a:r>
                <a:rPr lang="en-US" sz="2400" dirty="0">
                  <a:latin typeface="Tahoma" pitchFamily="34" charset="0"/>
                </a:rPr>
                <a:t> </a:t>
              </a:r>
              <a:r>
                <a:rPr lang="en-US" sz="2400" dirty="0" err="1">
                  <a:latin typeface="Tahoma" pitchFamily="34" charset="0"/>
                </a:rPr>
                <a:t>dari</a:t>
              </a:r>
              <a:r>
                <a:rPr lang="en-US" sz="2400" dirty="0">
                  <a:latin typeface="Tahoma" pitchFamily="34" charset="0"/>
                </a:rPr>
                <a:t> </a:t>
              </a:r>
              <a:r>
                <a:rPr lang="en-US" sz="2400" dirty="0" err="1">
                  <a:latin typeface="Tahoma" pitchFamily="34" charset="0"/>
                </a:rPr>
                <a:t>Pemerintah</a:t>
              </a:r>
              <a:endParaRPr lang="en-US" sz="2400" dirty="0">
                <a:latin typeface="Tahoma" pitchFamily="34" charset="0"/>
              </a:endParaRPr>
            </a:p>
            <a:p>
              <a:pPr>
                <a:buFontTx/>
                <a:buAutoNum type="arabicPeriod"/>
              </a:pPr>
              <a:r>
                <a:rPr lang="en-US" sz="2400" dirty="0" err="1">
                  <a:latin typeface="Tahoma" pitchFamily="34" charset="0"/>
                </a:rPr>
                <a:t>Hibah</a:t>
              </a:r>
              <a:r>
                <a:rPr lang="en-US" sz="2400" dirty="0">
                  <a:latin typeface="Tahoma" pitchFamily="34" charset="0"/>
                </a:rPr>
                <a:t> </a:t>
              </a:r>
            </a:p>
            <a:p>
              <a:pPr>
                <a:buFontTx/>
                <a:buAutoNum type="arabicPeriod"/>
              </a:pPr>
              <a:r>
                <a:rPr lang="en-US" sz="2400" dirty="0" err="1">
                  <a:latin typeface="Tahoma" pitchFamily="34" charset="0"/>
                </a:rPr>
                <a:t>Bantuan</a:t>
              </a:r>
              <a:r>
                <a:rPr lang="en-US" sz="2400" dirty="0">
                  <a:latin typeface="Tahoma" pitchFamily="34" charset="0"/>
                </a:rPr>
                <a:t> </a:t>
              </a:r>
              <a:r>
                <a:rPr lang="en-US" sz="2400" dirty="0" err="1">
                  <a:latin typeface="Tahoma" pitchFamily="34" charset="0"/>
                </a:rPr>
                <a:t>Keuangan</a:t>
              </a:r>
              <a:endParaRPr lang="en-US" sz="2400" dirty="0">
                <a:latin typeface="Tahoma" pitchFamily="34" charset="0"/>
              </a:endParaRPr>
            </a:p>
            <a:p>
              <a:pPr>
                <a:buFontTx/>
                <a:buAutoNum type="arabicPeriod"/>
              </a:pPr>
              <a:r>
                <a:rPr lang="en-US" sz="2400" dirty="0" err="1">
                  <a:latin typeface="Tahoma" pitchFamily="34" charset="0"/>
                </a:rPr>
                <a:t>Bagi</a:t>
              </a:r>
              <a:r>
                <a:rPr lang="en-US" sz="2400" dirty="0">
                  <a:latin typeface="Tahoma" pitchFamily="34" charset="0"/>
                </a:rPr>
                <a:t> </a:t>
              </a:r>
              <a:r>
                <a:rPr lang="en-US" sz="2400" dirty="0" err="1">
                  <a:latin typeface="Tahoma" pitchFamily="34" charset="0"/>
                </a:rPr>
                <a:t>hasil</a:t>
              </a:r>
              <a:r>
                <a:rPr lang="en-US" sz="2400" dirty="0">
                  <a:latin typeface="Tahoma" pitchFamily="34" charset="0"/>
                </a:rPr>
                <a:t> </a:t>
              </a:r>
              <a:r>
                <a:rPr lang="en-US" sz="2400" dirty="0" err="1">
                  <a:latin typeface="Tahoma" pitchFamily="34" charset="0"/>
                </a:rPr>
                <a:t>dari</a:t>
              </a:r>
              <a:r>
                <a:rPr lang="en-US" sz="2400" dirty="0">
                  <a:latin typeface="Tahoma" pitchFamily="34" charset="0"/>
                </a:rPr>
                <a:t> </a:t>
              </a:r>
              <a:r>
                <a:rPr lang="en-US" sz="2400" dirty="0" err="1">
                  <a:latin typeface="Tahoma" pitchFamily="34" charset="0"/>
                </a:rPr>
                <a:t>Provinsi</a:t>
              </a:r>
              <a:r>
                <a:rPr lang="en-US" sz="2400" dirty="0">
                  <a:latin typeface="Tahoma" pitchFamily="34" charset="0"/>
                </a:rPr>
                <a:t>  </a:t>
              </a:r>
            </a:p>
            <a:p>
              <a:pPr>
                <a:buFontTx/>
                <a:buAutoNum type="arabicPeriod"/>
              </a:pPr>
              <a:endParaRPr lang="en-US" sz="2400" dirty="0">
                <a:latin typeface="Tahoma" pitchFamily="34" charset="0"/>
              </a:endParaRPr>
            </a:p>
          </p:txBody>
        </p:sp>
      </p:grpSp>
      <p:sp>
        <p:nvSpPr>
          <p:cNvPr id="21" name="Text Box 2"/>
          <p:cNvSpPr txBox="1">
            <a:spLocks noChangeArrowheads="1"/>
          </p:cNvSpPr>
          <p:nvPr/>
        </p:nvSpPr>
        <p:spPr bwMode="auto">
          <a:xfrm>
            <a:off x="2356021" y="404814"/>
            <a:ext cx="9835979"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3200" b="1" dirty="0">
                <a:latin typeface="Tahoma" pitchFamily="34" charset="0"/>
              </a:rPr>
              <a:t>STRUKTUR PENDAPATAN  </a:t>
            </a:r>
          </a:p>
        </p:txBody>
      </p:sp>
    </p:spTree>
    <p:extLst>
      <p:ext uri="{BB962C8B-B14F-4D97-AF65-F5344CB8AC3E}">
        <p14:creationId xmlns:p14="http://schemas.microsoft.com/office/powerpoint/2010/main" val="262725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amond(in)">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ocument 7"/>
          <p:cNvSpPr/>
          <p:nvPr/>
        </p:nvSpPr>
        <p:spPr>
          <a:xfrm rot="10800000" flipV="1">
            <a:off x="-59632" y="4233"/>
            <a:ext cx="12251631" cy="4021667"/>
          </a:xfrm>
          <a:prstGeom prst="flowChartDocumen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1" name="Picture 8" descr="Hasil gambar untuk LOGO DPRD KABUPATEN BANYUASIN"/>
          <p:cNvPicPr>
            <a:picLocks noChangeAspect="1" noChangeArrowheads="1"/>
          </p:cNvPicPr>
          <p:nvPr/>
        </p:nvPicPr>
        <p:blipFill>
          <a:blip r:embed="rId2" cstate="print"/>
          <a:srcRect/>
          <a:stretch>
            <a:fillRect/>
          </a:stretch>
        </p:blipFill>
        <p:spPr bwMode="auto">
          <a:xfrm>
            <a:off x="-74050" y="292666"/>
            <a:ext cx="2763799" cy="1086158"/>
          </a:xfrm>
          <a:prstGeom prst="rect">
            <a:avLst/>
          </a:prstGeom>
          <a:noFill/>
        </p:spPr>
      </p:pic>
      <p:sp>
        <p:nvSpPr>
          <p:cNvPr id="10" name="Text Box 2"/>
          <p:cNvSpPr txBox="1">
            <a:spLocks noChangeArrowheads="1"/>
          </p:cNvSpPr>
          <p:nvPr/>
        </p:nvSpPr>
        <p:spPr bwMode="auto">
          <a:xfrm>
            <a:off x="2125363" y="293601"/>
            <a:ext cx="1006663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3200" b="1" dirty="0">
                <a:solidFill>
                  <a:srgbClr val="FFFF00"/>
                </a:solidFill>
                <a:latin typeface="Tahoma" pitchFamily="34" charset="0"/>
              </a:rPr>
              <a:t>STRUKTUR BELANJA</a:t>
            </a:r>
          </a:p>
        </p:txBody>
      </p:sp>
      <p:grpSp>
        <p:nvGrpSpPr>
          <p:cNvPr id="12" name="Group 11"/>
          <p:cNvGrpSpPr/>
          <p:nvPr/>
        </p:nvGrpSpPr>
        <p:grpSpPr>
          <a:xfrm>
            <a:off x="2559244" y="1521942"/>
            <a:ext cx="9056109" cy="4726484"/>
            <a:chOff x="1066800" y="1447800"/>
            <a:chExt cx="6019800" cy="4726484"/>
          </a:xfrm>
        </p:grpSpPr>
        <p:sp>
          <p:nvSpPr>
            <p:cNvPr id="14" name="Text Box 3"/>
            <p:cNvSpPr txBox="1">
              <a:spLocks noChangeArrowheads="1"/>
            </p:cNvSpPr>
            <p:nvPr/>
          </p:nvSpPr>
          <p:spPr bwMode="auto">
            <a:xfrm>
              <a:off x="1371600" y="2019300"/>
              <a:ext cx="57150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55663" indent="-565150" defTabSz="174625">
                <a:defRPr>
                  <a:solidFill>
                    <a:schemeClr val="tx1"/>
                  </a:solidFill>
                  <a:latin typeface="Arial" charset="0"/>
                  <a:cs typeface="Arial" charset="0"/>
                </a:defRPr>
              </a:lvl1pPr>
              <a:lvl2pPr marL="1427163" indent="-457200" defTabSz="174625">
                <a:defRPr>
                  <a:solidFill>
                    <a:schemeClr val="tx1"/>
                  </a:solidFill>
                  <a:latin typeface="Arial" charset="0"/>
                  <a:cs typeface="Arial" charset="0"/>
                </a:defRPr>
              </a:lvl2pPr>
              <a:lvl3pPr marL="1998663" indent="-457200" defTabSz="174625">
                <a:defRPr>
                  <a:solidFill>
                    <a:schemeClr val="tx1"/>
                  </a:solidFill>
                  <a:latin typeface="Arial" charset="0"/>
                  <a:cs typeface="Arial" charset="0"/>
                </a:defRPr>
              </a:lvl3pPr>
              <a:lvl4pPr marL="2570163" indent="-457200" defTabSz="174625">
                <a:defRPr>
                  <a:solidFill>
                    <a:schemeClr val="tx1"/>
                  </a:solidFill>
                  <a:latin typeface="Arial" charset="0"/>
                  <a:cs typeface="Arial" charset="0"/>
                </a:defRPr>
              </a:lvl4pPr>
              <a:lvl5pPr marL="3141663" indent="-457200" defTabSz="174625">
                <a:defRPr>
                  <a:solidFill>
                    <a:schemeClr val="tx1"/>
                  </a:solidFill>
                  <a:latin typeface="Arial" charset="0"/>
                  <a:cs typeface="Arial" charset="0"/>
                </a:defRPr>
              </a:lvl5pPr>
              <a:lvl6pPr marL="3598863" indent="-457200" defTabSz="174625" fontAlgn="base">
                <a:spcBef>
                  <a:spcPct val="0"/>
                </a:spcBef>
                <a:spcAft>
                  <a:spcPct val="0"/>
                </a:spcAft>
                <a:defRPr>
                  <a:solidFill>
                    <a:schemeClr val="tx1"/>
                  </a:solidFill>
                  <a:latin typeface="Arial" charset="0"/>
                  <a:cs typeface="Arial" charset="0"/>
                </a:defRPr>
              </a:lvl6pPr>
              <a:lvl7pPr marL="4056063" indent="-457200" defTabSz="174625" fontAlgn="base">
                <a:spcBef>
                  <a:spcPct val="0"/>
                </a:spcBef>
                <a:spcAft>
                  <a:spcPct val="0"/>
                </a:spcAft>
                <a:defRPr>
                  <a:solidFill>
                    <a:schemeClr val="tx1"/>
                  </a:solidFill>
                  <a:latin typeface="Arial" charset="0"/>
                  <a:cs typeface="Arial" charset="0"/>
                </a:defRPr>
              </a:lvl7pPr>
              <a:lvl8pPr marL="4513263" indent="-457200" defTabSz="174625" fontAlgn="base">
                <a:spcBef>
                  <a:spcPct val="0"/>
                </a:spcBef>
                <a:spcAft>
                  <a:spcPct val="0"/>
                </a:spcAft>
                <a:defRPr>
                  <a:solidFill>
                    <a:schemeClr val="tx1"/>
                  </a:solidFill>
                  <a:latin typeface="Arial" charset="0"/>
                  <a:cs typeface="Arial" charset="0"/>
                </a:defRPr>
              </a:lvl8pPr>
              <a:lvl9pPr marL="4970463" indent="-457200" defTabSz="174625" fontAlgn="base">
                <a:spcBef>
                  <a:spcPct val="0"/>
                </a:spcBef>
                <a:spcAft>
                  <a:spcPct val="0"/>
                </a:spcAft>
                <a:defRPr>
                  <a:solidFill>
                    <a:schemeClr val="tx1"/>
                  </a:solidFill>
                  <a:latin typeface="Arial" charset="0"/>
                  <a:cs typeface="Arial" charset="0"/>
                </a:defRPr>
              </a:lvl9pPr>
            </a:lstStyle>
            <a:p>
              <a:pPr>
                <a:buFontTx/>
                <a:buAutoNum type="alphaUcPeriod"/>
              </a:pP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Administrasi</a:t>
              </a:r>
              <a:r>
                <a:rPr lang="en-US" sz="2400" dirty="0">
                  <a:solidFill>
                    <a:schemeClr val="bg1"/>
                  </a:solidFill>
                  <a:latin typeface="Tahoma" pitchFamily="34" charset="0"/>
                </a:rPr>
                <a:t> </a:t>
              </a:r>
              <a:r>
                <a:rPr lang="en-US" sz="2400" dirty="0" err="1">
                  <a:solidFill>
                    <a:schemeClr val="bg1"/>
                  </a:solidFill>
                  <a:latin typeface="Tahoma" pitchFamily="34" charset="0"/>
                </a:rPr>
                <a:t>Umum</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Pegawai</a:t>
              </a:r>
              <a:r>
                <a:rPr lang="en-US" sz="2400" dirty="0">
                  <a:solidFill>
                    <a:schemeClr val="bg1"/>
                  </a:solidFill>
                  <a:latin typeface="Tahoma" pitchFamily="34" charset="0"/>
                </a:rPr>
                <a:t>/</a:t>
              </a:r>
              <a:r>
                <a:rPr lang="en-US" sz="2400" dirty="0" err="1">
                  <a:solidFill>
                    <a:schemeClr val="bg1"/>
                  </a:solidFill>
                  <a:latin typeface="Tahoma" pitchFamily="34" charset="0"/>
                </a:rPr>
                <a:t>Personalia</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Barang</a:t>
              </a:r>
              <a:r>
                <a:rPr lang="en-US" sz="2400" dirty="0">
                  <a:solidFill>
                    <a:schemeClr val="bg1"/>
                  </a:solidFill>
                  <a:latin typeface="Tahoma" pitchFamily="34" charset="0"/>
                </a:rPr>
                <a:t> </a:t>
              </a:r>
              <a:r>
                <a:rPr lang="en-US" sz="2400" dirty="0" err="1">
                  <a:solidFill>
                    <a:schemeClr val="bg1"/>
                  </a:solidFill>
                  <a:latin typeface="Tahoma" pitchFamily="34" charset="0"/>
                </a:rPr>
                <a:t>dan</a:t>
              </a:r>
              <a:r>
                <a:rPr lang="en-US" sz="2400" dirty="0">
                  <a:solidFill>
                    <a:schemeClr val="bg1"/>
                  </a:solidFill>
                  <a:latin typeface="Tahoma" pitchFamily="34" charset="0"/>
                </a:rPr>
                <a:t> </a:t>
              </a:r>
              <a:r>
                <a:rPr lang="en-US" sz="2400" dirty="0" err="1">
                  <a:solidFill>
                    <a:schemeClr val="bg1"/>
                  </a:solidFill>
                  <a:latin typeface="Tahoma" pitchFamily="34" charset="0"/>
                </a:rPr>
                <a:t>Jasa</a:t>
              </a:r>
              <a:endParaRPr lang="en-US" sz="2400" dirty="0">
                <a:solidFill>
                  <a:schemeClr val="bg1"/>
                </a:solidFill>
                <a:latin typeface="Tahoma" pitchFamily="34" charset="0"/>
              </a:endParaRPr>
            </a:p>
            <a:p>
              <a:r>
                <a:rPr lang="en-US" sz="2400" dirty="0">
                  <a:solidFill>
                    <a:srgbClr val="FF66FF"/>
                  </a:solidFill>
                  <a:latin typeface="Tahoma" pitchFamily="34" charset="0"/>
                </a:rPr>
                <a:t>	</a:t>
              </a:r>
              <a:r>
                <a:rPr lang="en-US" sz="2400" dirty="0">
                  <a:solidFill>
                    <a:schemeClr val="bg1"/>
                  </a:solidFill>
                  <a:latin typeface="Tahoma" pitchFamily="34" charset="0"/>
                </a:rPr>
                <a:t>-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Perjalanan</a:t>
              </a:r>
              <a:r>
                <a:rPr lang="en-US" sz="2400" dirty="0">
                  <a:solidFill>
                    <a:schemeClr val="bg1"/>
                  </a:solidFill>
                  <a:latin typeface="Tahoma" pitchFamily="34" charset="0"/>
                </a:rPr>
                <a:t> </a:t>
              </a:r>
              <a:r>
                <a:rPr lang="en-US" sz="2400" dirty="0" err="1">
                  <a:solidFill>
                    <a:schemeClr val="bg1"/>
                  </a:solidFill>
                  <a:latin typeface="Tahoma" pitchFamily="34" charset="0"/>
                </a:rPr>
                <a:t>Dinas</a:t>
              </a:r>
              <a:endParaRPr lang="en-US" sz="2400" dirty="0">
                <a:solidFill>
                  <a:schemeClr val="bg1"/>
                </a:solidFill>
                <a:latin typeface="Tahoma" pitchFamily="34" charset="0"/>
              </a:endParaRPr>
            </a:p>
            <a:p>
              <a:r>
                <a:rPr lang="en-US" sz="2400" dirty="0">
                  <a:latin typeface="Tahoma" pitchFamily="34" charset="0"/>
                </a:rPr>
                <a:t>	- </a:t>
              </a:r>
              <a:r>
                <a:rPr lang="en-US" sz="2400" dirty="0" err="1">
                  <a:solidFill>
                    <a:srgbClr val="00B0F0"/>
                  </a:solidFill>
                  <a:latin typeface="Tahoma" pitchFamily="34" charset="0"/>
                </a:rPr>
                <a:t>Belanja</a:t>
              </a:r>
              <a:r>
                <a:rPr lang="en-US" sz="2400" dirty="0">
                  <a:solidFill>
                    <a:srgbClr val="00B0F0"/>
                  </a:solidFill>
                  <a:latin typeface="Tahoma" pitchFamily="34" charset="0"/>
                </a:rPr>
                <a:t> </a:t>
              </a:r>
              <a:r>
                <a:rPr lang="en-US" sz="2400" dirty="0" err="1">
                  <a:solidFill>
                    <a:srgbClr val="00B0F0"/>
                  </a:solidFill>
                  <a:latin typeface="Tahoma" pitchFamily="34" charset="0"/>
                </a:rPr>
                <a:t>Pemeliharaan</a:t>
              </a:r>
              <a:endParaRPr lang="en-US" sz="2400" dirty="0">
                <a:solidFill>
                  <a:srgbClr val="00B0F0"/>
                </a:solidFill>
                <a:latin typeface="Tahoma" pitchFamily="34" charset="0"/>
              </a:endParaRPr>
            </a:p>
            <a:p>
              <a:r>
                <a:rPr lang="en-US" sz="2400" dirty="0">
                  <a:solidFill>
                    <a:srgbClr val="FF0000"/>
                  </a:solidFill>
                  <a:latin typeface="Tahoma" pitchFamily="34" charset="0"/>
                </a:rPr>
                <a:t>B.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Operasi</a:t>
              </a:r>
              <a:r>
                <a:rPr lang="en-US" sz="2400" dirty="0">
                  <a:solidFill>
                    <a:srgbClr val="FF0000"/>
                  </a:solidFill>
                  <a:latin typeface="Tahoma" pitchFamily="34" charset="0"/>
                </a:rPr>
                <a:t> </a:t>
              </a:r>
              <a:r>
                <a:rPr lang="en-US" sz="2400" dirty="0" err="1">
                  <a:solidFill>
                    <a:srgbClr val="FF0000"/>
                  </a:solidFill>
                  <a:latin typeface="Tahoma" pitchFamily="34" charset="0"/>
                </a:rPr>
                <a:t>dan</a:t>
              </a:r>
              <a:r>
                <a:rPr lang="en-US" sz="2400" dirty="0">
                  <a:solidFill>
                    <a:srgbClr val="FF0000"/>
                  </a:solidFill>
                  <a:latin typeface="Tahoma" pitchFamily="34" charset="0"/>
                </a:rPr>
                <a:t> </a:t>
              </a:r>
              <a:r>
                <a:rPr lang="en-US" sz="2400" dirty="0" err="1">
                  <a:solidFill>
                    <a:srgbClr val="FF0000"/>
                  </a:solidFill>
                  <a:latin typeface="Tahoma" pitchFamily="34" charset="0"/>
                </a:rPr>
                <a:t>Pemeliharaan</a:t>
              </a:r>
              <a:endParaRPr lang="en-US" sz="2400" dirty="0">
                <a:solidFill>
                  <a:srgbClr val="FF0000"/>
                </a:solidFill>
                <a:latin typeface="Tahoma" pitchFamily="34" charset="0"/>
              </a:endParaRPr>
            </a:p>
            <a:p>
              <a:r>
                <a:rPr lang="en-US" sz="2400" dirty="0">
                  <a:solidFill>
                    <a:srgbClr val="FF0000"/>
                  </a:solidFill>
                  <a:latin typeface="Tahoma" pitchFamily="34" charset="0"/>
                </a:rPr>
                <a:t>	-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Pegawai</a:t>
              </a:r>
              <a:r>
                <a:rPr lang="en-US" sz="2400" dirty="0">
                  <a:solidFill>
                    <a:srgbClr val="FF0000"/>
                  </a:solidFill>
                  <a:latin typeface="Tahoma" pitchFamily="34" charset="0"/>
                </a:rPr>
                <a:t>/</a:t>
              </a:r>
              <a:r>
                <a:rPr lang="en-US" sz="2400" dirty="0" err="1">
                  <a:solidFill>
                    <a:srgbClr val="FF0000"/>
                  </a:solidFill>
                  <a:latin typeface="Tahoma" pitchFamily="34" charset="0"/>
                </a:rPr>
                <a:t>Personalia</a:t>
              </a:r>
              <a:endParaRPr lang="en-US" sz="2400" dirty="0">
                <a:solidFill>
                  <a:srgbClr val="FF0000"/>
                </a:solidFill>
                <a:latin typeface="Tahoma" pitchFamily="34" charset="0"/>
              </a:endParaRPr>
            </a:p>
            <a:p>
              <a:r>
                <a:rPr lang="en-US" sz="2400" dirty="0">
                  <a:solidFill>
                    <a:srgbClr val="FF0000"/>
                  </a:solidFill>
                  <a:latin typeface="Tahoma" pitchFamily="34" charset="0"/>
                </a:rPr>
                <a:t>	-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Barang</a:t>
              </a:r>
              <a:r>
                <a:rPr lang="en-US" sz="2400" dirty="0">
                  <a:solidFill>
                    <a:srgbClr val="FF0000"/>
                  </a:solidFill>
                  <a:latin typeface="Tahoma" pitchFamily="34" charset="0"/>
                </a:rPr>
                <a:t> </a:t>
              </a:r>
              <a:r>
                <a:rPr lang="en-US" sz="2400" dirty="0" err="1">
                  <a:solidFill>
                    <a:srgbClr val="FF0000"/>
                  </a:solidFill>
                  <a:latin typeface="Tahoma" pitchFamily="34" charset="0"/>
                </a:rPr>
                <a:t>dan</a:t>
              </a:r>
              <a:r>
                <a:rPr lang="en-US" sz="2400" dirty="0">
                  <a:solidFill>
                    <a:srgbClr val="FF0000"/>
                  </a:solidFill>
                  <a:latin typeface="Tahoma" pitchFamily="34" charset="0"/>
                </a:rPr>
                <a:t> </a:t>
              </a:r>
              <a:r>
                <a:rPr lang="en-US" sz="2400" dirty="0" err="1">
                  <a:solidFill>
                    <a:srgbClr val="FF0000"/>
                  </a:solidFill>
                  <a:latin typeface="Tahoma" pitchFamily="34" charset="0"/>
                </a:rPr>
                <a:t>Jasa</a:t>
              </a:r>
              <a:endParaRPr lang="en-US" sz="2400" dirty="0">
                <a:solidFill>
                  <a:srgbClr val="FF0000"/>
                </a:solidFill>
                <a:latin typeface="Tahoma" pitchFamily="34" charset="0"/>
              </a:endParaRPr>
            </a:p>
            <a:p>
              <a:r>
                <a:rPr lang="en-US" sz="2400" dirty="0">
                  <a:solidFill>
                    <a:srgbClr val="FF0000"/>
                  </a:solidFill>
                  <a:latin typeface="Tahoma" pitchFamily="34" charset="0"/>
                </a:rPr>
                <a:t>	-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Perjalanan</a:t>
              </a:r>
              <a:r>
                <a:rPr lang="en-US" sz="2400" dirty="0">
                  <a:solidFill>
                    <a:srgbClr val="FF0000"/>
                  </a:solidFill>
                  <a:latin typeface="Tahoma" pitchFamily="34" charset="0"/>
                </a:rPr>
                <a:t> </a:t>
              </a:r>
              <a:r>
                <a:rPr lang="en-US" sz="2400" dirty="0" err="1">
                  <a:solidFill>
                    <a:srgbClr val="FF0000"/>
                  </a:solidFill>
                  <a:latin typeface="Tahoma" pitchFamily="34" charset="0"/>
                </a:rPr>
                <a:t>Dinas</a:t>
              </a:r>
              <a:endParaRPr lang="en-US" sz="2400" dirty="0">
                <a:solidFill>
                  <a:srgbClr val="FF0000"/>
                </a:solidFill>
                <a:latin typeface="Tahoma" pitchFamily="34" charset="0"/>
              </a:endParaRPr>
            </a:p>
            <a:p>
              <a:r>
                <a:rPr lang="en-US" sz="2400" dirty="0">
                  <a:solidFill>
                    <a:srgbClr val="FF0000"/>
                  </a:solidFill>
                  <a:latin typeface="Tahoma" pitchFamily="34" charset="0"/>
                </a:rPr>
                <a:t>	-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Pemeliharaan</a:t>
              </a:r>
              <a:endParaRPr lang="en-US" sz="2400" dirty="0">
                <a:solidFill>
                  <a:srgbClr val="FF0000"/>
                </a:solidFill>
                <a:latin typeface="Tahoma" pitchFamily="34" charset="0"/>
              </a:endParaRPr>
            </a:p>
            <a:p>
              <a:r>
                <a:rPr lang="en-US" sz="2400" dirty="0">
                  <a:solidFill>
                    <a:srgbClr val="FF0000"/>
                  </a:solidFill>
                  <a:latin typeface="Tahoma" pitchFamily="34" charset="0"/>
                </a:rPr>
                <a:t>C.	</a:t>
              </a:r>
              <a:r>
                <a:rPr lang="en-US" sz="2400" dirty="0" err="1">
                  <a:solidFill>
                    <a:srgbClr val="FF0000"/>
                  </a:solidFill>
                  <a:latin typeface="Tahoma" pitchFamily="34" charset="0"/>
                </a:rPr>
                <a:t>Belanja</a:t>
              </a:r>
              <a:r>
                <a:rPr lang="en-US" sz="2400" dirty="0">
                  <a:solidFill>
                    <a:srgbClr val="FF0000"/>
                  </a:solidFill>
                  <a:latin typeface="Tahoma" pitchFamily="34" charset="0"/>
                </a:rPr>
                <a:t> Modal</a:t>
              </a:r>
            </a:p>
          </p:txBody>
        </p:sp>
        <p:sp>
          <p:nvSpPr>
            <p:cNvPr id="16" name="Text Box 4"/>
            <p:cNvSpPr txBox="1">
              <a:spLocks noChangeArrowheads="1"/>
            </p:cNvSpPr>
            <p:nvPr/>
          </p:nvSpPr>
          <p:spPr bwMode="auto">
            <a:xfrm>
              <a:off x="1066800" y="1447800"/>
              <a:ext cx="18462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r>
                <a:rPr lang="en-US" sz="2400" dirty="0">
                  <a:solidFill>
                    <a:schemeClr val="bg1"/>
                  </a:solidFill>
                  <a:latin typeface="Tahoma" pitchFamily="34" charset="0"/>
                </a:rPr>
                <a:t>1. </a:t>
              </a:r>
              <a:r>
                <a:rPr lang="en-US" sz="2400" dirty="0" err="1">
                  <a:solidFill>
                    <a:schemeClr val="bg1"/>
                  </a:solidFill>
                  <a:latin typeface="Tahoma" pitchFamily="34" charset="0"/>
                </a:rPr>
                <a:t>Aparatur</a:t>
              </a:r>
              <a:r>
                <a:rPr lang="en-US" sz="2400" dirty="0">
                  <a:solidFill>
                    <a:schemeClr val="bg1"/>
                  </a:solidFill>
                  <a:latin typeface="Tahoma" pitchFamily="34" charset="0"/>
                </a:rPr>
                <a:t> Daerah</a:t>
              </a:r>
            </a:p>
          </p:txBody>
        </p:sp>
      </p:grpSp>
    </p:spTree>
    <p:extLst>
      <p:ext uri="{BB962C8B-B14F-4D97-AF65-F5344CB8AC3E}">
        <p14:creationId xmlns:p14="http://schemas.microsoft.com/office/powerpoint/2010/main" val="3089167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ocument 7"/>
          <p:cNvSpPr/>
          <p:nvPr/>
        </p:nvSpPr>
        <p:spPr>
          <a:xfrm rot="10800000" flipV="1">
            <a:off x="-59632" y="-27383"/>
            <a:ext cx="12251631" cy="4021667"/>
          </a:xfrm>
          <a:prstGeom prst="flowChartDocumen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n>
                <a:solidFill>
                  <a:schemeClr val="bg1"/>
                </a:solidFill>
              </a:ln>
            </a:endParaRPr>
          </a:p>
        </p:txBody>
      </p:sp>
      <p:pic>
        <p:nvPicPr>
          <p:cNvPr id="11" name="Picture 8" descr="Hasil gambar untuk LOGO DPRD KABUPATEN BANYUASIN"/>
          <p:cNvPicPr>
            <a:picLocks noChangeAspect="1" noChangeArrowheads="1"/>
          </p:cNvPicPr>
          <p:nvPr/>
        </p:nvPicPr>
        <p:blipFill>
          <a:blip r:embed="rId2" cstate="print"/>
          <a:srcRect/>
          <a:stretch>
            <a:fillRect/>
          </a:stretch>
        </p:blipFill>
        <p:spPr bwMode="auto">
          <a:xfrm>
            <a:off x="-74050" y="292666"/>
            <a:ext cx="2763799" cy="1086158"/>
          </a:xfrm>
          <a:prstGeom prst="rect">
            <a:avLst/>
          </a:prstGeom>
          <a:noFill/>
        </p:spPr>
      </p:pic>
      <p:grpSp>
        <p:nvGrpSpPr>
          <p:cNvPr id="4" name="Group 3"/>
          <p:cNvGrpSpPr/>
          <p:nvPr/>
        </p:nvGrpSpPr>
        <p:grpSpPr>
          <a:xfrm>
            <a:off x="2192093" y="374031"/>
            <a:ext cx="9786343" cy="4726484"/>
            <a:chOff x="1066800" y="1447800"/>
            <a:chExt cx="6019800" cy="4726484"/>
          </a:xfrm>
        </p:grpSpPr>
        <p:sp>
          <p:nvSpPr>
            <p:cNvPr id="5" name="Text Box 3"/>
            <p:cNvSpPr txBox="1">
              <a:spLocks noChangeArrowheads="1"/>
            </p:cNvSpPr>
            <p:nvPr/>
          </p:nvSpPr>
          <p:spPr bwMode="auto">
            <a:xfrm>
              <a:off x="1371600" y="2019300"/>
              <a:ext cx="57150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55663" indent="-565150" defTabSz="174625">
                <a:defRPr>
                  <a:solidFill>
                    <a:schemeClr val="tx1"/>
                  </a:solidFill>
                  <a:latin typeface="Arial" charset="0"/>
                  <a:cs typeface="Arial" charset="0"/>
                </a:defRPr>
              </a:lvl1pPr>
              <a:lvl2pPr marL="1427163" indent="-457200" defTabSz="174625">
                <a:defRPr>
                  <a:solidFill>
                    <a:schemeClr val="tx1"/>
                  </a:solidFill>
                  <a:latin typeface="Arial" charset="0"/>
                  <a:cs typeface="Arial" charset="0"/>
                </a:defRPr>
              </a:lvl2pPr>
              <a:lvl3pPr marL="1998663" indent="-457200" defTabSz="174625">
                <a:defRPr>
                  <a:solidFill>
                    <a:schemeClr val="tx1"/>
                  </a:solidFill>
                  <a:latin typeface="Arial" charset="0"/>
                  <a:cs typeface="Arial" charset="0"/>
                </a:defRPr>
              </a:lvl3pPr>
              <a:lvl4pPr marL="2570163" indent="-457200" defTabSz="174625">
                <a:defRPr>
                  <a:solidFill>
                    <a:schemeClr val="tx1"/>
                  </a:solidFill>
                  <a:latin typeface="Arial" charset="0"/>
                  <a:cs typeface="Arial" charset="0"/>
                </a:defRPr>
              </a:lvl4pPr>
              <a:lvl5pPr marL="3141663" indent="-457200" defTabSz="174625">
                <a:defRPr>
                  <a:solidFill>
                    <a:schemeClr val="tx1"/>
                  </a:solidFill>
                  <a:latin typeface="Arial" charset="0"/>
                  <a:cs typeface="Arial" charset="0"/>
                </a:defRPr>
              </a:lvl5pPr>
              <a:lvl6pPr marL="3598863" indent="-457200" defTabSz="174625" fontAlgn="base">
                <a:spcBef>
                  <a:spcPct val="0"/>
                </a:spcBef>
                <a:spcAft>
                  <a:spcPct val="0"/>
                </a:spcAft>
                <a:defRPr>
                  <a:solidFill>
                    <a:schemeClr val="tx1"/>
                  </a:solidFill>
                  <a:latin typeface="Arial" charset="0"/>
                  <a:cs typeface="Arial" charset="0"/>
                </a:defRPr>
              </a:lvl6pPr>
              <a:lvl7pPr marL="4056063" indent="-457200" defTabSz="174625" fontAlgn="base">
                <a:spcBef>
                  <a:spcPct val="0"/>
                </a:spcBef>
                <a:spcAft>
                  <a:spcPct val="0"/>
                </a:spcAft>
                <a:defRPr>
                  <a:solidFill>
                    <a:schemeClr val="tx1"/>
                  </a:solidFill>
                  <a:latin typeface="Arial" charset="0"/>
                  <a:cs typeface="Arial" charset="0"/>
                </a:defRPr>
              </a:lvl7pPr>
              <a:lvl8pPr marL="4513263" indent="-457200" defTabSz="174625" fontAlgn="base">
                <a:spcBef>
                  <a:spcPct val="0"/>
                </a:spcBef>
                <a:spcAft>
                  <a:spcPct val="0"/>
                </a:spcAft>
                <a:defRPr>
                  <a:solidFill>
                    <a:schemeClr val="tx1"/>
                  </a:solidFill>
                  <a:latin typeface="Arial" charset="0"/>
                  <a:cs typeface="Arial" charset="0"/>
                </a:defRPr>
              </a:lvl8pPr>
              <a:lvl9pPr marL="4970463" indent="-457200" defTabSz="174625" fontAlgn="base">
                <a:spcBef>
                  <a:spcPct val="0"/>
                </a:spcBef>
                <a:spcAft>
                  <a:spcPct val="0"/>
                </a:spcAft>
                <a:defRPr>
                  <a:solidFill>
                    <a:schemeClr val="tx1"/>
                  </a:solidFill>
                  <a:latin typeface="Arial" charset="0"/>
                  <a:cs typeface="Arial" charset="0"/>
                </a:defRPr>
              </a:lvl9pPr>
            </a:lstStyle>
            <a:p>
              <a:pPr>
                <a:buFontTx/>
                <a:buAutoNum type="alphaUcPeriod"/>
              </a:pP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Administrasi</a:t>
              </a:r>
              <a:r>
                <a:rPr lang="en-US" sz="2400" dirty="0">
                  <a:solidFill>
                    <a:schemeClr val="bg1"/>
                  </a:solidFill>
                  <a:latin typeface="Tahoma" pitchFamily="34" charset="0"/>
                </a:rPr>
                <a:t> </a:t>
              </a:r>
              <a:r>
                <a:rPr lang="en-US" sz="2400" dirty="0" err="1">
                  <a:solidFill>
                    <a:schemeClr val="bg1"/>
                  </a:solidFill>
                  <a:latin typeface="Tahoma" pitchFamily="34" charset="0"/>
                </a:rPr>
                <a:t>Umum</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Pegawai</a:t>
              </a:r>
              <a:r>
                <a:rPr lang="en-US" sz="2400" dirty="0">
                  <a:solidFill>
                    <a:schemeClr val="bg1"/>
                  </a:solidFill>
                  <a:latin typeface="Tahoma" pitchFamily="34" charset="0"/>
                </a:rPr>
                <a:t>/</a:t>
              </a:r>
              <a:r>
                <a:rPr lang="en-US" sz="2400" dirty="0" err="1">
                  <a:solidFill>
                    <a:schemeClr val="bg1"/>
                  </a:solidFill>
                  <a:latin typeface="Tahoma" pitchFamily="34" charset="0"/>
                </a:rPr>
                <a:t>Personalia</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Barang</a:t>
              </a:r>
              <a:r>
                <a:rPr lang="en-US" sz="2400" dirty="0">
                  <a:solidFill>
                    <a:schemeClr val="bg1"/>
                  </a:solidFill>
                  <a:latin typeface="Tahoma" pitchFamily="34" charset="0"/>
                </a:rPr>
                <a:t> </a:t>
              </a:r>
              <a:r>
                <a:rPr lang="en-US" sz="2400" dirty="0" err="1">
                  <a:solidFill>
                    <a:schemeClr val="bg1"/>
                  </a:solidFill>
                  <a:latin typeface="Tahoma" pitchFamily="34" charset="0"/>
                </a:rPr>
                <a:t>dan</a:t>
              </a:r>
              <a:r>
                <a:rPr lang="en-US" sz="2400" dirty="0">
                  <a:solidFill>
                    <a:schemeClr val="bg1"/>
                  </a:solidFill>
                  <a:latin typeface="Tahoma" pitchFamily="34" charset="0"/>
                </a:rPr>
                <a:t> </a:t>
              </a:r>
              <a:r>
                <a:rPr lang="en-US" sz="2400" dirty="0" err="1">
                  <a:solidFill>
                    <a:schemeClr val="bg1"/>
                  </a:solidFill>
                  <a:latin typeface="Tahoma" pitchFamily="34" charset="0"/>
                </a:rPr>
                <a:t>Jasa</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Perjalanan</a:t>
              </a:r>
              <a:r>
                <a:rPr lang="en-US" sz="2400" dirty="0">
                  <a:solidFill>
                    <a:schemeClr val="bg1"/>
                  </a:solidFill>
                  <a:latin typeface="Tahoma" pitchFamily="34" charset="0"/>
                </a:rPr>
                <a:t> </a:t>
              </a:r>
              <a:r>
                <a:rPr lang="en-US" sz="2400" dirty="0" err="1">
                  <a:solidFill>
                    <a:schemeClr val="bg1"/>
                  </a:solidFill>
                  <a:latin typeface="Tahoma" pitchFamily="34" charset="0"/>
                </a:rPr>
                <a:t>Dinas</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Pemeliharaan</a:t>
              </a:r>
              <a:endParaRPr lang="en-US" sz="2400" dirty="0">
                <a:solidFill>
                  <a:schemeClr val="bg1"/>
                </a:solidFill>
                <a:latin typeface="Tahoma" pitchFamily="34" charset="0"/>
              </a:endParaRPr>
            </a:p>
            <a:p>
              <a:r>
                <a:rPr lang="en-US" sz="2400" dirty="0">
                  <a:solidFill>
                    <a:schemeClr val="bg1"/>
                  </a:solidFill>
                  <a:latin typeface="Tahoma" pitchFamily="34" charset="0"/>
                </a:rPr>
                <a:t>B.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Operasi</a:t>
              </a:r>
              <a:r>
                <a:rPr lang="en-US" sz="2400" dirty="0">
                  <a:solidFill>
                    <a:schemeClr val="bg1"/>
                  </a:solidFill>
                  <a:latin typeface="Tahoma" pitchFamily="34" charset="0"/>
                </a:rPr>
                <a:t> </a:t>
              </a:r>
              <a:r>
                <a:rPr lang="en-US" sz="2400" dirty="0" err="1">
                  <a:solidFill>
                    <a:schemeClr val="bg1"/>
                  </a:solidFill>
                  <a:latin typeface="Tahoma" pitchFamily="34" charset="0"/>
                </a:rPr>
                <a:t>dan</a:t>
              </a:r>
              <a:r>
                <a:rPr lang="en-US" sz="2400" dirty="0">
                  <a:solidFill>
                    <a:schemeClr val="bg1"/>
                  </a:solidFill>
                  <a:latin typeface="Tahoma" pitchFamily="34" charset="0"/>
                </a:rPr>
                <a:t> </a:t>
              </a:r>
              <a:r>
                <a:rPr lang="en-US" sz="2400" dirty="0" err="1">
                  <a:solidFill>
                    <a:schemeClr val="bg1"/>
                  </a:solidFill>
                  <a:latin typeface="Tahoma" pitchFamily="34" charset="0"/>
                </a:rPr>
                <a:t>Pemeliharaan</a:t>
              </a:r>
              <a:endParaRPr lang="en-US" sz="2400" dirty="0">
                <a:solidFill>
                  <a:schemeClr val="bg1"/>
                </a:solidFill>
                <a:latin typeface="Tahoma" pitchFamily="34" charset="0"/>
              </a:endParaRPr>
            </a:p>
            <a:p>
              <a:r>
                <a:rPr lang="en-US" sz="2400" dirty="0">
                  <a:solidFill>
                    <a:schemeClr val="bg1"/>
                  </a:solidFill>
                  <a:latin typeface="Tahoma" pitchFamily="34" charset="0"/>
                </a:rPr>
                <a:t>	- </a:t>
              </a:r>
              <a:r>
                <a:rPr lang="en-US" sz="2400" dirty="0" err="1">
                  <a:solidFill>
                    <a:schemeClr val="bg1"/>
                  </a:solidFill>
                  <a:latin typeface="Tahoma" pitchFamily="34" charset="0"/>
                </a:rPr>
                <a:t>Belanja</a:t>
              </a:r>
              <a:r>
                <a:rPr lang="en-US" sz="2400" dirty="0">
                  <a:solidFill>
                    <a:schemeClr val="bg1"/>
                  </a:solidFill>
                  <a:latin typeface="Tahoma" pitchFamily="34" charset="0"/>
                </a:rPr>
                <a:t> </a:t>
              </a:r>
              <a:r>
                <a:rPr lang="en-US" sz="2400" dirty="0" err="1">
                  <a:solidFill>
                    <a:schemeClr val="bg1"/>
                  </a:solidFill>
                  <a:latin typeface="Tahoma" pitchFamily="34" charset="0"/>
                </a:rPr>
                <a:t>Pegawai</a:t>
              </a:r>
              <a:r>
                <a:rPr lang="en-US" sz="2400" dirty="0">
                  <a:solidFill>
                    <a:schemeClr val="bg1"/>
                  </a:solidFill>
                  <a:latin typeface="Tahoma" pitchFamily="34" charset="0"/>
                </a:rPr>
                <a:t>/</a:t>
              </a:r>
              <a:r>
                <a:rPr lang="en-US" sz="2400" dirty="0" err="1">
                  <a:solidFill>
                    <a:schemeClr val="bg1"/>
                  </a:solidFill>
                  <a:latin typeface="Tahoma" pitchFamily="34" charset="0"/>
                </a:rPr>
                <a:t>Personalia</a:t>
              </a:r>
              <a:endParaRPr lang="en-US" sz="2400" dirty="0">
                <a:solidFill>
                  <a:schemeClr val="bg1"/>
                </a:solidFill>
                <a:latin typeface="Tahoma" pitchFamily="34" charset="0"/>
              </a:endParaRPr>
            </a:p>
            <a:p>
              <a:r>
                <a:rPr lang="en-US" sz="2400" dirty="0">
                  <a:latin typeface="Tahoma" pitchFamily="34" charset="0"/>
                </a:rPr>
                <a:t>	- </a:t>
              </a:r>
              <a:r>
                <a:rPr lang="en-US" sz="2400" dirty="0" err="1">
                  <a:solidFill>
                    <a:srgbClr val="00B0F0"/>
                  </a:solidFill>
                  <a:latin typeface="Tahoma" pitchFamily="34" charset="0"/>
                </a:rPr>
                <a:t>Belanja</a:t>
              </a:r>
              <a:r>
                <a:rPr lang="en-US" sz="2400" dirty="0">
                  <a:solidFill>
                    <a:srgbClr val="00B0F0"/>
                  </a:solidFill>
                  <a:latin typeface="Tahoma" pitchFamily="34" charset="0"/>
                </a:rPr>
                <a:t> </a:t>
              </a:r>
              <a:r>
                <a:rPr lang="en-US" sz="2400" dirty="0" err="1">
                  <a:solidFill>
                    <a:srgbClr val="00B0F0"/>
                  </a:solidFill>
                  <a:latin typeface="Tahoma" pitchFamily="34" charset="0"/>
                </a:rPr>
                <a:t>Barang</a:t>
              </a:r>
              <a:r>
                <a:rPr lang="en-US" sz="2400" dirty="0">
                  <a:solidFill>
                    <a:srgbClr val="00B0F0"/>
                  </a:solidFill>
                  <a:latin typeface="Tahoma" pitchFamily="34" charset="0"/>
                </a:rPr>
                <a:t> </a:t>
              </a:r>
              <a:r>
                <a:rPr lang="en-US" sz="2400" dirty="0" err="1">
                  <a:solidFill>
                    <a:srgbClr val="00B0F0"/>
                  </a:solidFill>
                  <a:latin typeface="Tahoma" pitchFamily="34" charset="0"/>
                </a:rPr>
                <a:t>dan</a:t>
              </a:r>
              <a:r>
                <a:rPr lang="en-US" sz="2400" dirty="0">
                  <a:solidFill>
                    <a:srgbClr val="00B0F0"/>
                  </a:solidFill>
                  <a:latin typeface="Tahoma" pitchFamily="34" charset="0"/>
                </a:rPr>
                <a:t> </a:t>
              </a:r>
              <a:r>
                <a:rPr lang="en-US" sz="2400" dirty="0" err="1">
                  <a:solidFill>
                    <a:srgbClr val="00B0F0"/>
                  </a:solidFill>
                  <a:latin typeface="Tahoma" pitchFamily="34" charset="0"/>
                </a:rPr>
                <a:t>Jasa</a:t>
              </a:r>
              <a:endParaRPr lang="en-US" sz="2400" dirty="0">
                <a:solidFill>
                  <a:srgbClr val="00B0F0"/>
                </a:solidFill>
                <a:latin typeface="Tahoma" pitchFamily="34" charset="0"/>
              </a:endParaRPr>
            </a:p>
            <a:p>
              <a:r>
                <a:rPr lang="en-US" sz="2400" dirty="0">
                  <a:latin typeface="Tahoma" pitchFamily="34" charset="0"/>
                </a:rPr>
                <a:t>	-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Perjalanan</a:t>
              </a:r>
              <a:r>
                <a:rPr lang="en-US" sz="2400" dirty="0">
                  <a:solidFill>
                    <a:srgbClr val="FF0000"/>
                  </a:solidFill>
                  <a:latin typeface="Tahoma" pitchFamily="34" charset="0"/>
                </a:rPr>
                <a:t> </a:t>
              </a:r>
              <a:r>
                <a:rPr lang="en-US" sz="2400" dirty="0" err="1">
                  <a:solidFill>
                    <a:srgbClr val="FF0000"/>
                  </a:solidFill>
                  <a:latin typeface="Tahoma" pitchFamily="34" charset="0"/>
                </a:rPr>
                <a:t>Dinas</a:t>
              </a:r>
              <a:endParaRPr lang="en-US" sz="2400" dirty="0">
                <a:solidFill>
                  <a:srgbClr val="FF0000"/>
                </a:solidFill>
                <a:latin typeface="Tahoma" pitchFamily="34" charset="0"/>
              </a:endParaRPr>
            </a:p>
            <a:p>
              <a:r>
                <a:rPr lang="en-US" sz="2400" dirty="0">
                  <a:solidFill>
                    <a:srgbClr val="FF0000"/>
                  </a:solidFill>
                  <a:latin typeface="Tahoma" pitchFamily="34" charset="0"/>
                </a:rPr>
                <a:t>	-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Pemeliharaan</a:t>
              </a:r>
              <a:endParaRPr lang="en-US" sz="2400" dirty="0">
                <a:solidFill>
                  <a:srgbClr val="FF0000"/>
                </a:solidFill>
                <a:latin typeface="Tahoma" pitchFamily="34" charset="0"/>
              </a:endParaRPr>
            </a:p>
            <a:p>
              <a:r>
                <a:rPr lang="en-US" sz="2400" dirty="0">
                  <a:solidFill>
                    <a:srgbClr val="FF0000"/>
                  </a:solidFill>
                  <a:latin typeface="Tahoma" pitchFamily="34" charset="0"/>
                </a:rPr>
                <a:t>C.	</a:t>
              </a:r>
              <a:r>
                <a:rPr lang="en-US" sz="2400" dirty="0" err="1">
                  <a:solidFill>
                    <a:srgbClr val="FF0000"/>
                  </a:solidFill>
                  <a:latin typeface="Tahoma" pitchFamily="34" charset="0"/>
                </a:rPr>
                <a:t>Belanja</a:t>
              </a:r>
              <a:r>
                <a:rPr lang="en-US" sz="2400" dirty="0">
                  <a:solidFill>
                    <a:srgbClr val="FF0000"/>
                  </a:solidFill>
                  <a:latin typeface="Tahoma" pitchFamily="34" charset="0"/>
                </a:rPr>
                <a:t> Modal</a:t>
              </a:r>
            </a:p>
          </p:txBody>
        </p:sp>
        <p:sp>
          <p:nvSpPr>
            <p:cNvPr id="6" name="Text Box 4"/>
            <p:cNvSpPr txBox="1">
              <a:spLocks noChangeArrowheads="1"/>
            </p:cNvSpPr>
            <p:nvPr/>
          </p:nvSpPr>
          <p:spPr bwMode="auto">
            <a:xfrm>
              <a:off x="1066800" y="1447800"/>
              <a:ext cx="173153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r>
                <a:rPr lang="en-US" sz="2400" dirty="0">
                  <a:solidFill>
                    <a:schemeClr val="bg1"/>
                  </a:solidFill>
                  <a:latin typeface="Tahoma" pitchFamily="34" charset="0"/>
                </a:rPr>
                <a:t>2. </a:t>
              </a:r>
              <a:r>
                <a:rPr lang="en-US" sz="2400" dirty="0" err="1">
                  <a:solidFill>
                    <a:schemeClr val="bg1"/>
                  </a:solidFill>
                  <a:latin typeface="Tahoma" pitchFamily="34" charset="0"/>
                </a:rPr>
                <a:t>Pelayanan</a:t>
              </a:r>
              <a:r>
                <a:rPr lang="en-US" sz="2400" dirty="0">
                  <a:solidFill>
                    <a:schemeClr val="bg1"/>
                  </a:solidFill>
                  <a:latin typeface="Tahoma" pitchFamily="34" charset="0"/>
                </a:rPr>
                <a:t> </a:t>
              </a:r>
              <a:r>
                <a:rPr lang="en-US" sz="2400" dirty="0" err="1">
                  <a:solidFill>
                    <a:schemeClr val="bg1"/>
                  </a:solidFill>
                  <a:latin typeface="Tahoma" pitchFamily="34" charset="0"/>
                </a:rPr>
                <a:t>Publik</a:t>
              </a:r>
              <a:endParaRPr lang="en-US" sz="2400" dirty="0">
                <a:solidFill>
                  <a:schemeClr val="bg1"/>
                </a:solidFill>
                <a:latin typeface="Tahoma" pitchFamily="34" charset="0"/>
              </a:endParaRPr>
            </a:p>
          </p:txBody>
        </p:sp>
      </p:grpSp>
      <p:grpSp>
        <p:nvGrpSpPr>
          <p:cNvPr id="7" name="Group 6"/>
          <p:cNvGrpSpPr/>
          <p:nvPr/>
        </p:nvGrpSpPr>
        <p:grpSpPr>
          <a:xfrm>
            <a:off x="2035141" y="5432860"/>
            <a:ext cx="8655220" cy="897918"/>
            <a:chOff x="1066800" y="2454882"/>
            <a:chExt cx="6491415" cy="897918"/>
          </a:xfrm>
        </p:grpSpPr>
        <p:sp>
          <p:nvSpPr>
            <p:cNvPr id="9" name="Text Box 3"/>
            <p:cNvSpPr txBox="1">
              <a:spLocks noChangeArrowheads="1"/>
            </p:cNvSpPr>
            <p:nvPr/>
          </p:nvSpPr>
          <p:spPr bwMode="auto">
            <a:xfrm>
              <a:off x="1081215" y="2454882"/>
              <a:ext cx="647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r>
                <a:rPr lang="en-US" sz="2400" dirty="0">
                  <a:solidFill>
                    <a:srgbClr val="FF0000"/>
                  </a:solidFill>
                  <a:latin typeface="Tahoma" pitchFamily="34" charset="0"/>
                </a:rPr>
                <a:t>3</a:t>
              </a:r>
              <a:r>
                <a:rPr lang="en-US" sz="2400" dirty="0">
                  <a:solidFill>
                    <a:srgbClr val="6666FF"/>
                  </a:solidFill>
                  <a:latin typeface="Tahoma" pitchFamily="34" charset="0"/>
                </a:rPr>
                <a:t>.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Bagi</a:t>
              </a:r>
              <a:r>
                <a:rPr lang="en-US" sz="2400" dirty="0">
                  <a:solidFill>
                    <a:srgbClr val="FF0000"/>
                  </a:solidFill>
                  <a:latin typeface="Tahoma" pitchFamily="34" charset="0"/>
                </a:rPr>
                <a:t> </a:t>
              </a:r>
              <a:r>
                <a:rPr lang="en-US" sz="2400" dirty="0" err="1">
                  <a:solidFill>
                    <a:srgbClr val="FF0000"/>
                  </a:solidFill>
                  <a:latin typeface="Tahoma" pitchFamily="34" charset="0"/>
                </a:rPr>
                <a:t>Hasil</a:t>
              </a:r>
              <a:r>
                <a:rPr lang="en-US" sz="2400" dirty="0">
                  <a:solidFill>
                    <a:srgbClr val="FF0000"/>
                  </a:solidFill>
                  <a:latin typeface="Tahoma" pitchFamily="34" charset="0"/>
                </a:rPr>
                <a:t> </a:t>
              </a:r>
              <a:r>
                <a:rPr lang="en-US" sz="2400" dirty="0" err="1">
                  <a:solidFill>
                    <a:srgbClr val="FF0000"/>
                  </a:solidFill>
                  <a:latin typeface="Tahoma" pitchFamily="34" charset="0"/>
                </a:rPr>
                <a:t>dan</a:t>
              </a:r>
              <a:r>
                <a:rPr lang="en-US" sz="2400" dirty="0">
                  <a:solidFill>
                    <a:srgbClr val="FF0000"/>
                  </a:solidFill>
                  <a:latin typeface="Tahoma" pitchFamily="34" charset="0"/>
                </a:rPr>
                <a:t> </a:t>
              </a:r>
              <a:r>
                <a:rPr lang="en-US" sz="2400" dirty="0" err="1">
                  <a:solidFill>
                    <a:srgbClr val="FF0000"/>
                  </a:solidFill>
                  <a:latin typeface="Tahoma" pitchFamily="34" charset="0"/>
                </a:rPr>
                <a:t>Bantuan</a:t>
              </a:r>
              <a:r>
                <a:rPr lang="en-US" sz="2400" dirty="0">
                  <a:solidFill>
                    <a:srgbClr val="FF0000"/>
                  </a:solidFill>
                  <a:latin typeface="Tahoma" pitchFamily="34" charset="0"/>
                </a:rPr>
                <a:t> </a:t>
              </a:r>
              <a:r>
                <a:rPr lang="en-US" sz="2400" dirty="0" err="1">
                  <a:solidFill>
                    <a:srgbClr val="FF0000"/>
                  </a:solidFill>
                  <a:latin typeface="Tahoma" pitchFamily="34" charset="0"/>
                </a:rPr>
                <a:t>Keuangan</a:t>
              </a:r>
              <a:endParaRPr lang="en-US" sz="2400" dirty="0">
                <a:solidFill>
                  <a:srgbClr val="FF0000"/>
                </a:solidFill>
                <a:latin typeface="Tahoma" pitchFamily="34" charset="0"/>
              </a:endParaRPr>
            </a:p>
          </p:txBody>
        </p:sp>
        <p:sp>
          <p:nvSpPr>
            <p:cNvPr id="10" name="Text Box 4"/>
            <p:cNvSpPr txBox="1">
              <a:spLocks noChangeArrowheads="1"/>
            </p:cNvSpPr>
            <p:nvPr/>
          </p:nvSpPr>
          <p:spPr bwMode="auto">
            <a:xfrm>
              <a:off x="1066800" y="2895600"/>
              <a:ext cx="6477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r>
                <a:rPr lang="en-US" sz="2400" dirty="0">
                  <a:solidFill>
                    <a:srgbClr val="FF0000"/>
                  </a:solidFill>
                  <a:latin typeface="Tahoma" pitchFamily="34" charset="0"/>
                </a:rPr>
                <a:t>4. </a:t>
              </a:r>
              <a:r>
                <a:rPr lang="en-US" sz="2400" dirty="0" err="1">
                  <a:solidFill>
                    <a:srgbClr val="FF0000"/>
                  </a:solidFill>
                  <a:latin typeface="Tahoma" pitchFamily="34" charset="0"/>
                </a:rPr>
                <a:t>Belanja</a:t>
              </a:r>
              <a:r>
                <a:rPr lang="en-US" sz="2400" dirty="0">
                  <a:solidFill>
                    <a:srgbClr val="FF0000"/>
                  </a:solidFill>
                  <a:latin typeface="Tahoma" pitchFamily="34" charset="0"/>
                </a:rPr>
                <a:t> </a:t>
              </a:r>
              <a:r>
                <a:rPr lang="en-US" sz="2400" dirty="0" err="1">
                  <a:solidFill>
                    <a:srgbClr val="FF0000"/>
                  </a:solidFill>
                  <a:latin typeface="Tahoma" pitchFamily="34" charset="0"/>
                </a:rPr>
                <a:t>Tidak</a:t>
              </a:r>
              <a:r>
                <a:rPr lang="en-US" sz="2400" dirty="0">
                  <a:solidFill>
                    <a:srgbClr val="FF0000"/>
                  </a:solidFill>
                  <a:latin typeface="Tahoma" pitchFamily="34" charset="0"/>
                </a:rPr>
                <a:t> </a:t>
              </a:r>
              <a:r>
                <a:rPr lang="en-US" sz="2400" dirty="0" err="1">
                  <a:solidFill>
                    <a:srgbClr val="FF0000"/>
                  </a:solidFill>
                  <a:latin typeface="Tahoma" pitchFamily="34" charset="0"/>
                </a:rPr>
                <a:t>Terduga</a:t>
              </a:r>
              <a:endParaRPr lang="en-US" sz="2400" dirty="0">
                <a:solidFill>
                  <a:srgbClr val="FF0000"/>
                </a:solidFill>
                <a:latin typeface="Tahoma" pitchFamily="34" charset="0"/>
              </a:endParaRPr>
            </a:p>
          </p:txBody>
        </p:sp>
      </p:grpSp>
    </p:spTree>
    <p:extLst>
      <p:ext uri="{BB962C8B-B14F-4D97-AF65-F5344CB8AC3E}">
        <p14:creationId xmlns:p14="http://schemas.microsoft.com/office/powerpoint/2010/main" val="3570095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6"/>
          <p:cNvGrpSpPr>
            <a:grpSpLocks/>
          </p:cNvGrpSpPr>
          <p:nvPr/>
        </p:nvGrpSpPr>
        <p:grpSpPr bwMode="auto">
          <a:xfrm>
            <a:off x="-74050" y="-28575"/>
            <a:ext cx="12479869" cy="6929437"/>
            <a:chOff x="-110099" y="-72008"/>
            <a:chExt cx="9361039" cy="6930008"/>
          </a:xfrm>
        </p:grpSpPr>
        <p:pic>
          <p:nvPicPr>
            <p:cNvPr id="14" name="Picture 1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099" y="-72008"/>
              <a:ext cx="9361039" cy="693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16916" y="-564"/>
              <a:ext cx="2033835" cy="716021"/>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endParaRPr lang="id-ID">
                <a:solidFill>
                  <a:srgbClr val="FFFFFF"/>
                </a:solidFill>
              </a:endParaRPr>
            </a:p>
          </p:txBody>
        </p:sp>
      </p:grpSp>
      <p:pic>
        <p:nvPicPr>
          <p:cNvPr id="11" name="Picture 8" descr="Hasil gambar untuk LOGO DPRD KABUPATEN BANYUASIN"/>
          <p:cNvPicPr>
            <a:picLocks noChangeAspect="1" noChangeArrowheads="1"/>
          </p:cNvPicPr>
          <p:nvPr/>
        </p:nvPicPr>
        <p:blipFill>
          <a:blip r:embed="rId3" cstate="print"/>
          <a:srcRect/>
          <a:stretch>
            <a:fillRect/>
          </a:stretch>
        </p:blipFill>
        <p:spPr bwMode="auto">
          <a:xfrm>
            <a:off x="-74050" y="292666"/>
            <a:ext cx="2763799" cy="1086158"/>
          </a:xfrm>
          <a:prstGeom prst="rect">
            <a:avLst/>
          </a:prstGeom>
          <a:noFill/>
        </p:spPr>
      </p:pic>
      <p:sp>
        <p:nvSpPr>
          <p:cNvPr id="4" name="Text Box 2"/>
          <p:cNvSpPr txBox="1">
            <a:spLocks noChangeArrowheads="1"/>
          </p:cNvSpPr>
          <p:nvPr/>
        </p:nvSpPr>
        <p:spPr bwMode="auto">
          <a:xfrm>
            <a:off x="2158313" y="404814"/>
            <a:ext cx="1003368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sz="3200" b="1">
                <a:solidFill>
                  <a:srgbClr val="FFFF00"/>
                </a:solidFill>
                <a:latin typeface="Tahoma" pitchFamily="34" charset="0"/>
              </a:rPr>
              <a:t>STRUKTUR PEMBIAYAAN</a:t>
            </a:r>
          </a:p>
        </p:txBody>
      </p:sp>
      <p:sp>
        <p:nvSpPr>
          <p:cNvPr id="6" name="Text Box 4"/>
          <p:cNvSpPr txBox="1">
            <a:spLocks noChangeArrowheads="1"/>
          </p:cNvSpPr>
          <p:nvPr/>
        </p:nvSpPr>
        <p:spPr bwMode="auto">
          <a:xfrm>
            <a:off x="1021493" y="1848752"/>
            <a:ext cx="11384327"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rabicPeriod"/>
            </a:pPr>
            <a:r>
              <a:rPr lang="en-US" sz="2200" b="1" dirty="0" err="1">
                <a:solidFill>
                  <a:schemeClr val="bg1"/>
                </a:solidFill>
                <a:latin typeface="Tahoma" pitchFamily="34" charset="0"/>
              </a:rPr>
              <a:t>Sisa</a:t>
            </a:r>
            <a:r>
              <a:rPr lang="en-US" sz="2200" b="1" dirty="0">
                <a:solidFill>
                  <a:schemeClr val="bg1"/>
                </a:solidFill>
                <a:latin typeface="Tahoma" pitchFamily="34" charset="0"/>
              </a:rPr>
              <a:t> </a:t>
            </a:r>
            <a:r>
              <a:rPr lang="en-US" sz="2200" b="1" dirty="0" err="1">
                <a:solidFill>
                  <a:schemeClr val="bg1"/>
                </a:solidFill>
                <a:latin typeface="Tahoma" pitchFamily="34" charset="0"/>
              </a:rPr>
              <a:t>Lebih</a:t>
            </a:r>
            <a:r>
              <a:rPr lang="en-US" sz="2200" b="1" dirty="0">
                <a:solidFill>
                  <a:schemeClr val="bg1"/>
                </a:solidFill>
                <a:latin typeface="Tahoma" pitchFamily="34" charset="0"/>
              </a:rPr>
              <a:t> </a:t>
            </a:r>
            <a:r>
              <a:rPr lang="en-US" sz="2200" b="1" dirty="0" err="1">
                <a:solidFill>
                  <a:schemeClr val="bg1"/>
                </a:solidFill>
                <a:latin typeface="Tahoma" pitchFamily="34" charset="0"/>
              </a:rPr>
              <a:t>Perhitungan</a:t>
            </a:r>
            <a:r>
              <a:rPr lang="en-US" sz="2200" b="1" dirty="0">
                <a:solidFill>
                  <a:schemeClr val="bg1"/>
                </a:solidFill>
                <a:latin typeface="Tahoma" pitchFamily="34" charset="0"/>
              </a:rPr>
              <a:t> </a:t>
            </a:r>
            <a:r>
              <a:rPr lang="en-US" sz="2200" b="1" dirty="0" err="1">
                <a:solidFill>
                  <a:schemeClr val="bg1"/>
                </a:solidFill>
                <a:latin typeface="Tahoma" pitchFamily="34" charset="0"/>
              </a:rPr>
              <a:t>Anggaran</a:t>
            </a:r>
            <a:r>
              <a:rPr lang="en-US" sz="2200" b="1" dirty="0">
                <a:solidFill>
                  <a:schemeClr val="bg1"/>
                </a:solidFill>
                <a:latin typeface="Tahoma" pitchFamily="34" charset="0"/>
              </a:rPr>
              <a:t> </a:t>
            </a:r>
            <a:r>
              <a:rPr lang="en-US" sz="2200" b="1" dirty="0" err="1">
                <a:solidFill>
                  <a:schemeClr val="bg1"/>
                </a:solidFill>
                <a:latin typeface="Tahoma" pitchFamily="34" charset="0"/>
              </a:rPr>
              <a:t>Tahun</a:t>
            </a:r>
            <a:r>
              <a:rPr lang="en-US" sz="2200" b="1" dirty="0">
                <a:solidFill>
                  <a:schemeClr val="bg1"/>
                </a:solidFill>
                <a:latin typeface="Tahoma" pitchFamily="34" charset="0"/>
              </a:rPr>
              <a:t> </a:t>
            </a:r>
            <a:r>
              <a:rPr lang="en-US" sz="2200" b="1" dirty="0" err="1">
                <a:solidFill>
                  <a:schemeClr val="bg1"/>
                </a:solidFill>
                <a:latin typeface="Tahoma" pitchFamily="34" charset="0"/>
              </a:rPr>
              <a:t>Lalu</a:t>
            </a:r>
            <a:endParaRPr lang="en-US" sz="2200" b="1" dirty="0">
              <a:solidFill>
                <a:schemeClr val="bg1"/>
              </a:solidFill>
              <a:latin typeface="Tahoma" pitchFamily="34" charset="0"/>
            </a:endParaRPr>
          </a:p>
          <a:p>
            <a:pPr>
              <a:buFontTx/>
              <a:buAutoNum type="arabicPeriod"/>
            </a:pPr>
            <a:r>
              <a:rPr lang="en-US" sz="2200" b="1" dirty="0">
                <a:solidFill>
                  <a:schemeClr val="bg1"/>
                </a:solidFill>
                <a:latin typeface="Tahoma" pitchFamily="34" charset="0"/>
              </a:rPr>
              <a:t>Transfer </a:t>
            </a:r>
            <a:r>
              <a:rPr lang="en-US" sz="2200" b="1" dirty="0" err="1">
                <a:solidFill>
                  <a:schemeClr val="bg1"/>
                </a:solidFill>
                <a:latin typeface="Tahoma" pitchFamily="34" charset="0"/>
              </a:rPr>
              <a:t>dari</a:t>
            </a:r>
            <a:r>
              <a:rPr lang="en-US" sz="2200" b="1" dirty="0">
                <a:solidFill>
                  <a:schemeClr val="bg1"/>
                </a:solidFill>
                <a:latin typeface="Tahoma" pitchFamily="34" charset="0"/>
              </a:rPr>
              <a:t> </a:t>
            </a:r>
            <a:r>
              <a:rPr lang="en-US" sz="2200" b="1" dirty="0" err="1">
                <a:solidFill>
                  <a:schemeClr val="bg1"/>
                </a:solidFill>
                <a:latin typeface="Tahoma" pitchFamily="34" charset="0"/>
              </a:rPr>
              <a:t>Rekening</a:t>
            </a:r>
            <a:r>
              <a:rPr lang="en-US" sz="2200" b="1" dirty="0">
                <a:solidFill>
                  <a:schemeClr val="bg1"/>
                </a:solidFill>
                <a:latin typeface="Tahoma" pitchFamily="34" charset="0"/>
              </a:rPr>
              <a:t> Dana </a:t>
            </a:r>
            <a:r>
              <a:rPr lang="en-US" sz="2200" b="1" dirty="0" err="1">
                <a:solidFill>
                  <a:schemeClr val="bg1"/>
                </a:solidFill>
                <a:latin typeface="Tahoma" pitchFamily="34" charset="0"/>
              </a:rPr>
              <a:t>Cadangan</a:t>
            </a:r>
            <a:endParaRPr lang="en-US" sz="2200" b="1" dirty="0">
              <a:solidFill>
                <a:schemeClr val="bg1"/>
              </a:solidFill>
              <a:latin typeface="Tahoma" pitchFamily="34" charset="0"/>
            </a:endParaRPr>
          </a:p>
          <a:p>
            <a:pPr>
              <a:buFontTx/>
              <a:buAutoNum type="arabicPeriod"/>
            </a:pPr>
            <a:r>
              <a:rPr lang="en-US" sz="2200" b="1" dirty="0" err="1">
                <a:solidFill>
                  <a:schemeClr val="bg1"/>
                </a:solidFill>
                <a:latin typeface="Tahoma" pitchFamily="34" charset="0"/>
              </a:rPr>
              <a:t>Hasil</a:t>
            </a:r>
            <a:r>
              <a:rPr lang="en-US" sz="2200" b="1" dirty="0">
                <a:solidFill>
                  <a:schemeClr val="bg1"/>
                </a:solidFill>
                <a:latin typeface="Tahoma" pitchFamily="34" charset="0"/>
              </a:rPr>
              <a:t> </a:t>
            </a:r>
            <a:r>
              <a:rPr lang="en-US" sz="2200" b="1" dirty="0" err="1">
                <a:solidFill>
                  <a:schemeClr val="bg1"/>
                </a:solidFill>
                <a:latin typeface="Tahoma" pitchFamily="34" charset="0"/>
              </a:rPr>
              <a:t>Penjualan</a:t>
            </a:r>
            <a:r>
              <a:rPr lang="en-US" sz="2200" b="1" dirty="0">
                <a:solidFill>
                  <a:schemeClr val="bg1"/>
                </a:solidFill>
                <a:latin typeface="Tahoma" pitchFamily="34" charset="0"/>
              </a:rPr>
              <a:t> </a:t>
            </a:r>
            <a:r>
              <a:rPr lang="en-US" sz="2200" b="1" dirty="0" err="1">
                <a:solidFill>
                  <a:schemeClr val="bg1"/>
                </a:solidFill>
                <a:latin typeface="Tahoma" pitchFamily="34" charset="0"/>
              </a:rPr>
              <a:t>Kekayaan</a:t>
            </a:r>
            <a:r>
              <a:rPr lang="en-US" sz="2200" b="1" dirty="0">
                <a:solidFill>
                  <a:schemeClr val="bg1"/>
                </a:solidFill>
                <a:latin typeface="Tahoma" pitchFamily="34" charset="0"/>
              </a:rPr>
              <a:t> Daerah yang </a:t>
            </a:r>
            <a:r>
              <a:rPr lang="en-US" sz="2200" b="1" dirty="0" err="1">
                <a:solidFill>
                  <a:schemeClr val="bg1"/>
                </a:solidFill>
                <a:latin typeface="Tahoma" pitchFamily="34" charset="0"/>
              </a:rPr>
              <a:t>dipisahkan</a:t>
            </a:r>
            <a:endParaRPr lang="en-US" sz="2200" b="1" dirty="0">
              <a:solidFill>
                <a:schemeClr val="bg1"/>
              </a:solidFill>
              <a:latin typeface="Tahoma" pitchFamily="34" charset="0"/>
            </a:endParaRPr>
          </a:p>
          <a:p>
            <a:pPr>
              <a:buFontTx/>
              <a:buAutoNum type="arabicPeriod"/>
            </a:pPr>
            <a:r>
              <a:rPr lang="en-US" sz="2200" b="1" dirty="0" err="1">
                <a:solidFill>
                  <a:schemeClr val="bg1"/>
                </a:solidFill>
                <a:latin typeface="Tahoma" pitchFamily="34" charset="0"/>
              </a:rPr>
              <a:t>Penerimaan</a:t>
            </a:r>
            <a:r>
              <a:rPr lang="en-US" sz="2200" b="1" dirty="0">
                <a:solidFill>
                  <a:schemeClr val="bg1"/>
                </a:solidFill>
                <a:latin typeface="Tahoma" pitchFamily="34" charset="0"/>
              </a:rPr>
              <a:t> </a:t>
            </a:r>
            <a:r>
              <a:rPr lang="en-US" sz="2200" b="1" dirty="0" err="1">
                <a:solidFill>
                  <a:schemeClr val="bg1"/>
                </a:solidFill>
                <a:latin typeface="Tahoma" pitchFamily="34" charset="0"/>
              </a:rPr>
              <a:t>Pinjaman</a:t>
            </a:r>
            <a:r>
              <a:rPr lang="en-US" sz="2200" b="1" dirty="0">
                <a:solidFill>
                  <a:schemeClr val="bg1"/>
                </a:solidFill>
                <a:latin typeface="Tahoma" pitchFamily="34" charset="0"/>
              </a:rPr>
              <a:t> Daerah </a:t>
            </a:r>
            <a:r>
              <a:rPr lang="en-US" sz="2200" b="1" dirty="0" err="1">
                <a:solidFill>
                  <a:schemeClr val="bg1"/>
                </a:solidFill>
                <a:latin typeface="Tahoma" pitchFamily="34" charset="0"/>
              </a:rPr>
              <a:t>dan</a:t>
            </a:r>
            <a:r>
              <a:rPr lang="en-US" sz="2200" b="1" dirty="0">
                <a:solidFill>
                  <a:schemeClr val="bg1"/>
                </a:solidFill>
                <a:latin typeface="Tahoma" pitchFamily="34" charset="0"/>
              </a:rPr>
              <a:t> </a:t>
            </a:r>
            <a:r>
              <a:rPr lang="en-US" sz="2200" b="1" dirty="0" err="1">
                <a:solidFill>
                  <a:schemeClr val="bg1"/>
                </a:solidFill>
                <a:latin typeface="Tahoma" pitchFamily="34" charset="0"/>
              </a:rPr>
              <a:t>Obligasi</a:t>
            </a:r>
            <a:r>
              <a:rPr lang="en-US" sz="2200" b="1" dirty="0">
                <a:solidFill>
                  <a:schemeClr val="bg1"/>
                </a:solidFill>
                <a:latin typeface="Tahoma" pitchFamily="34" charset="0"/>
              </a:rPr>
              <a:t> Daerah</a:t>
            </a:r>
          </a:p>
          <a:p>
            <a:pPr>
              <a:buFontTx/>
              <a:buAutoNum type="arabicPeriod"/>
            </a:pPr>
            <a:r>
              <a:rPr lang="en-US" sz="2200" b="1" dirty="0" err="1">
                <a:solidFill>
                  <a:schemeClr val="bg1"/>
                </a:solidFill>
                <a:latin typeface="Tahoma" pitchFamily="34" charset="0"/>
              </a:rPr>
              <a:t>Penerimaan</a:t>
            </a:r>
            <a:r>
              <a:rPr lang="en-US" sz="2200" b="1" dirty="0">
                <a:solidFill>
                  <a:schemeClr val="bg1"/>
                </a:solidFill>
                <a:latin typeface="Tahoma" pitchFamily="34" charset="0"/>
              </a:rPr>
              <a:t> </a:t>
            </a:r>
            <a:r>
              <a:rPr lang="en-US" sz="2200" b="1" dirty="0" err="1">
                <a:solidFill>
                  <a:schemeClr val="bg1"/>
                </a:solidFill>
                <a:latin typeface="Tahoma" pitchFamily="34" charset="0"/>
              </a:rPr>
              <a:t>Piutang</a:t>
            </a:r>
            <a:r>
              <a:rPr lang="en-US" sz="2200" b="1" dirty="0">
                <a:solidFill>
                  <a:schemeClr val="bg1"/>
                </a:solidFill>
                <a:latin typeface="Tahoma" pitchFamily="34" charset="0"/>
              </a:rPr>
              <a:t> Daerah</a:t>
            </a:r>
          </a:p>
        </p:txBody>
      </p:sp>
      <p:grpSp>
        <p:nvGrpSpPr>
          <p:cNvPr id="7" name="Group 6"/>
          <p:cNvGrpSpPr/>
          <p:nvPr/>
        </p:nvGrpSpPr>
        <p:grpSpPr>
          <a:xfrm>
            <a:off x="689502" y="1363356"/>
            <a:ext cx="7451780" cy="3187171"/>
            <a:chOff x="586215" y="1326284"/>
            <a:chExt cx="4923161" cy="3187171"/>
          </a:xfrm>
        </p:grpSpPr>
        <p:sp>
          <p:nvSpPr>
            <p:cNvPr id="10" name="Text Box 3"/>
            <p:cNvSpPr txBox="1">
              <a:spLocks noChangeArrowheads="1"/>
            </p:cNvSpPr>
            <p:nvPr/>
          </p:nvSpPr>
          <p:spPr bwMode="auto">
            <a:xfrm>
              <a:off x="586215" y="1326284"/>
              <a:ext cx="39909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lphaUcPeriod"/>
              </a:pPr>
              <a:r>
                <a:rPr lang="en-US" sz="2200" b="1" dirty="0" err="1">
                  <a:solidFill>
                    <a:schemeClr val="bg1"/>
                  </a:solidFill>
                  <a:latin typeface="Tahoma" pitchFamily="34" charset="0"/>
                </a:rPr>
                <a:t>Penerimaan</a:t>
              </a:r>
              <a:r>
                <a:rPr lang="en-US" sz="2200" b="1" dirty="0">
                  <a:solidFill>
                    <a:schemeClr val="bg1"/>
                  </a:solidFill>
                  <a:latin typeface="Tahoma" pitchFamily="34" charset="0"/>
                </a:rPr>
                <a:t> </a:t>
              </a:r>
              <a:r>
                <a:rPr lang="en-US" sz="2200" b="1" dirty="0" err="1">
                  <a:solidFill>
                    <a:schemeClr val="bg1"/>
                  </a:solidFill>
                  <a:latin typeface="Tahoma" pitchFamily="34" charset="0"/>
                </a:rPr>
                <a:t>Pembiayaan</a:t>
              </a:r>
              <a:r>
                <a:rPr lang="en-US" sz="2200" b="1" dirty="0">
                  <a:solidFill>
                    <a:schemeClr val="bg1"/>
                  </a:solidFill>
                  <a:latin typeface="Tahoma" pitchFamily="34" charset="0"/>
                </a:rPr>
                <a:t>:</a:t>
              </a:r>
            </a:p>
          </p:txBody>
        </p:sp>
        <p:sp>
          <p:nvSpPr>
            <p:cNvPr id="12" name="Text Box 5"/>
            <p:cNvSpPr txBox="1">
              <a:spLocks noChangeArrowheads="1"/>
            </p:cNvSpPr>
            <p:nvPr/>
          </p:nvSpPr>
          <p:spPr bwMode="auto">
            <a:xfrm>
              <a:off x="1448551" y="4082568"/>
              <a:ext cx="40608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lphaUcPeriod" startAt="2"/>
              </a:pPr>
              <a:r>
                <a:rPr lang="en-US" sz="2200" b="1" dirty="0" err="1">
                  <a:latin typeface="Tahoma" pitchFamily="34" charset="0"/>
                </a:rPr>
                <a:t>Pengeluaran</a:t>
              </a:r>
              <a:r>
                <a:rPr lang="en-US" sz="2200" b="1" dirty="0">
                  <a:latin typeface="Tahoma" pitchFamily="34" charset="0"/>
                </a:rPr>
                <a:t> </a:t>
              </a:r>
              <a:r>
                <a:rPr lang="en-US" sz="2200" b="1" dirty="0" err="1">
                  <a:latin typeface="Tahoma" pitchFamily="34" charset="0"/>
                </a:rPr>
                <a:t>Pembiayaan</a:t>
              </a:r>
              <a:r>
                <a:rPr lang="en-US" sz="2200" b="1" dirty="0">
                  <a:solidFill>
                    <a:schemeClr val="bg1"/>
                  </a:solidFill>
                  <a:latin typeface="Tahoma" pitchFamily="34" charset="0"/>
                </a:rPr>
                <a:t>:</a:t>
              </a:r>
            </a:p>
          </p:txBody>
        </p:sp>
      </p:grpSp>
      <p:sp>
        <p:nvSpPr>
          <p:cNvPr id="9" name="Text Box 6"/>
          <p:cNvSpPr txBox="1">
            <a:spLocks noChangeArrowheads="1"/>
          </p:cNvSpPr>
          <p:nvPr/>
        </p:nvSpPr>
        <p:spPr bwMode="auto">
          <a:xfrm>
            <a:off x="2125378" y="4618400"/>
            <a:ext cx="94985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92100" indent="-292100">
              <a:defRPr>
                <a:solidFill>
                  <a:schemeClr val="tx1"/>
                </a:solidFill>
                <a:latin typeface="Arial" charset="0"/>
                <a:cs typeface="Arial" charset="0"/>
              </a:defRPr>
            </a:lvl1pPr>
            <a:lvl2pPr marL="1130300" indent="-457200">
              <a:defRPr>
                <a:solidFill>
                  <a:schemeClr val="tx1"/>
                </a:solidFill>
                <a:latin typeface="Arial" charset="0"/>
                <a:cs typeface="Arial" charset="0"/>
              </a:defRPr>
            </a:lvl2pPr>
            <a:lvl3pPr marL="1778000" indent="-457200">
              <a:defRPr>
                <a:solidFill>
                  <a:schemeClr val="tx1"/>
                </a:solidFill>
                <a:latin typeface="Arial" charset="0"/>
                <a:cs typeface="Arial" charset="0"/>
              </a:defRPr>
            </a:lvl3pPr>
            <a:lvl4pPr marL="2425700" indent="-457200">
              <a:defRPr>
                <a:solidFill>
                  <a:schemeClr val="tx1"/>
                </a:solidFill>
                <a:latin typeface="Arial" charset="0"/>
                <a:cs typeface="Arial" charset="0"/>
              </a:defRPr>
            </a:lvl4pPr>
            <a:lvl5pPr marL="3073400" indent="-457200">
              <a:defRPr>
                <a:solidFill>
                  <a:schemeClr val="tx1"/>
                </a:solidFill>
                <a:latin typeface="Arial" charset="0"/>
                <a:cs typeface="Arial" charset="0"/>
              </a:defRPr>
            </a:lvl5pPr>
            <a:lvl6pPr marL="3530600" indent="-457200" fontAlgn="base">
              <a:spcBef>
                <a:spcPct val="0"/>
              </a:spcBef>
              <a:spcAft>
                <a:spcPct val="0"/>
              </a:spcAft>
              <a:defRPr>
                <a:solidFill>
                  <a:schemeClr val="tx1"/>
                </a:solidFill>
                <a:latin typeface="Arial" charset="0"/>
                <a:cs typeface="Arial" charset="0"/>
              </a:defRPr>
            </a:lvl6pPr>
            <a:lvl7pPr marL="3987800" indent="-457200" fontAlgn="base">
              <a:spcBef>
                <a:spcPct val="0"/>
              </a:spcBef>
              <a:spcAft>
                <a:spcPct val="0"/>
              </a:spcAft>
              <a:defRPr>
                <a:solidFill>
                  <a:schemeClr val="tx1"/>
                </a:solidFill>
                <a:latin typeface="Arial" charset="0"/>
                <a:cs typeface="Arial" charset="0"/>
              </a:defRPr>
            </a:lvl7pPr>
            <a:lvl8pPr marL="4445000" indent="-457200" fontAlgn="base">
              <a:spcBef>
                <a:spcPct val="0"/>
              </a:spcBef>
              <a:spcAft>
                <a:spcPct val="0"/>
              </a:spcAft>
              <a:defRPr>
                <a:solidFill>
                  <a:schemeClr val="tx1"/>
                </a:solidFill>
                <a:latin typeface="Arial" charset="0"/>
                <a:cs typeface="Arial" charset="0"/>
              </a:defRPr>
            </a:lvl8pPr>
            <a:lvl9pPr marL="4902200" indent="-457200" fontAlgn="base">
              <a:spcBef>
                <a:spcPct val="0"/>
              </a:spcBef>
              <a:spcAft>
                <a:spcPct val="0"/>
              </a:spcAft>
              <a:defRPr>
                <a:solidFill>
                  <a:schemeClr val="tx1"/>
                </a:solidFill>
                <a:latin typeface="Arial" charset="0"/>
                <a:cs typeface="Arial" charset="0"/>
              </a:defRPr>
            </a:lvl9pPr>
          </a:lstStyle>
          <a:p>
            <a:pPr>
              <a:buFontTx/>
              <a:buAutoNum type="arabicPeriod"/>
            </a:pPr>
            <a:r>
              <a:rPr lang="en-US" sz="2200" b="1" dirty="0" err="1">
                <a:solidFill>
                  <a:srgbClr val="FF0000"/>
                </a:solidFill>
                <a:latin typeface="Tahoma" pitchFamily="34" charset="0"/>
              </a:rPr>
              <a:t>Pembayaran</a:t>
            </a:r>
            <a:r>
              <a:rPr lang="en-US" sz="2200" b="1" dirty="0">
                <a:solidFill>
                  <a:srgbClr val="FF0000"/>
                </a:solidFill>
                <a:latin typeface="Tahoma" pitchFamily="34" charset="0"/>
              </a:rPr>
              <a:t> </a:t>
            </a:r>
            <a:r>
              <a:rPr lang="en-US" sz="2200" b="1" dirty="0" err="1">
                <a:solidFill>
                  <a:srgbClr val="FF0000"/>
                </a:solidFill>
                <a:latin typeface="Tahoma" pitchFamily="34" charset="0"/>
              </a:rPr>
              <a:t>cicilan</a:t>
            </a:r>
            <a:r>
              <a:rPr lang="en-US" sz="2200" b="1" dirty="0">
                <a:solidFill>
                  <a:srgbClr val="FF0000"/>
                </a:solidFill>
                <a:latin typeface="Tahoma" pitchFamily="34" charset="0"/>
              </a:rPr>
              <a:t> </a:t>
            </a:r>
            <a:r>
              <a:rPr lang="en-US" sz="2200" b="1" dirty="0" err="1">
                <a:solidFill>
                  <a:srgbClr val="FF0000"/>
                </a:solidFill>
                <a:latin typeface="Tahoma" pitchFamily="34" charset="0"/>
              </a:rPr>
              <a:t>pokok</a:t>
            </a:r>
            <a:r>
              <a:rPr lang="en-US" sz="2200" b="1" dirty="0">
                <a:solidFill>
                  <a:srgbClr val="FF0000"/>
                </a:solidFill>
                <a:latin typeface="Tahoma" pitchFamily="34" charset="0"/>
              </a:rPr>
              <a:t> </a:t>
            </a:r>
            <a:r>
              <a:rPr lang="en-US" sz="2200" b="1" dirty="0" err="1">
                <a:solidFill>
                  <a:srgbClr val="FF0000"/>
                </a:solidFill>
                <a:latin typeface="Tahoma" pitchFamily="34" charset="0"/>
              </a:rPr>
              <a:t>utang</a:t>
            </a:r>
            <a:r>
              <a:rPr lang="en-US" sz="2200" b="1" dirty="0">
                <a:solidFill>
                  <a:srgbClr val="FF0000"/>
                </a:solidFill>
                <a:latin typeface="Tahoma" pitchFamily="34" charset="0"/>
              </a:rPr>
              <a:t> yang </a:t>
            </a:r>
            <a:r>
              <a:rPr lang="en-US" sz="2200" b="1" dirty="0" err="1">
                <a:solidFill>
                  <a:srgbClr val="FF0000"/>
                </a:solidFill>
                <a:latin typeface="Tahoma" pitchFamily="34" charset="0"/>
              </a:rPr>
              <a:t>jatuh</a:t>
            </a:r>
            <a:r>
              <a:rPr lang="en-US" sz="2200" b="1" dirty="0">
                <a:solidFill>
                  <a:srgbClr val="FF0000"/>
                </a:solidFill>
                <a:latin typeface="Tahoma" pitchFamily="34" charset="0"/>
              </a:rPr>
              <a:t> tempo</a:t>
            </a:r>
          </a:p>
          <a:p>
            <a:pPr>
              <a:buFontTx/>
              <a:buAutoNum type="arabicPeriod"/>
            </a:pPr>
            <a:r>
              <a:rPr lang="en-US" sz="2200" b="1" dirty="0" err="1">
                <a:solidFill>
                  <a:srgbClr val="FF0000"/>
                </a:solidFill>
                <a:latin typeface="Tahoma" pitchFamily="34" charset="0"/>
              </a:rPr>
              <a:t>Pembelian</a:t>
            </a:r>
            <a:r>
              <a:rPr lang="en-US" sz="2200" b="1" dirty="0">
                <a:solidFill>
                  <a:srgbClr val="FF0000"/>
                </a:solidFill>
                <a:latin typeface="Tahoma" pitchFamily="34" charset="0"/>
              </a:rPr>
              <a:t> </a:t>
            </a:r>
            <a:r>
              <a:rPr lang="en-US" sz="2200" b="1" dirty="0" err="1">
                <a:solidFill>
                  <a:srgbClr val="FF0000"/>
                </a:solidFill>
                <a:latin typeface="Tahoma" pitchFamily="34" charset="0"/>
              </a:rPr>
              <a:t>kembali</a:t>
            </a:r>
            <a:r>
              <a:rPr lang="en-US" sz="2200" b="1" dirty="0">
                <a:solidFill>
                  <a:srgbClr val="FF0000"/>
                </a:solidFill>
                <a:latin typeface="Tahoma" pitchFamily="34" charset="0"/>
              </a:rPr>
              <a:t> </a:t>
            </a:r>
            <a:r>
              <a:rPr lang="en-US" sz="2200" b="1" dirty="0" err="1">
                <a:solidFill>
                  <a:srgbClr val="FF0000"/>
                </a:solidFill>
                <a:latin typeface="Tahoma" pitchFamily="34" charset="0"/>
              </a:rPr>
              <a:t>obligasi</a:t>
            </a:r>
            <a:r>
              <a:rPr lang="en-US" sz="2200" b="1" dirty="0">
                <a:solidFill>
                  <a:srgbClr val="FF0000"/>
                </a:solidFill>
                <a:latin typeface="Tahoma" pitchFamily="34" charset="0"/>
              </a:rPr>
              <a:t> </a:t>
            </a:r>
            <a:r>
              <a:rPr lang="en-US" sz="2200" b="1" dirty="0" err="1">
                <a:solidFill>
                  <a:srgbClr val="FF0000"/>
                </a:solidFill>
                <a:latin typeface="Tahoma" pitchFamily="34" charset="0"/>
              </a:rPr>
              <a:t>daerah</a:t>
            </a:r>
            <a:endParaRPr lang="en-US" sz="2200" b="1" dirty="0">
              <a:solidFill>
                <a:srgbClr val="FF0000"/>
              </a:solidFill>
              <a:latin typeface="Tahoma" pitchFamily="34" charset="0"/>
            </a:endParaRPr>
          </a:p>
          <a:p>
            <a:pPr>
              <a:buFontTx/>
              <a:buAutoNum type="arabicPeriod"/>
            </a:pPr>
            <a:r>
              <a:rPr lang="en-US" sz="2200" b="1" dirty="0" err="1">
                <a:solidFill>
                  <a:srgbClr val="FF0000"/>
                </a:solidFill>
                <a:latin typeface="Tahoma" pitchFamily="34" charset="0"/>
              </a:rPr>
              <a:t>Penyertaan</a:t>
            </a:r>
            <a:r>
              <a:rPr lang="en-US" sz="2200" b="1" dirty="0">
                <a:solidFill>
                  <a:srgbClr val="FF0000"/>
                </a:solidFill>
                <a:latin typeface="Tahoma" pitchFamily="34" charset="0"/>
              </a:rPr>
              <a:t> modal (</a:t>
            </a:r>
            <a:r>
              <a:rPr lang="en-US" sz="2200" b="1" dirty="0" err="1">
                <a:solidFill>
                  <a:srgbClr val="FF0000"/>
                </a:solidFill>
                <a:latin typeface="Tahoma" pitchFamily="34" charset="0"/>
              </a:rPr>
              <a:t>investasi</a:t>
            </a:r>
            <a:r>
              <a:rPr lang="en-US" sz="2200" b="1" dirty="0">
                <a:solidFill>
                  <a:srgbClr val="FF0000"/>
                </a:solidFill>
                <a:latin typeface="Tahoma" pitchFamily="34" charset="0"/>
              </a:rPr>
              <a:t>) </a:t>
            </a:r>
            <a:r>
              <a:rPr lang="en-US" sz="2200" b="1" dirty="0" err="1">
                <a:solidFill>
                  <a:srgbClr val="FF0000"/>
                </a:solidFill>
                <a:latin typeface="Tahoma" pitchFamily="34" charset="0"/>
              </a:rPr>
              <a:t>daerah</a:t>
            </a:r>
            <a:endParaRPr lang="en-US" sz="2200" b="1" dirty="0">
              <a:solidFill>
                <a:srgbClr val="FF0000"/>
              </a:solidFill>
              <a:latin typeface="Tahoma" pitchFamily="34" charset="0"/>
            </a:endParaRPr>
          </a:p>
          <a:p>
            <a:pPr>
              <a:buFontTx/>
              <a:buAutoNum type="arabicPeriod"/>
            </a:pPr>
            <a:r>
              <a:rPr lang="en-US" sz="2200" b="1" dirty="0" err="1">
                <a:solidFill>
                  <a:srgbClr val="FF0000"/>
                </a:solidFill>
                <a:latin typeface="Tahoma" pitchFamily="34" charset="0"/>
              </a:rPr>
              <a:t>Pemberian</a:t>
            </a:r>
            <a:r>
              <a:rPr lang="en-US" sz="2200" b="1" dirty="0">
                <a:solidFill>
                  <a:srgbClr val="FF0000"/>
                </a:solidFill>
                <a:latin typeface="Tahoma" pitchFamily="34" charset="0"/>
              </a:rPr>
              <a:t> </a:t>
            </a:r>
            <a:r>
              <a:rPr lang="en-US" sz="2200" b="1" dirty="0" err="1">
                <a:solidFill>
                  <a:srgbClr val="FF0000"/>
                </a:solidFill>
                <a:latin typeface="Tahoma" pitchFamily="34" charset="0"/>
              </a:rPr>
              <a:t>piutang</a:t>
            </a:r>
            <a:r>
              <a:rPr lang="en-US" sz="2200" b="1" dirty="0">
                <a:solidFill>
                  <a:srgbClr val="FF0000"/>
                </a:solidFill>
                <a:latin typeface="Tahoma" pitchFamily="34" charset="0"/>
              </a:rPr>
              <a:t> </a:t>
            </a:r>
            <a:r>
              <a:rPr lang="en-US" sz="2200" b="1" dirty="0" err="1">
                <a:solidFill>
                  <a:srgbClr val="FF0000"/>
                </a:solidFill>
                <a:latin typeface="Tahoma" pitchFamily="34" charset="0"/>
              </a:rPr>
              <a:t>daerah</a:t>
            </a:r>
            <a:endParaRPr lang="en-US" sz="2200" b="1" dirty="0">
              <a:solidFill>
                <a:srgbClr val="FF0000"/>
              </a:solidFill>
              <a:latin typeface="Tahoma" pitchFamily="34" charset="0"/>
            </a:endParaRPr>
          </a:p>
          <a:p>
            <a:pPr>
              <a:buFontTx/>
              <a:buAutoNum type="arabicPeriod"/>
            </a:pPr>
            <a:r>
              <a:rPr lang="en-US" sz="2200" b="1" dirty="0">
                <a:solidFill>
                  <a:srgbClr val="FF0000"/>
                </a:solidFill>
                <a:latin typeface="Tahoma" pitchFamily="34" charset="0"/>
              </a:rPr>
              <a:t>Transfer </a:t>
            </a:r>
            <a:r>
              <a:rPr lang="en-US" sz="2200" b="1" dirty="0" err="1">
                <a:solidFill>
                  <a:srgbClr val="FF0000"/>
                </a:solidFill>
                <a:latin typeface="Tahoma" pitchFamily="34" charset="0"/>
              </a:rPr>
              <a:t>ke</a:t>
            </a:r>
            <a:r>
              <a:rPr lang="en-US" sz="2200" b="1" dirty="0">
                <a:solidFill>
                  <a:srgbClr val="FF0000"/>
                </a:solidFill>
                <a:latin typeface="Tahoma" pitchFamily="34" charset="0"/>
              </a:rPr>
              <a:t> </a:t>
            </a:r>
            <a:r>
              <a:rPr lang="en-US" sz="2200" b="1" dirty="0" err="1">
                <a:solidFill>
                  <a:srgbClr val="FF0000"/>
                </a:solidFill>
                <a:latin typeface="Tahoma" pitchFamily="34" charset="0"/>
              </a:rPr>
              <a:t>rekening</a:t>
            </a:r>
            <a:r>
              <a:rPr lang="en-US" sz="2200" b="1" dirty="0">
                <a:solidFill>
                  <a:srgbClr val="FF0000"/>
                </a:solidFill>
                <a:latin typeface="Tahoma" pitchFamily="34" charset="0"/>
              </a:rPr>
              <a:t> </a:t>
            </a:r>
            <a:r>
              <a:rPr lang="en-US" sz="2200" b="1" dirty="0" err="1">
                <a:solidFill>
                  <a:srgbClr val="FF0000"/>
                </a:solidFill>
                <a:latin typeface="Tahoma" pitchFamily="34" charset="0"/>
              </a:rPr>
              <a:t>dana</a:t>
            </a:r>
            <a:r>
              <a:rPr lang="en-US" sz="2200" b="1" dirty="0">
                <a:solidFill>
                  <a:srgbClr val="FF0000"/>
                </a:solidFill>
                <a:latin typeface="Tahoma" pitchFamily="34" charset="0"/>
              </a:rPr>
              <a:t> </a:t>
            </a:r>
            <a:r>
              <a:rPr lang="en-US" sz="2200" b="1" dirty="0" err="1">
                <a:solidFill>
                  <a:srgbClr val="FF0000"/>
                </a:solidFill>
                <a:latin typeface="Tahoma" pitchFamily="34" charset="0"/>
              </a:rPr>
              <a:t>cadangan</a:t>
            </a:r>
            <a:endParaRPr lang="en-US" sz="2200" b="1" dirty="0">
              <a:solidFill>
                <a:srgbClr val="FF0000"/>
              </a:solidFill>
              <a:latin typeface="Tahoma" pitchFamily="34" charset="0"/>
            </a:endParaRPr>
          </a:p>
        </p:txBody>
      </p:sp>
    </p:spTree>
    <p:extLst>
      <p:ext uri="{BB962C8B-B14F-4D97-AF65-F5344CB8AC3E}">
        <p14:creationId xmlns:p14="http://schemas.microsoft.com/office/powerpoint/2010/main" val="1452135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D5B566-AA58-4C9C-9799-121ECD2E2314}"/>
              </a:ext>
            </a:extLst>
          </p:cNvPr>
          <p:cNvSpPr>
            <a:spLocks noGrp="1"/>
          </p:cNvSpPr>
          <p:nvPr>
            <p:ph type="title"/>
          </p:nvPr>
        </p:nvSpPr>
        <p:spPr>
          <a:xfrm>
            <a:off x="942628" y="260648"/>
            <a:ext cx="10306744" cy="1148681"/>
          </a:xfrm>
        </p:spPr>
        <p:txBody>
          <a:bodyPr/>
          <a:lstStyle/>
          <a:p>
            <a:r>
              <a:rPr lang="en-US" dirty="0" err="1"/>
              <a:t>Struktur</a:t>
            </a:r>
            <a:r>
              <a:rPr lang="en-US" dirty="0"/>
              <a:t> APBD PP No. 12/2019</a:t>
            </a:r>
            <a:endParaRPr lang="en-ID" dirty="0"/>
          </a:p>
        </p:txBody>
      </p:sp>
      <p:sp>
        <p:nvSpPr>
          <p:cNvPr id="3" name="Content Placeholder 2">
            <a:extLst>
              <a:ext uri="{FF2B5EF4-FFF2-40B4-BE49-F238E27FC236}">
                <a16:creationId xmlns="" xmlns:a16="http://schemas.microsoft.com/office/drawing/2014/main" id="{5D3846D6-81D4-405B-AC37-8FBD3907950C}"/>
              </a:ext>
            </a:extLst>
          </p:cNvPr>
          <p:cNvSpPr>
            <a:spLocks noGrp="1"/>
          </p:cNvSpPr>
          <p:nvPr>
            <p:ph idx="1"/>
          </p:nvPr>
        </p:nvSpPr>
        <p:spPr>
          <a:xfrm>
            <a:off x="191344" y="1340768"/>
            <a:ext cx="10820400" cy="4024125"/>
          </a:xfrm>
        </p:spPr>
        <p:txBody>
          <a:bodyPr>
            <a:noAutofit/>
          </a:bodyPr>
          <a:lstStyle/>
          <a:p>
            <a:r>
              <a:rPr lang="en-US" sz="2800" b="1" dirty="0"/>
              <a:t>APBD</a:t>
            </a:r>
          </a:p>
          <a:p>
            <a:pPr marL="0" indent="0">
              <a:buNone/>
            </a:pPr>
            <a:endParaRPr lang="en-US" sz="1400" dirty="0"/>
          </a:p>
          <a:p>
            <a:pPr marL="0" indent="0">
              <a:buNone/>
            </a:pPr>
            <a:r>
              <a:rPr lang="en-US" sz="1400" dirty="0"/>
              <a:t> -</a:t>
            </a:r>
            <a:r>
              <a:rPr lang="en-US" sz="1400" b="1" dirty="0"/>
              <a:t> PENDAPATAN DAERAH</a:t>
            </a:r>
          </a:p>
          <a:p>
            <a:pPr marL="0" indent="0">
              <a:buNone/>
            </a:pPr>
            <a:r>
              <a:rPr lang="en-US" sz="1400" dirty="0"/>
              <a:t>	PENDAPATAN ASLI DAERAH</a:t>
            </a:r>
          </a:p>
          <a:p>
            <a:pPr marL="0" indent="0">
              <a:buNone/>
            </a:pPr>
            <a:r>
              <a:rPr lang="en-US" sz="1400" dirty="0"/>
              <a:t>	PENDAPATAN TRASNFER</a:t>
            </a:r>
          </a:p>
          <a:p>
            <a:pPr marL="0" indent="0">
              <a:buNone/>
            </a:pPr>
            <a:r>
              <a:rPr lang="en-US" sz="1400" dirty="0"/>
              <a:t>	LAIN </a:t>
            </a:r>
            <a:r>
              <a:rPr lang="en-US" sz="1400" dirty="0" err="1"/>
              <a:t>LAIN</a:t>
            </a:r>
            <a:r>
              <a:rPr lang="en-US" sz="1400" dirty="0"/>
              <a:t> PENDAPATAN DAERAH YANG SAH</a:t>
            </a:r>
          </a:p>
          <a:p>
            <a:pPr marL="0" indent="0">
              <a:buNone/>
            </a:pPr>
            <a:r>
              <a:rPr lang="en-US" sz="1400" dirty="0"/>
              <a:t> </a:t>
            </a:r>
          </a:p>
          <a:p>
            <a:pPr marL="0" indent="0">
              <a:buNone/>
            </a:pPr>
            <a:r>
              <a:rPr lang="en-US" sz="1400" b="1" dirty="0"/>
              <a:t>- BELANJA DAERAH</a:t>
            </a:r>
          </a:p>
          <a:p>
            <a:pPr marL="0" indent="0">
              <a:buNone/>
            </a:pPr>
            <a:r>
              <a:rPr lang="en-US" sz="1400" dirty="0"/>
              <a:t>	BELANJA OPERASIONAL</a:t>
            </a:r>
          </a:p>
          <a:p>
            <a:pPr marL="0" indent="0">
              <a:buNone/>
            </a:pPr>
            <a:r>
              <a:rPr lang="en-US" sz="1400" dirty="0"/>
              <a:t>	BELANJA MODAL.</a:t>
            </a:r>
          </a:p>
          <a:p>
            <a:pPr marL="0" indent="0">
              <a:buNone/>
            </a:pPr>
            <a:r>
              <a:rPr lang="en-US" sz="1400" dirty="0"/>
              <a:t>	BELANJA TIDAK TERDUGA</a:t>
            </a:r>
          </a:p>
          <a:p>
            <a:pPr marL="0" indent="0">
              <a:buNone/>
            </a:pPr>
            <a:r>
              <a:rPr lang="en-US" sz="1400" dirty="0"/>
              <a:t>	BELANJA TRANSPER</a:t>
            </a:r>
          </a:p>
          <a:p>
            <a:pPr marL="0" indent="0">
              <a:buNone/>
            </a:pPr>
            <a:r>
              <a:rPr lang="en-US" sz="1400" dirty="0"/>
              <a:t> </a:t>
            </a:r>
          </a:p>
          <a:p>
            <a:pPr marL="0" indent="0">
              <a:buNone/>
            </a:pPr>
            <a:r>
              <a:rPr lang="en-US" sz="1400" dirty="0"/>
              <a:t>- </a:t>
            </a:r>
            <a:r>
              <a:rPr lang="en-US" sz="1400" b="1" dirty="0"/>
              <a:t>PEMBIAYAAN</a:t>
            </a:r>
          </a:p>
          <a:p>
            <a:pPr marL="0" indent="0">
              <a:buNone/>
            </a:pPr>
            <a:r>
              <a:rPr lang="en-US" sz="1400" dirty="0"/>
              <a:t>	PENERIMAAN PEMBIAYAAN</a:t>
            </a:r>
          </a:p>
          <a:p>
            <a:pPr marL="0" indent="0">
              <a:buNone/>
            </a:pPr>
            <a:r>
              <a:rPr lang="en-US" sz="1400" dirty="0"/>
              <a:t>	PENGELUARAN PEMBIAYAAN</a:t>
            </a:r>
            <a:endParaRPr lang="en-ID" sz="1400" dirty="0"/>
          </a:p>
        </p:txBody>
      </p:sp>
    </p:spTree>
    <p:extLst>
      <p:ext uri="{BB962C8B-B14F-4D97-AF65-F5344CB8AC3E}">
        <p14:creationId xmlns:p14="http://schemas.microsoft.com/office/powerpoint/2010/main" val="4267976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99456" y="522367"/>
            <a:ext cx="9073008" cy="2304256"/>
          </a:xfrm>
        </p:spPr>
        <p:txBody>
          <a:bodyPr>
            <a:prstTxWarp prst="textArchUp">
              <a:avLst/>
            </a:prstTxWarp>
          </a:bodyPr>
          <a:lstStyle/>
          <a:p>
            <a:pPr algn="ctr" eaLnBrk="1" hangingPunct="1"/>
            <a:r>
              <a:rPr lang="en-US" b="1" cap="none" dirty="0">
                <a:ln w="18000">
                  <a:solidFill>
                    <a:srgbClr val="C00000"/>
                  </a:solidFill>
                  <a:prstDash val="solid"/>
                  <a:miter lim="800000"/>
                </a:ln>
                <a:solidFill>
                  <a:schemeClr val="accent4">
                    <a:lumMod val="60000"/>
                    <a:lumOff val="40000"/>
                  </a:schemeClr>
                </a:solidFill>
                <a:effectLst>
                  <a:glow rad="228600">
                    <a:schemeClr val="accent2">
                      <a:satMod val="175000"/>
                      <a:alpha val="40000"/>
                    </a:schemeClr>
                  </a:glow>
                  <a:outerShdw blurRad="25500" dist="23000" dir="7020000" algn="tl">
                    <a:srgbClr val="000000">
                      <a:alpha val="50000"/>
                    </a:srgbClr>
                  </a:outerShdw>
                </a:effectLst>
              </a:rPr>
              <a:t>IDENTITAS DIRI</a:t>
            </a:r>
          </a:p>
        </p:txBody>
      </p:sp>
      <p:pic>
        <p:nvPicPr>
          <p:cNvPr id="7" name="Picture 13" descr="Hasil gambar untuk lrt dan ampera"/>
          <p:cNvPicPr>
            <a:picLocks noChangeAspect="1" noChangeArrowheads="1"/>
          </p:cNvPicPr>
          <p:nvPr/>
        </p:nvPicPr>
        <p:blipFill>
          <a:blip r:embed="rId2"/>
          <a:srcRect/>
          <a:stretch>
            <a:fillRect/>
          </a:stretch>
        </p:blipFill>
        <p:spPr bwMode="auto">
          <a:xfrm>
            <a:off x="-21722" y="692696"/>
            <a:ext cx="12192000" cy="6276517"/>
          </a:xfrm>
          <a:prstGeom prst="ellipse">
            <a:avLst/>
          </a:prstGeom>
          <a:ln>
            <a:noFill/>
          </a:ln>
          <a:effectLst>
            <a:softEdge rad="112500"/>
          </a:effectLst>
        </p:spPr>
      </p:pic>
      <p:sp>
        <p:nvSpPr>
          <p:cNvPr id="3075" name="Rectangle 3"/>
          <p:cNvSpPr>
            <a:spLocks noGrp="1" noChangeArrowheads="1"/>
          </p:cNvSpPr>
          <p:nvPr>
            <p:ph idx="1"/>
          </p:nvPr>
        </p:nvSpPr>
        <p:spPr>
          <a:xfrm>
            <a:off x="479376" y="1699652"/>
            <a:ext cx="11763632" cy="5545772"/>
          </a:xfrm>
        </p:spPr>
        <p:txBody>
          <a:bodyPr>
            <a:normAutofit fontScale="55000" lnSpcReduction="20000"/>
          </a:bodyPr>
          <a:lstStyle/>
          <a:p>
            <a:pPr eaLnBrk="1" hangingPunct="1">
              <a:lnSpc>
                <a:spcPct val="80000"/>
              </a:lnSpc>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Nama             	 	: HJ. SUHAILA, SE.M Si</a:t>
            </a:r>
          </a:p>
          <a:p>
            <a:pPr eaLnBrk="1" hangingPunct="1">
              <a:lnSpc>
                <a:spcPct val="80000"/>
              </a:lnSpc>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NIP           			: 196205091986092001</a:t>
            </a:r>
          </a:p>
          <a:p>
            <a:pPr eaLnBrk="1" hangingPunct="1">
              <a:lnSpc>
                <a:spcPct val="80000"/>
              </a:lnSpc>
              <a:defRPr/>
            </a:pP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Tempat</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Tgl</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Lahir   	: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Plaju</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9 Mei 1962.</a:t>
            </a:r>
          </a:p>
          <a:p>
            <a:pPr eaLnBrk="1" hangingPunct="1">
              <a:lnSpc>
                <a:spcPct val="80000"/>
              </a:lnSpc>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Agama                     	: I s l a m</a:t>
            </a:r>
          </a:p>
          <a:p>
            <a:pPr eaLnBrk="1" hangingPunct="1">
              <a:lnSpc>
                <a:spcPct val="80000"/>
              </a:lnSpc>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Alamat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rumah</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 Jl. D.I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Panjaitan</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Lrg</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Jama-</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jama</a:t>
            </a:r>
            <a:endPar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endParaRPr>
          </a:p>
          <a:p>
            <a:pPr marL="0" indent="0">
              <a:lnSpc>
                <a:spcPct val="80000"/>
              </a:lnSpc>
              <a:buNone/>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No.34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Plaju-Plg</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a:t>
            </a:r>
          </a:p>
          <a:p>
            <a:pPr eaLnBrk="1" hangingPunct="1">
              <a:lnSpc>
                <a:spcPct val="80000"/>
              </a:lnSpc>
              <a:defRPr/>
            </a:pP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Nomor</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Telpon</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 082289199769</a:t>
            </a:r>
          </a:p>
          <a:p>
            <a:pPr eaLnBrk="1" hangingPunct="1">
              <a:lnSpc>
                <a:spcPct val="80000"/>
              </a:lnSpc>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Alamat Kantor        	: BPSDMD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Provinsi</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Sumsel</a:t>
            </a:r>
            <a:endPar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endParaRPr>
          </a:p>
          <a:p>
            <a:pPr marL="0" indent="0">
              <a:lnSpc>
                <a:spcPct val="80000"/>
              </a:lnSpc>
              <a:buNone/>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Jl.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Putri</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Kembang</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Dadar</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No.77</a:t>
            </a:r>
          </a:p>
          <a:p>
            <a:pPr marL="0" indent="0">
              <a:lnSpc>
                <a:spcPct val="80000"/>
              </a:lnSpc>
              <a:buNone/>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Bukit </a:t>
            </a:r>
            <a:r>
              <a:rPr lang="en-US" sz="5800" b="1" dirty="0" err="1">
                <a:ln w="18000">
                  <a:solidFill>
                    <a:srgbClr val="FF0000"/>
                  </a:solidFill>
                  <a:prstDash val="solid"/>
                  <a:miter lim="800000"/>
                </a:ln>
                <a:solidFill>
                  <a:srgbClr val="FFFF00"/>
                </a:solidFill>
                <a:effectLst>
                  <a:outerShdw blurRad="25500" dist="23000" dir="7020000" algn="tl">
                    <a:srgbClr val="000000">
                      <a:alpha val="50000"/>
                    </a:srgbClr>
                  </a:outerShdw>
                </a:effectLst>
              </a:rPr>
              <a:t>Besar</a:t>
            </a: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Palembang, </a:t>
            </a:r>
          </a:p>
          <a:p>
            <a:pPr marL="0" indent="0">
              <a:lnSpc>
                <a:spcPct val="80000"/>
              </a:lnSpc>
              <a:buNone/>
              <a:defRPr/>
            </a:pPr>
            <a:r>
              <a:rPr lang="en-US" sz="58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Telp. 0711 440646</a:t>
            </a:r>
          </a:p>
          <a:p>
            <a:pPr marL="0" indent="0">
              <a:lnSpc>
                <a:spcPct val="80000"/>
              </a:lnSpc>
              <a:buNone/>
              <a:defRPr/>
            </a:pPr>
            <a:endParaRPr lang="en-US" sz="2200" b="1" dirty="0">
              <a:ln w="18000">
                <a:solidFill>
                  <a:srgbClr val="FF0000"/>
                </a:solidFill>
                <a:prstDash val="solid"/>
                <a:miter lim="800000"/>
              </a:ln>
              <a:solidFill>
                <a:srgbClr val="FFFF00"/>
              </a:solidFill>
              <a:effectLst>
                <a:outerShdw blurRad="25500" dist="23000" dir="7020000" algn="tl">
                  <a:srgbClr val="000000">
                    <a:alpha val="50000"/>
                  </a:srgbClr>
                </a:outerShdw>
              </a:effectLst>
            </a:endParaRPr>
          </a:p>
          <a:p>
            <a:pPr lvl="4" eaLnBrk="1" hangingPunct="1">
              <a:lnSpc>
                <a:spcPct val="80000"/>
              </a:lnSpc>
              <a:buFontTx/>
              <a:buNone/>
              <a:defRPr/>
            </a:pPr>
            <a:r>
              <a:rPr lang="en-US" sz="900" b="1" dirty="0">
                <a:ln w="18000">
                  <a:solidFill>
                    <a:srgbClr val="FF0000"/>
                  </a:solidFill>
                  <a:prstDash val="solid"/>
                  <a:miter lim="800000"/>
                </a:ln>
                <a:solidFill>
                  <a:srgbClr val="FFFF00"/>
                </a:solidFill>
                <a:effectLst>
                  <a:outerShdw blurRad="25500" dist="23000" dir="7020000" algn="tl">
                    <a:srgbClr val="000000">
                      <a:alpha val="50000"/>
                    </a:srgbClr>
                  </a:outerShdw>
                </a:effectLst>
              </a:rPr>
              <a:t>	                           </a:t>
            </a:r>
          </a:p>
        </p:txBody>
      </p:sp>
    </p:spTree>
    <p:extLst>
      <p:ext uri="{BB962C8B-B14F-4D97-AF65-F5344CB8AC3E}">
        <p14:creationId xmlns:p14="http://schemas.microsoft.com/office/powerpoint/2010/main" val="17239417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301546" y="5939424"/>
            <a:ext cx="2031972" cy="1059773"/>
          </a:xfrm>
          <a:prstGeom prst="roundRect">
            <a:avLst>
              <a:gd name="adj" fmla="val 9006"/>
            </a:avLst>
          </a:prstGeom>
          <a:noFill/>
          <a:ln w="127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8145" tIns="39072" rIns="78145" bIns="39072" rtlCol="0" anchor="ctr"/>
          <a:lstStyle/>
          <a:p>
            <a:pPr algn="ctr"/>
            <a:endParaRPr lang="id-ID"/>
          </a:p>
        </p:txBody>
      </p:sp>
      <p:graphicFrame>
        <p:nvGraphicFramePr>
          <p:cNvPr id="4" name="Table 3"/>
          <p:cNvGraphicFramePr>
            <a:graphicFrameLocks noGrp="1"/>
          </p:cNvGraphicFramePr>
          <p:nvPr/>
        </p:nvGraphicFramePr>
        <p:xfrm>
          <a:off x="1788221" y="497141"/>
          <a:ext cx="4307779" cy="6334300"/>
        </p:xfrm>
        <a:graphic>
          <a:graphicData uri="http://schemas.openxmlformats.org/drawingml/2006/table">
            <a:tbl>
              <a:tblPr/>
              <a:tblGrid>
                <a:gridCol w="225033">
                  <a:extLst>
                    <a:ext uri="{9D8B030D-6E8A-4147-A177-3AD203B41FA5}">
                      <a16:colId xmlns="" xmlns:a16="http://schemas.microsoft.com/office/drawing/2014/main" val="20000"/>
                    </a:ext>
                  </a:extLst>
                </a:gridCol>
                <a:gridCol w="267896">
                  <a:extLst>
                    <a:ext uri="{9D8B030D-6E8A-4147-A177-3AD203B41FA5}">
                      <a16:colId xmlns="" xmlns:a16="http://schemas.microsoft.com/office/drawing/2014/main" val="20001"/>
                    </a:ext>
                  </a:extLst>
                </a:gridCol>
                <a:gridCol w="278613">
                  <a:extLst>
                    <a:ext uri="{9D8B030D-6E8A-4147-A177-3AD203B41FA5}">
                      <a16:colId xmlns="" xmlns:a16="http://schemas.microsoft.com/office/drawing/2014/main" val="20002"/>
                    </a:ext>
                  </a:extLst>
                </a:gridCol>
                <a:gridCol w="246465">
                  <a:extLst>
                    <a:ext uri="{9D8B030D-6E8A-4147-A177-3AD203B41FA5}">
                      <a16:colId xmlns="" xmlns:a16="http://schemas.microsoft.com/office/drawing/2014/main" val="20003"/>
                    </a:ext>
                  </a:extLst>
                </a:gridCol>
                <a:gridCol w="267896">
                  <a:extLst>
                    <a:ext uri="{9D8B030D-6E8A-4147-A177-3AD203B41FA5}">
                      <a16:colId xmlns="" xmlns:a16="http://schemas.microsoft.com/office/drawing/2014/main" val="20004"/>
                    </a:ext>
                  </a:extLst>
                </a:gridCol>
                <a:gridCol w="685816">
                  <a:extLst>
                    <a:ext uri="{9D8B030D-6E8A-4147-A177-3AD203B41FA5}">
                      <a16:colId xmlns="" xmlns:a16="http://schemas.microsoft.com/office/drawing/2014/main" val="20005"/>
                    </a:ext>
                  </a:extLst>
                </a:gridCol>
                <a:gridCol w="1028724">
                  <a:extLst>
                    <a:ext uri="{9D8B030D-6E8A-4147-A177-3AD203B41FA5}">
                      <a16:colId xmlns="" xmlns:a16="http://schemas.microsoft.com/office/drawing/2014/main" val="20006"/>
                    </a:ext>
                  </a:extLst>
                </a:gridCol>
                <a:gridCol w="1307336">
                  <a:extLst>
                    <a:ext uri="{9D8B030D-6E8A-4147-A177-3AD203B41FA5}">
                      <a16:colId xmlns="" xmlns:a16="http://schemas.microsoft.com/office/drawing/2014/main" val="20007"/>
                    </a:ext>
                  </a:extLst>
                </a:gridCol>
              </a:tblGrid>
              <a:tr h="163570">
                <a:tc gridSpan="6">
                  <a:txBody>
                    <a:bodyPr/>
                    <a:lstStyle/>
                    <a:p>
                      <a:pPr algn="l" fontAlgn="b"/>
                      <a:r>
                        <a:rPr lang="id-ID" sz="1400" b="1" i="0" u="none" strike="noStrike" dirty="0">
                          <a:solidFill>
                            <a:srgbClr val="000000"/>
                          </a:solidFill>
                          <a:effectLst/>
                          <a:latin typeface="Calibri"/>
                        </a:rPr>
                        <a:t>PENDAPATAN DAERAH</a:t>
                      </a:r>
                    </a:p>
                  </a:txBody>
                  <a:tcPr marL="6839" marR="6839" marT="5245" marB="0" anchor="b">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0"/>
                  </a:ext>
                </a:extLst>
              </a:tr>
              <a:tr h="199474">
                <a:tc>
                  <a:txBody>
                    <a:bodyPr/>
                    <a:lstStyle/>
                    <a:p>
                      <a:pPr algn="ctr" fontAlgn="ctr"/>
                      <a:r>
                        <a:rPr lang="id-ID" sz="1400" b="1" i="0" u="none" strike="noStrike" dirty="0">
                          <a:solidFill>
                            <a:srgbClr val="000000"/>
                          </a:solidFill>
                          <a:effectLst/>
                          <a:latin typeface="Calibri"/>
                        </a:rPr>
                        <a:t>1.</a:t>
                      </a:r>
                    </a:p>
                  </a:txBody>
                  <a:tcPr marL="6839" marR="6839" marT="5245" marB="0" anchor="ctr">
                    <a:lnL>
                      <a:noFill/>
                    </a:lnL>
                    <a:lnR>
                      <a:noFill/>
                    </a:lnR>
                    <a:lnT>
                      <a:noFill/>
                    </a:lnT>
                    <a:lnB>
                      <a:noFill/>
                    </a:lnB>
                  </a:tcPr>
                </a:tc>
                <a:tc gridSpan="5">
                  <a:txBody>
                    <a:bodyPr/>
                    <a:lstStyle/>
                    <a:p>
                      <a:pPr algn="l" fontAlgn="ctr"/>
                      <a:r>
                        <a:rPr lang="id-ID" sz="1400" b="1" i="0" u="none" strike="noStrike" dirty="0">
                          <a:solidFill>
                            <a:srgbClr val="000000"/>
                          </a:solidFill>
                          <a:effectLst/>
                          <a:latin typeface="Calibri"/>
                        </a:rPr>
                        <a:t>Pendapatan Asli Daerah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b"/>
                      <a:endParaRPr lang="id-ID" sz="1400" b="0" i="0" u="none" strike="noStrike" dirty="0">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1"/>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a.</a:t>
                      </a:r>
                    </a:p>
                  </a:txBody>
                  <a:tcPr marL="6839" marR="6839" marT="5245" marB="0" anchor="ctr">
                    <a:lnL>
                      <a:noFill/>
                    </a:lnL>
                    <a:lnR>
                      <a:noFill/>
                    </a:lnR>
                    <a:lnT>
                      <a:noFill/>
                    </a:lnT>
                    <a:lnB>
                      <a:noFill/>
                    </a:lnB>
                  </a:tcPr>
                </a:tc>
                <a:tc gridSpan="4">
                  <a:txBody>
                    <a:bodyPr/>
                    <a:lstStyle/>
                    <a:p>
                      <a:pPr algn="l" fontAlgn="ctr"/>
                      <a:r>
                        <a:rPr lang="id-ID" sz="1400" b="0" i="0" u="none" strike="noStrike" dirty="0">
                          <a:solidFill>
                            <a:srgbClr val="000000"/>
                          </a:solidFill>
                          <a:effectLst/>
                          <a:latin typeface="Calibri"/>
                        </a:rPr>
                        <a:t>Pajak Daerah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2"/>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b.</a:t>
                      </a:r>
                    </a:p>
                  </a:txBody>
                  <a:tcPr marL="6839" marR="6839" marT="5245" marB="0" anchor="ctr">
                    <a:lnL>
                      <a:noFill/>
                    </a:lnL>
                    <a:lnR>
                      <a:noFill/>
                    </a:lnR>
                    <a:lnT>
                      <a:noFill/>
                    </a:lnT>
                    <a:lnB>
                      <a:noFill/>
                    </a:lnB>
                  </a:tcPr>
                </a:tc>
                <a:tc gridSpan="4">
                  <a:txBody>
                    <a:bodyPr/>
                    <a:lstStyle/>
                    <a:p>
                      <a:pPr algn="l" fontAlgn="ctr"/>
                      <a:r>
                        <a:rPr lang="id-ID" sz="1400" b="0" i="0" u="none" strike="noStrike" dirty="0">
                          <a:solidFill>
                            <a:srgbClr val="000000"/>
                          </a:solidFill>
                          <a:effectLst/>
                          <a:latin typeface="Calibri"/>
                        </a:rPr>
                        <a:t>Retribusi Daerah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3"/>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c.</a:t>
                      </a:r>
                    </a:p>
                  </a:txBody>
                  <a:tcPr marL="6839" marR="6839" marT="5245" marB="0" anchor="ctr">
                    <a:lnL>
                      <a:noFill/>
                    </a:lnL>
                    <a:lnR>
                      <a:noFill/>
                    </a:lnR>
                    <a:lnT>
                      <a:noFill/>
                    </a:lnT>
                    <a:lnB>
                      <a:noFill/>
                    </a:lnB>
                  </a:tcPr>
                </a:tc>
                <a:tc rowSpan="2" gridSpan="5">
                  <a:txBody>
                    <a:bodyPr/>
                    <a:lstStyle/>
                    <a:p>
                      <a:pPr algn="l" fontAlgn="ctr"/>
                      <a:r>
                        <a:rPr lang="id-ID" sz="1400" b="0" i="0" u="none" strike="noStrike" dirty="0">
                          <a:solidFill>
                            <a:srgbClr val="000000"/>
                          </a:solidFill>
                          <a:effectLst/>
                          <a:latin typeface="Calibri"/>
                        </a:rPr>
                        <a:t>Hasil  Pengelolaan Kekayaan Daerah yang dipisahkan</a:t>
                      </a:r>
                    </a:p>
                  </a:txBody>
                  <a:tcPr marL="6839" marR="6839" marT="5245"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a:txBody>
                    <a:bodyPr/>
                    <a:lstStyle/>
                    <a:p>
                      <a:pPr algn="l" fontAlgn="b"/>
                      <a:endParaRPr lang="id-ID" sz="1400" b="0" i="0" u="none" strike="noStrike" dirty="0">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4"/>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dirty="0">
                        <a:solidFill>
                          <a:srgbClr val="000000"/>
                        </a:solidFill>
                        <a:effectLst/>
                        <a:latin typeface="Calibri"/>
                      </a:endParaRPr>
                    </a:p>
                  </a:txBody>
                  <a:tcPr marL="6839" marR="6839" marT="5245" marB="0" anchor="ctr">
                    <a:lnL>
                      <a:noFill/>
                    </a:lnL>
                    <a:lnR>
                      <a:noFill/>
                    </a:lnR>
                    <a:lnT>
                      <a:noFill/>
                    </a:lnT>
                    <a:lnB>
                      <a:noFill/>
                    </a:lnB>
                  </a:tcPr>
                </a:tc>
                <a:tc gridSpan="5"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5"/>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d.</a:t>
                      </a:r>
                    </a:p>
                  </a:txBody>
                  <a:tcPr marL="6839" marR="6839" marT="5245" marB="0" anchor="ctr">
                    <a:lnL>
                      <a:noFill/>
                    </a:lnL>
                    <a:lnR>
                      <a:noFill/>
                    </a:lnR>
                    <a:lnT>
                      <a:noFill/>
                    </a:lnT>
                    <a:lnB>
                      <a:noFill/>
                    </a:lnB>
                  </a:tcPr>
                </a:tc>
                <a:tc gridSpan="5">
                  <a:txBody>
                    <a:bodyPr/>
                    <a:lstStyle/>
                    <a:p>
                      <a:pPr algn="l" fontAlgn="ctr"/>
                      <a:r>
                        <a:rPr lang="id-ID" sz="1400" b="0" i="0" u="none" strike="noStrike">
                          <a:solidFill>
                            <a:srgbClr val="000000"/>
                          </a:solidFill>
                          <a:effectLst/>
                          <a:latin typeface="Calibri"/>
                        </a:rPr>
                        <a:t>Lain-lain PAD yang Sah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6"/>
                  </a:ext>
                </a:extLst>
              </a:tr>
              <a:tr h="163570">
                <a:tc>
                  <a:txBody>
                    <a:bodyPr/>
                    <a:lstStyle/>
                    <a:p>
                      <a:pPr algn="ctr" fontAlgn="ctr"/>
                      <a:r>
                        <a:rPr lang="id-ID" sz="1400" b="1" i="0" u="none" strike="noStrike">
                          <a:solidFill>
                            <a:srgbClr val="000000"/>
                          </a:solidFill>
                          <a:effectLst/>
                          <a:latin typeface="Calibri"/>
                        </a:rPr>
                        <a:t>2.</a:t>
                      </a:r>
                    </a:p>
                  </a:txBody>
                  <a:tcPr marL="6839" marR="6839" marT="5245" marB="0" anchor="ctr">
                    <a:lnL>
                      <a:noFill/>
                    </a:lnL>
                    <a:lnR>
                      <a:noFill/>
                    </a:lnR>
                    <a:lnT>
                      <a:noFill/>
                    </a:lnT>
                    <a:lnB>
                      <a:noFill/>
                    </a:lnB>
                  </a:tcPr>
                </a:tc>
                <a:tc gridSpan="5">
                  <a:txBody>
                    <a:bodyPr/>
                    <a:lstStyle/>
                    <a:p>
                      <a:pPr algn="l" fontAlgn="ctr"/>
                      <a:r>
                        <a:rPr lang="id-ID" sz="1400" b="1" i="0" u="none" strike="noStrike" dirty="0">
                          <a:solidFill>
                            <a:srgbClr val="000000"/>
                          </a:solidFill>
                          <a:effectLst/>
                          <a:latin typeface="Calibri"/>
                        </a:rPr>
                        <a:t>Pendapatan Transfer</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7"/>
                  </a:ext>
                </a:extLst>
              </a:tr>
              <a:tr h="203033">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a.</a:t>
                      </a:r>
                    </a:p>
                  </a:txBody>
                  <a:tcPr marL="6839" marR="6839" marT="5245" marB="0" anchor="ctr">
                    <a:lnL>
                      <a:noFill/>
                    </a:lnL>
                    <a:lnR>
                      <a:noFill/>
                    </a:lnR>
                    <a:lnT>
                      <a:noFill/>
                    </a:lnT>
                    <a:lnB>
                      <a:noFill/>
                    </a:lnB>
                  </a:tcPr>
                </a:tc>
                <a:tc gridSpan="5">
                  <a:txBody>
                    <a:bodyPr/>
                    <a:lstStyle/>
                    <a:p>
                      <a:pPr algn="l" fontAlgn="ctr"/>
                      <a:r>
                        <a:rPr lang="id-ID" sz="1400" b="0" i="0" u="none" strike="noStrike">
                          <a:solidFill>
                            <a:srgbClr val="000000"/>
                          </a:solidFill>
                          <a:effectLst/>
                          <a:latin typeface="Calibri"/>
                        </a:rPr>
                        <a:t>Transfer Pemerintah Pusat</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8"/>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1)</a:t>
                      </a:r>
                    </a:p>
                  </a:txBody>
                  <a:tcPr marL="6839" marR="6839" marT="5245" marB="0" anchor="ctr">
                    <a:lnL>
                      <a:noFill/>
                    </a:lnL>
                    <a:lnR>
                      <a:noFill/>
                    </a:lnR>
                    <a:lnT>
                      <a:noFill/>
                    </a:lnT>
                    <a:lnB>
                      <a:noFill/>
                    </a:lnB>
                  </a:tcPr>
                </a:tc>
                <a:tc gridSpan="4">
                  <a:txBody>
                    <a:bodyPr/>
                    <a:lstStyle/>
                    <a:p>
                      <a:pPr algn="l" fontAlgn="ctr"/>
                      <a:r>
                        <a:rPr lang="id-ID" sz="1400" b="0" i="0" u="none" strike="noStrike">
                          <a:solidFill>
                            <a:srgbClr val="000000"/>
                          </a:solidFill>
                          <a:effectLst/>
                          <a:latin typeface="Calibri"/>
                        </a:rPr>
                        <a:t>Dana Perimbangan</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09"/>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a)</a:t>
                      </a:r>
                    </a:p>
                  </a:txBody>
                  <a:tcPr marL="6839" marR="6839" marT="5245" marB="0" anchor="ctr">
                    <a:lnL>
                      <a:noFill/>
                    </a:lnL>
                    <a:lnR>
                      <a:noFill/>
                    </a:lnR>
                    <a:lnT>
                      <a:noFill/>
                    </a:lnT>
                    <a:lnB>
                      <a:noFill/>
                    </a:lnB>
                  </a:tcPr>
                </a:tc>
                <a:tc gridSpan="3">
                  <a:txBody>
                    <a:bodyPr/>
                    <a:lstStyle/>
                    <a:p>
                      <a:pPr algn="l" fontAlgn="ctr"/>
                      <a:r>
                        <a:rPr lang="id-ID" sz="1400" b="0" i="0" u="none" strike="noStrike" dirty="0">
                          <a:solidFill>
                            <a:srgbClr val="000000"/>
                          </a:solidFill>
                          <a:effectLst/>
                          <a:latin typeface="Calibri"/>
                        </a:rPr>
                        <a:t>Dana Transfer Umum</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0"/>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(1)</a:t>
                      </a:r>
                    </a:p>
                  </a:txBody>
                  <a:tcPr marL="6839" marR="6839" marT="5245" marB="0" anchor="ctr">
                    <a:lnL>
                      <a:noFill/>
                    </a:lnL>
                    <a:lnR>
                      <a:noFill/>
                    </a:lnR>
                    <a:lnT>
                      <a:noFill/>
                    </a:lnT>
                    <a:lnB>
                      <a:noFill/>
                    </a:lnB>
                  </a:tcPr>
                </a:tc>
                <a:tc>
                  <a:txBody>
                    <a:bodyPr/>
                    <a:lstStyle/>
                    <a:p>
                      <a:pPr algn="l" fontAlgn="ctr"/>
                      <a:r>
                        <a:rPr lang="id-ID" sz="1400" b="0" i="0" u="none" strike="noStrike">
                          <a:solidFill>
                            <a:srgbClr val="000000"/>
                          </a:solidFill>
                          <a:effectLst/>
                          <a:latin typeface="Calibri"/>
                        </a:rPr>
                        <a:t>DBH</a:t>
                      </a: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1"/>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(2)</a:t>
                      </a:r>
                    </a:p>
                  </a:txBody>
                  <a:tcPr marL="6839" marR="6839" marT="5245" marB="0" anchor="ctr">
                    <a:lnL>
                      <a:noFill/>
                    </a:lnL>
                    <a:lnR>
                      <a:noFill/>
                    </a:lnR>
                    <a:lnT>
                      <a:noFill/>
                    </a:lnT>
                    <a:lnB>
                      <a:noFill/>
                    </a:lnB>
                  </a:tcPr>
                </a:tc>
                <a:tc>
                  <a:txBody>
                    <a:bodyPr/>
                    <a:lstStyle/>
                    <a:p>
                      <a:pPr algn="l" fontAlgn="ctr"/>
                      <a:r>
                        <a:rPr lang="id-ID" sz="1400" b="0" i="0" u="none" strike="noStrike">
                          <a:solidFill>
                            <a:srgbClr val="000000"/>
                          </a:solidFill>
                          <a:effectLst/>
                          <a:latin typeface="Calibri"/>
                        </a:rPr>
                        <a:t>DAU</a:t>
                      </a: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2"/>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b)</a:t>
                      </a:r>
                    </a:p>
                  </a:txBody>
                  <a:tcPr marL="6839" marR="6839" marT="5245" marB="0" anchor="ctr">
                    <a:lnL>
                      <a:noFill/>
                    </a:lnL>
                    <a:lnR>
                      <a:noFill/>
                    </a:lnR>
                    <a:lnT>
                      <a:noFill/>
                    </a:lnT>
                    <a:lnB>
                      <a:noFill/>
                    </a:lnB>
                  </a:tcPr>
                </a:tc>
                <a:tc gridSpan="3">
                  <a:txBody>
                    <a:bodyPr/>
                    <a:lstStyle/>
                    <a:p>
                      <a:pPr algn="l" fontAlgn="ctr"/>
                      <a:r>
                        <a:rPr lang="id-ID" sz="1400" b="0" i="0" u="none" strike="noStrike">
                          <a:solidFill>
                            <a:srgbClr val="000000"/>
                          </a:solidFill>
                          <a:effectLst/>
                          <a:latin typeface="Calibri"/>
                        </a:rPr>
                        <a:t>Dana Transfer Khusus</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3"/>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(1)</a:t>
                      </a:r>
                    </a:p>
                  </a:txBody>
                  <a:tcPr marL="6839" marR="6839" marT="5245" marB="0" anchor="ctr">
                    <a:lnL>
                      <a:noFill/>
                    </a:lnL>
                    <a:lnR>
                      <a:noFill/>
                    </a:lnR>
                    <a:lnT>
                      <a:noFill/>
                    </a:lnT>
                    <a:lnB>
                      <a:noFill/>
                    </a:lnB>
                  </a:tcPr>
                </a:tc>
                <a:tc gridSpan="2">
                  <a:txBody>
                    <a:bodyPr/>
                    <a:lstStyle/>
                    <a:p>
                      <a:pPr algn="l" fontAlgn="ctr"/>
                      <a:r>
                        <a:rPr lang="id-ID" sz="1400" b="0" i="0" u="none" strike="noStrike">
                          <a:solidFill>
                            <a:srgbClr val="000000"/>
                          </a:solidFill>
                          <a:effectLst/>
                          <a:latin typeface="Calibri"/>
                        </a:rPr>
                        <a:t>DAK Fisik</a:t>
                      </a:r>
                    </a:p>
                  </a:txBody>
                  <a:tcPr marL="6839" marR="6839" marT="5245" marB="0" anchor="ctr">
                    <a:lnL>
                      <a:noFill/>
                    </a:lnL>
                    <a:lnR>
                      <a:noFill/>
                    </a:lnR>
                    <a:lnT>
                      <a:noFill/>
                    </a:lnT>
                    <a:lnB>
                      <a:noFill/>
                    </a:lnB>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4"/>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(2)</a:t>
                      </a:r>
                    </a:p>
                  </a:txBody>
                  <a:tcPr marL="6839" marR="6839" marT="5245" marB="0" anchor="ctr">
                    <a:lnL>
                      <a:noFill/>
                    </a:lnL>
                    <a:lnR>
                      <a:noFill/>
                    </a:lnR>
                    <a:lnT>
                      <a:noFill/>
                    </a:lnT>
                    <a:lnB>
                      <a:noFill/>
                    </a:lnB>
                  </a:tcPr>
                </a:tc>
                <a:tc gridSpan="2">
                  <a:txBody>
                    <a:bodyPr/>
                    <a:lstStyle/>
                    <a:p>
                      <a:pPr algn="l" fontAlgn="ctr"/>
                      <a:r>
                        <a:rPr lang="id-ID" sz="1400" b="0" i="0" u="none" strike="noStrike">
                          <a:solidFill>
                            <a:srgbClr val="000000"/>
                          </a:solidFill>
                          <a:effectLst/>
                          <a:latin typeface="Calibri"/>
                        </a:rPr>
                        <a:t>DAK Non Fisik</a:t>
                      </a:r>
                    </a:p>
                  </a:txBody>
                  <a:tcPr marL="6839" marR="6839" marT="5245" marB="0" anchor="ctr">
                    <a:lnL>
                      <a:noFill/>
                    </a:lnL>
                    <a:lnR>
                      <a:noFill/>
                    </a:lnR>
                    <a:lnT>
                      <a:noFill/>
                    </a:lnT>
                    <a:lnB>
                      <a:noFill/>
                    </a:lnB>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5"/>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2)</a:t>
                      </a:r>
                    </a:p>
                  </a:txBody>
                  <a:tcPr marL="6839" marR="6839" marT="5245" marB="0" anchor="ctr">
                    <a:lnL>
                      <a:noFill/>
                    </a:lnL>
                    <a:lnR>
                      <a:noFill/>
                    </a:lnR>
                    <a:lnT>
                      <a:noFill/>
                    </a:lnT>
                    <a:lnB>
                      <a:noFill/>
                    </a:lnB>
                  </a:tcPr>
                </a:tc>
                <a:tc gridSpan="4">
                  <a:txBody>
                    <a:bodyPr/>
                    <a:lstStyle/>
                    <a:p>
                      <a:pPr algn="l" fontAlgn="ctr"/>
                      <a:r>
                        <a:rPr lang="id-ID" sz="1400" b="0" i="0" u="none" strike="noStrike">
                          <a:solidFill>
                            <a:srgbClr val="000000"/>
                          </a:solidFill>
                          <a:effectLst/>
                          <a:latin typeface="Calibri"/>
                        </a:rPr>
                        <a:t>Dana Insentif Daerah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6"/>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dirty="0">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3)</a:t>
                      </a:r>
                    </a:p>
                  </a:txBody>
                  <a:tcPr marL="6839" marR="6839" marT="5245" marB="0" anchor="ctr">
                    <a:lnL>
                      <a:noFill/>
                    </a:lnL>
                    <a:lnR>
                      <a:noFill/>
                    </a:lnR>
                    <a:lnT>
                      <a:noFill/>
                    </a:lnT>
                    <a:lnB>
                      <a:noFill/>
                    </a:lnB>
                  </a:tcPr>
                </a:tc>
                <a:tc gridSpan="4">
                  <a:txBody>
                    <a:bodyPr/>
                    <a:lstStyle/>
                    <a:p>
                      <a:pPr algn="l" fontAlgn="ctr"/>
                      <a:r>
                        <a:rPr lang="id-ID" sz="1400" b="0" i="0" u="none" strike="noStrike">
                          <a:solidFill>
                            <a:srgbClr val="000000"/>
                          </a:solidFill>
                          <a:effectLst/>
                          <a:latin typeface="Calibri"/>
                        </a:rPr>
                        <a:t>Dana Otonomi Khusus</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dirty="0">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7"/>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4)</a:t>
                      </a:r>
                    </a:p>
                  </a:txBody>
                  <a:tcPr marL="6839" marR="6839" marT="5245" marB="0" anchor="ctr">
                    <a:lnL>
                      <a:noFill/>
                    </a:lnL>
                    <a:lnR>
                      <a:noFill/>
                    </a:lnR>
                    <a:lnT>
                      <a:noFill/>
                    </a:lnT>
                    <a:lnB>
                      <a:noFill/>
                    </a:lnB>
                  </a:tcPr>
                </a:tc>
                <a:tc gridSpan="4">
                  <a:txBody>
                    <a:bodyPr/>
                    <a:lstStyle/>
                    <a:p>
                      <a:pPr algn="l" fontAlgn="ctr"/>
                      <a:r>
                        <a:rPr lang="id-ID" sz="1400" b="0" i="0" u="none" strike="noStrike" dirty="0">
                          <a:solidFill>
                            <a:srgbClr val="000000"/>
                          </a:solidFill>
                          <a:effectLst/>
                          <a:latin typeface="Calibri"/>
                        </a:rPr>
                        <a:t>Dana Keistimewaan</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8"/>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5)</a:t>
                      </a:r>
                    </a:p>
                  </a:txBody>
                  <a:tcPr marL="6839" marR="6839" marT="5245" marB="0" anchor="ctr">
                    <a:lnL>
                      <a:noFill/>
                    </a:lnL>
                    <a:lnR>
                      <a:noFill/>
                    </a:lnR>
                    <a:lnT>
                      <a:noFill/>
                    </a:lnT>
                    <a:lnB>
                      <a:noFill/>
                    </a:lnB>
                  </a:tcPr>
                </a:tc>
                <a:tc gridSpan="4">
                  <a:txBody>
                    <a:bodyPr/>
                    <a:lstStyle/>
                    <a:p>
                      <a:pPr algn="l" fontAlgn="ctr"/>
                      <a:r>
                        <a:rPr lang="id-ID" sz="1400" b="0" i="0" u="none" strike="noStrike">
                          <a:solidFill>
                            <a:srgbClr val="000000"/>
                          </a:solidFill>
                          <a:effectLst/>
                          <a:latin typeface="Calibri"/>
                        </a:rPr>
                        <a:t>Dana Desa</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19"/>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b.</a:t>
                      </a:r>
                    </a:p>
                  </a:txBody>
                  <a:tcPr marL="6839" marR="6839" marT="5245" marB="0" anchor="ctr">
                    <a:lnL>
                      <a:noFill/>
                    </a:lnL>
                    <a:lnR>
                      <a:noFill/>
                    </a:lnR>
                    <a:lnT>
                      <a:noFill/>
                    </a:lnT>
                    <a:lnB>
                      <a:noFill/>
                    </a:lnB>
                  </a:tcPr>
                </a:tc>
                <a:tc gridSpan="5">
                  <a:txBody>
                    <a:bodyPr/>
                    <a:lstStyle/>
                    <a:p>
                      <a:pPr algn="l" fontAlgn="ctr"/>
                      <a:r>
                        <a:rPr lang="id-ID" sz="1400" b="0" i="0" u="none" strike="noStrike" dirty="0">
                          <a:solidFill>
                            <a:srgbClr val="000000"/>
                          </a:solidFill>
                          <a:effectLst/>
                          <a:latin typeface="Calibri"/>
                        </a:rPr>
                        <a:t>Transfer Antar Daerah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20"/>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1)</a:t>
                      </a:r>
                    </a:p>
                  </a:txBody>
                  <a:tcPr marL="6839" marR="6839" marT="5245" marB="0" anchor="ctr">
                    <a:lnL>
                      <a:noFill/>
                    </a:lnL>
                    <a:lnR>
                      <a:noFill/>
                    </a:lnR>
                    <a:lnT>
                      <a:noFill/>
                    </a:lnT>
                    <a:lnB>
                      <a:noFill/>
                    </a:lnB>
                  </a:tcPr>
                </a:tc>
                <a:tc gridSpan="4">
                  <a:txBody>
                    <a:bodyPr/>
                    <a:lstStyle/>
                    <a:p>
                      <a:pPr algn="l" fontAlgn="ctr"/>
                      <a:r>
                        <a:rPr lang="id-ID" sz="1400" b="0" i="0" u="none" strike="noStrike">
                          <a:solidFill>
                            <a:srgbClr val="000000"/>
                          </a:solidFill>
                          <a:effectLst/>
                          <a:latin typeface="Calibri"/>
                        </a:rPr>
                        <a:t>Pendapatan Bagi Hasil</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21"/>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2)</a:t>
                      </a:r>
                    </a:p>
                  </a:txBody>
                  <a:tcPr marL="6839" marR="6839" marT="5245" marB="0" anchor="ctr">
                    <a:lnL>
                      <a:noFill/>
                    </a:lnL>
                    <a:lnR>
                      <a:noFill/>
                    </a:lnR>
                    <a:lnT>
                      <a:noFill/>
                    </a:lnT>
                    <a:lnB>
                      <a:noFill/>
                    </a:lnB>
                  </a:tcPr>
                </a:tc>
                <a:tc gridSpan="4">
                  <a:txBody>
                    <a:bodyPr/>
                    <a:lstStyle/>
                    <a:p>
                      <a:pPr algn="l" fontAlgn="ctr"/>
                      <a:r>
                        <a:rPr lang="id-ID" sz="1400" b="0" i="0" u="none" strike="noStrike">
                          <a:solidFill>
                            <a:srgbClr val="000000"/>
                          </a:solidFill>
                          <a:effectLst/>
                          <a:latin typeface="Calibri"/>
                        </a:rPr>
                        <a:t>Bantuan Keuangan</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22"/>
                  </a:ext>
                </a:extLst>
              </a:tr>
              <a:tr h="163570">
                <a:tc>
                  <a:txBody>
                    <a:bodyPr/>
                    <a:lstStyle/>
                    <a:p>
                      <a:pPr algn="ctr" fontAlgn="ctr"/>
                      <a:r>
                        <a:rPr lang="id-ID" sz="1400" b="1" i="0" u="none" strike="noStrike">
                          <a:solidFill>
                            <a:srgbClr val="000000"/>
                          </a:solidFill>
                          <a:effectLst/>
                          <a:latin typeface="Calibri"/>
                        </a:rPr>
                        <a:t>3.</a:t>
                      </a:r>
                    </a:p>
                  </a:txBody>
                  <a:tcPr marL="6839" marR="6839" marT="5245" marB="0" anchor="ctr">
                    <a:lnL>
                      <a:noFill/>
                    </a:lnL>
                    <a:lnR>
                      <a:noFill/>
                    </a:lnR>
                    <a:lnT>
                      <a:noFill/>
                    </a:lnT>
                    <a:lnB>
                      <a:noFill/>
                    </a:lnB>
                  </a:tcPr>
                </a:tc>
                <a:tc gridSpan="7">
                  <a:txBody>
                    <a:bodyPr/>
                    <a:lstStyle/>
                    <a:p>
                      <a:pPr algn="l" fontAlgn="ctr"/>
                      <a:r>
                        <a:rPr lang="fi-FI" sz="1400" b="1" i="0" u="none" strike="noStrike">
                          <a:solidFill>
                            <a:srgbClr val="000000"/>
                          </a:solidFill>
                          <a:effectLst/>
                          <a:latin typeface="Calibri"/>
                        </a:rPr>
                        <a:t>Lain-Lain Pendapatan Daerah Yang Sah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23"/>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a.</a:t>
                      </a:r>
                    </a:p>
                  </a:txBody>
                  <a:tcPr marL="6839" marR="6839" marT="5245" marB="0" anchor="ctr">
                    <a:lnL>
                      <a:noFill/>
                    </a:lnL>
                    <a:lnR>
                      <a:noFill/>
                    </a:lnR>
                    <a:lnT>
                      <a:noFill/>
                    </a:lnT>
                    <a:lnB>
                      <a:noFill/>
                    </a:lnB>
                  </a:tcPr>
                </a:tc>
                <a:tc gridSpan="5">
                  <a:txBody>
                    <a:bodyPr/>
                    <a:lstStyle/>
                    <a:p>
                      <a:pPr algn="l" fontAlgn="ctr"/>
                      <a:r>
                        <a:rPr lang="id-ID" sz="1400" b="0" i="0" u="none" strike="noStrike">
                          <a:solidFill>
                            <a:srgbClr val="000000"/>
                          </a:solidFill>
                          <a:effectLst/>
                          <a:latin typeface="Calibri"/>
                        </a:rPr>
                        <a:t>Hibah</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24"/>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b.</a:t>
                      </a:r>
                    </a:p>
                  </a:txBody>
                  <a:tcPr marL="6839" marR="6839" marT="5245" marB="0" anchor="ctr">
                    <a:lnL>
                      <a:noFill/>
                    </a:lnL>
                    <a:lnR>
                      <a:noFill/>
                    </a:lnR>
                    <a:lnT>
                      <a:noFill/>
                    </a:lnT>
                    <a:lnB>
                      <a:noFill/>
                    </a:lnB>
                  </a:tcPr>
                </a:tc>
                <a:tc gridSpan="5">
                  <a:txBody>
                    <a:bodyPr/>
                    <a:lstStyle/>
                    <a:p>
                      <a:pPr algn="l" fontAlgn="ctr"/>
                      <a:r>
                        <a:rPr lang="id-ID" sz="1400" b="0" i="0" u="none" strike="noStrike">
                          <a:solidFill>
                            <a:srgbClr val="000000"/>
                          </a:solidFill>
                          <a:effectLst/>
                          <a:latin typeface="Calibri"/>
                        </a:rPr>
                        <a:t>Dana Darurat</a:t>
                      </a:r>
                    </a:p>
                  </a:txBody>
                  <a:tcPr marL="6839" marR="6839" marT="5245"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400" b="0" i="0" u="none" strike="noStrike">
                        <a:solidFill>
                          <a:srgbClr val="000000"/>
                        </a:solidFill>
                        <a:effectLst/>
                        <a:latin typeface="Calibri"/>
                      </a:endParaRPr>
                    </a:p>
                  </a:txBody>
                  <a:tcPr marL="6839" marR="6839" marT="5245" marB="0" anchor="b">
                    <a:lnL>
                      <a:noFill/>
                    </a:lnL>
                    <a:lnR>
                      <a:noFill/>
                    </a:lnR>
                    <a:lnT>
                      <a:noFill/>
                    </a:lnT>
                    <a:lnB>
                      <a:noFill/>
                    </a:lnB>
                  </a:tcPr>
                </a:tc>
                <a:extLst>
                  <a:ext uri="{0D108BD9-81ED-4DB2-BD59-A6C34878D82A}">
                    <a16:rowId xmlns="" xmlns:a16="http://schemas.microsoft.com/office/drawing/2014/main" val="10025"/>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ctr" fontAlgn="ctr"/>
                      <a:r>
                        <a:rPr lang="id-ID" sz="1400" b="0" i="0" u="none" strike="noStrike">
                          <a:solidFill>
                            <a:srgbClr val="000000"/>
                          </a:solidFill>
                          <a:effectLst/>
                          <a:latin typeface="Calibri"/>
                        </a:rPr>
                        <a:t>c.</a:t>
                      </a:r>
                    </a:p>
                  </a:txBody>
                  <a:tcPr marL="6839" marR="6839" marT="5245" marB="0" anchor="ctr">
                    <a:lnL>
                      <a:noFill/>
                    </a:lnL>
                    <a:lnR>
                      <a:noFill/>
                    </a:lnR>
                    <a:lnT>
                      <a:noFill/>
                    </a:lnT>
                    <a:lnB>
                      <a:noFill/>
                    </a:lnB>
                  </a:tcPr>
                </a:tc>
                <a:tc rowSpan="2" gridSpan="6">
                  <a:txBody>
                    <a:bodyPr/>
                    <a:lstStyle/>
                    <a:p>
                      <a:pPr algn="l" fontAlgn="ctr"/>
                      <a:r>
                        <a:rPr lang="sv-SE" sz="1400" b="0" i="0" u="none" strike="noStrike">
                          <a:solidFill>
                            <a:srgbClr val="000000"/>
                          </a:solidFill>
                          <a:effectLst/>
                          <a:latin typeface="Calibri"/>
                        </a:rPr>
                        <a:t>Lain-lain Pendapatan sesuai dengan ketentuan peraturan perundang-undangan</a:t>
                      </a:r>
                    </a:p>
                  </a:txBody>
                  <a:tcPr marL="6839" marR="6839" marT="5245"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extLst>
                  <a:ext uri="{0D108BD9-81ED-4DB2-BD59-A6C34878D82A}">
                    <a16:rowId xmlns="" xmlns:a16="http://schemas.microsoft.com/office/drawing/2014/main" val="10026"/>
                  </a:ext>
                </a:extLst>
              </a:tr>
              <a:tr h="163570">
                <a:tc>
                  <a:txBody>
                    <a:bodyPr/>
                    <a:lstStyle/>
                    <a:p>
                      <a:pPr algn="l" fontAlgn="ctr"/>
                      <a:endParaRPr lang="id-ID" sz="1400" b="0" i="0" u="none" strike="noStrike">
                        <a:solidFill>
                          <a:srgbClr val="000000"/>
                        </a:solidFill>
                        <a:effectLst/>
                        <a:latin typeface="Calibri"/>
                      </a:endParaRPr>
                    </a:p>
                  </a:txBody>
                  <a:tcPr marL="6839" marR="6839" marT="5245" marB="0" anchor="ctr">
                    <a:lnL>
                      <a:noFill/>
                    </a:lnL>
                    <a:lnR>
                      <a:noFill/>
                    </a:lnR>
                    <a:lnT>
                      <a:noFill/>
                    </a:lnT>
                    <a:lnB>
                      <a:noFill/>
                    </a:lnB>
                  </a:tcPr>
                </a:tc>
                <a:tc>
                  <a:txBody>
                    <a:bodyPr/>
                    <a:lstStyle/>
                    <a:p>
                      <a:pPr algn="l" fontAlgn="ctr"/>
                      <a:endParaRPr lang="id-ID" sz="1400" b="0" i="0" u="none" strike="noStrike" dirty="0">
                        <a:solidFill>
                          <a:srgbClr val="000000"/>
                        </a:solidFill>
                        <a:effectLst/>
                        <a:latin typeface="Calibri"/>
                      </a:endParaRPr>
                    </a:p>
                  </a:txBody>
                  <a:tcPr marL="6839" marR="6839" marT="5245" marB="0" anchor="ctr">
                    <a:lnL>
                      <a:noFill/>
                    </a:lnL>
                    <a:lnR>
                      <a:noFill/>
                    </a:lnR>
                    <a:lnT>
                      <a:noFill/>
                    </a:lnT>
                    <a:lnB>
                      <a:noFill/>
                    </a:lnB>
                  </a:tcPr>
                </a:tc>
                <a:tc gridSpan="6"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extLst>
                  <a:ext uri="{0D108BD9-81ED-4DB2-BD59-A6C34878D82A}">
                    <a16:rowId xmlns="" xmlns:a16="http://schemas.microsoft.com/office/drawing/2014/main" val="10027"/>
                  </a:ext>
                </a:extLst>
              </a:tr>
            </a:tbl>
          </a:graphicData>
        </a:graphic>
      </p:graphicFrame>
      <p:sp>
        <p:nvSpPr>
          <p:cNvPr id="9" name="TextBox 8"/>
          <p:cNvSpPr txBox="1"/>
          <p:nvPr/>
        </p:nvSpPr>
        <p:spPr>
          <a:xfrm>
            <a:off x="5879976" y="132387"/>
            <a:ext cx="398266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id-ID" sz="1700" b="1" spc="43" dirty="0">
                <a:ln w="11430"/>
                <a:solidFill>
                  <a:srgbClr val="600000"/>
                </a:solidFill>
                <a:effectLst>
                  <a:outerShdw blurRad="76200" dist="50800" dir="5400000" algn="tl" rotWithShape="0">
                    <a:srgbClr val="000000">
                      <a:alpha val="65000"/>
                    </a:srgbClr>
                  </a:outerShdw>
                </a:effectLst>
                <a:latin typeface="Candara" pitchFamily="34" charset="0"/>
              </a:rPr>
              <a:t>PP No. 12/2019</a:t>
            </a:r>
          </a:p>
        </p:txBody>
      </p:sp>
      <p:sp>
        <p:nvSpPr>
          <p:cNvPr id="3" name="Right Arrow 2"/>
          <p:cNvSpPr/>
          <p:nvPr/>
        </p:nvSpPr>
        <p:spPr>
          <a:xfrm>
            <a:off x="569856" y="3832237"/>
            <a:ext cx="487673" cy="1870188"/>
          </a:xfrm>
          <a:prstGeom prst="rightArrow">
            <a:avLst/>
          </a:prstGeom>
          <a:solidFill>
            <a:srgbClr val="FF66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8145" tIns="39072" rIns="78145" bIns="39072" rtlCol="0" anchor="ctr"/>
          <a:lstStyle/>
          <a:p>
            <a:pPr algn="ctr"/>
            <a:endParaRPr lang="id-ID"/>
          </a:p>
        </p:txBody>
      </p:sp>
      <p:sp>
        <p:nvSpPr>
          <p:cNvPr id="11" name="TextBox 10"/>
          <p:cNvSpPr txBox="1"/>
          <p:nvPr/>
        </p:nvSpPr>
        <p:spPr>
          <a:xfrm>
            <a:off x="119336" y="0"/>
            <a:ext cx="539275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1900" b="1" spc="43" dirty="0">
                <a:ln w="11430"/>
                <a:solidFill>
                  <a:sysClr val="windowText" lastClr="000000"/>
                </a:solidFill>
                <a:effectLst>
                  <a:outerShdw blurRad="76200" dist="50800" dir="5400000" algn="tl" rotWithShape="0">
                    <a:srgbClr val="000000">
                      <a:alpha val="65000"/>
                    </a:srgbClr>
                  </a:outerShdw>
                </a:effectLst>
                <a:latin typeface="Candara" pitchFamily="34" charset="0"/>
              </a:rPr>
              <a:t>KEBIJAKAN PENDAPATAN DAERAH</a:t>
            </a:r>
          </a:p>
        </p:txBody>
      </p:sp>
    </p:spTree>
    <p:extLst>
      <p:ext uri="{BB962C8B-B14F-4D97-AF65-F5344CB8AC3E}">
        <p14:creationId xmlns:p14="http://schemas.microsoft.com/office/powerpoint/2010/main" val="280864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56040" y="174498"/>
            <a:ext cx="398266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id-ID" sz="1700" b="1" spc="43" dirty="0">
                <a:ln w="11430"/>
                <a:solidFill>
                  <a:srgbClr val="600000"/>
                </a:solidFill>
                <a:effectLst>
                  <a:outerShdw blurRad="76200" dist="50800" dir="5400000" algn="tl" rotWithShape="0">
                    <a:srgbClr val="000000">
                      <a:alpha val="65000"/>
                    </a:srgbClr>
                  </a:outerShdw>
                </a:effectLst>
                <a:latin typeface="Candara" pitchFamily="34" charset="0"/>
              </a:rPr>
              <a:t>PP No. 12/2019</a:t>
            </a:r>
          </a:p>
        </p:txBody>
      </p:sp>
      <p:graphicFrame>
        <p:nvGraphicFramePr>
          <p:cNvPr id="9" name="Table 8"/>
          <p:cNvGraphicFramePr>
            <a:graphicFrameLocks noGrp="1"/>
          </p:cNvGraphicFramePr>
          <p:nvPr/>
        </p:nvGraphicFramePr>
        <p:xfrm>
          <a:off x="1991544" y="1354867"/>
          <a:ext cx="5201848" cy="5311026"/>
        </p:xfrm>
        <a:graphic>
          <a:graphicData uri="http://schemas.openxmlformats.org/drawingml/2006/table">
            <a:tbl>
              <a:tblPr/>
              <a:tblGrid>
                <a:gridCol w="241453">
                  <a:extLst>
                    <a:ext uri="{9D8B030D-6E8A-4147-A177-3AD203B41FA5}">
                      <a16:colId xmlns="" xmlns:a16="http://schemas.microsoft.com/office/drawing/2014/main" val="20000"/>
                    </a:ext>
                  </a:extLst>
                </a:gridCol>
                <a:gridCol w="241453">
                  <a:extLst>
                    <a:ext uri="{9D8B030D-6E8A-4147-A177-3AD203B41FA5}">
                      <a16:colId xmlns="" xmlns:a16="http://schemas.microsoft.com/office/drawing/2014/main" val="20001"/>
                    </a:ext>
                  </a:extLst>
                </a:gridCol>
                <a:gridCol w="1236241">
                  <a:extLst>
                    <a:ext uri="{9D8B030D-6E8A-4147-A177-3AD203B41FA5}">
                      <a16:colId xmlns="" xmlns:a16="http://schemas.microsoft.com/office/drawing/2014/main" val="20002"/>
                    </a:ext>
                  </a:extLst>
                </a:gridCol>
                <a:gridCol w="762992">
                  <a:extLst>
                    <a:ext uri="{9D8B030D-6E8A-4147-A177-3AD203B41FA5}">
                      <a16:colId xmlns="" xmlns:a16="http://schemas.microsoft.com/office/drawing/2014/main" val="20003"/>
                    </a:ext>
                  </a:extLst>
                </a:gridCol>
                <a:gridCol w="2719709">
                  <a:extLst>
                    <a:ext uri="{9D8B030D-6E8A-4147-A177-3AD203B41FA5}">
                      <a16:colId xmlns="" xmlns:a16="http://schemas.microsoft.com/office/drawing/2014/main" val="20004"/>
                    </a:ext>
                  </a:extLst>
                </a:gridCol>
              </a:tblGrid>
              <a:tr h="218189">
                <a:tc gridSpan="4">
                  <a:txBody>
                    <a:bodyPr/>
                    <a:lstStyle/>
                    <a:p>
                      <a:pPr algn="l" fontAlgn="ctr"/>
                      <a:r>
                        <a:rPr lang="id-ID" sz="1800" b="1" i="0" u="none" strike="noStrike" dirty="0">
                          <a:solidFill>
                            <a:srgbClr val="000000"/>
                          </a:solidFill>
                          <a:effectLst/>
                          <a:latin typeface="Calibri"/>
                        </a:rPr>
                        <a:t>BELANJA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0"/>
                  </a:ext>
                </a:extLst>
              </a:tr>
              <a:tr h="218189">
                <a:tc>
                  <a:txBody>
                    <a:bodyPr/>
                    <a:lstStyle/>
                    <a:p>
                      <a:pPr algn="ctr" fontAlgn="ctr"/>
                      <a:r>
                        <a:rPr lang="id-ID" sz="1800" b="1" i="0" u="none" strike="noStrike">
                          <a:solidFill>
                            <a:srgbClr val="000000"/>
                          </a:solidFill>
                          <a:effectLst/>
                          <a:latin typeface="Calibri"/>
                        </a:rPr>
                        <a:t>1.</a:t>
                      </a:r>
                    </a:p>
                  </a:txBody>
                  <a:tcPr marL="7168" marR="7168" marT="5497" marB="0" anchor="ctr">
                    <a:lnL>
                      <a:noFill/>
                    </a:lnL>
                    <a:lnR>
                      <a:noFill/>
                    </a:lnR>
                    <a:lnT>
                      <a:noFill/>
                    </a:lnT>
                    <a:lnB>
                      <a:noFill/>
                    </a:lnB>
                  </a:tcPr>
                </a:tc>
                <a:tc gridSpan="4">
                  <a:txBody>
                    <a:bodyPr/>
                    <a:lstStyle/>
                    <a:p>
                      <a:pPr algn="l" fontAlgn="ctr"/>
                      <a:r>
                        <a:rPr lang="id-ID" sz="1800" b="1" i="0" u="none" strike="noStrike" dirty="0">
                          <a:solidFill>
                            <a:srgbClr val="000000"/>
                          </a:solidFill>
                          <a:effectLst/>
                          <a:latin typeface="Calibri"/>
                        </a:rPr>
                        <a:t>Belanja Operasi</a:t>
                      </a:r>
                    </a:p>
                  </a:txBody>
                  <a:tcPr marL="7168" marR="7168" marT="5497" marB="0" anchor="ctr">
                    <a:lnL>
                      <a:noFill/>
                    </a:lnL>
                    <a:lnR>
                      <a:noFill/>
                    </a:lnR>
                    <a:lnT>
                      <a:noFill/>
                    </a:lnT>
                    <a:lnB>
                      <a:noFill/>
                    </a:lnB>
                  </a:tcPr>
                </a:tc>
                <a:tc hMerge="1">
                  <a:txBody>
                    <a:bodyPr/>
                    <a:lstStyle/>
                    <a:p>
                      <a:endParaRPr lang="id-ID"/>
                    </a:p>
                  </a:txBody>
                  <a:tcPr/>
                </a:tc>
                <a:tc hMerge="1">
                  <a:txBody>
                    <a:bodyPr/>
                    <a:lstStyle/>
                    <a:p>
                      <a:pPr algn="l" fontAlgn="b"/>
                      <a:endParaRPr lang="id-ID" sz="1600" b="0" i="0" u="none" strike="noStrike" dirty="0">
                        <a:solidFill>
                          <a:srgbClr val="000000"/>
                        </a:solidFill>
                        <a:effectLst/>
                        <a:latin typeface="Calibri"/>
                      </a:endParaRPr>
                    </a:p>
                  </a:txBody>
                  <a:tcPr marL="6350" marR="6350" marT="6350" marB="0" anchor="b">
                    <a:lnL>
                      <a:noFill/>
                    </a:lnL>
                    <a:lnR>
                      <a:noFill/>
                    </a:lnR>
                    <a:lnT>
                      <a:noFill/>
                    </a:lnT>
                    <a:lnB>
                      <a:noFill/>
                    </a:lnB>
                  </a:tcPr>
                </a:tc>
                <a:tc hMerge="1">
                  <a:txBody>
                    <a:bodyPr/>
                    <a:lstStyle/>
                    <a:p>
                      <a:pPr algn="l" fontAlgn="b"/>
                      <a:endParaRPr lang="id-ID" sz="1600" b="0" i="0" u="none" strike="noStrike" dirty="0">
                        <a:solidFill>
                          <a:srgbClr val="000000"/>
                        </a:solidFill>
                        <a:effectLst/>
                        <a:latin typeface="Calibri"/>
                      </a:endParaRPr>
                    </a:p>
                  </a:txBody>
                  <a:tcPr marL="6350" marR="6350" marT="6350" marB="0" anchor="b">
                    <a:lnL>
                      <a:noFill/>
                    </a:lnL>
                    <a:lnR>
                      <a:noFill/>
                    </a:lnR>
                    <a:lnT>
                      <a:noFill/>
                    </a:lnT>
                    <a:lnB>
                      <a:noFill/>
                    </a:lnB>
                  </a:tcPr>
                </a:tc>
                <a:extLst>
                  <a:ext uri="{0D108BD9-81ED-4DB2-BD59-A6C34878D82A}">
                    <a16:rowId xmlns="" xmlns:a16="http://schemas.microsoft.com/office/drawing/2014/main" val="10001"/>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a.</a:t>
                      </a:r>
                    </a:p>
                  </a:txBody>
                  <a:tcPr marL="7168" marR="7168" marT="5497" marB="0" anchor="ctr">
                    <a:lnL>
                      <a:noFill/>
                    </a:lnL>
                    <a:lnR>
                      <a:noFill/>
                    </a:lnR>
                    <a:lnT>
                      <a:noFill/>
                    </a:lnT>
                    <a:lnB>
                      <a:noFill/>
                    </a:lnB>
                  </a:tcPr>
                </a:tc>
                <a:tc gridSpan="2">
                  <a:txBody>
                    <a:bodyPr/>
                    <a:lstStyle/>
                    <a:p>
                      <a:pPr algn="l" fontAlgn="ctr"/>
                      <a:r>
                        <a:rPr lang="id-ID" sz="1800" b="0" i="0" u="none" strike="noStrike" dirty="0">
                          <a:solidFill>
                            <a:srgbClr val="000000"/>
                          </a:solidFill>
                          <a:effectLst/>
                          <a:latin typeface="Calibri"/>
                        </a:rPr>
                        <a:t>Belanja Pegawai</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2"/>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800" b="0" i="0" u="none" strike="noStrike" dirty="0">
                          <a:solidFill>
                            <a:srgbClr val="000000"/>
                          </a:solidFill>
                          <a:effectLst/>
                          <a:latin typeface="Calibri"/>
                        </a:rPr>
                        <a:t>Belanja Barang dan Jasa</a:t>
                      </a:r>
                    </a:p>
                  </a:txBody>
                  <a:tcPr marL="7168" marR="7168" marT="5497" marB="0" anchor="ctr">
                    <a:lnL>
                      <a:noFill/>
                    </a:lnL>
                    <a:lnR>
                      <a:noFill/>
                    </a:lnR>
                    <a:lnT>
                      <a:noFill/>
                    </a:lnT>
                    <a:lnB>
                      <a:noFill/>
                    </a:lnB>
                  </a:tcPr>
                </a:tc>
                <a:tc hMerge="1">
                  <a:txBody>
                    <a:bodyPr/>
                    <a:lstStyle/>
                    <a:p>
                      <a:endParaRPr lang="id-ID"/>
                    </a:p>
                  </a:txBody>
                  <a:tcPr/>
                </a:tc>
                <a:tc hMerge="1">
                  <a:txBody>
                    <a:bodyPr/>
                    <a:lstStyle/>
                    <a:p>
                      <a:pPr algn="l" fontAlgn="ctr"/>
                      <a:endParaRPr lang="id-ID" sz="1600" b="0" i="0" u="none" strike="noStrike" dirty="0">
                        <a:solidFill>
                          <a:srgbClr val="000000"/>
                        </a:solidFill>
                        <a:effectLst/>
                        <a:latin typeface="Calibri"/>
                      </a:endParaRPr>
                    </a:p>
                  </a:txBody>
                  <a:tcPr marL="6350" marR="6350" marT="6350" marB="0" anchor="ctr">
                    <a:lnL>
                      <a:noFill/>
                    </a:lnL>
                    <a:lnR>
                      <a:noFill/>
                    </a:lnR>
                    <a:lnT>
                      <a:noFill/>
                    </a:lnT>
                    <a:lnB>
                      <a:noFill/>
                    </a:lnB>
                  </a:tcPr>
                </a:tc>
                <a:extLst>
                  <a:ext uri="{0D108BD9-81ED-4DB2-BD59-A6C34878D82A}">
                    <a16:rowId xmlns="" xmlns:a16="http://schemas.microsoft.com/office/drawing/2014/main" val="10003"/>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c.</a:t>
                      </a:r>
                    </a:p>
                  </a:txBody>
                  <a:tcPr marL="7168" marR="7168" marT="5497" marB="0" anchor="ctr">
                    <a:lnL>
                      <a:noFill/>
                    </a:lnL>
                    <a:lnR>
                      <a:noFill/>
                    </a:lnR>
                    <a:lnT>
                      <a:noFill/>
                    </a:lnT>
                    <a:lnB>
                      <a:noFill/>
                    </a:lnB>
                  </a:tcPr>
                </a:tc>
                <a:tc gridSpan="2">
                  <a:txBody>
                    <a:bodyPr/>
                    <a:lstStyle/>
                    <a:p>
                      <a:pPr algn="l" fontAlgn="ctr"/>
                      <a:r>
                        <a:rPr lang="id-ID" sz="1800" b="0" i="0" u="none" strike="noStrike" dirty="0">
                          <a:solidFill>
                            <a:srgbClr val="000000"/>
                          </a:solidFill>
                          <a:effectLst/>
                          <a:latin typeface="Calibri"/>
                        </a:rPr>
                        <a:t>Belanja Bunga</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8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4"/>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d.</a:t>
                      </a:r>
                    </a:p>
                  </a:txBody>
                  <a:tcPr marL="7168" marR="7168" marT="5497" marB="0" anchor="ctr">
                    <a:lnL>
                      <a:noFill/>
                    </a:lnL>
                    <a:lnR>
                      <a:noFill/>
                    </a:lnR>
                    <a:lnT>
                      <a:noFill/>
                    </a:lnT>
                    <a:lnB>
                      <a:noFill/>
                    </a:lnB>
                  </a:tcPr>
                </a:tc>
                <a:tc gridSpan="2">
                  <a:txBody>
                    <a:bodyPr/>
                    <a:lstStyle/>
                    <a:p>
                      <a:pPr algn="l" fontAlgn="ctr"/>
                      <a:r>
                        <a:rPr lang="id-ID" sz="1800" b="0" i="0" u="none" strike="noStrike">
                          <a:solidFill>
                            <a:srgbClr val="000000"/>
                          </a:solidFill>
                          <a:effectLst/>
                          <a:latin typeface="Calibri"/>
                        </a:rPr>
                        <a:t>Belanja Subsidi</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8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5"/>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e.</a:t>
                      </a:r>
                    </a:p>
                  </a:txBody>
                  <a:tcPr marL="7168" marR="7168" marT="5497" marB="0" anchor="ctr">
                    <a:lnL>
                      <a:noFill/>
                    </a:lnL>
                    <a:lnR>
                      <a:noFill/>
                    </a:lnR>
                    <a:lnT>
                      <a:noFill/>
                    </a:lnT>
                    <a:lnB>
                      <a:noFill/>
                    </a:lnB>
                  </a:tcPr>
                </a:tc>
                <a:tc gridSpan="2">
                  <a:txBody>
                    <a:bodyPr/>
                    <a:lstStyle/>
                    <a:p>
                      <a:pPr algn="l" fontAlgn="ctr"/>
                      <a:r>
                        <a:rPr lang="id-ID" sz="1800" b="0" i="0" u="none" strike="noStrike">
                          <a:solidFill>
                            <a:srgbClr val="000000"/>
                          </a:solidFill>
                          <a:effectLst/>
                          <a:latin typeface="Calibri"/>
                        </a:rPr>
                        <a:t>Belanja Hibah</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8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6"/>
                  </a:ext>
                </a:extLst>
              </a:tr>
              <a:tr h="427697">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f.</a:t>
                      </a:r>
                    </a:p>
                  </a:txBody>
                  <a:tcPr marL="7168" marR="7168" marT="5497" marB="0" anchor="ctr">
                    <a:lnL>
                      <a:noFill/>
                    </a:lnL>
                    <a:lnR>
                      <a:noFill/>
                    </a:lnR>
                    <a:lnT>
                      <a:noFill/>
                    </a:lnT>
                    <a:lnB>
                      <a:noFill/>
                    </a:lnB>
                  </a:tcPr>
                </a:tc>
                <a:tc gridSpan="2">
                  <a:txBody>
                    <a:bodyPr/>
                    <a:lstStyle/>
                    <a:p>
                      <a:pPr algn="l" fontAlgn="ctr"/>
                      <a:r>
                        <a:rPr lang="id-ID" sz="1800" b="0" i="0" u="none" strike="noStrike">
                          <a:solidFill>
                            <a:srgbClr val="000000"/>
                          </a:solidFill>
                          <a:effectLst/>
                          <a:latin typeface="Calibri"/>
                        </a:rPr>
                        <a:t>Belanja Bantuan Sosial</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8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7"/>
                  </a:ext>
                </a:extLst>
              </a:tr>
              <a:tr h="218189">
                <a:tc>
                  <a:txBody>
                    <a:bodyPr/>
                    <a:lstStyle/>
                    <a:p>
                      <a:pPr algn="ctr" fontAlgn="ctr"/>
                      <a:r>
                        <a:rPr lang="id-ID" sz="1800" b="1" i="0" u="none" strike="noStrike">
                          <a:solidFill>
                            <a:srgbClr val="000000"/>
                          </a:solidFill>
                          <a:effectLst/>
                          <a:latin typeface="Calibri"/>
                        </a:rPr>
                        <a:t>2.</a:t>
                      </a:r>
                    </a:p>
                  </a:txBody>
                  <a:tcPr marL="7168" marR="7168" marT="5497" marB="0" anchor="ctr">
                    <a:lnL>
                      <a:noFill/>
                    </a:lnL>
                    <a:lnR>
                      <a:noFill/>
                    </a:lnR>
                    <a:lnT>
                      <a:noFill/>
                    </a:lnT>
                    <a:lnB>
                      <a:noFill/>
                    </a:lnB>
                  </a:tcPr>
                </a:tc>
                <a:tc gridSpan="2">
                  <a:txBody>
                    <a:bodyPr/>
                    <a:lstStyle/>
                    <a:p>
                      <a:pPr algn="l" fontAlgn="ctr"/>
                      <a:r>
                        <a:rPr lang="id-ID" sz="1800" b="1" i="0" u="none" strike="noStrike">
                          <a:solidFill>
                            <a:srgbClr val="000000"/>
                          </a:solidFill>
                          <a:effectLst/>
                          <a:latin typeface="Calibri"/>
                        </a:rPr>
                        <a:t>Belanja Modal</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8"/>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dirty="0">
                          <a:solidFill>
                            <a:srgbClr val="000000"/>
                          </a:solidFill>
                          <a:effectLst/>
                          <a:latin typeface="Calibri"/>
                        </a:rPr>
                        <a:t>a.</a:t>
                      </a:r>
                    </a:p>
                  </a:txBody>
                  <a:tcPr marL="7168" marR="7168" marT="5497" marB="0" anchor="ctr">
                    <a:lnL>
                      <a:noFill/>
                    </a:lnL>
                    <a:lnR>
                      <a:noFill/>
                    </a:lnR>
                    <a:lnT>
                      <a:noFill/>
                    </a:lnT>
                    <a:lnB>
                      <a:noFill/>
                    </a:lnB>
                  </a:tcPr>
                </a:tc>
                <a:tc gridSpan="2">
                  <a:txBody>
                    <a:bodyPr/>
                    <a:lstStyle/>
                    <a:p>
                      <a:pPr algn="l" fontAlgn="ctr"/>
                      <a:r>
                        <a:rPr lang="id-ID" sz="1800" b="0" i="0" u="none" strike="noStrike">
                          <a:solidFill>
                            <a:srgbClr val="000000"/>
                          </a:solidFill>
                          <a:effectLst/>
                          <a:latin typeface="Calibri"/>
                        </a:rPr>
                        <a:t>Belanja Tanah</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b"/>
                      <a:endParaRPr lang="id-ID" sz="1800" b="0" i="0" u="none" strike="noStrike" dirty="0">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9"/>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800" b="0" i="0" u="none" strike="noStrike">
                          <a:solidFill>
                            <a:srgbClr val="000000"/>
                          </a:solidFill>
                          <a:effectLst/>
                          <a:latin typeface="Calibri"/>
                        </a:rPr>
                        <a:t>Belanja Peralatan dan Mesin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10"/>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c.</a:t>
                      </a:r>
                    </a:p>
                  </a:txBody>
                  <a:tcPr marL="7168" marR="7168" marT="5497" marB="0" anchor="ctr">
                    <a:lnL>
                      <a:noFill/>
                    </a:lnL>
                    <a:lnR>
                      <a:noFill/>
                    </a:lnR>
                    <a:lnT>
                      <a:noFill/>
                    </a:lnT>
                    <a:lnB>
                      <a:noFill/>
                    </a:lnB>
                  </a:tcPr>
                </a:tc>
                <a:tc gridSpan="3">
                  <a:txBody>
                    <a:bodyPr/>
                    <a:lstStyle/>
                    <a:p>
                      <a:pPr algn="l" fontAlgn="ctr"/>
                      <a:r>
                        <a:rPr lang="id-ID" sz="1800" b="0" i="0" u="none" strike="noStrike">
                          <a:solidFill>
                            <a:srgbClr val="000000"/>
                          </a:solidFill>
                          <a:effectLst/>
                          <a:latin typeface="Calibri"/>
                        </a:rPr>
                        <a:t>Belanja Bangunan dan Gedung</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11"/>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d.</a:t>
                      </a:r>
                    </a:p>
                  </a:txBody>
                  <a:tcPr marL="7168" marR="7168" marT="5497" marB="0" anchor="ctr">
                    <a:lnL>
                      <a:noFill/>
                    </a:lnL>
                    <a:lnR>
                      <a:noFill/>
                    </a:lnR>
                    <a:lnT>
                      <a:noFill/>
                    </a:lnT>
                    <a:lnB>
                      <a:noFill/>
                    </a:lnB>
                  </a:tcPr>
                </a:tc>
                <a:tc gridSpan="2">
                  <a:txBody>
                    <a:bodyPr/>
                    <a:lstStyle/>
                    <a:p>
                      <a:pPr algn="l" fontAlgn="ctr"/>
                      <a:r>
                        <a:rPr lang="id-ID" sz="1800" b="0" i="0" u="none" strike="noStrike">
                          <a:solidFill>
                            <a:srgbClr val="000000"/>
                          </a:solidFill>
                          <a:effectLst/>
                          <a:latin typeface="Calibri"/>
                        </a:rPr>
                        <a:t>Belanja Jalan</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8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12"/>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e.</a:t>
                      </a:r>
                    </a:p>
                  </a:txBody>
                  <a:tcPr marL="7168" marR="7168" marT="5497" marB="0" anchor="ctr">
                    <a:lnL>
                      <a:noFill/>
                    </a:lnL>
                    <a:lnR>
                      <a:noFill/>
                    </a:lnR>
                    <a:lnT>
                      <a:noFill/>
                    </a:lnT>
                    <a:lnB>
                      <a:noFill/>
                    </a:lnB>
                  </a:tcPr>
                </a:tc>
                <a:tc gridSpan="3">
                  <a:txBody>
                    <a:bodyPr/>
                    <a:lstStyle/>
                    <a:p>
                      <a:pPr algn="l" fontAlgn="ctr"/>
                      <a:r>
                        <a:rPr lang="id-ID" sz="1800" b="0" i="0" u="none" strike="noStrike">
                          <a:solidFill>
                            <a:srgbClr val="000000"/>
                          </a:solidFill>
                          <a:effectLst/>
                          <a:latin typeface="Calibri"/>
                        </a:rPr>
                        <a:t>Belanja Aset Tetap Lainnya</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13"/>
                  </a:ext>
                </a:extLst>
              </a:tr>
              <a:tr h="218189">
                <a:tc>
                  <a:txBody>
                    <a:bodyPr/>
                    <a:lstStyle/>
                    <a:p>
                      <a:pPr algn="ctr" fontAlgn="ctr"/>
                      <a:r>
                        <a:rPr lang="id-ID" sz="1800" b="1" i="0" u="none" strike="noStrike">
                          <a:solidFill>
                            <a:srgbClr val="000000"/>
                          </a:solidFill>
                          <a:effectLst/>
                          <a:latin typeface="Calibri"/>
                        </a:rPr>
                        <a:t>3.</a:t>
                      </a:r>
                    </a:p>
                  </a:txBody>
                  <a:tcPr marL="7168" marR="7168" marT="5497" marB="0" anchor="ctr">
                    <a:lnL>
                      <a:noFill/>
                    </a:lnL>
                    <a:lnR>
                      <a:noFill/>
                    </a:lnR>
                    <a:lnT>
                      <a:noFill/>
                    </a:lnT>
                    <a:lnB>
                      <a:noFill/>
                    </a:lnB>
                  </a:tcPr>
                </a:tc>
                <a:tc gridSpan="4">
                  <a:txBody>
                    <a:bodyPr/>
                    <a:lstStyle/>
                    <a:p>
                      <a:pPr algn="l" fontAlgn="ctr"/>
                      <a:r>
                        <a:rPr lang="id-ID" sz="1800" b="1" i="0" u="none" strike="noStrike">
                          <a:solidFill>
                            <a:srgbClr val="000000"/>
                          </a:solidFill>
                          <a:effectLst/>
                          <a:latin typeface="Calibri"/>
                        </a:rPr>
                        <a:t>Belanja Tidak Terduga</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14"/>
                  </a:ext>
                </a:extLst>
              </a:tr>
              <a:tr h="218189">
                <a:tc>
                  <a:txBody>
                    <a:bodyPr/>
                    <a:lstStyle/>
                    <a:p>
                      <a:pPr algn="ctr" fontAlgn="ctr"/>
                      <a:r>
                        <a:rPr lang="id-ID" sz="1800" b="1" i="0" u="none" strike="noStrike">
                          <a:solidFill>
                            <a:srgbClr val="000000"/>
                          </a:solidFill>
                          <a:effectLst/>
                          <a:latin typeface="Calibri"/>
                        </a:rPr>
                        <a:t>4.</a:t>
                      </a:r>
                    </a:p>
                  </a:txBody>
                  <a:tcPr marL="7168" marR="7168" marT="5497" marB="0" anchor="ctr">
                    <a:lnL>
                      <a:noFill/>
                    </a:lnL>
                    <a:lnR>
                      <a:noFill/>
                    </a:lnR>
                    <a:lnT>
                      <a:noFill/>
                    </a:lnT>
                    <a:lnB>
                      <a:noFill/>
                    </a:lnB>
                  </a:tcPr>
                </a:tc>
                <a:tc gridSpan="4">
                  <a:txBody>
                    <a:bodyPr/>
                    <a:lstStyle/>
                    <a:p>
                      <a:pPr algn="l" fontAlgn="ctr"/>
                      <a:r>
                        <a:rPr lang="id-ID" sz="1800" b="1" i="0" u="none" strike="noStrike">
                          <a:solidFill>
                            <a:srgbClr val="000000"/>
                          </a:solidFill>
                          <a:effectLst/>
                          <a:latin typeface="Calibri"/>
                        </a:rPr>
                        <a:t>Belanja Transfer</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15"/>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a.</a:t>
                      </a:r>
                    </a:p>
                  </a:txBody>
                  <a:tcPr marL="7168" marR="7168" marT="5497" marB="0" anchor="ctr">
                    <a:lnL>
                      <a:noFill/>
                    </a:lnL>
                    <a:lnR>
                      <a:noFill/>
                    </a:lnR>
                    <a:lnT>
                      <a:noFill/>
                    </a:lnT>
                    <a:lnB>
                      <a:noFill/>
                    </a:lnB>
                  </a:tcPr>
                </a:tc>
                <a:tc gridSpan="2">
                  <a:txBody>
                    <a:bodyPr/>
                    <a:lstStyle/>
                    <a:p>
                      <a:pPr algn="l" fontAlgn="ctr"/>
                      <a:r>
                        <a:rPr lang="id-ID" sz="1800" b="0" i="0" u="none" strike="noStrike">
                          <a:solidFill>
                            <a:srgbClr val="000000"/>
                          </a:solidFill>
                          <a:effectLst/>
                          <a:latin typeface="Calibri"/>
                        </a:rPr>
                        <a:t>Belanja Bagi Hasil</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6"/>
                  </a:ext>
                </a:extLst>
              </a:tr>
              <a:tr h="218189">
                <a:tc>
                  <a:txBody>
                    <a:bodyPr/>
                    <a:lstStyle/>
                    <a:p>
                      <a:pPr algn="l" fontAlgn="b"/>
                      <a:endParaRPr lang="id-ID" sz="18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8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800" b="0" i="0" u="none" strike="noStrike" dirty="0">
                          <a:solidFill>
                            <a:srgbClr val="000000"/>
                          </a:solidFill>
                          <a:effectLst/>
                          <a:latin typeface="Calibri"/>
                        </a:rPr>
                        <a:t>Belanja Bantuan Keuangan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extLst>
                  <a:ext uri="{0D108BD9-81ED-4DB2-BD59-A6C34878D82A}">
                    <a16:rowId xmlns="" xmlns:a16="http://schemas.microsoft.com/office/drawing/2014/main" val="10017"/>
                  </a:ext>
                </a:extLst>
              </a:tr>
            </a:tbl>
          </a:graphicData>
        </a:graphic>
      </p:graphicFrame>
      <p:sp>
        <p:nvSpPr>
          <p:cNvPr id="10" name="Rounded Rectangle 9"/>
          <p:cNvSpPr/>
          <p:nvPr/>
        </p:nvSpPr>
        <p:spPr>
          <a:xfrm>
            <a:off x="2249429" y="5174509"/>
            <a:ext cx="2031972" cy="1059773"/>
          </a:xfrm>
          <a:prstGeom prst="roundRect">
            <a:avLst>
              <a:gd name="adj" fmla="val 9006"/>
            </a:avLst>
          </a:prstGeom>
          <a:noFill/>
          <a:ln w="127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78145" tIns="39072" rIns="78145" bIns="39072" rtlCol="0" anchor="ctr"/>
          <a:lstStyle/>
          <a:p>
            <a:pPr algn="ctr"/>
            <a:endParaRPr lang="id-ID"/>
          </a:p>
        </p:txBody>
      </p:sp>
      <p:sp>
        <p:nvSpPr>
          <p:cNvPr id="8" name="Right Arrow 7"/>
          <p:cNvSpPr/>
          <p:nvPr/>
        </p:nvSpPr>
        <p:spPr>
          <a:xfrm>
            <a:off x="983432" y="2493906"/>
            <a:ext cx="487673" cy="1870188"/>
          </a:xfrm>
          <a:prstGeom prst="rightArrow">
            <a:avLst/>
          </a:prstGeom>
          <a:solidFill>
            <a:srgbClr val="FF66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8145" tIns="39072" rIns="78145" bIns="39072" rtlCol="0" anchor="ctr"/>
          <a:lstStyle/>
          <a:p>
            <a:pPr algn="ctr"/>
            <a:endParaRPr lang="id-ID"/>
          </a:p>
        </p:txBody>
      </p:sp>
      <p:sp>
        <p:nvSpPr>
          <p:cNvPr id="12" name="TextBox 11"/>
          <p:cNvSpPr txBox="1"/>
          <p:nvPr/>
        </p:nvSpPr>
        <p:spPr>
          <a:xfrm>
            <a:off x="676740" y="174498"/>
            <a:ext cx="539275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1900" b="1" spc="43" dirty="0">
                <a:ln w="11430"/>
                <a:solidFill>
                  <a:sysClr val="windowText" lastClr="000000"/>
                </a:solidFill>
                <a:effectLst>
                  <a:outerShdw blurRad="76200" dist="50800" dir="5400000" algn="tl" rotWithShape="0">
                    <a:srgbClr val="000000">
                      <a:alpha val="65000"/>
                    </a:srgbClr>
                  </a:outerShdw>
                </a:effectLst>
                <a:latin typeface="Candara" pitchFamily="34" charset="0"/>
              </a:rPr>
              <a:t>KEBIJAKAN BELANJA DAERAH</a:t>
            </a:r>
          </a:p>
        </p:txBody>
      </p:sp>
    </p:spTree>
    <p:extLst>
      <p:ext uri="{BB962C8B-B14F-4D97-AF65-F5344CB8AC3E}">
        <p14:creationId xmlns:p14="http://schemas.microsoft.com/office/powerpoint/2010/main" val="3895913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p:cNvSpPr/>
          <p:nvPr/>
        </p:nvSpPr>
        <p:spPr>
          <a:xfrm>
            <a:off x="884421" y="2804495"/>
            <a:ext cx="487673" cy="1870188"/>
          </a:xfrm>
          <a:prstGeom prst="rightArrow">
            <a:avLst/>
          </a:prstGeom>
          <a:solidFill>
            <a:srgbClr val="FF66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8145" tIns="39072" rIns="78145" bIns="39072" rtlCol="0" anchor="ctr"/>
          <a:lstStyle/>
          <a:p>
            <a:pPr algn="ctr"/>
            <a:endParaRPr lang="id-ID"/>
          </a:p>
        </p:txBody>
      </p:sp>
      <p:graphicFrame>
        <p:nvGraphicFramePr>
          <p:cNvPr id="6" name="Table 5"/>
          <p:cNvGraphicFramePr>
            <a:graphicFrameLocks noGrp="1"/>
          </p:cNvGraphicFramePr>
          <p:nvPr/>
        </p:nvGraphicFramePr>
        <p:xfrm>
          <a:off x="1775520" y="1196752"/>
          <a:ext cx="5392755" cy="5237667"/>
        </p:xfrm>
        <a:graphic>
          <a:graphicData uri="http://schemas.openxmlformats.org/drawingml/2006/table">
            <a:tbl>
              <a:tblPr/>
              <a:tblGrid>
                <a:gridCol w="309498">
                  <a:extLst>
                    <a:ext uri="{9D8B030D-6E8A-4147-A177-3AD203B41FA5}">
                      <a16:colId xmlns="" xmlns:a16="http://schemas.microsoft.com/office/drawing/2014/main" val="20000"/>
                    </a:ext>
                  </a:extLst>
                </a:gridCol>
                <a:gridCol w="281362">
                  <a:extLst>
                    <a:ext uri="{9D8B030D-6E8A-4147-A177-3AD203B41FA5}">
                      <a16:colId xmlns="" xmlns:a16="http://schemas.microsoft.com/office/drawing/2014/main" val="20001"/>
                    </a:ext>
                  </a:extLst>
                </a:gridCol>
                <a:gridCol w="1200475">
                  <a:extLst>
                    <a:ext uri="{9D8B030D-6E8A-4147-A177-3AD203B41FA5}">
                      <a16:colId xmlns="" xmlns:a16="http://schemas.microsoft.com/office/drawing/2014/main" val="20002"/>
                    </a:ext>
                  </a:extLst>
                </a:gridCol>
                <a:gridCol w="900355">
                  <a:extLst>
                    <a:ext uri="{9D8B030D-6E8A-4147-A177-3AD203B41FA5}">
                      <a16:colId xmlns="" xmlns:a16="http://schemas.microsoft.com/office/drawing/2014/main" val="20003"/>
                    </a:ext>
                  </a:extLst>
                </a:gridCol>
                <a:gridCol w="900355">
                  <a:extLst>
                    <a:ext uri="{9D8B030D-6E8A-4147-A177-3AD203B41FA5}">
                      <a16:colId xmlns="" xmlns:a16="http://schemas.microsoft.com/office/drawing/2014/main" val="20004"/>
                    </a:ext>
                  </a:extLst>
                </a:gridCol>
                <a:gridCol w="900355">
                  <a:extLst>
                    <a:ext uri="{9D8B030D-6E8A-4147-A177-3AD203B41FA5}">
                      <a16:colId xmlns="" xmlns:a16="http://schemas.microsoft.com/office/drawing/2014/main" val="20005"/>
                    </a:ext>
                  </a:extLst>
                </a:gridCol>
                <a:gridCol w="900355">
                  <a:extLst>
                    <a:ext uri="{9D8B030D-6E8A-4147-A177-3AD203B41FA5}">
                      <a16:colId xmlns="" xmlns:a16="http://schemas.microsoft.com/office/drawing/2014/main" val="20006"/>
                    </a:ext>
                  </a:extLst>
                </a:gridCol>
              </a:tblGrid>
              <a:tr h="203404">
                <a:tc gridSpan="3">
                  <a:txBody>
                    <a:bodyPr/>
                    <a:lstStyle/>
                    <a:p>
                      <a:pPr algn="l" fontAlgn="ctr"/>
                      <a:r>
                        <a:rPr lang="id-ID" sz="1600" b="1" i="0" u="none" strike="noStrike" dirty="0">
                          <a:solidFill>
                            <a:srgbClr val="000000"/>
                          </a:solidFill>
                          <a:effectLst/>
                          <a:latin typeface="Calibri"/>
                        </a:rPr>
                        <a:t>PEMBIAYAAN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0"/>
                  </a:ext>
                </a:extLst>
              </a:tr>
              <a:tr h="203404">
                <a:tc>
                  <a:txBody>
                    <a:bodyPr/>
                    <a:lstStyle/>
                    <a:p>
                      <a:pPr algn="ctr" fontAlgn="ctr"/>
                      <a:r>
                        <a:rPr lang="id-ID" sz="1600" b="1" i="0" u="none" strike="noStrike">
                          <a:solidFill>
                            <a:srgbClr val="000000"/>
                          </a:solidFill>
                          <a:effectLst/>
                          <a:latin typeface="Calibri"/>
                        </a:rPr>
                        <a:t>1.</a:t>
                      </a:r>
                    </a:p>
                  </a:txBody>
                  <a:tcPr marL="7168" marR="7168" marT="5497" marB="0" anchor="ctr">
                    <a:lnL>
                      <a:noFill/>
                    </a:lnL>
                    <a:lnR>
                      <a:noFill/>
                    </a:lnR>
                    <a:lnT>
                      <a:noFill/>
                    </a:lnT>
                    <a:lnB>
                      <a:noFill/>
                    </a:lnB>
                  </a:tcPr>
                </a:tc>
                <a:tc gridSpan="3">
                  <a:txBody>
                    <a:bodyPr/>
                    <a:lstStyle/>
                    <a:p>
                      <a:pPr algn="l" fontAlgn="ctr"/>
                      <a:r>
                        <a:rPr lang="id-ID" sz="1600" b="1" i="0" u="none" strike="noStrike">
                          <a:solidFill>
                            <a:srgbClr val="000000"/>
                          </a:solidFill>
                          <a:effectLst/>
                          <a:latin typeface="Calibri"/>
                        </a:rPr>
                        <a:t>Penerimaan Pembiayaan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1"/>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a.</a:t>
                      </a:r>
                    </a:p>
                  </a:txBody>
                  <a:tcPr marL="7168" marR="7168" marT="5497" marB="0" anchor="ctr">
                    <a:lnL>
                      <a:noFill/>
                    </a:lnL>
                    <a:lnR>
                      <a:noFill/>
                    </a:lnR>
                    <a:lnT>
                      <a:noFill/>
                    </a:lnT>
                    <a:lnB>
                      <a:noFill/>
                    </a:lnB>
                  </a:tcPr>
                </a:tc>
                <a:tc gridSpan="2">
                  <a:txBody>
                    <a:bodyPr/>
                    <a:lstStyle/>
                    <a:p>
                      <a:pPr algn="l" fontAlgn="ctr"/>
                      <a:r>
                        <a:rPr lang="id-ID" sz="1600" b="0" i="0" u="none" strike="noStrike">
                          <a:solidFill>
                            <a:srgbClr val="000000"/>
                          </a:solidFill>
                          <a:effectLst/>
                          <a:latin typeface="Calibri"/>
                        </a:rPr>
                        <a:t>SiLPA</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2"/>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600" b="0" i="0" u="none" strike="noStrike" dirty="0">
                          <a:solidFill>
                            <a:srgbClr val="000000"/>
                          </a:solidFill>
                          <a:effectLst/>
                          <a:latin typeface="Calibri"/>
                        </a:rPr>
                        <a:t>Pencairan Dana Cadangan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3"/>
                  </a:ext>
                </a:extLst>
              </a:tr>
              <a:tr h="190210">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c.</a:t>
                      </a:r>
                    </a:p>
                  </a:txBody>
                  <a:tcPr marL="7168" marR="7168" marT="5497" marB="0" anchor="ctr">
                    <a:lnL>
                      <a:noFill/>
                    </a:lnL>
                    <a:lnR>
                      <a:noFill/>
                    </a:lnR>
                    <a:lnT>
                      <a:noFill/>
                    </a:lnT>
                    <a:lnB>
                      <a:noFill/>
                    </a:lnB>
                  </a:tcPr>
                </a:tc>
                <a:tc rowSpan="2" gridSpan="3">
                  <a:txBody>
                    <a:bodyPr/>
                    <a:lstStyle/>
                    <a:p>
                      <a:pPr algn="l" fontAlgn="ctr"/>
                      <a:r>
                        <a:rPr lang="id-ID" sz="1600" b="0" i="0" u="none" strike="noStrike" dirty="0">
                          <a:solidFill>
                            <a:srgbClr val="000000"/>
                          </a:solidFill>
                          <a:effectLst/>
                          <a:latin typeface="Calibri"/>
                        </a:rPr>
                        <a:t>Hasil Penjualan Kekayaan Daerah yang Dipisahkan</a:t>
                      </a: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4"/>
                  </a:ext>
                </a:extLst>
              </a:tr>
              <a:tr h="269372">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gridSpan="3" vMerge="1">
                  <a:txBody>
                    <a:bodyPr/>
                    <a:lstStyle/>
                    <a:p>
                      <a:endParaRPr lang="id-ID"/>
                    </a:p>
                  </a:txBody>
                  <a:tcPr/>
                </a:tc>
                <a:tc hMerge="1" vMerge="1">
                  <a:txBody>
                    <a:bodyPr/>
                    <a:lstStyle/>
                    <a:p>
                      <a:endParaRPr lang="id-ID"/>
                    </a:p>
                  </a:txBody>
                  <a:tcPr/>
                </a:tc>
                <a:tc hMerge="1" v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5"/>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d.</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Penerimaan Pinjaman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6"/>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e.</a:t>
                      </a:r>
                    </a:p>
                  </a:txBody>
                  <a:tcPr marL="7168" marR="7168" marT="5497" marB="0" anchor="ctr">
                    <a:lnL>
                      <a:noFill/>
                    </a:lnL>
                    <a:lnR>
                      <a:noFill/>
                    </a:lnR>
                    <a:lnT>
                      <a:noFill/>
                    </a:lnT>
                    <a:lnB>
                      <a:noFill/>
                    </a:lnB>
                  </a:tcPr>
                </a:tc>
                <a:tc rowSpan="2" gridSpan="3">
                  <a:txBody>
                    <a:bodyPr/>
                    <a:lstStyle/>
                    <a:p>
                      <a:pPr algn="l" fontAlgn="ctr"/>
                      <a:r>
                        <a:rPr lang="fi-FI" sz="1600" b="0" i="0" u="none" strike="noStrike" dirty="0">
                          <a:solidFill>
                            <a:srgbClr val="000000"/>
                          </a:solidFill>
                          <a:effectLst/>
                          <a:latin typeface="Calibri"/>
                        </a:rPr>
                        <a:t>Penerimaan Kembali Pemberian Pinjaman Daerah</a:t>
                      </a: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7"/>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gridSpan="3" vMerge="1">
                  <a:txBody>
                    <a:bodyPr/>
                    <a:lstStyle/>
                    <a:p>
                      <a:endParaRPr lang="id-ID"/>
                    </a:p>
                  </a:txBody>
                  <a:tcPr/>
                </a:tc>
                <a:tc hMerge="1" vMerge="1">
                  <a:txBody>
                    <a:bodyPr/>
                    <a:lstStyle/>
                    <a:p>
                      <a:endParaRPr lang="id-ID"/>
                    </a:p>
                  </a:txBody>
                  <a:tcPr/>
                </a:tc>
                <a:tc hMerge="1" v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8"/>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f.</a:t>
                      </a:r>
                    </a:p>
                  </a:txBody>
                  <a:tcPr marL="7168" marR="7168" marT="5497" marB="0" anchor="ctr">
                    <a:lnL>
                      <a:noFill/>
                    </a:lnL>
                    <a:lnR>
                      <a:noFill/>
                    </a:lnR>
                    <a:lnT>
                      <a:noFill/>
                    </a:lnT>
                    <a:lnB>
                      <a:noFill/>
                    </a:lnB>
                  </a:tcPr>
                </a:tc>
                <a:tc rowSpan="2" gridSpan="5">
                  <a:txBody>
                    <a:bodyPr/>
                    <a:lstStyle/>
                    <a:p>
                      <a:pPr algn="l" fontAlgn="ctr"/>
                      <a:r>
                        <a:rPr lang="sv-SE" sz="1600" b="0" i="0" u="none" strike="noStrike" dirty="0">
                          <a:solidFill>
                            <a:srgbClr val="000000"/>
                          </a:solidFill>
                          <a:effectLst/>
                          <a:latin typeface="Calibri"/>
                        </a:rPr>
                        <a:t>Penerimaan Pembiayaan lainnya sesuai dengan ketentuan peraturan perundang-undangan</a:t>
                      </a:r>
                    </a:p>
                    <a:p>
                      <a:pPr algn="l" fontAlgn="ctr"/>
                      <a:endParaRPr lang="sv-SE" sz="1600" b="0" i="0" u="none" strike="noStrike" dirty="0">
                        <a:solidFill>
                          <a:srgbClr val="000000"/>
                        </a:solidFill>
                        <a:effectLst/>
                        <a:latin typeface="Calibri"/>
                      </a:endParaRP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extLst>
                  <a:ext uri="{0D108BD9-81ED-4DB2-BD59-A6C34878D82A}">
                    <a16:rowId xmlns="" xmlns:a16="http://schemas.microsoft.com/office/drawing/2014/main" val="10009"/>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gridSpan="5"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extLst>
                  <a:ext uri="{0D108BD9-81ED-4DB2-BD59-A6C34878D82A}">
                    <a16:rowId xmlns="" xmlns:a16="http://schemas.microsoft.com/office/drawing/2014/main" val="10010"/>
                  </a:ext>
                </a:extLst>
              </a:tr>
              <a:tr h="203404">
                <a:tc>
                  <a:txBody>
                    <a:bodyPr/>
                    <a:lstStyle/>
                    <a:p>
                      <a:pPr algn="ctr" fontAlgn="ctr"/>
                      <a:r>
                        <a:rPr lang="id-ID" sz="1600" b="1" i="0" u="none" strike="noStrike">
                          <a:solidFill>
                            <a:srgbClr val="000000"/>
                          </a:solidFill>
                          <a:effectLst/>
                          <a:latin typeface="Calibri"/>
                        </a:rPr>
                        <a:t>2.</a:t>
                      </a:r>
                    </a:p>
                  </a:txBody>
                  <a:tcPr marL="7168" marR="7168" marT="5497" marB="0" anchor="ctr">
                    <a:lnL>
                      <a:noFill/>
                    </a:lnL>
                    <a:lnR>
                      <a:noFill/>
                    </a:lnR>
                    <a:lnT>
                      <a:noFill/>
                    </a:lnT>
                    <a:lnB>
                      <a:noFill/>
                    </a:lnB>
                  </a:tcPr>
                </a:tc>
                <a:tc gridSpan="3">
                  <a:txBody>
                    <a:bodyPr/>
                    <a:lstStyle/>
                    <a:p>
                      <a:pPr algn="l" fontAlgn="ctr"/>
                      <a:r>
                        <a:rPr lang="id-ID" sz="1600" b="1" i="0" u="none" strike="noStrike" dirty="0">
                          <a:solidFill>
                            <a:srgbClr val="000000"/>
                          </a:solidFill>
                          <a:effectLst/>
                          <a:latin typeface="Calibri"/>
                        </a:rPr>
                        <a:t>Pengeluaran</a:t>
                      </a:r>
                      <a:r>
                        <a:rPr lang="en-US" sz="1600" b="1" i="0" u="none" strike="noStrike" dirty="0">
                          <a:solidFill>
                            <a:srgbClr val="000000"/>
                          </a:solidFill>
                          <a:effectLst/>
                          <a:latin typeface="Calibri"/>
                        </a:rPr>
                        <a:t> </a:t>
                      </a:r>
                      <a:r>
                        <a:rPr lang="id-ID" sz="1600" b="1" i="0" u="none" strike="noStrike" dirty="0">
                          <a:solidFill>
                            <a:srgbClr val="000000"/>
                          </a:solidFill>
                          <a:effectLst/>
                          <a:latin typeface="Calibri"/>
                        </a:rPr>
                        <a:t>Pembiayaan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1"/>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a.</a:t>
                      </a:r>
                    </a:p>
                  </a:txBody>
                  <a:tcPr marL="7168" marR="7168" marT="5497" marB="0" anchor="ctr">
                    <a:lnL>
                      <a:noFill/>
                    </a:lnL>
                    <a:lnR>
                      <a:noFill/>
                    </a:lnR>
                    <a:lnT>
                      <a:noFill/>
                    </a:lnT>
                    <a:lnB>
                      <a:noFill/>
                    </a:lnB>
                  </a:tcPr>
                </a:tc>
                <a:tc rowSpan="2" gridSpan="2">
                  <a:txBody>
                    <a:bodyPr/>
                    <a:lstStyle/>
                    <a:p>
                      <a:pPr algn="l" fontAlgn="ctr"/>
                      <a:r>
                        <a:rPr lang="id-ID" sz="1600" b="0" i="0" u="none" strike="noStrike" dirty="0">
                          <a:solidFill>
                            <a:srgbClr val="000000"/>
                          </a:solidFill>
                          <a:effectLst/>
                          <a:latin typeface="Calibri"/>
                        </a:rPr>
                        <a:t>Pembayaran Cicilan Pokok Utang yang Jatuh Tempo</a:t>
                      </a:r>
                    </a:p>
                  </a:txBody>
                  <a:tcPr marL="7168" marR="7168" marT="5497" marB="0" anchor="ctr">
                    <a:lnL>
                      <a:noFill/>
                    </a:lnL>
                    <a:lnR>
                      <a:noFill/>
                    </a:lnR>
                    <a:lnT>
                      <a:noFill/>
                    </a:lnT>
                    <a:lnB>
                      <a:noFill/>
                    </a:lnB>
                  </a:tcPr>
                </a:tc>
                <a:tc rowSpan="2"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2"/>
                  </a:ext>
                </a:extLst>
              </a:tr>
              <a:tr h="356231">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gridSpan="2" vMerge="1">
                  <a:txBody>
                    <a:bodyPr/>
                    <a:lstStyle/>
                    <a:p>
                      <a:endParaRPr lang="id-ID"/>
                    </a:p>
                  </a:txBody>
                  <a:tcPr/>
                </a:tc>
                <a:tc hMerge="1" v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3"/>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Penyertaan Modal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4"/>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c.</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Pembentukan Dana Cadangan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5"/>
                  </a:ext>
                </a:extLst>
              </a:tr>
              <a:tr h="230891">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d.</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Pemberian Pinjaman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6"/>
                  </a:ext>
                </a:extLst>
              </a:tr>
              <a:tr h="190210">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e.</a:t>
                      </a:r>
                    </a:p>
                  </a:txBody>
                  <a:tcPr marL="7168" marR="7168" marT="5497" marB="0" anchor="ctr">
                    <a:lnL>
                      <a:noFill/>
                    </a:lnL>
                    <a:lnR>
                      <a:noFill/>
                    </a:lnR>
                    <a:lnT>
                      <a:noFill/>
                    </a:lnT>
                    <a:lnB>
                      <a:noFill/>
                    </a:lnB>
                  </a:tcPr>
                </a:tc>
                <a:tc rowSpan="2" gridSpan="5">
                  <a:txBody>
                    <a:bodyPr/>
                    <a:lstStyle/>
                    <a:p>
                      <a:pPr algn="l" fontAlgn="ctr"/>
                      <a:r>
                        <a:rPr lang="id-ID" sz="1600" b="0" i="0" u="none" strike="noStrike">
                          <a:solidFill>
                            <a:srgbClr val="000000"/>
                          </a:solidFill>
                          <a:effectLst/>
                          <a:latin typeface="Calibri"/>
                        </a:rPr>
                        <a:t>Pengeluaran Pembiayaan lainnya sesuai dengan ketentuan peraturan perundang-undangan</a:t>
                      </a: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extLst>
                  <a:ext uri="{0D108BD9-81ED-4DB2-BD59-A6C34878D82A}">
                    <a16:rowId xmlns="" xmlns:a16="http://schemas.microsoft.com/office/drawing/2014/main" val="10017"/>
                  </a:ext>
                </a:extLst>
              </a:tr>
              <a:tr h="252880">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endParaRPr lang="id-ID" sz="1600" b="0" i="0" u="none" strike="noStrike" dirty="0">
                        <a:solidFill>
                          <a:srgbClr val="000000"/>
                        </a:solidFill>
                        <a:effectLst/>
                        <a:latin typeface="Calibri"/>
                      </a:endParaRPr>
                    </a:p>
                  </a:txBody>
                  <a:tcPr marL="7168" marR="7168" marT="5497" marB="0" anchor="ctr">
                    <a:lnL>
                      <a:noFill/>
                    </a:lnL>
                    <a:lnR>
                      <a:noFill/>
                    </a:lnR>
                    <a:lnT>
                      <a:noFill/>
                    </a:lnT>
                    <a:lnB>
                      <a:noFill/>
                    </a:lnB>
                  </a:tcPr>
                </a:tc>
                <a:tc gridSpan="5"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extLst>
                  <a:ext uri="{0D108BD9-81ED-4DB2-BD59-A6C34878D82A}">
                    <a16:rowId xmlns="" xmlns:a16="http://schemas.microsoft.com/office/drawing/2014/main" val="10018"/>
                  </a:ext>
                </a:extLst>
              </a:tr>
            </a:tbl>
          </a:graphicData>
        </a:graphic>
      </p:graphicFrame>
      <p:sp>
        <p:nvSpPr>
          <p:cNvPr id="9" name="TextBox 8"/>
          <p:cNvSpPr txBox="1"/>
          <p:nvPr/>
        </p:nvSpPr>
        <p:spPr>
          <a:xfrm>
            <a:off x="725782" y="189613"/>
            <a:ext cx="539275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1900" b="1" spc="43" dirty="0">
                <a:ln w="11430"/>
                <a:solidFill>
                  <a:sysClr val="windowText" lastClr="000000"/>
                </a:solidFill>
                <a:effectLst>
                  <a:outerShdw blurRad="76200" dist="50800" dir="5400000" algn="tl" rotWithShape="0">
                    <a:srgbClr val="000000">
                      <a:alpha val="65000"/>
                    </a:srgbClr>
                  </a:outerShdw>
                </a:effectLst>
                <a:latin typeface="Candara" pitchFamily="34" charset="0"/>
              </a:rPr>
              <a:t>KEBIJAKAN PEMBIAYAAN DAERAH</a:t>
            </a:r>
          </a:p>
        </p:txBody>
      </p:sp>
      <p:sp>
        <p:nvSpPr>
          <p:cNvPr id="11" name="TextBox 10"/>
          <p:cNvSpPr txBox="1"/>
          <p:nvPr/>
        </p:nvSpPr>
        <p:spPr>
          <a:xfrm>
            <a:off x="6169352" y="625990"/>
            <a:ext cx="398266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id-ID" sz="1700" b="1" spc="43" dirty="0">
                <a:ln w="11430"/>
                <a:solidFill>
                  <a:srgbClr val="600000"/>
                </a:solidFill>
                <a:effectLst>
                  <a:outerShdw blurRad="76200" dist="50800" dir="5400000" algn="tl" rotWithShape="0">
                    <a:srgbClr val="000000">
                      <a:alpha val="65000"/>
                    </a:srgbClr>
                  </a:outerShdw>
                </a:effectLst>
                <a:latin typeface="Candara" pitchFamily="34" charset="0"/>
              </a:rPr>
              <a:t>PP No. 12/2019</a:t>
            </a:r>
          </a:p>
        </p:txBody>
      </p:sp>
    </p:spTree>
    <p:extLst>
      <p:ext uri="{BB962C8B-B14F-4D97-AF65-F5344CB8AC3E}">
        <p14:creationId xmlns:p14="http://schemas.microsoft.com/office/powerpoint/2010/main" val="1346111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ight Arrow 6"/>
          <p:cNvSpPr/>
          <p:nvPr/>
        </p:nvSpPr>
        <p:spPr>
          <a:xfrm>
            <a:off x="884421" y="2804495"/>
            <a:ext cx="487673" cy="1870188"/>
          </a:xfrm>
          <a:prstGeom prst="rightArrow">
            <a:avLst/>
          </a:prstGeom>
          <a:solidFill>
            <a:srgbClr val="FF6600"/>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8145" tIns="39072" rIns="78145" bIns="39072" rtlCol="0" anchor="ctr"/>
          <a:lstStyle/>
          <a:p>
            <a:pPr algn="ctr"/>
            <a:endParaRPr lang="id-ID"/>
          </a:p>
        </p:txBody>
      </p:sp>
      <p:graphicFrame>
        <p:nvGraphicFramePr>
          <p:cNvPr id="6" name="Table 5"/>
          <p:cNvGraphicFramePr>
            <a:graphicFrameLocks noGrp="1"/>
          </p:cNvGraphicFramePr>
          <p:nvPr/>
        </p:nvGraphicFramePr>
        <p:xfrm>
          <a:off x="1775520" y="1196752"/>
          <a:ext cx="5392755" cy="5237667"/>
        </p:xfrm>
        <a:graphic>
          <a:graphicData uri="http://schemas.openxmlformats.org/drawingml/2006/table">
            <a:tbl>
              <a:tblPr/>
              <a:tblGrid>
                <a:gridCol w="309498">
                  <a:extLst>
                    <a:ext uri="{9D8B030D-6E8A-4147-A177-3AD203B41FA5}">
                      <a16:colId xmlns="" xmlns:a16="http://schemas.microsoft.com/office/drawing/2014/main" val="20000"/>
                    </a:ext>
                  </a:extLst>
                </a:gridCol>
                <a:gridCol w="281362">
                  <a:extLst>
                    <a:ext uri="{9D8B030D-6E8A-4147-A177-3AD203B41FA5}">
                      <a16:colId xmlns="" xmlns:a16="http://schemas.microsoft.com/office/drawing/2014/main" val="20001"/>
                    </a:ext>
                  </a:extLst>
                </a:gridCol>
                <a:gridCol w="1200475">
                  <a:extLst>
                    <a:ext uri="{9D8B030D-6E8A-4147-A177-3AD203B41FA5}">
                      <a16:colId xmlns="" xmlns:a16="http://schemas.microsoft.com/office/drawing/2014/main" val="20002"/>
                    </a:ext>
                  </a:extLst>
                </a:gridCol>
                <a:gridCol w="900355">
                  <a:extLst>
                    <a:ext uri="{9D8B030D-6E8A-4147-A177-3AD203B41FA5}">
                      <a16:colId xmlns="" xmlns:a16="http://schemas.microsoft.com/office/drawing/2014/main" val="20003"/>
                    </a:ext>
                  </a:extLst>
                </a:gridCol>
                <a:gridCol w="900355">
                  <a:extLst>
                    <a:ext uri="{9D8B030D-6E8A-4147-A177-3AD203B41FA5}">
                      <a16:colId xmlns="" xmlns:a16="http://schemas.microsoft.com/office/drawing/2014/main" val="20004"/>
                    </a:ext>
                  </a:extLst>
                </a:gridCol>
                <a:gridCol w="900355">
                  <a:extLst>
                    <a:ext uri="{9D8B030D-6E8A-4147-A177-3AD203B41FA5}">
                      <a16:colId xmlns="" xmlns:a16="http://schemas.microsoft.com/office/drawing/2014/main" val="20005"/>
                    </a:ext>
                  </a:extLst>
                </a:gridCol>
                <a:gridCol w="900355">
                  <a:extLst>
                    <a:ext uri="{9D8B030D-6E8A-4147-A177-3AD203B41FA5}">
                      <a16:colId xmlns="" xmlns:a16="http://schemas.microsoft.com/office/drawing/2014/main" val="20006"/>
                    </a:ext>
                  </a:extLst>
                </a:gridCol>
              </a:tblGrid>
              <a:tr h="203404">
                <a:tc gridSpan="3">
                  <a:txBody>
                    <a:bodyPr/>
                    <a:lstStyle/>
                    <a:p>
                      <a:pPr algn="l" fontAlgn="ctr"/>
                      <a:r>
                        <a:rPr lang="id-ID" sz="1600" b="1" i="0" u="none" strike="noStrike" dirty="0">
                          <a:solidFill>
                            <a:srgbClr val="000000"/>
                          </a:solidFill>
                          <a:effectLst/>
                          <a:latin typeface="Calibri"/>
                        </a:rPr>
                        <a:t>PEMBIAYAAN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0"/>
                  </a:ext>
                </a:extLst>
              </a:tr>
              <a:tr h="203404">
                <a:tc>
                  <a:txBody>
                    <a:bodyPr/>
                    <a:lstStyle/>
                    <a:p>
                      <a:pPr algn="ctr" fontAlgn="ctr"/>
                      <a:r>
                        <a:rPr lang="id-ID" sz="1600" b="1" i="0" u="none" strike="noStrike">
                          <a:solidFill>
                            <a:srgbClr val="000000"/>
                          </a:solidFill>
                          <a:effectLst/>
                          <a:latin typeface="Calibri"/>
                        </a:rPr>
                        <a:t>1.</a:t>
                      </a:r>
                    </a:p>
                  </a:txBody>
                  <a:tcPr marL="7168" marR="7168" marT="5497" marB="0" anchor="ctr">
                    <a:lnL>
                      <a:noFill/>
                    </a:lnL>
                    <a:lnR>
                      <a:noFill/>
                    </a:lnR>
                    <a:lnT>
                      <a:noFill/>
                    </a:lnT>
                    <a:lnB>
                      <a:noFill/>
                    </a:lnB>
                  </a:tcPr>
                </a:tc>
                <a:tc gridSpan="3">
                  <a:txBody>
                    <a:bodyPr/>
                    <a:lstStyle/>
                    <a:p>
                      <a:pPr algn="l" fontAlgn="ctr"/>
                      <a:r>
                        <a:rPr lang="id-ID" sz="1600" b="1" i="0" u="none" strike="noStrike">
                          <a:solidFill>
                            <a:srgbClr val="000000"/>
                          </a:solidFill>
                          <a:effectLst/>
                          <a:latin typeface="Calibri"/>
                        </a:rPr>
                        <a:t>Penerimaan Pembiayaan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01"/>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a.</a:t>
                      </a:r>
                    </a:p>
                  </a:txBody>
                  <a:tcPr marL="7168" marR="7168" marT="5497" marB="0" anchor="ctr">
                    <a:lnL>
                      <a:noFill/>
                    </a:lnL>
                    <a:lnR>
                      <a:noFill/>
                    </a:lnR>
                    <a:lnT>
                      <a:noFill/>
                    </a:lnT>
                    <a:lnB>
                      <a:noFill/>
                    </a:lnB>
                  </a:tcPr>
                </a:tc>
                <a:tc gridSpan="2">
                  <a:txBody>
                    <a:bodyPr/>
                    <a:lstStyle/>
                    <a:p>
                      <a:pPr algn="l" fontAlgn="ctr"/>
                      <a:r>
                        <a:rPr lang="id-ID" sz="1600" b="0" i="0" u="none" strike="noStrike">
                          <a:solidFill>
                            <a:srgbClr val="000000"/>
                          </a:solidFill>
                          <a:effectLst/>
                          <a:latin typeface="Calibri"/>
                        </a:rPr>
                        <a:t>SiLPA</a:t>
                      </a:r>
                    </a:p>
                  </a:txBody>
                  <a:tcPr marL="7168" marR="7168" marT="5497" marB="0" anchor="ctr">
                    <a:lnL>
                      <a:noFill/>
                    </a:lnL>
                    <a:lnR>
                      <a:noFill/>
                    </a:lnR>
                    <a:lnT>
                      <a:noFill/>
                    </a:lnT>
                    <a:lnB>
                      <a:noFill/>
                    </a:lnB>
                  </a:tcPr>
                </a:tc>
                <a:tc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2"/>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600" b="0" i="0" u="none" strike="noStrike" dirty="0">
                          <a:solidFill>
                            <a:srgbClr val="000000"/>
                          </a:solidFill>
                          <a:effectLst/>
                          <a:latin typeface="Calibri"/>
                        </a:rPr>
                        <a:t>Pencairan Dana Cadangan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3"/>
                  </a:ext>
                </a:extLst>
              </a:tr>
              <a:tr h="190210">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c.</a:t>
                      </a:r>
                    </a:p>
                  </a:txBody>
                  <a:tcPr marL="7168" marR="7168" marT="5497" marB="0" anchor="ctr">
                    <a:lnL>
                      <a:noFill/>
                    </a:lnL>
                    <a:lnR>
                      <a:noFill/>
                    </a:lnR>
                    <a:lnT>
                      <a:noFill/>
                    </a:lnT>
                    <a:lnB>
                      <a:noFill/>
                    </a:lnB>
                  </a:tcPr>
                </a:tc>
                <a:tc rowSpan="2" gridSpan="3">
                  <a:txBody>
                    <a:bodyPr/>
                    <a:lstStyle/>
                    <a:p>
                      <a:pPr algn="l" fontAlgn="ctr"/>
                      <a:r>
                        <a:rPr lang="id-ID" sz="1600" b="0" i="0" u="none" strike="noStrike" dirty="0">
                          <a:solidFill>
                            <a:srgbClr val="000000"/>
                          </a:solidFill>
                          <a:effectLst/>
                          <a:latin typeface="Calibri"/>
                        </a:rPr>
                        <a:t>Hasil Penjualan Kekayaan Daerah yang Dipisahkan</a:t>
                      </a: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4"/>
                  </a:ext>
                </a:extLst>
              </a:tr>
              <a:tr h="269372">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gridSpan="3" vMerge="1">
                  <a:txBody>
                    <a:bodyPr/>
                    <a:lstStyle/>
                    <a:p>
                      <a:endParaRPr lang="id-ID"/>
                    </a:p>
                  </a:txBody>
                  <a:tcPr/>
                </a:tc>
                <a:tc hMerge="1" vMerge="1">
                  <a:txBody>
                    <a:bodyPr/>
                    <a:lstStyle/>
                    <a:p>
                      <a:endParaRPr lang="id-ID"/>
                    </a:p>
                  </a:txBody>
                  <a:tcPr/>
                </a:tc>
                <a:tc hMerge="1" v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5"/>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d.</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Penerimaan Pinjaman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6"/>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e.</a:t>
                      </a:r>
                    </a:p>
                  </a:txBody>
                  <a:tcPr marL="7168" marR="7168" marT="5497" marB="0" anchor="ctr">
                    <a:lnL>
                      <a:noFill/>
                    </a:lnL>
                    <a:lnR>
                      <a:noFill/>
                    </a:lnR>
                    <a:lnT>
                      <a:noFill/>
                    </a:lnT>
                    <a:lnB>
                      <a:noFill/>
                    </a:lnB>
                  </a:tcPr>
                </a:tc>
                <a:tc rowSpan="2" gridSpan="3">
                  <a:txBody>
                    <a:bodyPr/>
                    <a:lstStyle/>
                    <a:p>
                      <a:pPr algn="l" fontAlgn="ctr"/>
                      <a:r>
                        <a:rPr lang="fi-FI" sz="1600" b="0" i="0" u="none" strike="noStrike" dirty="0">
                          <a:solidFill>
                            <a:srgbClr val="000000"/>
                          </a:solidFill>
                          <a:effectLst/>
                          <a:latin typeface="Calibri"/>
                        </a:rPr>
                        <a:t>Penerimaan Kembali Pemberian Pinjaman Daerah</a:t>
                      </a: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7"/>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gridSpan="3" vMerge="1">
                  <a:txBody>
                    <a:bodyPr/>
                    <a:lstStyle/>
                    <a:p>
                      <a:endParaRPr lang="id-ID"/>
                    </a:p>
                  </a:txBody>
                  <a:tcPr/>
                </a:tc>
                <a:tc hMerge="1" vMerge="1">
                  <a:txBody>
                    <a:bodyPr/>
                    <a:lstStyle/>
                    <a:p>
                      <a:endParaRPr lang="id-ID"/>
                    </a:p>
                  </a:txBody>
                  <a:tcPr/>
                </a:tc>
                <a:tc hMerge="1" vMerge="1">
                  <a:txBody>
                    <a:bodyPr/>
                    <a:lstStyle/>
                    <a:p>
                      <a:endParaRPr lang="id-ID"/>
                    </a:p>
                  </a:txBody>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tc>
                  <a:txBody>
                    <a:bodyPr/>
                    <a:lstStyle/>
                    <a:p>
                      <a:pPr algn="l" fontAlgn="ctr"/>
                      <a:endParaRPr lang="id-ID" sz="1600" b="0" i="0" u="none" strike="noStrike">
                        <a:solidFill>
                          <a:srgbClr val="000000"/>
                        </a:solidFill>
                        <a:effectLst/>
                        <a:latin typeface="Calibri"/>
                      </a:endParaRPr>
                    </a:p>
                  </a:txBody>
                  <a:tcPr marL="7168" marR="7168" marT="5497" marB="0" anchor="ctr">
                    <a:lnL>
                      <a:noFill/>
                    </a:lnL>
                    <a:lnR>
                      <a:noFill/>
                    </a:lnR>
                    <a:lnT>
                      <a:noFill/>
                    </a:lnT>
                    <a:lnB>
                      <a:noFill/>
                    </a:lnB>
                  </a:tcPr>
                </a:tc>
                <a:extLst>
                  <a:ext uri="{0D108BD9-81ED-4DB2-BD59-A6C34878D82A}">
                    <a16:rowId xmlns="" xmlns:a16="http://schemas.microsoft.com/office/drawing/2014/main" val="10008"/>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f.</a:t>
                      </a:r>
                    </a:p>
                  </a:txBody>
                  <a:tcPr marL="7168" marR="7168" marT="5497" marB="0" anchor="ctr">
                    <a:lnL>
                      <a:noFill/>
                    </a:lnL>
                    <a:lnR>
                      <a:noFill/>
                    </a:lnR>
                    <a:lnT>
                      <a:noFill/>
                    </a:lnT>
                    <a:lnB>
                      <a:noFill/>
                    </a:lnB>
                  </a:tcPr>
                </a:tc>
                <a:tc rowSpan="2" gridSpan="5">
                  <a:txBody>
                    <a:bodyPr/>
                    <a:lstStyle/>
                    <a:p>
                      <a:pPr algn="l" fontAlgn="ctr"/>
                      <a:r>
                        <a:rPr lang="sv-SE" sz="1600" b="0" i="0" u="none" strike="noStrike" dirty="0">
                          <a:solidFill>
                            <a:srgbClr val="000000"/>
                          </a:solidFill>
                          <a:effectLst/>
                          <a:latin typeface="Calibri"/>
                        </a:rPr>
                        <a:t>Penerimaan Pembiayaan lainnya sesuai dengan ketentuan peraturan perundang-undangan</a:t>
                      </a:r>
                    </a:p>
                    <a:p>
                      <a:pPr algn="l" fontAlgn="ctr"/>
                      <a:endParaRPr lang="sv-SE" sz="1600" b="0" i="0" u="none" strike="noStrike" dirty="0">
                        <a:solidFill>
                          <a:srgbClr val="000000"/>
                        </a:solidFill>
                        <a:effectLst/>
                        <a:latin typeface="Calibri"/>
                      </a:endParaRP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extLst>
                  <a:ext uri="{0D108BD9-81ED-4DB2-BD59-A6C34878D82A}">
                    <a16:rowId xmlns="" xmlns:a16="http://schemas.microsoft.com/office/drawing/2014/main" val="10009"/>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gridSpan="5"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extLst>
                  <a:ext uri="{0D108BD9-81ED-4DB2-BD59-A6C34878D82A}">
                    <a16:rowId xmlns="" xmlns:a16="http://schemas.microsoft.com/office/drawing/2014/main" val="10010"/>
                  </a:ext>
                </a:extLst>
              </a:tr>
              <a:tr h="203404">
                <a:tc>
                  <a:txBody>
                    <a:bodyPr/>
                    <a:lstStyle/>
                    <a:p>
                      <a:pPr algn="ctr" fontAlgn="ctr"/>
                      <a:r>
                        <a:rPr lang="id-ID" sz="1600" b="1" i="0" u="none" strike="noStrike">
                          <a:solidFill>
                            <a:srgbClr val="000000"/>
                          </a:solidFill>
                          <a:effectLst/>
                          <a:latin typeface="Calibri"/>
                        </a:rPr>
                        <a:t>2.</a:t>
                      </a:r>
                    </a:p>
                  </a:txBody>
                  <a:tcPr marL="7168" marR="7168" marT="5497" marB="0" anchor="ctr">
                    <a:lnL>
                      <a:noFill/>
                    </a:lnL>
                    <a:lnR>
                      <a:noFill/>
                    </a:lnR>
                    <a:lnT>
                      <a:noFill/>
                    </a:lnT>
                    <a:lnB>
                      <a:noFill/>
                    </a:lnB>
                  </a:tcPr>
                </a:tc>
                <a:tc gridSpan="3">
                  <a:txBody>
                    <a:bodyPr/>
                    <a:lstStyle/>
                    <a:p>
                      <a:pPr algn="l" fontAlgn="ctr"/>
                      <a:r>
                        <a:rPr lang="id-ID" sz="1600" b="1" i="0" u="none" strike="noStrike" dirty="0">
                          <a:solidFill>
                            <a:srgbClr val="000000"/>
                          </a:solidFill>
                          <a:effectLst/>
                          <a:latin typeface="Calibri"/>
                        </a:rPr>
                        <a:t>Pengeluaran</a:t>
                      </a:r>
                      <a:r>
                        <a:rPr lang="en-US" sz="1600" b="1" i="0" u="none" strike="noStrike" dirty="0">
                          <a:solidFill>
                            <a:srgbClr val="000000"/>
                          </a:solidFill>
                          <a:effectLst/>
                          <a:latin typeface="Calibri"/>
                        </a:rPr>
                        <a:t> </a:t>
                      </a:r>
                      <a:r>
                        <a:rPr lang="id-ID" sz="1600" b="1" i="0" u="none" strike="noStrike" dirty="0">
                          <a:solidFill>
                            <a:srgbClr val="000000"/>
                          </a:solidFill>
                          <a:effectLst/>
                          <a:latin typeface="Calibri"/>
                        </a:rPr>
                        <a:t>Pembiayaan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1"/>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a.</a:t>
                      </a:r>
                    </a:p>
                  </a:txBody>
                  <a:tcPr marL="7168" marR="7168" marT="5497" marB="0" anchor="ctr">
                    <a:lnL>
                      <a:noFill/>
                    </a:lnL>
                    <a:lnR>
                      <a:noFill/>
                    </a:lnR>
                    <a:lnT>
                      <a:noFill/>
                    </a:lnT>
                    <a:lnB>
                      <a:noFill/>
                    </a:lnB>
                  </a:tcPr>
                </a:tc>
                <a:tc rowSpan="2" gridSpan="2">
                  <a:txBody>
                    <a:bodyPr/>
                    <a:lstStyle/>
                    <a:p>
                      <a:pPr algn="l" fontAlgn="ctr"/>
                      <a:r>
                        <a:rPr lang="id-ID" sz="1600" b="0" i="0" u="none" strike="noStrike" dirty="0">
                          <a:solidFill>
                            <a:srgbClr val="000000"/>
                          </a:solidFill>
                          <a:effectLst/>
                          <a:latin typeface="Calibri"/>
                        </a:rPr>
                        <a:t>Pembayaran Cicilan Pokok Utang yang Jatuh Tempo</a:t>
                      </a:r>
                    </a:p>
                  </a:txBody>
                  <a:tcPr marL="7168" marR="7168" marT="5497" marB="0" anchor="ctr">
                    <a:lnL>
                      <a:noFill/>
                    </a:lnL>
                    <a:lnR>
                      <a:noFill/>
                    </a:lnR>
                    <a:lnT>
                      <a:noFill/>
                    </a:lnT>
                    <a:lnB>
                      <a:noFill/>
                    </a:lnB>
                  </a:tcPr>
                </a:tc>
                <a:tc rowSpan="2"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2"/>
                  </a:ext>
                </a:extLst>
              </a:tr>
              <a:tr h="356231">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gridSpan="2" vMerge="1">
                  <a:txBody>
                    <a:bodyPr/>
                    <a:lstStyle/>
                    <a:p>
                      <a:endParaRPr lang="id-ID"/>
                    </a:p>
                  </a:txBody>
                  <a:tcPr/>
                </a:tc>
                <a:tc hMerge="1" v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3"/>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b.</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Penyertaan Modal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4"/>
                  </a:ext>
                </a:extLst>
              </a:tr>
              <a:tr h="203404">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c.</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Pembentukan Dana Cadangan</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5"/>
                  </a:ext>
                </a:extLst>
              </a:tr>
              <a:tr h="230891">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d.</a:t>
                      </a:r>
                    </a:p>
                  </a:txBody>
                  <a:tcPr marL="7168" marR="7168" marT="5497" marB="0" anchor="ctr">
                    <a:lnL>
                      <a:noFill/>
                    </a:lnL>
                    <a:lnR>
                      <a:noFill/>
                    </a:lnR>
                    <a:lnT>
                      <a:noFill/>
                    </a:lnT>
                    <a:lnB>
                      <a:noFill/>
                    </a:lnB>
                  </a:tcPr>
                </a:tc>
                <a:tc gridSpan="3">
                  <a:txBody>
                    <a:bodyPr/>
                    <a:lstStyle/>
                    <a:p>
                      <a:pPr algn="l" fontAlgn="ctr"/>
                      <a:r>
                        <a:rPr lang="id-ID" sz="1600" b="0" i="0" u="none" strike="noStrike">
                          <a:solidFill>
                            <a:srgbClr val="000000"/>
                          </a:solidFill>
                          <a:effectLst/>
                          <a:latin typeface="Calibri"/>
                        </a:rPr>
                        <a:t>Pemberian Pinjaman Daerah</a:t>
                      </a:r>
                    </a:p>
                  </a:txBody>
                  <a:tcPr marL="7168" marR="7168" marT="5497" marB="0" anchor="ctr">
                    <a:lnL>
                      <a:noFill/>
                    </a:lnL>
                    <a:lnR>
                      <a:noFill/>
                    </a:lnR>
                    <a:lnT>
                      <a:noFill/>
                    </a:lnT>
                    <a:lnB>
                      <a:noFill/>
                    </a:lnB>
                  </a:tcPr>
                </a:tc>
                <a:tc hMerge="1">
                  <a:txBody>
                    <a:bodyPr/>
                    <a:lstStyle/>
                    <a:p>
                      <a:endParaRPr lang="id-ID"/>
                    </a:p>
                  </a:txBody>
                  <a:tcPr/>
                </a:tc>
                <a:tc hMerge="1">
                  <a:txBody>
                    <a:bodyPr/>
                    <a:lstStyle/>
                    <a:p>
                      <a:endParaRPr lang="id-ID"/>
                    </a:p>
                  </a:txBody>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extLst>
                  <a:ext uri="{0D108BD9-81ED-4DB2-BD59-A6C34878D82A}">
                    <a16:rowId xmlns="" xmlns:a16="http://schemas.microsoft.com/office/drawing/2014/main" val="10016"/>
                  </a:ext>
                </a:extLst>
              </a:tr>
              <a:tr h="190210">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r>
                        <a:rPr lang="id-ID" sz="1600" b="0" i="0" u="none" strike="noStrike">
                          <a:solidFill>
                            <a:srgbClr val="000000"/>
                          </a:solidFill>
                          <a:effectLst/>
                          <a:latin typeface="Calibri"/>
                        </a:rPr>
                        <a:t>e.</a:t>
                      </a:r>
                    </a:p>
                  </a:txBody>
                  <a:tcPr marL="7168" marR="7168" marT="5497" marB="0" anchor="ctr">
                    <a:lnL>
                      <a:noFill/>
                    </a:lnL>
                    <a:lnR>
                      <a:noFill/>
                    </a:lnR>
                    <a:lnT>
                      <a:noFill/>
                    </a:lnT>
                    <a:lnB>
                      <a:noFill/>
                    </a:lnB>
                  </a:tcPr>
                </a:tc>
                <a:tc rowSpan="2" gridSpan="5">
                  <a:txBody>
                    <a:bodyPr/>
                    <a:lstStyle/>
                    <a:p>
                      <a:pPr algn="l" fontAlgn="ctr"/>
                      <a:r>
                        <a:rPr lang="id-ID" sz="1600" b="0" i="0" u="none" strike="noStrike">
                          <a:solidFill>
                            <a:srgbClr val="000000"/>
                          </a:solidFill>
                          <a:effectLst/>
                          <a:latin typeface="Calibri"/>
                        </a:rPr>
                        <a:t>Pengeluaran Pembiayaan lainnya sesuai dengan ketentuan peraturan perundang-undangan</a:t>
                      </a:r>
                    </a:p>
                  </a:txBody>
                  <a:tcPr marL="7168" marR="7168" marT="5497" marB="0" anchor="ctr">
                    <a:lnL>
                      <a:noFill/>
                    </a:lnL>
                    <a:lnR>
                      <a:noFill/>
                    </a:lnR>
                    <a:lnT>
                      <a:noFill/>
                    </a:lnT>
                    <a:lnB>
                      <a:noFill/>
                    </a:lnB>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tc rowSpan="2" hMerge="1">
                  <a:txBody>
                    <a:bodyPr/>
                    <a:lstStyle/>
                    <a:p>
                      <a:endParaRPr lang="id-ID"/>
                    </a:p>
                  </a:txBody>
                  <a:tcPr/>
                </a:tc>
                <a:extLst>
                  <a:ext uri="{0D108BD9-81ED-4DB2-BD59-A6C34878D82A}">
                    <a16:rowId xmlns="" xmlns:a16="http://schemas.microsoft.com/office/drawing/2014/main" val="10017"/>
                  </a:ext>
                </a:extLst>
              </a:tr>
              <a:tr h="252880">
                <a:tc>
                  <a:txBody>
                    <a:bodyPr/>
                    <a:lstStyle/>
                    <a:p>
                      <a:pPr algn="l" fontAlgn="b"/>
                      <a:endParaRPr lang="id-ID" sz="1600" b="0" i="0" u="none" strike="noStrike">
                        <a:solidFill>
                          <a:srgbClr val="000000"/>
                        </a:solidFill>
                        <a:effectLst/>
                        <a:latin typeface="Calibri"/>
                      </a:endParaRPr>
                    </a:p>
                  </a:txBody>
                  <a:tcPr marL="7168" marR="7168" marT="5497" marB="0" anchor="b">
                    <a:lnL>
                      <a:noFill/>
                    </a:lnL>
                    <a:lnR>
                      <a:noFill/>
                    </a:lnR>
                    <a:lnT>
                      <a:noFill/>
                    </a:lnT>
                    <a:lnB>
                      <a:noFill/>
                    </a:lnB>
                  </a:tcPr>
                </a:tc>
                <a:tc>
                  <a:txBody>
                    <a:bodyPr/>
                    <a:lstStyle/>
                    <a:p>
                      <a:pPr algn="ctr" fontAlgn="ctr"/>
                      <a:endParaRPr lang="id-ID" sz="1600" b="0" i="0" u="none" strike="noStrike" dirty="0">
                        <a:solidFill>
                          <a:srgbClr val="000000"/>
                        </a:solidFill>
                        <a:effectLst/>
                        <a:latin typeface="Calibri"/>
                      </a:endParaRPr>
                    </a:p>
                  </a:txBody>
                  <a:tcPr marL="7168" marR="7168" marT="5497" marB="0" anchor="ctr">
                    <a:lnL>
                      <a:noFill/>
                    </a:lnL>
                    <a:lnR>
                      <a:noFill/>
                    </a:lnR>
                    <a:lnT>
                      <a:noFill/>
                    </a:lnT>
                    <a:lnB>
                      <a:noFill/>
                    </a:lnB>
                  </a:tcPr>
                </a:tc>
                <a:tc gridSpan="5"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tc hMerge="1" vMerge="1">
                  <a:txBody>
                    <a:bodyPr/>
                    <a:lstStyle/>
                    <a:p>
                      <a:endParaRPr lang="id-ID"/>
                    </a:p>
                  </a:txBody>
                  <a:tcPr/>
                </a:tc>
                <a:extLst>
                  <a:ext uri="{0D108BD9-81ED-4DB2-BD59-A6C34878D82A}">
                    <a16:rowId xmlns="" xmlns:a16="http://schemas.microsoft.com/office/drawing/2014/main" val="10018"/>
                  </a:ext>
                </a:extLst>
              </a:tr>
            </a:tbl>
          </a:graphicData>
        </a:graphic>
      </p:graphicFrame>
      <p:sp>
        <p:nvSpPr>
          <p:cNvPr id="9" name="TextBox 8"/>
          <p:cNvSpPr txBox="1"/>
          <p:nvPr/>
        </p:nvSpPr>
        <p:spPr>
          <a:xfrm>
            <a:off x="725782" y="189613"/>
            <a:ext cx="539275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1900" b="1" spc="43" dirty="0">
                <a:ln w="11430"/>
                <a:solidFill>
                  <a:sysClr val="windowText" lastClr="000000"/>
                </a:solidFill>
                <a:effectLst>
                  <a:outerShdw blurRad="76200" dist="50800" dir="5400000" algn="tl" rotWithShape="0">
                    <a:srgbClr val="000000">
                      <a:alpha val="65000"/>
                    </a:srgbClr>
                  </a:outerShdw>
                </a:effectLst>
                <a:latin typeface="Candara" pitchFamily="34" charset="0"/>
              </a:rPr>
              <a:t>KEBIJAKAN PEMBIAYAAN DAERAH</a:t>
            </a:r>
          </a:p>
        </p:txBody>
      </p:sp>
      <p:sp>
        <p:nvSpPr>
          <p:cNvPr id="11" name="TextBox 10"/>
          <p:cNvSpPr txBox="1"/>
          <p:nvPr/>
        </p:nvSpPr>
        <p:spPr>
          <a:xfrm>
            <a:off x="6169352" y="625990"/>
            <a:ext cx="3982665" cy="436377"/>
          </a:xfrm>
          <a:prstGeom prst="rect">
            <a:avLst/>
          </a:prstGeom>
          <a:noFill/>
        </p:spPr>
        <p:txBody>
          <a:bodyPr wrap="square" lIns="78145" tIns="39072" rIns="78145" bIns="39072" rtlCol="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id-ID" sz="1700" b="1" spc="43" dirty="0">
                <a:ln w="11430"/>
                <a:solidFill>
                  <a:srgbClr val="600000"/>
                </a:solidFill>
                <a:effectLst>
                  <a:outerShdw blurRad="76200" dist="50800" dir="5400000" algn="tl" rotWithShape="0">
                    <a:srgbClr val="000000">
                      <a:alpha val="65000"/>
                    </a:srgbClr>
                  </a:outerShdw>
                </a:effectLst>
                <a:latin typeface="Candara" pitchFamily="34" charset="0"/>
              </a:rPr>
              <a:t>PP No. 12/2019</a:t>
            </a:r>
          </a:p>
        </p:txBody>
      </p:sp>
    </p:spTree>
    <p:extLst>
      <p:ext uri="{BB962C8B-B14F-4D97-AF65-F5344CB8AC3E}">
        <p14:creationId xmlns:p14="http://schemas.microsoft.com/office/powerpoint/2010/main" val="15428128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 xmlns:a16="http://schemas.microsoft.com/office/drawing/2014/main" id="{BC94644C-9999-592B-DCF5-5E9562F3BC06}"/>
              </a:ext>
            </a:extLst>
          </p:cNvPr>
          <p:cNvSpPr>
            <a:spLocks noChangeArrowheads="1"/>
          </p:cNvSpPr>
          <p:nvPr/>
        </p:nvSpPr>
        <p:spPr bwMode="auto">
          <a:xfrm>
            <a:off x="5867400" y="838200"/>
            <a:ext cx="3581400" cy="4724400"/>
          </a:xfrm>
          <a:prstGeom prst="rect">
            <a:avLst/>
          </a:prstGeom>
          <a:solidFill>
            <a:schemeClr val="tx2"/>
          </a:solidFill>
          <a:ln w="9525">
            <a:solidFill>
              <a:schemeClr val="tx1"/>
            </a:solidFill>
            <a:miter lim="800000"/>
            <a:headEnd/>
            <a:tailEnd/>
          </a:ln>
        </p:spPr>
        <p:txBody>
          <a:bodyPr wrap="none" anchor="ct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endParaRPr lang="en-US" altLang="en-US" sz="1800">
              <a:latin typeface="Verdana" panose="020B0604030504040204" pitchFamily="34" charset="0"/>
            </a:endParaRPr>
          </a:p>
        </p:txBody>
      </p:sp>
      <p:sp>
        <p:nvSpPr>
          <p:cNvPr id="35843" name="Rectangle 3">
            <a:extLst>
              <a:ext uri="{FF2B5EF4-FFF2-40B4-BE49-F238E27FC236}">
                <a16:creationId xmlns="" xmlns:a16="http://schemas.microsoft.com/office/drawing/2014/main" id="{CBD36FF9-59EB-2454-4719-CAD17B5D5DED}"/>
              </a:ext>
            </a:extLst>
          </p:cNvPr>
          <p:cNvSpPr>
            <a:spLocks noChangeArrowheads="1"/>
          </p:cNvSpPr>
          <p:nvPr/>
        </p:nvSpPr>
        <p:spPr bwMode="auto">
          <a:xfrm>
            <a:off x="1524000" y="838200"/>
            <a:ext cx="4343400" cy="4724400"/>
          </a:xfrm>
          <a:prstGeom prst="rect">
            <a:avLst/>
          </a:prstGeom>
          <a:solidFill>
            <a:srgbClr val="6699FF"/>
          </a:solidFill>
          <a:ln w="9525">
            <a:solidFill>
              <a:schemeClr val="tx1"/>
            </a:solidFill>
            <a:miter lim="800000"/>
            <a:headEnd/>
            <a:tailEnd/>
          </a:ln>
        </p:spPr>
        <p:txBody>
          <a:bodyPr wrap="none" anchor="ct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endParaRPr lang="en-US" altLang="en-US" sz="1800" dirty="0">
              <a:latin typeface="Albertus Extra Bold" pitchFamily="34" charset="0"/>
            </a:endParaRPr>
          </a:p>
        </p:txBody>
      </p:sp>
      <p:sp>
        <p:nvSpPr>
          <p:cNvPr id="35844" name="Rectangle 4">
            <a:extLst>
              <a:ext uri="{FF2B5EF4-FFF2-40B4-BE49-F238E27FC236}">
                <a16:creationId xmlns="" xmlns:a16="http://schemas.microsoft.com/office/drawing/2014/main" id="{0F19B512-3ACC-0D31-7053-899DCF4C398F}"/>
              </a:ext>
            </a:extLst>
          </p:cNvPr>
          <p:cNvSpPr>
            <a:spLocks noChangeArrowheads="1"/>
          </p:cNvSpPr>
          <p:nvPr/>
        </p:nvSpPr>
        <p:spPr bwMode="auto">
          <a:xfrm>
            <a:off x="1752600" y="3352800"/>
            <a:ext cx="7620000" cy="20574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endParaRPr lang="en-US" altLang="en-US" sz="1800">
              <a:latin typeface="Verdana" panose="020B0604030504040204" pitchFamily="34" charset="0"/>
            </a:endParaRPr>
          </a:p>
        </p:txBody>
      </p:sp>
      <p:sp>
        <p:nvSpPr>
          <p:cNvPr id="35845" name="Rectangle 5">
            <a:extLst>
              <a:ext uri="{FF2B5EF4-FFF2-40B4-BE49-F238E27FC236}">
                <a16:creationId xmlns="" xmlns:a16="http://schemas.microsoft.com/office/drawing/2014/main" id="{7D6B8064-4995-3B6C-86B0-FE60A3EE1DB2}"/>
              </a:ext>
            </a:extLst>
          </p:cNvPr>
          <p:cNvSpPr>
            <a:spLocks noChangeArrowheads="1"/>
          </p:cNvSpPr>
          <p:nvPr/>
        </p:nvSpPr>
        <p:spPr bwMode="auto">
          <a:xfrm>
            <a:off x="1752600" y="1143000"/>
            <a:ext cx="7620000" cy="18288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endParaRPr lang="en-US" altLang="en-US" sz="1800">
              <a:latin typeface="Verdana" panose="020B0604030504040204" pitchFamily="34" charset="0"/>
            </a:endParaRPr>
          </a:p>
        </p:txBody>
      </p:sp>
      <p:sp>
        <p:nvSpPr>
          <p:cNvPr id="35846" name="WordArt 6">
            <a:extLst>
              <a:ext uri="{FF2B5EF4-FFF2-40B4-BE49-F238E27FC236}">
                <a16:creationId xmlns="" xmlns:a16="http://schemas.microsoft.com/office/drawing/2014/main" id="{701DBAF5-E7C9-17FC-A066-8E6613A71FFA}"/>
              </a:ext>
            </a:extLst>
          </p:cNvPr>
          <p:cNvSpPr>
            <a:spLocks noChangeArrowheads="1" noChangeShapeType="1" noTextEdit="1"/>
          </p:cNvSpPr>
          <p:nvPr/>
        </p:nvSpPr>
        <p:spPr bwMode="auto">
          <a:xfrm>
            <a:off x="5562601" y="152400"/>
            <a:ext cx="4449763" cy="685800"/>
          </a:xfrm>
          <a:prstGeom prst="rect">
            <a:avLst/>
          </a:prstGeom>
        </p:spPr>
        <p:txBody>
          <a:bodyPr wrap="none" fromWordArt="1">
            <a:prstTxWarp prst="textPlain">
              <a:avLst>
                <a:gd name="adj" fmla="val 50000"/>
              </a:avLst>
            </a:prstTxWarp>
          </a:bodyPr>
          <a:lstStyle/>
          <a:p>
            <a:pPr algn="ctr"/>
            <a:r>
              <a:rPr lang="en-ID" kern="10">
                <a:ln w="9525">
                  <a:solidFill>
                    <a:schemeClr val="bg2"/>
                  </a:solidFill>
                  <a:round/>
                  <a:headEnd/>
                  <a:tailEnd/>
                </a:ln>
                <a:latin typeface="Arial Black" panose="020B0A04020102020204" pitchFamily="34" charset="0"/>
              </a:rPr>
              <a:t>Alur Perencanaan Program &amp; Penganggaran</a:t>
            </a:r>
          </a:p>
        </p:txBody>
      </p:sp>
      <p:sp>
        <p:nvSpPr>
          <p:cNvPr id="35847" name="Text Box 7">
            <a:extLst>
              <a:ext uri="{FF2B5EF4-FFF2-40B4-BE49-F238E27FC236}">
                <a16:creationId xmlns="" xmlns:a16="http://schemas.microsoft.com/office/drawing/2014/main" id="{F88F0F02-B0CE-AECF-CB70-9576A0771841}"/>
              </a:ext>
            </a:extLst>
          </p:cNvPr>
          <p:cNvSpPr txBox="1">
            <a:spLocks noChangeArrowheads="1"/>
          </p:cNvSpPr>
          <p:nvPr/>
        </p:nvSpPr>
        <p:spPr bwMode="auto">
          <a:xfrm>
            <a:off x="3213101" y="2379664"/>
            <a:ext cx="1350963"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dirty="0">
                <a:latin typeface="Tahoma" panose="020B0604030504040204" pitchFamily="34" charset="0"/>
              </a:rPr>
              <a:t>RPJM</a:t>
            </a:r>
          </a:p>
          <a:p>
            <a:pPr algn="ctr" eaLnBrk="1" hangingPunct="1">
              <a:spcBef>
                <a:spcPct val="0"/>
              </a:spcBef>
              <a:buClrTx/>
              <a:buSzTx/>
              <a:buFontTx/>
              <a:buNone/>
            </a:pPr>
            <a:r>
              <a:rPr lang="en-US" altLang="en-US" sz="1200" b="1" dirty="0">
                <a:latin typeface="Tahoma" panose="020B0604030504040204" pitchFamily="34" charset="0"/>
              </a:rPr>
              <a:t>NASIONAL</a:t>
            </a:r>
          </a:p>
        </p:txBody>
      </p:sp>
      <p:sp>
        <p:nvSpPr>
          <p:cNvPr id="35848" name="Text Box 8">
            <a:extLst>
              <a:ext uri="{FF2B5EF4-FFF2-40B4-BE49-F238E27FC236}">
                <a16:creationId xmlns="" xmlns:a16="http://schemas.microsoft.com/office/drawing/2014/main" id="{4D6B2104-7F55-98D4-6ABA-C4C6B61F4C4C}"/>
              </a:ext>
            </a:extLst>
          </p:cNvPr>
          <p:cNvSpPr txBox="1">
            <a:spLocks noChangeArrowheads="1"/>
          </p:cNvSpPr>
          <p:nvPr/>
        </p:nvSpPr>
        <p:spPr bwMode="auto">
          <a:xfrm>
            <a:off x="4983164" y="2459038"/>
            <a:ext cx="681037" cy="284162"/>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RKP</a:t>
            </a:r>
          </a:p>
        </p:txBody>
      </p:sp>
      <p:sp>
        <p:nvSpPr>
          <p:cNvPr id="35849" name="Text Box 9">
            <a:extLst>
              <a:ext uri="{FF2B5EF4-FFF2-40B4-BE49-F238E27FC236}">
                <a16:creationId xmlns="" xmlns:a16="http://schemas.microsoft.com/office/drawing/2014/main" id="{72F58A47-9D2A-6247-ECF5-FC2DC5E00843}"/>
              </a:ext>
            </a:extLst>
          </p:cNvPr>
          <p:cNvSpPr txBox="1">
            <a:spLocks noChangeArrowheads="1"/>
          </p:cNvSpPr>
          <p:nvPr/>
        </p:nvSpPr>
        <p:spPr bwMode="auto">
          <a:xfrm>
            <a:off x="6713538" y="2438401"/>
            <a:ext cx="976312" cy="284163"/>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RAPBN</a:t>
            </a:r>
          </a:p>
        </p:txBody>
      </p:sp>
      <p:sp>
        <p:nvSpPr>
          <p:cNvPr id="35850" name="Text Box 10">
            <a:extLst>
              <a:ext uri="{FF2B5EF4-FFF2-40B4-BE49-F238E27FC236}">
                <a16:creationId xmlns="" xmlns:a16="http://schemas.microsoft.com/office/drawing/2014/main" id="{612FB1D6-9AAC-C861-1C19-A91F63D78FAA}"/>
              </a:ext>
            </a:extLst>
          </p:cNvPr>
          <p:cNvSpPr txBox="1">
            <a:spLocks noChangeArrowheads="1"/>
          </p:cNvSpPr>
          <p:nvPr/>
        </p:nvSpPr>
        <p:spPr bwMode="auto">
          <a:xfrm>
            <a:off x="8196264" y="2438401"/>
            <a:ext cx="827087" cy="284163"/>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APBN</a:t>
            </a:r>
          </a:p>
        </p:txBody>
      </p:sp>
      <p:sp>
        <p:nvSpPr>
          <p:cNvPr id="35851" name="Text Box 11">
            <a:extLst>
              <a:ext uri="{FF2B5EF4-FFF2-40B4-BE49-F238E27FC236}">
                <a16:creationId xmlns="" xmlns:a16="http://schemas.microsoft.com/office/drawing/2014/main" id="{FB13E916-CD08-586F-B590-85CD9B996C67}"/>
              </a:ext>
            </a:extLst>
          </p:cNvPr>
          <p:cNvSpPr txBox="1">
            <a:spLocks noChangeArrowheads="1"/>
          </p:cNvSpPr>
          <p:nvPr/>
        </p:nvSpPr>
        <p:spPr bwMode="auto">
          <a:xfrm>
            <a:off x="1801814" y="3571876"/>
            <a:ext cx="1119187"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dirty="0">
                <a:latin typeface="Tahoma" panose="020B0604030504040204" pitchFamily="34" charset="0"/>
              </a:rPr>
              <a:t>RPJP</a:t>
            </a:r>
          </a:p>
          <a:p>
            <a:pPr algn="ctr" eaLnBrk="1" hangingPunct="1">
              <a:spcBef>
                <a:spcPct val="0"/>
              </a:spcBef>
              <a:buClrTx/>
              <a:buSzTx/>
              <a:buFontTx/>
              <a:buNone/>
            </a:pPr>
            <a:r>
              <a:rPr lang="en-US" altLang="en-US" sz="1200" b="1" dirty="0">
                <a:latin typeface="Tahoma" panose="020B0604030504040204" pitchFamily="34" charset="0"/>
              </a:rPr>
              <a:t>DAERAH</a:t>
            </a:r>
          </a:p>
        </p:txBody>
      </p:sp>
      <p:sp>
        <p:nvSpPr>
          <p:cNvPr id="35852" name="Text Box 12">
            <a:extLst>
              <a:ext uri="{FF2B5EF4-FFF2-40B4-BE49-F238E27FC236}">
                <a16:creationId xmlns="" xmlns:a16="http://schemas.microsoft.com/office/drawing/2014/main" id="{CF3D5149-AD1F-998C-6F20-47428084C1D0}"/>
              </a:ext>
            </a:extLst>
          </p:cNvPr>
          <p:cNvSpPr txBox="1">
            <a:spLocks noChangeArrowheads="1"/>
          </p:cNvSpPr>
          <p:nvPr/>
        </p:nvSpPr>
        <p:spPr bwMode="auto">
          <a:xfrm>
            <a:off x="3205164" y="3565526"/>
            <a:ext cx="1119187"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RPJM</a:t>
            </a:r>
          </a:p>
          <a:p>
            <a:pPr algn="ctr" eaLnBrk="1" hangingPunct="1">
              <a:spcBef>
                <a:spcPct val="0"/>
              </a:spcBef>
              <a:buClrTx/>
              <a:buSzTx/>
              <a:buFontTx/>
              <a:buNone/>
            </a:pPr>
            <a:r>
              <a:rPr lang="en-US" altLang="en-US" sz="1200" b="1">
                <a:latin typeface="Tahoma" panose="020B0604030504040204" pitchFamily="34" charset="0"/>
              </a:rPr>
              <a:t>DAERAH</a:t>
            </a:r>
          </a:p>
        </p:txBody>
      </p:sp>
      <p:sp>
        <p:nvSpPr>
          <p:cNvPr id="35853" name="Text Box 13">
            <a:extLst>
              <a:ext uri="{FF2B5EF4-FFF2-40B4-BE49-F238E27FC236}">
                <a16:creationId xmlns="" xmlns:a16="http://schemas.microsoft.com/office/drawing/2014/main" id="{6FC4560D-F985-EAB6-97FA-68EC9ADE6C03}"/>
              </a:ext>
            </a:extLst>
          </p:cNvPr>
          <p:cNvSpPr txBox="1">
            <a:spLocks noChangeArrowheads="1"/>
          </p:cNvSpPr>
          <p:nvPr/>
        </p:nvSpPr>
        <p:spPr bwMode="auto">
          <a:xfrm>
            <a:off x="4876800" y="3581400"/>
            <a:ext cx="838200" cy="376238"/>
          </a:xfrm>
          <a:prstGeom prst="rect">
            <a:avLst/>
          </a:prstGeom>
          <a:solidFill>
            <a:srgbClr val="FFFF00"/>
          </a:solidFill>
          <a:ln w="9525">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10000"/>
              </a:spcBef>
              <a:spcAft>
                <a:spcPct val="10000"/>
              </a:spcAft>
              <a:buClrTx/>
              <a:buSzTx/>
              <a:buFontTx/>
              <a:buNone/>
            </a:pPr>
            <a:r>
              <a:rPr lang="en-US" altLang="en-US" sz="1800">
                <a:latin typeface="Tahoma" panose="020B0604030504040204" pitchFamily="34" charset="0"/>
              </a:rPr>
              <a:t>RKPD</a:t>
            </a:r>
          </a:p>
        </p:txBody>
      </p:sp>
      <p:sp>
        <p:nvSpPr>
          <p:cNvPr id="35854" name="Text Box 14">
            <a:extLst>
              <a:ext uri="{FF2B5EF4-FFF2-40B4-BE49-F238E27FC236}">
                <a16:creationId xmlns="" xmlns:a16="http://schemas.microsoft.com/office/drawing/2014/main" id="{9315E64C-B767-42EB-7D99-F6B1779CE8AF}"/>
              </a:ext>
            </a:extLst>
          </p:cNvPr>
          <p:cNvSpPr txBox="1">
            <a:spLocks noChangeArrowheads="1"/>
          </p:cNvSpPr>
          <p:nvPr/>
        </p:nvSpPr>
        <p:spPr bwMode="auto">
          <a:xfrm>
            <a:off x="6781800" y="3581401"/>
            <a:ext cx="973138" cy="284163"/>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RAPBD</a:t>
            </a:r>
          </a:p>
        </p:txBody>
      </p:sp>
      <p:sp>
        <p:nvSpPr>
          <p:cNvPr id="35855" name="Text Box 15">
            <a:extLst>
              <a:ext uri="{FF2B5EF4-FFF2-40B4-BE49-F238E27FC236}">
                <a16:creationId xmlns="" xmlns:a16="http://schemas.microsoft.com/office/drawing/2014/main" id="{2EC451F4-CC09-B23E-0D2D-DF9E2476C752}"/>
              </a:ext>
            </a:extLst>
          </p:cNvPr>
          <p:cNvSpPr txBox="1">
            <a:spLocks noChangeArrowheads="1"/>
          </p:cNvSpPr>
          <p:nvPr/>
        </p:nvSpPr>
        <p:spPr bwMode="auto">
          <a:xfrm>
            <a:off x="8318500" y="3581401"/>
            <a:ext cx="825500" cy="284163"/>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APBD</a:t>
            </a:r>
          </a:p>
        </p:txBody>
      </p:sp>
      <p:sp>
        <p:nvSpPr>
          <p:cNvPr id="35856" name="Text Box 16">
            <a:extLst>
              <a:ext uri="{FF2B5EF4-FFF2-40B4-BE49-F238E27FC236}">
                <a16:creationId xmlns="" xmlns:a16="http://schemas.microsoft.com/office/drawing/2014/main" id="{CF5D7582-734A-11C4-C559-77A9720776C1}"/>
              </a:ext>
            </a:extLst>
          </p:cNvPr>
          <p:cNvSpPr txBox="1">
            <a:spLocks noChangeArrowheads="1"/>
          </p:cNvSpPr>
          <p:nvPr/>
        </p:nvSpPr>
        <p:spPr bwMode="auto">
          <a:xfrm>
            <a:off x="3233738" y="4618039"/>
            <a:ext cx="1230312"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RENSTRA</a:t>
            </a:r>
          </a:p>
          <a:p>
            <a:pPr algn="ctr" eaLnBrk="1" hangingPunct="1">
              <a:spcBef>
                <a:spcPct val="0"/>
              </a:spcBef>
              <a:buClrTx/>
              <a:buSzTx/>
              <a:buFontTx/>
              <a:buNone/>
            </a:pPr>
            <a:r>
              <a:rPr lang="en-US" altLang="en-US" sz="1200" b="1">
                <a:latin typeface="Tahoma" panose="020B0604030504040204" pitchFamily="34" charset="0"/>
              </a:rPr>
              <a:t>SKPD</a:t>
            </a:r>
          </a:p>
        </p:txBody>
      </p:sp>
      <p:sp>
        <p:nvSpPr>
          <p:cNvPr id="35857" name="Text Box 17">
            <a:extLst>
              <a:ext uri="{FF2B5EF4-FFF2-40B4-BE49-F238E27FC236}">
                <a16:creationId xmlns="" xmlns:a16="http://schemas.microsoft.com/office/drawing/2014/main" id="{986C9370-A2D5-3E3A-C3C8-A9711EF7CC4F}"/>
              </a:ext>
            </a:extLst>
          </p:cNvPr>
          <p:cNvSpPr txBox="1">
            <a:spLocks noChangeArrowheads="1"/>
          </p:cNvSpPr>
          <p:nvPr/>
        </p:nvSpPr>
        <p:spPr bwMode="auto">
          <a:xfrm>
            <a:off x="4926014" y="4600576"/>
            <a:ext cx="928687"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RENJA</a:t>
            </a:r>
          </a:p>
          <a:p>
            <a:pPr algn="ctr" eaLnBrk="1" hangingPunct="1">
              <a:spcBef>
                <a:spcPct val="0"/>
              </a:spcBef>
              <a:buClrTx/>
              <a:buSzTx/>
              <a:buFontTx/>
              <a:buNone/>
            </a:pPr>
            <a:r>
              <a:rPr lang="en-US" altLang="en-US" sz="1200" b="1">
                <a:latin typeface="Tahoma" panose="020B0604030504040204" pitchFamily="34" charset="0"/>
              </a:rPr>
              <a:t>SKPD</a:t>
            </a:r>
          </a:p>
        </p:txBody>
      </p:sp>
      <p:sp>
        <p:nvSpPr>
          <p:cNvPr id="35858" name="Text Box 18">
            <a:extLst>
              <a:ext uri="{FF2B5EF4-FFF2-40B4-BE49-F238E27FC236}">
                <a16:creationId xmlns="" xmlns:a16="http://schemas.microsoft.com/office/drawing/2014/main" id="{A7A131C4-1137-6BFB-09BF-D54D781B965D}"/>
              </a:ext>
            </a:extLst>
          </p:cNvPr>
          <p:cNvSpPr txBox="1">
            <a:spLocks noChangeArrowheads="1"/>
          </p:cNvSpPr>
          <p:nvPr/>
        </p:nvSpPr>
        <p:spPr bwMode="auto">
          <a:xfrm>
            <a:off x="6834188" y="4648201"/>
            <a:ext cx="876300"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RKA –</a:t>
            </a:r>
          </a:p>
          <a:p>
            <a:pPr algn="ctr" eaLnBrk="1" hangingPunct="1">
              <a:spcBef>
                <a:spcPct val="0"/>
              </a:spcBef>
              <a:buClrTx/>
              <a:buSzTx/>
              <a:buFontTx/>
              <a:buNone/>
            </a:pPr>
            <a:r>
              <a:rPr lang="en-US" altLang="en-US" sz="1200" b="1">
                <a:latin typeface="Tahoma" panose="020B0604030504040204" pitchFamily="34" charset="0"/>
              </a:rPr>
              <a:t>SKPD</a:t>
            </a:r>
          </a:p>
        </p:txBody>
      </p:sp>
      <p:sp>
        <p:nvSpPr>
          <p:cNvPr id="35859" name="Text Box 19">
            <a:extLst>
              <a:ext uri="{FF2B5EF4-FFF2-40B4-BE49-F238E27FC236}">
                <a16:creationId xmlns="" xmlns:a16="http://schemas.microsoft.com/office/drawing/2014/main" id="{B133D69B-D481-DA6C-5FEB-CCC50FA5F801}"/>
              </a:ext>
            </a:extLst>
          </p:cNvPr>
          <p:cNvSpPr txBox="1">
            <a:spLocks noChangeArrowheads="1"/>
          </p:cNvSpPr>
          <p:nvPr/>
        </p:nvSpPr>
        <p:spPr bwMode="auto">
          <a:xfrm>
            <a:off x="7943850" y="4648201"/>
            <a:ext cx="1352550"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PENJABARAN</a:t>
            </a:r>
          </a:p>
          <a:p>
            <a:pPr algn="ctr" eaLnBrk="1" hangingPunct="1">
              <a:spcBef>
                <a:spcPct val="0"/>
              </a:spcBef>
              <a:buClrTx/>
              <a:buSzTx/>
              <a:buFontTx/>
              <a:buNone/>
            </a:pPr>
            <a:r>
              <a:rPr lang="en-US" altLang="en-US" sz="1200" b="1">
                <a:latin typeface="Tahoma" panose="020B0604030504040204" pitchFamily="34" charset="0"/>
              </a:rPr>
              <a:t>APBD</a:t>
            </a:r>
          </a:p>
        </p:txBody>
      </p:sp>
      <p:sp>
        <p:nvSpPr>
          <p:cNvPr id="35860" name="Text Box 20">
            <a:extLst>
              <a:ext uri="{FF2B5EF4-FFF2-40B4-BE49-F238E27FC236}">
                <a16:creationId xmlns="" xmlns:a16="http://schemas.microsoft.com/office/drawing/2014/main" id="{6F86A795-8457-BAB2-71A1-2D9AD3CA98FE}"/>
              </a:ext>
            </a:extLst>
          </p:cNvPr>
          <p:cNvSpPr txBox="1">
            <a:spLocks noChangeArrowheads="1"/>
          </p:cNvSpPr>
          <p:nvPr/>
        </p:nvSpPr>
        <p:spPr bwMode="auto">
          <a:xfrm>
            <a:off x="3233738" y="1408114"/>
            <a:ext cx="1230312" cy="466725"/>
          </a:xfrm>
          <a:prstGeom prst="rect">
            <a:avLst/>
          </a:prstGeom>
          <a:solidFill>
            <a:srgbClr val="FFFF00"/>
          </a:solidFill>
          <a:ln w="9525">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RENSTRA</a:t>
            </a:r>
          </a:p>
          <a:p>
            <a:pPr algn="ctr" eaLnBrk="1" hangingPunct="1">
              <a:spcBef>
                <a:spcPct val="0"/>
              </a:spcBef>
              <a:buClrTx/>
              <a:buSzTx/>
              <a:buFontTx/>
              <a:buNone/>
            </a:pPr>
            <a:r>
              <a:rPr lang="en-US" altLang="en-US" sz="1200" b="1">
                <a:latin typeface="Tahoma" panose="020B0604030504040204" pitchFamily="34" charset="0"/>
              </a:rPr>
              <a:t>KL</a:t>
            </a:r>
          </a:p>
        </p:txBody>
      </p:sp>
      <p:sp>
        <p:nvSpPr>
          <p:cNvPr id="35861" name="Text Box 21">
            <a:extLst>
              <a:ext uri="{FF2B5EF4-FFF2-40B4-BE49-F238E27FC236}">
                <a16:creationId xmlns="" xmlns:a16="http://schemas.microsoft.com/office/drawing/2014/main" id="{56667AA1-251E-159C-379B-FCABB7658592}"/>
              </a:ext>
            </a:extLst>
          </p:cNvPr>
          <p:cNvSpPr txBox="1">
            <a:spLocks noChangeArrowheads="1"/>
          </p:cNvSpPr>
          <p:nvPr/>
        </p:nvSpPr>
        <p:spPr bwMode="auto">
          <a:xfrm>
            <a:off x="4851400" y="1409701"/>
            <a:ext cx="928688"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RENJA</a:t>
            </a:r>
          </a:p>
          <a:p>
            <a:pPr algn="ctr" eaLnBrk="1" hangingPunct="1">
              <a:spcBef>
                <a:spcPct val="0"/>
              </a:spcBef>
              <a:buClrTx/>
              <a:buSzTx/>
              <a:buFontTx/>
              <a:buNone/>
            </a:pPr>
            <a:r>
              <a:rPr lang="en-US" altLang="en-US" sz="1200" b="1">
                <a:latin typeface="Tahoma" panose="020B0604030504040204" pitchFamily="34" charset="0"/>
              </a:rPr>
              <a:t>KL</a:t>
            </a:r>
          </a:p>
        </p:txBody>
      </p:sp>
      <p:sp>
        <p:nvSpPr>
          <p:cNvPr id="35862" name="Text Box 22">
            <a:extLst>
              <a:ext uri="{FF2B5EF4-FFF2-40B4-BE49-F238E27FC236}">
                <a16:creationId xmlns="" xmlns:a16="http://schemas.microsoft.com/office/drawing/2014/main" id="{9AFFA746-8727-8123-76DF-23F67498B4F3}"/>
              </a:ext>
            </a:extLst>
          </p:cNvPr>
          <p:cNvSpPr txBox="1">
            <a:spLocks noChangeArrowheads="1"/>
          </p:cNvSpPr>
          <p:nvPr/>
        </p:nvSpPr>
        <p:spPr bwMode="auto">
          <a:xfrm>
            <a:off x="6886575" y="1447801"/>
            <a:ext cx="863600" cy="284163"/>
          </a:xfrm>
          <a:prstGeom prst="rect">
            <a:avLst/>
          </a:prstGeom>
          <a:solidFill>
            <a:srgbClr val="FFFF00"/>
          </a:solidFill>
          <a:ln w="9525" algn="ctr">
            <a:solidFill>
              <a:schemeClr val="bg1"/>
            </a:solidFill>
            <a:miter lim="800000"/>
            <a:headEnd/>
            <a:tailEnd/>
          </a:ln>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RKA - KL</a:t>
            </a:r>
          </a:p>
        </p:txBody>
      </p:sp>
      <p:sp>
        <p:nvSpPr>
          <p:cNvPr id="35863" name="Text Box 23">
            <a:extLst>
              <a:ext uri="{FF2B5EF4-FFF2-40B4-BE49-F238E27FC236}">
                <a16:creationId xmlns="" xmlns:a16="http://schemas.microsoft.com/office/drawing/2014/main" id="{A36B6AFB-CD34-745E-408A-C4EDE5D6EF22}"/>
              </a:ext>
            </a:extLst>
          </p:cNvPr>
          <p:cNvSpPr txBox="1">
            <a:spLocks noChangeArrowheads="1"/>
          </p:cNvSpPr>
          <p:nvPr/>
        </p:nvSpPr>
        <p:spPr bwMode="auto">
          <a:xfrm>
            <a:off x="8091489" y="1447801"/>
            <a:ext cx="1190625"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a:latin typeface="Tahoma" panose="020B0604030504040204" pitchFamily="34" charset="0"/>
              </a:rPr>
              <a:t>RINCIAN</a:t>
            </a:r>
          </a:p>
          <a:p>
            <a:pPr algn="ctr" eaLnBrk="1" hangingPunct="1">
              <a:spcBef>
                <a:spcPct val="0"/>
              </a:spcBef>
              <a:buClrTx/>
              <a:buSzTx/>
              <a:buFontTx/>
              <a:buNone/>
            </a:pPr>
            <a:r>
              <a:rPr lang="en-US" altLang="en-US" sz="1200" b="1">
                <a:latin typeface="Tahoma" panose="020B0604030504040204" pitchFamily="34" charset="0"/>
              </a:rPr>
              <a:t>APBN</a:t>
            </a:r>
          </a:p>
        </p:txBody>
      </p:sp>
      <p:sp>
        <p:nvSpPr>
          <p:cNvPr id="35864" name="Line 24">
            <a:extLst>
              <a:ext uri="{FF2B5EF4-FFF2-40B4-BE49-F238E27FC236}">
                <a16:creationId xmlns="" xmlns:a16="http://schemas.microsoft.com/office/drawing/2014/main" id="{3897E346-7322-F80E-82F2-85C5745ECF95}"/>
              </a:ext>
            </a:extLst>
          </p:cNvPr>
          <p:cNvSpPr>
            <a:spLocks noChangeShapeType="1"/>
          </p:cNvSpPr>
          <p:nvPr/>
        </p:nvSpPr>
        <p:spPr bwMode="auto">
          <a:xfrm>
            <a:off x="2819400" y="2590800"/>
            <a:ext cx="3810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65" name="Line 25">
            <a:extLst>
              <a:ext uri="{FF2B5EF4-FFF2-40B4-BE49-F238E27FC236}">
                <a16:creationId xmlns="" xmlns:a16="http://schemas.microsoft.com/office/drawing/2014/main" id="{97D481DF-8D3A-2BB4-732F-FC33ED4F9530}"/>
              </a:ext>
            </a:extLst>
          </p:cNvPr>
          <p:cNvSpPr>
            <a:spLocks noChangeShapeType="1"/>
          </p:cNvSpPr>
          <p:nvPr/>
        </p:nvSpPr>
        <p:spPr bwMode="auto">
          <a:xfrm>
            <a:off x="4572000" y="2590800"/>
            <a:ext cx="3810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66" name="Text Box 26">
            <a:extLst>
              <a:ext uri="{FF2B5EF4-FFF2-40B4-BE49-F238E27FC236}">
                <a16:creationId xmlns="" xmlns:a16="http://schemas.microsoft.com/office/drawing/2014/main" id="{E627D8ED-EE82-810C-C5BC-72A3164E0AF3}"/>
              </a:ext>
            </a:extLst>
          </p:cNvPr>
          <p:cNvSpPr txBox="1">
            <a:spLocks noChangeArrowheads="1"/>
          </p:cNvSpPr>
          <p:nvPr/>
        </p:nvSpPr>
        <p:spPr bwMode="auto">
          <a:xfrm>
            <a:off x="4343401" y="2239964"/>
            <a:ext cx="8112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dijabarkan</a:t>
            </a:r>
          </a:p>
        </p:txBody>
      </p:sp>
      <p:sp>
        <p:nvSpPr>
          <p:cNvPr id="35867" name="Line 27">
            <a:extLst>
              <a:ext uri="{FF2B5EF4-FFF2-40B4-BE49-F238E27FC236}">
                <a16:creationId xmlns="" xmlns:a16="http://schemas.microsoft.com/office/drawing/2014/main" id="{DA02B17A-25AF-9DE3-4153-FBC9A2007EF5}"/>
              </a:ext>
            </a:extLst>
          </p:cNvPr>
          <p:cNvSpPr>
            <a:spLocks noChangeShapeType="1"/>
          </p:cNvSpPr>
          <p:nvPr/>
        </p:nvSpPr>
        <p:spPr bwMode="auto">
          <a:xfrm>
            <a:off x="5638800" y="2590800"/>
            <a:ext cx="10668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68" name="Line 28">
            <a:extLst>
              <a:ext uri="{FF2B5EF4-FFF2-40B4-BE49-F238E27FC236}">
                <a16:creationId xmlns="" xmlns:a16="http://schemas.microsoft.com/office/drawing/2014/main" id="{1CB88604-06CA-8CD4-39CC-7985D53D0B51}"/>
              </a:ext>
            </a:extLst>
          </p:cNvPr>
          <p:cNvSpPr>
            <a:spLocks noChangeShapeType="1"/>
          </p:cNvSpPr>
          <p:nvPr/>
        </p:nvSpPr>
        <p:spPr bwMode="auto">
          <a:xfrm>
            <a:off x="7696200" y="2590800"/>
            <a:ext cx="4572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69" name="Line 29">
            <a:extLst>
              <a:ext uri="{FF2B5EF4-FFF2-40B4-BE49-F238E27FC236}">
                <a16:creationId xmlns="" xmlns:a16="http://schemas.microsoft.com/office/drawing/2014/main" id="{543BB598-AB0A-975B-939F-8E13AFFDDB3A}"/>
              </a:ext>
            </a:extLst>
          </p:cNvPr>
          <p:cNvSpPr>
            <a:spLocks noChangeShapeType="1"/>
          </p:cNvSpPr>
          <p:nvPr/>
        </p:nvSpPr>
        <p:spPr bwMode="auto">
          <a:xfrm flipV="1">
            <a:off x="3810000" y="1866900"/>
            <a:ext cx="0" cy="4953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0" name="Text Box 30">
            <a:extLst>
              <a:ext uri="{FF2B5EF4-FFF2-40B4-BE49-F238E27FC236}">
                <a16:creationId xmlns="" xmlns:a16="http://schemas.microsoft.com/office/drawing/2014/main" id="{83ACEA41-AD18-3DEC-3290-ABE32E93D736}"/>
              </a:ext>
            </a:extLst>
          </p:cNvPr>
          <p:cNvSpPr txBox="1">
            <a:spLocks noChangeArrowheads="1"/>
          </p:cNvSpPr>
          <p:nvPr/>
        </p:nvSpPr>
        <p:spPr bwMode="auto">
          <a:xfrm>
            <a:off x="3163888" y="1935164"/>
            <a:ext cx="7477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71" name="Line 31">
            <a:extLst>
              <a:ext uri="{FF2B5EF4-FFF2-40B4-BE49-F238E27FC236}">
                <a16:creationId xmlns="" xmlns:a16="http://schemas.microsoft.com/office/drawing/2014/main" id="{15895740-6C6B-582E-57CF-A9A0BFD35316}"/>
              </a:ext>
            </a:extLst>
          </p:cNvPr>
          <p:cNvSpPr>
            <a:spLocks noChangeShapeType="1"/>
          </p:cNvSpPr>
          <p:nvPr/>
        </p:nvSpPr>
        <p:spPr bwMode="auto">
          <a:xfrm>
            <a:off x="4495800" y="1609725"/>
            <a:ext cx="3048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2" name="Text Box 32">
            <a:extLst>
              <a:ext uri="{FF2B5EF4-FFF2-40B4-BE49-F238E27FC236}">
                <a16:creationId xmlns="" xmlns:a16="http://schemas.microsoft.com/office/drawing/2014/main" id="{808E81A7-C984-613D-702E-2AC1190B7FEF}"/>
              </a:ext>
            </a:extLst>
          </p:cNvPr>
          <p:cNvSpPr txBox="1">
            <a:spLocks noChangeArrowheads="1"/>
          </p:cNvSpPr>
          <p:nvPr/>
        </p:nvSpPr>
        <p:spPr bwMode="auto">
          <a:xfrm>
            <a:off x="4249738" y="1362075"/>
            <a:ext cx="7477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73" name="Line 33">
            <a:extLst>
              <a:ext uri="{FF2B5EF4-FFF2-40B4-BE49-F238E27FC236}">
                <a16:creationId xmlns="" xmlns:a16="http://schemas.microsoft.com/office/drawing/2014/main" id="{243B2714-4262-D446-A7DA-9E36A6AC0FE2}"/>
              </a:ext>
            </a:extLst>
          </p:cNvPr>
          <p:cNvSpPr>
            <a:spLocks noChangeShapeType="1"/>
          </p:cNvSpPr>
          <p:nvPr/>
        </p:nvSpPr>
        <p:spPr bwMode="auto">
          <a:xfrm>
            <a:off x="5791200" y="1600200"/>
            <a:ext cx="9144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4" name="Line 34">
            <a:extLst>
              <a:ext uri="{FF2B5EF4-FFF2-40B4-BE49-F238E27FC236}">
                <a16:creationId xmlns="" xmlns:a16="http://schemas.microsoft.com/office/drawing/2014/main" id="{8D354C2B-F6EA-59F4-E345-B3167BCA9D7C}"/>
              </a:ext>
            </a:extLst>
          </p:cNvPr>
          <p:cNvSpPr>
            <a:spLocks noChangeShapeType="1"/>
          </p:cNvSpPr>
          <p:nvPr/>
        </p:nvSpPr>
        <p:spPr bwMode="auto">
          <a:xfrm>
            <a:off x="7924800" y="1600200"/>
            <a:ext cx="1524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5" name="Line 35">
            <a:extLst>
              <a:ext uri="{FF2B5EF4-FFF2-40B4-BE49-F238E27FC236}">
                <a16:creationId xmlns="" xmlns:a16="http://schemas.microsoft.com/office/drawing/2014/main" id="{5E2DDAF5-8835-ECF7-A3A8-780611D7A4E2}"/>
              </a:ext>
            </a:extLst>
          </p:cNvPr>
          <p:cNvSpPr>
            <a:spLocks noChangeShapeType="1"/>
          </p:cNvSpPr>
          <p:nvPr/>
        </p:nvSpPr>
        <p:spPr bwMode="auto">
          <a:xfrm>
            <a:off x="7239000" y="1752600"/>
            <a:ext cx="0" cy="6858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6" name="Line 36">
            <a:extLst>
              <a:ext uri="{FF2B5EF4-FFF2-40B4-BE49-F238E27FC236}">
                <a16:creationId xmlns="" xmlns:a16="http://schemas.microsoft.com/office/drawing/2014/main" id="{49977205-1187-EBBE-11F2-1EAB17756ED3}"/>
              </a:ext>
            </a:extLst>
          </p:cNvPr>
          <p:cNvSpPr>
            <a:spLocks noChangeShapeType="1"/>
          </p:cNvSpPr>
          <p:nvPr/>
        </p:nvSpPr>
        <p:spPr bwMode="auto">
          <a:xfrm flipV="1">
            <a:off x="8610600" y="1905000"/>
            <a:ext cx="0" cy="5334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7" name="Line 37">
            <a:extLst>
              <a:ext uri="{FF2B5EF4-FFF2-40B4-BE49-F238E27FC236}">
                <a16:creationId xmlns="" xmlns:a16="http://schemas.microsoft.com/office/drawing/2014/main" id="{3761085B-6EF1-D9E5-7074-EFAD580F9B69}"/>
              </a:ext>
            </a:extLst>
          </p:cNvPr>
          <p:cNvSpPr>
            <a:spLocks noChangeShapeType="1"/>
          </p:cNvSpPr>
          <p:nvPr/>
        </p:nvSpPr>
        <p:spPr bwMode="auto">
          <a:xfrm>
            <a:off x="2362200" y="2867025"/>
            <a:ext cx="0" cy="6858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8" name="Line 38">
            <a:extLst>
              <a:ext uri="{FF2B5EF4-FFF2-40B4-BE49-F238E27FC236}">
                <a16:creationId xmlns="" xmlns:a16="http://schemas.microsoft.com/office/drawing/2014/main" id="{CCD7298A-5178-C012-B8AC-54CDDE4E2AAF}"/>
              </a:ext>
            </a:extLst>
          </p:cNvPr>
          <p:cNvSpPr>
            <a:spLocks noChangeShapeType="1"/>
          </p:cNvSpPr>
          <p:nvPr/>
        </p:nvSpPr>
        <p:spPr bwMode="auto">
          <a:xfrm>
            <a:off x="2895600" y="3810000"/>
            <a:ext cx="3048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79" name="Text Box 39">
            <a:extLst>
              <a:ext uri="{FF2B5EF4-FFF2-40B4-BE49-F238E27FC236}">
                <a16:creationId xmlns="" xmlns:a16="http://schemas.microsoft.com/office/drawing/2014/main" id="{C8ED49E1-F223-1C48-C453-65DB365DCB7E}"/>
              </a:ext>
            </a:extLst>
          </p:cNvPr>
          <p:cNvSpPr txBox="1">
            <a:spLocks noChangeArrowheads="1"/>
          </p:cNvSpPr>
          <p:nvPr/>
        </p:nvSpPr>
        <p:spPr bwMode="auto">
          <a:xfrm>
            <a:off x="2686051" y="3554414"/>
            <a:ext cx="7477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80" name="Text Box 40">
            <a:extLst>
              <a:ext uri="{FF2B5EF4-FFF2-40B4-BE49-F238E27FC236}">
                <a16:creationId xmlns="" xmlns:a16="http://schemas.microsoft.com/office/drawing/2014/main" id="{F6EA3FC5-BD50-5682-2AB0-21AA740EF5C1}"/>
              </a:ext>
            </a:extLst>
          </p:cNvPr>
          <p:cNvSpPr txBox="1">
            <a:spLocks noChangeArrowheads="1"/>
          </p:cNvSpPr>
          <p:nvPr/>
        </p:nvSpPr>
        <p:spPr bwMode="auto">
          <a:xfrm>
            <a:off x="4152901" y="3533775"/>
            <a:ext cx="8112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dijabarkan</a:t>
            </a:r>
          </a:p>
        </p:txBody>
      </p:sp>
      <p:sp>
        <p:nvSpPr>
          <p:cNvPr id="35881" name="Line 41">
            <a:extLst>
              <a:ext uri="{FF2B5EF4-FFF2-40B4-BE49-F238E27FC236}">
                <a16:creationId xmlns="" xmlns:a16="http://schemas.microsoft.com/office/drawing/2014/main" id="{51FB7306-E6B8-4309-56D9-81A130763FD5}"/>
              </a:ext>
            </a:extLst>
          </p:cNvPr>
          <p:cNvSpPr>
            <a:spLocks noChangeShapeType="1"/>
          </p:cNvSpPr>
          <p:nvPr/>
        </p:nvSpPr>
        <p:spPr bwMode="auto">
          <a:xfrm>
            <a:off x="4343400" y="3810000"/>
            <a:ext cx="4572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82" name="Line 42">
            <a:extLst>
              <a:ext uri="{FF2B5EF4-FFF2-40B4-BE49-F238E27FC236}">
                <a16:creationId xmlns="" xmlns:a16="http://schemas.microsoft.com/office/drawing/2014/main" id="{A98706B9-40D5-A5AB-8A24-0A005AF4C46E}"/>
              </a:ext>
            </a:extLst>
          </p:cNvPr>
          <p:cNvSpPr>
            <a:spLocks noChangeShapeType="1"/>
          </p:cNvSpPr>
          <p:nvPr/>
        </p:nvSpPr>
        <p:spPr bwMode="auto">
          <a:xfrm>
            <a:off x="3810000" y="2867025"/>
            <a:ext cx="0" cy="685800"/>
          </a:xfrm>
          <a:prstGeom prst="line">
            <a:avLst/>
          </a:prstGeom>
          <a:noFill/>
          <a:ln w="28575">
            <a:solidFill>
              <a:schemeClr val="bg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83" name="Line 43">
            <a:extLst>
              <a:ext uri="{FF2B5EF4-FFF2-40B4-BE49-F238E27FC236}">
                <a16:creationId xmlns="" xmlns:a16="http://schemas.microsoft.com/office/drawing/2014/main" id="{503BD72E-8E47-AE77-2BB3-2542D227C890}"/>
              </a:ext>
            </a:extLst>
          </p:cNvPr>
          <p:cNvSpPr>
            <a:spLocks noChangeShapeType="1"/>
          </p:cNvSpPr>
          <p:nvPr/>
        </p:nvSpPr>
        <p:spPr bwMode="auto">
          <a:xfrm>
            <a:off x="5257800" y="2743200"/>
            <a:ext cx="0" cy="762000"/>
          </a:xfrm>
          <a:prstGeom prst="line">
            <a:avLst/>
          </a:prstGeom>
          <a:noFill/>
          <a:ln w="28575">
            <a:solidFill>
              <a:schemeClr val="bg2"/>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84" name="Line 44">
            <a:extLst>
              <a:ext uri="{FF2B5EF4-FFF2-40B4-BE49-F238E27FC236}">
                <a16:creationId xmlns="" xmlns:a16="http://schemas.microsoft.com/office/drawing/2014/main" id="{789390FF-D3D4-8881-829B-B8D2C3B79360}"/>
              </a:ext>
            </a:extLst>
          </p:cNvPr>
          <p:cNvSpPr>
            <a:spLocks noChangeShapeType="1"/>
          </p:cNvSpPr>
          <p:nvPr/>
        </p:nvSpPr>
        <p:spPr bwMode="auto">
          <a:xfrm flipV="1">
            <a:off x="5257800" y="1905000"/>
            <a:ext cx="0" cy="5334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85" name="Text Box 45">
            <a:extLst>
              <a:ext uri="{FF2B5EF4-FFF2-40B4-BE49-F238E27FC236}">
                <a16:creationId xmlns="" xmlns:a16="http://schemas.microsoft.com/office/drawing/2014/main" id="{9815BDDB-8D34-70EB-7FE0-003230A55AC0}"/>
              </a:ext>
            </a:extLst>
          </p:cNvPr>
          <p:cNvSpPr txBox="1">
            <a:spLocks noChangeArrowheads="1"/>
          </p:cNvSpPr>
          <p:nvPr/>
        </p:nvSpPr>
        <p:spPr bwMode="auto">
          <a:xfrm>
            <a:off x="4800601" y="1981200"/>
            <a:ext cx="5111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diacu</a:t>
            </a:r>
          </a:p>
        </p:txBody>
      </p:sp>
      <p:sp>
        <p:nvSpPr>
          <p:cNvPr id="35886" name="Text Box 46">
            <a:extLst>
              <a:ext uri="{FF2B5EF4-FFF2-40B4-BE49-F238E27FC236}">
                <a16:creationId xmlns="" xmlns:a16="http://schemas.microsoft.com/office/drawing/2014/main" id="{A2E3D31F-D79A-D368-55DC-81F7E381015E}"/>
              </a:ext>
            </a:extLst>
          </p:cNvPr>
          <p:cNvSpPr txBox="1">
            <a:spLocks noChangeArrowheads="1"/>
          </p:cNvSpPr>
          <p:nvPr/>
        </p:nvSpPr>
        <p:spPr bwMode="auto">
          <a:xfrm>
            <a:off x="5562601" y="3352800"/>
            <a:ext cx="747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87" name="Line 47">
            <a:extLst>
              <a:ext uri="{FF2B5EF4-FFF2-40B4-BE49-F238E27FC236}">
                <a16:creationId xmlns="" xmlns:a16="http://schemas.microsoft.com/office/drawing/2014/main" id="{89838072-DB9D-0C23-BDD8-04F87BFA60DF}"/>
              </a:ext>
            </a:extLst>
          </p:cNvPr>
          <p:cNvSpPr>
            <a:spLocks noChangeShapeType="1"/>
          </p:cNvSpPr>
          <p:nvPr/>
        </p:nvSpPr>
        <p:spPr bwMode="auto">
          <a:xfrm>
            <a:off x="7848600" y="3733800"/>
            <a:ext cx="3810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88" name="Line 48">
            <a:extLst>
              <a:ext uri="{FF2B5EF4-FFF2-40B4-BE49-F238E27FC236}">
                <a16:creationId xmlns="" xmlns:a16="http://schemas.microsoft.com/office/drawing/2014/main" id="{BA6EF114-D167-2C26-3F56-9A6AEA451F0F}"/>
              </a:ext>
            </a:extLst>
          </p:cNvPr>
          <p:cNvSpPr>
            <a:spLocks noChangeShapeType="1"/>
          </p:cNvSpPr>
          <p:nvPr/>
        </p:nvSpPr>
        <p:spPr bwMode="auto">
          <a:xfrm flipV="1">
            <a:off x="7315200" y="3886200"/>
            <a:ext cx="0" cy="6858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89" name="Line 49">
            <a:extLst>
              <a:ext uri="{FF2B5EF4-FFF2-40B4-BE49-F238E27FC236}">
                <a16:creationId xmlns="" xmlns:a16="http://schemas.microsoft.com/office/drawing/2014/main" id="{0921F997-DC3B-5FBD-33D7-8F3C61CB6968}"/>
              </a:ext>
            </a:extLst>
          </p:cNvPr>
          <p:cNvSpPr>
            <a:spLocks noChangeShapeType="1"/>
          </p:cNvSpPr>
          <p:nvPr/>
        </p:nvSpPr>
        <p:spPr bwMode="auto">
          <a:xfrm>
            <a:off x="8686800" y="3886200"/>
            <a:ext cx="0" cy="7620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90" name="Line 50">
            <a:extLst>
              <a:ext uri="{FF2B5EF4-FFF2-40B4-BE49-F238E27FC236}">
                <a16:creationId xmlns="" xmlns:a16="http://schemas.microsoft.com/office/drawing/2014/main" id="{664AC22C-E1DF-2334-EB7B-A9C027FD628C}"/>
              </a:ext>
            </a:extLst>
          </p:cNvPr>
          <p:cNvSpPr>
            <a:spLocks noChangeShapeType="1"/>
          </p:cNvSpPr>
          <p:nvPr/>
        </p:nvSpPr>
        <p:spPr bwMode="auto">
          <a:xfrm>
            <a:off x="7696200" y="4876800"/>
            <a:ext cx="2286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91" name="Text Box 51">
            <a:extLst>
              <a:ext uri="{FF2B5EF4-FFF2-40B4-BE49-F238E27FC236}">
                <a16:creationId xmlns="" xmlns:a16="http://schemas.microsoft.com/office/drawing/2014/main" id="{A4057438-B4E5-CEAC-8180-E53B4F234146}"/>
              </a:ext>
            </a:extLst>
          </p:cNvPr>
          <p:cNvSpPr txBox="1">
            <a:spLocks noChangeArrowheads="1"/>
          </p:cNvSpPr>
          <p:nvPr/>
        </p:nvSpPr>
        <p:spPr bwMode="auto">
          <a:xfrm>
            <a:off x="5802313" y="4610100"/>
            <a:ext cx="7477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92" name="Line 52">
            <a:extLst>
              <a:ext uri="{FF2B5EF4-FFF2-40B4-BE49-F238E27FC236}">
                <a16:creationId xmlns="" xmlns:a16="http://schemas.microsoft.com/office/drawing/2014/main" id="{D43C4C0F-5B32-626F-A0BB-D896C4BFACD6}"/>
              </a:ext>
            </a:extLst>
          </p:cNvPr>
          <p:cNvSpPr>
            <a:spLocks noChangeShapeType="1"/>
          </p:cNvSpPr>
          <p:nvPr/>
        </p:nvSpPr>
        <p:spPr bwMode="auto">
          <a:xfrm>
            <a:off x="5867400" y="4876800"/>
            <a:ext cx="9906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93" name="Text Box 53">
            <a:extLst>
              <a:ext uri="{FF2B5EF4-FFF2-40B4-BE49-F238E27FC236}">
                <a16:creationId xmlns="" xmlns:a16="http://schemas.microsoft.com/office/drawing/2014/main" id="{21E515CA-D328-568C-4537-2FC9B0FFDEB4}"/>
              </a:ext>
            </a:extLst>
          </p:cNvPr>
          <p:cNvSpPr txBox="1">
            <a:spLocks noChangeArrowheads="1"/>
          </p:cNvSpPr>
          <p:nvPr/>
        </p:nvSpPr>
        <p:spPr bwMode="auto">
          <a:xfrm>
            <a:off x="4343401" y="4602164"/>
            <a:ext cx="7477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94" name="Line 54">
            <a:extLst>
              <a:ext uri="{FF2B5EF4-FFF2-40B4-BE49-F238E27FC236}">
                <a16:creationId xmlns="" xmlns:a16="http://schemas.microsoft.com/office/drawing/2014/main" id="{C8852837-5FAE-75F9-9E48-DB221B362A58}"/>
              </a:ext>
            </a:extLst>
          </p:cNvPr>
          <p:cNvSpPr>
            <a:spLocks noChangeShapeType="1"/>
          </p:cNvSpPr>
          <p:nvPr/>
        </p:nvSpPr>
        <p:spPr bwMode="auto">
          <a:xfrm flipV="1">
            <a:off x="4419600" y="4876800"/>
            <a:ext cx="4572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95" name="Line 55">
            <a:extLst>
              <a:ext uri="{FF2B5EF4-FFF2-40B4-BE49-F238E27FC236}">
                <a16:creationId xmlns="" xmlns:a16="http://schemas.microsoft.com/office/drawing/2014/main" id="{ABD38A70-6353-CD33-3CF4-20FBA96CAE24}"/>
              </a:ext>
            </a:extLst>
          </p:cNvPr>
          <p:cNvSpPr>
            <a:spLocks noChangeShapeType="1"/>
          </p:cNvSpPr>
          <p:nvPr/>
        </p:nvSpPr>
        <p:spPr bwMode="auto">
          <a:xfrm>
            <a:off x="3810000" y="4038600"/>
            <a:ext cx="0" cy="5334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896" name="Text Box 56">
            <a:extLst>
              <a:ext uri="{FF2B5EF4-FFF2-40B4-BE49-F238E27FC236}">
                <a16:creationId xmlns="" xmlns:a16="http://schemas.microsoft.com/office/drawing/2014/main" id="{87BD09BC-2210-6086-88A4-9AF06192E8FF}"/>
              </a:ext>
            </a:extLst>
          </p:cNvPr>
          <p:cNvSpPr txBox="1">
            <a:spLocks noChangeArrowheads="1"/>
          </p:cNvSpPr>
          <p:nvPr/>
        </p:nvSpPr>
        <p:spPr bwMode="auto">
          <a:xfrm>
            <a:off x="3135313" y="4144964"/>
            <a:ext cx="7477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897" name="Text Box 57">
            <a:extLst>
              <a:ext uri="{FF2B5EF4-FFF2-40B4-BE49-F238E27FC236}">
                <a16:creationId xmlns="" xmlns:a16="http://schemas.microsoft.com/office/drawing/2014/main" id="{F1FDB21D-8248-3B6C-5680-019D671A3932}"/>
              </a:ext>
            </a:extLst>
          </p:cNvPr>
          <p:cNvSpPr txBox="1">
            <a:spLocks noChangeArrowheads="1"/>
          </p:cNvSpPr>
          <p:nvPr/>
        </p:nvSpPr>
        <p:spPr bwMode="auto">
          <a:xfrm rot="5400000">
            <a:off x="9089232" y="1737520"/>
            <a:ext cx="1370013" cy="650875"/>
          </a:xfrm>
          <a:prstGeom prst="rect">
            <a:avLst/>
          </a:prstGeom>
          <a:solidFill>
            <a:srgbClr val="0033CC"/>
          </a:solidFill>
          <a:ln w="9525">
            <a:solidFill>
              <a:schemeClr val="tx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a:latin typeface="Albertus Extra Bold" pitchFamily="34" charset="0"/>
              </a:rPr>
              <a:t>Pemerintah </a:t>
            </a:r>
          </a:p>
          <a:p>
            <a:pPr algn="ctr" eaLnBrk="1" hangingPunct="1">
              <a:spcBef>
                <a:spcPct val="0"/>
              </a:spcBef>
              <a:buClrTx/>
              <a:buSzTx/>
              <a:buFontTx/>
              <a:buNone/>
            </a:pPr>
            <a:r>
              <a:rPr lang="en-US" altLang="en-US" sz="1800">
                <a:latin typeface="Albertus Extra Bold" pitchFamily="34" charset="0"/>
              </a:rPr>
              <a:t>Pusat</a:t>
            </a:r>
          </a:p>
        </p:txBody>
      </p:sp>
      <p:sp>
        <p:nvSpPr>
          <p:cNvPr id="35898" name="Text Box 58">
            <a:extLst>
              <a:ext uri="{FF2B5EF4-FFF2-40B4-BE49-F238E27FC236}">
                <a16:creationId xmlns="" xmlns:a16="http://schemas.microsoft.com/office/drawing/2014/main" id="{51D5E46B-FA59-1827-E8AC-159AFA67625E}"/>
              </a:ext>
            </a:extLst>
          </p:cNvPr>
          <p:cNvSpPr txBox="1">
            <a:spLocks noChangeArrowheads="1"/>
          </p:cNvSpPr>
          <p:nvPr/>
        </p:nvSpPr>
        <p:spPr bwMode="auto">
          <a:xfrm rot="5400000">
            <a:off x="9051132" y="4061620"/>
            <a:ext cx="1446213" cy="650875"/>
          </a:xfrm>
          <a:prstGeom prst="rect">
            <a:avLst/>
          </a:prstGeom>
          <a:solidFill>
            <a:srgbClr val="33CC33"/>
          </a:solidFill>
          <a:ln w="9525">
            <a:solidFill>
              <a:schemeClr val="tx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a:latin typeface="Albertus Extra Bold" pitchFamily="34" charset="0"/>
              </a:rPr>
              <a:t>Pemerintah </a:t>
            </a:r>
          </a:p>
          <a:p>
            <a:pPr algn="ctr" eaLnBrk="1" hangingPunct="1">
              <a:spcBef>
                <a:spcPct val="0"/>
              </a:spcBef>
              <a:buClrTx/>
              <a:buSzTx/>
              <a:buFontTx/>
              <a:buNone/>
            </a:pPr>
            <a:r>
              <a:rPr lang="en-US" altLang="en-US" sz="1800">
                <a:latin typeface="Albertus Extra Bold" pitchFamily="34" charset="0"/>
              </a:rPr>
              <a:t>Daerah</a:t>
            </a:r>
          </a:p>
        </p:txBody>
      </p:sp>
      <p:sp>
        <p:nvSpPr>
          <p:cNvPr id="35899" name="Text Box 59">
            <a:extLst>
              <a:ext uri="{FF2B5EF4-FFF2-40B4-BE49-F238E27FC236}">
                <a16:creationId xmlns="" xmlns:a16="http://schemas.microsoft.com/office/drawing/2014/main" id="{08361681-B212-8B82-5B56-3FFF56BC1550}"/>
              </a:ext>
            </a:extLst>
          </p:cNvPr>
          <p:cNvSpPr txBox="1">
            <a:spLocks noChangeArrowheads="1"/>
          </p:cNvSpPr>
          <p:nvPr/>
        </p:nvSpPr>
        <p:spPr bwMode="auto">
          <a:xfrm>
            <a:off x="1524000" y="5562601"/>
            <a:ext cx="4343400" cy="366713"/>
          </a:xfrm>
          <a:prstGeom prst="rect">
            <a:avLst/>
          </a:prstGeom>
          <a:solidFill>
            <a:srgbClr val="0099FF"/>
          </a:solidFill>
          <a:ln>
            <a:noFill/>
          </a:ln>
          <a:extLs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a:latin typeface="Albertus Extra Bold" pitchFamily="34" charset="0"/>
              </a:rPr>
              <a:t>PERENCANAAN PROGRAM</a:t>
            </a:r>
          </a:p>
        </p:txBody>
      </p:sp>
      <p:sp>
        <p:nvSpPr>
          <p:cNvPr id="35900" name="Text Box 60">
            <a:extLst>
              <a:ext uri="{FF2B5EF4-FFF2-40B4-BE49-F238E27FC236}">
                <a16:creationId xmlns="" xmlns:a16="http://schemas.microsoft.com/office/drawing/2014/main" id="{2138362A-21D4-E81D-DCB6-0DFD58051A61}"/>
              </a:ext>
            </a:extLst>
          </p:cNvPr>
          <p:cNvSpPr txBox="1">
            <a:spLocks noChangeArrowheads="1"/>
          </p:cNvSpPr>
          <p:nvPr/>
        </p:nvSpPr>
        <p:spPr bwMode="auto">
          <a:xfrm>
            <a:off x="5867400" y="5562601"/>
            <a:ext cx="3581400" cy="366713"/>
          </a:xfrm>
          <a:prstGeom prst="rect">
            <a:avLst/>
          </a:prstGeom>
          <a:solidFill>
            <a:schemeClr val="tx2"/>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800">
                <a:latin typeface="Albertus Extra Bold" pitchFamily="34" charset="0"/>
              </a:rPr>
              <a:t>PENGANGGARAN</a:t>
            </a:r>
          </a:p>
        </p:txBody>
      </p:sp>
      <p:sp>
        <p:nvSpPr>
          <p:cNvPr id="35901" name="Text Box 61">
            <a:extLst>
              <a:ext uri="{FF2B5EF4-FFF2-40B4-BE49-F238E27FC236}">
                <a16:creationId xmlns="" xmlns:a16="http://schemas.microsoft.com/office/drawing/2014/main" id="{1F940A90-C791-8817-5D77-1BA8E9190FC4}"/>
              </a:ext>
            </a:extLst>
          </p:cNvPr>
          <p:cNvSpPr txBox="1">
            <a:spLocks noChangeArrowheads="1"/>
          </p:cNvSpPr>
          <p:nvPr/>
        </p:nvSpPr>
        <p:spPr bwMode="auto">
          <a:xfrm>
            <a:off x="1905001" y="3048000"/>
            <a:ext cx="5111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diacu</a:t>
            </a:r>
          </a:p>
        </p:txBody>
      </p:sp>
      <p:sp>
        <p:nvSpPr>
          <p:cNvPr id="35902" name="Text Box 62">
            <a:extLst>
              <a:ext uri="{FF2B5EF4-FFF2-40B4-BE49-F238E27FC236}">
                <a16:creationId xmlns="" xmlns:a16="http://schemas.microsoft.com/office/drawing/2014/main" id="{0D974A2D-D5A1-5E66-7856-8C9F5231A872}"/>
              </a:ext>
            </a:extLst>
          </p:cNvPr>
          <p:cNvSpPr txBox="1">
            <a:spLocks noChangeArrowheads="1"/>
          </p:cNvSpPr>
          <p:nvPr/>
        </p:nvSpPr>
        <p:spPr bwMode="auto">
          <a:xfrm>
            <a:off x="2990850" y="3048000"/>
            <a:ext cx="9286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diperhatikan</a:t>
            </a:r>
          </a:p>
        </p:txBody>
      </p:sp>
      <p:sp>
        <p:nvSpPr>
          <p:cNvPr id="35903" name="Text Box 63">
            <a:extLst>
              <a:ext uri="{FF2B5EF4-FFF2-40B4-BE49-F238E27FC236}">
                <a16:creationId xmlns="" xmlns:a16="http://schemas.microsoft.com/office/drawing/2014/main" id="{040C8A46-723F-58DE-B0D7-FA2CA65388A7}"/>
              </a:ext>
            </a:extLst>
          </p:cNvPr>
          <p:cNvSpPr txBox="1">
            <a:spLocks noChangeArrowheads="1"/>
          </p:cNvSpPr>
          <p:nvPr/>
        </p:nvSpPr>
        <p:spPr bwMode="auto">
          <a:xfrm>
            <a:off x="5238750" y="3048000"/>
            <a:ext cx="248443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Diserasikan melalui MUSRENBANGDA</a:t>
            </a:r>
          </a:p>
        </p:txBody>
      </p:sp>
      <p:sp>
        <p:nvSpPr>
          <p:cNvPr id="35904" name="Line 64">
            <a:extLst>
              <a:ext uri="{FF2B5EF4-FFF2-40B4-BE49-F238E27FC236}">
                <a16:creationId xmlns="" xmlns:a16="http://schemas.microsoft.com/office/drawing/2014/main" id="{0B7A4B55-DE6E-A823-7E96-BB8A3649C0BC}"/>
              </a:ext>
            </a:extLst>
          </p:cNvPr>
          <p:cNvSpPr>
            <a:spLocks noChangeShapeType="1"/>
          </p:cNvSpPr>
          <p:nvPr/>
        </p:nvSpPr>
        <p:spPr bwMode="auto">
          <a:xfrm>
            <a:off x="5257800" y="3962400"/>
            <a:ext cx="0" cy="6096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905" name="Text Box 65">
            <a:extLst>
              <a:ext uri="{FF2B5EF4-FFF2-40B4-BE49-F238E27FC236}">
                <a16:creationId xmlns="" xmlns:a16="http://schemas.microsoft.com/office/drawing/2014/main" id="{88BE39D7-B097-5AA8-A143-78A26B5B6240}"/>
              </a:ext>
            </a:extLst>
          </p:cNvPr>
          <p:cNvSpPr txBox="1">
            <a:spLocks noChangeArrowheads="1"/>
          </p:cNvSpPr>
          <p:nvPr/>
        </p:nvSpPr>
        <p:spPr bwMode="auto">
          <a:xfrm>
            <a:off x="5721351" y="2362200"/>
            <a:ext cx="747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906" name="Text Box 66">
            <a:extLst>
              <a:ext uri="{FF2B5EF4-FFF2-40B4-BE49-F238E27FC236}">
                <a16:creationId xmlns="" xmlns:a16="http://schemas.microsoft.com/office/drawing/2014/main" id="{E8E62401-54CE-2F41-B9F4-21FF6409468F}"/>
              </a:ext>
            </a:extLst>
          </p:cNvPr>
          <p:cNvSpPr txBox="1">
            <a:spLocks noChangeArrowheads="1"/>
          </p:cNvSpPr>
          <p:nvPr/>
        </p:nvSpPr>
        <p:spPr bwMode="auto">
          <a:xfrm>
            <a:off x="5668963" y="1325564"/>
            <a:ext cx="7477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907" name="Text Box 67">
            <a:extLst>
              <a:ext uri="{FF2B5EF4-FFF2-40B4-BE49-F238E27FC236}">
                <a16:creationId xmlns="" xmlns:a16="http://schemas.microsoft.com/office/drawing/2014/main" id="{05F26431-B0CC-AE7D-B706-CAD30ADED95F}"/>
              </a:ext>
            </a:extLst>
          </p:cNvPr>
          <p:cNvSpPr txBox="1">
            <a:spLocks noChangeArrowheads="1"/>
          </p:cNvSpPr>
          <p:nvPr/>
        </p:nvSpPr>
        <p:spPr bwMode="auto">
          <a:xfrm>
            <a:off x="5943600" y="3657601"/>
            <a:ext cx="609600" cy="314325"/>
          </a:xfrm>
          <a:prstGeom prst="rect">
            <a:avLst/>
          </a:prstGeom>
          <a:solidFill>
            <a:srgbClr val="66FF33"/>
          </a:solidFill>
          <a:ln w="9525">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35000"/>
              </a:spcBef>
              <a:spcAft>
                <a:spcPct val="30000"/>
              </a:spcAft>
              <a:buClrTx/>
              <a:buSzTx/>
              <a:buFontTx/>
              <a:buNone/>
            </a:pPr>
            <a:r>
              <a:rPr lang="en-US" altLang="en-US" sz="1400" b="1">
                <a:latin typeface="Tahoma" panose="020B0604030504040204" pitchFamily="34" charset="0"/>
              </a:rPr>
              <a:t>KUA </a:t>
            </a:r>
          </a:p>
        </p:txBody>
      </p:sp>
      <p:sp>
        <p:nvSpPr>
          <p:cNvPr id="35908" name="Line 68">
            <a:extLst>
              <a:ext uri="{FF2B5EF4-FFF2-40B4-BE49-F238E27FC236}">
                <a16:creationId xmlns="" xmlns:a16="http://schemas.microsoft.com/office/drawing/2014/main" id="{A2C2ED0B-3315-3C4C-06A8-1C2307A98C5A}"/>
              </a:ext>
            </a:extLst>
          </p:cNvPr>
          <p:cNvSpPr>
            <a:spLocks noChangeShapeType="1"/>
          </p:cNvSpPr>
          <p:nvPr/>
        </p:nvSpPr>
        <p:spPr bwMode="auto">
          <a:xfrm>
            <a:off x="5715000" y="3810000"/>
            <a:ext cx="228600" cy="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909" name="Text Box 69">
            <a:extLst>
              <a:ext uri="{FF2B5EF4-FFF2-40B4-BE49-F238E27FC236}">
                <a16:creationId xmlns="" xmlns:a16="http://schemas.microsoft.com/office/drawing/2014/main" id="{2D11448E-A8CE-20AC-5838-CAE8D8A427F5}"/>
              </a:ext>
            </a:extLst>
          </p:cNvPr>
          <p:cNvSpPr txBox="1">
            <a:spLocks noChangeArrowheads="1"/>
          </p:cNvSpPr>
          <p:nvPr/>
        </p:nvSpPr>
        <p:spPr bwMode="auto">
          <a:xfrm>
            <a:off x="6400801" y="3352800"/>
            <a:ext cx="747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cxnSp>
        <p:nvCxnSpPr>
          <p:cNvPr id="35910" name="AutoShape 70">
            <a:extLst>
              <a:ext uri="{FF2B5EF4-FFF2-40B4-BE49-F238E27FC236}">
                <a16:creationId xmlns="" xmlns:a16="http://schemas.microsoft.com/office/drawing/2014/main" id="{4AF40145-05C9-3EF7-20CE-B84728303191}"/>
              </a:ext>
            </a:extLst>
          </p:cNvPr>
          <p:cNvCxnSpPr>
            <a:cxnSpLocks noChangeShapeType="1"/>
            <a:stCxn id="35907" idx="3"/>
            <a:endCxn id="35854" idx="1"/>
          </p:cNvCxnSpPr>
          <p:nvPr/>
        </p:nvCxnSpPr>
        <p:spPr bwMode="auto">
          <a:xfrm flipV="1">
            <a:off x="6553200" y="3724275"/>
            <a:ext cx="228600" cy="90488"/>
          </a:xfrm>
          <a:prstGeom prst="bentConnector3">
            <a:avLst>
              <a:gd name="adj1" fmla="val 50000"/>
            </a:avLst>
          </a:prstGeom>
          <a:noFill/>
          <a:ln w="12700">
            <a:solidFill>
              <a:schemeClr val="bg1"/>
            </a:solidFill>
            <a:miter lim="800000"/>
            <a:headEnd/>
            <a:tailEnd type="triangle" w="med" len="med"/>
          </a:ln>
          <a:extLst>
            <a:ext uri="{909E8E84-426E-40DD-AFC4-6F175D3DCCD1}">
              <a14:hiddenFill xmlns:a14="http://schemas.microsoft.com/office/drawing/2010/main">
                <a:noFill/>
              </a14:hiddenFill>
            </a:ext>
          </a:extLst>
        </p:spPr>
      </p:cxnSp>
      <p:sp>
        <p:nvSpPr>
          <p:cNvPr id="35911" name="Text Box 71">
            <a:extLst>
              <a:ext uri="{FF2B5EF4-FFF2-40B4-BE49-F238E27FC236}">
                <a16:creationId xmlns="" xmlns:a16="http://schemas.microsoft.com/office/drawing/2014/main" id="{64206374-AA69-0D51-DE74-CC91CA34629A}"/>
              </a:ext>
            </a:extLst>
          </p:cNvPr>
          <p:cNvSpPr txBox="1">
            <a:spLocks noChangeArrowheads="1"/>
          </p:cNvSpPr>
          <p:nvPr/>
        </p:nvSpPr>
        <p:spPr bwMode="auto">
          <a:xfrm>
            <a:off x="1638301" y="2362201"/>
            <a:ext cx="1350963" cy="466725"/>
          </a:xfrm>
          <a:prstGeom prst="rect">
            <a:avLst/>
          </a:prstGeom>
          <a:solidFill>
            <a:srgbClr val="FFFF00"/>
          </a:solidFill>
          <a:ln w="9525" algn="ctr">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1200" b="1" dirty="0">
                <a:latin typeface="Tahoma" panose="020B0604030504040204" pitchFamily="34" charset="0"/>
              </a:rPr>
              <a:t>RPJP</a:t>
            </a:r>
          </a:p>
          <a:p>
            <a:pPr algn="ctr" eaLnBrk="1" hangingPunct="1">
              <a:spcBef>
                <a:spcPct val="0"/>
              </a:spcBef>
              <a:buClrTx/>
              <a:buSzTx/>
              <a:buFontTx/>
              <a:buNone/>
            </a:pPr>
            <a:r>
              <a:rPr lang="en-US" altLang="en-US" sz="1200" b="1" dirty="0">
                <a:latin typeface="Tahoma" panose="020B0604030504040204" pitchFamily="34" charset="0"/>
              </a:rPr>
              <a:t>NASIONAL</a:t>
            </a:r>
          </a:p>
        </p:txBody>
      </p:sp>
      <p:sp>
        <p:nvSpPr>
          <p:cNvPr id="35912" name="Text Box 72">
            <a:extLst>
              <a:ext uri="{FF2B5EF4-FFF2-40B4-BE49-F238E27FC236}">
                <a16:creationId xmlns="" xmlns:a16="http://schemas.microsoft.com/office/drawing/2014/main" id="{B1311121-4358-8453-731A-6C0437BD6279}"/>
              </a:ext>
            </a:extLst>
          </p:cNvPr>
          <p:cNvSpPr txBox="1">
            <a:spLocks noChangeArrowheads="1"/>
          </p:cNvSpPr>
          <p:nvPr/>
        </p:nvSpPr>
        <p:spPr bwMode="auto">
          <a:xfrm>
            <a:off x="2743201" y="2286000"/>
            <a:ext cx="7477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n-US" sz="1200" b="1">
                <a:latin typeface="Arial Narrow" panose="020B0606020202030204" pitchFamily="34" charset="0"/>
              </a:rPr>
              <a:t>Pedoman</a:t>
            </a:r>
          </a:p>
        </p:txBody>
      </p:sp>
      <p:sp>
        <p:nvSpPr>
          <p:cNvPr id="35913" name="Text Box 73">
            <a:extLst>
              <a:ext uri="{FF2B5EF4-FFF2-40B4-BE49-F238E27FC236}">
                <a16:creationId xmlns="" xmlns:a16="http://schemas.microsoft.com/office/drawing/2014/main" id="{211CC26C-CFBD-D621-90B2-D4BC9E650E40}"/>
              </a:ext>
            </a:extLst>
          </p:cNvPr>
          <p:cNvSpPr txBox="1">
            <a:spLocks noChangeArrowheads="1"/>
          </p:cNvSpPr>
          <p:nvPr/>
        </p:nvSpPr>
        <p:spPr bwMode="auto">
          <a:xfrm>
            <a:off x="6248400" y="4191001"/>
            <a:ext cx="685800" cy="314325"/>
          </a:xfrm>
          <a:prstGeom prst="rect">
            <a:avLst/>
          </a:prstGeom>
          <a:solidFill>
            <a:srgbClr val="66FF33"/>
          </a:solidFill>
          <a:ln w="9525">
            <a:solidFill>
              <a:schemeClr val="bg1"/>
            </a:solidFill>
            <a:miter lim="800000"/>
            <a:headEnd/>
            <a:tailEnd/>
          </a:ln>
        </p:spPr>
        <p:txBody>
          <a:bodyPr>
            <a:spAutoFit/>
          </a:bodyPr>
          <a:lstStyle>
            <a:lvl1pPr>
              <a:spcBef>
                <a:spcPct val="20000"/>
              </a:spcBef>
              <a:buClr>
                <a:schemeClr val="hlink"/>
              </a:buClr>
              <a:buSzPct val="60000"/>
              <a:buFont typeface="Wingdings" panose="05000000000000000000" pitchFamily="2" charset="2"/>
              <a:buChar char="n"/>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2"/>
              </a:buClr>
              <a:buSzPct val="65000"/>
              <a:buFont typeface="Wingdings" panose="05000000000000000000" pitchFamily="2" charset="2"/>
              <a:buChar char="u"/>
              <a:defRPr sz="26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hlink"/>
              </a:buClr>
              <a:buSzPct val="65000"/>
              <a:buFont typeface="Wingdings" panose="05000000000000000000" pitchFamily="2" charset="2"/>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2"/>
              </a:buClr>
              <a:buSzPct val="10000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hlink"/>
              </a:buClr>
              <a:buSzPct val="10000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10000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35000"/>
              </a:spcBef>
              <a:spcAft>
                <a:spcPct val="30000"/>
              </a:spcAft>
              <a:buClrTx/>
              <a:buSzTx/>
              <a:buFontTx/>
              <a:buNone/>
            </a:pPr>
            <a:r>
              <a:rPr lang="en-US" altLang="en-US" sz="1400" b="1">
                <a:latin typeface="Tahoma" panose="020B0604030504040204" pitchFamily="34" charset="0"/>
              </a:rPr>
              <a:t>PPAS </a:t>
            </a:r>
          </a:p>
        </p:txBody>
      </p:sp>
      <p:sp>
        <p:nvSpPr>
          <p:cNvPr id="35914" name="Line 74">
            <a:extLst>
              <a:ext uri="{FF2B5EF4-FFF2-40B4-BE49-F238E27FC236}">
                <a16:creationId xmlns="" xmlns:a16="http://schemas.microsoft.com/office/drawing/2014/main" id="{C8AE7D4E-2C26-4F6A-873A-ECC755AED5FD}"/>
              </a:ext>
            </a:extLst>
          </p:cNvPr>
          <p:cNvSpPr>
            <a:spLocks noChangeShapeType="1"/>
          </p:cNvSpPr>
          <p:nvPr/>
        </p:nvSpPr>
        <p:spPr bwMode="auto">
          <a:xfrm>
            <a:off x="6629400" y="3810000"/>
            <a:ext cx="0" cy="3810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915" name="Line 75">
            <a:extLst>
              <a:ext uri="{FF2B5EF4-FFF2-40B4-BE49-F238E27FC236}">
                <a16:creationId xmlns="" xmlns:a16="http://schemas.microsoft.com/office/drawing/2014/main" id="{ADA3D586-8045-5E7F-7EBE-DB064EF85475}"/>
              </a:ext>
            </a:extLst>
          </p:cNvPr>
          <p:cNvSpPr>
            <a:spLocks noChangeShapeType="1"/>
          </p:cNvSpPr>
          <p:nvPr/>
        </p:nvSpPr>
        <p:spPr bwMode="auto">
          <a:xfrm>
            <a:off x="7086600" y="4343400"/>
            <a:ext cx="0" cy="304800"/>
          </a:xfrm>
          <a:prstGeom prst="line">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
        <p:nvSpPr>
          <p:cNvPr id="35916" name="Line 76">
            <a:extLst>
              <a:ext uri="{FF2B5EF4-FFF2-40B4-BE49-F238E27FC236}">
                <a16:creationId xmlns="" xmlns:a16="http://schemas.microsoft.com/office/drawing/2014/main" id="{C28427F2-A9A7-BA3D-7FD6-38FC762D6B0F}"/>
              </a:ext>
            </a:extLst>
          </p:cNvPr>
          <p:cNvSpPr>
            <a:spLocks noChangeShapeType="1"/>
          </p:cNvSpPr>
          <p:nvPr/>
        </p:nvSpPr>
        <p:spPr bwMode="auto">
          <a:xfrm>
            <a:off x="6934200" y="4343400"/>
            <a:ext cx="152400" cy="0"/>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endParaRPr lang="en-ID"/>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a:extLst>
              <a:ext uri="{FF2B5EF4-FFF2-40B4-BE49-F238E27FC236}">
                <a16:creationId xmlns="" xmlns:a16="http://schemas.microsoft.com/office/drawing/2014/main" id="{DCC4ACF3-6BEA-6E3D-E681-5954B3775D30}"/>
              </a:ext>
            </a:extLst>
          </p:cNvPr>
          <p:cNvSpPr>
            <a:spLocks noChangeArrowheads="1"/>
          </p:cNvSpPr>
          <p:nvPr/>
        </p:nvSpPr>
        <p:spPr bwMode="auto">
          <a:xfrm>
            <a:off x="1524001" y="0"/>
            <a:ext cx="354013" cy="42068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609600" indent="-60960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spcBef>
                <a:spcPct val="50000"/>
              </a:spcBef>
              <a:spcAft>
                <a:spcPct val="25000"/>
              </a:spcAft>
              <a:buSzPct val="90000"/>
              <a:buFont typeface="Wingdings" panose="05000000000000000000" pitchFamily="2" charset="2"/>
              <a:buNone/>
            </a:pPr>
            <a:r>
              <a:rPr lang="id-ID" altLang="en-US" sz="2400" b="1">
                <a:latin typeface="Arial" panose="020B0604020202020204" pitchFamily="34" charset="0"/>
              </a:rPr>
              <a:t>1</a:t>
            </a:r>
          </a:p>
        </p:txBody>
      </p:sp>
      <p:sp>
        <p:nvSpPr>
          <p:cNvPr id="39939" name="TextBox 7">
            <a:extLst>
              <a:ext uri="{FF2B5EF4-FFF2-40B4-BE49-F238E27FC236}">
                <a16:creationId xmlns="" xmlns:a16="http://schemas.microsoft.com/office/drawing/2014/main" id="{8BD76A19-103B-3F60-F8C2-7FE6AE29E2AC}"/>
              </a:ext>
            </a:extLst>
          </p:cNvPr>
          <p:cNvSpPr txBox="1">
            <a:spLocks noChangeArrowheads="1"/>
          </p:cNvSpPr>
          <p:nvPr/>
        </p:nvSpPr>
        <p:spPr bwMode="auto">
          <a:xfrm>
            <a:off x="2286000" y="304801"/>
            <a:ext cx="7315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2400" b="1">
                <a:solidFill>
                  <a:srgbClr val="FF0000"/>
                </a:solidFill>
              </a:rPr>
              <a:t>PENYUSUNAN RENCANA PEMBANGUNAN JANGKA PANJANG DAERAH</a:t>
            </a:r>
            <a:r>
              <a:rPr lang="en-US" altLang="en-US" sz="2400" b="1">
                <a:solidFill>
                  <a:srgbClr val="FF0000"/>
                </a:solidFill>
              </a:rPr>
              <a:t> (RPJPD)</a:t>
            </a:r>
          </a:p>
        </p:txBody>
      </p:sp>
      <p:sp>
        <p:nvSpPr>
          <p:cNvPr id="9" name="TextBox 8">
            <a:extLst>
              <a:ext uri="{FF2B5EF4-FFF2-40B4-BE49-F238E27FC236}">
                <a16:creationId xmlns="" xmlns:a16="http://schemas.microsoft.com/office/drawing/2014/main" id="{A8FEA236-4EF6-1CE7-6005-7B16BFC896B8}"/>
              </a:ext>
            </a:extLst>
          </p:cNvPr>
          <p:cNvSpPr txBox="1"/>
          <p:nvPr/>
        </p:nvSpPr>
        <p:spPr>
          <a:xfrm>
            <a:off x="5037138" y="1600201"/>
            <a:ext cx="2800350" cy="646113"/>
          </a:xfrm>
          <a:prstGeom prst="rect">
            <a:avLst/>
          </a:prstGeom>
          <a:solidFill>
            <a:schemeClr val="bg2">
              <a:lumMod val="75000"/>
            </a:schemeClr>
          </a:solidFill>
          <a:ln>
            <a:solidFill>
              <a:schemeClr val="tx2">
                <a:lumMod val="95000"/>
              </a:schemeClr>
            </a:solidFill>
          </a:ln>
        </p:spPr>
        <p:txBody>
          <a:bodyPr>
            <a:spAutoFit/>
          </a:bodyPr>
          <a:lstStyle/>
          <a:p>
            <a:pPr algn="ctr" eaLnBrk="1" hangingPunct="1">
              <a:defRPr/>
            </a:pPr>
            <a:r>
              <a:rPr lang="id-ID" b="1">
                <a:latin typeface="Tahoma" charset="0"/>
              </a:rPr>
              <a:t>Rancangan Awal RPJPD oleh Bappeda</a:t>
            </a:r>
          </a:p>
        </p:txBody>
      </p:sp>
      <p:sp>
        <p:nvSpPr>
          <p:cNvPr id="10" name="TextBox 9">
            <a:extLst>
              <a:ext uri="{FF2B5EF4-FFF2-40B4-BE49-F238E27FC236}">
                <a16:creationId xmlns="" xmlns:a16="http://schemas.microsoft.com/office/drawing/2014/main" id="{B0DC5F77-A976-16C4-E2C0-966E0A456B1D}"/>
              </a:ext>
            </a:extLst>
          </p:cNvPr>
          <p:cNvSpPr txBox="1"/>
          <p:nvPr/>
        </p:nvSpPr>
        <p:spPr>
          <a:xfrm>
            <a:off x="5043489" y="2238376"/>
            <a:ext cx="2801937" cy="523875"/>
          </a:xfrm>
          <a:prstGeom prst="rect">
            <a:avLst/>
          </a:prstGeom>
          <a:noFill/>
          <a:ln>
            <a:solidFill>
              <a:schemeClr val="tx2">
                <a:lumMod val="95000"/>
              </a:schemeClr>
            </a:solidFill>
          </a:ln>
        </p:spPr>
        <p:txBody>
          <a:bodyPr>
            <a:spAutoFit/>
          </a:bodyPr>
          <a:lstStyle/>
          <a:p>
            <a:pPr algn="ctr" eaLnBrk="1" hangingPunct="1">
              <a:defRPr/>
            </a:pPr>
            <a:r>
              <a:rPr lang="id-ID" sz="1400" b="1">
                <a:latin typeface="Tahoma" charset="0"/>
              </a:rPr>
              <a:t>Visi, Misi, Arah Pembangunan</a:t>
            </a:r>
          </a:p>
        </p:txBody>
      </p:sp>
      <p:sp>
        <p:nvSpPr>
          <p:cNvPr id="11" name="TextBox 10">
            <a:extLst>
              <a:ext uri="{FF2B5EF4-FFF2-40B4-BE49-F238E27FC236}">
                <a16:creationId xmlns="" xmlns:a16="http://schemas.microsoft.com/office/drawing/2014/main" id="{6BE3B710-6D8D-0EF1-7878-BF6EC9336E62}"/>
              </a:ext>
            </a:extLst>
          </p:cNvPr>
          <p:cNvSpPr txBox="1"/>
          <p:nvPr/>
        </p:nvSpPr>
        <p:spPr>
          <a:xfrm>
            <a:off x="2452688" y="1628775"/>
            <a:ext cx="1905000" cy="1200150"/>
          </a:xfrm>
          <a:prstGeom prst="rect">
            <a:avLst/>
          </a:prstGeom>
          <a:noFill/>
          <a:ln>
            <a:solidFill>
              <a:schemeClr val="accent3">
                <a:lumMod val="60000"/>
                <a:lumOff val="40000"/>
              </a:schemeClr>
            </a:solidFill>
          </a:ln>
        </p:spPr>
        <p:txBody>
          <a:bodyPr>
            <a:spAutoFit/>
          </a:bodyPr>
          <a:lstStyle/>
          <a:p>
            <a:pPr algn="ctr" eaLnBrk="1" hangingPunct="1">
              <a:defRPr/>
            </a:pPr>
            <a:r>
              <a:rPr lang="id-ID" b="1">
                <a:latin typeface="Tahoma" charset="0"/>
              </a:rPr>
              <a:t>Masukan SKPD/ Pemangku Kepentingan</a:t>
            </a:r>
          </a:p>
        </p:txBody>
      </p:sp>
      <p:sp>
        <p:nvSpPr>
          <p:cNvPr id="12" name="Right Arrow 11">
            <a:extLst>
              <a:ext uri="{FF2B5EF4-FFF2-40B4-BE49-F238E27FC236}">
                <a16:creationId xmlns="" xmlns:a16="http://schemas.microsoft.com/office/drawing/2014/main" id="{E2381BA2-9641-2958-F783-2A274385CA2A}"/>
              </a:ext>
            </a:extLst>
          </p:cNvPr>
          <p:cNvSpPr/>
          <p:nvPr/>
        </p:nvSpPr>
        <p:spPr>
          <a:xfrm>
            <a:off x="4437063" y="1871663"/>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d-ID" sz="2000" b="1"/>
          </a:p>
        </p:txBody>
      </p:sp>
      <p:sp>
        <p:nvSpPr>
          <p:cNvPr id="13" name="TextBox 12">
            <a:extLst>
              <a:ext uri="{FF2B5EF4-FFF2-40B4-BE49-F238E27FC236}">
                <a16:creationId xmlns="" xmlns:a16="http://schemas.microsoft.com/office/drawing/2014/main" id="{DF9BF75F-F341-28E1-4056-C91391B12CD0}"/>
              </a:ext>
            </a:extLst>
          </p:cNvPr>
          <p:cNvSpPr txBox="1"/>
          <p:nvPr/>
        </p:nvSpPr>
        <p:spPr>
          <a:xfrm>
            <a:off x="5297488" y="2894014"/>
            <a:ext cx="2209800" cy="307975"/>
          </a:xfrm>
          <a:prstGeom prst="rect">
            <a:avLst/>
          </a:prstGeom>
          <a:noFill/>
          <a:ln>
            <a:solidFill>
              <a:schemeClr val="tx2">
                <a:lumMod val="95000"/>
              </a:schemeClr>
            </a:solidFill>
          </a:ln>
        </p:spPr>
        <p:txBody>
          <a:bodyPr>
            <a:spAutoFit/>
          </a:bodyPr>
          <a:lstStyle/>
          <a:p>
            <a:pPr algn="ctr" eaLnBrk="1" hangingPunct="1">
              <a:defRPr/>
            </a:pPr>
            <a:r>
              <a:rPr lang="id-ID" sz="1400" b="1">
                <a:latin typeface="Tahoma" charset="0"/>
              </a:rPr>
              <a:t>Musrenbang RPJPD</a:t>
            </a:r>
          </a:p>
        </p:txBody>
      </p:sp>
      <p:sp>
        <p:nvSpPr>
          <p:cNvPr id="14" name="TextBox 13">
            <a:extLst>
              <a:ext uri="{FF2B5EF4-FFF2-40B4-BE49-F238E27FC236}">
                <a16:creationId xmlns="" xmlns:a16="http://schemas.microsoft.com/office/drawing/2014/main" id="{01AA9D40-C773-7BFB-C908-621494404AF0}"/>
              </a:ext>
            </a:extLst>
          </p:cNvPr>
          <p:cNvSpPr txBox="1"/>
          <p:nvPr/>
        </p:nvSpPr>
        <p:spPr>
          <a:xfrm>
            <a:off x="4989513" y="3500439"/>
            <a:ext cx="2819400" cy="738187"/>
          </a:xfrm>
          <a:prstGeom prst="rect">
            <a:avLst/>
          </a:prstGeom>
          <a:noFill/>
          <a:ln>
            <a:solidFill>
              <a:schemeClr val="tx2">
                <a:lumMod val="95000"/>
              </a:schemeClr>
            </a:solidFill>
          </a:ln>
        </p:spPr>
        <p:txBody>
          <a:bodyPr>
            <a:spAutoFit/>
          </a:bodyPr>
          <a:lstStyle/>
          <a:p>
            <a:pPr algn="ctr" eaLnBrk="1" hangingPunct="1">
              <a:defRPr/>
            </a:pPr>
            <a:r>
              <a:rPr lang="id-ID" sz="1400" b="1">
                <a:latin typeface="Tahoma" charset="0"/>
              </a:rPr>
              <a:t>Perumusan Rancangan Akhir RPJPD hasil Musrenbang RPJPD</a:t>
            </a:r>
          </a:p>
        </p:txBody>
      </p:sp>
      <p:sp>
        <p:nvSpPr>
          <p:cNvPr id="39946" name="TextBox 14">
            <a:extLst>
              <a:ext uri="{FF2B5EF4-FFF2-40B4-BE49-F238E27FC236}">
                <a16:creationId xmlns="" xmlns:a16="http://schemas.microsoft.com/office/drawing/2014/main" id="{54E01AC8-E671-33A9-5272-1ADA00F03780}"/>
              </a:ext>
            </a:extLst>
          </p:cNvPr>
          <p:cNvSpPr txBox="1">
            <a:spLocks noChangeArrowheads="1"/>
          </p:cNvSpPr>
          <p:nvPr/>
        </p:nvSpPr>
        <p:spPr bwMode="auto">
          <a:xfrm>
            <a:off x="4681539" y="4321175"/>
            <a:ext cx="3330575" cy="73818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400" b="1"/>
              <a:t>Rancangan akhir RPJPD disampaikan ke DPRD dalam bentuk Rancangan PERDA</a:t>
            </a:r>
          </a:p>
        </p:txBody>
      </p:sp>
      <p:sp>
        <p:nvSpPr>
          <p:cNvPr id="39947" name="TextBox 15">
            <a:extLst>
              <a:ext uri="{FF2B5EF4-FFF2-40B4-BE49-F238E27FC236}">
                <a16:creationId xmlns="" xmlns:a16="http://schemas.microsoft.com/office/drawing/2014/main" id="{DB1DEEB5-30CB-95A3-C987-AD2C7A63DCA8}"/>
              </a:ext>
            </a:extLst>
          </p:cNvPr>
          <p:cNvSpPr txBox="1">
            <a:spLocks noChangeArrowheads="1"/>
          </p:cNvSpPr>
          <p:nvPr/>
        </p:nvSpPr>
        <p:spPr bwMode="auto">
          <a:xfrm>
            <a:off x="4564063" y="5178425"/>
            <a:ext cx="3581400" cy="73818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b="1"/>
              <a:t>DPRD bersama kepala daerah membahas rancangan perda  tentang RPJPD</a:t>
            </a:r>
          </a:p>
        </p:txBody>
      </p:sp>
      <p:sp>
        <p:nvSpPr>
          <p:cNvPr id="39948" name="TextBox 16">
            <a:extLst>
              <a:ext uri="{FF2B5EF4-FFF2-40B4-BE49-F238E27FC236}">
                <a16:creationId xmlns="" xmlns:a16="http://schemas.microsoft.com/office/drawing/2014/main" id="{C0E6FBC2-37C1-60E6-DAE0-58DD4AF8AEC0}"/>
              </a:ext>
            </a:extLst>
          </p:cNvPr>
          <p:cNvSpPr txBox="1">
            <a:spLocks noChangeArrowheads="1"/>
          </p:cNvSpPr>
          <p:nvPr/>
        </p:nvSpPr>
        <p:spPr bwMode="auto">
          <a:xfrm>
            <a:off x="4575175" y="6019800"/>
            <a:ext cx="3581400" cy="73818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b="1"/>
              <a:t>RPJPD ditetapkan menjadi perda setelah berrkonsultasi dengan Menteri</a:t>
            </a:r>
          </a:p>
        </p:txBody>
      </p:sp>
      <p:sp>
        <p:nvSpPr>
          <p:cNvPr id="18" name="TextBox 17">
            <a:extLst>
              <a:ext uri="{FF2B5EF4-FFF2-40B4-BE49-F238E27FC236}">
                <a16:creationId xmlns="" xmlns:a16="http://schemas.microsoft.com/office/drawing/2014/main" id="{0408D4E2-000E-A9BD-6703-4DE6C4630AEC}"/>
              </a:ext>
            </a:extLst>
          </p:cNvPr>
          <p:cNvSpPr txBox="1"/>
          <p:nvPr/>
        </p:nvSpPr>
        <p:spPr>
          <a:xfrm>
            <a:off x="1524000" y="3657601"/>
            <a:ext cx="2667000" cy="3108325"/>
          </a:xfrm>
          <a:prstGeom prst="rect">
            <a:avLst/>
          </a:prstGeom>
          <a:noFill/>
        </p:spPr>
        <p:txBody>
          <a:bodyPr>
            <a:spAutoFit/>
          </a:bodyPr>
          <a:lstStyle/>
          <a:p>
            <a:pPr eaLnBrk="1" hangingPunct="1">
              <a:defRPr/>
            </a:pPr>
            <a:r>
              <a:rPr lang="id-ID" sz="1400" b="1">
                <a:latin typeface="Tahoma" charset="0"/>
              </a:rPr>
              <a:t>Keterangan :</a:t>
            </a:r>
          </a:p>
          <a:p>
            <a:pPr marL="173038" indent="-173038">
              <a:buFontTx/>
              <a:buChar char="-"/>
              <a:defRPr/>
            </a:pPr>
            <a:r>
              <a:rPr lang="id-ID" sz="1400" b="1">
                <a:latin typeface="Tahoma" charset="0"/>
              </a:rPr>
              <a:t>Gubernur menyampaikan Perda RPJPD  paling lama 1 bulan kepada Menteri</a:t>
            </a:r>
          </a:p>
          <a:p>
            <a:pPr eaLnBrk="1" hangingPunct="1">
              <a:buFontTx/>
              <a:buChar char="-"/>
              <a:defRPr/>
            </a:pPr>
            <a:endParaRPr lang="id-ID" sz="1400" b="1">
              <a:latin typeface="Tahoma" charset="0"/>
            </a:endParaRPr>
          </a:p>
          <a:p>
            <a:pPr marL="173038" indent="-173038">
              <a:buFontTx/>
              <a:buChar char="-"/>
              <a:defRPr/>
            </a:pPr>
            <a:r>
              <a:rPr lang="id-ID" sz="1400" b="1">
                <a:latin typeface="Tahoma" charset="0"/>
              </a:rPr>
              <a:t>Bupati/Walikota menyampaikan Perda RPJPD  paling lama 1 bulan kepada Gubernur</a:t>
            </a:r>
          </a:p>
          <a:p>
            <a:pPr eaLnBrk="1" hangingPunct="1">
              <a:buFontTx/>
              <a:buChar char="-"/>
              <a:defRPr/>
            </a:pPr>
            <a:endParaRPr lang="id-ID" sz="1400" b="1">
              <a:latin typeface="Tahoma" charset="0"/>
            </a:endParaRPr>
          </a:p>
          <a:p>
            <a:pPr marL="173038" indent="-173038">
              <a:buFontTx/>
              <a:buChar char="-"/>
              <a:defRPr/>
            </a:pPr>
            <a:r>
              <a:rPr lang="id-ID" sz="1400" b="1">
                <a:latin typeface="Tahoma" charset="0"/>
              </a:rPr>
              <a:t>Gubernur, Walikota/Bupati menyebarluaskan Perda tentang RPJPD</a:t>
            </a:r>
          </a:p>
        </p:txBody>
      </p:sp>
      <p:sp>
        <p:nvSpPr>
          <p:cNvPr id="19" name="TextBox 18">
            <a:extLst>
              <a:ext uri="{FF2B5EF4-FFF2-40B4-BE49-F238E27FC236}">
                <a16:creationId xmlns="" xmlns:a16="http://schemas.microsoft.com/office/drawing/2014/main" id="{EDA8BFBB-40AC-D866-E416-577CA398207C}"/>
              </a:ext>
            </a:extLst>
          </p:cNvPr>
          <p:cNvSpPr txBox="1"/>
          <p:nvPr/>
        </p:nvSpPr>
        <p:spPr>
          <a:xfrm>
            <a:off x="8291513" y="1262063"/>
            <a:ext cx="2362200" cy="461962"/>
          </a:xfrm>
          <a:prstGeom prst="rect">
            <a:avLst/>
          </a:prstGeom>
          <a:noFill/>
          <a:ln>
            <a:solidFill>
              <a:schemeClr val="accent6">
                <a:lumMod val="20000"/>
                <a:lumOff val="80000"/>
              </a:schemeClr>
            </a:solidFill>
          </a:ln>
        </p:spPr>
        <p:txBody>
          <a:bodyPr>
            <a:spAutoFit/>
          </a:bodyPr>
          <a:lstStyle/>
          <a:p>
            <a:pPr eaLnBrk="1" hangingPunct="1">
              <a:defRPr/>
            </a:pPr>
            <a:r>
              <a:rPr lang="id-ID" sz="1200" b="1">
                <a:latin typeface="Tahoma" charset="0"/>
              </a:rPr>
              <a:t>Mengacu kepada RPJP Nas untuk Provinsi</a:t>
            </a:r>
          </a:p>
        </p:txBody>
      </p:sp>
      <p:sp>
        <p:nvSpPr>
          <p:cNvPr id="39951" name="TextBox 19">
            <a:extLst>
              <a:ext uri="{FF2B5EF4-FFF2-40B4-BE49-F238E27FC236}">
                <a16:creationId xmlns="" xmlns:a16="http://schemas.microsoft.com/office/drawing/2014/main" id="{8F2D3E8F-0C38-AD33-4DF3-F3B2297FF5D9}"/>
              </a:ext>
            </a:extLst>
          </p:cNvPr>
          <p:cNvSpPr txBox="1">
            <a:spLocks noChangeArrowheads="1"/>
          </p:cNvSpPr>
          <p:nvPr/>
        </p:nvSpPr>
        <p:spPr bwMode="auto">
          <a:xfrm>
            <a:off x="8305800" y="1752601"/>
            <a:ext cx="2362200"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200" b="1"/>
              <a:t>Mengacu kepada RPJP Nas, RPJP Prov untuk Kab/Kota</a:t>
            </a:r>
          </a:p>
        </p:txBody>
      </p:sp>
      <p:cxnSp>
        <p:nvCxnSpPr>
          <p:cNvPr id="22" name="Straight Arrow Connector 21">
            <a:extLst>
              <a:ext uri="{FF2B5EF4-FFF2-40B4-BE49-F238E27FC236}">
                <a16:creationId xmlns="" xmlns:a16="http://schemas.microsoft.com/office/drawing/2014/main" id="{5D86D03C-C205-EF82-96DC-805C63E71CC4}"/>
              </a:ext>
            </a:extLst>
          </p:cNvPr>
          <p:cNvCxnSpPr/>
          <p:nvPr/>
        </p:nvCxnSpPr>
        <p:spPr>
          <a:xfrm rot="5400000">
            <a:off x="6215857" y="2707482"/>
            <a:ext cx="30480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 xmlns:a16="http://schemas.microsoft.com/office/drawing/2014/main" id="{4B9B8012-5866-B68A-EF1B-E8BD297C0953}"/>
              </a:ext>
            </a:extLst>
          </p:cNvPr>
          <p:cNvCxnSpPr/>
          <p:nvPr/>
        </p:nvCxnSpPr>
        <p:spPr>
          <a:xfrm rot="5400000">
            <a:off x="6245226" y="5862638"/>
            <a:ext cx="274637"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 xmlns:a16="http://schemas.microsoft.com/office/drawing/2014/main" id="{FCA788B1-AF46-CD51-E515-1C3FAE565339}"/>
              </a:ext>
            </a:extLst>
          </p:cNvPr>
          <p:cNvCxnSpPr/>
          <p:nvPr/>
        </p:nvCxnSpPr>
        <p:spPr>
          <a:xfrm rot="5400000">
            <a:off x="6243638" y="5016501"/>
            <a:ext cx="27463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 xmlns:a16="http://schemas.microsoft.com/office/drawing/2014/main" id="{D4D67CBB-2255-D90A-BC1D-F256FB0B538C}"/>
              </a:ext>
            </a:extLst>
          </p:cNvPr>
          <p:cNvCxnSpPr/>
          <p:nvPr/>
        </p:nvCxnSpPr>
        <p:spPr>
          <a:xfrm rot="5400000">
            <a:off x="6246813" y="4175126"/>
            <a:ext cx="27463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 xmlns:a16="http://schemas.microsoft.com/office/drawing/2014/main" id="{2F6F3E51-E808-62E2-4033-02D1D993205D}"/>
              </a:ext>
            </a:extLst>
          </p:cNvPr>
          <p:cNvCxnSpPr/>
          <p:nvPr/>
        </p:nvCxnSpPr>
        <p:spPr>
          <a:xfrm rot="5400000">
            <a:off x="6237289" y="3348039"/>
            <a:ext cx="27463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 xmlns:a16="http://schemas.microsoft.com/office/drawing/2014/main" id="{16598768-0D5D-4DE9-C49F-E5F950440193}"/>
              </a:ext>
            </a:extLst>
          </p:cNvPr>
          <p:cNvCxnSpPr>
            <a:stCxn id="19" idx="1"/>
          </p:cNvCxnSpPr>
          <p:nvPr/>
        </p:nvCxnSpPr>
        <p:spPr>
          <a:xfrm rot="10800000" flipV="1">
            <a:off x="7848601" y="1493838"/>
            <a:ext cx="442913" cy="258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 xmlns:a16="http://schemas.microsoft.com/office/drawing/2014/main" id="{3DF3B041-457B-F031-5AF0-584B5A124DFB}"/>
              </a:ext>
            </a:extLst>
          </p:cNvPr>
          <p:cNvCxnSpPr>
            <a:stCxn id="39951" idx="1"/>
            <a:endCxn id="9" idx="3"/>
          </p:cNvCxnSpPr>
          <p:nvPr/>
        </p:nvCxnSpPr>
        <p:spPr>
          <a:xfrm rot="10800000" flipV="1">
            <a:off x="7851776" y="1982789"/>
            <a:ext cx="454025" cy="34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959" name="TextBox 48">
            <a:extLst>
              <a:ext uri="{FF2B5EF4-FFF2-40B4-BE49-F238E27FC236}">
                <a16:creationId xmlns="" xmlns:a16="http://schemas.microsoft.com/office/drawing/2014/main" id="{4B46E65E-50DA-CEC5-9288-E128BBB3D6C3}"/>
              </a:ext>
            </a:extLst>
          </p:cNvPr>
          <p:cNvSpPr txBox="1">
            <a:spLocks noChangeArrowheads="1"/>
          </p:cNvSpPr>
          <p:nvPr/>
        </p:nvSpPr>
        <p:spPr bwMode="auto">
          <a:xfrm>
            <a:off x="7610475" y="6505576"/>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8 ayat 2 </a:t>
            </a:r>
          </a:p>
        </p:txBody>
      </p:sp>
      <p:sp>
        <p:nvSpPr>
          <p:cNvPr id="39960" name="TextBox 49">
            <a:extLst>
              <a:ext uri="{FF2B5EF4-FFF2-40B4-BE49-F238E27FC236}">
                <a16:creationId xmlns="" xmlns:a16="http://schemas.microsoft.com/office/drawing/2014/main" id="{E9BC6332-A322-4069-E91A-5E9894F96232}"/>
              </a:ext>
            </a:extLst>
          </p:cNvPr>
          <p:cNvSpPr txBox="1">
            <a:spLocks noChangeArrowheads="1"/>
          </p:cNvSpPr>
          <p:nvPr/>
        </p:nvSpPr>
        <p:spPr bwMode="auto">
          <a:xfrm>
            <a:off x="3048000" y="6324600"/>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10 ayat 1, 2</a:t>
            </a:r>
          </a:p>
        </p:txBody>
      </p:sp>
      <p:sp>
        <p:nvSpPr>
          <p:cNvPr id="51" name="TextBox 50">
            <a:extLst>
              <a:ext uri="{FF2B5EF4-FFF2-40B4-BE49-F238E27FC236}">
                <a16:creationId xmlns="" xmlns:a16="http://schemas.microsoft.com/office/drawing/2014/main" id="{5EF53A27-6770-2C1C-0137-EE26A1D70A39}"/>
              </a:ext>
            </a:extLst>
          </p:cNvPr>
          <p:cNvSpPr txBox="1"/>
          <p:nvPr/>
        </p:nvSpPr>
        <p:spPr>
          <a:xfrm>
            <a:off x="3276600" y="4495800"/>
            <a:ext cx="1066800" cy="400050"/>
          </a:xfrm>
          <a:prstGeom prst="rect">
            <a:avLst/>
          </a:prstGeom>
          <a:noFill/>
          <a:ln>
            <a:solidFill>
              <a:schemeClr val="bg2">
                <a:lumMod val="60000"/>
                <a:lumOff val="40000"/>
              </a:schemeClr>
            </a:solidFill>
          </a:ln>
        </p:spPr>
        <p:txBody>
          <a:bodyPr>
            <a:spAutoFit/>
          </a:bodyPr>
          <a:lstStyle/>
          <a:p>
            <a:pPr eaLnBrk="1" hangingPunct="1">
              <a:defRPr/>
            </a:pPr>
            <a:r>
              <a:rPr lang="id-ID" sz="1000" b="1">
                <a:latin typeface="Tahoma" charset="0"/>
              </a:rPr>
              <a:t>Pasal  9 ayat 1</a:t>
            </a:r>
          </a:p>
        </p:txBody>
      </p:sp>
      <p:sp>
        <p:nvSpPr>
          <p:cNvPr id="39962" name="TextBox 51">
            <a:extLst>
              <a:ext uri="{FF2B5EF4-FFF2-40B4-BE49-F238E27FC236}">
                <a16:creationId xmlns="" xmlns:a16="http://schemas.microsoft.com/office/drawing/2014/main" id="{9C6ED20F-8DF8-E3EE-B525-3DE00D1A3989}"/>
              </a:ext>
            </a:extLst>
          </p:cNvPr>
          <p:cNvSpPr txBox="1">
            <a:spLocks noChangeArrowheads="1"/>
          </p:cNvSpPr>
          <p:nvPr/>
        </p:nvSpPr>
        <p:spPr bwMode="auto">
          <a:xfrm>
            <a:off x="3124200" y="5410200"/>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9 ayat 2</a:t>
            </a:r>
          </a:p>
        </p:txBody>
      </p:sp>
      <p:sp>
        <p:nvSpPr>
          <p:cNvPr id="39963" name="TextBox 52">
            <a:extLst>
              <a:ext uri="{FF2B5EF4-FFF2-40B4-BE49-F238E27FC236}">
                <a16:creationId xmlns="" xmlns:a16="http://schemas.microsoft.com/office/drawing/2014/main" id="{6BC6B3E6-2714-76A8-4113-9E3E75807F97}"/>
              </a:ext>
            </a:extLst>
          </p:cNvPr>
          <p:cNvSpPr txBox="1">
            <a:spLocks noChangeArrowheads="1"/>
          </p:cNvSpPr>
          <p:nvPr/>
        </p:nvSpPr>
        <p:spPr bwMode="auto">
          <a:xfrm>
            <a:off x="7696200" y="5715000"/>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8 ayat 1</a:t>
            </a:r>
          </a:p>
        </p:txBody>
      </p:sp>
      <p:sp>
        <p:nvSpPr>
          <p:cNvPr id="39964" name="TextBox 53">
            <a:extLst>
              <a:ext uri="{FF2B5EF4-FFF2-40B4-BE49-F238E27FC236}">
                <a16:creationId xmlns="" xmlns:a16="http://schemas.microsoft.com/office/drawing/2014/main" id="{03CC9491-365C-30D4-60B5-F48E75CC18FA}"/>
              </a:ext>
            </a:extLst>
          </p:cNvPr>
          <p:cNvSpPr txBox="1">
            <a:spLocks noChangeArrowheads="1"/>
          </p:cNvSpPr>
          <p:nvPr/>
        </p:nvSpPr>
        <p:spPr bwMode="auto">
          <a:xfrm>
            <a:off x="7581900" y="4819651"/>
            <a:ext cx="1295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7  ayat 3</a:t>
            </a:r>
          </a:p>
        </p:txBody>
      </p:sp>
      <p:sp>
        <p:nvSpPr>
          <p:cNvPr id="39965" name="TextBox 54">
            <a:extLst>
              <a:ext uri="{FF2B5EF4-FFF2-40B4-BE49-F238E27FC236}">
                <a16:creationId xmlns="" xmlns:a16="http://schemas.microsoft.com/office/drawing/2014/main" id="{790AC685-8CC4-3D53-C242-D4A0C806D855}"/>
              </a:ext>
            </a:extLst>
          </p:cNvPr>
          <p:cNvSpPr txBox="1">
            <a:spLocks noChangeArrowheads="1"/>
          </p:cNvSpPr>
          <p:nvPr/>
        </p:nvSpPr>
        <p:spPr bwMode="auto">
          <a:xfrm>
            <a:off x="7391400" y="4038600"/>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7 ayat 1</a:t>
            </a:r>
          </a:p>
        </p:txBody>
      </p:sp>
      <p:sp>
        <p:nvSpPr>
          <p:cNvPr id="39966" name="TextBox 55">
            <a:extLst>
              <a:ext uri="{FF2B5EF4-FFF2-40B4-BE49-F238E27FC236}">
                <a16:creationId xmlns="" xmlns:a16="http://schemas.microsoft.com/office/drawing/2014/main" id="{C5EB184F-3176-B4ED-61E3-387007DB9F12}"/>
              </a:ext>
            </a:extLst>
          </p:cNvPr>
          <p:cNvSpPr txBox="1">
            <a:spLocks noChangeArrowheads="1"/>
          </p:cNvSpPr>
          <p:nvPr/>
        </p:nvSpPr>
        <p:spPr bwMode="auto">
          <a:xfrm>
            <a:off x="7315200" y="3124201"/>
            <a:ext cx="106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6</a:t>
            </a:r>
          </a:p>
        </p:txBody>
      </p:sp>
      <p:sp>
        <p:nvSpPr>
          <p:cNvPr id="39967" name="TextBox 56">
            <a:extLst>
              <a:ext uri="{FF2B5EF4-FFF2-40B4-BE49-F238E27FC236}">
                <a16:creationId xmlns="" xmlns:a16="http://schemas.microsoft.com/office/drawing/2014/main" id="{5F16C764-3425-1A42-B896-8F84C3C05286}"/>
              </a:ext>
            </a:extLst>
          </p:cNvPr>
          <p:cNvSpPr txBox="1">
            <a:spLocks noChangeArrowheads="1"/>
          </p:cNvSpPr>
          <p:nvPr/>
        </p:nvSpPr>
        <p:spPr bwMode="auto">
          <a:xfrm>
            <a:off x="7162800" y="2552700"/>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5 ayat 1, 2</a:t>
            </a:r>
          </a:p>
        </p:txBody>
      </p:sp>
      <p:sp>
        <p:nvSpPr>
          <p:cNvPr id="39968" name="TextBox 57">
            <a:extLst>
              <a:ext uri="{FF2B5EF4-FFF2-40B4-BE49-F238E27FC236}">
                <a16:creationId xmlns="" xmlns:a16="http://schemas.microsoft.com/office/drawing/2014/main" id="{00632A16-D922-39B0-3BE3-6BBEBC4098A8}"/>
              </a:ext>
            </a:extLst>
          </p:cNvPr>
          <p:cNvSpPr txBox="1">
            <a:spLocks noChangeArrowheads="1"/>
          </p:cNvSpPr>
          <p:nvPr/>
        </p:nvSpPr>
        <p:spPr bwMode="auto">
          <a:xfrm>
            <a:off x="3581400" y="2590801"/>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5 ayat 4</a:t>
            </a:r>
          </a:p>
        </p:txBody>
      </p:sp>
      <p:sp>
        <p:nvSpPr>
          <p:cNvPr id="39969" name="TextBox 58">
            <a:extLst>
              <a:ext uri="{FF2B5EF4-FFF2-40B4-BE49-F238E27FC236}">
                <a16:creationId xmlns="" xmlns:a16="http://schemas.microsoft.com/office/drawing/2014/main" id="{43A8C4EC-3D6F-FE79-8367-C9793E401CDC}"/>
              </a:ext>
            </a:extLst>
          </p:cNvPr>
          <p:cNvSpPr txBox="1">
            <a:spLocks noChangeArrowheads="1"/>
          </p:cNvSpPr>
          <p:nvPr/>
        </p:nvSpPr>
        <p:spPr bwMode="auto">
          <a:xfrm>
            <a:off x="8686800" y="2295526"/>
            <a:ext cx="1295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b="1"/>
              <a:t>Pasal  5 ayat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 xmlns:a16="http://schemas.microsoft.com/office/drawing/2014/main" id="{FE2EC19F-3BCA-39A9-223C-D44B97305E32}"/>
              </a:ext>
            </a:extLst>
          </p:cNvPr>
          <p:cNvSpPr>
            <a:spLocks noChangeArrowheads="1"/>
          </p:cNvSpPr>
          <p:nvPr/>
        </p:nvSpPr>
        <p:spPr bwMode="auto">
          <a:xfrm>
            <a:off x="1524001" y="0"/>
            <a:ext cx="354013" cy="42068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609600" indent="-60960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spcBef>
                <a:spcPct val="50000"/>
              </a:spcBef>
              <a:spcAft>
                <a:spcPct val="25000"/>
              </a:spcAft>
              <a:buSzPct val="90000"/>
              <a:buFont typeface="Wingdings" panose="05000000000000000000" pitchFamily="2" charset="2"/>
              <a:buNone/>
            </a:pPr>
            <a:r>
              <a:rPr lang="id-ID" altLang="en-US" sz="2400">
                <a:latin typeface="Arial" panose="020B0604020202020204" pitchFamily="34" charset="0"/>
              </a:rPr>
              <a:t>1</a:t>
            </a:r>
          </a:p>
        </p:txBody>
      </p:sp>
      <p:sp>
        <p:nvSpPr>
          <p:cNvPr id="41987" name="TextBox 7">
            <a:extLst>
              <a:ext uri="{FF2B5EF4-FFF2-40B4-BE49-F238E27FC236}">
                <a16:creationId xmlns="" xmlns:a16="http://schemas.microsoft.com/office/drawing/2014/main" id="{012D9470-1A34-A87C-6A7D-3A470FD4CD6B}"/>
              </a:ext>
            </a:extLst>
          </p:cNvPr>
          <p:cNvSpPr txBox="1">
            <a:spLocks noChangeArrowheads="1"/>
          </p:cNvSpPr>
          <p:nvPr/>
        </p:nvSpPr>
        <p:spPr bwMode="auto">
          <a:xfrm>
            <a:off x="2286000" y="304801"/>
            <a:ext cx="7315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2400">
                <a:solidFill>
                  <a:srgbClr val="FF0000"/>
                </a:solidFill>
              </a:rPr>
              <a:t>PENYUSUNAN RENCANA PEMBANGUNAN JANGKA MENENGAH DAERAH</a:t>
            </a:r>
            <a:r>
              <a:rPr lang="en-US" altLang="en-US" sz="2400">
                <a:solidFill>
                  <a:srgbClr val="FF0000"/>
                </a:solidFill>
              </a:rPr>
              <a:t> (RPJMD)</a:t>
            </a:r>
            <a:endParaRPr lang="id-ID" altLang="en-US" sz="2400">
              <a:solidFill>
                <a:srgbClr val="FF0000"/>
              </a:solidFill>
            </a:endParaRPr>
          </a:p>
        </p:txBody>
      </p:sp>
      <p:sp>
        <p:nvSpPr>
          <p:cNvPr id="9" name="TextBox 8">
            <a:extLst>
              <a:ext uri="{FF2B5EF4-FFF2-40B4-BE49-F238E27FC236}">
                <a16:creationId xmlns="" xmlns:a16="http://schemas.microsoft.com/office/drawing/2014/main" id="{FA9E8D86-21E0-CF88-12C5-631151299335}"/>
              </a:ext>
            </a:extLst>
          </p:cNvPr>
          <p:cNvSpPr txBox="1"/>
          <p:nvPr/>
        </p:nvSpPr>
        <p:spPr>
          <a:xfrm>
            <a:off x="5037138" y="1600201"/>
            <a:ext cx="2800350" cy="646113"/>
          </a:xfrm>
          <a:prstGeom prst="rect">
            <a:avLst/>
          </a:prstGeom>
          <a:solidFill>
            <a:schemeClr val="bg2">
              <a:lumMod val="75000"/>
            </a:schemeClr>
          </a:solidFill>
          <a:ln>
            <a:solidFill>
              <a:schemeClr val="tx2">
                <a:lumMod val="95000"/>
              </a:schemeClr>
            </a:solidFill>
          </a:ln>
        </p:spPr>
        <p:txBody>
          <a:bodyPr>
            <a:spAutoFit/>
          </a:bodyPr>
          <a:lstStyle/>
          <a:p>
            <a:pPr algn="ctr" eaLnBrk="1" hangingPunct="1">
              <a:defRPr/>
            </a:pPr>
            <a:r>
              <a:rPr lang="id-ID">
                <a:latin typeface="Tahoma" charset="0"/>
              </a:rPr>
              <a:t>Rancangan Awal RPJMD oleh Bappeda</a:t>
            </a:r>
          </a:p>
        </p:txBody>
      </p:sp>
      <p:sp>
        <p:nvSpPr>
          <p:cNvPr id="10" name="TextBox 9">
            <a:extLst>
              <a:ext uri="{FF2B5EF4-FFF2-40B4-BE49-F238E27FC236}">
                <a16:creationId xmlns="" xmlns:a16="http://schemas.microsoft.com/office/drawing/2014/main" id="{38D7B747-4248-5042-6987-DF63C4A5DB55}"/>
              </a:ext>
            </a:extLst>
          </p:cNvPr>
          <p:cNvSpPr txBox="1"/>
          <p:nvPr/>
        </p:nvSpPr>
        <p:spPr>
          <a:xfrm>
            <a:off x="5043489" y="2238376"/>
            <a:ext cx="2801937" cy="307975"/>
          </a:xfrm>
          <a:prstGeom prst="rect">
            <a:avLst/>
          </a:prstGeom>
          <a:noFill/>
          <a:ln>
            <a:solidFill>
              <a:schemeClr val="tx2">
                <a:lumMod val="95000"/>
              </a:schemeClr>
            </a:solidFill>
          </a:ln>
        </p:spPr>
        <p:txBody>
          <a:bodyPr>
            <a:spAutoFit/>
          </a:bodyPr>
          <a:lstStyle/>
          <a:p>
            <a:pPr algn="ctr" eaLnBrk="1" hangingPunct="1">
              <a:defRPr/>
            </a:pPr>
            <a:r>
              <a:rPr lang="id-ID" sz="1400" dirty="0">
                <a:latin typeface="Tahoma" charset="0"/>
              </a:rPr>
              <a:t>Visi, Misi, Program KDH</a:t>
            </a:r>
          </a:p>
        </p:txBody>
      </p:sp>
      <p:sp>
        <p:nvSpPr>
          <p:cNvPr id="11" name="TextBox 10">
            <a:extLst>
              <a:ext uri="{FF2B5EF4-FFF2-40B4-BE49-F238E27FC236}">
                <a16:creationId xmlns="" xmlns:a16="http://schemas.microsoft.com/office/drawing/2014/main" id="{91BC2C3A-AB46-0535-9171-6253C9D05274}"/>
              </a:ext>
            </a:extLst>
          </p:cNvPr>
          <p:cNvSpPr txBox="1"/>
          <p:nvPr/>
        </p:nvSpPr>
        <p:spPr>
          <a:xfrm>
            <a:off x="2452688" y="1628776"/>
            <a:ext cx="1905000" cy="923925"/>
          </a:xfrm>
          <a:prstGeom prst="rect">
            <a:avLst/>
          </a:prstGeom>
          <a:noFill/>
          <a:ln>
            <a:solidFill>
              <a:schemeClr val="accent3">
                <a:lumMod val="60000"/>
                <a:lumOff val="40000"/>
              </a:schemeClr>
            </a:solidFill>
          </a:ln>
        </p:spPr>
        <p:txBody>
          <a:bodyPr>
            <a:spAutoFit/>
          </a:bodyPr>
          <a:lstStyle/>
          <a:p>
            <a:pPr algn="ctr" eaLnBrk="1" hangingPunct="1">
              <a:defRPr/>
            </a:pPr>
            <a:r>
              <a:rPr lang="id-ID" dirty="0">
                <a:latin typeface="Tahoma" charset="0"/>
              </a:rPr>
              <a:t>Masukan Rancangan Renstra SKPD</a:t>
            </a:r>
          </a:p>
        </p:txBody>
      </p:sp>
      <p:sp>
        <p:nvSpPr>
          <p:cNvPr id="12" name="Right Arrow 11">
            <a:extLst>
              <a:ext uri="{FF2B5EF4-FFF2-40B4-BE49-F238E27FC236}">
                <a16:creationId xmlns="" xmlns:a16="http://schemas.microsoft.com/office/drawing/2014/main" id="{6D5A1EF5-410F-27B6-01A5-E252FB7BF312}"/>
              </a:ext>
            </a:extLst>
          </p:cNvPr>
          <p:cNvSpPr/>
          <p:nvPr/>
        </p:nvSpPr>
        <p:spPr>
          <a:xfrm>
            <a:off x="4437063" y="1871663"/>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d-ID" sz="2000"/>
          </a:p>
        </p:txBody>
      </p:sp>
      <p:sp>
        <p:nvSpPr>
          <p:cNvPr id="13" name="TextBox 12">
            <a:extLst>
              <a:ext uri="{FF2B5EF4-FFF2-40B4-BE49-F238E27FC236}">
                <a16:creationId xmlns="" xmlns:a16="http://schemas.microsoft.com/office/drawing/2014/main" id="{61B43D5F-9C8E-1945-64F8-F289D0D17276}"/>
              </a:ext>
            </a:extLst>
          </p:cNvPr>
          <p:cNvSpPr txBox="1"/>
          <p:nvPr/>
        </p:nvSpPr>
        <p:spPr>
          <a:xfrm>
            <a:off x="5326063" y="2855914"/>
            <a:ext cx="2209800" cy="307975"/>
          </a:xfrm>
          <a:prstGeom prst="rect">
            <a:avLst/>
          </a:prstGeom>
          <a:noFill/>
          <a:ln>
            <a:solidFill>
              <a:schemeClr val="tx2">
                <a:lumMod val="95000"/>
              </a:schemeClr>
            </a:solidFill>
          </a:ln>
        </p:spPr>
        <p:txBody>
          <a:bodyPr>
            <a:spAutoFit/>
          </a:bodyPr>
          <a:lstStyle/>
          <a:p>
            <a:pPr algn="ctr" eaLnBrk="1" hangingPunct="1">
              <a:defRPr/>
            </a:pPr>
            <a:r>
              <a:rPr lang="id-ID" sz="1400">
                <a:latin typeface="Tahoma" charset="0"/>
              </a:rPr>
              <a:t>Musrenbang RPJMD</a:t>
            </a:r>
          </a:p>
        </p:txBody>
      </p:sp>
      <p:sp>
        <p:nvSpPr>
          <p:cNvPr id="14" name="TextBox 13">
            <a:extLst>
              <a:ext uri="{FF2B5EF4-FFF2-40B4-BE49-F238E27FC236}">
                <a16:creationId xmlns="" xmlns:a16="http://schemas.microsoft.com/office/drawing/2014/main" id="{C251A1D5-6EE1-764B-3DF4-0A6329BD96ED}"/>
              </a:ext>
            </a:extLst>
          </p:cNvPr>
          <p:cNvSpPr txBox="1"/>
          <p:nvPr/>
        </p:nvSpPr>
        <p:spPr>
          <a:xfrm>
            <a:off x="4989513" y="3500439"/>
            <a:ext cx="2819400" cy="523875"/>
          </a:xfrm>
          <a:prstGeom prst="rect">
            <a:avLst/>
          </a:prstGeom>
          <a:noFill/>
          <a:ln>
            <a:solidFill>
              <a:schemeClr val="tx2">
                <a:lumMod val="95000"/>
              </a:schemeClr>
            </a:solidFill>
          </a:ln>
        </p:spPr>
        <p:txBody>
          <a:bodyPr>
            <a:spAutoFit/>
          </a:bodyPr>
          <a:lstStyle/>
          <a:p>
            <a:pPr algn="ctr" eaLnBrk="1" hangingPunct="1">
              <a:defRPr/>
            </a:pPr>
            <a:r>
              <a:rPr lang="id-ID" sz="1400">
                <a:latin typeface="Tahoma" charset="0"/>
              </a:rPr>
              <a:t>Perumusan Rancangan Akhir RPJMD hasil Musrenbang RPJMD</a:t>
            </a:r>
          </a:p>
        </p:txBody>
      </p:sp>
      <p:sp>
        <p:nvSpPr>
          <p:cNvPr id="41994" name="TextBox 16">
            <a:extLst>
              <a:ext uri="{FF2B5EF4-FFF2-40B4-BE49-F238E27FC236}">
                <a16:creationId xmlns="" xmlns:a16="http://schemas.microsoft.com/office/drawing/2014/main" id="{19364939-197E-21CA-AD13-39A9846D8000}"/>
              </a:ext>
            </a:extLst>
          </p:cNvPr>
          <p:cNvSpPr txBox="1">
            <a:spLocks noChangeArrowheads="1"/>
          </p:cNvSpPr>
          <p:nvPr/>
        </p:nvSpPr>
        <p:spPr bwMode="auto">
          <a:xfrm>
            <a:off x="4572000" y="4343401"/>
            <a:ext cx="3581400" cy="5238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a:t>RPJMD ditetapkan menjadi perda setelah berrkonsultasi dengan Menteri</a:t>
            </a:r>
          </a:p>
        </p:txBody>
      </p:sp>
      <p:sp>
        <p:nvSpPr>
          <p:cNvPr id="18" name="TextBox 17">
            <a:extLst>
              <a:ext uri="{FF2B5EF4-FFF2-40B4-BE49-F238E27FC236}">
                <a16:creationId xmlns="" xmlns:a16="http://schemas.microsoft.com/office/drawing/2014/main" id="{8997A8DB-7143-EEDD-D52D-19807C39C85C}"/>
              </a:ext>
            </a:extLst>
          </p:cNvPr>
          <p:cNvSpPr txBox="1"/>
          <p:nvPr/>
        </p:nvSpPr>
        <p:spPr>
          <a:xfrm>
            <a:off x="1524000" y="3657600"/>
            <a:ext cx="2667000" cy="1169988"/>
          </a:xfrm>
          <a:prstGeom prst="rect">
            <a:avLst/>
          </a:prstGeom>
          <a:noFill/>
        </p:spPr>
        <p:txBody>
          <a:bodyPr>
            <a:spAutoFit/>
          </a:bodyPr>
          <a:lstStyle/>
          <a:p>
            <a:pPr eaLnBrk="1" hangingPunct="1">
              <a:defRPr/>
            </a:pPr>
            <a:r>
              <a:rPr lang="id-ID" sz="1400" dirty="0">
                <a:latin typeface="Tahoma" charset="0"/>
              </a:rPr>
              <a:t>Keterangan :</a:t>
            </a:r>
          </a:p>
          <a:p>
            <a:pPr marL="173038" indent="-173038">
              <a:buFontTx/>
              <a:buChar char="-"/>
              <a:defRPr/>
            </a:pPr>
            <a:r>
              <a:rPr lang="id-ID" sz="1400" dirty="0">
                <a:latin typeface="Tahoma" charset="0"/>
              </a:rPr>
              <a:t>Gubernur, Walikota/Bupati menyebarluaskan Perda tentang RPJMD</a:t>
            </a:r>
          </a:p>
          <a:p>
            <a:pPr eaLnBrk="1" hangingPunct="1">
              <a:defRPr/>
            </a:pPr>
            <a:endParaRPr lang="id-ID" sz="1400" dirty="0">
              <a:latin typeface="Tahoma" charset="0"/>
            </a:endParaRPr>
          </a:p>
        </p:txBody>
      </p:sp>
      <p:sp>
        <p:nvSpPr>
          <p:cNvPr id="19" name="TextBox 18">
            <a:extLst>
              <a:ext uri="{FF2B5EF4-FFF2-40B4-BE49-F238E27FC236}">
                <a16:creationId xmlns="" xmlns:a16="http://schemas.microsoft.com/office/drawing/2014/main" id="{CD4E98B9-D2DC-90B3-16CB-EE6CC8061A81}"/>
              </a:ext>
            </a:extLst>
          </p:cNvPr>
          <p:cNvSpPr txBox="1"/>
          <p:nvPr/>
        </p:nvSpPr>
        <p:spPr>
          <a:xfrm>
            <a:off x="8305800" y="1447800"/>
            <a:ext cx="2362200" cy="1200150"/>
          </a:xfrm>
          <a:prstGeom prst="rect">
            <a:avLst/>
          </a:prstGeom>
          <a:noFill/>
          <a:ln>
            <a:solidFill>
              <a:schemeClr val="accent6">
                <a:lumMod val="20000"/>
                <a:lumOff val="80000"/>
              </a:schemeClr>
            </a:solidFill>
          </a:ln>
        </p:spPr>
        <p:txBody>
          <a:bodyPr>
            <a:spAutoFit/>
          </a:bodyPr>
          <a:lstStyle/>
          <a:p>
            <a:pPr eaLnBrk="1" hangingPunct="1">
              <a:defRPr/>
            </a:pPr>
            <a:r>
              <a:rPr lang="id-ID" sz="1200">
                <a:latin typeface="Tahoma" charset="0"/>
              </a:rPr>
              <a:t>Mengacu kepada RPJM Nas/RPJM Prov, kondisi lingkungn strategis di daerah hasil evaluasi terhadap pelaksaaan RPJMD periode sebelumnya</a:t>
            </a:r>
          </a:p>
        </p:txBody>
      </p:sp>
      <p:cxnSp>
        <p:nvCxnSpPr>
          <p:cNvPr id="22" name="Straight Arrow Connector 21">
            <a:extLst>
              <a:ext uri="{FF2B5EF4-FFF2-40B4-BE49-F238E27FC236}">
                <a16:creationId xmlns="" xmlns:a16="http://schemas.microsoft.com/office/drawing/2014/main" id="{651D9248-C3F9-A9FF-6461-BA7E388BC627}"/>
              </a:ext>
            </a:extLst>
          </p:cNvPr>
          <p:cNvCxnSpPr/>
          <p:nvPr/>
        </p:nvCxnSpPr>
        <p:spPr>
          <a:xfrm rot="5400000">
            <a:off x="6263482" y="2717007"/>
            <a:ext cx="30480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 xmlns:a16="http://schemas.microsoft.com/office/drawing/2014/main" id="{AAA06369-AE06-936B-1A37-A22D8FB28ADF}"/>
              </a:ext>
            </a:extLst>
          </p:cNvPr>
          <p:cNvCxnSpPr/>
          <p:nvPr/>
        </p:nvCxnSpPr>
        <p:spPr>
          <a:xfrm rot="5400000">
            <a:off x="6246813" y="4175126"/>
            <a:ext cx="27463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 xmlns:a16="http://schemas.microsoft.com/office/drawing/2014/main" id="{2820B914-ABDD-6188-6EF6-0E059265681C}"/>
              </a:ext>
            </a:extLst>
          </p:cNvPr>
          <p:cNvCxnSpPr/>
          <p:nvPr/>
        </p:nvCxnSpPr>
        <p:spPr>
          <a:xfrm rot="5400000">
            <a:off x="6275389" y="3348039"/>
            <a:ext cx="27463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 xmlns:a16="http://schemas.microsoft.com/office/drawing/2014/main" id="{7E123B23-C59B-BE9C-4738-7B5C5798BBB7}"/>
              </a:ext>
            </a:extLst>
          </p:cNvPr>
          <p:cNvCxnSpPr>
            <a:stCxn id="19" idx="1"/>
          </p:cNvCxnSpPr>
          <p:nvPr/>
        </p:nvCxnSpPr>
        <p:spPr>
          <a:xfrm rot="10800000">
            <a:off x="7862888" y="1938339"/>
            <a:ext cx="442912" cy="1095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2001" name="TextBox 22">
            <a:extLst>
              <a:ext uri="{FF2B5EF4-FFF2-40B4-BE49-F238E27FC236}">
                <a16:creationId xmlns="" xmlns:a16="http://schemas.microsoft.com/office/drawing/2014/main" id="{9DB6DEA8-1D13-CC11-02BC-2CAA0C5720EC}"/>
              </a:ext>
            </a:extLst>
          </p:cNvPr>
          <p:cNvSpPr txBox="1">
            <a:spLocks noChangeArrowheads="1"/>
          </p:cNvSpPr>
          <p:nvPr/>
        </p:nvSpPr>
        <p:spPr bwMode="auto">
          <a:xfrm>
            <a:off x="2855913" y="4365626"/>
            <a:ext cx="7540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16</a:t>
            </a:r>
          </a:p>
        </p:txBody>
      </p:sp>
      <p:sp>
        <p:nvSpPr>
          <p:cNvPr id="42002" name="TextBox 23">
            <a:extLst>
              <a:ext uri="{FF2B5EF4-FFF2-40B4-BE49-F238E27FC236}">
                <a16:creationId xmlns="" xmlns:a16="http://schemas.microsoft.com/office/drawing/2014/main" id="{6EB94BF0-68FC-DE3E-8C24-D29B116B949A}"/>
              </a:ext>
            </a:extLst>
          </p:cNvPr>
          <p:cNvSpPr txBox="1">
            <a:spLocks noChangeArrowheads="1"/>
          </p:cNvSpPr>
          <p:nvPr/>
        </p:nvSpPr>
        <p:spPr bwMode="auto">
          <a:xfrm>
            <a:off x="7086600" y="2514601"/>
            <a:ext cx="914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11</a:t>
            </a:r>
          </a:p>
        </p:txBody>
      </p:sp>
      <p:sp>
        <p:nvSpPr>
          <p:cNvPr id="42003" name="TextBox 24">
            <a:extLst>
              <a:ext uri="{FF2B5EF4-FFF2-40B4-BE49-F238E27FC236}">
                <a16:creationId xmlns="" xmlns:a16="http://schemas.microsoft.com/office/drawing/2014/main" id="{8A6B8A2B-8908-C66F-6C32-B5079887389B}"/>
              </a:ext>
            </a:extLst>
          </p:cNvPr>
          <p:cNvSpPr txBox="1">
            <a:spLocks noChangeArrowheads="1"/>
          </p:cNvSpPr>
          <p:nvPr/>
        </p:nvSpPr>
        <p:spPr bwMode="auto">
          <a:xfrm>
            <a:off x="3048000" y="2590801"/>
            <a:ext cx="838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12</a:t>
            </a:r>
          </a:p>
        </p:txBody>
      </p:sp>
      <p:sp>
        <p:nvSpPr>
          <p:cNvPr id="42004" name="TextBox 27">
            <a:extLst>
              <a:ext uri="{FF2B5EF4-FFF2-40B4-BE49-F238E27FC236}">
                <a16:creationId xmlns="" xmlns:a16="http://schemas.microsoft.com/office/drawing/2014/main" id="{C67B92BA-0AA8-D745-AF21-B62BAA871F2C}"/>
              </a:ext>
            </a:extLst>
          </p:cNvPr>
          <p:cNvSpPr txBox="1">
            <a:spLocks noChangeArrowheads="1"/>
          </p:cNvSpPr>
          <p:nvPr/>
        </p:nvSpPr>
        <p:spPr bwMode="auto">
          <a:xfrm>
            <a:off x="7086600" y="3200401"/>
            <a:ext cx="838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13</a:t>
            </a:r>
          </a:p>
        </p:txBody>
      </p:sp>
      <p:sp>
        <p:nvSpPr>
          <p:cNvPr id="42005" name="TextBox 28">
            <a:extLst>
              <a:ext uri="{FF2B5EF4-FFF2-40B4-BE49-F238E27FC236}">
                <a16:creationId xmlns="" xmlns:a16="http://schemas.microsoft.com/office/drawing/2014/main" id="{BDA963C1-27B1-A299-0584-77B961BCEC6B}"/>
              </a:ext>
            </a:extLst>
          </p:cNvPr>
          <p:cNvSpPr txBox="1">
            <a:spLocks noChangeArrowheads="1"/>
          </p:cNvSpPr>
          <p:nvPr/>
        </p:nvSpPr>
        <p:spPr bwMode="auto">
          <a:xfrm>
            <a:off x="7391400" y="4038601"/>
            <a:ext cx="838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14</a:t>
            </a:r>
          </a:p>
        </p:txBody>
      </p:sp>
      <p:sp>
        <p:nvSpPr>
          <p:cNvPr id="42006" name="TextBox 30">
            <a:extLst>
              <a:ext uri="{FF2B5EF4-FFF2-40B4-BE49-F238E27FC236}">
                <a16:creationId xmlns="" xmlns:a16="http://schemas.microsoft.com/office/drawing/2014/main" id="{C7745C28-2C97-EB14-FADF-DAF4C623F367}"/>
              </a:ext>
            </a:extLst>
          </p:cNvPr>
          <p:cNvSpPr txBox="1">
            <a:spLocks noChangeArrowheads="1"/>
          </p:cNvSpPr>
          <p:nvPr/>
        </p:nvSpPr>
        <p:spPr bwMode="auto">
          <a:xfrm>
            <a:off x="7543800" y="4876801"/>
            <a:ext cx="838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a:extLst>
              <a:ext uri="{FF2B5EF4-FFF2-40B4-BE49-F238E27FC236}">
                <a16:creationId xmlns="" xmlns:a16="http://schemas.microsoft.com/office/drawing/2014/main" id="{2D17CD59-E344-F0AF-6C7E-668F6AEDE14F}"/>
              </a:ext>
            </a:extLst>
          </p:cNvPr>
          <p:cNvSpPr>
            <a:spLocks noChangeArrowheads="1"/>
          </p:cNvSpPr>
          <p:nvPr/>
        </p:nvSpPr>
        <p:spPr bwMode="auto">
          <a:xfrm>
            <a:off x="1524001" y="0"/>
            <a:ext cx="354013" cy="420688"/>
          </a:xfrm>
          <a:prstGeom prst="rect">
            <a:avLst/>
          </a:prstGeom>
          <a:solidFill>
            <a:srgbClr val="3366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609600" indent="-609600">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90000"/>
              </a:lnSpc>
              <a:spcBef>
                <a:spcPct val="50000"/>
              </a:spcBef>
              <a:spcAft>
                <a:spcPct val="25000"/>
              </a:spcAft>
              <a:buSzPct val="90000"/>
              <a:buFont typeface="Wingdings" panose="05000000000000000000" pitchFamily="2" charset="2"/>
              <a:buNone/>
            </a:pPr>
            <a:r>
              <a:rPr lang="id-ID" altLang="en-US" sz="2400" b="1">
                <a:latin typeface="Arial" panose="020B0604020202020204" pitchFamily="34" charset="0"/>
              </a:rPr>
              <a:t>1</a:t>
            </a:r>
          </a:p>
        </p:txBody>
      </p:sp>
      <p:sp>
        <p:nvSpPr>
          <p:cNvPr id="44035" name="TextBox 7">
            <a:extLst>
              <a:ext uri="{FF2B5EF4-FFF2-40B4-BE49-F238E27FC236}">
                <a16:creationId xmlns="" xmlns:a16="http://schemas.microsoft.com/office/drawing/2014/main" id="{A02113CF-F57C-04DD-234C-83A4F9130692}"/>
              </a:ext>
            </a:extLst>
          </p:cNvPr>
          <p:cNvSpPr txBox="1">
            <a:spLocks noChangeArrowheads="1"/>
          </p:cNvSpPr>
          <p:nvPr/>
        </p:nvSpPr>
        <p:spPr bwMode="auto">
          <a:xfrm>
            <a:off x="2286000" y="304801"/>
            <a:ext cx="731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2400">
                <a:solidFill>
                  <a:srgbClr val="FF0000"/>
                </a:solidFill>
              </a:rPr>
              <a:t>PENYUSUNAN RENCANA KERJA </a:t>
            </a:r>
            <a:r>
              <a:rPr lang="en-US" altLang="en-US" sz="2400">
                <a:solidFill>
                  <a:srgbClr val="FF0000"/>
                </a:solidFill>
              </a:rPr>
              <a:t>PEMBANGUNAN</a:t>
            </a:r>
            <a:r>
              <a:rPr lang="id-ID" altLang="en-US" sz="2400">
                <a:solidFill>
                  <a:srgbClr val="FF0000"/>
                </a:solidFill>
              </a:rPr>
              <a:t> DAERAH</a:t>
            </a:r>
            <a:r>
              <a:rPr lang="en-US" altLang="en-US" sz="2400">
                <a:solidFill>
                  <a:srgbClr val="FF0000"/>
                </a:solidFill>
              </a:rPr>
              <a:t> (RKPD)</a:t>
            </a:r>
            <a:endParaRPr lang="id-ID" altLang="en-US" sz="2400">
              <a:solidFill>
                <a:srgbClr val="FF0000"/>
              </a:solidFill>
            </a:endParaRPr>
          </a:p>
        </p:txBody>
      </p:sp>
      <p:sp>
        <p:nvSpPr>
          <p:cNvPr id="9" name="TextBox 8">
            <a:extLst>
              <a:ext uri="{FF2B5EF4-FFF2-40B4-BE49-F238E27FC236}">
                <a16:creationId xmlns="" xmlns:a16="http://schemas.microsoft.com/office/drawing/2014/main" id="{2BE8E0D5-3545-4E54-8C57-ED23C1293BB6}"/>
              </a:ext>
            </a:extLst>
          </p:cNvPr>
          <p:cNvSpPr txBox="1"/>
          <p:nvPr/>
        </p:nvSpPr>
        <p:spPr>
          <a:xfrm>
            <a:off x="4999038" y="1619251"/>
            <a:ext cx="2800350" cy="646113"/>
          </a:xfrm>
          <a:prstGeom prst="rect">
            <a:avLst/>
          </a:prstGeom>
          <a:solidFill>
            <a:schemeClr val="bg2">
              <a:lumMod val="75000"/>
            </a:schemeClr>
          </a:solidFill>
          <a:ln>
            <a:solidFill>
              <a:schemeClr val="tx2">
                <a:lumMod val="95000"/>
              </a:schemeClr>
            </a:solidFill>
          </a:ln>
        </p:spPr>
        <p:txBody>
          <a:bodyPr>
            <a:spAutoFit/>
          </a:bodyPr>
          <a:lstStyle/>
          <a:p>
            <a:pPr algn="ctr" eaLnBrk="1" hangingPunct="1">
              <a:defRPr/>
            </a:pPr>
            <a:r>
              <a:rPr lang="id-ID">
                <a:latin typeface="Tahoma" charset="0"/>
              </a:rPr>
              <a:t>Rancangan Awal RKPD oleh Bappeda</a:t>
            </a:r>
          </a:p>
        </p:txBody>
      </p:sp>
      <p:sp>
        <p:nvSpPr>
          <p:cNvPr id="10" name="TextBox 9">
            <a:extLst>
              <a:ext uri="{FF2B5EF4-FFF2-40B4-BE49-F238E27FC236}">
                <a16:creationId xmlns="" xmlns:a16="http://schemas.microsoft.com/office/drawing/2014/main" id="{9439FCB1-4E66-6E9A-E7A3-F9409C255BD2}"/>
              </a:ext>
            </a:extLst>
          </p:cNvPr>
          <p:cNvSpPr txBox="1"/>
          <p:nvPr/>
        </p:nvSpPr>
        <p:spPr>
          <a:xfrm>
            <a:off x="5005389" y="2257426"/>
            <a:ext cx="2801937" cy="646113"/>
          </a:xfrm>
          <a:prstGeom prst="rect">
            <a:avLst/>
          </a:prstGeom>
          <a:noFill/>
          <a:ln>
            <a:solidFill>
              <a:schemeClr val="tx2">
                <a:lumMod val="95000"/>
              </a:schemeClr>
            </a:solidFill>
          </a:ln>
        </p:spPr>
        <p:txBody>
          <a:bodyPr>
            <a:spAutoFit/>
          </a:bodyPr>
          <a:lstStyle/>
          <a:p>
            <a:pPr algn="ctr" eaLnBrk="1" hangingPunct="1">
              <a:defRPr/>
            </a:pPr>
            <a:r>
              <a:rPr lang="id-ID" sz="900">
                <a:latin typeface="Tahoma" charset="0"/>
              </a:rPr>
              <a:t>Rancangan kerangka ekeonomi daerah, program prioritas daerah, rencana kerja dan pendaaan serta prakiraan maju dengan mempertimbangkan kerangka pendanaan dan pagu indikatif</a:t>
            </a:r>
          </a:p>
        </p:txBody>
      </p:sp>
      <p:sp>
        <p:nvSpPr>
          <p:cNvPr id="11" name="TextBox 10">
            <a:extLst>
              <a:ext uri="{FF2B5EF4-FFF2-40B4-BE49-F238E27FC236}">
                <a16:creationId xmlns="" xmlns:a16="http://schemas.microsoft.com/office/drawing/2014/main" id="{7CCD4A63-4073-ED90-7F18-357F5E108491}"/>
              </a:ext>
            </a:extLst>
          </p:cNvPr>
          <p:cNvSpPr txBox="1"/>
          <p:nvPr/>
        </p:nvSpPr>
        <p:spPr>
          <a:xfrm>
            <a:off x="2452688" y="1628776"/>
            <a:ext cx="1905000" cy="923925"/>
          </a:xfrm>
          <a:prstGeom prst="rect">
            <a:avLst/>
          </a:prstGeom>
          <a:noFill/>
          <a:ln>
            <a:solidFill>
              <a:schemeClr val="accent3">
                <a:lumMod val="60000"/>
                <a:lumOff val="40000"/>
              </a:schemeClr>
            </a:solidFill>
          </a:ln>
        </p:spPr>
        <p:txBody>
          <a:bodyPr>
            <a:spAutoFit/>
          </a:bodyPr>
          <a:lstStyle/>
          <a:p>
            <a:pPr algn="ctr" eaLnBrk="1" hangingPunct="1">
              <a:defRPr/>
            </a:pPr>
            <a:r>
              <a:rPr lang="id-ID">
                <a:latin typeface="Tahoma" charset="0"/>
              </a:rPr>
              <a:t>Masukan Rancangan Renja SKPD</a:t>
            </a:r>
          </a:p>
        </p:txBody>
      </p:sp>
      <p:sp>
        <p:nvSpPr>
          <p:cNvPr id="12" name="Right Arrow 11">
            <a:extLst>
              <a:ext uri="{FF2B5EF4-FFF2-40B4-BE49-F238E27FC236}">
                <a16:creationId xmlns="" xmlns:a16="http://schemas.microsoft.com/office/drawing/2014/main" id="{BA363BE0-30E4-C848-2637-ACD817E9A7FD}"/>
              </a:ext>
            </a:extLst>
          </p:cNvPr>
          <p:cNvSpPr/>
          <p:nvPr/>
        </p:nvSpPr>
        <p:spPr>
          <a:xfrm>
            <a:off x="4437063" y="1871663"/>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d-ID" sz="2000"/>
          </a:p>
        </p:txBody>
      </p:sp>
      <p:sp>
        <p:nvSpPr>
          <p:cNvPr id="13" name="TextBox 12">
            <a:extLst>
              <a:ext uri="{FF2B5EF4-FFF2-40B4-BE49-F238E27FC236}">
                <a16:creationId xmlns="" xmlns:a16="http://schemas.microsoft.com/office/drawing/2014/main" id="{A525F707-6835-6687-0002-1140F69D8399}"/>
              </a:ext>
            </a:extLst>
          </p:cNvPr>
          <p:cNvSpPr txBox="1"/>
          <p:nvPr/>
        </p:nvSpPr>
        <p:spPr>
          <a:xfrm>
            <a:off x="5314950" y="3255964"/>
            <a:ext cx="2209800" cy="307975"/>
          </a:xfrm>
          <a:prstGeom prst="rect">
            <a:avLst/>
          </a:prstGeom>
          <a:noFill/>
          <a:ln>
            <a:solidFill>
              <a:schemeClr val="tx2">
                <a:lumMod val="95000"/>
              </a:schemeClr>
            </a:solidFill>
          </a:ln>
        </p:spPr>
        <p:txBody>
          <a:bodyPr>
            <a:spAutoFit/>
          </a:bodyPr>
          <a:lstStyle/>
          <a:p>
            <a:pPr algn="ctr" eaLnBrk="1" hangingPunct="1">
              <a:defRPr/>
            </a:pPr>
            <a:r>
              <a:rPr lang="id-ID" sz="1400">
                <a:latin typeface="Tahoma" charset="0"/>
              </a:rPr>
              <a:t>Musrenbang RKPD</a:t>
            </a:r>
          </a:p>
        </p:txBody>
      </p:sp>
      <p:sp>
        <p:nvSpPr>
          <p:cNvPr id="14" name="TextBox 13">
            <a:extLst>
              <a:ext uri="{FF2B5EF4-FFF2-40B4-BE49-F238E27FC236}">
                <a16:creationId xmlns="" xmlns:a16="http://schemas.microsoft.com/office/drawing/2014/main" id="{45637085-3DA3-5248-FD27-494648693C2E}"/>
              </a:ext>
            </a:extLst>
          </p:cNvPr>
          <p:cNvSpPr txBox="1"/>
          <p:nvPr/>
        </p:nvSpPr>
        <p:spPr>
          <a:xfrm>
            <a:off x="4989513" y="3787776"/>
            <a:ext cx="2819400" cy="523875"/>
          </a:xfrm>
          <a:prstGeom prst="rect">
            <a:avLst/>
          </a:prstGeom>
          <a:noFill/>
          <a:ln>
            <a:solidFill>
              <a:schemeClr val="tx2">
                <a:lumMod val="95000"/>
              </a:schemeClr>
            </a:solidFill>
          </a:ln>
        </p:spPr>
        <p:txBody>
          <a:bodyPr>
            <a:spAutoFit/>
          </a:bodyPr>
          <a:lstStyle/>
          <a:p>
            <a:pPr algn="ctr" eaLnBrk="1" hangingPunct="1">
              <a:defRPr/>
            </a:pPr>
            <a:r>
              <a:rPr lang="id-ID" sz="1400">
                <a:latin typeface="Tahoma" charset="0"/>
              </a:rPr>
              <a:t>Perumusan Rancangan Akhir RKPD hasil Musrenbang RKPD</a:t>
            </a:r>
          </a:p>
        </p:txBody>
      </p:sp>
      <p:sp>
        <p:nvSpPr>
          <p:cNvPr id="44042" name="TextBox 14">
            <a:extLst>
              <a:ext uri="{FF2B5EF4-FFF2-40B4-BE49-F238E27FC236}">
                <a16:creationId xmlns="" xmlns:a16="http://schemas.microsoft.com/office/drawing/2014/main" id="{8436FC0E-0910-7DAE-C134-44DD13B6CE9C}"/>
              </a:ext>
            </a:extLst>
          </p:cNvPr>
          <p:cNvSpPr txBox="1">
            <a:spLocks noChangeArrowheads="1"/>
          </p:cNvSpPr>
          <p:nvPr/>
        </p:nvSpPr>
        <p:spPr bwMode="auto">
          <a:xfrm>
            <a:off x="4681539" y="4608514"/>
            <a:ext cx="3330575" cy="5238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a:t>Rancangan akhir RKPD ditetapkan dalam PERKADA</a:t>
            </a:r>
          </a:p>
        </p:txBody>
      </p:sp>
      <p:sp>
        <p:nvSpPr>
          <p:cNvPr id="44043" name="TextBox 15">
            <a:extLst>
              <a:ext uri="{FF2B5EF4-FFF2-40B4-BE49-F238E27FC236}">
                <a16:creationId xmlns="" xmlns:a16="http://schemas.microsoft.com/office/drawing/2014/main" id="{85F2DB75-B7F6-C897-0656-3DCD5FD46502}"/>
              </a:ext>
            </a:extLst>
          </p:cNvPr>
          <p:cNvSpPr txBox="1">
            <a:spLocks noChangeArrowheads="1"/>
          </p:cNvSpPr>
          <p:nvPr/>
        </p:nvSpPr>
        <p:spPr bwMode="auto">
          <a:xfrm>
            <a:off x="4564063" y="5465764"/>
            <a:ext cx="3581400" cy="738187"/>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a:t>RKPD menjadi dasar penyusunan Rancangan Anggaran Pendapatan dan Belanja Daerah</a:t>
            </a:r>
          </a:p>
        </p:txBody>
      </p:sp>
      <p:sp>
        <p:nvSpPr>
          <p:cNvPr id="18" name="TextBox 17">
            <a:extLst>
              <a:ext uri="{FF2B5EF4-FFF2-40B4-BE49-F238E27FC236}">
                <a16:creationId xmlns="" xmlns:a16="http://schemas.microsoft.com/office/drawing/2014/main" id="{65AB9391-3698-F66B-B033-4E73D84F2917}"/>
              </a:ext>
            </a:extLst>
          </p:cNvPr>
          <p:cNvSpPr txBox="1"/>
          <p:nvPr/>
        </p:nvSpPr>
        <p:spPr>
          <a:xfrm>
            <a:off x="1524000" y="3644900"/>
            <a:ext cx="2667000" cy="2677656"/>
          </a:xfrm>
          <a:prstGeom prst="rect">
            <a:avLst/>
          </a:prstGeom>
          <a:noFill/>
        </p:spPr>
        <p:txBody>
          <a:bodyPr>
            <a:spAutoFit/>
          </a:bodyPr>
          <a:lstStyle/>
          <a:p>
            <a:pPr eaLnBrk="1" hangingPunct="1">
              <a:defRPr/>
            </a:pPr>
            <a:r>
              <a:rPr lang="id-ID" sz="1400">
                <a:latin typeface="Tahoma" charset="0"/>
              </a:rPr>
              <a:t>Keterangan :</a:t>
            </a:r>
          </a:p>
          <a:p>
            <a:pPr marL="173038" indent="-173038">
              <a:buFontTx/>
              <a:buChar char="-"/>
              <a:defRPr/>
            </a:pPr>
            <a:r>
              <a:rPr lang="id-ID" sz="1400">
                <a:latin typeface="Tahoma" charset="0"/>
              </a:rPr>
              <a:t>Musrenbang RKPD Kab/Kota dimulai dari Musrenbang desa/kelurahan dan kecamatan</a:t>
            </a:r>
          </a:p>
          <a:p>
            <a:pPr marL="173038" indent="-173038">
              <a:buFontTx/>
              <a:buChar char="-"/>
              <a:defRPr/>
            </a:pPr>
            <a:r>
              <a:rPr lang="id-ID" sz="1400">
                <a:latin typeface="Tahoma" charset="0"/>
              </a:rPr>
              <a:t>RKPD Provinsi dilaksanakan setelah Kab/Kota </a:t>
            </a:r>
          </a:p>
          <a:p>
            <a:pPr marL="173038" indent="-173038">
              <a:buFontTx/>
              <a:buChar char="-"/>
              <a:defRPr/>
            </a:pPr>
            <a:r>
              <a:rPr lang="id-ID" sz="1400">
                <a:latin typeface="Tahoma" charset="0"/>
              </a:rPr>
              <a:t>Gubernur, Walikota/Bupati menyebarluaskan Perkada tentang  RKPD</a:t>
            </a:r>
          </a:p>
          <a:p>
            <a:pPr marL="173038" indent="-173038">
              <a:buFontTx/>
              <a:buChar char="-"/>
              <a:defRPr/>
            </a:pPr>
            <a:endParaRPr lang="id-ID" sz="1400">
              <a:latin typeface="Tahoma" charset="0"/>
            </a:endParaRPr>
          </a:p>
          <a:p>
            <a:pPr eaLnBrk="1" hangingPunct="1">
              <a:defRPr/>
            </a:pPr>
            <a:endParaRPr lang="id-ID" sz="1400">
              <a:latin typeface="Tahoma" charset="0"/>
            </a:endParaRPr>
          </a:p>
        </p:txBody>
      </p:sp>
      <p:sp>
        <p:nvSpPr>
          <p:cNvPr id="19" name="TextBox 18">
            <a:extLst>
              <a:ext uri="{FF2B5EF4-FFF2-40B4-BE49-F238E27FC236}">
                <a16:creationId xmlns="" xmlns:a16="http://schemas.microsoft.com/office/drawing/2014/main" id="{294FB8CE-BDFC-516E-6077-57BA5946280B}"/>
              </a:ext>
            </a:extLst>
          </p:cNvPr>
          <p:cNvSpPr txBox="1"/>
          <p:nvPr/>
        </p:nvSpPr>
        <p:spPr>
          <a:xfrm>
            <a:off x="8305800" y="1447801"/>
            <a:ext cx="2362200" cy="276225"/>
          </a:xfrm>
          <a:prstGeom prst="rect">
            <a:avLst/>
          </a:prstGeom>
          <a:noFill/>
          <a:ln>
            <a:solidFill>
              <a:schemeClr val="accent6">
                <a:lumMod val="20000"/>
                <a:lumOff val="80000"/>
              </a:schemeClr>
            </a:solidFill>
          </a:ln>
        </p:spPr>
        <p:txBody>
          <a:bodyPr>
            <a:spAutoFit/>
          </a:bodyPr>
          <a:lstStyle/>
          <a:p>
            <a:pPr eaLnBrk="1" hangingPunct="1">
              <a:defRPr/>
            </a:pPr>
            <a:r>
              <a:rPr lang="id-ID" sz="1200">
                <a:latin typeface="Tahoma" charset="0"/>
              </a:rPr>
              <a:t>Mengacu kepada RPJMD </a:t>
            </a:r>
          </a:p>
        </p:txBody>
      </p:sp>
      <p:cxnSp>
        <p:nvCxnSpPr>
          <p:cNvPr id="36" name="Straight Arrow Connector 35">
            <a:extLst>
              <a:ext uri="{FF2B5EF4-FFF2-40B4-BE49-F238E27FC236}">
                <a16:creationId xmlns="" xmlns:a16="http://schemas.microsoft.com/office/drawing/2014/main" id="{0397A8A1-1FD9-8FA3-69F1-87C3FAC079C9}"/>
              </a:ext>
            </a:extLst>
          </p:cNvPr>
          <p:cNvCxnSpPr/>
          <p:nvPr/>
        </p:nvCxnSpPr>
        <p:spPr>
          <a:xfrm rot="5400000">
            <a:off x="6243639" y="5294314"/>
            <a:ext cx="27463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 xmlns:a16="http://schemas.microsoft.com/office/drawing/2014/main" id="{1DECC08C-8677-9D08-F9F6-E739D6E07B38}"/>
              </a:ext>
            </a:extLst>
          </p:cNvPr>
          <p:cNvCxnSpPr/>
          <p:nvPr/>
        </p:nvCxnSpPr>
        <p:spPr>
          <a:xfrm rot="5400000">
            <a:off x="6246814" y="4462464"/>
            <a:ext cx="274637"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 xmlns:a16="http://schemas.microsoft.com/office/drawing/2014/main" id="{AF936CD3-32EC-6902-A021-7A863049AE0A}"/>
              </a:ext>
            </a:extLst>
          </p:cNvPr>
          <p:cNvCxnSpPr/>
          <p:nvPr/>
        </p:nvCxnSpPr>
        <p:spPr>
          <a:xfrm rot="10800000" flipV="1">
            <a:off x="7824788" y="1604964"/>
            <a:ext cx="442912" cy="3524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 xmlns:a16="http://schemas.microsoft.com/office/drawing/2014/main" id="{D58C229C-8C6C-1B6B-285C-1A3858B1A16E}"/>
              </a:ext>
            </a:extLst>
          </p:cNvPr>
          <p:cNvCxnSpPr/>
          <p:nvPr/>
        </p:nvCxnSpPr>
        <p:spPr>
          <a:xfrm rot="16200000" flipH="1">
            <a:off x="6290470" y="3664745"/>
            <a:ext cx="206375" cy="4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050" name="TextBox 40">
            <a:extLst>
              <a:ext uri="{FF2B5EF4-FFF2-40B4-BE49-F238E27FC236}">
                <a16:creationId xmlns="" xmlns:a16="http://schemas.microsoft.com/office/drawing/2014/main" id="{56E58C8C-1A54-5DD0-5B69-901A483D466A}"/>
              </a:ext>
            </a:extLst>
          </p:cNvPr>
          <p:cNvSpPr txBox="1">
            <a:spLocks noChangeArrowheads="1"/>
          </p:cNvSpPr>
          <p:nvPr/>
        </p:nvSpPr>
        <p:spPr bwMode="auto">
          <a:xfrm>
            <a:off x="7086600" y="6307138"/>
            <a:ext cx="1143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23 ayat 4</a:t>
            </a:r>
          </a:p>
        </p:txBody>
      </p:sp>
      <p:sp>
        <p:nvSpPr>
          <p:cNvPr id="44051" name="TextBox 41">
            <a:extLst>
              <a:ext uri="{FF2B5EF4-FFF2-40B4-BE49-F238E27FC236}">
                <a16:creationId xmlns="" xmlns:a16="http://schemas.microsoft.com/office/drawing/2014/main" id="{25BBCBE4-FD87-F00D-9FEA-7D9E99A5340B}"/>
              </a:ext>
            </a:extLst>
          </p:cNvPr>
          <p:cNvSpPr txBox="1">
            <a:spLocks noChangeArrowheads="1"/>
          </p:cNvSpPr>
          <p:nvPr/>
        </p:nvSpPr>
        <p:spPr bwMode="auto">
          <a:xfrm>
            <a:off x="7319963" y="5157788"/>
            <a:ext cx="16002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23 ayat 1 dan 3</a:t>
            </a:r>
          </a:p>
        </p:txBody>
      </p:sp>
      <p:sp>
        <p:nvSpPr>
          <p:cNvPr id="44052" name="TextBox 42">
            <a:extLst>
              <a:ext uri="{FF2B5EF4-FFF2-40B4-BE49-F238E27FC236}">
                <a16:creationId xmlns="" xmlns:a16="http://schemas.microsoft.com/office/drawing/2014/main" id="{1987A8C3-7504-A366-C790-D623A033A649}"/>
              </a:ext>
            </a:extLst>
          </p:cNvPr>
          <p:cNvSpPr txBox="1">
            <a:spLocks noChangeArrowheads="1"/>
          </p:cNvSpPr>
          <p:nvPr/>
        </p:nvSpPr>
        <p:spPr bwMode="auto">
          <a:xfrm>
            <a:off x="7543800" y="4325938"/>
            <a:ext cx="1143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22 ayat 2</a:t>
            </a:r>
          </a:p>
        </p:txBody>
      </p:sp>
      <p:sp>
        <p:nvSpPr>
          <p:cNvPr id="44053" name="TextBox 44">
            <a:extLst>
              <a:ext uri="{FF2B5EF4-FFF2-40B4-BE49-F238E27FC236}">
                <a16:creationId xmlns="" xmlns:a16="http://schemas.microsoft.com/office/drawing/2014/main" id="{BE5EAC5B-F73E-371E-4A2E-3BDF4104B880}"/>
              </a:ext>
            </a:extLst>
          </p:cNvPr>
          <p:cNvSpPr txBox="1">
            <a:spLocks noChangeArrowheads="1"/>
          </p:cNvSpPr>
          <p:nvPr/>
        </p:nvSpPr>
        <p:spPr bwMode="auto">
          <a:xfrm>
            <a:off x="7391400" y="3487738"/>
            <a:ext cx="152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18, 19, 20, 21</a:t>
            </a:r>
          </a:p>
        </p:txBody>
      </p:sp>
      <p:sp>
        <p:nvSpPr>
          <p:cNvPr id="44054" name="TextBox 45">
            <a:extLst>
              <a:ext uri="{FF2B5EF4-FFF2-40B4-BE49-F238E27FC236}">
                <a16:creationId xmlns="" xmlns:a16="http://schemas.microsoft.com/office/drawing/2014/main" id="{C4D52FF7-44B8-4194-2D3B-2EDFCDDBF59B}"/>
              </a:ext>
            </a:extLst>
          </p:cNvPr>
          <p:cNvSpPr txBox="1">
            <a:spLocks noChangeArrowheads="1"/>
          </p:cNvSpPr>
          <p:nvPr/>
        </p:nvSpPr>
        <p:spPr bwMode="auto">
          <a:xfrm>
            <a:off x="7680325" y="3141663"/>
            <a:ext cx="1676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17 ayat 1,3,6</a:t>
            </a:r>
          </a:p>
        </p:txBody>
      </p:sp>
      <p:sp>
        <p:nvSpPr>
          <p:cNvPr id="44055" name="TextBox 46">
            <a:extLst>
              <a:ext uri="{FF2B5EF4-FFF2-40B4-BE49-F238E27FC236}">
                <a16:creationId xmlns="" xmlns:a16="http://schemas.microsoft.com/office/drawing/2014/main" id="{AACCB0EA-F74E-386B-259C-9BF293D5D165}"/>
              </a:ext>
            </a:extLst>
          </p:cNvPr>
          <p:cNvSpPr txBox="1">
            <a:spLocks noChangeArrowheads="1"/>
          </p:cNvSpPr>
          <p:nvPr/>
        </p:nvSpPr>
        <p:spPr bwMode="auto">
          <a:xfrm>
            <a:off x="8534400" y="1828801"/>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17 ayat 2</a:t>
            </a:r>
          </a:p>
        </p:txBody>
      </p:sp>
      <p:sp>
        <p:nvSpPr>
          <p:cNvPr id="44056" name="TextBox 47">
            <a:extLst>
              <a:ext uri="{FF2B5EF4-FFF2-40B4-BE49-F238E27FC236}">
                <a16:creationId xmlns="" xmlns:a16="http://schemas.microsoft.com/office/drawing/2014/main" id="{6A5D4F9A-2BC2-563C-2398-B04520CD4FDC}"/>
              </a:ext>
            </a:extLst>
          </p:cNvPr>
          <p:cNvSpPr txBox="1">
            <a:spLocks noChangeArrowheads="1"/>
          </p:cNvSpPr>
          <p:nvPr/>
        </p:nvSpPr>
        <p:spPr bwMode="auto">
          <a:xfrm>
            <a:off x="2782888" y="5373689"/>
            <a:ext cx="14081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24</a:t>
            </a:r>
          </a:p>
        </p:txBody>
      </p:sp>
      <p:sp>
        <p:nvSpPr>
          <p:cNvPr id="44057" name="TextBox 48">
            <a:extLst>
              <a:ext uri="{FF2B5EF4-FFF2-40B4-BE49-F238E27FC236}">
                <a16:creationId xmlns="" xmlns:a16="http://schemas.microsoft.com/office/drawing/2014/main" id="{DE2B58E8-323C-2C87-1562-7F73D4418080}"/>
              </a:ext>
            </a:extLst>
          </p:cNvPr>
          <p:cNvSpPr txBox="1">
            <a:spLocks noChangeArrowheads="1"/>
          </p:cNvSpPr>
          <p:nvPr/>
        </p:nvSpPr>
        <p:spPr bwMode="auto">
          <a:xfrm>
            <a:off x="3792539" y="4508501"/>
            <a:ext cx="790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20 ayat 2</a:t>
            </a:r>
          </a:p>
        </p:txBody>
      </p:sp>
      <p:sp>
        <p:nvSpPr>
          <p:cNvPr id="44058" name="TextBox 49">
            <a:extLst>
              <a:ext uri="{FF2B5EF4-FFF2-40B4-BE49-F238E27FC236}">
                <a16:creationId xmlns="" xmlns:a16="http://schemas.microsoft.com/office/drawing/2014/main" id="{80D96D27-2F01-9A66-106F-0E2B939EA826}"/>
              </a:ext>
            </a:extLst>
          </p:cNvPr>
          <p:cNvSpPr txBox="1">
            <a:spLocks noChangeArrowheads="1"/>
          </p:cNvSpPr>
          <p:nvPr/>
        </p:nvSpPr>
        <p:spPr bwMode="auto">
          <a:xfrm>
            <a:off x="3863975" y="4005264"/>
            <a:ext cx="719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20 ayat 1</a:t>
            </a:r>
          </a:p>
        </p:txBody>
      </p:sp>
      <p:cxnSp>
        <p:nvCxnSpPr>
          <p:cNvPr id="52" name="Straight Arrow Connector 51">
            <a:extLst>
              <a:ext uri="{FF2B5EF4-FFF2-40B4-BE49-F238E27FC236}">
                <a16:creationId xmlns="" xmlns:a16="http://schemas.microsoft.com/office/drawing/2014/main" id="{5399856F-F260-D01E-2C6C-59D65B922680}"/>
              </a:ext>
            </a:extLst>
          </p:cNvPr>
          <p:cNvCxnSpPr/>
          <p:nvPr/>
        </p:nvCxnSpPr>
        <p:spPr>
          <a:xfrm rot="16200000" flipH="1">
            <a:off x="6240463" y="3068638"/>
            <a:ext cx="315912" cy="4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060" name="Text Box 28">
            <a:extLst>
              <a:ext uri="{FF2B5EF4-FFF2-40B4-BE49-F238E27FC236}">
                <a16:creationId xmlns="" xmlns:a16="http://schemas.microsoft.com/office/drawing/2014/main" id="{262B2B5E-CD45-8A54-0E78-4BB60498CAF0}"/>
              </a:ext>
            </a:extLst>
          </p:cNvPr>
          <p:cNvSpPr txBox="1">
            <a:spLocks noChangeArrowheads="1"/>
          </p:cNvSpPr>
          <p:nvPr/>
        </p:nvSpPr>
        <p:spPr bwMode="auto">
          <a:xfrm>
            <a:off x="8688388" y="3357564"/>
            <a:ext cx="1979612" cy="492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85000"/>
              </a:lnSpc>
              <a:spcBef>
                <a:spcPct val="0"/>
              </a:spcBef>
              <a:buClrTx/>
              <a:buSzTx/>
              <a:buFontTx/>
              <a:buNone/>
            </a:pPr>
            <a:r>
              <a:rPr lang="id-ID" altLang="en-US" sz="1000"/>
              <a:t>Pelaksanaan musrenbang RKPD</a:t>
            </a:r>
          </a:p>
          <a:p>
            <a:pPr eaLnBrk="1" hangingPunct="1">
              <a:lnSpc>
                <a:spcPct val="85000"/>
              </a:lnSpc>
              <a:spcBef>
                <a:spcPct val="0"/>
              </a:spcBef>
              <a:buClrTx/>
              <a:buSzTx/>
              <a:buFontTx/>
              <a:buNone/>
            </a:pPr>
            <a:r>
              <a:rPr lang="id-ID" altLang="en-US" sz="1000"/>
              <a:t>Provinsi difasilitasi oleh Depdagri</a:t>
            </a:r>
            <a:r>
              <a:rPr lang="en-US" altLang="en-US" sz="1000"/>
              <a:t> </a:t>
            </a:r>
            <a:r>
              <a:rPr lang="id-ID" altLang="en-US" sz="1000"/>
              <a:t>Pasal 19 ayat 1.</a:t>
            </a:r>
          </a:p>
        </p:txBody>
      </p:sp>
      <p:sp>
        <p:nvSpPr>
          <p:cNvPr id="44061" name="Text Box 29">
            <a:extLst>
              <a:ext uri="{FF2B5EF4-FFF2-40B4-BE49-F238E27FC236}">
                <a16:creationId xmlns="" xmlns:a16="http://schemas.microsoft.com/office/drawing/2014/main" id="{359240E7-727C-F2A2-8C56-9360B3A35036}"/>
              </a:ext>
            </a:extLst>
          </p:cNvPr>
          <p:cNvSpPr txBox="1">
            <a:spLocks noChangeArrowheads="1"/>
          </p:cNvSpPr>
          <p:nvPr/>
        </p:nvSpPr>
        <p:spPr bwMode="auto">
          <a:xfrm>
            <a:off x="8759826" y="3860800"/>
            <a:ext cx="1908175" cy="622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lnSpc>
                <a:spcPct val="85000"/>
              </a:lnSpc>
              <a:spcBef>
                <a:spcPct val="0"/>
              </a:spcBef>
              <a:buClrTx/>
              <a:buSzTx/>
              <a:buFontTx/>
              <a:buNone/>
            </a:pPr>
            <a:r>
              <a:rPr lang="id-ID" altLang="en-US" sz="1000"/>
              <a:t>Depdagri menyelenggarakan </a:t>
            </a:r>
          </a:p>
          <a:p>
            <a:pPr eaLnBrk="1" hangingPunct="1">
              <a:lnSpc>
                <a:spcPct val="85000"/>
              </a:lnSpc>
              <a:spcBef>
                <a:spcPct val="0"/>
              </a:spcBef>
              <a:buClrTx/>
              <a:buSzTx/>
              <a:buFontTx/>
              <a:buNone/>
            </a:pPr>
            <a:r>
              <a:rPr lang="id-ID" altLang="en-US" sz="1000"/>
              <a:t>Pertemuan koordinasi pasca</a:t>
            </a:r>
          </a:p>
          <a:p>
            <a:pPr eaLnBrk="1" hangingPunct="1">
              <a:lnSpc>
                <a:spcPct val="85000"/>
              </a:lnSpc>
              <a:spcBef>
                <a:spcPct val="0"/>
              </a:spcBef>
              <a:buClrTx/>
              <a:buSzTx/>
              <a:buFontTx/>
              <a:buNone/>
            </a:pPr>
            <a:r>
              <a:rPr lang="id-ID" altLang="en-US" sz="1000"/>
              <a:t>Musrenbang RKPD Provinsi</a:t>
            </a:r>
          </a:p>
          <a:p>
            <a:pPr eaLnBrk="1" hangingPunct="1">
              <a:lnSpc>
                <a:spcPct val="85000"/>
              </a:lnSpc>
              <a:spcBef>
                <a:spcPct val="0"/>
              </a:spcBef>
              <a:buClrTx/>
              <a:buSzTx/>
              <a:buFontTx/>
              <a:buNone/>
            </a:pPr>
            <a:r>
              <a:rPr lang="id-ID" altLang="en-US" sz="1000"/>
              <a:t>Psl 21 ayat 2.</a:t>
            </a:r>
          </a:p>
        </p:txBody>
      </p:sp>
      <p:sp>
        <p:nvSpPr>
          <p:cNvPr id="44062" name="Rectangle 30">
            <a:extLst>
              <a:ext uri="{FF2B5EF4-FFF2-40B4-BE49-F238E27FC236}">
                <a16:creationId xmlns="" xmlns:a16="http://schemas.microsoft.com/office/drawing/2014/main" id="{89060938-D6CB-993C-3B6D-9C2E8CFC85AC}"/>
              </a:ext>
            </a:extLst>
          </p:cNvPr>
          <p:cNvSpPr>
            <a:spLocks noChangeArrowheads="1"/>
          </p:cNvSpPr>
          <p:nvPr/>
        </p:nvSpPr>
        <p:spPr bwMode="auto">
          <a:xfrm>
            <a:off x="8759826" y="5445125"/>
            <a:ext cx="1908175" cy="1079500"/>
          </a:xfrm>
          <a:prstGeom prst="rect">
            <a:avLst/>
          </a:prstGeom>
          <a:solidFill>
            <a:schemeClr val="tx1"/>
          </a:solidFill>
          <a:ln w="9525">
            <a:solidFill>
              <a:srgbClr val="FFFF00"/>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000">
                <a:solidFill>
                  <a:srgbClr val="FF0000"/>
                </a:solidFill>
              </a:rPr>
              <a:t>Pasal 19 (1) dan Pasal 21 (2) </a:t>
            </a:r>
          </a:p>
          <a:p>
            <a:pPr algn="ctr" eaLnBrk="1" hangingPunct="1">
              <a:spcBef>
                <a:spcPct val="0"/>
              </a:spcBef>
              <a:buClrTx/>
              <a:buSzTx/>
              <a:buFontTx/>
              <a:buNone/>
            </a:pPr>
            <a:r>
              <a:rPr lang="id-ID" altLang="en-US" sz="1000">
                <a:solidFill>
                  <a:srgbClr val="FF0000"/>
                </a:solidFill>
              </a:rPr>
              <a:t>Dimaksudkan untuk sinkronisasi </a:t>
            </a:r>
          </a:p>
          <a:p>
            <a:pPr algn="ctr" eaLnBrk="1" hangingPunct="1">
              <a:spcBef>
                <a:spcPct val="0"/>
              </a:spcBef>
              <a:buClrTx/>
              <a:buSzTx/>
              <a:buFontTx/>
              <a:buNone/>
            </a:pPr>
            <a:r>
              <a:rPr lang="id-ID" altLang="en-US" sz="1000">
                <a:solidFill>
                  <a:srgbClr val="FF0000"/>
                </a:solidFill>
              </a:rPr>
              <a:t>Antara desentralisasi dengan</a:t>
            </a:r>
          </a:p>
          <a:p>
            <a:pPr algn="ctr" eaLnBrk="1" hangingPunct="1">
              <a:spcBef>
                <a:spcPct val="0"/>
              </a:spcBef>
              <a:buClrTx/>
              <a:buSzTx/>
              <a:buFontTx/>
              <a:buNone/>
            </a:pPr>
            <a:r>
              <a:rPr lang="id-ID" altLang="en-US" sz="1000">
                <a:solidFill>
                  <a:srgbClr val="FF0000"/>
                </a:solidFill>
              </a:rPr>
              <a:t>Dekonsentrasi dan Tugas</a:t>
            </a:r>
          </a:p>
          <a:p>
            <a:pPr algn="ctr" eaLnBrk="1" hangingPunct="1">
              <a:spcBef>
                <a:spcPct val="0"/>
              </a:spcBef>
              <a:buClrTx/>
              <a:buSzTx/>
              <a:buFontTx/>
              <a:buNone/>
            </a:pPr>
            <a:r>
              <a:rPr lang="id-ID" altLang="en-US" sz="1000">
                <a:solidFill>
                  <a:srgbClr val="FF0000"/>
                </a:solidFill>
              </a:rPr>
              <a:t>Pembantuan</a:t>
            </a:r>
            <a:r>
              <a:rPr lang="en-US" altLang="en-US" sz="1000">
                <a:solidFill>
                  <a:srgbClr val="FF0000"/>
                </a:solidFill>
              </a:rPr>
              <a:t>.</a:t>
            </a:r>
            <a:endParaRPr lang="id-ID" altLang="en-US" sz="1000">
              <a:solidFill>
                <a:srgbClr val="FF0000"/>
              </a:solidFill>
            </a:endParaRPr>
          </a:p>
        </p:txBody>
      </p:sp>
      <p:sp>
        <p:nvSpPr>
          <p:cNvPr id="44063" name="Line 31">
            <a:extLst>
              <a:ext uri="{FF2B5EF4-FFF2-40B4-BE49-F238E27FC236}">
                <a16:creationId xmlns="" xmlns:a16="http://schemas.microsoft.com/office/drawing/2014/main" id="{81A28F27-B9AD-FD87-571C-D127FDFB6EB6}"/>
              </a:ext>
            </a:extLst>
          </p:cNvPr>
          <p:cNvSpPr>
            <a:spLocks noChangeShapeType="1"/>
          </p:cNvSpPr>
          <p:nvPr/>
        </p:nvSpPr>
        <p:spPr bwMode="auto">
          <a:xfrm>
            <a:off x="9696450" y="4508501"/>
            <a:ext cx="0" cy="9366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D"/>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7">
            <a:extLst>
              <a:ext uri="{FF2B5EF4-FFF2-40B4-BE49-F238E27FC236}">
                <a16:creationId xmlns="" xmlns:a16="http://schemas.microsoft.com/office/drawing/2014/main" id="{40EE6803-7F14-CD6C-9F6B-FBBCB3C723E2}"/>
              </a:ext>
            </a:extLst>
          </p:cNvPr>
          <p:cNvSpPr txBox="1">
            <a:spLocks noChangeArrowheads="1"/>
          </p:cNvSpPr>
          <p:nvPr/>
        </p:nvSpPr>
        <p:spPr bwMode="auto">
          <a:xfrm>
            <a:off x="2286000" y="304800"/>
            <a:ext cx="731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2400">
                <a:solidFill>
                  <a:srgbClr val="FF0000"/>
                </a:solidFill>
              </a:rPr>
              <a:t>PENYUSUNAN RENSTRA DAN RENJA SKPD</a:t>
            </a:r>
          </a:p>
        </p:txBody>
      </p:sp>
      <p:sp>
        <p:nvSpPr>
          <p:cNvPr id="9" name="TextBox 8">
            <a:extLst>
              <a:ext uri="{FF2B5EF4-FFF2-40B4-BE49-F238E27FC236}">
                <a16:creationId xmlns="" xmlns:a16="http://schemas.microsoft.com/office/drawing/2014/main" id="{DC32E943-415E-1C32-4FA2-D785D6F7FCFE}"/>
              </a:ext>
            </a:extLst>
          </p:cNvPr>
          <p:cNvSpPr txBox="1"/>
          <p:nvPr/>
        </p:nvSpPr>
        <p:spPr>
          <a:xfrm>
            <a:off x="5037138" y="914401"/>
            <a:ext cx="2800350" cy="646113"/>
          </a:xfrm>
          <a:prstGeom prst="rect">
            <a:avLst/>
          </a:prstGeom>
          <a:solidFill>
            <a:schemeClr val="bg2">
              <a:lumMod val="75000"/>
            </a:schemeClr>
          </a:solidFill>
          <a:ln>
            <a:solidFill>
              <a:schemeClr val="tx2">
                <a:lumMod val="95000"/>
              </a:schemeClr>
            </a:solidFill>
          </a:ln>
        </p:spPr>
        <p:txBody>
          <a:bodyPr>
            <a:spAutoFit/>
          </a:bodyPr>
          <a:lstStyle/>
          <a:p>
            <a:pPr algn="ctr" eaLnBrk="1" hangingPunct="1">
              <a:defRPr/>
            </a:pPr>
            <a:r>
              <a:rPr lang="id-ID">
                <a:latin typeface="Tahoma" charset="0"/>
              </a:rPr>
              <a:t>Rancangan Renstra-SKPD oleh SKPD</a:t>
            </a:r>
          </a:p>
        </p:txBody>
      </p:sp>
      <p:sp>
        <p:nvSpPr>
          <p:cNvPr id="10" name="TextBox 9">
            <a:extLst>
              <a:ext uri="{FF2B5EF4-FFF2-40B4-BE49-F238E27FC236}">
                <a16:creationId xmlns="" xmlns:a16="http://schemas.microsoft.com/office/drawing/2014/main" id="{2A945136-19A0-9334-D982-82152D62C228}"/>
              </a:ext>
            </a:extLst>
          </p:cNvPr>
          <p:cNvSpPr txBox="1"/>
          <p:nvPr/>
        </p:nvSpPr>
        <p:spPr>
          <a:xfrm>
            <a:off x="5043489" y="1552575"/>
            <a:ext cx="2801937" cy="508000"/>
          </a:xfrm>
          <a:prstGeom prst="rect">
            <a:avLst/>
          </a:prstGeom>
          <a:noFill/>
          <a:ln>
            <a:solidFill>
              <a:schemeClr val="tx2">
                <a:lumMod val="95000"/>
              </a:schemeClr>
            </a:solidFill>
          </a:ln>
        </p:spPr>
        <p:txBody>
          <a:bodyPr>
            <a:spAutoFit/>
          </a:bodyPr>
          <a:lstStyle/>
          <a:p>
            <a:pPr algn="ctr" eaLnBrk="1" hangingPunct="1">
              <a:defRPr/>
            </a:pPr>
            <a:r>
              <a:rPr lang="id-ID" sz="900">
                <a:latin typeface="Tahoma" charset="0"/>
              </a:rPr>
              <a:t>Memuat visi, misi, tujuan, strategi, kebijakan, program dan kegiatan pembangunan sesuai dengan tugas dan fungsinya</a:t>
            </a:r>
          </a:p>
        </p:txBody>
      </p:sp>
      <p:sp>
        <p:nvSpPr>
          <p:cNvPr id="11" name="TextBox 10">
            <a:extLst>
              <a:ext uri="{FF2B5EF4-FFF2-40B4-BE49-F238E27FC236}">
                <a16:creationId xmlns="" xmlns:a16="http://schemas.microsoft.com/office/drawing/2014/main" id="{05DD339F-FB66-5C75-98E2-B27131992040}"/>
              </a:ext>
            </a:extLst>
          </p:cNvPr>
          <p:cNvSpPr txBox="1"/>
          <p:nvPr/>
        </p:nvSpPr>
        <p:spPr>
          <a:xfrm>
            <a:off x="2452688" y="942976"/>
            <a:ext cx="1905000" cy="923925"/>
          </a:xfrm>
          <a:prstGeom prst="rect">
            <a:avLst/>
          </a:prstGeom>
          <a:noFill/>
          <a:ln>
            <a:solidFill>
              <a:schemeClr val="accent3">
                <a:lumMod val="60000"/>
                <a:lumOff val="40000"/>
              </a:schemeClr>
            </a:solidFill>
          </a:ln>
        </p:spPr>
        <p:txBody>
          <a:bodyPr>
            <a:spAutoFit/>
          </a:bodyPr>
          <a:lstStyle/>
          <a:p>
            <a:pPr algn="ctr" eaLnBrk="1" hangingPunct="1">
              <a:defRPr/>
            </a:pPr>
            <a:r>
              <a:rPr lang="id-ID">
                <a:latin typeface="Tahoma" charset="0"/>
              </a:rPr>
              <a:t>Masukan Rancangan Renja SKPD</a:t>
            </a:r>
          </a:p>
        </p:txBody>
      </p:sp>
      <p:sp>
        <p:nvSpPr>
          <p:cNvPr id="12" name="Right Arrow 11">
            <a:extLst>
              <a:ext uri="{FF2B5EF4-FFF2-40B4-BE49-F238E27FC236}">
                <a16:creationId xmlns="" xmlns:a16="http://schemas.microsoft.com/office/drawing/2014/main" id="{62C11EB2-2C5A-3FD6-AD76-C24FE23FE125}"/>
              </a:ext>
            </a:extLst>
          </p:cNvPr>
          <p:cNvSpPr/>
          <p:nvPr/>
        </p:nvSpPr>
        <p:spPr>
          <a:xfrm>
            <a:off x="4437063" y="1185863"/>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d-ID" sz="2000"/>
          </a:p>
        </p:txBody>
      </p:sp>
      <p:sp>
        <p:nvSpPr>
          <p:cNvPr id="46087" name="TextBox 14">
            <a:extLst>
              <a:ext uri="{FF2B5EF4-FFF2-40B4-BE49-F238E27FC236}">
                <a16:creationId xmlns="" xmlns:a16="http://schemas.microsoft.com/office/drawing/2014/main" id="{9493069A-5905-AD15-43B4-B6B0C337F1DD}"/>
              </a:ext>
            </a:extLst>
          </p:cNvPr>
          <p:cNvSpPr txBox="1">
            <a:spLocks noChangeArrowheads="1"/>
          </p:cNvSpPr>
          <p:nvPr/>
        </p:nvSpPr>
        <p:spPr bwMode="auto">
          <a:xfrm>
            <a:off x="4681539" y="2371726"/>
            <a:ext cx="3330575" cy="5238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a:t>Renstra SKPD ditetapkan dalam Keputusan Kepala SKPD</a:t>
            </a:r>
          </a:p>
        </p:txBody>
      </p:sp>
      <p:sp>
        <p:nvSpPr>
          <p:cNvPr id="19" name="TextBox 18">
            <a:extLst>
              <a:ext uri="{FF2B5EF4-FFF2-40B4-BE49-F238E27FC236}">
                <a16:creationId xmlns="" xmlns:a16="http://schemas.microsoft.com/office/drawing/2014/main" id="{5C027205-D292-3461-3392-95AC558FE97C}"/>
              </a:ext>
            </a:extLst>
          </p:cNvPr>
          <p:cNvSpPr txBox="1"/>
          <p:nvPr/>
        </p:nvSpPr>
        <p:spPr>
          <a:xfrm>
            <a:off x="8305800" y="762001"/>
            <a:ext cx="2362200" cy="461963"/>
          </a:xfrm>
          <a:prstGeom prst="rect">
            <a:avLst/>
          </a:prstGeom>
          <a:noFill/>
          <a:ln>
            <a:solidFill>
              <a:schemeClr val="accent6">
                <a:lumMod val="20000"/>
                <a:lumOff val="80000"/>
              </a:schemeClr>
            </a:solidFill>
          </a:ln>
        </p:spPr>
        <p:txBody>
          <a:bodyPr>
            <a:spAutoFit/>
          </a:bodyPr>
          <a:lstStyle/>
          <a:p>
            <a:pPr eaLnBrk="1" hangingPunct="1">
              <a:defRPr/>
            </a:pPr>
            <a:r>
              <a:rPr lang="id-ID" sz="1200">
                <a:latin typeface="Tahoma" charset="0"/>
              </a:rPr>
              <a:t>Mengacu kepada RPJMD dan bersifat indikatif </a:t>
            </a:r>
          </a:p>
        </p:txBody>
      </p:sp>
      <p:cxnSp>
        <p:nvCxnSpPr>
          <p:cNvPr id="37" name="Straight Arrow Connector 36">
            <a:extLst>
              <a:ext uri="{FF2B5EF4-FFF2-40B4-BE49-F238E27FC236}">
                <a16:creationId xmlns="" xmlns:a16="http://schemas.microsoft.com/office/drawing/2014/main" id="{7434F020-6D43-7A99-CF6C-6EC86B0F9DD9}"/>
              </a:ext>
            </a:extLst>
          </p:cNvPr>
          <p:cNvCxnSpPr/>
          <p:nvPr/>
        </p:nvCxnSpPr>
        <p:spPr>
          <a:xfrm rot="5400000">
            <a:off x="6265863" y="2212976"/>
            <a:ext cx="27463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 xmlns:a16="http://schemas.microsoft.com/office/drawing/2014/main" id="{9153E698-3713-8923-B391-2E4AED6F3E0A}"/>
              </a:ext>
            </a:extLst>
          </p:cNvPr>
          <p:cNvCxnSpPr>
            <a:stCxn id="19" idx="1"/>
          </p:cNvCxnSpPr>
          <p:nvPr/>
        </p:nvCxnSpPr>
        <p:spPr>
          <a:xfrm rot="10800000" flipV="1">
            <a:off x="7862888" y="992188"/>
            <a:ext cx="442912" cy="260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 xmlns:a16="http://schemas.microsoft.com/office/drawing/2014/main" id="{11EE6C43-EDA9-FB0D-BEA4-11CD55069C67}"/>
              </a:ext>
            </a:extLst>
          </p:cNvPr>
          <p:cNvSpPr txBox="1"/>
          <p:nvPr/>
        </p:nvSpPr>
        <p:spPr>
          <a:xfrm>
            <a:off x="5021264" y="3505201"/>
            <a:ext cx="2801937" cy="646113"/>
          </a:xfrm>
          <a:prstGeom prst="rect">
            <a:avLst/>
          </a:prstGeom>
          <a:solidFill>
            <a:schemeClr val="bg2">
              <a:lumMod val="75000"/>
            </a:schemeClr>
          </a:solidFill>
          <a:ln>
            <a:solidFill>
              <a:schemeClr val="tx2">
                <a:lumMod val="95000"/>
              </a:schemeClr>
            </a:solidFill>
          </a:ln>
        </p:spPr>
        <p:txBody>
          <a:bodyPr>
            <a:spAutoFit/>
          </a:bodyPr>
          <a:lstStyle/>
          <a:p>
            <a:pPr algn="ctr" eaLnBrk="1" hangingPunct="1">
              <a:defRPr/>
            </a:pPr>
            <a:r>
              <a:rPr lang="id-ID">
                <a:latin typeface="Tahoma" charset="0"/>
              </a:rPr>
              <a:t>Rancangan Renja-SKPD oleh SKPD</a:t>
            </a:r>
          </a:p>
        </p:txBody>
      </p:sp>
      <p:sp>
        <p:nvSpPr>
          <p:cNvPr id="21" name="TextBox 20">
            <a:extLst>
              <a:ext uri="{FF2B5EF4-FFF2-40B4-BE49-F238E27FC236}">
                <a16:creationId xmlns="" xmlns:a16="http://schemas.microsoft.com/office/drawing/2014/main" id="{FFE2C60E-EF63-C0BD-6542-1DC0274B267A}"/>
              </a:ext>
            </a:extLst>
          </p:cNvPr>
          <p:cNvSpPr txBox="1"/>
          <p:nvPr/>
        </p:nvSpPr>
        <p:spPr>
          <a:xfrm>
            <a:off x="5029200" y="4143375"/>
            <a:ext cx="2801938" cy="369888"/>
          </a:xfrm>
          <a:prstGeom prst="rect">
            <a:avLst/>
          </a:prstGeom>
          <a:noFill/>
          <a:ln>
            <a:solidFill>
              <a:schemeClr val="tx2">
                <a:lumMod val="95000"/>
              </a:schemeClr>
            </a:solidFill>
          </a:ln>
        </p:spPr>
        <p:txBody>
          <a:bodyPr>
            <a:spAutoFit/>
          </a:bodyPr>
          <a:lstStyle/>
          <a:p>
            <a:pPr algn="ctr" eaLnBrk="1" hangingPunct="1">
              <a:defRPr/>
            </a:pPr>
            <a:r>
              <a:rPr lang="id-ID" sz="900">
                <a:latin typeface="Tahoma" charset="0"/>
              </a:rPr>
              <a:t>Memuat kebijakan, program dan kebijakan pembangunan</a:t>
            </a:r>
          </a:p>
        </p:txBody>
      </p:sp>
      <p:sp>
        <p:nvSpPr>
          <p:cNvPr id="22" name="TextBox 21">
            <a:extLst>
              <a:ext uri="{FF2B5EF4-FFF2-40B4-BE49-F238E27FC236}">
                <a16:creationId xmlns="" xmlns:a16="http://schemas.microsoft.com/office/drawing/2014/main" id="{26E48BFA-3C51-19AF-EC7D-007331E61DE8}"/>
              </a:ext>
            </a:extLst>
          </p:cNvPr>
          <p:cNvSpPr txBox="1"/>
          <p:nvPr/>
        </p:nvSpPr>
        <p:spPr>
          <a:xfrm>
            <a:off x="2438400" y="3533776"/>
            <a:ext cx="1905000" cy="923925"/>
          </a:xfrm>
          <a:prstGeom prst="rect">
            <a:avLst/>
          </a:prstGeom>
          <a:noFill/>
          <a:ln>
            <a:solidFill>
              <a:schemeClr val="accent3">
                <a:lumMod val="60000"/>
                <a:lumOff val="40000"/>
              </a:schemeClr>
            </a:solidFill>
          </a:ln>
        </p:spPr>
        <p:txBody>
          <a:bodyPr>
            <a:spAutoFit/>
          </a:bodyPr>
          <a:lstStyle/>
          <a:p>
            <a:pPr algn="ctr" eaLnBrk="1" hangingPunct="1">
              <a:defRPr/>
            </a:pPr>
            <a:r>
              <a:rPr lang="id-ID">
                <a:latin typeface="Tahoma" charset="0"/>
              </a:rPr>
              <a:t>Masukan Rancangan Renja SKPD</a:t>
            </a:r>
          </a:p>
        </p:txBody>
      </p:sp>
      <p:sp>
        <p:nvSpPr>
          <p:cNvPr id="23" name="Right Arrow 22">
            <a:extLst>
              <a:ext uri="{FF2B5EF4-FFF2-40B4-BE49-F238E27FC236}">
                <a16:creationId xmlns="" xmlns:a16="http://schemas.microsoft.com/office/drawing/2014/main" id="{713481E1-F9CA-E112-18A7-5169C831736A}"/>
              </a:ext>
            </a:extLst>
          </p:cNvPr>
          <p:cNvSpPr/>
          <p:nvPr/>
        </p:nvSpPr>
        <p:spPr>
          <a:xfrm>
            <a:off x="4422775" y="3776663"/>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d-ID" sz="2000"/>
          </a:p>
        </p:txBody>
      </p:sp>
      <p:sp>
        <p:nvSpPr>
          <p:cNvPr id="46095" name="TextBox 23">
            <a:extLst>
              <a:ext uri="{FF2B5EF4-FFF2-40B4-BE49-F238E27FC236}">
                <a16:creationId xmlns="" xmlns:a16="http://schemas.microsoft.com/office/drawing/2014/main" id="{1A547355-B79E-E430-56CB-97A716C93275}"/>
              </a:ext>
            </a:extLst>
          </p:cNvPr>
          <p:cNvSpPr txBox="1">
            <a:spLocks noChangeArrowheads="1"/>
          </p:cNvSpPr>
          <p:nvPr/>
        </p:nvSpPr>
        <p:spPr bwMode="auto">
          <a:xfrm>
            <a:off x="4713288" y="4867276"/>
            <a:ext cx="3332162" cy="7397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a:t>Rancangan Renja SKPD dibahas dalam forum SKPD untuk menentukan prioritas pembangunan</a:t>
            </a:r>
          </a:p>
        </p:txBody>
      </p:sp>
      <p:cxnSp>
        <p:nvCxnSpPr>
          <p:cNvPr id="25" name="Straight Arrow Connector 24">
            <a:extLst>
              <a:ext uri="{FF2B5EF4-FFF2-40B4-BE49-F238E27FC236}">
                <a16:creationId xmlns="" xmlns:a16="http://schemas.microsoft.com/office/drawing/2014/main" id="{0FF14CEA-B742-0727-3A22-AB1992996B27}"/>
              </a:ext>
            </a:extLst>
          </p:cNvPr>
          <p:cNvCxnSpPr/>
          <p:nvPr/>
        </p:nvCxnSpPr>
        <p:spPr>
          <a:xfrm rot="5400000">
            <a:off x="6230938" y="4708526"/>
            <a:ext cx="27463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 xmlns:a16="http://schemas.microsoft.com/office/drawing/2014/main" id="{DD0E910A-0E4B-9163-7907-91AC5A850331}"/>
              </a:ext>
            </a:extLst>
          </p:cNvPr>
          <p:cNvCxnSpPr/>
          <p:nvPr/>
        </p:nvCxnSpPr>
        <p:spPr>
          <a:xfrm rot="10800000" flipV="1">
            <a:off x="7848601" y="3582988"/>
            <a:ext cx="442913" cy="260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 xmlns:a16="http://schemas.microsoft.com/office/drawing/2014/main" id="{EF100B5B-018D-C385-7CB7-179BAE3C1AC3}"/>
              </a:ext>
            </a:extLst>
          </p:cNvPr>
          <p:cNvSpPr txBox="1"/>
          <p:nvPr/>
        </p:nvSpPr>
        <p:spPr>
          <a:xfrm>
            <a:off x="8305800" y="3348039"/>
            <a:ext cx="2362200" cy="1570037"/>
          </a:xfrm>
          <a:prstGeom prst="rect">
            <a:avLst/>
          </a:prstGeom>
          <a:noFill/>
          <a:ln>
            <a:solidFill>
              <a:schemeClr val="accent6">
                <a:lumMod val="20000"/>
                <a:lumOff val="80000"/>
              </a:schemeClr>
            </a:solidFill>
          </a:ln>
        </p:spPr>
        <p:txBody>
          <a:bodyPr>
            <a:spAutoFit/>
          </a:bodyPr>
          <a:lstStyle/>
          <a:p>
            <a:pPr eaLnBrk="1" hangingPunct="1">
              <a:defRPr/>
            </a:pPr>
            <a:r>
              <a:rPr lang="id-ID" sz="1200">
                <a:latin typeface="Tahoma" charset="0"/>
              </a:rPr>
              <a:t>Mengacu kepada rancanga awal RKPD, Renstra SKPD, hasil evaluasi pelaksanaan program dan kegiatan periode sebelumnya, masalah yang dihadapi dan usulan program serta kegiatan yang berasal dari masyarakat </a:t>
            </a:r>
          </a:p>
        </p:txBody>
      </p:sp>
      <p:sp>
        <p:nvSpPr>
          <p:cNvPr id="46099" name="TextBox 27">
            <a:extLst>
              <a:ext uri="{FF2B5EF4-FFF2-40B4-BE49-F238E27FC236}">
                <a16:creationId xmlns="" xmlns:a16="http://schemas.microsoft.com/office/drawing/2014/main" id="{A4418221-E03B-1552-CB74-8DE1CE8CCE69}"/>
              </a:ext>
            </a:extLst>
          </p:cNvPr>
          <p:cNvSpPr txBox="1">
            <a:spLocks noChangeArrowheads="1"/>
          </p:cNvSpPr>
          <p:nvPr/>
        </p:nvSpPr>
        <p:spPr bwMode="auto">
          <a:xfrm>
            <a:off x="4714876" y="5880101"/>
            <a:ext cx="3330575" cy="5238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r>
              <a:rPr lang="id-ID" altLang="en-US" sz="1400"/>
              <a:t>Renja SKPD ditetapkan dalam Keputusan Kepala SKPD</a:t>
            </a:r>
          </a:p>
        </p:txBody>
      </p:sp>
      <p:cxnSp>
        <p:nvCxnSpPr>
          <p:cNvPr id="29" name="Straight Arrow Connector 28">
            <a:extLst>
              <a:ext uri="{FF2B5EF4-FFF2-40B4-BE49-F238E27FC236}">
                <a16:creationId xmlns="" xmlns:a16="http://schemas.microsoft.com/office/drawing/2014/main" id="{91B4A1CA-25CC-9967-847B-FA55700669FE}"/>
              </a:ext>
            </a:extLst>
          </p:cNvPr>
          <p:cNvCxnSpPr/>
          <p:nvPr/>
        </p:nvCxnSpPr>
        <p:spPr>
          <a:xfrm rot="5400000">
            <a:off x="6243638" y="5734051"/>
            <a:ext cx="274638"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101" name="TextBox 29">
            <a:extLst>
              <a:ext uri="{FF2B5EF4-FFF2-40B4-BE49-F238E27FC236}">
                <a16:creationId xmlns="" xmlns:a16="http://schemas.microsoft.com/office/drawing/2014/main" id="{04FFF1AD-8838-4092-B73C-AAA26B824C0E}"/>
              </a:ext>
            </a:extLst>
          </p:cNvPr>
          <p:cNvSpPr txBox="1">
            <a:spLocks noChangeArrowheads="1"/>
          </p:cNvSpPr>
          <p:nvPr/>
        </p:nvSpPr>
        <p:spPr bwMode="auto">
          <a:xfrm>
            <a:off x="7315200" y="6400801"/>
            <a:ext cx="838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28</a:t>
            </a:r>
          </a:p>
        </p:txBody>
      </p:sp>
      <p:sp>
        <p:nvSpPr>
          <p:cNvPr id="46102" name="TextBox 30">
            <a:extLst>
              <a:ext uri="{FF2B5EF4-FFF2-40B4-BE49-F238E27FC236}">
                <a16:creationId xmlns="" xmlns:a16="http://schemas.microsoft.com/office/drawing/2014/main" id="{308F0064-AF77-E1FE-A280-769759898292}"/>
              </a:ext>
            </a:extLst>
          </p:cNvPr>
          <p:cNvSpPr txBox="1">
            <a:spLocks noChangeArrowheads="1"/>
          </p:cNvSpPr>
          <p:nvPr/>
        </p:nvSpPr>
        <p:spPr bwMode="auto">
          <a:xfrm>
            <a:off x="7105650" y="5581651"/>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27 ayat 5</a:t>
            </a:r>
          </a:p>
        </p:txBody>
      </p:sp>
      <p:sp>
        <p:nvSpPr>
          <p:cNvPr id="46103" name="TextBox 32">
            <a:extLst>
              <a:ext uri="{FF2B5EF4-FFF2-40B4-BE49-F238E27FC236}">
                <a16:creationId xmlns="" xmlns:a16="http://schemas.microsoft.com/office/drawing/2014/main" id="{FE915A46-041B-6743-9C48-43EE2AD80D6B}"/>
              </a:ext>
            </a:extLst>
          </p:cNvPr>
          <p:cNvSpPr txBox="1">
            <a:spLocks noChangeArrowheads="1"/>
          </p:cNvSpPr>
          <p:nvPr/>
        </p:nvSpPr>
        <p:spPr bwMode="auto">
          <a:xfrm>
            <a:off x="6781800" y="4572001"/>
            <a:ext cx="1447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27 ayat 1 dan 3</a:t>
            </a:r>
          </a:p>
        </p:txBody>
      </p:sp>
      <p:sp>
        <p:nvSpPr>
          <p:cNvPr id="46104" name="TextBox 33">
            <a:extLst>
              <a:ext uri="{FF2B5EF4-FFF2-40B4-BE49-F238E27FC236}">
                <a16:creationId xmlns="" xmlns:a16="http://schemas.microsoft.com/office/drawing/2014/main" id="{FDAED7BE-92C8-552F-8E67-252E172A4B2A}"/>
              </a:ext>
            </a:extLst>
          </p:cNvPr>
          <p:cNvSpPr txBox="1">
            <a:spLocks noChangeArrowheads="1"/>
          </p:cNvSpPr>
          <p:nvPr/>
        </p:nvSpPr>
        <p:spPr bwMode="auto">
          <a:xfrm>
            <a:off x="9525000" y="5029201"/>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27 ayat 2</a:t>
            </a:r>
          </a:p>
        </p:txBody>
      </p:sp>
      <p:sp>
        <p:nvSpPr>
          <p:cNvPr id="46105" name="TextBox 34">
            <a:extLst>
              <a:ext uri="{FF2B5EF4-FFF2-40B4-BE49-F238E27FC236}">
                <a16:creationId xmlns="" xmlns:a16="http://schemas.microsoft.com/office/drawing/2014/main" id="{C7C447B6-638B-D45F-5E66-7834A7DEDA4F}"/>
              </a:ext>
            </a:extLst>
          </p:cNvPr>
          <p:cNvSpPr txBox="1">
            <a:spLocks noChangeArrowheads="1"/>
          </p:cNvSpPr>
          <p:nvPr/>
        </p:nvSpPr>
        <p:spPr bwMode="auto">
          <a:xfrm>
            <a:off x="7239000" y="2971801"/>
            <a:ext cx="914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26</a:t>
            </a:r>
          </a:p>
        </p:txBody>
      </p:sp>
      <p:sp>
        <p:nvSpPr>
          <p:cNvPr id="46106" name="TextBox 37">
            <a:extLst>
              <a:ext uri="{FF2B5EF4-FFF2-40B4-BE49-F238E27FC236}">
                <a16:creationId xmlns="" xmlns:a16="http://schemas.microsoft.com/office/drawing/2014/main" id="{4F5EFB72-5BC9-8918-F761-40D8023EAF3C}"/>
              </a:ext>
            </a:extLst>
          </p:cNvPr>
          <p:cNvSpPr txBox="1">
            <a:spLocks noChangeArrowheads="1"/>
          </p:cNvSpPr>
          <p:nvPr/>
        </p:nvSpPr>
        <p:spPr bwMode="auto">
          <a:xfrm>
            <a:off x="7467600" y="2057401"/>
            <a:ext cx="16764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25 ayat 2 dan 4</a:t>
            </a:r>
          </a:p>
        </p:txBody>
      </p:sp>
      <p:sp>
        <p:nvSpPr>
          <p:cNvPr id="46107" name="TextBox 38">
            <a:extLst>
              <a:ext uri="{FF2B5EF4-FFF2-40B4-BE49-F238E27FC236}">
                <a16:creationId xmlns="" xmlns:a16="http://schemas.microsoft.com/office/drawing/2014/main" id="{BAD75945-C263-1ACC-62F8-8B626713DD66}"/>
              </a:ext>
            </a:extLst>
          </p:cNvPr>
          <p:cNvSpPr txBox="1">
            <a:spLocks noChangeArrowheads="1"/>
          </p:cNvSpPr>
          <p:nvPr/>
        </p:nvSpPr>
        <p:spPr bwMode="auto">
          <a:xfrm>
            <a:off x="8305800" y="1295401"/>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id-ID" altLang="en-US" sz="1000"/>
              <a:t>Pasal 27 ayat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a:extLst>
              <a:ext uri="{FF2B5EF4-FFF2-40B4-BE49-F238E27FC236}">
                <a16:creationId xmlns="" xmlns:a16="http://schemas.microsoft.com/office/drawing/2014/main" id="{21B53A00-5758-5FF2-7357-EA8DBC284A46}"/>
              </a:ext>
            </a:extLst>
          </p:cNvPr>
          <p:cNvSpPr txBox="1">
            <a:spLocks noChangeArrowheads="1"/>
          </p:cNvSpPr>
          <p:nvPr/>
        </p:nvSpPr>
        <p:spPr bwMode="auto">
          <a:xfrm>
            <a:off x="1524000" y="-304800"/>
            <a:ext cx="9144000" cy="191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65000"/>
              </a:lnSpc>
              <a:spcBef>
                <a:spcPct val="50000"/>
              </a:spcBef>
              <a:buClrTx/>
              <a:buSzTx/>
              <a:buFontTx/>
              <a:buNone/>
            </a:pPr>
            <a:endParaRPr lang="en-US" altLang="en-US" sz="4000" b="1">
              <a:latin typeface="Verdana" panose="020B0604030504040204" pitchFamily="34" charset="0"/>
            </a:endParaRPr>
          </a:p>
          <a:p>
            <a:pPr algn="ctr" eaLnBrk="1" hangingPunct="1">
              <a:lnSpc>
                <a:spcPct val="65000"/>
              </a:lnSpc>
              <a:spcBef>
                <a:spcPct val="50000"/>
              </a:spcBef>
              <a:buClrTx/>
              <a:buSzTx/>
              <a:buFontTx/>
              <a:buNone/>
            </a:pPr>
            <a:r>
              <a:rPr lang="en-US" altLang="en-US" sz="4000" b="1">
                <a:latin typeface="Verdana" panose="020B0604030504040204" pitchFamily="34" charset="0"/>
              </a:rPr>
              <a:t>DOKUMEN POKOK</a:t>
            </a:r>
          </a:p>
          <a:p>
            <a:pPr algn="ctr" eaLnBrk="1" hangingPunct="1">
              <a:lnSpc>
                <a:spcPct val="65000"/>
              </a:lnSpc>
              <a:spcBef>
                <a:spcPct val="50000"/>
              </a:spcBef>
              <a:buClrTx/>
              <a:buSzTx/>
              <a:buFontTx/>
              <a:buNone/>
            </a:pPr>
            <a:r>
              <a:rPr lang="en-US" altLang="en-US" sz="4000" b="1">
                <a:latin typeface="Verdana" panose="020B0604030504040204" pitchFamily="34" charset="0"/>
              </a:rPr>
              <a:t>PENGANGGARAN DAERAH</a:t>
            </a:r>
            <a:endParaRPr lang="en-GB" altLang="en-US" sz="4000" b="1">
              <a:latin typeface="Verdana" panose="020B0604030504040204" pitchFamily="34" charset="0"/>
            </a:endParaRPr>
          </a:p>
        </p:txBody>
      </p:sp>
      <p:sp>
        <p:nvSpPr>
          <p:cNvPr id="48131" name="AutoShape 3">
            <a:extLst>
              <a:ext uri="{FF2B5EF4-FFF2-40B4-BE49-F238E27FC236}">
                <a16:creationId xmlns="" xmlns:a16="http://schemas.microsoft.com/office/drawing/2014/main" id="{3EF5AA26-F9D7-A15B-83A6-4BC6672F037D}"/>
              </a:ext>
            </a:extLst>
          </p:cNvPr>
          <p:cNvSpPr>
            <a:spLocks noChangeAspect="1" noChangeArrowheads="1"/>
          </p:cNvSpPr>
          <p:nvPr/>
        </p:nvSpPr>
        <p:spPr bwMode="auto">
          <a:xfrm>
            <a:off x="8112126" y="3933825"/>
            <a:ext cx="1800225" cy="914400"/>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2000" b="1">
              <a:solidFill>
                <a:srgbClr val="0000FF"/>
              </a:solidFill>
            </a:endParaRPr>
          </a:p>
          <a:p>
            <a:pPr algn="ctr">
              <a:lnSpc>
                <a:spcPct val="30000"/>
              </a:lnSpc>
              <a:spcBef>
                <a:spcPts val="500"/>
              </a:spcBef>
              <a:spcAft>
                <a:spcPts val="300"/>
              </a:spcAft>
              <a:buClrTx/>
              <a:buSzTx/>
              <a:buNone/>
            </a:pPr>
            <a:endParaRPr lang="en-US" altLang="en-US" sz="2000" b="1">
              <a:solidFill>
                <a:srgbClr val="0000FF"/>
              </a:solidFill>
            </a:endParaRPr>
          </a:p>
          <a:p>
            <a:pPr algn="ctr">
              <a:lnSpc>
                <a:spcPct val="30000"/>
              </a:lnSpc>
              <a:spcBef>
                <a:spcPts val="500"/>
              </a:spcBef>
              <a:spcAft>
                <a:spcPts val="300"/>
              </a:spcAft>
              <a:buClrTx/>
              <a:buSzTx/>
              <a:buNone/>
            </a:pPr>
            <a:r>
              <a:rPr lang="en-US" altLang="en-US" sz="2000" b="1">
                <a:solidFill>
                  <a:srgbClr val="0000FF"/>
                </a:solidFill>
              </a:rPr>
              <a:t>RKA-SKPD</a:t>
            </a:r>
          </a:p>
        </p:txBody>
      </p:sp>
      <p:sp>
        <p:nvSpPr>
          <p:cNvPr id="48132" name="AutoShape 4">
            <a:extLst>
              <a:ext uri="{FF2B5EF4-FFF2-40B4-BE49-F238E27FC236}">
                <a16:creationId xmlns="" xmlns:a16="http://schemas.microsoft.com/office/drawing/2014/main" id="{7D97861D-759D-9619-1669-27292EDAF45A}"/>
              </a:ext>
            </a:extLst>
          </p:cNvPr>
          <p:cNvSpPr>
            <a:spLocks noChangeAspect="1" noChangeArrowheads="1"/>
          </p:cNvSpPr>
          <p:nvPr/>
        </p:nvSpPr>
        <p:spPr bwMode="auto">
          <a:xfrm>
            <a:off x="2206626" y="5949950"/>
            <a:ext cx="3313113" cy="719138"/>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spcBef>
                <a:spcPct val="0"/>
              </a:spcBef>
              <a:buClrTx/>
              <a:buSzTx/>
              <a:buFontTx/>
              <a:buNone/>
            </a:pPr>
            <a:r>
              <a:rPr lang="en-US" altLang="en-US" sz="2000" b="1">
                <a:solidFill>
                  <a:srgbClr val="003399"/>
                </a:solidFill>
              </a:rPr>
              <a:t>DPA-SKPD</a:t>
            </a:r>
            <a:r>
              <a:rPr lang="en-US" altLang="en-US" sz="2400" b="1">
                <a:solidFill>
                  <a:srgbClr val="003399"/>
                </a:solidFill>
              </a:rPr>
              <a:t> </a:t>
            </a:r>
          </a:p>
        </p:txBody>
      </p:sp>
      <p:sp>
        <p:nvSpPr>
          <p:cNvPr id="48133" name="Text Box 5">
            <a:extLst>
              <a:ext uri="{FF2B5EF4-FFF2-40B4-BE49-F238E27FC236}">
                <a16:creationId xmlns="" xmlns:a16="http://schemas.microsoft.com/office/drawing/2014/main" id="{39A9D66B-E7CB-9E82-FF30-94D1E5A55EA0}"/>
              </a:ext>
            </a:extLst>
          </p:cNvPr>
          <p:cNvSpPr txBox="1">
            <a:spLocks noChangeArrowheads="1"/>
          </p:cNvSpPr>
          <p:nvPr/>
        </p:nvSpPr>
        <p:spPr bwMode="auto">
          <a:xfrm>
            <a:off x="6705600" y="4038600"/>
            <a:ext cx="1066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nSpc>
                <a:spcPct val="60000"/>
              </a:lnSpc>
              <a:spcBef>
                <a:spcPct val="0"/>
              </a:spcBef>
              <a:buClrTx/>
              <a:buSzPts val="1200"/>
              <a:buFontTx/>
              <a:buNone/>
            </a:pPr>
            <a:endParaRPr lang="en-GB" altLang="en-US" sz="700" b="1">
              <a:solidFill>
                <a:srgbClr val="0000FF"/>
              </a:solidFill>
              <a:latin typeface="Times New Roman" panose="02020603050405020304" pitchFamily="18" charset="0"/>
            </a:endParaRPr>
          </a:p>
        </p:txBody>
      </p:sp>
      <p:sp>
        <p:nvSpPr>
          <p:cNvPr id="48134" name="AutoShape 6">
            <a:extLst>
              <a:ext uri="{FF2B5EF4-FFF2-40B4-BE49-F238E27FC236}">
                <a16:creationId xmlns="" xmlns:a16="http://schemas.microsoft.com/office/drawing/2014/main" id="{423A27E3-703B-056B-ADC2-6E0213FCBC18}"/>
              </a:ext>
            </a:extLst>
          </p:cNvPr>
          <p:cNvSpPr>
            <a:spLocks noChangeAspect="1" noChangeArrowheads="1"/>
          </p:cNvSpPr>
          <p:nvPr/>
        </p:nvSpPr>
        <p:spPr bwMode="auto">
          <a:xfrm>
            <a:off x="6959600" y="5949950"/>
            <a:ext cx="2520950" cy="647700"/>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nSpc>
                <a:spcPct val="10000"/>
              </a:lnSpc>
              <a:spcBef>
                <a:spcPts val="500"/>
              </a:spcBef>
              <a:spcAft>
                <a:spcPts val="300"/>
              </a:spcAft>
              <a:buClrTx/>
              <a:buSzTx/>
              <a:buFont typeface="Symbol" panose="05050102010706020507" pitchFamily="18" charset="2"/>
              <a:buChar char="·"/>
            </a:pPr>
            <a:endParaRPr lang="en-US" altLang="en-US" sz="1200" b="1">
              <a:solidFill>
                <a:srgbClr val="003399"/>
              </a:solidFill>
            </a:endParaRPr>
          </a:p>
          <a:p>
            <a:pPr algn="ctr">
              <a:lnSpc>
                <a:spcPct val="55000"/>
              </a:lnSpc>
              <a:spcBef>
                <a:spcPts val="500"/>
              </a:spcBef>
              <a:spcAft>
                <a:spcPts val="300"/>
              </a:spcAft>
              <a:buClrTx/>
              <a:buSzTx/>
              <a:buNone/>
            </a:pPr>
            <a:r>
              <a:rPr lang="en-US" altLang="en-US" sz="1600" b="1">
                <a:solidFill>
                  <a:srgbClr val="003399"/>
                </a:solidFill>
              </a:rPr>
              <a:t>ANGGARAN KAS</a:t>
            </a:r>
          </a:p>
        </p:txBody>
      </p:sp>
      <p:sp>
        <p:nvSpPr>
          <p:cNvPr id="48135" name="AutoShape 7">
            <a:extLst>
              <a:ext uri="{FF2B5EF4-FFF2-40B4-BE49-F238E27FC236}">
                <a16:creationId xmlns="" xmlns:a16="http://schemas.microsoft.com/office/drawing/2014/main" id="{00262381-2E99-1106-B837-FD159A553E8E}"/>
              </a:ext>
            </a:extLst>
          </p:cNvPr>
          <p:cNvSpPr>
            <a:spLocks noChangeAspect="1" noChangeArrowheads="1"/>
          </p:cNvSpPr>
          <p:nvPr/>
        </p:nvSpPr>
        <p:spPr bwMode="auto">
          <a:xfrm>
            <a:off x="5159375" y="3933825"/>
            <a:ext cx="1524000" cy="838200"/>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2400" b="1">
              <a:solidFill>
                <a:srgbClr val="0000FF"/>
              </a:solidFill>
            </a:endParaRPr>
          </a:p>
          <a:p>
            <a:pPr>
              <a:lnSpc>
                <a:spcPct val="30000"/>
              </a:lnSpc>
              <a:spcBef>
                <a:spcPts val="500"/>
              </a:spcBef>
              <a:spcAft>
                <a:spcPts val="300"/>
              </a:spcAft>
              <a:buClrTx/>
              <a:buSzTx/>
              <a:buNone/>
            </a:pPr>
            <a:r>
              <a:rPr lang="en-US" altLang="en-US" sz="2400" b="1">
                <a:solidFill>
                  <a:srgbClr val="0000FF"/>
                </a:solidFill>
              </a:rPr>
              <a:t> </a:t>
            </a:r>
          </a:p>
          <a:p>
            <a:pPr>
              <a:lnSpc>
                <a:spcPct val="30000"/>
              </a:lnSpc>
              <a:spcBef>
                <a:spcPts val="500"/>
              </a:spcBef>
              <a:spcAft>
                <a:spcPts val="300"/>
              </a:spcAft>
              <a:buClrTx/>
              <a:buSzTx/>
              <a:buNone/>
            </a:pPr>
            <a:r>
              <a:rPr lang="en-US" altLang="en-US" sz="2400" b="1">
                <a:solidFill>
                  <a:srgbClr val="0000FF"/>
                </a:solidFill>
              </a:rPr>
              <a:t> RAPBD</a:t>
            </a:r>
          </a:p>
        </p:txBody>
      </p:sp>
      <p:sp>
        <p:nvSpPr>
          <p:cNvPr id="48136" name="AutoShape 8">
            <a:extLst>
              <a:ext uri="{FF2B5EF4-FFF2-40B4-BE49-F238E27FC236}">
                <a16:creationId xmlns="" xmlns:a16="http://schemas.microsoft.com/office/drawing/2014/main" id="{18DD7198-C5A9-D484-16FC-82332BFF5FA3}"/>
              </a:ext>
            </a:extLst>
          </p:cNvPr>
          <p:cNvSpPr>
            <a:spLocks noChangeArrowheads="1"/>
          </p:cNvSpPr>
          <p:nvPr/>
        </p:nvSpPr>
        <p:spPr bwMode="auto">
          <a:xfrm>
            <a:off x="7032625" y="2205039"/>
            <a:ext cx="609600" cy="714375"/>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id-ID" altLang="en-US" sz="1800">
              <a:latin typeface="Garamond" panose="02020404030301010803" pitchFamily="18" charset="0"/>
            </a:endParaRPr>
          </a:p>
        </p:txBody>
      </p:sp>
      <p:sp>
        <p:nvSpPr>
          <p:cNvPr id="48137" name="AutoShape 9">
            <a:extLst>
              <a:ext uri="{FF2B5EF4-FFF2-40B4-BE49-F238E27FC236}">
                <a16:creationId xmlns="" xmlns:a16="http://schemas.microsoft.com/office/drawing/2014/main" id="{6B104FFA-3A26-C8A3-C9D9-AF380BB86F8F}"/>
              </a:ext>
            </a:extLst>
          </p:cNvPr>
          <p:cNvSpPr>
            <a:spLocks noChangeArrowheads="1"/>
          </p:cNvSpPr>
          <p:nvPr/>
        </p:nvSpPr>
        <p:spPr bwMode="auto">
          <a:xfrm>
            <a:off x="4151313" y="2205039"/>
            <a:ext cx="609600" cy="714375"/>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id-ID" altLang="en-US" sz="1800">
              <a:latin typeface="Garamond" panose="02020404030301010803" pitchFamily="18" charset="0"/>
            </a:endParaRPr>
          </a:p>
        </p:txBody>
      </p:sp>
      <p:sp>
        <p:nvSpPr>
          <p:cNvPr id="48138" name="AutoShape 10">
            <a:extLst>
              <a:ext uri="{FF2B5EF4-FFF2-40B4-BE49-F238E27FC236}">
                <a16:creationId xmlns="" xmlns:a16="http://schemas.microsoft.com/office/drawing/2014/main" id="{B86264D8-CA93-4E9F-DD4B-DF96B93A0344}"/>
              </a:ext>
            </a:extLst>
          </p:cNvPr>
          <p:cNvSpPr>
            <a:spLocks noChangeAspect="1" noChangeArrowheads="1"/>
          </p:cNvSpPr>
          <p:nvPr/>
        </p:nvSpPr>
        <p:spPr bwMode="auto">
          <a:xfrm>
            <a:off x="2136775" y="4581525"/>
            <a:ext cx="1727200" cy="838200"/>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1600" b="1">
              <a:solidFill>
                <a:srgbClr val="0000FF"/>
              </a:solidFill>
            </a:endParaRPr>
          </a:p>
          <a:p>
            <a:pPr algn="ctr">
              <a:lnSpc>
                <a:spcPct val="30000"/>
              </a:lnSpc>
              <a:spcBef>
                <a:spcPts val="500"/>
              </a:spcBef>
              <a:spcAft>
                <a:spcPts val="300"/>
              </a:spcAft>
              <a:buClrTx/>
              <a:buSzTx/>
              <a:buNone/>
            </a:pPr>
            <a:endParaRPr lang="en-US" altLang="en-US" sz="400" b="1">
              <a:solidFill>
                <a:srgbClr val="0000FF"/>
              </a:solidFill>
            </a:endParaRPr>
          </a:p>
          <a:p>
            <a:pPr algn="ctr">
              <a:lnSpc>
                <a:spcPct val="30000"/>
              </a:lnSpc>
              <a:spcBef>
                <a:spcPts val="500"/>
              </a:spcBef>
              <a:spcAft>
                <a:spcPts val="300"/>
              </a:spcAft>
              <a:buClrTx/>
              <a:buSzTx/>
              <a:buNone/>
            </a:pPr>
            <a:r>
              <a:rPr lang="en-US" altLang="en-US" sz="1600" b="1">
                <a:solidFill>
                  <a:srgbClr val="0000FF"/>
                </a:solidFill>
              </a:rPr>
              <a:t> PENJABARAN</a:t>
            </a:r>
          </a:p>
          <a:p>
            <a:pPr algn="ctr">
              <a:lnSpc>
                <a:spcPct val="30000"/>
              </a:lnSpc>
              <a:spcBef>
                <a:spcPts val="500"/>
              </a:spcBef>
              <a:spcAft>
                <a:spcPts val="300"/>
              </a:spcAft>
              <a:buClrTx/>
              <a:buSzTx/>
              <a:buNone/>
            </a:pPr>
            <a:r>
              <a:rPr lang="en-US" altLang="en-US" sz="1600" b="1">
                <a:solidFill>
                  <a:srgbClr val="0000FF"/>
                </a:solidFill>
              </a:rPr>
              <a:t> APBD</a:t>
            </a:r>
          </a:p>
        </p:txBody>
      </p:sp>
      <p:sp>
        <p:nvSpPr>
          <p:cNvPr id="48139" name="AutoShape 11">
            <a:extLst>
              <a:ext uri="{FF2B5EF4-FFF2-40B4-BE49-F238E27FC236}">
                <a16:creationId xmlns="" xmlns:a16="http://schemas.microsoft.com/office/drawing/2014/main" id="{3FD9520A-4719-5A2F-6862-630751DCFABA}"/>
              </a:ext>
            </a:extLst>
          </p:cNvPr>
          <p:cNvSpPr>
            <a:spLocks noChangeAspect="1" noChangeArrowheads="1"/>
          </p:cNvSpPr>
          <p:nvPr/>
        </p:nvSpPr>
        <p:spPr bwMode="auto">
          <a:xfrm>
            <a:off x="2208213" y="3933825"/>
            <a:ext cx="1524000" cy="838200"/>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2400" b="1">
              <a:solidFill>
                <a:srgbClr val="0000FF"/>
              </a:solidFill>
            </a:endParaRPr>
          </a:p>
          <a:p>
            <a:pPr>
              <a:lnSpc>
                <a:spcPct val="30000"/>
              </a:lnSpc>
              <a:spcBef>
                <a:spcPts val="500"/>
              </a:spcBef>
              <a:spcAft>
                <a:spcPts val="300"/>
              </a:spcAft>
              <a:buClrTx/>
              <a:buSzTx/>
              <a:buNone/>
            </a:pPr>
            <a:r>
              <a:rPr lang="en-US" altLang="en-US" sz="2400" b="1">
                <a:solidFill>
                  <a:srgbClr val="0000FF"/>
                </a:solidFill>
              </a:rPr>
              <a:t>  PERDA</a:t>
            </a:r>
          </a:p>
          <a:p>
            <a:pPr>
              <a:lnSpc>
                <a:spcPct val="55000"/>
              </a:lnSpc>
              <a:spcBef>
                <a:spcPts val="500"/>
              </a:spcBef>
              <a:spcAft>
                <a:spcPts val="300"/>
              </a:spcAft>
              <a:buClrTx/>
              <a:buSzTx/>
              <a:buNone/>
            </a:pPr>
            <a:r>
              <a:rPr lang="en-US" altLang="en-US" sz="2400" b="1">
                <a:solidFill>
                  <a:srgbClr val="0000FF"/>
                </a:solidFill>
              </a:rPr>
              <a:t>   APBD</a:t>
            </a:r>
          </a:p>
        </p:txBody>
      </p:sp>
      <p:sp>
        <p:nvSpPr>
          <p:cNvPr id="48140" name="AutoShape 12">
            <a:extLst>
              <a:ext uri="{FF2B5EF4-FFF2-40B4-BE49-F238E27FC236}">
                <a16:creationId xmlns="" xmlns:a16="http://schemas.microsoft.com/office/drawing/2014/main" id="{8A471C58-4A8C-0845-2D46-2624BC3DEDCC}"/>
              </a:ext>
            </a:extLst>
          </p:cNvPr>
          <p:cNvSpPr>
            <a:spLocks noChangeArrowheads="1"/>
          </p:cNvSpPr>
          <p:nvPr/>
        </p:nvSpPr>
        <p:spPr bwMode="auto">
          <a:xfrm rot="5383608">
            <a:off x="8640763" y="3046413"/>
            <a:ext cx="457200" cy="790575"/>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id-ID" altLang="en-US" sz="1800">
              <a:latin typeface="Garamond" panose="02020404030301010803" pitchFamily="18" charset="0"/>
            </a:endParaRPr>
          </a:p>
        </p:txBody>
      </p:sp>
      <p:sp>
        <p:nvSpPr>
          <p:cNvPr id="48141" name="AutoShape 13">
            <a:extLst>
              <a:ext uri="{FF2B5EF4-FFF2-40B4-BE49-F238E27FC236}">
                <a16:creationId xmlns="" xmlns:a16="http://schemas.microsoft.com/office/drawing/2014/main" id="{D6CA9741-A250-2723-20B0-9E014727B356}"/>
              </a:ext>
            </a:extLst>
          </p:cNvPr>
          <p:cNvSpPr>
            <a:spLocks noChangeArrowheads="1"/>
          </p:cNvSpPr>
          <p:nvPr/>
        </p:nvSpPr>
        <p:spPr bwMode="auto">
          <a:xfrm rot="5383608">
            <a:off x="2819401" y="5262564"/>
            <a:ext cx="290513" cy="795337"/>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id-ID" altLang="en-US" sz="1800">
              <a:latin typeface="Garamond" panose="02020404030301010803" pitchFamily="18" charset="0"/>
            </a:endParaRPr>
          </a:p>
        </p:txBody>
      </p:sp>
      <p:sp>
        <p:nvSpPr>
          <p:cNvPr id="48142" name="AutoShape 14">
            <a:extLst>
              <a:ext uri="{FF2B5EF4-FFF2-40B4-BE49-F238E27FC236}">
                <a16:creationId xmlns="" xmlns:a16="http://schemas.microsoft.com/office/drawing/2014/main" id="{0C10252C-A331-0AA0-3429-A263FDF590B2}"/>
              </a:ext>
            </a:extLst>
          </p:cNvPr>
          <p:cNvSpPr>
            <a:spLocks noChangeArrowheads="1"/>
          </p:cNvSpPr>
          <p:nvPr/>
        </p:nvSpPr>
        <p:spPr bwMode="auto">
          <a:xfrm>
            <a:off x="9625013" y="5810251"/>
            <a:ext cx="900112" cy="714375"/>
          </a:xfrm>
          <a:prstGeom prst="rightArrow">
            <a:avLst>
              <a:gd name="adj1" fmla="val 50000"/>
              <a:gd name="adj2" fmla="val 31500"/>
            </a:avLst>
          </a:prstGeom>
          <a:solidFill>
            <a:schemeClr val="folHlink"/>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id-ID" altLang="en-US" sz="1800">
              <a:latin typeface="Garamond" panose="02020404030301010803" pitchFamily="18" charset="0"/>
            </a:endParaRPr>
          </a:p>
        </p:txBody>
      </p:sp>
      <p:sp>
        <p:nvSpPr>
          <p:cNvPr id="48143" name="AutoShape 15">
            <a:extLst>
              <a:ext uri="{FF2B5EF4-FFF2-40B4-BE49-F238E27FC236}">
                <a16:creationId xmlns="" xmlns:a16="http://schemas.microsoft.com/office/drawing/2014/main" id="{B264583A-2F32-F997-A07E-471CF217630C}"/>
              </a:ext>
            </a:extLst>
          </p:cNvPr>
          <p:cNvSpPr>
            <a:spLocks noChangeAspect="1" noChangeArrowheads="1"/>
          </p:cNvSpPr>
          <p:nvPr/>
        </p:nvSpPr>
        <p:spPr bwMode="auto">
          <a:xfrm>
            <a:off x="2208213" y="2133600"/>
            <a:ext cx="1447800" cy="935038"/>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2000" b="1">
              <a:solidFill>
                <a:srgbClr val="0000FF"/>
              </a:solidFill>
            </a:endParaRPr>
          </a:p>
          <a:p>
            <a:pPr algn="ctr">
              <a:lnSpc>
                <a:spcPct val="50000"/>
              </a:lnSpc>
              <a:spcBef>
                <a:spcPts val="500"/>
              </a:spcBef>
              <a:spcAft>
                <a:spcPts val="300"/>
              </a:spcAft>
              <a:buClrTx/>
              <a:buSzTx/>
              <a:buNone/>
            </a:pPr>
            <a:r>
              <a:rPr lang="en-US" altLang="en-US" sz="2000" b="1">
                <a:solidFill>
                  <a:srgbClr val="0000FF"/>
                </a:solidFill>
              </a:rPr>
              <a:t>RPJMD/</a:t>
            </a:r>
          </a:p>
          <a:p>
            <a:pPr algn="ctr">
              <a:lnSpc>
                <a:spcPct val="50000"/>
              </a:lnSpc>
              <a:spcBef>
                <a:spcPts val="500"/>
              </a:spcBef>
              <a:spcAft>
                <a:spcPts val="300"/>
              </a:spcAft>
              <a:buClrTx/>
              <a:buSzTx/>
              <a:buNone/>
            </a:pPr>
            <a:r>
              <a:rPr lang="en-US" altLang="en-US" sz="2000" b="1">
                <a:solidFill>
                  <a:srgbClr val="0000FF"/>
                </a:solidFill>
              </a:rPr>
              <a:t>RKPD</a:t>
            </a:r>
          </a:p>
        </p:txBody>
      </p:sp>
      <p:sp>
        <p:nvSpPr>
          <p:cNvPr id="48144" name="AutoShape 16">
            <a:extLst>
              <a:ext uri="{FF2B5EF4-FFF2-40B4-BE49-F238E27FC236}">
                <a16:creationId xmlns="" xmlns:a16="http://schemas.microsoft.com/office/drawing/2014/main" id="{1A3FEEC9-4B9F-7200-347C-2BED13AC1B40}"/>
              </a:ext>
            </a:extLst>
          </p:cNvPr>
          <p:cNvSpPr>
            <a:spLocks noChangeAspect="1" noChangeArrowheads="1"/>
          </p:cNvSpPr>
          <p:nvPr/>
        </p:nvSpPr>
        <p:spPr bwMode="auto">
          <a:xfrm>
            <a:off x="5232400" y="2205038"/>
            <a:ext cx="1447800" cy="863600"/>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2000" b="1">
              <a:solidFill>
                <a:srgbClr val="0000FF"/>
              </a:solidFill>
            </a:endParaRPr>
          </a:p>
          <a:p>
            <a:pPr algn="ctr">
              <a:lnSpc>
                <a:spcPct val="30000"/>
              </a:lnSpc>
              <a:spcBef>
                <a:spcPts val="500"/>
              </a:spcBef>
              <a:spcAft>
                <a:spcPts val="300"/>
              </a:spcAft>
              <a:buClrTx/>
              <a:buSzTx/>
              <a:buNone/>
            </a:pPr>
            <a:r>
              <a:rPr lang="en-US" altLang="en-US" sz="2000" b="1">
                <a:solidFill>
                  <a:srgbClr val="0000FF"/>
                </a:solidFill>
              </a:rPr>
              <a:t>KU </a:t>
            </a:r>
          </a:p>
          <a:p>
            <a:pPr algn="ctr">
              <a:lnSpc>
                <a:spcPct val="50000"/>
              </a:lnSpc>
              <a:spcBef>
                <a:spcPts val="500"/>
              </a:spcBef>
              <a:spcAft>
                <a:spcPts val="300"/>
              </a:spcAft>
              <a:buClrTx/>
              <a:buSzTx/>
              <a:buNone/>
            </a:pPr>
            <a:r>
              <a:rPr lang="en-US" altLang="en-US" sz="2000" b="1">
                <a:solidFill>
                  <a:srgbClr val="0000FF"/>
                </a:solidFill>
              </a:rPr>
              <a:t>APBD</a:t>
            </a:r>
          </a:p>
        </p:txBody>
      </p:sp>
      <p:sp>
        <p:nvSpPr>
          <p:cNvPr id="48145" name="AutoShape 17">
            <a:extLst>
              <a:ext uri="{FF2B5EF4-FFF2-40B4-BE49-F238E27FC236}">
                <a16:creationId xmlns="" xmlns:a16="http://schemas.microsoft.com/office/drawing/2014/main" id="{049452A5-415F-0D8B-74EB-4E62A5BC4B64}"/>
              </a:ext>
            </a:extLst>
          </p:cNvPr>
          <p:cNvSpPr>
            <a:spLocks noChangeAspect="1" noChangeArrowheads="1"/>
          </p:cNvSpPr>
          <p:nvPr/>
        </p:nvSpPr>
        <p:spPr bwMode="auto">
          <a:xfrm>
            <a:off x="8040688" y="2133600"/>
            <a:ext cx="1871662" cy="935038"/>
          </a:xfrm>
          <a:prstGeom prst="flowChartDocument">
            <a:avLst/>
          </a:prstGeom>
          <a:solidFill>
            <a:srgbClr val="99CCFF"/>
          </a:solidFill>
          <a:ln w="9525">
            <a:solidFill>
              <a:srgbClr val="000000"/>
            </a:solidFill>
            <a:prstDash val="dash"/>
            <a:miter lim="800000"/>
            <a:headEnd/>
            <a:tailEnd/>
          </a:ln>
          <a:effectLst>
            <a:prstShdw prst="shdw13" dist="53882" dir="13500000">
              <a:srgbClr val="808080"/>
            </a:prstShdw>
          </a:effectLst>
        </p:spPr>
        <p:txBody>
          <a:bodyPr tIns="10800" bIns="10800"/>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a:lnSpc>
                <a:spcPct val="30000"/>
              </a:lnSpc>
              <a:spcBef>
                <a:spcPts val="500"/>
              </a:spcBef>
              <a:spcAft>
                <a:spcPts val="300"/>
              </a:spcAft>
              <a:buClrTx/>
              <a:buSzTx/>
              <a:buFont typeface="Symbol" panose="05050102010706020507" pitchFamily="18" charset="2"/>
              <a:buChar char="·"/>
            </a:pPr>
            <a:endParaRPr lang="en-US" altLang="en-US" sz="1600" b="1">
              <a:solidFill>
                <a:srgbClr val="0000FF"/>
              </a:solidFill>
            </a:endParaRPr>
          </a:p>
          <a:p>
            <a:pPr algn="ctr">
              <a:lnSpc>
                <a:spcPct val="80000"/>
              </a:lnSpc>
              <a:spcBef>
                <a:spcPct val="0"/>
              </a:spcBef>
              <a:buClrTx/>
              <a:buSzTx/>
              <a:buFont typeface="Symbol" panose="05050102010706020507" pitchFamily="18" charset="2"/>
              <a:buNone/>
            </a:pPr>
            <a:r>
              <a:rPr lang="en-US" altLang="en-US" sz="1600" b="1">
                <a:solidFill>
                  <a:srgbClr val="0000FF"/>
                </a:solidFill>
              </a:rPr>
              <a:t>PRIORITAS &amp; </a:t>
            </a:r>
          </a:p>
          <a:p>
            <a:pPr algn="ctr">
              <a:lnSpc>
                <a:spcPct val="80000"/>
              </a:lnSpc>
              <a:spcBef>
                <a:spcPct val="0"/>
              </a:spcBef>
              <a:buClrTx/>
              <a:buSzTx/>
              <a:buFont typeface="Symbol" panose="05050102010706020507" pitchFamily="18" charset="2"/>
              <a:buNone/>
            </a:pPr>
            <a:r>
              <a:rPr lang="en-US" altLang="en-US" sz="1600" b="1">
                <a:solidFill>
                  <a:srgbClr val="0000FF"/>
                </a:solidFill>
              </a:rPr>
              <a:t>PLAFON ANGG SEMENTARA</a:t>
            </a:r>
          </a:p>
        </p:txBody>
      </p:sp>
      <p:sp>
        <p:nvSpPr>
          <p:cNvPr id="48146" name="AutoShape 18">
            <a:extLst>
              <a:ext uri="{FF2B5EF4-FFF2-40B4-BE49-F238E27FC236}">
                <a16:creationId xmlns="" xmlns:a16="http://schemas.microsoft.com/office/drawing/2014/main" id="{01EB5B67-32A2-356C-42B2-BA7760B67091}"/>
              </a:ext>
            </a:extLst>
          </p:cNvPr>
          <p:cNvSpPr>
            <a:spLocks noChangeArrowheads="1"/>
          </p:cNvSpPr>
          <p:nvPr/>
        </p:nvSpPr>
        <p:spPr bwMode="auto">
          <a:xfrm>
            <a:off x="7104063" y="3860800"/>
            <a:ext cx="576262" cy="719138"/>
          </a:xfrm>
          <a:prstGeom prst="leftArrow">
            <a:avLst>
              <a:gd name="adj1" fmla="val 49676"/>
              <a:gd name="adj2" fmla="val 25069"/>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endParaRPr lang="en-GB" altLang="en-US" sz="2400">
              <a:latin typeface="Times New Roman" panose="02020603050405020304" pitchFamily="18" charset="0"/>
            </a:endParaRPr>
          </a:p>
        </p:txBody>
      </p:sp>
      <p:sp>
        <p:nvSpPr>
          <p:cNvPr id="48147" name="AutoShape 19">
            <a:extLst>
              <a:ext uri="{FF2B5EF4-FFF2-40B4-BE49-F238E27FC236}">
                <a16:creationId xmlns="" xmlns:a16="http://schemas.microsoft.com/office/drawing/2014/main" id="{36D23FE6-67AC-C8C9-0CF8-DB1B4284BA71}"/>
              </a:ext>
            </a:extLst>
          </p:cNvPr>
          <p:cNvSpPr>
            <a:spLocks noChangeArrowheads="1"/>
          </p:cNvSpPr>
          <p:nvPr/>
        </p:nvSpPr>
        <p:spPr bwMode="auto">
          <a:xfrm>
            <a:off x="4151313" y="4005264"/>
            <a:ext cx="576262" cy="719137"/>
          </a:xfrm>
          <a:prstGeom prst="leftArrow">
            <a:avLst>
              <a:gd name="adj1" fmla="val 49676"/>
              <a:gd name="adj2" fmla="val 25069"/>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spcBef>
                <a:spcPct val="0"/>
              </a:spcBef>
              <a:buClrTx/>
              <a:buSzTx/>
              <a:buFontTx/>
              <a:buNone/>
            </a:pPr>
            <a:endParaRPr lang="en-GB" altLang="en-US" sz="2400">
              <a:latin typeface="Times New Roman" panose="02020603050405020304" pitchFamily="18" charset="0"/>
            </a:endParaRPr>
          </a:p>
        </p:txBody>
      </p:sp>
      <p:sp>
        <p:nvSpPr>
          <p:cNvPr id="48148" name="AutoShape 20">
            <a:extLst>
              <a:ext uri="{FF2B5EF4-FFF2-40B4-BE49-F238E27FC236}">
                <a16:creationId xmlns="" xmlns:a16="http://schemas.microsoft.com/office/drawing/2014/main" id="{C53BD81D-F90B-8B2F-DE5F-AA98AE9B2CE8}"/>
              </a:ext>
            </a:extLst>
          </p:cNvPr>
          <p:cNvSpPr>
            <a:spLocks noChangeArrowheads="1"/>
          </p:cNvSpPr>
          <p:nvPr/>
        </p:nvSpPr>
        <p:spPr bwMode="auto">
          <a:xfrm>
            <a:off x="5735638" y="5883276"/>
            <a:ext cx="969962" cy="714375"/>
          </a:xfrm>
          <a:prstGeom prst="rightArrow">
            <a:avLst>
              <a:gd name="adj1" fmla="val 50000"/>
              <a:gd name="adj2" fmla="val 33944"/>
            </a:avLst>
          </a:prstGeom>
          <a:solidFill>
            <a:schemeClr val="tx1"/>
          </a:solidFill>
          <a:ln w="9525">
            <a:solidFill>
              <a:schemeClr val="tx1"/>
            </a:solidFill>
            <a:miter lim="800000"/>
            <a:headEnd/>
            <a:tailEnd/>
          </a:ln>
        </p:spPr>
        <p:txBody>
          <a:bodyPr wrap="none" anchor="ct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endParaRPr lang="id-ID" altLang="en-US" sz="1800">
              <a:latin typeface="Garamond" panose="02020404030301010803" pitchFamily="18" charset="0"/>
            </a:endParaRPr>
          </a:p>
        </p:txBody>
      </p:sp>
      <p:sp>
        <p:nvSpPr>
          <p:cNvPr id="48149" name="Rectangle 21">
            <a:extLst>
              <a:ext uri="{FF2B5EF4-FFF2-40B4-BE49-F238E27FC236}">
                <a16:creationId xmlns="" xmlns:a16="http://schemas.microsoft.com/office/drawing/2014/main" id="{C2421D08-C538-ED89-4ABB-CF9AA7C1A285}"/>
              </a:ext>
            </a:extLst>
          </p:cNvPr>
          <p:cNvSpPr>
            <a:spLocks noChangeArrowheads="1"/>
          </p:cNvSpPr>
          <p:nvPr/>
        </p:nvSpPr>
        <p:spPr bwMode="auto">
          <a:xfrm>
            <a:off x="3719514" y="3400323"/>
            <a:ext cx="1366837" cy="303416"/>
          </a:xfrm>
          <a:prstGeom prst="rect">
            <a:avLst/>
          </a:prstGeom>
          <a:solidFill>
            <a:schemeClr val="folHlink"/>
          </a:solidFill>
          <a:ln w="19050">
            <a:solidFill>
              <a:schemeClr val="hlink"/>
            </a:solidFill>
            <a:miter lim="800000"/>
            <a:headEnd/>
            <a:tailEnd/>
          </a:ln>
        </p:spPr>
        <p:txBody>
          <a:bodyPr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hlink"/>
              </a:buClr>
              <a:buSzPct val="7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tx1"/>
              </a:buClr>
              <a:buChar char="–"/>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lgn="ctr" eaLnBrk="1" hangingPunct="1">
              <a:lnSpc>
                <a:spcPct val="85000"/>
              </a:lnSpc>
              <a:spcBef>
                <a:spcPct val="65000"/>
              </a:spcBef>
              <a:spcAft>
                <a:spcPct val="5000"/>
              </a:spcAft>
              <a:buClrTx/>
              <a:buSzTx/>
              <a:buFontTx/>
              <a:buNone/>
            </a:pPr>
            <a:r>
              <a:rPr lang="en-US" altLang="en-US" sz="1600" b="1">
                <a:solidFill>
                  <a:schemeClr val="hlink"/>
                </a:solidFill>
                <a:latin typeface="Antique Olive" pitchFamily="34" charset="0"/>
              </a:rPr>
              <a:t>EVALUASI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121809" y="6076276"/>
            <a:ext cx="160867" cy="264459"/>
          </a:xfrm>
          <a:prstGeom prst="rect">
            <a:avLst/>
          </a:prstGeom>
          <a:ln>
            <a:noFill/>
          </a:ln>
        </p:spPr>
        <p:txBody>
          <a:bodyPr vert="horz" wrap="square" lIns="0" tIns="11397" rIns="0" bIns="0" rtlCol="0">
            <a:spAutoFit/>
          </a:bodyPr>
          <a:lstStyle/>
          <a:p>
            <a:pPr marL="11397">
              <a:spcBef>
                <a:spcPts val="90"/>
              </a:spcBef>
            </a:pPr>
            <a:r>
              <a:rPr sz="1600" b="1" dirty="0">
                <a:latin typeface="Garamond"/>
                <a:cs typeface="Garamond"/>
              </a:rPr>
              <a:t>3</a:t>
            </a:r>
            <a:endParaRPr sz="1600">
              <a:latin typeface="Garamond"/>
              <a:cs typeface="Garamond"/>
            </a:endParaRPr>
          </a:p>
        </p:txBody>
      </p:sp>
      <p:sp>
        <p:nvSpPr>
          <p:cNvPr id="3" name="object 3"/>
          <p:cNvSpPr txBox="1"/>
          <p:nvPr/>
        </p:nvSpPr>
        <p:spPr>
          <a:xfrm>
            <a:off x="11034989" y="6049381"/>
            <a:ext cx="108527" cy="149432"/>
          </a:xfrm>
          <a:prstGeom prst="rect">
            <a:avLst/>
          </a:prstGeom>
          <a:ln>
            <a:noFill/>
          </a:ln>
        </p:spPr>
        <p:txBody>
          <a:bodyPr vert="horz" wrap="square" lIns="0" tIns="10827" rIns="0" bIns="0" rtlCol="0">
            <a:spAutoFit/>
          </a:bodyPr>
          <a:lstStyle/>
          <a:p>
            <a:pPr marL="11397">
              <a:spcBef>
                <a:spcPts val="85"/>
              </a:spcBef>
            </a:pPr>
            <a:r>
              <a:rPr sz="900" spc="-4" dirty="0">
                <a:latin typeface="Calibri"/>
                <a:cs typeface="Calibri"/>
              </a:rPr>
              <a:t>3</a:t>
            </a:r>
            <a:endParaRPr sz="900">
              <a:latin typeface="Calibri"/>
              <a:cs typeface="Calibri"/>
            </a:endParaRPr>
          </a:p>
        </p:txBody>
      </p:sp>
      <p:sp>
        <p:nvSpPr>
          <p:cNvPr id="4" name="object 4"/>
          <p:cNvSpPr/>
          <p:nvPr/>
        </p:nvSpPr>
        <p:spPr>
          <a:xfrm>
            <a:off x="6472844" y="3948058"/>
            <a:ext cx="3509819" cy="1210235"/>
          </a:xfrm>
          <a:custGeom>
            <a:avLst/>
            <a:gdLst/>
            <a:ahLst/>
            <a:cxnLst/>
            <a:rect l="l" t="t" r="r" b="b"/>
            <a:pathLst>
              <a:path w="2895600" h="1371600">
                <a:moveTo>
                  <a:pt x="2895600" y="685800"/>
                </a:moveTo>
                <a:lnTo>
                  <a:pt x="2889988" y="624941"/>
                </a:lnTo>
                <a:lnTo>
                  <a:pt x="2873468" y="565586"/>
                </a:lnTo>
                <a:lnTo>
                  <a:pt x="2846514" y="507955"/>
                </a:lnTo>
                <a:lnTo>
                  <a:pt x="2809600" y="452269"/>
                </a:lnTo>
                <a:lnTo>
                  <a:pt x="2763198" y="398750"/>
                </a:lnTo>
                <a:lnTo>
                  <a:pt x="2707784" y="347618"/>
                </a:lnTo>
                <a:lnTo>
                  <a:pt x="2676845" y="323016"/>
                </a:lnTo>
                <a:lnTo>
                  <a:pt x="2643830" y="299094"/>
                </a:lnTo>
                <a:lnTo>
                  <a:pt x="2608799" y="275879"/>
                </a:lnTo>
                <a:lnTo>
                  <a:pt x="2571811" y="253399"/>
                </a:lnTo>
                <a:lnTo>
                  <a:pt x="2532924" y="231682"/>
                </a:lnTo>
                <a:lnTo>
                  <a:pt x="2492199" y="210755"/>
                </a:lnTo>
                <a:lnTo>
                  <a:pt x="2449694" y="190645"/>
                </a:lnTo>
                <a:lnTo>
                  <a:pt x="2405469" y="171381"/>
                </a:lnTo>
                <a:lnTo>
                  <a:pt x="2359583" y="152990"/>
                </a:lnTo>
                <a:lnTo>
                  <a:pt x="2312095" y="135500"/>
                </a:lnTo>
                <a:lnTo>
                  <a:pt x="2263064" y="118937"/>
                </a:lnTo>
                <a:lnTo>
                  <a:pt x="2212549" y="103331"/>
                </a:lnTo>
                <a:lnTo>
                  <a:pt x="2160610" y="88708"/>
                </a:lnTo>
                <a:lnTo>
                  <a:pt x="2107306" y="75096"/>
                </a:lnTo>
                <a:lnTo>
                  <a:pt x="2052696" y="62523"/>
                </a:lnTo>
                <a:lnTo>
                  <a:pt x="1996840" y="51017"/>
                </a:lnTo>
                <a:lnTo>
                  <a:pt x="1939796" y="40604"/>
                </a:lnTo>
                <a:lnTo>
                  <a:pt x="1881623" y="31313"/>
                </a:lnTo>
                <a:lnTo>
                  <a:pt x="1822382" y="23171"/>
                </a:lnTo>
                <a:lnTo>
                  <a:pt x="1762131" y="16206"/>
                </a:lnTo>
                <a:lnTo>
                  <a:pt x="1700929" y="10445"/>
                </a:lnTo>
                <a:lnTo>
                  <a:pt x="1638836" y="5917"/>
                </a:lnTo>
                <a:lnTo>
                  <a:pt x="1575910" y="2648"/>
                </a:lnTo>
                <a:lnTo>
                  <a:pt x="1512212" y="666"/>
                </a:lnTo>
                <a:lnTo>
                  <a:pt x="1447800" y="0"/>
                </a:lnTo>
                <a:lnTo>
                  <a:pt x="1383270" y="666"/>
                </a:lnTo>
                <a:lnTo>
                  <a:pt x="1319468" y="2648"/>
                </a:lnTo>
                <a:lnTo>
                  <a:pt x="1256450" y="5917"/>
                </a:lnTo>
                <a:lnTo>
                  <a:pt x="1194277" y="10445"/>
                </a:lnTo>
                <a:lnTo>
                  <a:pt x="1133006" y="16206"/>
                </a:lnTo>
                <a:lnTo>
                  <a:pt x="1072697" y="23171"/>
                </a:lnTo>
                <a:lnTo>
                  <a:pt x="1013407" y="31313"/>
                </a:lnTo>
                <a:lnTo>
                  <a:pt x="955196" y="40604"/>
                </a:lnTo>
                <a:lnTo>
                  <a:pt x="898122" y="51017"/>
                </a:lnTo>
                <a:lnTo>
                  <a:pt x="842245" y="62523"/>
                </a:lnTo>
                <a:lnTo>
                  <a:pt x="787622" y="75096"/>
                </a:lnTo>
                <a:lnTo>
                  <a:pt x="734312" y="88708"/>
                </a:lnTo>
                <a:lnTo>
                  <a:pt x="682374" y="103331"/>
                </a:lnTo>
                <a:lnTo>
                  <a:pt x="631867" y="118937"/>
                </a:lnTo>
                <a:lnTo>
                  <a:pt x="582849" y="135500"/>
                </a:lnTo>
                <a:lnTo>
                  <a:pt x="535379" y="152990"/>
                </a:lnTo>
                <a:lnTo>
                  <a:pt x="489516" y="171381"/>
                </a:lnTo>
                <a:lnTo>
                  <a:pt x="445318" y="190645"/>
                </a:lnTo>
                <a:lnTo>
                  <a:pt x="402844" y="210755"/>
                </a:lnTo>
                <a:lnTo>
                  <a:pt x="362153" y="231682"/>
                </a:lnTo>
                <a:lnTo>
                  <a:pt x="323303" y="253399"/>
                </a:lnTo>
                <a:lnTo>
                  <a:pt x="286353" y="275879"/>
                </a:lnTo>
                <a:lnTo>
                  <a:pt x="251362" y="299094"/>
                </a:lnTo>
                <a:lnTo>
                  <a:pt x="218388" y="323016"/>
                </a:lnTo>
                <a:lnTo>
                  <a:pt x="187490" y="347618"/>
                </a:lnTo>
                <a:lnTo>
                  <a:pt x="158727" y="372872"/>
                </a:lnTo>
                <a:lnTo>
                  <a:pt x="107839" y="425225"/>
                </a:lnTo>
                <a:lnTo>
                  <a:pt x="66194" y="479855"/>
                </a:lnTo>
                <a:lnTo>
                  <a:pt x="34261" y="536541"/>
                </a:lnTo>
                <a:lnTo>
                  <a:pt x="12510" y="595062"/>
                </a:lnTo>
                <a:lnTo>
                  <a:pt x="1409" y="655196"/>
                </a:lnTo>
                <a:lnTo>
                  <a:pt x="0" y="685800"/>
                </a:lnTo>
                <a:lnTo>
                  <a:pt x="1409" y="716286"/>
                </a:lnTo>
                <a:lnTo>
                  <a:pt x="12510" y="776224"/>
                </a:lnTo>
                <a:lnTo>
                  <a:pt x="34261" y="834596"/>
                </a:lnTo>
                <a:lnTo>
                  <a:pt x="66194" y="891175"/>
                </a:lnTo>
                <a:lnTo>
                  <a:pt x="107839" y="945737"/>
                </a:lnTo>
                <a:lnTo>
                  <a:pt x="158727" y="998056"/>
                </a:lnTo>
                <a:lnTo>
                  <a:pt x="187490" y="1023304"/>
                </a:lnTo>
                <a:lnTo>
                  <a:pt x="218388" y="1047907"/>
                </a:lnTo>
                <a:lnTo>
                  <a:pt x="251362" y="1071837"/>
                </a:lnTo>
                <a:lnTo>
                  <a:pt x="286353" y="1095065"/>
                </a:lnTo>
                <a:lnTo>
                  <a:pt x="323303" y="1117563"/>
                </a:lnTo>
                <a:lnTo>
                  <a:pt x="362153" y="1139303"/>
                </a:lnTo>
                <a:lnTo>
                  <a:pt x="402844" y="1160258"/>
                </a:lnTo>
                <a:lnTo>
                  <a:pt x="445318" y="1180398"/>
                </a:lnTo>
                <a:lnTo>
                  <a:pt x="489516" y="1199696"/>
                </a:lnTo>
                <a:lnTo>
                  <a:pt x="535379" y="1218124"/>
                </a:lnTo>
                <a:lnTo>
                  <a:pt x="582849" y="1235653"/>
                </a:lnTo>
                <a:lnTo>
                  <a:pt x="631867" y="1252255"/>
                </a:lnTo>
                <a:lnTo>
                  <a:pt x="682374" y="1267902"/>
                </a:lnTo>
                <a:lnTo>
                  <a:pt x="734312" y="1282566"/>
                </a:lnTo>
                <a:lnTo>
                  <a:pt x="787622" y="1296219"/>
                </a:lnTo>
                <a:lnTo>
                  <a:pt x="842245" y="1308832"/>
                </a:lnTo>
                <a:lnTo>
                  <a:pt x="898122" y="1320378"/>
                </a:lnTo>
                <a:lnTo>
                  <a:pt x="955196" y="1330827"/>
                </a:lnTo>
                <a:lnTo>
                  <a:pt x="1013407" y="1340153"/>
                </a:lnTo>
                <a:lnTo>
                  <a:pt x="1072697" y="1348327"/>
                </a:lnTo>
                <a:lnTo>
                  <a:pt x="1133006" y="1355321"/>
                </a:lnTo>
                <a:lnTo>
                  <a:pt x="1194277" y="1361106"/>
                </a:lnTo>
                <a:lnTo>
                  <a:pt x="1256450" y="1365655"/>
                </a:lnTo>
                <a:lnTo>
                  <a:pt x="1319468" y="1368939"/>
                </a:lnTo>
                <a:lnTo>
                  <a:pt x="1383270" y="1370930"/>
                </a:lnTo>
                <a:lnTo>
                  <a:pt x="1447800" y="1371600"/>
                </a:lnTo>
                <a:lnTo>
                  <a:pt x="1512212" y="1370930"/>
                </a:lnTo>
                <a:lnTo>
                  <a:pt x="1575910" y="1368939"/>
                </a:lnTo>
                <a:lnTo>
                  <a:pt x="1638836" y="1365655"/>
                </a:lnTo>
                <a:lnTo>
                  <a:pt x="1700929" y="1361106"/>
                </a:lnTo>
                <a:lnTo>
                  <a:pt x="1762131" y="1355321"/>
                </a:lnTo>
                <a:lnTo>
                  <a:pt x="1822382" y="1348327"/>
                </a:lnTo>
                <a:lnTo>
                  <a:pt x="1881623" y="1340153"/>
                </a:lnTo>
                <a:lnTo>
                  <a:pt x="1939796" y="1330827"/>
                </a:lnTo>
                <a:lnTo>
                  <a:pt x="1996840" y="1320378"/>
                </a:lnTo>
                <a:lnTo>
                  <a:pt x="2052696" y="1308832"/>
                </a:lnTo>
                <a:lnTo>
                  <a:pt x="2107306" y="1296219"/>
                </a:lnTo>
                <a:lnTo>
                  <a:pt x="2160610" y="1282566"/>
                </a:lnTo>
                <a:lnTo>
                  <a:pt x="2212549" y="1267902"/>
                </a:lnTo>
                <a:lnTo>
                  <a:pt x="2263064" y="1252255"/>
                </a:lnTo>
                <a:lnTo>
                  <a:pt x="2312095" y="1235653"/>
                </a:lnTo>
                <a:lnTo>
                  <a:pt x="2359583" y="1218124"/>
                </a:lnTo>
                <a:lnTo>
                  <a:pt x="2405469" y="1199696"/>
                </a:lnTo>
                <a:lnTo>
                  <a:pt x="2449694" y="1180398"/>
                </a:lnTo>
                <a:lnTo>
                  <a:pt x="2492199" y="1160258"/>
                </a:lnTo>
                <a:lnTo>
                  <a:pt x="2532924" y="1139303"/>
                </a:lnTo>
                <a:lnTo>
                  <a:pt x="2571811" y="1117563"/>
                </a:lnTo>
                <a:lnTo>
                  <a:pt x="2608799" y="1095065"/>
                </a:lnTo>
                <a:lnTo>
                  <a:pt x="2643830" y="1071837"/>
                </a:lnTo>
                <a:lnTo>
                  <a:pt x="2676845" y="1047907"/>
                </a:lnTo>
                <a:lnTo>
                  <a:pt x="2707784" y="1023304"/>
                </a:lnTo>
                <a:lnTo>
                  <a:pt x="2736588" y="998056"/>
                </a:lnTo>
                <a:lnTo>
                  <a:pt x="2787555" y="945737"/>
                </a:lnTo>
                <a:lnTo>
                  <a:pt x="2829272" y="891175"/>
                </a:lnTo>
                <a:lnTo>
                  <a:pt x="2861266" y="834596"/>
                </a:lnTo>
                <a:lnTo>
                  <a:pt x="2883062" y="776224"/>
                </a:lnTo>
                <a:lnTo>
                  <a:pt x="2894187" y="716286"/>
                </a:lnTo>
                <a:lnTo>
                  <a:pt x="2895600" y="685800"/>
                </a:lnTo>
                <a:close/>
              </a:path>
            </a:pathLst>
          </a:custGeom>
          <a:solidFill>
            <a:srgbClr val="FFFF00"/>
          </a:solidFill>
          <a:ln>
            <a:noFill/>
          </a:ln>
        </p:spPr>
        <p:txBody>
          <a:bodyPr wrap="square" lIns="0" tIns="0" rIns="0" bIns="0" rtlCol="0"/>
          <a:lstStyle/>
          <a:p>
            <a:endParaRPr>
              <a:solidFill>
                <a:srgbClr val="FF0000"/>
              </a:solidFill>
            </a:endParaRPr>
          </a:p>
        </p:txBody>
      </p:sp>
      <p:sp>
        <p:nvSpPr>
          <p:cNvPr id="5" name="object 5"/>
          <p:cNvSpPr/>
          <p:nvPr/>
        </p:nvSpPr>
        <p:spPr>
          <a:xfrm>
            <a:off x="6465455" y="3944023"/>
            <a:ext cx="3509819" cy="1218640"/>
          </a:xfrm>
          <a:custGeom>
            <a:avLst/>
            <a:gdLst/>
            <a:ahLst/>
            <a:cxnLst/>
            <a:rect l="l" t="t" r="r" b="b"/>
            <a:pathLst>
              <a:path w="2895600" h="1381125">
                <a:moveTo>
                  <a:pt x="12700" y="638556"/>
                </a:moveTo>
                <a:lnTo>
                  <a:pt x="12700" y="583692"/>
                </a:lnTo>
                <a:lnTo>
                  <a:pt x="0" y="601980"/>
                </a:lnTo>
                <a:lnTo>
                  <a:pt x="0" y="655320"/>
                </a:lnTo>
                <a:lnTo>
                  <a:pt x="12700" y="638556"/>
                </a:lnTo>
                <a:close/>
              </a:path>
              <a:path w="2895600" h="1381125">
                <a:moveTo>
                  <a:pt x="12700" y="795528"/>
                </a:moveTo>
                <a:lnTo>
                  <a:pt x="12700" y="742188"/>
                </a:lnTo>
                <a:lnTo>
                  <a:pt x="0" y="725424"/>
                </a:lnTo>
                <a:lnTo>
                  <a:pt x="0" y="778764"/>
                </a:lnTo>
                <a:lnTo>
                  <a:pt x="12700" y="795528"/>
                </a:lnTo>
                <a:close/>
              </a:path>
              <a:path w="2895600" h="1381125">
                <a:moveTo>
                  <a:pt x="2882900" y="603504"/>
                </a:moveTo>
                <a:lnTo>
                  <a:pt x="2882900" y="566928"/>
                </a:lnTo>
                <a:lnTo>
                  <a:pt x="2857500" y="533400"/>
                </a:lnTo>
                <a:lnTo>
                  <a:pt x="2844800" y="499872"/>
                </a:lnTo>
                <a:lnTo>
                  <a:pt x="2832100" y="483108"/>
                </a:lnTo>
                <a:lnTo>
                  <a:pt x="2819400" y="467868"/>
                </a:lnTo>
                <a:lnTo>
                  <a:pt x="2806700" y="451104"/>
                </a:lnTo>
                <a:lnTo>
                  <a:pt x="2743200" y="374904"/>
                </a:lnTo>
                <a:lnTo>
                  <a:pt x="2705100" y="344424"/>
                </a:lnTo>
                <a:lnTo>
                  <a:pt x="2667000" y="316992"/>
                </a:lnTo>
                <a:lnTo>
                  <a:pt x="2616200" y="275844"/>
                </a:lnTo>
                <a:lnTo>
                  <a:pt x="2590800" y="262128"/>
                </a:lnTo>
                <a:lnTo>
                  <a:pt x="2501900" y="213360"/>
                </a:lnTo>
                <a:lnTo>
                  <a:pt x="2451100" y="188976"/>
                </a:lnTo>
                <a:lnTo>
                  <a:pt x="2374900" y="156972"/>
                </a:lnTo>
                <a:lnTo>
                  <a:pt x="2311400" y="135636"/>
                </a:lnTo>
                <a:lnTo>
                  <a:pt x="2260600" y="117348"/>
                </a:lnTo>
                <a:lnTo>
                  <a:pt x="2197100" y="99060"/>
                </a:lnTo>
                <a:lnTo>
                  <a:pt x="2133600" y="82296"/>
                </a:lnTo>
                <a:lnTo>
                  <a:pt x="2070100" y="67056"/>
                </a:lnTo>
                <a:lnTo>
                  <a:pt x="2006600" y="53340"/>
                </a:lnTo>
                <a:lnTo>
                  <a:pt x="1943100" y="41148"/>
                </a:lnTo>
                <a:lnTo>
                  <a:pt x="1879600" y="30480"/>
                </a:lnTo>
                <a:lnTo>
                  <a:pt x="1739900" y="13716"/>
                </a:lnTo>
                <a:lnTo>
                  <a:pt x="1663700" y="7620"/>
                </a:lnTo>
                <a:lnTo>
                  <a:pt x="1600200" y="3048"/>
                </a:lnTo>
                <a:lnTo>
                  <a:pt x="1524000" y="0"/>
                </a:lnTo>
                <a:lnTo>
                  <a:pt x="1371600" y="0"/>
                </a:lnTo>
                <a:lnTo>
                  <a:pt x="1295400" y="3048"/>
                </a:lnTo>
                <a:lnTo>
                  <a:pt x="1231900" y="7620"/>
                </a:lnTo>
                <a:lnTo>
                  <a:pt x="1155700" y="13716"/>
                </a:lnTo>
                <a:lnTo>
                  <a:pt x="1079500" y="21336"/>
                </a:lnTo>
                <a:lnTo>
                  <a:pt x="1016000" y="30480"/>
                </a:lnTo>
                <a:lnTo>
                  <a:pt x="952500" y="41148"/>
                </a:lnTo>
                <a:lnTo>
                  <a:pt x="876300" y="53340"/>
                </a:lnTo>
                <a:lnTo>
                  <a:pt x="812800" y="67056"/>
                </a:lnTo>
                <a:lnTo>
                  <a:pt x="749300" y="82296"/>
                </a:lnTo>
                <a:lnTo>
                  <a:pt x="698500" y="99060"/>
                </a:lnTo>
                <a:lnTo>
                  <a:pt x="635000" y="117348"/>
                </a:lnTo>
                <a:lnTo>
                  <a:pt x="584200" y="135636"/>
                </a:lnTo>
                <a:lnTo>
                  <a:pt x="520700" y="156972"/>
                </a:lnTo>
                <a:lnTo>
                  <a:pt x="444500" y="188976"/>
                </a:lnTo>
                <a:lnTo>
                  <a:pt x="368300" y="225552"/>
                </a:lnTo>
                <a:lnTo>
                  <a:pt x="330200" y="249936"/>
                </a:lnTo>
                <a:lnTo>
                  <a:pt x="304800" y="262128"/>
                </a:lnTo>
                <a:lnTo>
                  <a:pt x="190500" y="344424"/>
                </a:lnTo>
                <a:lnTo>
                  <a:pt x="152400" y="374904"/>
                </a:lnTo>
                <a:lnTo>
                  <a:pt x="88900" y="451104"/>
                </a:lnTo>
                <a:lnTo>
                  <a:pt x="76200" y="467868"/>
                </a:lnTo>
                <a:lnTo>
                  <a:pt x="63500" y="483108"/>
                </a:lnTo>
                <a:lnTo>
                  <a:pt x="25400" y="533400"/>
                </a:lnTo>
                <a:lnTo>
                  <a:pt x="12700" y="566928"/>
                </a:lnTo>
                <a:lnTo>
                  <a:pt x="12700" y="603504"/>
                </a:lnTo>
                <a:lnTo>
                  <a:pt x="25400" y="586740"/>
                </a:lnTo>
                <a:lnTo>
                  <a:pt x="25400" y="569976"/>
                </a:lnTo>
                <a:lnTo>
                  <a:pt x="38100" y="553212"/>
                </a:lnTo>
                <a:lnTo>
                  <a:pt x="38100" y="554736"/>
                </a:lnTo>
                <a:lnTo>
                  <a:pt x="50800" y="521208"/>
                </a:lnTo>
                <a:lnTo>
                  <a:pt x="63500" y="504444"/>
                </a:lnTo>
                <a:lnTo>
                  <a:pt x="63500" y="489204"/>
                </a:lnTo>
                <a:lnTo>
                  <a:pt x="76200" y="472440"/>
                </a:lnTo>
                <a:lnTo>
                  <a:pt x="139700" y="396240"/>
                </a:lnTo>
                <a:lnTo>
                  <a:pt x="165100" y="381000"/>
                </a:lnTo>
                <a:lnTo>
                  <a:pt x="177800" y="367284"/>
                </a:lnTo>
                <a:lnTo>
                  <a:pt x="190500" y="352044"/>
                </a:lnTo>
                <a:lnTo>
                  <a:pt x="228600" y="324612"/>
                </a:lnTo>
                <a:lnTo>
                  <a:pt x="292100" y="283464"/>
                </a:lnTo>
                <a:lnTo>
                  <a:pt x="304800" y="271272"/>
                </a:lnTo>
                <a:lnTo>
                  <a:pt x="330200" y="257556"/>
                </a:lnTo>
                <a:lnTo>
                  <a:pt x="406400" y="220980"/>
                </a:lnTo>
                <a:lnTo>
                  <a:pt x="419100" y="210312"/>
                </a:lnTo>
                <a:lnTo>
                  <a:pt x="444500" y="198120"/>
                </a:lnTo>
                <a:lnTo>
                  <a:pt x="520700" y="166116"/>
                </a:lnTo>
                <a:lnTo>
                  <a:pt x="584200" y="144780"/>
                </a:lnTo>
                <a:lnTo>
                  <a:pt x="635000" y="126492"/>
                </a:lnTo>
                <a:lnTo>
                  <a:pt x="698500" y="108204"/>
                </a:lnTo>
                <a:lnTo>
                  <a:pt x="762000" y="91440"/>
                </a:lnTo>
                <a:lnTo>
                  <a:pt x="825500" y="76200"/>
                </a:lnTo>
                <a:lnTo>
                  <a:pt x="889000" y="62484"/>
                </a:lnTo>
                <a:lnTo>
                  <a:pt x="952500" y="50292"/>
                </a:lnTo>
                <a:lnTo>
                  <a:pt x="1016000" y="39624"/>
                </a:lnTo>
                <a:lnTo>
                  <a:pt x="1079500" y="32004"/>
                </a:lnTo>
                <a:lnTo>
                  <a:pt x="1079500" y="30480"/>
                </a:lnTo>
                <a:lnTo>
                  <a:pt x="1155700" y="22860"/>
                </a:lnTo>
                <a:lnTo>
                  <a:pt x="1231900" y="16764"/>
                </a:lnTo>
                <a:lnTo>
                  <a:pt x="1295400" y="12192"/>
                </a:lnTo>
                <a:lnTo>
                  <a:pt x="1371600" y="9144"/>
                </a:lnTo>
                <a:lnTo>
                  <a:pt x="1447800" y="9144"/>
                </a:lnTo>
                <a:lnTo>
                  <a:pt x="1600200" y="12192"/>
                </a:lnTo>
                <a:lnTo>
                  <a:pt x="1663700" y="16764"/>
                </a:lnTo>
                <a:lnTo>
                  <a:pt x="1739900" y="22860"/>
                </a:lnTo>
                <a:lnTo>
                  <a:pt x="1879600" y="39624"/>
                </a:lnTo>
                <a:lnTo>
                  <a:pt x="1943100" y="50292"/>
                </a:lnTo>
                <a:lnTo>
                  <a:pt x="2006600" y="62484"/>
                </a:lnTo>
                <a:lnTo>
                  <a:pt x="2070100" y="76200"/>
                </a:lnTo>
                <a:lnTo>
                  <a:pt x="2133600" y="91440"/>
                </a:lnTo>
                <a:lnTo>
                  <a:pt x="2197100" y="108204"/>
                </a:lnTo>
                <a:lnTo>
                  <a:pt x="2260600" y="126492"/>
                </a:lnTo>
                <a:lnTo>
                  <a:pt x="2311400" y="144780"/>
                </a:lnTo>
                <a:lnTo>
                  <a:pt x="2438400" y="198120"/>
                </a:lnTo>
                <a:lnTo>
                  <a:pt x="2463800" y="210312"/>
                </a:lnTo>
                <a:lnTo>
                  <a:pt x="2489200" y="220980"/>
                </a:lnTo>
                <a:lnTo>
                  <a:pt x="2565400" y="257556"/>
                </a:lnTo>
                <a:lnTo>
                  <a:pt x="2578100" y="271272"/>
                </a:lnTo>
                <a:lnTo>
                  <a:pt x="2603500" y="283464"/>
                </a:lnTo>
                <a:lnTo>
                  <a:pt x="2628900" y="297180"/>
                </a:lnTo>
                <a:lnTo>
                  <a:pt x="2641600" y="310896"/>
                </a:lnTo>
                <a:lnTo>
                  <a:pt x="2705100" y="352044"/>
                </a:lnTo>
                <a:lnTo>
                  <a:pt x="2717800" y="367284"/>
                </a:lnTo>
                <a:lnTo>
                  <a:pt x="2730500" y="381000"/>
                </a:lnTo>
                <a:lnTo>
                  <a:pt x="2743200" y="396240"/>
                </a:lnTo>
                <a:lnTo>
                  <a:pt x="2768600" y="411480"/>
                </a:lnTo>
                <a:lnTo>
                  <a:pt x="2819400" y="472440"/>
                </a:lnTo>
                <a:lnTo>
                  <a:pt x="2819400" y="489204"/>
                </a:lnTo>
                <a:lnTo>
                  <a:pt x="2832100" y="504444"/>
                </a:lnTo>
                <a:lnTo>
                  <a:pt x="2857500" y="537972"/>
                </a:lnTo>
                <a:lnTo>
                  <a:pt x="2857500" y="553212"/>
                </a:lnTo>
                <a:lnTo>
                  <a:pt x="2870200" y="569976"/>
                </a:lnTo>
                <a:lnTo>
                  <a:pt x="2870200" y="586740"/>
                </a:lnTo>
                <a:lnTo>
                  <a:pt x="2882900" y="603504"/>
                </a:lnTo>
                <a:close/>
              </a:path>
              <a:path w="2895600" h="1381125">
                <a:moveTo>
                  <a:pt x="533400" y="1214628"/>
                </a:moveTo>
                <a:lnTo>
                  <a:pt x="469900" y="1193292"/>
                </a:lnTo>
                <a:lnTo>
                  <a:pt x="444500" y="1182624"/>
                </a:lnTo>
                <a:lnTo>
                  <a:pt x="419100" y="1170432"/>
                </a:lnTo>
                <a:lnTo>
                  <a:pt x="406400" y="1159764"/>
                </a:lnTo>
                <a:lnTo>
                  <a:pt x="355600" y="1135380"/>
                </a:lnTo>
                <a:lnTo>
                  <a:pt x="330200" y="1121664"/>
                </a:lnTo>
                <a:lnTo>
                  <a:pt x="304800" y="1109472"/>
                </a:lnTo>
                <a:lnTo>
                  <a:pt x="292100" y="1095756"/>
                </a:lnTo>
                <a:lnTo>
                  <a:pt x="292100" y="1097280"/>
                </a:lnTo>
                <a:lnTo>
                  <a:pt x="228600" y="1056132"/>
                </a:lnTo>
                <a:lnTo>
                  <a:pt x="215900" y="1042416"/>
                </a:lnTo>
                <a:lnTo>
                  <a:pt x="190500" y="1027176"/>
                </a:lnTo>
                <a:lnTo>
                  <a:pt x="190500" y="1028700"/>
                </a:lnTo>
                <a:lnTo>
                  <a:pt x="165100" y="998220"/>
                </a:lnTo>
                <a:lnTo>
                  <a:pt x="165100" y="999744"/>
                </a:lnTo>
                <a:lnTo>
                  <a:pt x="139700" y="984504"/>
                </a:lnTo>
                <a:lnTo>
                  <a:pt x="88900" y="923544"/>
                </a:lnTo>
                <a:lnTo>
                  <a:pt x="76200" y="906780"/>
                </a:lnTo>
                <a:lnTo>
                  <a:pt x="63500" y="891540"/>
                </a:lnTo>
                <a:lnTo>
                  <a:pt x="63500" y="876300"/>
                </a:lnTo>
                <a:lnTo>
                  <a:pt x="50800" y="859536"/>
                </a:lnTo>
                <a:lnTo>
                  <a:pt x="25400" y="809244"/>
                </a:lnTo>
                <a:lnTo>
                  <a:pt x="25400" y="794004"/>
                </a:lnTo>
                <a:lnTo>
                  <a:pt x="12700" y="775716"/>
                </a:lnTo>
                <a:lnTo>
                  <a:pt x="12700" y="813816"/>
                </a:lnTo>
                <a:lnTo>
                  <a:pt x="25400" y="847344"/>
                </a:lnTo>
                <a:lnTo>
                  <a:pt x="50800" y="880872"/>
                </a:lnTo>
                <a:lnTo>
                  <a:pt x="63500" y="896112"/>
                </a:lnTo>
                <a:lnTo>
                  <a:pt x="88900" y="929640"/>
                </a:lnTo>
                <a:lnTo>
                  <a:pt x="165100" y="1021080"/>
                </a:lnTo>
                <a:lnTo>
                  <a:pt x="190500" y="1034796"/>
                </a:lnTo>
                <a:lnTo>
                  <a:pt x="203200" y="1050036"/>
                </a:lnTo>
                <a:lnTo>
                  <a:pt x="228600" y="1063752"/>
                </a:lnTo>
                <a:lnTo>
                  <a:pt x="266700" y="1091184"/>
                </a:lnTo>
                <a:lnTo>
                  <a:pt x="279400" y="1104900"/>
                </a:lnTo>
                <a:lnTo>
                  <a:pt x="304800" y="1117092"/>
                </a:lnTo>
                <a:lnTo>
                  <a:pt x="330200" y="1130808"/>
                </a:lnTo>
                <a:lnTo>
                  <a:pt x="368300" y="1155192"/>
                </a:lnTo>
                <a:lnTo>
                  <a:pt x="444500" y="1191768"/>
                </a:lnTo>
                <a:lnTo>
                  <a:pt x="520700" y="1223772"/>
                </a:lnTo>
                <a:lnTo>
                  <a:pt x="520700" y="1214628"/>
                </a:lnTo>
                <a:lnTo>
                  <a:pt x="533400" y="1214628"/>
                </a:lnTo>
                <a:close/>
              </a:path>
              <a:path w="2895600" h="1381125">
                <a:moveTo>
                  <a:pt x="2882900" y="813816"/>
                </a:moveTo>
                <a:lnTo>
                  <a:pt x="2882900" y="775716"/>
                </a:lnTo>
                <a:lnTo>
                  <a:pt x="2870200" y="794004"/>
                </a:lnTo>
                <a:lnTo>
                  <a:pt x="2870200" y="809244"/>
                </a:lnTo>
                <a:lnTo>
                  <a:pt x="2857500" y="842772"/>
                </a:lnTo>
                <a:lnTo>
                  <a:pt x="2832100" y="876300"/>
                </a:lnTo>
                <a:lnTo>
                  <a:pt x="2832100" y="874776"/>
                </a:lnTo>
                <a:lnTo>
                  <a:pt x="2819400" y="891540"/>
                </a:lnTo>
                <a:lnTo>
                  <a:pt x="2819400" y="906780"/>
                </a:lnTo>
                <a:lnTo>
                  <a:pt x="2806700" y="923544"/>
                </a:lnTo>
                <a:lnTo>
                  <a:pt x="2768600" y="969264"/>
                </a:lnTo>
                <a:lnTo>
                  <a:pt x="2743200" y="984504"/>
                </a:lnTo>
                <a:lnTo>
                  <a:pt x="2730500" y="999744"/>
                </a:lnTo>
                <a:lnTo>
                  <a:pt x="2730500" y="998220"/>
                </a:lnTo>
                <a:lnTo>
                  <a:pt x="2705100" y="1028700"/>
                </a:lnTo>
                <a:lnTo>
                  <a:pt x="2705100" y="1027176"/>
                </a:lnTo>
                <a:lnTo>
                  <a:pt x="2679700" y="1042416"/>
                </a:lnTo>
                <a:lnTo>
                  <a:pt x="2641600" y="1069848"/>
                </a:lnTo>
                <a:lnTo>
                  <a:pt x="2628900" y="1083564"/>
                </a:lnTo>
                <a:lnTo>
                  <a:pt x="2603500" y="1097280"/>
                </a:lnTo>
                <a:lnTo>
                  <a:pt x="2603500" y="1095756"/>
                </a:lnTo>
                <a:lnTo>
                  <a:pt x="2578100" y="1109472"/>
                </a:lnTo>
                <a:lnTo>
                  <a:pt x="2565400" y="1121664"/>
                </a:lnTo>
                <a:lnTo>
                  <a:pt x="2540000" y="1135380"/>
                </a:lnTo>
                <a:lnTo>
                  <a:pt x="2489200" y="1159764"/>
                </a:lnTo>
                <a:lnTo>
                  <a:pt x="2463800" y="1170432"/>
                </a:lnTo>
                <a:lnTo>
                  <a:pt x="2438400" y="1182624"/>
                </a:lnTo>
                <a:lnTo>
                  <a:pt x="2311400" y="1235964"/>
                </a:lnTo>
                <a:lnTo>
                  <a:pt x="2260600" y="1254252"/>
                </a:lnTo>
                <a:lnTo>
                  <a:pt x="2197100" y="1272540"/>
                </a:lnTo>
                <a:lnTo>
                  <a:pt x="2133600" y="1289304"/>
                </a:lnTo>
                <a:lnTo>
                  <a:pt x="1943100" y="1330452"/>
                </a:lnTo>
                <a:lnTo>
                  <a:pt x="1879600" y="1341120"/>
                </a:lnTo>
                <a:lnTo>
                  <a:pt x="1739900" y="1357884"/>
                </a:lnTo>
                <a:lnTo>
                  <a:pt x="1663700" y="1363980"/>
                </a:lnTo>
                <a:lnTo>
                  <a:pt x="1524000" y="1370076"/>
                </a:lnTo>
                <a:lnTo>
                  <a:pt x="1447800" y="1371600"/>
                </a:lnTo>
                <a:lnTo>
                  <a:pt x="1371600" y="1370076"/>
                </a:lnTo>
                <a:lnTo>
                  <a:pt x="1231900" y="1363980"/>
                </a:lnTo>
                <a:lnTo>
                  <a:pt x="1155700" y="1357884"/>
                </a:lnTo>
                <a:lnTo>
                  <a:pt x="1016000" y="1341120"/>
                </a:lnTo>
                <a:lnTo>
                  <a:pt x="952500" y="1330452"/>
                </a:lnTo>
                <a:lnTo>
                  <a:pt x="762000" y="1289304"/>
                </a:lnTo>
                <a:lnTo>
                  <a:pt x="698500" y="1272540"/>
                </a:lnTo>
                <a:lnTo>
                  <a:pt x="635000" y="1254252"/>
                </a:lnTo>
                <a:lnTo>
                  <a:pt x="584200" y="1235964"/>
                </a:lnTo>
                <a:lnTo>
                  <a:pt x="520700" y="1214628"/>
                </a:lnTo>
                <a:lnTo>
                  <a:pt x="520700" y="1223772"/>
                </a:lnTo>
                <a:lnTo>
                  <a:pt x="584200" y="1243584"/>
                </a:lnTo>
                <a:lnTo>
                  <a:pt x="635000" y="1263396"/>
                </a:lnTo>
                <a:lnTo>
                  <a:pt x="698500" y="1281684"/>
                </a:lnTo>
                <a:lnTo>
                  <a:pt x="749300" y="1298448"/>
                </a:lnTo>
                <a:lnTo>
                  <a:pt x="812800" y="1313688"/>
                </a:lnTo>
                <a:lnTo>
                  <a:pt x="876300" y="1327404"/>
                </a:lnTo>
                <a:lnTo>
                  <a:pt x="952500" y="1339596"/>
                </a:lnTo>
                <a:lnTo>
                  <a:pt x="1016000" y="1350264"/>
                </a:lnTo>
                <a:lnTo>
                  <a:pt x="1079500" y="1359408"/>
                </a:lnTo>
                <a:lnTo>
                  <a:pt x="1155700" y="1367028"/>
                </a:lnTo>
                <a:lnTo>
                  <a:pt x="1231900" y="1373124"/>
                </a:lnTo>
                <a:lnTo>
                  <a:pt x="1295400" y="1377696"/>
                </a:lnTo>
                <a:lnTo>
                  <a:pt x="1447800" y="1380744"/>
                </a:lnTo>
                <a:lnTo>
                  <a:pt x="1600200" y="1377696"/>
                </a:lnTo>
                <a:lnTo>
                  <a:pt x="1663700" y="1373124"/>
                </a:lnTo>
                <a:lnTo>
                  <a:pt x="1739900" y="1367028"/>
                </a:lnTo>
                <a:lnTo>
                  <a:pt x="1879600" y="1350264"/>
                </a:lnTo>
                <a:lnTo>
                  <a:pt x="1943100" y="1339596"/>
                </a:lnTo>
                <a:lnTo>
                  <a:pt x="2006600" y="1327404"/>
                </a:lnTo>
                <a:lnTo>
                  <a:pt x="2070100" y="1313688"/>
                </a:lnTo>
                <a:lnTo>
                  <a:pt x="2133600" y="1298448"/>
                </a:lnTo>
                <a:lnTo>
                  <a:pt x="2197100" y="1281684"/>
                </a:lnTo>
                <a:lnTo>
                  <a:pt x="2260600" y="1263396"/>
                </a:lnTo>
                <a:lnTo>
                  <a:pt x="2311400" y="1243584"/>
                </a:lnTo>
                <a:lnTo>
                  <a:pt x="2374900" y="1223772"/>
                </a:lnTo>
                <a:lnTo>
                  <a:pt x="2451100" y="1191768"/>
                </a:lnTo>
                <a:lnTo>
                  <a:pt x="2501900" y="1167384"/>
                </a:lnTo>
                <a:lnTo>
                  <a:pt x="2565400" y="1130808"/>
                </a:lnTo>
                <a:lnTo>
                  <a:pt x="2590800" y="1117092"/>
                </a:lnTo>
                <a:lnTo>
                  <a:pt x="2616200" y="1104900"/>
                </a:lnTo>
                <a:lnTo>
                  <a:pt x="2667000" y="1063752"/>
                </a:lnTo>
                <a:lnTo>
                  <a:pt x="2692400" y="1050036"/>
                </a:lnTo>
                <a:lnTo>
                  <a:pt x="2705100" y="1034796"/>
                </a:lnTo>
                <a:lnTo>
                  <a:pt x="2717800" y="1021080"/>
                </a:lnTo>
                <a:lnTo>
                  <a:pt x="2743200" y="1005840"/>
                </a:lnTo>
                <a:lnTo>
                  <a:pt x="2806700" y="929640"/>
                </a:lnTo>
                <a:lnTo>
                  <a:pt x="2832100" y="896112"/>
                </a:lnTo>
                <a:lnTo>
                  <a:pt x="2844800" y="880872"/>
                </a:lnTo>
                <a:lnTo>
                  <a:pt x="2857500" y="847344"/>
                </a:lnTo>
                <a:lnTo>
                  <a:pt x="2882900" y="813816"/>
                </a:lnTo>
                <a:close/>
              </a:path>
              <a:path w="2895600" h="1381125">
                <a:moveTo>
                  <a:pt x="1092200" y="30480"/>
                </a:moveTo>
                <a:lnTo>
                  <a:pt x="1079500" y="30480"/>
                </a:lnTo>
                <a:lnTo>
                  <a:pt x="1079500" y="32004"/>
                </a:lnTo>
                <a:lnTo>
                  <a:pt x="1092200" y="30480"/>
                </a:lnTo>
                <a:close/>
              </a:path>
              <a:path w="2895600" h="1381125">
                <a:moveTo>
                  <a:pt x="2895600" y="762000"/>
                </a:moveTo>
                <a:lnTo>
                  <a:pt x="2895600" y="618744"/>
                </a:lnTo>
                <a:lnTo>
                  <a:pt x="2882900" y="601980"/>
                </a:lnTo>
                <a:lnTo>
                  <a:pt x="2882900" y="795528"/>
                </a:lnTo>
                <a:lnTo>
                  <a:pt x="2895600" y="762000"/>
                </a:lnTo>
                <a:close/>
              </a:path>
            </a:pathLst>
          </a:custGeom>
          <a:solidFill>
            <a:srgbClr val="F7F3F3"/>
          </a:solidFill>
          <a:ln>
            <a:noFill/>
          </a:ln>
        </p:spPr>
        <p:txBody>
          <a:bodyPr wrap="square" lIns="0" tIns="0" rIns="0" bIns="0" rtlCol="0"/>
          <a:lstStyle/>
          <a:p>
            <a:endParaRPr/>
          </a:p>
        </p:txBody>
      </p:sp>
      <p:sp>
        <p:nvSpPr>
          <p:cNvPr id="6" name="object 6"/>
          <p:cNvSpPr txBox="1"/>
          <p:nvPr/>
        </p:nvSpPr>
        <p:spPr>
          <a:xfrm>
            <a:off x="7334902" y="4111662"/>
            <a:ext cx="1784927" cy="855329"/>
          </a:xfrm>
          <a:prstGeom prst="rect">
            <a:avLst/>
          </a:prstGeom>
          <a:ln>
            <a:noFill/>
          </a:ln>
        </p:spPr>
        <p:txBody>
          <a:bodyPr vert="horz" wrap="square" lIns="0" tIns="11397" rIns="0" bIns="0" rtlCol="0">
            <a:spAutoFit/>
          </a:bodyPr>
          <a:lstStyle/>
          <a:p>
            <a:pPr algn="ctr">
              <a:spcBef>
                <a:spcPts val="90"/>
              </a:spcBef>
            </a:pPr>
            <a:r>
              <a:rPr sz="3200" b="1" spc="-4" dirty="0">
                <a:solidFill>
                  <a:srgbClr val="FF0000"/>
                </a:solidFill>
                <a:latin typeface="Calibri"/>
                <a:cs typeface="Calibri"/>
              </a:rPr>
              <a:t>PKD</a:t>
            </a:r>
            <a:endParaRPr sz="3200" dirty="0">
              <a:solidFill>
                <a:srgbClr val="FF0000"/>
              </a:solidFill>
              <a:latin typeface="Calibri"/>
              <a:cs typeface="Calibri"/>
            </a:endParaRPr>
          </a:p>
          <a:p>
            <a:pPr algn="ctr">
              <a:spcBef>
                <a:spcPts val="63"/>
              </a:spcBef>
            </a:pPr>
            <a:r>
              <a:rPr sz="2200" b="1" spc="-4" dirty="0">
                <a:solidFill>
                  <a:srgbClr val="FF0000"/>
                </a:solidFill>
                <a:latin typeface="Calibri"/>
                <a:cs typeface="Calibri"/>
              </a:rPr>
              <a:t>PP</a:t>
            </a:r>
            <a:r>
              <a:rPr sz="2200" b="1" spc="-81" dirty="0">
                <a:solidFill>
                  <a:srgbClr val="FF0000"/>
                </a:solidFill>
                <a:latin typeface="Calibri"/>
                <a:cs typeface="Calibri"/>
              </a:rPr>
              <a:t> </a:t>
            </a:r>
            <a:r>
              <a:rPr sz="2200" b="1" spc="-4" dirty="0">
                <a:solidFill>
                  <a:srgbClr val="FF0000"/>
                </a:solidFill>
                <a:latin typeface="Calibri"/>
                <a:cs typeface="Calibri"/>
              </a:rPr>
              <a:t>12/2019</a:t>
            </a:r>
            <a:endParaRPr sz="2200" dirty="0">
              <a:solidFill>
                <a:srgbClr val="FF0000"/>
              </a:solidFill>
              <a:latin typeface="Calibri"/>
              <a:cs typeface="Calibri"/>
            </a:endParaRPr>
          </a:p>
        </p:txBody>
      </p:sp>
      <p:sp>
        <p:nvSpPr>
          <p:cNvPr id="7" name="object 7"/>
          <p:cNvSpPr txBox="1"/>
          <p:nvPr/>
        </p:nvSpPr>
        <p:spPr>
          <a:xfrm>
            <a:off x="1482745" y="2535667"/>
            <a:ext cx="1784927" cy="350063"/>
          </a:xfrm>
          <a:prstGeom prst="rect">
            <a:avLst/>
          </a:prstGeom>
          <a:ln>
            <a:noFill/>
          </a:ln>
        </p:spPr>
        <p:txBody>
          <a:bodyPr vert="horz" wrap="square" lIns="0" tIns="11397" rIns="0" bIns="0" rtlCol="0">
            <a:spAutoFit/>
          </a:bodyPr>
          <a:lstStyle/>
          <a:p>
            <a:pPr marL="11397">
              <a:spcBef>
                <a:spcPts val="90"/>
              </a:spcBef>
            </a:pPr>
            <a:r>
              <a:rPr sz="2200" b="1" spc="-4" dirty="0">
                <a:latin typeface="Calibri"/>
                <a:cs typeface="Calibri"/>
              </a:rPr>
              <a:t>PP</a:t>
            </a:r>
            <a:r>
              <a:rPr sz="2200" b="1" spc="-81" dirty="0">
                <a:latin typeface="Calibri"/>
                <a:cs typeface="Calibri"/>
              </a:rPr>
              <a:t> </a:t>
            </a:r>
            <a:r>
              <a:rPr sz="2200" b="1" spc="-4" dirty="0">
                <a:latin typeface="Calibri"/>
                <a:cs typeface="Calibri"/>
              </a:rPr>
              <a:t>12/2019</a:t>
            </a:r>
            <a:endParaRPr sz="2200">
              <a:latin typeface="Calibri"/>
              <a:cs typeface="Calibri"/>
            </a:endParaRPr>
          </a:p>
        </p:txBody>
      </p:sp>
      <p:sp>
        <p:nvSpPr>
          <p:cNvPr id="8" name="object 8"/>
          <p:cNvSpPr txBox="1"/>
          <p:nvPr/>
        </p:nvSpPr>
        <p:spPr>
          <a:xfrm>
            <a:off x="1643456" y="3727076"/>
            <a:ext cx="1236901" cy="350063"/>
          </a:xfrm>
          <a:prstGeom prst="rect">
            <a:avLst/>
          </a:prstGeom>
          <a:ln>
            <a:noFill/>
          </a:ln>
        </p:spPr>
        <p:txBody>
          <a:bodyPr vert="horz" wrap="square" lIns="0" tIns="11397" rIns="0" bIns="0" rtlCol="0">
            <a:spAutoFit/>
          </a:bodyPr>
          <a:lstStyle/>
          <a:p>
            <a:pPr marL="11397">
              <a:spcBef>
                <a:spcPts val="90"/>
              </a:spcBef>
            </a:pPr>
            <a:r>
              <a:rPr sz="2200" b="1" spc="-4" dirty="0">
                <a:latin typeface="Calibri"/>
                <a:cs typeface="Calibri"/>
              </a:rPr>
              <a:t>QA</a:t>
            </a:r>
            <a:r>
              <a:rPr sz="2200" b="1" dirty="0">
                <a:latin typeface="Calibri"/>
                <a:cs typeface="Calibri"/>
              </a:rPr>
              <a:t>N</a:t>
            </a:r>
            <a:r>
              <a:rPr sz="2200" b="1" spc="4" dirty="0">
                <a:latin typeface="Calibri"/>
                <a:cs typeface="Calibri"/>
              </a:rPr>
              <a:t>U</a:t>
            </a:r>
            <a:r>
              <a:rPr sz="2200" b="1" dirty="0">
                <a:latin typeface="Calibri"/>
                <a:cs typeface="Calibri"/>
              </a:rPr>
              <a:t>N</a:t>
            </a:r>
            <a:endParaRPr sz="2200">
              <a:latin typeface="Calibri"/>
              <a:cs typeface="Calibri"/>
            </a:endParaRPr>
          </a:p>
        </p:txBody>
      </p:sp>
      <p:sp>
        <p:nvSpPr>
          <p:cNvPr id="9" name="object 9"/>
          <p:cNvSpPr txBox="1"/>
          <p:nvPr/>
        </p:nvSpPr>
        <p:spPr>
          <a:xfrm>
            <a:off x="3710553" y="3158265"/>
            <a:ext cx="1574800" cy="667871"/>
          </a:xfrm>
          <a:prstGeom prst="rect">
            <a:avLst/>
          </a:prstGeom>
          <a:ln>
            <a:noFill/>
          </a:ln>
        </p:spPr>
        <p:txBody>
          <a:bodyPr vert="horz" wrap="square" lIns="0" tIns="10827" rIns="0" bIns="0" rtlCol="0">
            <a:spAutoFit/>
          </a:bodyPr>
          <a:lstStyle/>
          <a:p>
            <a:pPr marL="11397" marR="4559" algn="ctr">
              <a:spcBef>
                <a:spcPts val="85"/>
              </a:spcBef>
            </a:pPr>
            <a:r>
              <a:rPr sz="1400" b="1" spc="-4" dirty="0">
                <a:latin typeface="Calibri"/>
                <a:cs typeface="Calibri"/>
              </a:rPr>
              <a:t>PENGANTI  PER</a:t>
            </a:r>
            <a:r>
              <a:rPr sz="1400" b="1" spc="-9" dirty="0">
                <a:latin typeface="Calibri"/>
                <a:cs typeface="Calibri"/>
              </a:rPr>
              <a:t>M</a:t>
            </a:r>
            <a:r>
              <a:rPr sz="1400" b="1" spc="-4" dirty="0">
                <a:latin typeface="Calibri"/>
                <a:cs typeface="Calibri"/>
              </a:rPr>
              <a:t>EN</a:t>
            </a:r>
            <a:r>
              <a:rPr sz="1400" b="1" spc="-36" dirty="0">
                <a:latin typeface="Calibri"/>
                <a:cs typeface="Calibri"/>
              </a:rPr>
              <a:t>D</a:t>
            </a:r>
            <a:r>
              <a:rPr sz="1400" b="1" spc="-22" dirty="0">
                <a:latin typeface="Calibri"/>
                <a:cs typeface="Calibri"/>
              </a:rPr>
              <a:t>A</a:t>
            </a:r>
            <a:r>
              <a:rPr sz="1400" b="1" spc="-4" dirty="0">
                <a:latin typeface="Calibri"/>
                <a:cs typeface="Calibri"/>
              </a:rPr>
              <a:t>GRI </a:t>
            </a:r>
            <a:r>
              <a:rPr sz="1400" spc="-4" dirty="0">
                <a:latin typeface="Times New Roman"/>
                <a:cs typeface="Times New Roman"/>
              </a:rPr>
              <a:t> </a:t>
            </a:r>
            <a:r>
              <a:rPr sz="1400" b="1" spc="-9" dirty="0">
                <a:latin typeface="Calibri"/>
                <a:cs typeface="Calibri"/>
              </a:rPr>
              <a:t>13/2006</a:t>
            </a:r>
            <a:endParaRPr sz="1400">
              <a:latin typeface="Calibri"/>
              <a:cs typeface="Calibri"/>
            </a:endParaRPr>
          </a:p>
        </p:txBody>
      </p:sp>
      <p:sp>
        <p:nvSpPr>
          <p:cNvPr id="10" name="object 10"/>
          <p:cNvSpPr txBox="1"/>
          <p:nvPr/>
        </p:nvSpPr>
        <p:spPr>
          <a:xfrm>
            <a:off x="1401463" y="1555377"/>
            <a:ext cx="1873443" cy="350063"/>
          </a:xfrm>
          <a:prstGeom prst="rect">
            <a:avLst/>
          </a:prstGeom>
          <a:ln>
            <a:noFill/>
          </a:ln>
        </p:spPr>
        <p:txBody>
          <a:bodyPr vert="horz" wrap="square" lIns="0" tIns="11397" rIns="0" bIns="0" rtlCol="0">
            <a:spAutoFit/>
          </a:bodyPr>
          <a:lstStyle/>
          <a:p>
            <a:pPr marL="11397">
              <a:spcBef>
                <a:spcPts val="90"/>
              </a:spcBef>
            </a:pPr>
            <a:r>
              <a:rPr sz="2200" b="1" dirty="0">
                <a:latin typeface="Calibri"/>
                <a:cs typeface="Calibri"/>
              </a:rPr>
              <a:t>UU</a:t>
            </a:r>
            <a:r>
              <a:rPr sz="2200" b="1" spc="-85" dirty="0">
                <a:latin typeface="Calibri"/>
                <a:cs typeface="Calibri"/>
              </a:rPr>
              <a:t> </a:t>
            </a:r>
            <a:r>
              <a:rPr sz="2200" b="1" spc="-4" dirty="0">
                <a:latin typeface="Calibri"/>
                <a:cs typeface="Calibri"/>
              </a:rPr>
              <a:t>23/2014</a:t>
            </a:r>
            <a:endParaRPr sz="2200">
              <a:latin typeface="Calibri"/>
              <a:cs typeface="Calibri"/>
            </a:endParaRPr>
          </a:p>
        </p:txBody>
      </p:sp>
      <p:sp>
        <p:nvSpPr>
          <p:cNvPr id="11" name="object 11"/>
          <p:cNvSpPr txBox="1"/>
          <p:nvPr/>
        </p:nvSpPr>
        <p:spPr>
          <a:xfrm>
            <a:off x="7294260" y="1802803"/>
            <a:ext cx="1873443" cy="350063"/>
          </a:xfrm>
          <a:prstGeom prst="rect">
            <a:avLst/>
          </a:prstGeom>
          <a:ln>
            <a:noFill/>
          </a:ln>
        </p:spPr>
        <p:txBody>
          <a:bodyPr vert="horz" wrap="square" lIns="0" tIns="11397" rIns="0" bIns="0" rtlCol="0">
            <a:spAutoFit/>
          </a:bodyPr>
          <a:lstStyle/>
          <a:p>
            <a:pPr marL="11397">
              <a:spcBef>
                <a:spcPts val="90"/>
              </a:spcBef>
            </a:pPr>
            <a:r>
              <a:rPr sz="2200" b="1" dirty="0">
                <a:latin typeface="Calibri"/>
                <a:cs typeface="Calibri"/>
              </a:rPr>
              <a:t>UU</a:t>
            </a:r>
            <a:r>
              <a:rPr sz="2200" b="1" spc="-85" dirty="0">
                <a:latin typeface="Calibri"/>
                <a:cs typeface="Calibri"/>
              </a:rPr>
              <a:t> </a:t>
            </a:r>
            <a:r>
              <a:rPr sz="2200" b="1" spc="-4" dirty="0">
                <a:latin typeface="Calibri"/>
                <a:cs typeface="Calibri"/>
              </a:rPr>
              <a:t>17/2003</a:t>
            </a:r>
            <a:endParaRPr sz="2200">
              <a:latin typeface="Calibri"/>
              <a:cs typeface="Calibri"/>
            </a:endParaRPr>
          </a:p>
        </p:txBody>
      </p:sp>
      <p:sp>
        <p:nvSpPr>
          <p:cNvPr id="12" name="object 12"/>
          <p:cNvSpPr/>
          <p:nvPr/>
        </p:nvSpPr>
        <p:spPr>
          <a:xfrm>
            <a:off x="2087274" y="1952514"/>
            <a:ext cx="416407" cy="587749"/>
          </a:xfrm>
          <a:custGeom>
            <a:avLst/>
            <a:gdLst/>
            <a:ahLst/>
            <a:cxnLst/>
            <a:rect l="l" t="t" r="r" b="b"/>
            <a:pathLst>
              <a:path w="343535" h="666114">
                <a:moveTo>
                  <a:pt x="132284" y="447668"/>
                </a:moveTo>
                <a:lnTo>
                  <a:pt x="71747" y="341376"/>
                </a:lnTo>
                <a:lnTo>
                  <a:pt x="61722" y="330017"/>
                </a:lnTo>
                <a:lnTo>
                  <a:pt x="48696" y="323659"/>
                </a:lnTo>
                <a:lnTo>
                  <a:pt x="34242" y="322730"/>
                </a:lnTo>
                <a:lnTo>
                  <a:pt x="19931" y="327660"/>
                </a:lnTo>
                <a:lnTo>
                  <a:pt x="8334" y="337685"/>
                </a:lnTo>
                <a:lnTo>
                  <a:pt x="1452" y="350710"/>
                </a:lnTo>
                <a:lnTo>
                  <a:pt x="0" y="365164"/>
                </a:lnTo>
                <a:lnTo>
                  <a:pt x="4691" y="379476"/>
                </a:lnTo>
                <a:lnTo>
                  <a:pt x="131183" y="599665"/>
                </a:lnTo>
                <a:lnTo>
                  <a:pt x="131183" y="589788"/>
                </a:lnTo>
                <a:lnTo>
                  <a:pt x="132284" y="447668"/>
                </a:lnTo>
                <a:close/>
              </a:path>
              <a:path w="343535" h="666114">
                <a:moveTo>
                  <a:pt x="170715" y="515146"/>
                </a:moveTo>
                <a:lnTo>
                  <a:pt x="132284" y="447668"/>
                </a:lnTo>
                <a:lnTo>
                  <a:pt x="131183" y="589788"/>
                </a:lnTo>
                <a:lnTo>
                  <a:pt x="137279" y="589909"/>
                </a:lnTo>
                <a:lnTo>
                  <a:pt x="137279" y="571500"/>
                </a:lnTo>
                <a:lnTo>
                  <a:pt x="170715" y="515146"/>
                </a:lnTo>
                <a:close/>
              </a:path>
              <a:path w="343535" h="666114">
                <a:moveTo>
                  <a:pt x="343376" y="368212"/>
                </a:moveTo>
                <a:lnTo>
                  <a:pt x="342447" y="353758"/>
                </a:lnTo>
                <a:lnTo>
                  <a:pt x="336089" y="340733"/>
                </a:lnTo>
                <a:lnTo>
                  <a:pt x="324731" y="330708"/>
                </a:lnTo>
                <a:lnTo>
                  <a:pt x="310419" y="325755"/>
                </a:lnTo>
                <a:lnTo>
                  <a:pt x="295965" y="326517"/>
                </a:lnTo>
                <a:lnTo>
                  <a:pt x="282940" y="332422"/>
                </a:lnTo>
                <a:lnTo>
                  <a:pt x="272915" y="342900"/>
                </a:lnTo>
                <a:lnTo>
                  <a:pt x="208466" y="451520"/>
                </a:lnTo>
                <a:lnTo>
                  <a:pt x="207383" y="591312"/>
                </a:lnTo>
                <a:lnTo>
                  <a:pt x="131183" y="589788"/>
                </a:lnTo>
                <a:lnTo>
                  <a:pt x="131183" y="599665"/>
                </a:lnTo>
                <a:lnTo>
                  <a:pt x="169283" y="665988"/>
                </a:lnTo>
                <a:lnTo>
                  <a:pt x="338447" y="382524"/>
                </a:lnTo>
                <a:lnTo>
                  <a:pt x="343376" y="368212"/>
                </a:lnTo>
                <a:close/>
              </a:path>
              <a:path w="343535" h="666114">
                <a:moveTo>
                  <a:pt x="211955" y="1524"/>
                </a:moveTo>
                <a:lnTo>
                  <a:pt x="135755" y="0"/>
                </a:lnTo>
                <a:lnTo>
                  <a:pt x="132284" y="447668"/>
                </a:lnTo>
                <a:lnTo>
                  <a:pt x="170715" y="515146"/>
                </a:lnTo>
                <a:lnTo>
                  <a:pt x="208466" y="451520"/>
                </a:lnTo>
                <a:lnTo>
                  <a:pt x="211955" y="1524"/>
                </a:lnTo>
                <a:close/>
              </a:path>
              <a:path w="343535" h="666114">
                <a:moveTo>
                  <a:pt x="202811" y="571500"/>
                </a:moveTo>
                <a:lnTo>
                  <a:pt x="170715" y="515146"/>
                </a:lnTo>
                <a:lnTo>
                  <a:pt x="137279" y="571500"/>
                </a:lnTo>
                <a:lnTo>
                  <a:pt x="202811" y="571500"/>
                </a:lnTo>
                <a:close/>
              </a:path>
              <a:path w="343535" h="666114">
                <a:moveTo>
                  <a:pt x="202811" y="591220"/>
                </a:moveTo>
                <a:lnTo>
                  <a:pt x="202811" y="571500"/>
                </a:lnTo>
                <a:lnTo>
                  <a:pt x="137279" y="571500"/>
                </a:lnTo>
                <a:lnTo>
                  <a:pt x="137279" y="589909"/>
                </a:lnTo>
                <a:lnTo>
                  <a:pt x="202811" y="591220"/>
                </a:lnTo>
                <a:close/>
              </a:path>
              <a:path w="343535" h="666114">
                <a:moveTo>
                  <a:pt x="208466" y="451520"/>
                </a:moveTo>
                <a:lnTo>
                  <a:pt x="170715" y="515146"/>
                </a:lnTo>
                <a:lnTo>
                  <a:pt x="202811" y="571500"/>
                </a:lnTo>
                <a:lnTo>
                  <a:pt x="202811" y="591220"/>
                </a:lnTo>
                <a:lnTo>
                  <a:pt x="207383" y="591312"/>
                </a:lnTo>
                <a:lnTo>
                  <a:pt x="208466" y="451520"/>
                </a:lnTo>
                <a:close/>
              </a:path>
            </a:pathLst>
          </a:custGeom>
          <a:solidFill>
            <a:srgbClr val="FFA246"/>
          </a:solidFill>
          <a:ln>
            <a:noFill/>
          </a:ln>
        </p:spPr>
        <p:txBody>
          <a:bodyPr wrap="square" lIns="0" tIns="0" rIns="0" bIns="0" rtlCol="0"/>
          <a:lstStyle/>
          <a:p>
            <a:endParaRPr/>
          </a:p>
        </p:txBody>
      </p:sp>
      <p:sp>
        <p:nvSpPr>
          <p:cNvPr id="13" name="object 13"/>
          <p:cNvSpPr/>
          <p:nvPr/>
        </p:nvSpPr>
        <p:spPr>
          <a:xfrm>
            <a:off x="3520901"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14" name="object 14"/>
          <p:cNvSpPr/>
          <p:nvPr/>
        </p:nvSpPr>
        <p:spPr>
          <a:xfrm>
            <a:off x="3589251" y="2702860"/>
            <a:ext cx="35405" cy="25773"/>
          </a:xfrm>
          <a:custGeom>
            <a:avLst/>
            <a:gdLst/>
            <a:ahLst/>
            <a:cxnLst/>
            <a:rect l="l" t="t" r="r" b="b"/>
            <a:pathLst>
              <a:path w="29210" h="29210">
                <a:moveTo>
                  <a:pt x="28956" y="28956"/>
                </a:moveTo>
                <a:lnTo>
                  <a:pt x="28956" y="0"/>
                </a:lnTo>
                <a:lnTo>
                  <a:pt x="0" y="0"/>
                </a:lnTo>
                <a:lnTo>
                  <a:pt x="0" y="28956"/>
                </a:lnTo>
                <a:lnTo>
                  <a:pt x="28956" y="28956"/>
                </a:lnTo>
                <a:close/>
              </a:path>
            </a:pathLst>
          </a:custGeom>
          <a:solidFill>
            <a:srgbClr val="9ABA59"/>
          </a:solidFill>
          <a:ln>
            <a:noFill/>
          </a:ln>
        </p:spPr>
        <p:txBody>
          <a:bodyPr wrap="square" lIns="0" tIns="0" rIns="0" bIns="0" rtlCol="0"/>
          <a:lstStyle/>
          <a:p>
            <a:endParaRPr/>
          </a:p>
        </p:txBody>
      </p:sp>
      <p:sp>
        <p:nvSpPr>
          <p:cNvPr id="15" name="object 15"/>
          <p:cNvSpPr/>
          <p:nvPr/>
        </p:nvSpPr>
        <p:spPr>
          <a:xfrm>
            <a:off x="3659446"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16" name="object 16"/>
          <p:cNvSpPr/>
          <p:nvPr/>
        </p:nvSpPr>
        <p:spPr>
          <a:xfrm>
            <a:off x="3727798" y="2702860"/>
            <a:ext cx="35405" cy="25773"/>
          </a:xfrm>
          <a:custGeom>
            <a:avLst/>
            <a:gdLst/>
            <a:ahLst/>
            <a:cxnLst/>
            <a:rect l="l" t="t" r="r" b="b"/>
            <a:pathLst>
              <a:path w="29210" h="29210">
                <a:moveTo>
                  <a:pt x="28956" y="28956"/>
                </a:moveTo>
                <a:lnTo>
                  <a:pt x="28956" y="0"/>
                </a:lnTo>
                <a:lnTo>
                  <a:pt x="0" y="0"/>
                </a:lnTo>
                <a:lnTo>
                  <a:pt x="0" y="28956"/>
                </a:lnTo>
                <a:lnTo>
                  <a:pt x="28956" y="28956"/>
                </a:lnTo>
                <a:close/>
              </a:path>
            </a:pathLst>
          </a:custGeom>
          <a:solidFill>
            <a:srgbClr val="9ABA59"/>
          </a:solidFill>
          <a:ln>
            <a:noFill/>
          </a:ln>
        </p:spPr>
        <p:txBody>
          <a:bodyPr wrap="square" lIns="0" tIns="0" rIns="0" bIns="0" rtlCol="0"/>
          <a:lstStyle/>
          <a:p>
            <a:endParaRPr/>
          </a:p>
        </p:txBody>
      </p:sp>
      <p:sp>
        <p:nvSpPr>
          <p:cNvPr id="17" name="object 17"/>
          <p:cNvSpPr/>
          <p:nvPr/>
        </p:nvSpPr>
        <p:spPr>
          <a:xfrm>
            <a:off x="3797993"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18" name="object 18"/>
          <p:cNvSpPr/>
          <p:nvPr/>
        </p:nvSpPr>
        <p:spPr>
          <a:xfrm>
            <a:off x="3866343" y="2702860"/>
            <a:ext cx="35405" cy="25773"/>
          </a:xfrm>
          <a:custGeom>
            <a:avLst/>
            <a:gdLst/>
            <a:ahLst/>
            <a:cxnLst/>
            <a:rect l="l" t="t" r="r" b="b"/>
            <a:pathLst>
              <a:path w="29210" h="29210">
                <a:moveTo>
                  <a:pt x="28956" y="28956"/>
                </a:moveTo>
                <a:lnTo>
                  <a:pt x="28956" y="0"/>
                </a:lnTo>
                <a:lnTo>
                  <a:pt x="0" y="0"/>
                </a:lnTo>
                <a:lnTo>
                  <a:pt x="0" y="28956"/>
                </a:lnTo>
                <a:lnTo>
                  <a:pt x="28956" y="28956"/>
                </a:lnTo>
                <a:close/>
              </a:path>
            </a:pathLst>
          </a:custGeom>
          <a:solidFill>
            <a:srgbClr val="9ABA59"/>
          </a:solidFill>
          <a:ln>
            <a:noFill/>
          </a:ln>
        </p:spPr>
        <p:txBody>
          <a:bodyPr wrap="square" lIns="0" tIns="0" rIns="0" bIns="0" rtlCol="0"/>
          <a:lstStyle/>
          <a:p>
            <a:endParaRPr/>
          </a:p>
        </p:txBody>
      </p:sp>
      <p:sp>
        <p:nvSpPr>
          <p:cNvPr id="19" name="object 19"/>
          <p:cNvSpPr/>
          <p:nvPr/>
        </p:nvSpPr>
        <p:spPr>
          <a:xfrm>
            <a:off x="3936539"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20" name="object 20"/>
          <p:cNvSpPr/>
          <p:nvPr/>
        </p:nvSpPr>
        <p:spPr>
          <a:xfrm>
            <a:off x="4004888" y="2702860"/>
            <a:ext cx="35405" cy="25773"/>
          </a:xfrm>
          <a:custGeom>
            <a:avLst/>
            <a:gdLst/>
            <a:ahLst/>
            <a:cxnLst/>
            <a:rect l="l" t="t" r="r" b="b"/>
            <a:pathLst>
              <a:path w="29210" h="29210">
                <a:moveTo>
                  <a:pt x="28956" y="28956"/>
                </a:moveTo>
                <a:lnTo>
                  <a:pt x="28956" y="0"/>
                </a:lnTo>
                <a:lnTo>
                  <a:pt x="0" y="0"/>
                </a:lnTo>
                <a:lnTo>
                  <a:pt x="0" y="28956"/>
                </a:lnTo>
                <a:lnTo>
                  <a:pt x="28956" y="28956"/>
                </a:lnTo>
                <a:close/>
              </a:path>
            </a:pathLst>
          </a:custGeom>
          <a:solidFill>
            <a:srgbClr val="9ABA59"/>
          </a:solidFill>
          <a:ln>
            <a:noFill/>
          </a:ln>
        </p:spPr>
        <p:txBody>
          <a:bodyPr wrap="square" lIns="0" tIns="0" rIns="0" bIns="0" rtlCol="0"/>
          <a:lstStyle/>
          <a:p>
            <a:endParaRPr/>
          </a:p>
        </p:txBody>
      </p:sp>
      <p:sp>
        <p:nvSpPr>
          <p:cNvPr id="21" name="object 21"/>
          <p:cNvSpPr/>
          <p:nvPr/>
        </p:nvSpPr>
        <p:spPr>
          <a:xfrm>
            <a:off x="4075084"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22" name="object 22"/>
          <p:cNvSpPr/>
          <p:nvPr/>
        </p:nvSpPr>
        <p:spPr>
          <a:xfrm>
            <a:off x="4143433" y="2702860"/>
            <a:ext cx="35405" cy="25773"/>
          </a:xfrm>
          <a:custGeom>
            <a:avLst/>
            <a:gdLst/>
            <a:ahLst/>
            <a:cxnLst/>
            <a:rect l="l" t="t" r="r" b="b"/>
            <a:pathLst>
              <a:path w="29210" h="29210">
                <a:moveTo>
                  <a:pt x="28956" y="28956"/>
                </a:moveTo>
                <a:lnTo>
                  <a:pt x="28956" y="0"/>
                </a:lnTo>
                <a:lnTo>
                  <a:pt x="0" y="0"/>
                </a:lnTo>
                <a:lnTo>
                  <a:pt x="0" y="28956"/>
                </a:lnTo>
                <a:lnTo>
                  <a:pt x="28956" y="28956"/>
                </a:lnTo>
                <a:close/>
              </a:path>
            </a:pathLst>
          </a:custGeom>
          <a:solidFill>
            <a:srgbClr val="9ABA59"/>
          </a:solidFill>
          <a:ln>
            <a:noFill/>
          </a:ln>
        </p:spPr>
        <p:txBody>
          <a:bodyPr wrap="square" lIns="0" tIns="0" rIns="0" bIns="0" rtlCol="0"/>
          <a:lstStyle/>
          <a:p>
            <a:endParaRPr/>
          </a:p>
        </p:txBody>
      </p:sp>
      <p:sp>
        <p:nvSpPr>
          <p:cNvPr id="23" name="object 23"/>
          <p:cNvSpPr/>
          <p:nvPr/>
        </p:nvSpPr>
        <p:spPr>
          <a:xfrm>
            <a:off x="4213629"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24" name="object 24"/>
          <p:cNvSpPr/>
          <p:nvPr/>
        </p:nvSpPr>
        <p:spPr>
          <a:xfrm>
            <a:off x="4281979" y="2702860"/>
            <a:ext cx="35405" cy="25773"/>
          </a:xfrm>
          <a:custGeom>
            <a:avLst/>
            <a:gdLst/>
            <a:ahLst/>
            <a:cxnLst/>
            <a:rect l="l" t="t" r="r" b="b"/>
            <a:pathLst>
              <a:path w="29210" h="29210">
                <a:moveTo>
                  <a:pt x="28956" y="28956"/>
                </a:moveTo>
                <a:lnTo>
                  <a:pt x="28956" y="0"/>
                </a:lnTo>
                <a:lnTo>
                  <a:pt x="0" y="0"/>
                </a:lnTo>
                <a:lnTo>
                  <a:pt x="0" y="28956"/>
                </a:lnTo>
                <a:lnTo>
                  <a:pt x="28956" y="28956"/>
                </a:lnTo>
                <a:close/>
              </a:path>
            </a:pathLst>
          </a:custGeom>
          <a:solidFill>
            <a:srgbClr val="9ABA59"/>
          </a:solidFill>
          <a:ln>
            <a:noFill/>
          </a:ln>
        </p:spPr>
        <p:txBody>
          <a:bodyPr wrap="square" lIns="0" tIns="0" rIns="0" bIns="0" rtlCol="0"/>
          <a:lstStyle/>
          <a:p>
            <a:endParaRPr/>
          </a:p>
        </p:txBody>
      </p:sp>
      <p:sp>
        <p:nvSpPr>
          <p:cNvPr id="25" name="object 25"/>
          <p:cNvSpPr/>
          <p:nvPr/>
        </p:nvSpPr>
        <p:spPr>
          <a:xfrm>
            <a:off x="4352175" y="2702860"/>
            <a:ext cx="33867" cy="25773"/>
          </a:xfrm>
          <a:custGeom>
            <a:avLst/>
            <a:gdLst/>
            <a:ahLst/>
            <a:cxnLst/>
            <a:rect l="l" t="t" r="r" b="b"/>
            <a:pathLst>
              <a:path w="27939" h="29210">
                <a:moveTo>
                  <a:pt x="27432" y="28956"/>
                </a:moveTo>
                <a:lnTo>
                  <a:pt x="27432" y="0"/>
                </a:lnTo>
                <a:lnTo>
                  <a:pt x="0" y="0"/>
                </a:lnTo>
                <a:lnTo>
                  <a:pt x="0" y="28956"/>
                </a:lnTo>
                <a:lnTo>
                  <a:pt x="27432" y="28956"/>
                </a:lnTo>
                <a:close/>
              </a:path>
            </a:pathLst>
          </a:custGeom>
          <a:solidFill>
            <a:srgbClr val="9ABA59"/>
          </a:solidFill>
          <a:ln>
            <a:noFill/>
          </a:ln>
        </p:spPr>
        <p:txBody>
          <a:bodyPr wrap="square" lIns="0" tIns="0" rIns="0" bIns="0" rtlCol="0"/>
          <a:lstStyle/>
          <a:p>
            <a:endParaRPr/>
          </a:p>
        </p:txBody>
      </p:sp>
      <p:sp>
        <p:nvSpPr>
          <p:cNvPr id="26" name="object 26"/>
          <p:cNvSpPr/>
          <p:nvPr/>
        </p:nvSpPr>
        <p:spPr>
          <a:xfrm>
            <a:off x="4290608" y="2714962"/>
            <a:ext cx="207819" cy="419660"/>
          </a:xfrm>
          <a:custGeom>
            <a:avLst/>
            <a:gdLst/>
            <a:ahLst/>
            <a:cxnLst/>
            <a:rect l="l" t="t" r="r" b="b"/>
            <a:pathLst>
              <a:path w="171450" h="475614">
                <a:moveTo>
                  <a:pt x="104132" y="38100"/>
                </a:moveTo>
                <a:lnTo>
                  <a:pt x="104132" y="0"/>
                </a:lnTo>
                <a:lnTo>
                  <a:pt x="66032" y="0"/>
                </a:lnTo>
                <a:lnTo>
                  <a:pt x="66032" y="38100"/>
                </a:lnTo>
                <a:lnTo>
                  <a:pt x="104132" y="38100"/>
                </a:lnTo>
                <a:close/>
              </a:path>
              <a:path w="171450" h="475614">
                <a:moveTo>
                  <a:pt x="104132" y="114300"/>
                </a:moveTo>
                <a:lnTo>
                  <a:pt x="104132" y="76200"/>
                </a:lnTo>
                <a:lnTo>
                  <a:pt x="66032" y="76200"/>
                </a:lnTo>
                <a:lnTo>
                  <a:pt x="66032" y="114300"/>
                </a:lnTo>
                <a:lnTo>
                  <a:pt x="104132" y="114300"/>
                </a:lnTo>
                <a:close/>
              </a:path>
              <a:path w="171450" h="475614">
                <a:moveTo>
                  <a:pt x="104132" y="190500"/>
                </a:moveTo>
                <a:lnTo>
                  <a:pt x="104132" y="152400"/>
                </a:lnTo>
                <a:lnTo>
                  <a:pt x="66032" y="152400"/>
                </a:lnTo>
                <a:lnTo>
                  <a:pt x="66032" y="190500"/>
                </a:lnTo>
                <a:lnTo>
                  <a:pt x="104132" y="190500"/>
                </a:lnTo>
                <a:close/>
              </a:path>
              <a:path w="171450" h="475614">
                <a:moveTo>
                  <a:pt x="104132" y="266700"/>
                </a:moveTo>
                <a:lnTo>
                  <a:pt x="104132" y="228600"/>
                </a:lnTo>
                <a:lnTo>
                  <a:pt x="66032" y="228600"/>
                </a:lnTo>
                <a:lnTo>
                  <a:pt x="66032" y="266700"/>
                </a:lnTo>
                <a:lnTo>
                  <a:pt x="104132" y="266700"/>
                </a:lnTo>
                <a:close/>
              </a:path>
              <a:path w="171450" h="475614">
                <a:moveTo>
                  <a:pt x="73997" y="381000"/>
                </a:moveTo>
                <a:lnTo>
                  <a:pt x="35552" y="313944"/>
                </a:lnTo>
                <a:lnTo>
                  <a:pt x="30218" y="308252"/>
                </a:lnTo>
                <a:lnTo>
                  <a:pt x="23741" y="304990"/>
                </a:lnTo>
                <a:lnTo>
                  <a:pt x="16692" y="304299"/>
                </a:lnTo>
                <a:lnTo>
                  <a:pt x="9644" y="306324"/>
                </a:lnTo>
                <a:lnTo>
                  <a:pt x="3952" y="311658"/>
                </a:lnTo>
                <a:lnTo>
                  <a:pt x="690" y="318135"/>
                </a:lnTo>
                <a:lnTo>
                  <a:pt x="0" y="325183"/>
                </a:lnTo>
                <a:lnTo>
                  <a:pt x="2024" y="332232"/>
                </a:lnTo>
                <a:lnTo>
                  <a:pt x="66032" y="441627"/>
                </a:lnTo>
                <a:lnTo>
                  <a:pt x="66032" y="381000"/>
                </a:lnTo>
                <a:lnTo>
                  <a:pt x="73997" y="381000"/>
                </a:lnTo>
                <a:close/>
              </a:path>
              <a:path w="171450" h="475614">
                <a:moveTo>
                  <a:pt x="104132" y="342900"/>
                </a:moveTo>
                <a:lnTo>
                  <a:pt x="104132" y="304800"/>
                </a:lnTo>
                <a:lnTo>
                  <a:pt x="66032" y="304800"/>
                </a:lnTo>
                <a:lnTo>
                  <a:pt x="66032" y="342900"/>
                </a:lnTo>
                <a:lnTo>
                  <a:pt x="104132" y="342900"/>
                </a:lnTo>
                <a:close/>
              </a:path>
              <a:path w="171450" h="475614">
                <a:moveTo>
                  <a:pt x="85265" y="400654"/>
                </a:moveTo>
                <a:lnTo>
                  <a:pt x="73997" y="381000"/>
                </a:lnTo>
                <a:lnTo>
                  <a:pt x="66032" y="381000"/>
                </a:lnTo>
                <a:lnTo>
                  <a:pt x="66032" y="419100"/>
                </a:lnTo>
                <a:lnTo>
                  <a:pt x="74444" y="419100"/>
                </a:lnTo>
                <a:lnTo>
                  <a:pt x="85265" y="400654"/>
                </a:lnTo>
                <a:close/>
              </a:path>
              <a:path w="171450" h="475614">
                <a:moveTo>
                  <a:pt x="74444" y="419100"/>
                </a:moveTo>
                <a:lnTo>
                  <a:pt x="66032" y="419100"/>
                </a:lnTo>
                <a:lnTo>
                  <a:pt x="66032" y="441627"/>
                </a:lnTo>
                <a:lnTo>
                  <a:pt x="69080" y="446836"/>
                </a:lnTo>
                <a:lnTo>
                  <a:pt x="69080" y="428244"/>
                </a:lnTo>
                <a:lnTo>
                  <a:pt x="74444" y="419100"/>
                </a:lnTo>
                <a:close/>
              </a:path>
              <a:path w="171450" h="475614">
                <a:moveTo>
                  <a:pt x="101084" y="428244"/>
                </a:moveTo>
                <a:lnTo>
                  <a:pt x="95841" y="419100"/>
                </a:lnTo>
                <a:lnTo>
                  <a:pt x="74444" y="419100"/>
                </a:lnTo>
                <a:lnTo>
                  <a:pt x="69080" y="428244"/>
                </a:lnTo>
                <a:lnTo>
                  <a:pt x="101084" y="428244"/>
                </a:lnTo>
                <a:close/>
              </a:path>
              <a:path w="171450" h="475614">
                <a:moveTo>
                  <a:pt x="101084" y="448959"/>
                </a:moveTo>
                <a:lnTo>
                  <a:pt x="101084" y="428244"/>
                </a:lnTo>
                <a:lnTo>
                  <a:pt x="69080" y="428244"/>
                </a:lnTo>
                <a:lnTo>
                  <a:pt x="69080" y="446836"/>
                </a:lnTo>
                <a:lnTo>
                  <a:pt x="85844" y="475488"/>
                </a:lnTo>
                <a:lnTo>
                  <a:pt x="101084" y="448959"/>
                </a:lnTo>
                <a:close/>
              </a:path>
              <a:path w="171450" h="475614">
                <a:moveTo>
                  <a:pt x="96796" y="381000"/>
                </a:moveTo>
                <a:lnTo>
                  <a:pt x="73997" y="381000"/>
                </a:lnTo>
                <a:lnTo>
                  <a:pt x="85265" y="400654"/>
                </a:lnTo>
                <a:lnTo>
                  <a:pt x="96796" y="381000"/>
                </a:lnTo>
                <a:close/>
              </a:path>
              <a:path w="171450" h="475614">
                <a:moveTo>
                  <a:pt x="95841" y="419100"/>
                </a:moveTo>
                <a:lnTo>
                  <a:pt x="85265" y="400654"/>
                </a:lnTo>
                <a:lnTo>
                  <a:pt x="74444" y="419100"/>
                </a:lnTo>
                <a:lnTo>
                  <a:pt x="95841" y="419100"/>
                </a:lnTo>
                <a:close/>
              </a:path>
              <a:path w="171450" h="475614">
                <a:moveTo>
                  <a:pt x="104132" y="419100"/>
                </a:moveTo>
                <a:lnTo>
                  <a:pt x="104132" y="381000"/>
                </a:lnTo>
                <a:lnTo>
                  <a:pt x="96796" y="381000"/>
                </a:lnTo>
                <a:lnTo>
                  <a:pt x="85265" y="400654"/>
                </a:lnTo>
                <a:lnTo>
                  <a:pt x="95841" y="419100"/>
                </a:lnTo>
                <a:lnTo>
                  <a:pt x="104132" y="419100"/>
                </a:lnTo>
                <a:close/>
              </a:path>
              <a:path w="171450" h="475614">
                <a:moveTo>
                  <a:pt x="104132" y="443653"/>
                </a:moveTo>
                <a:lnTo>
                  <a:pt x="104132" y="419100"/>
                </a:lnTo>
                <a:lnTo>
                  <a:pt x="95841" y="419100"/>
                </a:lnTo>
                <a:lnTo>
                  <a:pt x="101084" y="428244"/>
                </a:lnTo>
                <a:lnTo>
                  <a:pt x="101084" y="448959"/>
                </a:lnTo>
                <a:lnTo>
                  <a:pt x="104132" y="443653"/>
                </a:lnTo>
                <a:close/>
              </a:path>
              <a:path w="171450" h="475614">
                <a:moveTo>
                  <a:pt x="171045" y="325183"/>
                </a:moveTo>
                <a:lnTo>
                  <a:pt x="170807" y="318135"/>
                </a:lnTo>
                <a:lnTo>
                  <a:pt x="167711" y="311658"/>
                </a:lnTo>
                <a:lnTo>
                  <a:pt x="162044" y="306324"/>
                </a:lnTo>
                <a:lnTo>
                  <a:pt x="154781" y="304299"/>
                </a:lnTo>
                <a:lnTo>
                  <a:pt x="147375" y="304990"/>
                </a:lnTo>
                <a:lnTo>
                  <a:pt x="140827" y="308252"/>
                </a:lnTo>
                <a:lnTo>
                  <a:pt x="136136" y="313944"/>
                </a:lnTo>
                <a:lnTo>
                  <a:pt x="96796" y="381000"/>
                </a:lnTo>
                <a:lnTo>
                  <a:pt x="104132" y="381000"/>
                </a:lnTo>
                <a:lnTo>
                  <a:pt x="104132" y="443653"/>
                </a:lnTo>
                <a:lnTo>
                  <a:pt x="168140" y="332232"/>
                </a:lnTo>
                <a:lnTo>
                  <a:pt x="171045" y="325183"/>
                </a:lnTo>
                <a:close/>
              </a:path>
            </a:pathLst>
          </a:custGeom>
          <a:solidFill>
            <a:srgbClr val="9ABA59"/>
          </a:solidFill>
          <a:ln>
            <a:noFill/>
          </a:ln>
        </p:spPr>
        <p:txBody>
          <a:bodyPr wrap="square" lIns="0" tIns="0" rIns="0" bIns="0" rtlCol="0"/>
          <a:lstStyle/>
          <a:p>
            <a:endParaRPr/>
          </a:p>
        </p:txBody>
      </p:sp>
      <p:sp>
        <p:nvSpPr>
          <p:cNvPr id="27" name="object 27"/>
          <p:cNvSpPr/>
          <p:nvPr/>
        </p:nvSpPr>
        <p:spPr>
          <a:xfrm>
            <a:off x="4372495" y="3745007"/>
            <a:ext cx="89285" cy="238125"/>
          </a:xfrm>
          <a:custGeom>
            <a:avLst/>
            <a:gdLst/>
            <a:ahLst/>
            <a:cxnLst/>
            <a:rect l="l" t="t" r="r" b="b"/>
            <a:pathLst>
              <a:path w="73660" h="269875">
                <a:moveTo>
                  <a:pt x="73152" y="6096"/>
                </a:moveTo>
                <a:lnTo>
                  <a:pt x="35052" y="0"/>
                </a:lnTo>
                <a:lnTo>
                  <a:pt x="30480" y="38100"/>
                </a:lnTo>
                <a:lnTo>
                  <a:pt x="68580" y="42672"/>
                </a:lnTo>
                <a:lnTo>
                  <a:pt x="73152" y="6096"/>
                </a:lnTo>
                <a:close/>
              </a:path>
              <a:path w="73660" h="269875">
                <a:moveTo>
                  <a:pt x="62484" y="80772"/>
                </a:moveTo>
                <a:lnTo>
                  <a:pt x="25908" y="76200"/>
                </a:lnTo>
                <a:lnTo>
                  <a:pt x="19812" y="114300"/>
                </a:lnTo>
                <a:lnTo>
                  <a:pt x="57912" y="118872"/>
                </a:lnTo>
                <a:lnTo>
                  <a:pt x="62484" y="80772"/>
                </a:lnTo>
                <a:close/>
              </a:path>
              <a:path w="73660" h="269875">
                <a:moveTo>
                  <a:pt x="53340" y="156972"/>
                </a:moveTo>
                <a:lnTo>
                  <a:pt x="15240" y="150876"/>
                </a:lnTo>
                <a:lnTo>
                  <a:pt x="10668" y="188976"/>
                </a:lnTo>
                <a:lnTo>
                  <a:pt x="48768" y="193548"/>
                </a:lnTo>
                <a:lnTo>
                  <a:pt x="53340" y="156972"/>
                </a:lnTo>
                <a:close/>
              </a:path>
              <a:path w="73660" h="269875">
                <a:moveTo>
                  <a:pt x="42672" y="231648"/>
                </a:moveTo>
                <a:lnTo>
                  <a:pt x="6096" y="227076"/>
                </a:lnTo>
                <a:lnTo>
                  <a:pt x="0" y="265176"/>
                </a:lnTo>
                <a:lnTo>
                  <a:pt x="38100" y="269748"/>
                </a:lnTo>
                <a:lnTo>
                  <a:pt x="42672" y="231648"/>
                </a:lnTo>
                <a:close/>
              </a:path>
            </a:pathLst>
          </a:custGeom>
          <a:solidFill>
            <a:srgbClr val="9ABA59"/>
          </a:solidFill>
          <a:ln>
            <a:noFill/>
          </a:ln>
        </p:spPr>
        <p:txBody>
          <a:bodyPr wrap="square" lIns="0" tIns="0" rIns="0" bIns="0" rtlCol="0"/>
          <a:lstStyle/>
          <a:p>
            <a:endParaRPr/>
          </a:p>
        </p:txBody>
      </p:sp>
      <p:sp>
        <p:nvSpPr>
          <p:cNvPr id="28" name="object 28"/>
          <p:cNvSpPr/>
          <p:nvPr/>
        </p:nvSpPr>
        <p:spPr>
          <a:xfrm>
            <a:off x="3018444" y="3926541"/>
            <a:ext cx="1394691" cy="118782"/>
          </a:xfrm>
          <a:custGeom>
            <a:avLst/>
            <a:gdLst/>
            <a:ahLst/>
            <a:cxnLst/>
            <a:rect l="l" t="t" r="r" b="b"/>
            <a:pathLst>
              <a:path w="1150620" h="134620">
                <a:moveTo>
                  <a:pt x="1150620" y="80772"/>
                </a:moveTo>
                <a:lnTo>
                  <a:pt x="1150620" y="53340"/>
                </a:lnTo>
                <a:lnTo>
                  <a:pt x="1121664" y="53340"/>
                </a:lnTo>
                <a:lnTo>
                  <a:pt x="1121664" y="80772"/>
                </a:lnTo>
                <a:lnTo>
                  <a:pt x="1150620" y="80772"/>
                </a:lnTo>
                <a:close/>
              </a:path>
              <a:path w="1150620" h="134620">
                <a:moveTo>
                  <a:pt x="1094232" y="80772"/>
                </a:moveTo>
                <a:lnTo>
                  <a:pt x="1094232" y="53340"/>
                </a:lnTo>
                <a:lnTo>
                  <a:pt x="1065276" y="53340"/>
                </a:lnTo>
                <a:lnTo>
                  <a:pt x="1065276" y="80772"/>
                </a:lnTo>
                <a:lnTo>
                  <a:pt x="1094232" y="80772"/>
                </a:lnTo>
                <a:close/>
              </a:path>
              <a:path w="1150620" h="134620">
                <a:moveTo>
                  <a:pt x="1036320" y="80772"/>
                </a:moveTo>
                <a:lnTo>
                  <a:pt x="1036320" y="53340"/>
                </a:lnTo>
                <a:lnTo>
                  <a:pt x="1007364" y="53340"/>
                </a:lnTo>
                <a:lnTo>
                  <a:pt x="1007364" y="80772"/>
                </a:lnTo>
                <a:lnTo>
                  <a:pt x="1036320" y="80772"/>
                </a:lnTo>
                <a:close/>
              </a:path>
              <a:path w="1150620" h="134620">
                <a:moveTo>
                  <a:pt x="979932" y="80772"/>
                </a:moveTo>
                <a:lnTo>
                  <a:pt x="979932" y="53340"/>
                </a:lnTo>
                <a:lnTo>
                  <a:pt x="950976" y="53340"/>
                </a:lnTo>
                <a:lnTo>
                  <a:pt x="950976" y="80772"/>
                </a:lnTo>
                <a:lnTo>
                  <a:pt x="979932" y="80772"/>
                </a:lnTo>
                <a:close/>
              </a:path>
              <a:path w="1150620" h="134620">
                <a:moveTo>
                  <a:pt x="922020" y="80772"/>
                </a:moveTo>
                <a:lnTo>
                  <a:pt x="922020" y="53340"/>
                </a:lnTo>
                <a:lnTo>
                  <a:pt x="893064" y="53340"/>
                </a:lnTo>
                <a:lnTo>
                  <a:pt x="893064" y="80772"/>
                </a:lnTo>
                <a:lnTo>
                  <a:pt x="922020" y="80772"/>
                </a:lnTo>
                <a:close/>
              </a:path>
              <a:path w="1150620" h="134620">
                <a:moveTo>
                  <a:pt x="865632" y="80772"/>
                </a:moveTo>
                <a:lnTo>
                  <a:pt x="865632" y="53340"/>
                </a:lnTo>
                <a:lnTo>
                  <a:pt x="836676" y="53340"/>
                </a:lnTo>
                <a:lnTo>
                  <a:pt x="836676" y="80772"/>
                </a:lnTo>
                <a:lnTo>
                  <a:pt x="865632" y="80772"/>
                </a:lnTo>
                <a:close/>
              </a:path>
              <a:path w="1150620" h="134620">
                <a:moveTo>
                  <a:pt x="807720" y="80772"/>
                </a:moveTo>
                <a:lnTo>
                  <a:pt x="807720" y="53340"/>
                </a:lnTo>
                <a:lnTo>
                  <a:pt x="778764" y="53340"/>
                </a:lnTo>
                <a:lnTo>
                  <a:pt x="778764" y="80772"/>
                </a:lnTo>
                <a:lnTo>
                  <a:pt x="807720" y="80772"/>
                </a:lnTo>
                <a:close/>
              </a:path>
              <a:path w="1150620" h="134620">
                <a:moveTo>
                  <a:pt x="751332" y="80772"/>
                </a:moveTo>
                <a:lnTo>
                  <a:pt x="751332" y="53340"/>
                </a:lnTo>
                <a:lnTo>
                  <a:pt x="722376" y="53340"/>
                </a:lnTo>
                <a:lnTo>
                  <a:pt x="722376" y="80772"/>
                </a:lnTo>
                <a:lnTo>
                  <a:pt x="751332" y="80772"/>
                </a:lnTo>
                <a:close/>
              </a:path>
              <a:path w="1150620" h="134620">
                <a:moveTo>
                  <a:pt x="693420" y="80772"/>
                </a:moveTo>
                <a:lnTo>
                  <a:pt x="693420" y="53340"/>
                </a:lnTo>
                <a:lnTo>
                  <a:pt x="664464" y="53340"/>
                </a:lnTo>
                <a:lnTo>
                  <a:pt x="664464" y="80772"/>
                </a:lnTo>
                <a:lnTo>
                  <a:pt x="693420" y="80772"/>
                </a:lnTo>
                <a:close/>
              </a:path>
              <a:path w="1150620" h="134620">
                <a:moveTo>
                  <a:pt x="637032" y="80772"/>
                </a:moveTo>
                <a:lnTo>
                  <a:pt x="637032" y="53340"/>
                </a:lnTo>
                <a:lnTo>
                  <a:pt x="608076" y="53340"/>
                </a:lnTo>
                <a:lnTo>
                  <a:pt x="608076" y="80772"/>
                </a:lnTo>
                <a:lnTo>
                  <a:pt x="637032" y="80772"/>
                </a:lnTo>
                <a:close/>
              </a:path>
              <a:path w="1150620" h="134620">
                <a:moveTo>
                  <a:pt x="579120" y="80772"/>
                </a:moveTo>
                <a:lnTo>
                  <a:pt x="579120" y="53340"/>
                </a:lnTo>
                <a:lnTo>
                  <a:pt x="550164" y="53340"/>
                </a:lnTo>
                <a:lnTo>
                  <a:pt x="550164" y="80772"/>
                </a:lnTo>
                <a:lnTo>
                  <a:pt x="579120" y="80772"/>
                </a:lnTo>
                <a:close/>
              </a:path>
              <a:path w="1150620" h="134620">
                <a:moveTo>
                  <a:pt x="522732" y="80772"/>
                </a:moveTo>
                <a:lnTo>
                  <a:pt x="522732" y="53340"/>
                </a:lnTo>
                <a:lnTo>
                  <a:pt x="493776" y="53340"/>
                </a:lnTo>
                <a:lnTo>
                  <a:pt x="493776" y="80772"/>
                </a:lnTo>
                <a:lnTo>
                  <a:pt x="522732" y="80772"/>
                </a:lnTo>
                <a:close/>
              </a:path>
              <a:path w="1150620" h="134620">
                <a:moveTo>
                  <a:pt x="464820" y="80772"/>
                </a:moveTo>
                <a:lnTo>
                  <a:pt x="464820" y="53340"/>
                </a:lnTo>
                <a:lnTo>
                  <a:pt x="435864" y="53340"/>
                </a:lnTo>
                <a:lnTo>
                  <a:pt x="435864" y="80772"/>
                </a:lnTo>
                <a:lnTo>
                  <a:pt x="464820" y="80772"/>
                </a:lnTo>
                <a:close/>
              </a:path>
              <a:path w="1150620" h="134620">
                <a:moveTo>
                  <a:pt x="408432" y="80772"/>
                </a:moveTo>
                <a:lnTo>
                  <a:pt x="408432" y="53340"/>
                </a:lnTo>
                <a:lnTo>
                  <a:pt x="379476" y="53340"/>
                </a:lnTo>
                <a:lnTo>
                  <a:pt x="379476" y="80772"/>
                </a:lnTo>
                <a:lnTo>
                  <a:pt x="408432" y="80772"/>
                </a:lnTo>
                <a:close/>
              </a:path>
              <a:path w="1150620" h="134620">
                <a:moveTo>
                  <a:pt x="350520" y="80772"/>
                </a:moveTo>
                <a:lnTo>
                  <a:pt x="350520" y="53340"/>
                </a:lnTo>
                <a:lnTo>
                  <a:pt x="321564" y="53340"/>
                </a:lnTo>
                <a:lnTo>
                  <a:pt x="321564" y="80772"/>
                </a:lnTo>
                <a:lnTo>
                  <a:pt x="350520" y="80772"/>
                </a:lnTo>
                <a:close/>
              </a:path>
              <a:path w="1150620" h="134620">
                <a:moveTo>
                  <a:pt x="294132" y="80772"/>
                </a:moveTo>
                <a:lnTo>
                  <a:pt x="294132" y="53340"/>
                </a:lnTo>
                <a:lnTo>
                  <a:pt x="265176" y="53340"/>
                </a:lnTo>
                <a:lnTo>
                  <a:pt x="265176" y="80772"/>
                </a:lnTo>
                <a:lnTo>
                  <a:pt x="294132" y="80772"/>
                </a:lnTo>
                <a:close/>
              </a:path>
              <a:path w="1150620" h="134620">
                <a:moveTo>
                  <a:pt x="236220" y="80772"/>
                </a:moveTo>
                <a:lnTo>
                  <a:pt x="236220" y="53340"/>
                </a:lnTo>
                <a:lnTo>
                  <a:pt x="207264" y="53340"/>
                </a:lnTo>
                <a:lnTo>
                  <a:pt x="207264" y="80772"/>
                </a:lnTo>
                <a:lnTo>
                  <a:pt x="236220" y="80772"/>
                </a:lnTo>
                <a:close/>
              </a:path>
              <a:path w="1150620" h="134620">
                <a:moveTo>
                  <a:pt x="179832" y="80772"/>
                </a:moveTo>
                <a:lnTo>
                  <a:pt x="179832" y="53340"/>
                </a:lnTo>
                <a:lnTo>
                  <a:pt x="150876" y="53340"/>
                </a:lnTo>
                <a:lnTo>
                  <a:pt x="150876" y="80772"/>
                </a:lnTo>
                <a:lnTo>
                  <a:pt x="179832" y="80772"/>
                </a:lnTo>
                <a:close/>
              </a:path>
              <a:path w="1150620" h="134620">
                <a:moveTo>
                  <a:pt x="129540" y="16764"/>
                </a:moveTo>
                <a:lnTo>
                  <a:pt x="126492" y="9144"/>
                </a:lnTo>
                <a:lnTo>
                  <a:pt x="121920" y="3048"/>
                </a:lnTo>
                <a:lnTo>
                  <a:pt x="112776" y="0"/>
                </a:lnTo>
                <a:lnTo>
                  <a:pt x="106680" y="4572"/>
                </a:lnTo>
                <a:lnTo>
                  <a:pt x="0" y="67056"/>
                </a:lnTo>
                <a:lnTo>
                  <a:pt x="35052" y="87586"/>
                </a:lnTo>
                <a:lnTo>
                  <a:pt x="35052" y="54864"/>
                </a:lnTo>
                <a:lnTo>
                  <a:pt x="36576" y="55762"/>
                </a:lnTo>
                <a:lnTo>
                  <a:pt x="36576" y="53340"/>
                </a:lnTo>
                <a:lnTo>
                  <a:pt x="65532" y="53340"/>
                </a:lnTo>
                <a:lnTo>
                  <a:pt x="65532" y="61286"/>
                </a:lnTo>
                <a:lnTo>
                  <a:pt x="120396" y="28956"/>
                </a:lnTo>
                <a:lnTo>
                  <a:pt x="128016" y="25908"/>
                </a:lnTo>
                <a:lnTo>
                  <a:pt x="129540" y="16764"/>
                </a:lnTo>
                <a:close/>
              </a:path>
              <a:path w="1150620" h="134620">
                <a:moveTo>
                  <a:pt x="55741" y="67056"/>
                </a:moveTo>
                <a:lnTo>
                  <a:pt x="35052" y="54864"/>
                </a:lnTo>
                <a:lnTo>
                  <a:pt x="35052" y="79248"/>
                </a:lnTo>
                <a:lnTo>
                  <a:pt x="55741" y="67056"/>
                </a:lnTo>
                <a:close/>
              </a:path>
              <a:path w="1150620" h="134620">
                <a:moveTo>
                  <a:pt x="129540" y="117348"/>
                </a:moveTo>
                <a:lnTo>
                  <a:pt x="128016" y="108204"/>
                </a:lnTo>
                <a:lnTo>
                  <a:pt x="120396" y="105156"/>
                </a:lnTo>
                <a:lnTo>
                  <a:pt x="55741" y="67056"/>
                </a:lnTo>
                <a:lnTo>
                  <a:pt x="35052" y="79248"/>
                </a:lnTo>
                <a:lnTo>
                  <a:pt x="35052" y="87586"/>
                </a:lnTo>
                <a:lnTo>
                  <a:pt x="36576" y="88479"/>
                </a:lnTo>
                <a:lnTo>
                  <a:pt x="36576" y="80772"/>
                </a:lnTo>
                <a:lnTo>
                  <a:pt x="65532" y="80772"/>
                </a:lnTo>
                <a:lnTo>
                  <a:pt x="65532" y="105439"/>
                </a:lnTo>
                <a:lnTo>
                  <a:pt x="106680" y="129540"/>
                </a:lnTo>
                <a:lnTo>
                  <a:pt x="112776" y="134112"/>
                </a:lnTo>
                <a:lnTo>
                  <a:pt x="121920" y="131064"/>
                </a:lnTo>
                <a:lnTo>
                  <a:pt x="126492" y="124968"/>
                </a:lnTo>
                <a:lnTo>
                  <a:pt x="129540" y="117348"/>
                </a:lnTo>
                <a:close/>
              </a:path>
              <a:path w="1150620" h="134620">
                <a:moveTo>
                  <a:pt x="65532" y="61286"/>
                </a:moveTo>
                <a:lnTo>
                  <a:pt x="65532" y="53340"/>
                </a:lnTo>
                <a:lnTo>
                  <a:pt x="36576" y="53340"/>
                </a:lnTo>
                <a:lnTo>
                  <a:pt x="36576" y="55762"/>
                </a:lnTo>
                <a:lnTo>
                  <a:pt x="55741" y="67056"/>
                </a:lnTo>
                <a:lnTo>
                  <a:pt x="65532" y="61286"/>
                </a:lnTo>
                <a:close/>
              </a:path>
              <a:path w="1150620" h="134620">
                <a:moveTo>
                  <a:pt x="65532" y="105439"/>
                </a:moveTo>
                <a:lnTo>
                  <a:pt x="65532" y="80772"/>
                </a:lnTo>
                <a:lnTo>
                  <a:pt x="36576" y="80772"/>
                </a:lnTo>
                <a:lnTo>
                  <a:pt x="36576" y="88479"/>
                </a:lnTo>
                <a:lnTo>
                  <a:pt x="65532" y="105439"/>
                </a:lnTo>
                <a:close/>
              </a:path>
              <a:path w="1150620" h="134620">
                <a:moveTo>
                  <a:pt x="65532" y="72825"/>
                </a:moveTo>
                <a:lnTo>
                  <a:pt x="65532" y="61286"/>
                </a:lnTo>
                <a:lnTo>
                  <a:pt x="55741" y="67056"/>
                </a:lnTo>
                <a:lnTo>
                  <a:pt x="65532" y="72825"/>
                </a:lnTo>
                <a:close/>
              </a:path>
              <a:path w="1150620" h="134620">
                <a:moveTo>
                  <a:pt x="121920" y="80772"/>
                </a:moveTo>
                <a:lnTo>
                  <a:pt x="121920" y="53340"/>
                </a:lnTo>
                <a:lnTo>
                  <a:pt x="92964" y="53340"/>
                </a:lnTo>
                <a:lnTo>
                  <a:pt x="92964" y="80772"/>
                </a:lnTo>
                <a:lnTo>
                  <a:pt x="121920" y="80772"/>
                </a:lnTo>
                <a:close/>
              </a:path>
            </a:pathLst>
          </a:custGeom>
          <a:solidFill>
            <a:srgbClr val="9ABA59"/>
          </a:solidFill>
          <a:ln>
            <a:noFill/>
          </a:ln>
        </p:spPr>
        <p:txBody>
          <a:bodyPr wrap="square" lIns="0" tIns="0" rIns="0" bIns="0" rtlCol="0"/>
          <a:lstStyle/>
          <a:p>
            <a:endParaRPr/>
          </a:p>
        </p:txBody>
      </p:sp>
      <p:sp>
        <p:nvSpPr>
          <p:cNvPr id="29" name="object 29"/>
          <p:cNvSpPr/>
          <p:nvPr/>
        </p:nvSpPr>
        <p:spPr>
          <a:xfrm>
            <a:off x="8966661" y="3636085"/>
            <a:ext cx="440267" cy="336176"/>
          </a:xfrm>
          <a:custGeom>
            <a:avLst/>
            <a:gdLst/>
            <a:ahLst/>
            <a:cxnLst/>
            <a:rect l="l" t="t" r="r" b="b"/>
            <a:pathLst>
              <a:path w="363220" h="381000">
                <a:moveTo>
                  <a:pt x="97258" y="236922"/>
                </a:moveTo>
                <a:lnTo>
                  <a:pt x="54864" y="196596"/>
                </a:lnTo>
                <a:lnTo>
                  <a:pt x="0" y="381000"/>
                </a:lnTo>
                <a:lnTo>
                  <a:pt x="77724" y="352676"/>
                </a:lnTo>
                <a:lnTo>
                  <a:pt x="77724" y="257556"/>
                </a:lnTo>
                <a:lnTo>
                  <a:pt x="97258" y="236922"/>
                </a:lnTo>
                <a:close/>
              </a:path>
              <a:path w="363220" h="381000">
                <a:moveTo>
                  <a:pt x="138647" y="276292"/>
                </a:moveTo>
                <a:lnTo>
                  <a:pt x="97258" y="236922"/>
                </a:lnTo>
                <a:lnTo>
                  <a:pt x="77724" y="257556"/>
                </a:lnTo>
                <a:lnTo>
                  <a:pt x="118872" y="297180"/>
                </a:lnTo>
                <a:lnTo>
                  <a:pt x="138647" y="276292"/>
                </a:lnTo>
                <a:close/>
              </a:path>
              <a:path w="363220" h="381000">
                <a:moveTo>
                  <a:pt x="179832" y="315468"/>
                </a:moveTo>
                <a:lnTo>
                  <a:pt x="138647" y="276292"/>
                </a:lnTo>
                <a:lnTo>
                  <a:pt x="118872" y="297180"/>
                </a:lnTo>
                <a:lnTo>
                  <a:pt x="77724" y="257556"/>
                </a:lnTo>
                <a:lnTo>
                  <a:pt x="77724" y="352676"/>
                </a:lnTo>
                <a:lnTo>
                  <a:pt x="179832" y="315468"/>
                </a:lnTo>
                <a:close/>
              </a:path>
              <a:path w="363220" h="381000">
                <a:moveTo>
                  <a:pt x="362712" y="39624"/>
                </a:moveTo>
                <a:lnTo>
                  <a:pt x="321564" y="0"/>
                </a:lnTo>
                <a:lnTo>
                  <a:pt x="97258" y="236922"/>
                </a:lnTo>
                <a:lnTo>
                  <a:pt x="138647" y="276292"/>
                </a:lnTo>
                <a:lnTo>
                  <a:pt x="362712" y="39624"/>
                </a:lnTo>
                <a:close/>
              </a:path>
            </a:pathLst>
          </a:custGeom>
          <a:solidFill>
            <a:srgbClr val="FFA246"/>
          </a:solidFill>
          <a:ln>
            <a:noFill/>
          </a:ln>
        </p:spPr>
        <p:txBody>
          <a:bodyPr wrap="square" lIns="0" tIns="0" rIns="0" bIns="0" rtlCol="0"/>
          <a:lstStyle/>
          <a:p>
            <a:endParaRPr/>
          </a:p>
        </p:txBody>
      </p:sp>
      <p:sp>
        <p:nvSpPr>
          <p:cNvPr id="30" name="object 30"/>
          <p:cNvSpPr txBox="1">
            <a:spLocks noGrp="1"/>
          </p:cNvSpPr>
          <p:nvPr>
            <p:ph type="title"/>
          </p:nvPr>
        </p:nvSpPr>
        <p:spPr>
          <a:xfrm>
            <a:off x="2360197" y="391076"/>
            <a:ext cx="7467600" cy="801910"/>
          </a:xfrm>
          <a:prstGeom prst="rect">
            <a:avLst/>
          </a:prstGeom>
          <a:ln>
            <a:noFill/>
          </a:ln>
        </p:spPr>
        <p:txBody>
          <a:bodyPr vert="horz" wrap="square" lIns="0" tIns="57555" rIns="0" bIns="0" rtlCol="0">
            <a:spAutoFit/>
          </a:bodyPr>
          <a:lstStyle/>
          <a:p>
            <a:pPr marL="209135" marR="4559" indent="-198307">
              <a:lnSpc>
                <a:spcPts val="2908"/>
              </a:lnSpc>
              <a:spcBef>
                <a:spcPts val="453"/>
              </a:spcBef>
            </a:pPr>
            <a:r>
              <a:rPr sz="2700" spc="-31" dirty="0"/>
              <a:t>PERATURAN </a:t>
            </a:r>
            <a:r>
              <a:rPr sz="2700" spc="-13" dirty="0"/>
              <a:t>PERUNDANG-UNDANGAN  </a:t>
            </a:r>
            <a:r>
              <a:rPr sz="2700" spc="-9" dirty="0"/>
              <a:t>PENGELOLAAN </a:t>
            </a:r>
            <a:r>
              <a:rPr sz="2700" spc="-13" dirty="0"/>
              <a:t>KEUANGAN</a:t>
            </a:r>
            <a:r>
              <a:rPr sz="2700" spc="-49" dirty="0"/>
              <a:t> </a:t>
            </a:r>
            <a:r>
              <a:rPr sz="2700" spc="-13" dirty="0"/>
              <a:t>DAERAH</a:t>
            </a:r>
            <a:endParaRPr sz="2700"/>
          </a:p>
        </p:txBody>
      </p:sp>
      <p:sp>
        <p:nvSpPr>
          <p:cNvPr id="31" name="object 31"/>
          <p:cNvSpPr txBox="1"/>
          <p:nvPr/>
        </p:nvSpPr>
        <p:spPr>
          <a:xfrm>
            <a:off x="861319" y="5963628"/>
            <a:ext cx="2466108" cy="560854"/>
          </a:xfrm>
          <a:prstGeom prst="rect">
            <a:avLst/>
          </a:prstGeom>
          <a:ln>
            <a:noFill/>
          </a:ln>
        </p:spPr>
        <p:txBody>
          <a:bodyPr vert="horz" wrap="square" lIns="0" tIns="11397" rIns="0" bIns="0" rtlCol="0">
            <a:spAutoFit/>
          </a:bodyPr>
          <a:lstStyle/>
          <a:p>
            <a:pPr marL="11397" marR="4559" indent="94025">
              <a:spcBef>
                <a:spcPts val="90"/>
              </a:spcBef>
            </a:pPr>
            <a:r>
              <a:rPr b="1" spc="-13" dirty="0" err="1">
                <a:latin typeface="Calibri"/>
                <a:cs typeface="Calibri"/>
              </a:rPr>
              <a:t>Per</a:t>
            </a:r>
            <a:r>
              <a:rPr lang="en-US" b="1" spc="-13" dirty="0" err="1">
                <a:latin typeface="Calibri"/>
                <a:cs typeface="Calibri"/>
              </a:rPr>
              <a:t>b</a:t>
            </a:r>
            <a:r>
              <a:rPr b="1" spc="-13" dirty="0" err="1">
                <a:latin typeface="Calibri"/>
                <a:cs typeface="Calibri"/>
              </a:rPr>
              <a:t>ub</a:t>
            </a:r>
            <a:r>
              <a:rPr b="1" spc="-13" dirty="0">
                <a:latin typeface="Calibri"/>
                <a:cs typeface="Calibri"/>
              </a:rPr>
              <a:t> </a:t>
            </a:r>
            <a:r>
              <a:rPr b="1" spc="-4" dirty="0">
                <a:latin typeface="Calibri"/>
                <a:cs typeface="Calibri"/>
              </a:rPr>
              <a:t>Pedoman  </a:t>
            </a:r>
            <a:r>
              <a:rPr b="1" spc="-9" dirty="0">
                <a:latin typeface="Calibri"/>
                <a:cs typeface="Calibri"/>
              </a:rPr>
              <a:t>Pengelolaan</a:t>
            </a:r>
            <a:r>
              <a:rPr b="1" spc="-54" dirty="0">
                <a:latin typeface="Calibri"/>
                <a:cs typeface="Calibri"/>
              </a:rPr>
              <a:t> </a:t>
            </a:r>
            <a:r>
              <a:rPr b="1" spc="-9" dirty="0">
                <a:latin typeface="Calibri"/>
                <a:cs typeface="Calibri"/>
              </a:rPr>
              <a:t>Keuda</a:t>
            </a:r>
            <a:endParaRPr dirty="0">
              <a:latin typeface="Calibri"/>
              <a:cs typeface="Calibri"/>
            </a:endParaRPr>
          </a:p>
        </p:txBody>
      </p:sp>
      <p:sp>
        <p:nvSpPr>
          <p:cNvPr id="32" name="object 32"/>
          <p:cNvSpPr/>
          <p:nvPr/>
        </p:nvSpPr>
        <p:spPr>
          <a:xfrm>
            <a:off x="8545483" y="3268981"/>
            <a:ext cx="227831" cy="702049"/>
          </a:xfrm>
          <a:custGeom>
            <a:avLst/>
            <a:gdLst/>
            <a:ahLst/>
            <a:cxnLst/>
            <a:rect l="l" t="t" r="r" b="b"/>
            <a:pathLst>
              <a:path w="187959" h="795654">
                <a:moveTo>
                  <a:pt x="56680" y="621320"/>
                </a:moveTo>
                <a:lnTo>
                  <a:pt x="0" y="614172"/>
                </a:lnTo>
                <a:lnTo>
                  <a:pt x="53340" y="765302"/>
                </a:lnTo>
                <a:lnTo>
                  <a:pt x="53340" y="649224"/>
                </a:lnTo>
                <a:lnTo>
                  <a:pt x="56680" y="621320"/>
                </a:lnTo>
                <a:close/>
              </a:path>
              <a:path w="187959" h="795654">
                <a:moveTo>
                  <a:pt x="113120" y="628439"/>
                </a:moveTo>
                <a:lnTo>
                  <a:pt x="56680" y="621320"/>
                </a:lnTo>
                <a:lnTo>
                  <a:pt x="53340" y="649224"/>
                </a:lnTo>
                <a:lnTo>
                  <a:pt x="109728" y="656844"/>
                </a:lnTo>
                <a:lnTo>
                  <a:pt x="113120" y="628439"/>
                </a:lnTo>
                <a:close/>
              </a:path>
              <a:path w="187959" h="795654">
                <a:moveTo>
                  <a:pt x="169164" y="635508"/>
                </a:moveTo>
                <a:lnTo>
                  <a:pt x="113120" y="628439"/>
                </a:lnTo>
                <a:lnTo>
                  <a:pt x="109728" y="656844"/>
                </a:lnTo>
                <a:lnTo>
                  <a:pt x="53340" y="649224"/>
                </a:lnTo>
                <a:lnTo>
                  <a:pt x="53340" y="765302"/>
                </a:lnTo>
                <a:lnTo>
                  <a:pt x="64008" y="795528"/>
                </a:lnTo>
                <a:lnTo>
                  <a:pt x="169164" y="635508"/>
                </a:lnTo>
                <a:close/>
              </a:path>
              <a:path w="187959" h="795654">
                <a:moveTo>
                  <a:pt x="187452" y="6096"/>
                </a:moveTo>
                <a:lnTo>
                  <a:pt x="131064" y="0"/>
                </a:lnTo>
                <a:lnTo>
                  <a:pt x="56680" y="621320"/>
                </a:lnTo>
                <a:lnTo>
                  <a:pt x="113120" y="628439"/>
                </a:lnTo>
                <a:lnTo>
                  <a:pt x="187452" y="6096"/>
                </a:lnTo>
                <a:close/>
              </a:path>
            </a:pathLst>
          </a:custGeom>
          <a:solidFill>
            <a:srgbClr val="FFA246"/>
          </a:solidFill>
          <a:ln>
            <a:noFill/>
          </a:ln>
        </p:spPr>
        <p:txBody>
          <a:bodyPr wrap="square" lIns="0" tIns="0" rIns="0" bIns="0" rtlCol="0"/>
          <a:lstStyle/>
          <a:p>
            <a:endParaRPr/>
          </a:p>
        </p:txBody>
      </p:sp>
      <p:sp>
        <p:nvSpPr>
          <p:cNvPr id="33" name="object 33"/>
          <p:cNvSpPr/>
          <p:nvPr/>
        </p:nvSpPr>
        <p:spPr>
          <a:xfrm>
            <a:off x="8081819" y="2763372"/>
            <a:ext cx="209357" cy="1144681"/>
          </a:xfrm>
          <a:custGeom>
            <a:avLst/>
            <a:gdLst/>
            <a:ahLst/>
            <a:cxnLst/>
            <a:rect l="l" t="t" r="r" b="b"/>
            <a:pathLst>
              <a:path w="172720" h="1297304">
                <a:moveTo>
                  <a:pt x="172212" y="1124712"/>
                </a:moveTo>
                <a:lnTo>
                  <a:pt x="0" y="1124712"/>
                </a:lnTo>
                <a:lnTo>
                  <a:pt x="57912" y="1239520"/>
                </a:lnTo>
                <a:lnTo>
                  <a:pt x="57912" y="1153668"/>
                </a:lnTo>
                <a:lnTo>
                  <a:pt x="114300" y="1153668"/>
                </a:lnTo>
                <a:lnTo>
                  <a:pt x="114300" y="1241570"/>
                </a:lnTo>
                <a:lnTo>
                  <a:pt x="172212" y="1124712"/>
                </a:lnTo>
                <a:close/>
              </a:path>
              <a:path w="172720" h="1297304">
                <a:moveTo>
                  <a:pt x="114300" y="1124712"/>
                </a:moveTo>
                <a:lnTo>
                  <a:pt x="114300" y="0"/>
                </a:lnTo>
                <a:lnTo>
                  <a:pt x="57912" y="0"/>
                </a:lnTo>
                <a:lnTo>
                  <a:pt x="57912" y="1124712"/>
                </a:lnTo>
                <a:lnTo>
                  <a:pt x="114300" y="1124712"/>
                </a:lnTo>
                <a:close/>
              </a:path>
              <a:path w="172720" h="1297304">
                <a:moveTo>
                  <a:pt x="114300" y="1241570"/>
                </a:moveTo>
                <a:lnTo>
                  <a:pt x="114300" y="1153668"/>
                </a:lnTo>
                <a:lnTo>
                  <a:pt x="57912" y="1153668"/>
                </a:lnTo>
                <a:lnTo>
                  <a:pt x="57912" y="1239520"/>
                </a:lnTo>
                <a:lnTo>
                  <a:pt x="86868" y="1296924"/>
                </a:lnTo>
                <a:lnTo>
                  <a:pt x="114300" y="1241570"/>
                </a:lnTo>
                <a:close/>
              </a:path>
            </a:pathLst>
          </a:custGeom>
          <a:solidFill>
            <a:srgbClr val="FFA246"/>
          </a:solidFill>
          <a:ln>
            <a:noFill/>
          </a:ln>
        </p:spPr>
        <p:txBody>
          <a:bodyPr wrap="square" lIns="0" tIns="0" rIns="0" bIns="0" rtlCol="0"/>
          <a:lstStyle/>
          <a:p>
            <a:endParaRPr/>
          </a:p>
        </p:txBody>
      </p:sp>
      <p:sp>
        <p:nvSpPr>
          <p:cNvPr id="34" name="object 34"/>
          <p:cNvSpPr/>
          <p:nvPr/>
        </p:nvSpPr>
        <p:spPr>
          <a:xfrm>
            <a:off x="7494386" y="2187837"/>
            <a:ext cx="498764" cy="1720103"/>
          </a:xfrm>
          <a:custGeom>
            <a:avLst/>
            <a:gdLst/>
            <a:ahLst/>
            <a:cxnLst/>
            <a:rect l="l" t="t" r="r" b="b"/>
            <a:pathLst>
              <a:path w="411479" h="1949450">
                <a:moveTo>
                  <a:pt x="354884" y="1774479"/>
                </a:moveTo>
                <a:lnTo>
                  <a:pt x="56388" y="0"/>
                </a:lnTo>
                <a:lnTo>
                  <a:pt x="0" y="9144"/>
                </a:lnTo>
                <a:lnTo>
                  <a:pt x="298579" y="1784117"/>
                </a:lnTo>
                <a:lnTo>
                  <a:pt x="354884" y="1774479"/>
                </a:lnTo>
                <a:close/>
              </a:path>
              <a:path w="411479" h="1949450">
                <a:moveTo>
                  <a:pt x="359664" y="1934244"/>
                </a:moveTo>
                <a:lnTo>
                  <a:pt x="359664" y="1802892"/>
                </a:lnTo>
                <a:lnTo>
                  <a:pt x="303276" y="1812036"/>
                </a:lnTo>
                <a:lnTo>
                  <a:pt x="298579" y="1784117"/>
                </a:lnTo>
                <a:lnTo>
                  <a:pt x="242316" y="1793748"/>
                </a:lnTo>
                <a:lnTo>
                  <a:pt x="355092" y="1949196"/>
                </a:lnTo>
                <a:lnTo>
                  <a:pt x="359664" y="1934244"/>
                </a:lnTo>
                <a:close/>
              </a:path>
              <a:path w="411479" h="1949450">
                <a:moveTo>
                  <a:pt x="359664" y="1802892"/>
                </a:moveTo>
                <a:lnTo>
                  <a:pt x="354884" y="1774479"/>
                </a:lnTo>
                <a:lnTo>
                  <a:pt x="298579" y="1784117"/>
                </a:lnTo>
                <a:lnTo>
                  <a:pt x="303276" y="1812036"/>
                </a:lnTo>
                <a:lnTo>
                  <a:pt x="359664" y="1802892"/>
                </a:lnTo>
                <a:close/>
              </a:path>
              <a:path w="411479" h="1949450">
                <a:moveTo>
                  <a:pt x="411480" y="1764792"/>
                </a:moveTo>
                <a:lnTo>
                  <a:pt x="354884" y="1774479"/>
                </a:lnTo>
                <a:lnTo>
                  <a:pt x="359664" y="1802892"/>
                </a:lnTo>
                <a:lnTo>
                  <a:pt x="359664" y="1934244"/>
                </a:lnTo>
                <a:lnTo>
                  <a:pt x="411480" y="1764792"/>
                </a:lnTo>
                <a:close/>
              </a:path>
            </a:pathLst>
          </a:custGeom>
          <a:solidFill>
            <a:srgbClr val="FFA246"/>
          </a:solidFill>
          <a:ln>
            <a:noFill/>
          </a:ln>
        </p:spPr>
        <p:txBody>
          <a:bodyPr wrap="square" lIns="0" tIns="0" rIns="0" bIns="0" rtlCol="0"/>
          <a:lstStyle/>
          <a:p>
            <a:endParaRPr/>
          </a:p>
        </p:txBody>
      </p:sp>
      <p:sp>
        <p:nvSpPr>
          <p:cNvPr id="35" name="object 35"/>
          <p:cNvSpPr/>
          <p:nvPr/>
        </p:nvSpPr>
        <p:spPr>
          <a:xfrm>
            <a:off x="6073831" y="2252383"/>
            <a:ext cx="1677940" cy="1651747"/>
          </a:xfrm>
          <a:custGeom>
            <a:avLst/>
            <a:gdLst/>
            <a:ahLst/>
            <a:cxnLst/>
            <a:rect l="l" t="t" r="r" b="b"/>
            <a:pathLst>
              <a:path w="1384300" h="1871979">
                <a:moveTo>
                  <a:pt x="1305888" y="1715786"/>
                </a:moveTo>
                <a:lnTo>
                  <a:pt x="47244" y="0"/>
                </a:lnTo>
                <a:lnTo>
                  <a:pt x="0" y="33528"/>
                </a:lnTo>
                <a:lnTo>
                  <a:pt x="1259978" y="1749083"/>
                </a:lnTo>
                <a:lnTo>
                  <a:pt x="1305888" y="1715786"/>
                </a:lnTo>
                <a:close/>
              </a:path>
              <a:path w="1384300" h="1871979">
                <a:moveTo>
                  <a:pt x="1322832" y="1839903"/>
                </a:moveTo>
                <a:lnTo>
                  <a:pt x="1322832" y="1738884"/>
                </a:lnTo>
                <a:lnTo>
                  <a:pt x="1277112" y="1772412"/>
                </a:lnTo>
                <a:lnTo>
                  <a:pt x="1259978" y="1749083"/>
                </a:lnTo>
                <a:lnTo>
                  <a:pt x="1213104" y="1783080"/>
                </a:lnTo>
                <a:lnTo>
                  <a:pt x="1322832" y="1839903"/>
                </a:lnTo>
                <a:close/>
              </a:path>
              <a:path w="1384300" h="1871979">
                <a:moveTo>
                  <a:pt x="1322832" y="1738884"/>
                </a:moveTo>
                <a:lnTo>
                  <a:pt x="1305888" y="1715786"/>
                </a:lnTo>
                <a:lnTo>
                  <a:pt x="1259978" y="1749083"/>
                </a:lnTo>
                <a:lnTo>
                  <a:pt x="1277112" y="1772412"/>
                </a:lnTo>
                <a:lnTo>
                  <a:pt x="1322832" y="1738884"/>
                </a:lnTo>
                <a:close/>
              </a:path>
              <a:path w="1384300" h="1871979">
                <a:moveTo>
                  <a:pt x="1383792" y="1871472"/>
                </a:moveTo>
                <a:lnTo>
                  <a:pt x="1351788" y="1682496"/>
                </a:lnTo>
                <a:lnTo>
                  <a:pt x="1305888" y="1715786"/>
                </a:lnTo>
                <a:lnTo>
                  <a:pt x="1322832" y="1738884"/>
                </a:lnTo>
                <a:lnTo>
                  <a:pt x="1322832" y="1839903"/>
                </a:lnTo>
                <a:lnTo>
                  <a:pt x="1383792" y="1871472"/>
                </a:lnTo>
                <a:close/>
              </a:path>
            </a:pathLst>
          </a:custGeom>
          <a:solidFill>
            <a:srgbClr val="FFA246"/>
          </a:solidFill>
          <a:ln>
            <a:noFill/>
          </a:ln>
        </p:spPr>
        <p:txBody>
          <a:bodyPr wrap="square" lIns="0" tIns="0" rIns="0" bIns="0" rtlCol="0"/>
          <a:lstStyle/>
          <a:p>
            <a:endParaRPr/>
          </a:p>
        </p:txBody>
      </p:sp>
      <p:sp>
        <p:nvSpPr>
          <p:cNvPr id="36" name="object 36"/>
          <p:cNvSpPr txBox="1"/>
          <p:nvPr/>
        </p:nvSpPr>
        <p:spPr>
          <a:xfrm>
            <a:off x="4575078" y="1657573"/>
            <a:ext cx="2237509" cy="571500"/>
          </a:xfrm>
          <a:prstGeom prst="rect">
            <a:avLst/>
          </a:prstGeom>
          <a:ln>
            <a:noFill/>
          </a:ln>
        </p:spPr>
        <p:txBody>
          <a:bodyPr vert="horz" wrap="square" lIns="0" tIns="11397" rIns="0" bIns="0" rtlCol="0">
            <a:spAutoFit/>
          </a:bodyPr>
          <a:lstStyle/>
          <a:p>
            <a:pPr marL="19375">
              <a:lnSpc>
                <a:spcPts val="2199"/>
              </a:lnSpc>
              <a:spcBef>
                <a:spcPts val="90"/>
              </a:spcBef>
            </a:pPr>
            <a:r>
              <a:rPr sz="2200" b="1" dirty="0">
                <a:latin typeface="Calibri"/>
                <a:cs typeface="Calibri"/>
              </a:rPr>
              <a:t>UU </a:t>
            </a:r>
            <a:r>
              <a:rPr sz="2200" b="1" spc="-4" dirty="0">
                <a:latin typeface="Calibri"/>
                <a:cs typeface="Calibri"/>
              </a:rPr>
              <a:t>23/2014</a:t>
            </a:r>
            <a:r>
              <a:rPr sz="2200" b="1" spc="-99" dirty="0">
                <a:latin typeface="Calibri"/>
                <a:cs typeface="Calibri"/>
              </a:rPr>
              <a:t> </a:t>
            </a:r>
            <a:r>
              <a:rPr sz="2200" b="1" dirty="0">
                <a:latin typeface="Calibri"/>
                <a:cs typeface="Calibri"/>
              </a:rPr>
              <a:t>&amp;</a:t>
            </a:r>
            <a:endParaRPr sz="2200">
              <a:latin typeface="Calibri"/>
              <a:cs typeface="Calibri"/>
            </a:endParaRPr>
          </a:p>
          <a:p>
            <a:pPr marL="11397">
              <a:lnSpc>
                <a:spcPts val="2199"/>
              </a:lnSpc>
            </a:pPr>
            <a:r>
              <a:rPr sz="2200" b="1" spc="-13" dirty="0">
                <a:latin typeface="Calibri"/>
                <a:cs typeface="Calibri"/>
              </a:rPr>
              <a:t>Perubahannya</a:t>
            </a:r>
            <a:endParaRPr sz="2200">
              <a:latin typeface="Calibri"/>
              <a:cs typeface="Calibri"/>
            </a:endParaRPr>
          </a:p>
        </p:txBody>
      </p:sp>
      <p:sp>
        <p:nvSpPr>
          <p:cNvPr id="37" name="object 37"/>
          <p:cNvSpPr/>
          <p:nvPr/>
        </p:nvSpPr>
        <p:spPr>
          <a:xfrm>
            <a:off x="554183" y="1298986"/>
            <a:ext cx="11083636" cy="12326"/>
          </a:xfrm>
          <a:custGeom>
            <a:avLst/>
            <a:gdLst/>
            <a:ahLst/>
            <a:cxnLst/>
            <a:rect l="l" t="t" r="r" b="b"/>
            <a:pathLst>
              <a:path w="9144000" h="13969">
                <a:moveTo>
                  <a:pt x="0" y="13716"/>
                </a:moveTo>
                <a:lnTo>
                  <a:pt x="9144000" y="13716"/>
                </a:lnTo>
                <a:lnTo>
                  <a:pt x="9144000" y="0"/>
                </a:lnTo>
                <a:lnTo>
                  <a:pt x="0" y="0"/>
                </a:lnTo>
                <a:lnTo>
                  <a:pt x="0" y="13716"/>
                </a:lnTo>
                <a:close/>
              </a:path>
            </a:pathLst>
          </a:custGeom>
          <a:solidFill>
            <a:srgbClr val="F7F3F3"/>
          </a:solidFill>
          <a:ln>
            <a:noFill/>
          </a:ln>
        </p:spPr>
        <p:txBody>
          <a:bodyPr wrap="square" lIns="0" tIns="0" rIns="0" bIns="0" rtlCol="0"/>
          <a:lstStyle/>
          <a:p>
            <a:endParaRPr/>
          </a:p>
        </p:txBody>
      </p:sp>
      <p:sp>
        <p:nvSpPr>
          <p:cNvPr id="38" name="object 38"/>
          <p:cNvSpPr/>
          <p:nvPr/>
        </p:nvSpPr>
        <p:spPr>
          <a:xfrm>
            <a:off x="554183" y="1321847"/>
            <a:ext cx="11083636" cy="22971"/>
          </a:xfrm>
          <a:custGeom>
            <a:avLst/>
            <a:gdLst/>
            <a:ahLst/>
            <a:cxnLst/>
            <a:rect l="l" t="t" r="r" b="b"/>
            <a:pathLst>
              <a:path w="9144000" h="26034">
                <a:moveTo>
                  <a:pt x="0" y="25908"/>
                </a:moveTo>
                <a:lnTo>
                  <a:pt x="9144000" y="25908"/>
                </a:lnTo>
                <a:lnTo>
                  <a:pt x="9144000" y="0"/>
                </a:lnTo>
                <a:lnTo>
                  <a:pt x="0" y="0"/>
                </a:lnTo>
                <a:lnTo>
                  <a:pt x="0" y="25908"/>
                </a:lnTo>
                <a:close/>
              </a:path>
            </a:pathLst>
          </a:custGeom>
          <a:solidFill>
            <a:srgbClr val="F7F3F3"/>
          </a:solidFill>
          <a:ln>
            <a:noFill/>
          </a:ln>
        </p:spPr>
        <p:txBody>
          <a:bodyPr wrap="square" lIns="0" tIns="0" rIns="0" bIns="0" rtlCol="0"/>
          <a:lstStyle/>
          <a:p>
            <a:endParaRPr/>
          </a:p>
        </p:txBody>
      </p:sp>
      <p:sp>
        <p:nvSpPr>
          <p:cNvPr id="39" name="object 39"/>
          <p:cNvSpPr/>
          <p:nvPr/>
        </p:nvSpPr>
        <p:spPr>
          <a:xfrm>
            <a:off x="554183" y="1355463"/>
            <a:ext cx="11083636" cy="11206"/>
          </a:xfrm>
          <a:custGeom>
            <a:avLst/>
            <a:gdLst/>
            <a:ahLst/>
            <a:cxnLst/>
            <a:rect l="l" t="t" r="r" b="b"/>
            <a:pathLst>
              <a:path w="9144000" h="12700">
                <a:moveTo>
                  <a:pt x="0" y="12192"/>
                </a:moveTo>
                <a:lnTo>
                  <a:pt x="9144000" y="12192"/>
                </a:lnTo>
                <a:lnTo>
                  <a:pt x="9144000" y="0"/>
                </a:lnTo>
                <a:lnTo>
                  <a:pt x="0" y="0"/>
                </a:lnTo>
                <a:lnTo>
                  <a:pt x="0" y="12192"/>
                </a:lnTo>
                <a:close/>
              </a:path>
            </a:pathLst>
          </a:custGeom>
          <a:solidFill>
            <a:srgbClr val="F7F3F3"/>
          </a:solidFill>
          <a:ln>
            <a:noFill/>
          </a:ln>
        </p:spPr>
        <p:txBody>
          <a:bodyPr wrap="square" lIns="0" tIns="0" rIns="0" bIns="0" rtlCol="0"/>
          <a:lstStyle/>
          <a:p>
            <a:endParaRPr/>
          </a:p>
        </p:txBody>
      </p:sp>
      <p:sp>
        <p:nvSpPr>
          <p:cNvPr id="40" name="object 40"/>
          <p:cNvSpPr/>
          <p:nvPr/>
        </p:nvSpPr>
        <p:spPr>
          <a:xfrm>
            <a:off x="2094374" y="4095975"/>
            <a:ext cx="415636" cy="699247"/>
          </a:xfrm>
          <a:custGeom>
            <a:avLst/>
            <a:gdLst/>
            <a:ahLst/>
            <a:cxnLst/>
            <a:rect l="l" t="t" r="r" b="b"/>
            <a:pathLst>
              <a:path w="342900" h="792479">
                <a:moveTo>
                  <a:pt x="213717" y="725181"/>
                </a:moveTo>
                <a:lnTo>
                  <a:pt x="213717" y="716280"/>
                </a:lnTo>
                <a:lnTo>
                  <a:pt x="137517" y="717804"/>
                </a:lnTo>
                <a:lnTo>
                  <a:pt x="135137" y="577991"/>
                </a:lnTo>
                <a:lnTo>
                  <a:pt x="70461" y="470916"/>
                </a:lnTo>
                <a:lnTo>
                  <a:pt x="60436" y="459581"/>
                </a:lnTo>
                <a:lnTo>
                  <a:pt x="47410" y="453390"/>
                </a:lnTo>
                <a:lnTo>
                  <a:pt x="32956" y="452913"/>
                </a:lnTo>
                <a:lnTo>
                  <a:pt x="18645" y="458724"/>
                </a:lnTo>
                <a:lnTo>
                  <a:pt x="7286" y="468749"/>
                </a:lnTo>
                <a:lnTo>
                  <a:pt x="928" y="481774"/>
                </a:lnTo>
                <a:lnTo>
                  <a:pt x="0" y="496228"/>
                </a:lnTo>
                <a:lnTo>
                  <a:pt x="4929" y="510540"/>
                </a:lnTo>
                <a:lnTo>
                  <a:pt x="175617" y="792480"/>
                </a:lnTo>
                <a:lnTo>
                  <a:pt x="213717" y="725181"/>
                </a:lnTo>
                <a:close/>
              </a:path>
              <a:path w="342900" h="792479">
                <a:moveTo>
                  <a:pt x="211312" y="575018"/>
                </a:moveTo>
                <a:lnTo>
                  <a:pt x="201525" y="0"/>
                </a:lnTo>
                <a:lnTo>
                  <a:pt x="125325" y="1524"/>
                </a:lnTo>
                <a:lnTo>
                  <a:pt x="135137" y="577991"/>
                </a:lnTo>
                <a:lnTo>
                  <a:pt x="173700" y="641834"/>
                </a:lnTo>
                <a:lnTo>
                  <a:pt x="211312" y="575018"/>
                </a:lnTo>
                <a:close/>
              </a:path>
              <a:path w="342900" h="792479">
                <a:moveTo>
                  <a:pt x="173700" y="641834"/>
                </a:moveTo>
                <a:lnTo>
                  <a:pt x="135137" y="577991"/>
                </a:lnTo>
                <a:lnTo>
                  <a:pt x="137517" y="717804"/>
                </a:lnTo>
                <a:lnTo>
                  <a:pt x="142089" y="717712"/>
                </a:lnTo>
                <a:lnTo>
                  <a:pt x="142089" y="697992"/>
                </a:lnTo>
                <a:lnTo>
                  <a:pt x="173700" y="641834"/>
                </a:lnTo>
                <a:close/>
              </a:path>
              <a:path w="342900" h="792479">
                <a:moveTo>
                  <a:pt x="207621" y="697992"/>
                </a:moveTo>
                <a:lnTo>
                  <a:pt x="173700" y="641834"/>
                </a:lnTo>
                <a:lnTo>
                  <a:pt x="142089" y="697992"/>
                </a:lnTo>
                <a:lnTo>
                  <a:pt x="207621" y="697992"/>
                </a:lnTo>
                <a:close/>
              </a:path>
              <a:path w="342900" h="792479">
                <a:moveTo>
                  <a:pt x="207621" y="716401"/>
                </a:moveTo>
                <a:lnTo>
                  <a:pt x="207621" y="697992"/>
                </a:lnTo>
                <a:lnTo>
                  <a:pt x="142089" y="697992"/>
                </a:lnTo>
                <a:lnTo>
                  <a:pt x="142089" y="717712"/>
                </a:lnTo>
                <a:lnTo>
                  <a:pt x="207621" y="716401"/>
                </a:lnTo>
                <a:close/>
              </a:path>
              <a:path w="342900" h="792479">
                <a:moveTo>
                  <a:pt x="213717" y="716280"/>
                </a:moveTo>
                <a:lnTo>
                  <a:pt x="211312" y="575018"/>
                </a:lnTo>
                <a:lnTo>
                  <a:pt x="173700" y="641834"/>
                </a:lnTo>
                <a:lnTo>
                  <a:pt x="207621" y="697992"/>
                </a:lnTo>
                <a:lnTo>
                  <a:pt x="207621" y="716401"/>
                </a:lnTo>
                <a:lnTo>
                  <a:pt x="213717" y="716280"/>
                </a:lnTo>
                <a:close/>
              </a:path>
              <a:path w="342900" h="792479">
                <a:moveTo>
                  <a:pt x="342733" y="490132"/>
                </a:moveTo>
                <a:lnTo>
                  <a:pt x="341352" y="475678"/>
                </a:lnTo>
                <a:lnTo>
                  <a:pt x="334827" y="462653"/>
                </a:lnTo>
                <a:lnTo>
                  <a:pt x="323445" y="452628"/>
                </a:lnTo>
                <a:lnTo>
                  <a:pt x="309133" y="448579"/>
                </a:lnTo>
                <a:lnTo>
                  <a:pt x="294679" y="449961"/>
                </a:lnTo>
                <a:lnTo>
                  <a:pt x="281654" y="456485"/>
                </a:lnTo>
                <a:lnTo>
                  <a:pt x="271629" y="467868"/>
                </a:lnTo>
                <a:lnTo>
                  <a:pt x="211312" y="575018"/>
                </a:lnTo>
                <a:lnTo>
                  <a:pt x="213717" y="716280"/>
                </a:lnTo>
                <a:lnTo>
                  <a:pt x="213717" y="725181"/>
                </a:lnTo>
                <a:lnTo>
                  <a:pt x="338685" y="504444"/>
                </a:lnTo>
                <a:lnTo>
                  <a:pt x="342733" y="490132"/>
                </a:lnTo>
                <a:close/>
              </a:path>
            </a:pathLst>
          </a:custGeom>
          <a:solidFill>
            <a:srgbClr val="FFA246"/>
          </a:solidFill>
          <a:ln>
            <a:noFill/>
          </a:ln>
        </p:spPr>
        <p:txBody>
          <a:bodyPr wrap="square" lIns="0" tIns="0" rIns="0" bIns="0" rtlCol="0"/>
          <a:lstStyle/>
          <a:p>
            <a:endParaRPr/>
          </a:p>
        </p:txBody>
      </p:sp>
      <p:sp>
        <p:nvSpPr>
          <p:cNvPr id="41" name="object 41"/>
          <p:cNvSpPr/>
          <p:nvPr/>
        </p:nvSpPr>
        <p:spPr>
          <a:xfrm>
            <a:off x="2085137" y="2935494"/>
            <a:ext cx="414867" cy="781610"/>
          </a:xfrm>
          <a:custGeom>
            <a:avLst/>
            <a:gdLst/>
            <a:ahLst/>
            <a:cxnLst/>
            <a:rect l="l" t="t" r="r" b="b"/>
            <a:pathLst>
              <a:path w="342264" h="885825">
                <a:moveTo>
                  <a:pt x="171619" y="734785"/>
                </a:moveTo>
                <a:lnTo>
                  <a:pt x="70461" y="562356"/>
                </a:lnTo>
                <a:lnTo>
                  <a:pt x="60436" y="550997"/>
                </a:lnTo>
                <a:lnTo>
                  <a:pt x="47410" y="544639"/>
                </a:lnTo>
                <a:lnTo>
                  <a:pt x="32956" y="543710"/>
                </a:lnTo>
                <a:lnTo>
                  <a:pt x="18645" y="548640"/>
                </a:lnTo>
                <a:lnTo>
                  <a:pt x="7286" y="558665"/>
                </a:lnTo>
                <a:lnTo>
                  <a:pt x="928" y="571690"/>
                </a:lnTo>
                <a:lnTo>
                  <a:pt x="0" y="586144"/>
                </a:lnTo>
                <a:lnTo>
                  <a:pt x="4929" y="600456"/>
                </a:lnTo>
                <a:lnTo>
                  <a:pt x="132945" y="820079"/>
                </a:lnTo>
                <a:lnTo>
                  <a:pt x="132945" y="810768"/>
                </a:lnTo>
                <a:lnTo>
                  <a:pt x="139041" y="810768"/>
                </a:lnTo>
                <a:lnTo>
                  <a:pt x="139041" y="790956"/>
                </a:lnTo>
                <a:lnTo>
                  <a:pt x="171619" y="734785"/>
                </a:lnTo>
                <a:close/>
              </a:path>
              <a:path w="342264" h="885825">
                <a:moveTo>
                  <a:pt x="209145" y="670087"/>
                </a:moveTo>
                <a:lnTo>
                  <a:pt x="209145" y="0"/>
                </a:lnTo>
                <a:lnTo>
                  <a:pt x="132945" y="0"/>
                </a:lnTo>
                <a:lnTo>
                  <a:pt x="132945" y="668862"/>
                </a:lnTo>
                <a:lnTo>
                  <a:pt x="171619" y="734785"/>
                </a:lnTo>
                <a:lnTo>
                  <a:pt x="209145" y="670087"/>
                </a:lnTo>
                <a:close/>
              </a:path>
              <a:path w="342264" h="885825">
                <a:moveTo>
                  <a:pt x="209145" y="820079"/>
                </a:moveTo>
                <a:lnTo>
                  <a:pt x="209145" y="810768"/>
                </a:lnTo>
                <a:lnTo>
                  <a:pt x="132945" y="810768"/>
                </a:lnTo>
                <a:lnTo>
                  <a:pt x="132945" y="820079"/>
                </a:lnTo>
                <a:lnTo>
                  <a:pt x="171045" y="885444"/>
                </a:lnTo>
                <a:lnTo>
                  <a:pt x="209145" y="820079"/>
                </a:lnTo>
                <a:close/>
              </a:path>
              <a:path w="342264" h="885825">
                <a:moveTo>
                  <a:pt x="204573" y="790956"/>
                </a:moveTo>
                <a:lnTo>
                  <a:pt x="171619" y="734785"/>
                </a:lnTo>
                <a:lnTo>
                  <a:pt x="139041" y="790956"/>
                </a:lnTo>
                <a:lnTo>
                  <a:pt x="204573" y="790956"/>
                </a:lnTo>
                <a:close/>
              </a:path>
              <a:path w="342264" h="885825">
                <a:moveTo>
                  <a:pt x="204573" y="810768"/>
                </a:moveTo>
                <a:lnTo>
                  <a:pt x="204573" y="790956"/>
                </a:lnTo>
                <a:lnTo>
                  <a:pt x="139041" y="790956"/>
                </a:lnTo>
                <a:lnTo>
                  <a:pt x="139041" y="810768"/>
                </a:lnTo>
                <a:lnTo>
                  <a:pt x="204573" y="810768"/>
                </a:lnTo>
                <a:close/>
              </a:path>
              <a:path w="342264" h="885825">
                <a:moveTo>
                  <a:pt x="342090" y="586144"/>
                </a:moveTo>
                <a:lnTo>
                  <a:pt x="341161" y="571690"/>
                </a:lnTo>
                <a:lnTo>
                  <a:pt x="334803" y="558665"/>
                </a:lnTo>
                <a:lnTo>
                  <a:pt x="323445" y="548640"/>
                </a:lnTo>
                <a:lnTo>
                  <a:pt x="309133" y="543710"/>
                </a:lnTo>
                <a:lnTo>
                  <a:pt x="294679" y="544639"/>
                </a:lnTo>
                <a:lnTo>
                  <a:pt x="281654" y="550997"/>
                </a:lnTo>
                <a:lnTo>
                  <a:pt x="271629" y="562356"/>
                </a:lnTo>
                <a:lnTo>
                  <a:pt x="171619" y="734785"/>
                </a:lnTo>
                <a:lnTo>
                  <a:pt x="204573" y="790956"/>
                </a:lnTo>
                <a:lnTo>
                  <a:pt x="204573" y="810768"/>
                </a:lnTo>
                <a:lnTo>
                  <a:pt x="209145" y="810768"/>
                </a:lnTo>
                <a:lnTo>
                  <a:pt x="209145" y="820079"/>
                </a:lnTo>
                <a:lnTo>
                  <a:pt x="337161" y="600456"/>
                </a:lnTo>
                <a:lnTo>
                  <a:pt x="342090" y="586144"/>
                </a:lnTo>
                <a:close/>
              </a:path>
            </a:pathLst>
          </a:custGeom>
          <a:solidFill>
            <a:srgbClr val="FFA246"/>
          </a:solidFill>
          <a:ln>
            <a:noFill/>
          </a:ln>
        </p:spPr>
        <p:txBody>
          <a:bodyPr wrap="square" lIns="0" tIns="0" rIns="0" bIns="0" rtlCol="0"/>
          <a:lstStyle/>
          <a:p>
            <a:endParaRPr/>
          </a:p>
        </p:txBody>
      </p:sp>
      <p:sp>
        <p:nvSpPr>
          <p:cNvPr id="42" name="object 42"/>
          <p:cNvSpPr txBox="1"/>
          <p:nvPr/>
        </p:nvSpPr>
        <p:spPr>
          <a:xfrm>
            <a:off x="7743148" y="2308410"/>
            <a:ext cx="3545224" cy="1354890"/>
          </a:xfrm>
          <a:prstGeom prst="rect">
            <a:avLst/>
          </a:prstGeom>
          <a:ln>
            <a:noFill/>
          </a:ln>
        </p:spPr>
        <p:txBody>
          <a:bodyPr vert="horz" wrap="square" lIns="0" tIns="10827" rIns="0" bIns="0" rtlCol="0">
            <a:spAutoFit/>
          </a:bodyPr>
          <a:lstStyle/>
          <a:p>
            <a:pPr marL="11397">
              <a:spcBef>
                <a:spcPts val="85"/>
              </a:spcBef>
            </a:pPr>
            <a:r>
              <a:rPr sz="2500" b="1" spc="-9" dirty="0">
                <a:latin typeface="Calibri"/>
                <a:cs typeface="Calibri"/>
              </a:rPr>
              <a:t>UU</a:t>
            </a:r>
            <a:r>
              <a:rPr sz="2500" b="1" spc="4" dirty="0">
                <a:latin typeface="Calibri"/>
                <a:cs typeface="Calibri"/>
              </a:rPr>
              <a:t> </a:t>
            </a:r>
            <a:r>
              <a:rPr sz="2500" b="1" spc="-9" dirty="0">
                <a:latin typeface="Calibri"/>
                <a:cs typeface="Calibri"/>
              </a:rPr>
              <a:t>1/2004</a:t>
            </a:r>
            <a:endParaRPr sz="2500">
              <a:latin typeface="Calibri"/>
              <a:cs typeface="Calibri"/>
            </a:endParaRPr>
          </a:p>
          <a:p>
            <a:pPr marL="413141">
              <a:spcBef>
                <a:spcPts val="1553"/>
              </a:spcBef>
            </a:pPr>
            <a:r>
              <a:rPr sz="2200" b="1" dirty="0">
                <a:latin typeface="Calibri"/>
                <a:cs typeface="Calibri"/>
              </a:rPr>
              <a:t>UU</a:t>
            </a:r>
            <a:r>
              <a:rPr sz="2200" b="1" spc="-27" dirty="0">
                <a:latin typeface="Calibri"/>
                <a:cs typeface="Calibri"/>
              </a:rPr>
              <a:t> </a:t>
            </a:r>
            <a:r>
              <a:rPr sz="2200" b="1" spc="-4" dirty="0">
                <a:latin typeface="Calibri"/>
                <a:cs typeface="Calibri"/>
              </a:rPr>
              <a:t>15/2004</a:t>
            </a:r>
            <a:endParaRPr sz="2200">
              <a:latin typeface="Calibri"/>
              <a:cs typeface="Calibri"/>
            </a:endParaRPr>
          </a:p>
          <a:p>
            <a:pPr marL="1314642">
              <a:spcBef>
                <a:spcPts val="646"/>
              </a:spcBef>
            </a:pPr>
            <a:r>
              <a:rPr sz="2200" b="1" spc="-4" dirty="0">
                <a:latin typeface="Calibri"/>
                <a:cs typeface="Calibri"/>
              </a:rPr>
              <a:t>PP</a:t>
            </a:r>
            <a:r>
              <a:rPr sz="2200" b="1" spc="-81" dirty="0">
                <a:latin typeface="Calibri"/>
                <a:cs typeface="Calibri"/>
              </a:rPr>
              <a:t> </a:t>
            </a:r>
            <a:r>
              <a:rPr sz="2200" b="1" spc="-4" dirty="0">
                <a:latin typeface="Calibri"/>
                <a:cs typeface="Calibri"/>
              </a:rPr>
              <a:t>71/2010</a:t>
            </a:r>
            <a:endParaRPr sz="2200">
              <a:latin typeface="Calibri"/>
              <a:cs typeface="Calibri"/>
            </a:endParaRPr>
          </a:p>
        </p:txBody>
      </p:sp>
      <p:sp>
        <p:nvSpPr>
          <p:cNvPr id="43" name="object 43"/>
          <p:cNvSpPr/>
          <p:nvPr/>
        </p:nvSpPr>
        <p:spPr>
          <a:xfrm>
            <a:off x="6358314" y="5541534"/>
            <a:ext cx="3927764" cy="570379"/>
          </a:xfrm>
          <a:custGeom>
            <a:avLst/>
            <a:gdLst/>
            <a:ahLst/>
            <a:cxnLst/>
            <a:rect l="l" t="t" r="r" b="b"/>
            <a:pathLst>
              <a:path w="3240404" h="646429">
                <a:moveTo>
                  <a:pt x="0" y="0"/>
                </a:moveTo>
                <a:lnTo>
                  <a:pt x="0" y="646176"/>
                </a:lnTo>
                <a:lnTo>
                  <a:pt x="3240024" y="646176"/>
                </a:lnTo>
                <a:lnTo>
                  <a:pt x="3240024" y="0"/>
                </a:lnTo>
                <a:lnTo>
                  <a:pt x="0" y="0"/>
                </a:lnTo>
                <a:close/>
              </a:path>
            </a:pathLst>
          </a:custGeom>
          <a:solidFill>
            <a:srgbClr val="FFE0C1"/>
          </a:solidFill>
          <a:ln>
            <a:noFill/>
          </a:ln>
        </p:spPr>
        <p:txBody>
          <a:bodyPr wrap="square" lIns="0" tIns="0" rIns="0" bIns="0" rtlCol="0"/>
          <a:lstStyle/>
          <a:p>
            <a:endParaRPr/>
          </a:p>
        </p:txBody>
      </p:sp>
      <p:sp>
        <p:nvSpPr>
          <p:cNvPr id="44" name="object 44"/>
          <p:cNvSpPr/>
          <p:nvPr/>
        </p:nvSpPr>
        <p:spPr>
          <a:xfrm>
            <a:off x="6352771" y="5537499"/>
            <a:ext cx="3938540" cy="578224"/>
          </a:xfrm>
          <a:custGeom>
            <a:avLst/>
            <a:gdLst/>
            <a:ahLst/>
            <a:cxnLst/>
            <a:rect l="l" t="t" r="r" b="b"/>
            <a:pathLst>
              <a:path w="3249295" h="655320">
                <a:moveTo>
                  <a:pt x="3249168" y="655320"/>
                </a:moveTo>
                <a:lnTo>
                  <a:pt x="3249168" y="0"/>
                </a:lnTo>
                <a:lnTo>
                  <a:pt x="0" y="0"/>
                </a:lnTo>
                <a:lnTo>
                  <a:pt x="0" y="655320"/>
                </a:lnTo>
                <a:lnTo>
                  <a:pt x="4572" y="655320"/>
                </a:lnTo>
                <a:lnTo>
                  <a:pt x="4572" y="9144"/>
                </a:lnTo>
                <a:lnTo>
                  <a:pt x="9144" y="4572"/>
                </a:lnTo>
                <a:lnTo>
                  <a:pt x="9144" y="9144"/>
                </a:lnTo>
                <a:lnTo>
                  <a:pt x="3240024" y="9144"/>
                </a:lnTo>
                <a:lnTo>
                  <a:pt x="3240024" y="4572"/>
                </a:lnTo>
                <a:lnTo>
                  <a:pt x="3244596" y="9144"/>
                </a:lnTo>
                <a:lnTo>
                  <a:pt x="3244596" y="655320"/>
                </a:lnTo>
                <a:lnTo>
                  <a:pt x="3249168" y="655320"/>
                </a:lnTo>
                <a:close/>
              </a:path>
              <a:path w="3249295" h="655320">
                <a:moveTo>
                  <a:pt x="9144" y="9144"/>
                </a:moveTo>
                <a:lnTo>
                  <a:pt x="9144" y="4572"/>
                </a:lnTo>
                <a:lnTo>
                  <a:pt x="4572" y="9144"/>
                </a:lnTo>
                <a:lnTo>
                  <a:pt x="9144" y="9144"/>
                </a:lnTo>
                <a:close/>
              </a:path>
              <a:path w="3249295" h="655320">
                <a:moveTo>
                  <a:pt x="9144" y="646176"/>
                </a:moveTo>
                <a:lnTo>
                  <a:pt x="9144" y="9144"/>
                </a:lnTo>
                <a:lnTo>
                  <a:pt x="4572" y="9144"/>
                </a:lnTo>
                <a:lnTo>
                  <a:pt x="4572" y="646176"/>
                </a:lnTo>
                <a:lnTo>
                  <a:pt x="9144" y="646176"/>
                </a:lnTo>
                <a:close/>
              </a:path>
              <a:path w="3249295" h="655320">
                <a:moveTo>
                  <a:pt x="3244596" y="646176"/>
                </a:moveTo>
                <a:lnTo>
                  <a:pt x="4572" y="646176"/>
                </a:lnTo>
                <a:lnTo>
                  <a:pt x="9144" y="650748"/>
                </a:lnTo>
                <a:lnTo>
                  <a:pt x="9144" y="655320"/>
                </a:lnTo>
                <a:lnTo>
                  <a:pt x="3240024" y="655320"/>
                </a:lnTo>
                <a:lnTo>
                  <a:pt x="3240024" y="650748"/>
                </a:lnTo>
                <a:lnTo>
                  <a:pt x="3244596" y="646176"/>
                </a:lnTo>
                <a:close/>
              </a:path>
              <a:path w="3249295" h="655320">
                <a:moveTo>
                  <a:pt x="9144" y="655320"/>
                </a:moveTo>
                <a:lnTo>
                  <a:pt x="9144" y="650748"/>
                </a:lnTo>
                <a:lnTo>
                  <a:pt x="4572" y="646176"/>
                </a:lnTo>
                <a:lnTo>
                  <a:pt x="4572" y="655320"/>
                </a:lnTo>
                <a:lnTo>
                  <a:pt x="9144" y="655320"/>
                </a:lnTo>
                <a:close/>
              </a:path>
              <a:path w="3249295" h="655320">
                <a:moveTo>
                  <a:pt x="3244596" y="9144"/>
                </a:moveTo>
                <a:lnTo>
                  <a:pt x="3240024" y="4572"/>
                </a:lnTo>
                <a:lnTo>
                  <a:pt x="3240024" y="9144"/>
                </a:lnTo>
                <a:lnTo>
                  <a:pt x="3244596" y="9144"/>
                </a:lnTo>
                <a:close/>
              </a:path>
              <a:path w="3249295" h="655320">
                <a:moveTo>
                  <a:pt x="3244596" y="646176"/>
                </a:moveTo>
                <a:lnTo>
                  <a:pt x="3244596" y="9144"/>
                </a:lnTo>
                <a:lnTo>
                  <a:pt x="3240024" y="9144"/>
                </a:lnTo>
                <a:lnTo>
                  <a:pt x="3240024" y="646176"/>
                </a:lnTo>
                <a:lnTo>
                  <a:pt x="3244596" y="646176"/>
                </a:lnTo>
                <a:close/>
              </a:path>
              <a:path w="3249295" h="655320">
                <a:moveTo>
                  <a:pt x="3244596" y="655320"/>
                </a:moveTo>
                <a:lnTo>
                  <a:pt x="3244596" y="646176"/>
                </a:lnTo>
                <a:lnTo>
                  <a:pt x="3240024" y="650748"/>
                </a:lnTo>
                <a:lnTo>
                  <a:pt x="3240024" y="655320"/>
                </a:lnTo>
                <a:lnTo>
                  <a:pt x="3244596" y="655320"/>
                </a:lnTo>
                <a:close/>
              </a:path>
            </a:pathLst>
          </a:custGeom>
          <a:solidFill>
            <a:srgbClr val="FFE0C1"/>
          </a:solidFill>
          <a:ln>
            <a:noFill/>
          </a:ln>
        </p:spPr>
        <p:txBody>
          <a:bodyPr wrap="square" lIns="0" tIns="0" rIns="0" bIns="0" rtlCol="0"/>
          <a:lstStyle/>
          <a:p>
            <a:endParaRPr/>
          </a:p>
        </p:txBody>
      </p:sp>
      <p:sp>
        <p:nvSpPr>
          <p:cNvPr id="45" name="object 45"/>
          <p:cNvSpPr txBox="1"/>
          <p:nvPr/>
        </p:nvSpPr>
        <p:spPr>
          <a:xfrm>
            <a:off x="6472845" y="5557218"/>
            <a:ext cx="3813234" cy="516775"/>
          </a:xfrm>
          <a:prstGeom prst="rect">
            <a:avLst/>
          </a:prstGeom>
          <a:ln>
            <a:noFill/>
          </a:ln>
        </p:spPr>
        <p:txBody>
          <a:bodyPr vert="horz" wrap="square" lIns="0" tIns="11397" rIns="0" bIns="0" rtlCol="0">
            <a:spAutoFit/>
          </a:bodyPr>
          <a:lstStyle/>
          <a:p>
            <a:pPr marL="430236" marR="425106" indent="510015" algn="ctr">
              <a:spcBef>
                <a:spcPts val="90"/>
              </a:spcBef>
            </a:pPr>
            <a:r>
              <a:rPr lang="en-US" sz="1600" b="1" dirty="0">
                <a:solidFill>
                  <a:srgbClr val="FF0000"/>
                </a:solidFill>
                <a:latin typeface="Calibri"/>
                <a:cs typeface="Calibri"/>
              </a:rPr>
              <a:t>BELUM ADA </a:t>
            </a:r>
            <a:r>
              <a:rPr sz="1600" b="1" dirty="0">
                <a:solidFill>
                  <a:srgbClr val="FF0000"/>
                </a:solidFill>
                <a:latin typeface="Calibri"/>
                <a:cs typeface="Calibri"/>
              </a:rPr>
              <a:t>PENGGANTI</a:t>
            </a:r>
            <a:r>
              <a:rPr lang="en-US" sz="1600" b="1" dirty="0">
                <a:solidFill>
                  <a:srgbClr val="FF0000"/>
                </a:solidFill>
                <a:latin typeface="Calibri"/>
                <a:cs typeface="Calibri"/>
              </a:rPr>
              <a:t>   </a:t>
            </a:r>
          </a:p>
          <a:p>
            <a:pPr marL="430236" marR="425106" indent="510015" algn="ctr">
              <a:spcBef>
                <a:spcPts val="90"/>
              </a:spcBef>
            </a:pPr>
            <a:r>
              <a:rPr sz="1600" b="1" spc="-9" dirty="0">
                <a:solidFill>
                  <a:srgbClr val="FF0000"/>
                </a:solidFill>
                <a:latin typeface="Calibri"/>
                <a:cs typeface="Calibri"/>
              </a:rPr>
              <a:t>PERMENDAGRI</a:t>
            </a:r>
            <a:r>
              <a:rPr sz="1600" b="1" spc="-63" dirty="0">
                <a:solidFill>
                  <a:srgbClr val="FF0000"/>
                </a:solidFill>
                <a:latin typeface="Calibri"/>
                <a:cs typeface="Calibri"/>
              </a:rPr>
              <a:t> </a:t>
            </a:r>
            <a:r>
              <a:rPr sz="1600" b="1" spc="-4" dirty="0">
                <a:solidFill>
                  <a:srgbClr val="FF0000"/>
                </a:solidFill>
                <a:latin typeface="Calibri"/>
                <a:cs typeface="Calibri"/>
              </a:rPr>
              <a:t>13/2006</a:t>
            </a:r>
            <a:endParaRPr sz="1600" dirty="0">
              <a:solidFill>
                <a:srgbClr val="FF0000"/>
              </a:solidFill>
              <a:latin typeface="Calibri"/>
              <a:cs typeface="Calibri"/>
            </a:endParaRPr>
          </a:p>
        </p:txBody>
      </p:sp>
      <p:sp>
        <p:nvSpPr>
          <p:cNvPr id="46" name="object 46"/>
          <p:cNvSpPr/>
          <p:nvPr/>
        </p:nvSpPr>
        <p:spPr>
          <a:xfrm>
            <a:off x="8214822" y="5189221"/>
            <a:ext cx="209357" cy="317687"/>
          </a:xfrm>
          <a:custGeom>
            <a:avLst/>
            <a:gdLst/>
            <a:ahLst/>
            <a:cxnLst/>
            <a:rect l="l" t="t" r="r" b="b"/>
            <a:pathLst>
              <a:path w="172720" h="360045">
                <a:moveTo>
                  <a:pt x="172212" y="188976"/>
                </a:moveTo>
                <a:lnTo>
                  <a:pt x="0" y="188976"/>
                </a:lnTo>
                <a:lnTo>
                  <a:pt x="57912" y="302768"/>
                </a:lnTo>
                <a:lnTo>
                  <a:pt x="57912" y="217932"/>
                </a:lnTo>
                <a:lnTo>
                  <a:pt x="114300" y="217932"/>
                </a:lnTo>
                <a:lnTo>
                  <a:pt x="114300" y="304800"/>
                </a:lnTo>
                <a:lnTo>
                  <a:pt x="172212" y="188976"/>
                </a:lnTo>
                <a:close/>
              </a:path>
              <a:path w="172720" h="360045">
                <a:moveTo>
                  <a:pt x="114300" y="188976"/>
                </a:moveTo>
                <a:lnTo>
                  <a:pt x="114300" y="0"/>
                </a:lnTo>
                <a:lnTo>
                  <a:pt x="57912" y="0"/>
                </a:lnTo>
                <a:lnTo>
                  <a:pt x="57912" y="188976"/>
                </a:lnTo>
                <a:lnTo>
                  <a:pt x="114300" y="188976"/>
                </a:lnTo>
                <a:close/>
              </a:path>
              <a:path w="172720" h="360045">
                <a:moveTo>
                  <a:pt x="114300" y="304800"/>
                </a:moveTo>
                <a:lnTo>
                  <a:pt x="114300" y="217932"/>
                </a:lnTo>
                <a:lnTo>
                  <a:pt x="57912" y="217932"/>
                </a:lnTo>
                <a:lnTo>
                  <a:pt x="57912" y="302768"/>
                </a:lnTo>
                <a:lnTo>
                  <a:pt x="86868" y="359664"/>
                </a:lnTo>
                <a:lnTo>
                  <a:pt x="114300" y="304800"/>
                </a:lnTo>
                <a:close/>
              </a:path>
            </a:pathLst>
          </a:custGeom>
          <a:solidFill>
            <a:srgbClr val="FFA246"/>
          </a:solidFill>
          <a:ln>
            <a:noFill/>
          </a:ln>
        </p:spPr>
        <p:txBody>
          <a:bodyPr wrap="square" lIns="0" tIns="0" rIns="0" bIns="0" rtlCol="0"/>
          <a:lstStyle/>
          <a:p>
            <a:endParaRPr/>
          </a:p>
        </p:txBody>
      </p:sp>
      <p:sp>
        <p:nvSpPr>
          <p:cNvPr id="48" name="object 48"/>
          <p:cNvSpPr/>
          <p:nvPr/>
        </p:nvSpPr>
        <p:spPr>
          <a:xfrm>
            <a:off x="2048192" y="5418361"/>
            <a:ext cx="417176" cy="445434"/>
          </a:xfrm>
          <a:custGeom>
            <a:avLst/>
            <a:gdLst/>
            <a:ahLst/>
            <a:cxnLst/>
            <a:rect l="l" t="t" r="r" b="b"/>
            <a:pathLst>
              <a:path w="344169" h="504825">
                <a:moveTo>
                  <a:pt x="171807" y="353462"/>
                </a:moveTo>
                <a:lnTo>
                  <a:pt x="71985" y="181356"/>
                </a:lnTo>
                <a:lnTo>
                  <a:pt x="61722" y="169997"/>
                </a:lnTo>
                <a:lnTo>
                  <a:pt x="48172" y="163639"/>
                </a:lnTo>
                <a:lnTo>
                  <a:pt x="33194" y="162710"/>
                </a:lnTo>
                <a:lnTo>
                  <a:pt x="18645" y="167640"/>
                </a:lnTo>
                <a:lnTo>
                  <a:pt x="7286" y="177665"/>
                </a:lnTo>
                <a:lnTo>
                  <a:pt x="928" y="190690"/>
                </a:lnTo>
                <a:lnTo>
                  <a:pt x="0" y="205144"/>
                </a:lnTo>
                <a:lnTo>
                  <a:pt x="4929" y="219456"/>
                </a:lnTo>
                <a:lnTo>
                  <a:pt x="132945" y="439079"/>
                </a:lnTo>
                <a:lnTo>
                  <a:pt x="132945" y="428244"/>
                </a:lnTo>
                <a:lnTo>
                  <a:pt x="139041" y="428244"/>
                </a:lnTo>
                <a:lnTo>
                  <a:pt x="139041" y="409956"/>
                </a:lnTo>
                <a:lnTo>
                  <a:pt x="171807" y="353462"/>
                </a:lnTo>
                <a:close/>
              </a:path>
              <a:path w="344169" h="504825">
                <a:moveTo>
                  <a:pt x="209145" y="289087"/>
                </a:moveTo>
                <a:lnTo>
                  <a:pt x="209145" y="0"/>
                </a:lnTo>
                <a:lnTo>
                  <a:pt x="132945" y="0"/>
                </a:lnTo>
                <a:lnTo>
                  <a:pt x="132945" y="286459"/>
                </a:lnTo>
                <a:lnTo>
                  <a:pt x="171807" y="353462"/>
                </a:lnTo>
                <a:lnTo>
                  <a:pt x="209145" y="289087"/>
                </a:lnTo>
                <a:close/>
              </a:path>
              <a:path w="344169" h="504825">
                <a:moveTo>
                  <a:pt x="209145" y="439674"/>
                </a:moveTo>
                <a:lnTo>
                  <a:pt x="209145" y="428244"/>
                </a:lnTo>
                <a:lnTo>
                  <a:pt x="132945" y="428244"/>
                </a:lnTo>
                <a:lnTo>
                  <a:pt x="132945" y="439079"/>
                </a:lnTo>
                <a:lnTo>
                  <a:pt x="171045" y="504444"/>
                </a:lnTo>
                <a:lnTo>
                  <a:pt x="209145" y="439674"/>
                </a:lnTo>
                <a:close/>
              </a:path>
              <a:path w="344169" h="504825">
                <a:moveTo>
                  <a:pt x="204573" y="409956"/>
                </a:moveTo>
                <a:lnTo>
                  <a:pt x="171807" y="353462"/>
                </a:lnTo>
                <a:lnTo>
                  <a:pt x="139041" y="409956"/>
                </a:lnTo>
                <a:lnTo>
                  <a:pt x="204573" y="409956"/>
                </a:lnTo>
                <a:close/>
              </a:path>
              <a:path w="344169" h="504825">
                <a:moveTo>
                  <a:pt x="204573" y="428244"/>
                </a:moveTo>
                <a:lnTo>
                  <a:pt x="204573" y="409956"/>
                </a:lnTo>
                <a:lnTo>
                  <a:pt x="139041" y="409956"/>
                </a:lnTo>
                <a:lnTo>
                  <a:pt x="139041" y="428244"/>
                </a:lnTo>
                <a:lnTo>
                  <a:pt x="204573" y="428244"/>
                </a:lnTo>
                <a:close/>
              </a:path>
              <a:path w="344169" h="504825">
                <a:moveTo>
                  <a:pt x="343614" y="205144"/>
                </a:moveTo>
                <a:lnTo>
                  <a:pt x="342685" y="190690"/>
                </a:lnTo>
                <a:lnTo>
                  <a:pt x="336327" y="177665"/>
                </a:lnTo>
                <a:lnTo>
                  <a:pt x="324969" y="167640"/>
                </a:lnTo>
                <a:lnTo>
                  <a:pt x="310419" y="162710"/>
                </a:lnTo>
                <a:lnTo>
                  <a:pt x="295441" y="163639"/>
                </a:lnTo>
                <a:lnTo>
                  <a:pt x="281892" y="169997"/>
                </a:lnTo>
                <a:lnTo>
                  <a:pt x="271629" y="181356"/>
                </a:lnTo>
                <a:lnTo>
                  <a:pt x="171807" y="353462"/>
                </a:lnTo>
                <a:lnTo>
                  <a:pt x="204573" y="409956"/>
                </a:lnTo>
                <a:lnTo>
                  <a:pt x="204573" y="428244"/>
                </a:lnTo>
                <a:lnTo>
                  <a:pt x="209145" y="428244"/>
                </a:lnTo>
                <a:lnTo>
                  <a:pt x="209145" y="439674"/>
                </a:lnTo>
                <a:lnTo>
                  <a:pt x="338685" y="219456"/>
                </a:lnTo>
                <a:lnTo>
                  <a:pt x="343614" y="205144"/>
                </a:lnTo>
                <a:close/>
              </a:path>
            </a:pathLst>
          </a:custGeom>
          <a:solidFill>
            <a:srgbClr val="FFA246"/>
          </a:solidFill>
          <a:ln>
            <a:noFill/>
          </a:ln>
        </p:spPr>
        <p:txBody>
          <a:bodyPr wrap="square" lIns="0" tIns="0" rIns="0" bIns="0" rtlCol="0"/>
          <a:lstStyle/>
          <a:p>
            <a:endParaRPr/>
          </a:p>
        </p:txBody>
      </p:sp>
      <p:sp>
        <p:nvSpPr>
          <p:cNvPr id="49" name="TextBox 48"/>
          <p:cNvSpPr txBox="1"/>
          <p:nvPr/>
        </p:nvSpPr>
        <p:spPr>
          <a:xfrm>
            <a:off x="1412792" y="4805048"/>
            <a:ext cx="1455848" cy="584775"/>
          </a:xfrm>
          <a:prstGeom prst="rect">
            <a:avLst/>
          </a:prstGeom>
          <a:noFill/>
        </p:spPr>
        <p:txBody>
          <a:bodyPr wrap="none" rtlCol="0">
            <a:spAutoFit/>
          </a:bodyPr>
          <a:lstStyle/>
          <a:p>
            <a:r>
              <a:rPr lang="en-US" sz="3200" b="1" dirty="0"/>
              <a:t>PERDA</a:t>
            </a:r>
          </a:p>
        </p:txBody>
      </p:sp>
    </p:spTree>
    <p:extLst>
      <p:ext uri="{BB962C8B-B14F-4D97-AF65-F5344CB8AC3E}">
        <p14:creationId xmlns:p14="http://schemas.microsoft.com/office/powerpoint/2010/main" val="3315949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20518" y="406946"/>
            <a:ext cx="7353934" cy="733425"/>
          </a:xfrm>
          <a:prstGeom prst="rect">
            <a:avLst/>
          </a:prstGeom>
        </p:spPr>
        <p:txBody>
          <a:bodyPr vert="horz" wrap="square" lIns="0" tIns="12065" rIns="0" bIns="0" rtlCol="0" anchor="ctr">
            <a:spAutoFit/>
          </a:bodyPr>
          <a:lstStyle/>
          <a:p>
            <a:pPr marL="12700">
              <a:lnSpc>
                <a:spcPct val="100000"/>
              </a:lnSpc>
              <a:spcBef>
                <a:spcPts val="95"/>
              </a:spcBef>
              <a:tabLst>
                <a:tab pos="2461895" algn="l"/>
              </a:tabLst>
            </a:pPr>
            <a:r>
              <a:rPr sz="4650" b="1" i="1" spc="-720" dirty="0">
                <a:solidFill>
                  <a:srgbClr val="FF0000"/>
                </a:solidFill>
                <a:latin typeface="Trebuchet MS"/>
                <a:cs typeface="Trebuchet MS"/>
              </a:rPr>
              <a:t>B</a:t>
            </a:r>
            <a:r>
              <a:rPr sz="4650" b="1" i="1" spc="-855" dirty="0">
                <a:solidFill>
                  <a:srgbClr val="FF0000"/>
                </a:solidFill>
                <a:latin typeface="Trebuchet MS"/>
                <a:cs typeface="Trebuchet MS"/>
              </a:rPr>
              <a:t>U</a:t>
            </a:r>
            <a:r>
              <a:rPr sz="4650" b="1" i="1" spc="-1130" dirty="0">
                <a:solidFill>
                  <a:srgbClr val="FF0000"/>
                </a:solidFill>
                <a:latin typeface="Trebuchet MS"/>
                <a:cs typeface="Trebuchet MS"/>
              </a:rPr>
              <a:t>DGET</a:t>
            </a:r>
            <a:r>
              <a:rPr sz="4650" b="1" i="1" spc="-475" dirty="0">
                <a:solidFill>
                  <a:srgbClr val="FF0000"/>
                </a:solidFill>
                <a:latin typeface="Trebuchet MS"/>
                <a:cs typeface="Trebuchet MS"/>
              </a:rPr>
              <a:t>I</a:t>
            </a:r>
            <a:r>
              <a:rPr sz="4650" b="1" i="1" spc="-860" dirty="0">
                <a:solidFill>
                  <a:srgbClr val="FF0000"/>
                </a:solidFill>
                <a:latin typeface="Trebuchet MS"/>
                <a:cs typeface="Trebuchet MS"/>
              </a:rPr>
              <a:t>NG</a:t>
            </a:r>
            <a:r>
              <a:rPr sz="4650" b="1" i="1" dirty="0">
                <a:solidFill>
                  <a:srgbClr val="FF0000"/>
                </a:solidFill>
                <a:latin typeface="Trebuchet MS"/>
                <a:cs typeface="Trebuchet MS"/>
              </a:rPr>
              <a:t>	</a:t>
            </a:r>
            <a:r>
              <a:rPr b="1" spc="-5" dirty="0">
                <a:latin typeface="Tahoma"/>
                <a:cs typeface="Tahoma"/>
              </a:rPr>
              <a:t>=</a:t>
            </a:r>
            <a:r>
              <a:rPr b="1" spc="-20" dirty="0">
                <a:latin typeface="Tahoma"/>
                <a:cs typeface="Tahoma"/>
              </a:rPr>
              <a:t> </a:t>
            </a:r>
            <a:r>
              <a:rPr b="1" spc="-905" dirty="0">
                <a:latin typeface="Tahoma"/>
                <a:cs typeface="Tahoma"/>
              </a:rPr>
              <a:t>PE</a:t>
            </a:r>
            <a:r>
              <a:rPr b="1" spc="-1085" dirty="0">
                <a:latin typeface="Tahoma"/>
                <a:cs typeface="Tahoma"/>
              </a:rPr>
              <a:t>N</a:t>
            </a:r>
            <a:r>
              <a:rPr b="1" spc="-1005" dirty="0">
                <a:latin typeface="Tahoma"/>
                <a:cs typeface="Tahoma"/>
              </a:rPr>
              <a:t>YUSUNAN</a:t>
            </a:r>
            <a:r>
              <a:rPr b="1" spc="-350" dirty="0">
                <a:latin typeface="Tahoma"/>
                <a:cs typeface="Tahoma"/>
              </a:rPr>
              <a:t> </a:t>
            </a:r>
            <a:r>
              <a:rPr b="1" spc="-1060" dirty="0">
                <a:latin typeface="Tahoma"/>
                <a:cs typeface="Tahoma"/>
              </a:rPr>
              <a:t>ANGGARAN</a:t>
            </a:r>
            <a:endParaRPr sz="4650">
              <a:latin typeface="Tahoma"/>
              <a:cs typeface="Tahoma"/>
            </a:endParaRPr>
          </a:p>
        </p:txBody>
      </p:sp>
      <p:sp>
        <p:nvSpPr>
          <p:cNvPr id="3" name="object 3"/>
          <p:cNvSpPr txBox="1"/>
          <p:nvPr/>
        </p:nvSpPr>
        <p:spPr>
          <a:xfrm>
            <a:off x="1602739" y="1397254"/>
            <a:ext cx="8729980" cy="4783361"/>
          </a:xfrm>
          <a:prstGeom prst="rect">
            <a:avLst/>
          </a:prstGeom>
        </p:spPr>
        <p:txBody>
          <a:bodyPr vert="horz" wrap="square" lIns="0" tIns="12700" rIns="0" bIns="0" rtlCol="0">
            <a:spAutoFit/>
          </a:bodyPr>
          <a:lstStyle/>
          <a:p>
            <a:pPr marL="355600" marR="970280" indent="-342900">
              <a:spcBef>
                <a:spcPts val="100"/>
              </a:spcBef>
              <a:buFont typeface="Arial MT"/>
              <a:buChar char="•"/>
              <a:tabLst>
                <a:tab pos="354965" algn="l"/>
                <a:tab pos="355600" algn="l"/>
              </a:tabLst>
            </a:pPr>
            <a:r>
              <a:rPr sz="2400" b="1" spc="-5" dirty="0">
                <a:latin typeface="Arial"/>
                <a:cs typeface="Arial"/>
              </a:rPr>
              <a:t>MERUPAKAN</a:t>
            </a:r>
            <a:r>
              <a:rPr sz="2400" b="1" spc="30" dirty="0">
                <a:latin typeface="Arial"/>
                <a:cs typeface="Arial"/>
              </a:rPr>
              <a:t> </a:t>
            </a:r>
            <a:r>
              <a:rPr sz="2400" b="1" spc="-5" dirty="0">
                <a:latin typeface="Arial"/>
                <a:cs typeface="Arial"/>
              </a:rPr>
              <a:t>KEGIATAN</a:t>
            </a:r>
            <a:r>
              <a:rPr sz="2400" b="1" dirty="0">
                <a:latin typeface="Arial"/>
                <a:cs typeface="Arial"/>
              </a:rPr>
              <a:t> /</a:t>
            </a:r>
            <a:r>
              <a:rPr sz="2400" b="1" spc="-10" dirty="0">
                <a:latin typeface="Arial"/>
                <a:cs typeface="Arial"/>
              </a:rPr>
              <a:t> </a:t>
            </a:r>
            <a:r>
              <a:rPr sz="2400" b="1" spc="-5" dirty="0">
                <a:latin typeface="Arial"/>
                <a:cs typeface="Arial"/>
              </a:rPr>
              <a:t>PROSES</a:t>
            </a:r>
            <a:r>
              <a:rPr sz="2400" b="1" spc="-10" dirty="0">
                <a:latin typeface="Arial"/>
                <a:cs typeface="Arial"/>
              </a:rPr>
              <a:t> </a:t>
            </a:r>
            <a:r>
              <a:rPr sz="2400" b="1" spc="-5" dirty="0">
                <a:latin typeface="Arial"/>
                <a:cs typeface="Arial"/>
              </a:rPr>
              <a:t>PENYUSUNAN </a:t>
            </a:r>
            <a:r>
              <a:rPr sz="2400" b="1" spc="-650" dirty="0">
                <a:latin typeface="Arial"/>
                <a:cs typeface="Arial"/>
              </a:rPr>
              <a:t> </a:t>
            </a:r>
            <a:r>
              <a:rPr sz="2400" b="1" spc="-5" dirty="0">
                <a:latin typeface="Arial"/>
                <a:cs typeface="Arial"/>
              </a:rPr>
              <a:t>ANGGARAN</a:t>
            </a:r>
            <a:r>
              <a:rPr sz="2400" b="1" spc="15" dirty="0">
                <a:latin typeface="Arial"/>
                <a:cs typeface="Arial"/>
              </a:rPr>
              <a:t> </a:t>
            </a:r>
            <a:r>
              <a:rPr sz="2400" b="1" spc="-5" dirty="0">
                <a:latin typeface="Arial"/>
                <a:cs typeface="Arial"/>
              </a:rPr>
              <a:t>/</a:t>
            </a:r>
            <a:r>
              <a:rPr sz="2400" b="1" i="1" spc="-5" dirty="0">
                <a:latin typeface="Arial"/>
                <a:cs typeface="Arial"/>
              </a:rPr>
              <a:t>BUDGET</a:t>
            </a:r>
            <a:endParaRPr sz="2400" dirty="0">
              <a:latin typeface="Arial"/>
              <a:cs typeface="Arial"/>
            </a:endParaRPr>
          </a:p>
          <a:p>
            <a:pPr>
              <a:spcBef>
                <a:spcPts val="10"/>
              </a:spcBef>
              <a:buFont typeface="Arial MT"/>
              <a:buChar char="•"/>
            </a:pPr>
            <a:endParaRPr sz="3500" dirty="0">
              <a:latin typeface="Arial"/>
              <a:cs typeface="Arial"/>
            </a:endParaRPr>
          </a:p>
          <a:p>
            <a:pPr marL="355600" marR="467359" indent="-342900">
              <a:buFont typeface="Arial MT"/>
              <a:buChar char="•"/>
              <a:tabLst>
                <a:tab pos="354965" algn="l"/>
                <a:tab pos="355600" algn="l"/>
                <a:tab pos="7162165" algn="l"/>
              </a:tabLst>
            </a:pPr>
            <a:r>
              <a:rPr sz="2400" b="1" i="1" spc="-5" dirty="0">
                <a:latin typeface="Arial"/>
                <a:cs typeface="Arial"/>
              </a:rPr>
              <a:t>BUDGET</a:t>
            </a:r>
            <a:r>
              <a:rPr sz="2400" b="1" i="1" dirty="0">
                <a:latin typeface="Arial"/>
                <a:cs typeface="Arial"/>
              </a:rPr>
              <a:t> </a:t>
            </a:r>
            <a:r>
              <a:rPr sz="2400" b="1" spc="-5" dirty="0">
                <a:latin typeface="Arial"/>
                <a:cs typeface="Arial"/>
              </a:rPr>
              <a:t>MERUPAKAN</a:t>
            </a:r>
            <a:r>
              <a:rPr sz="2400" b="1" spc="40" dirty="0">
                <a:latin typeface="Arial"/>
                <a:cs typeface="Arial"/>
              </a:rPr>
              <a:t> </a:t>
            </a:r>
            <a:r>
              <a:rPr sz="2400" b="1" spc="-5" dirty="0">
                <a:latin typeface="Arial"/>
                <a:cs typeface="Arial"/>
              </a:rPr>
              <a:t>RENCANA</a:t>
            </a:r>
            <a:r>
              <a:rPr sz="2400" b="1" spc="50" dirty="0">
                <a:latin typeface="Arial"/>
                <a:cs typeface="Arial"/>
              </a:rPr>
              <a:t> </a:t>
            </a:r>
            <a:r>
              <a:rPr sz="2400" b="1" spc="-5" dirty="0">
                <a:latin typeface="Arial"/>
                <a:cs typeface="Arial"/>
              </a:rPr>
              <a:t>OPERASIONAL </a:t>
            </a:r>
            <a:r>
              <a:rPr sz="2400" b="1" spc="-15" dirty="0">
                <a:latin typeface="Arial"/>
                <a:cs typeface="Arial"/>
              </a:rPr>
              <a:t>yg </a:t>
            </a:r>
            <a:r>
              <a:rPr sz="2400" b="1" spc="-10" dirty="0">
                <a:latin typeface="Arial"/>
                <a:cs typeface="Arial"/>
              </a:rPr>
              <a:t> </a:t>
            </a:r>
            <a:r>
              <a:rPr sz="2400" b="1" spc="-5" dirty="0">
                <a:latin typeface="Arial"/>
                <a:cs typeface="Arial"/>
              </a:rPr>
              <a:t>DINYATAKAN</a:t>
            </a:r>
            <a:r>
              <a:rPr sz="2400" b="1" spc="40" dirty="0">
                <a:latin typeface="Arial"/>
                <a:cs typeface="Arial"/>
              </a:rPr>
              <a:t> </a:t>
            </a:r>
            <a:r>
              <a:rPr sz="2400" b="1" dirty="0">
                <a:latin typeface="Arial"/>
                <a:cs typeface="Arial"/>
              </a:rPr>
              <a:t>dlm </a:t>
            </a:r>
            <a:r>
              <a:rPr sz="2400" b="1" spc="-10" dirty="0">
                <a:latin typeface="Arial"/>
                <a:cs typeface="Arial"/>
              </a:rPr>
              <a:t>BENTUK</a:t>
            </a:r>
            <a:r>
              <a:rPr sz="2400" b="1" spc="15" dirty="0">
                <a:latin typeface="Arial"/>
                <a:cs typeface="Arial"/>
              </a:rPr>
              <a:t> </a:t>
            </a:r>
            <a:r>
              <a:rPr sz="2400" b="1" spc="-5" dirty="0">
                <a:latin typeface="Arial"/>
                <a:cs typeface="Arial"/>
              </a:rPr>
              <a:t>SATUAN</a:t>
            </a:r>
            <a:r>
              <a:rPr sz="2400" b="1" spc="30" dirty="0">
                <a:latin typeface="Arial"/>
                <a:cs typeface="Arial"/>
              </a:rPr>
              <a:t> </a:t>
            </a:r>
            <a:r>
              <a:rPr sz="2400" b="1" spc="-5" dirty="0">
                <a:latin typeface="Arial"/>
                <a:cs typeface="Arial"/>
              </a:rPr>
              <a:t>UANG,</a:t>
            </a:r>
            <a:r>
              <a:rPr sz="2400" b="1" spc="5" dirty="0">
                <a:latin typeface="Arial"/>
                <a:cs typeface="Arial"/>
              </a:rPr>
              <a:t> </a:t>
            </a:r>
            <a:r>
              <a:rPr sz="2400" b="1" spc="-5" dirty="0">
                <a:latin typeface="Arial"/>
                <a:cs typeface="Arial"/>
              </a:rPr>
              <a:t>dan </a:t>
            </a:r>
            <a:r>
              <a:rPr sz="2400" b="1" dirty="0">
                <a:latin typeface="Arial"/>
                <a:cs typeface="Arial"/>
              </a:rPr>
              <a:t> </a:t>
            </a:r>
            <a:r>
              <a:rPr sz="2400" b="1" spc="-5" dirty="0">
                <a:latin typeface="Arial"/>
                <a:cs typeface="Arial"/>
              </a:rPr>
              <a:t>DIGUNAKAN</a:t>
            </a:r>
            <a:r>
              <a:rPr sz="2400" b="1" spc="25" dirty="0">
                <a:latin typeface="Arial"/>
                <a:cs typeface="Arial"/>
              </a:rPr>
              <a:t> </a:t>
            </a:r>
            <a:r>
              <a:rPr sz="2400" b="1" dirty="0">
                <a:latin typeface="Arial"/>
                <a:cs typeface="Arial"/>
              </a:rPr>
              <a:t>sbg</a:t>
            </a:r>
            <a:r>
              <a:rPr sz="2400" b="1" spc="-10" dirty="0">
                <a:latin typeface="Arial"/>
                <a:cs typeface="Arial"/>
              </a:rPr>
              <a:t> </a:t>
            </a:r>
            <a:r>
              <a:rPr sz="2400" b="1" spc="-5" dirty="0">
                <a:latin typeface="Arial"/>
                <a:cs typeface="Arial"/>
              </a:rPr>
              <a:t>PEDOMAN</a:t>
            </a:r>
            <a:r>
              <a:rPr sz="2400" b="1" dirty="0">
                <a:latin typeface="Arial"/>
                <a:cs typeface="Arial"/>
              </a:rPr>
              <a:t> dlm</a:t>
            </a:r>
            <a:r>
              <a:rPr sz="2400" b="1" spc="-15" dirty="0">
                <a:latin typeface="Arial"/>
                <a:cs typeface="Arial"/>
              </a:rPr>
              <a:t> </a:t>
            </a:r>
            <a:r>
              <a:rPr sz="2400" b="1" spc="-5" dirty="0">
                <a:latin typeface="Arial"/>
                <a:cs typeface="Arial"/>
              </a:rPr>
              <a:t>MELAKSANAKAN </a:t>
            </a:r>
            <a:r>
              <a:rPr sz="2400" b="1" dirty="0">
                <a:latin typeface="Arial"/>
                <a:cs typeface="Arial"/>
              </a:rPr>
              <a:t> </a:t>
            </a:r>
            <a:r>
              <a:rPr sz="2400" b="1" spc="-5" dirty="0">
                <a:latin typeface="Arial"/>
                <a:cs typeface="Arial"/>
              </a:rPr>
              <a:t>KEGIATAN</a:t>
            </a:r>
            <a:r>
              <a:rPr sz="2400" b="1" spc="15" dirty="0">
                <a:latin typeface="Arial"/>
                <a:cs typeface="Arial"/>
              </a:rPr>
              <a:t> </a:t>
            </a:r>
            <a:r>
              <a:rPr sz="2400" b="1" spc="-5" dirty="0">
                <a:latin typeface="Arial"/>
                <a:cs typeface="Arial"/>
              </a:rPr>
              <a:t>LEMBAGA</a:t>
            </a:r>
            <a:r>
              <a:rPr sz="2400" b="1" spc="30" dirty="0">
                <a:latin typeface="Arial"/>
                <a:cs typeface="Arial"/>
              </a:rPr>
              <a:t> </a:t>
            </a:r>
            <a:r>
              <a:rPr sz="2400" b="1" i="1" dirty="0">
                <a:latin typeface="Arial"/>
                <a:cs typeface="Arial"/>
              </a:rPr>
              <a:t>dlm</a:t>
            </a:r>
            <a:r>
              <a:rPr sz="2400" b="1" i="1" spc="-5" dirty="0">
                <a:latin typeface="Arial"/>
                <a:cs typeface="Arial"/>
              </a:rPr>
              <a:t> KURUN</a:t>
            </a:r>
            <a:r>
              <a:rPr sz="2400" b="1" i="1" spc="40" dirty="0">
                <a:latin typeface="Arial"/>
                <a:cs typeface="Arial"/>
              </a:rPr>
              <a:t> </a:t>
            </a:r>
            <a:r>
              <a:rPr sz="2400" b="1" i="1" spc="-5" dirty="0">
                <a:latin typeface="Arial"/>
                <a:cs typeface="Arial"/>
              </a:rPr>
              <a:t>WAKTU</a:t>
            </a:r>
            <a:r>
              <a:rPr sz="2400" b="1" i="1" spc="15" dirty="0">
                <a:latin typeface="Arial"/>
                <a:cs typeface="Arial"/>
              </a:rPr>
              <a:t> </a:t>
            </a:r>
            <a:r>
              <a:rPr sz="2400" b="1" i="1" dirty="0">
                <a:latin typeface="Arial"/>
                <a:cs typeface="Arial"/>
              </a:rPr>
              <a:t>ttt	=</a:t>
            </a:r>
            <a:r>
              <a:rPr sz="2400" b="1" i="1" spc="-80" dirty="0">
                <a:latin typeface="Arial"/>
                <a:cs typeface="Arial"/>
              </a:rPr>
              <a:t> </a:t>
            </a:r>
            <a:r>
              <a:rPr sz="2400" b="1" i="1" spc="-5" dirty="0">
                <a:latin typeface="Arial"/>
                <a:cs typeface="Arial"/>
              </a:rPr>
              <a:t>tahun </a:t>
            </a:r>
            <a:r>
              <a:rPr sz="2400" b="1" i="1" spc="-650" dirty="0">
                <a:latin typeface="Arial"/>
                <a:cs typeface="Arial"/>
              </a:rPr>
              <a:t> </a:t>
            </a:r>
            <a:r>
              <a:rPr sz="2400" b="1" i="1" spc="-5" dirty="0">
                <a:latin typeface="Arial"/>
                <a:cs typeface="Arial"/>
              </a:rPr>
              <a:t>anggaran </a:t>
            </a:r>
            <a:r>
              <a:rPr sz="2400" b="1" i="1" dirty="0">
                <a:latin typeface="Arial"/>
                <a:cs typeface="Arial"/>
              </a:rPr>
              <a:t>(jangka wkt </a:t>
            </a:r>
            <a:r>
              <a:rPr sz="2400" b="1" i="1" spc="-5" dirty="0">
                <a:latin typeface="Arial"/>
                <a:cs typeface="Arial"/>
              </a:rPr>
              <a:t>anggaran </a:t>
            </a:r>
            <a:r>
              <a:rPr sz="2400" b="1" i="1" dirty="0">
                <a:latin typeface="Arial"/>
                <a:cs typeface="Arial"/>
              </a:rPr>
              <a:t>berlaku disebut tahun </a:t>
            </a:r>
            <a:r>
              <a:rPr sz="2400" b="1" i="1" spc="-655" dirty="0">
                <a:latin typeface="Arial"/>
                <a:cs typeface="Arial"/>
              </a:rPr>
              <a:t> </a:t>
            </a:r>
            <a:r>
              <a:rPr sz="2400" b="1" i="1" spc="-5" dirty="0">
                <a:latin typeface="Arial"/>
                <a:cs typeface="Arial"/>
              </a:rPr>
              <a:t>dinas</a:t>
            </a:r>
            <a:r>
              <a:rPr sz="2400" b="1" i="1" spc="-20" dirty="0">
                <a:latin typeface="Arial"/>
                <a:cs typeface="Arial"/>
              </a:rPr>
              <a:t> </a:t>
            </a:r>
            <a:r>
              <a:rPr sz="2400" b="1" i="1" dirty="0">
                <a:latin typeface="Arial"/>
                <a:cs typeface="Arial"/>
              </a:rPr>
              <a:t>atau</a:t>
            </a:r>
            <a:r>
              <a:rPr sz="2400" b="1" i="1" spc="-10" dirty="0">
                <a:latin typeface="Arial"/>
                <a:cs typeface="Arial"/>
              </a:rPr>
              <a:t> </a:t>
            </a:r>
            <a:r>
              <a:rPr sz="2400" b="1" i="1" spc="-5" dirty="0">
                <a:latin typeface="Arial"/>
                <a:cs typeface="Arial"/>
              </a:rPr>
              <a:t>tahun</a:t>
            </a:r>
            <a:r>
              <a:rPr sz="2400" b="1" i="1" spc="-15" dirty="0">
                <a:latin typeface="Arial"/>
                <a:cs typeface="Arial"/>
              </a:rPr>
              <a:t> </a:t>
            </a:r>
            <a:r>
              <a:rPr sz="2400" b="1" i="1" spc="-5" dirty="0">
                <a:latin typeface="Arial"/>
                <a:cs typeface="Arial"/>
              </a:rPr>
              <a:t>anggaran)</a:t>
            </a:r>
            <a:endParaRPr sz="2400" dirty="0">
              <a:latin typeface="Arial"/>
              <a:cs typeface="Arial"/>
            </a:endParaRPr>
          </a:p>
          <a:p>
            <a:pPr>
              <a:spcBef>
                <a:spcPts val="10"/>
              </a:spcBef>
              <a:buFont typeface="Arial MT"/>
              <a:buChar char="•"/>
            </a:pPr>
            <a:endParaRPr sz="3500" dirty="0">
              <a:latin typeface="Arial"/>
              <a:cs typeface="Arial"/>
            </a:endParaRPr>
          </a:p>
          <a:p>
            <a:pPr marL="355600" marR="5080" indent="-342900">
              <a:buFont typeface="Arial MT"/>
              <a:buChar char="•"/>
              <a:tabLst>
                <a:tab pos="354965" algn="l"/>
                <a:tab pos="355600" algn="l"/>
              </a:tabLst>
            </a:pPr>
            <a:r>
              <a:rPr lang="en-US" sz="2400" b="1" spc="-5" dirty="0" err="1">
                <a:latin typeface="Arial"/>
                <a:cs typeface="Arial"/>
              </a:rPr>
              <a:t>Dalam</a:t>
            </a:r>
            <a:r>
              <a:rPr lang="en-US" sz="2400" b="1" spc="-5" dirty="0">
                <a:latin typeface="Arial"/>
                <a:cs typeface="Arial"/>
              </a:rPr>
              <a:t> </a:t>
            </a:r>
            <a:r>
              <a:rPr sz="2400" b="1" spc="-5" dirty="0">
                <a:latin typeface="Arial"/>
                <a:cs typeface="Arial"/>
              </a:rPr>
              <a:t> ANGGARAN</a:t>
            </a:r>
            <a:r>
              <a:rPr sz="2400" b="1" spc="15" dirty="0">
                <a:latin typeface="Arial"/>
                <a:cs typeface="Arial"/>
              </a:rPr>
              <a:t> </a:t>
            </a:r>
            <a:r>
              <a:rPr sz="2400" b="1" spc="-5" dirty="0">
                <a:latin typeface="Arial"/>
                <a:cs typeface="Arial"/>
              </a:rPr>
              <a:t>TERGAMBAR</a:t>
            </a:r>
            <a:r>
              <a:rPr sz="2400" b="1" spc="15" dirty="0">
                <a:latin typeface="Arial"/>
                <a:cs typeface="Arial"/>
              </a:rPr>
              <a:t> </a:t>
            </a:r>
            <a:r>
              <a:rPr sz="2400" b="1" spc="-5" dirty="0">
                <a:latin typeface="Arial"/>
                <a:cs typeface="Arial"/>
              </a:rPr>
              <a:t>KEGIATAN2</a:t>
            </a:r>
            <a:r>
              <a:rPr sz="2400" b="1" spc="15" dirty="0">
                <a:latin typeface="Arial"/>
                <a:cs typeface="Arial"/>
              </a:rPr>
              <a:t> </a:t>
            </a:r>
            <a:r>
              <a:rPr sz="2400" b="1" spc="-20" dirty="0">
                <a:latin typeface="Arial"/>
                <a:cs typeface="Arial"/>
              </a:rPr>
              <a:t>yg</a:t>
            </a:r>
            <a:r>
              <a:rPr sz="2400" b="1" spc="5" dirty="0">
                <a:latin typeface="Arial"/>
                <a:cs typeface="Arial"/>
              </a:rPr>
              <a:t> </a:t>
            </a:r>
            <a:r>
              <a:rPr sz="2400" b="1" spc="-5" dirty="0">
                <a:latin typeface="Arial"/>
                <a:cs typeface="Arial"/>
              </a:rPr>
              <a:t>AKAN </a:t>
            </a:r>
            <a:r>
              <a:rPr sz="2400" b="1" spc="-650" dirty="0">
                <a:latin typeface="Arial"/>
                <a:cs typeface="Arial"/>
              </a:rPr>
              <a:t> </a:t>
            </a:r>
            <a:r>
              <a:rPr sz="2400" b="1" spc="-5" dirty="0">
                <a:latin typeface="Arial"/>
                <a:cs typeface="Arial"/>
              </a:rPr>
              <a:t>DILAKSANAKAN</a:t>
            </a:r>
            <a:r>
              <a:rPr sz="2400" b="1" spc="40" dirty="0">
                <a:latin typeface="Arial"/>
                <a:cs typeface="Arial"/>
              </a:rPr>
              <a:t> </a:t>
            </a:r>
            <a:r>
              <a:rPr sz="2400" b="1" dirty="0">
                <a:latin typeface="Arial"/>
                <a:cs typeface="Arial"/>
              </a:rPr>
              <a:t>olh</a:t>
            </a:r>
            <a:r>
              <a:rPr sz="2400" b="1" spc="-20" dirty="0">
                <a:latin typeface="Arial"/>
                <a:cs typeface="Arial"/>
              </a:rPr>
              <a:t> </a:t>
            </a:r>
            <a:r>
              <a:rPr sz="2400" b="1" spc="-5" dirty="0">
                <a:latin typeface="Arial"/>
                <a:cs typeface="Arial"/>
              </a:rPr>
              <a:t>LEMBAGA.</a:t>
            </a:r>
            <a:endParaRPr sz="2400" dirty="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81200" y="332656"/>
            <a:ext cx="7064374" cy="843821"/>
          </a:xfrm>
          <a:prstGeom prst="rect">
            <a:avLst/>
          </a:prstGeom>
        </p:spPr>
        <p:txBody>
          <a:bodyPr vert="horz" wrap="square" lIns="0" tIns="12700" rIns="0" bIns="0" rtlCol="0" anchor="ctr">
            <a:spAutoFit/>
          </a:bodyPr>
          <a:lstStyle/>
          <a:p>
            <a:pPr marL="12700">
              <a:lnSpc>
                <a:spcPct val="100000"/>
              </a:lnSpc>
              <a:spcBef>
                <a:spcPts val="100"/>
              </a:spcBef>
            </a:pPr>
            <a:r>
              <a:rPr sz="5400" dirty="0"/>
              <a:t>PENGANGGARAN</a:t>
            </a:r>
          </a:p>
        </p:txBody>
      </p:sp>
      <p:sp>
        <p:nvSpPr>
          <p:cNvPr id="3" name="object 3"/>
          <p:cNvSpPr/>
          <p:nvPr/>
        </p:nvSpPr>
        <p:spPr>
          <a:xfrm>
            <a:off x="1981200" y="1600136"/>
            <a:ext cx="8229600" cy="4526280"/>
          </a:xfrm>
          <a:custGeom>
            <a:avLst/>
            <a:gdLst/>
            <a:ahLst/>
            <a:cxnLst/>
            <a:rect l="l" t="t" r="r" b="b"/>
            <a:pathLst>
              <a:path w="8229600" h="4526280">
                <a:moveTo>
                  <a:pt x="0" y="4526026"/>
                </a:moveTo>
                <a:lnTo>
                  <a:pt x="8229600" y="4526026"/>
                </a:lnTo>
                <a:lnTo>
                  <a:pt x="8229600" y="0"/>
                </a:lnTo>
                <a:lnTo>
                  <a:pt x="0" y="0"/>
                </a:lnTo>
                <a:lnTo>
                  <a:pt x="0" y="4526026"/>
                </a:lnTo>
                <a:close/>
              </a:path>
            </a:pathLst>
          </a:custGeom>
          <a:ln w="9524">
            <a:solidFill>
              <a:srgbClr val="66FFFF"/>
            </a:solidFill>
          </a:ln>
        </p:spPr>
        <p:txBody>
          <a:bodyPr wrap="square" lIns="0" tIns="0" rIns="0" bIns="0" rtlCol="0"/>
          <a:lstStyle/>
          <a:p>
            <a:endParaRPr/>
          </a:p>
        </p:txBody>
      </p:sp>
      <p:sp>
        <p:nvSpPr>
          <p:cNvPr id="4" name="object 4"/>
          <p:cNvSpPr txBox="1"/>
          <p:nvPr/>
        </p:nvSpPr>
        <p:spPr>
          <a:xfrm>
            <a:off x="2145283" y="1622424"/>
            <a:ext cx="7847330" cy="4283710"/>
          </a:xfrm>
          <a:prstGeom prst="rect">
            <a:avLst/>
          </a:prstGeom>
        </p:spPr>
        <p:txBody>
          <a:bodyPr vert="horz" wrap="square" lIns="0" tIns="154940" rIns="0" bIns="0" rtlCol="0">
            <a:spAutoFit/>
          </a:bodyPr>
          <a:lstStyle/>
          <a:p>
            <a:pPr marL="205740" indent="-193675">
              <a:spcBef>
                <a:spcPts val="1220"/>
              </a:spcBef>
              <a:buSzPct val="88888"/>
              <a:buChar char="*"/>
              <a:tabLst>
                <a:tab pos="206375" algn="l"/>
              </a:tabLst>
            </a:pPr>
            <a:r>
              <a:rPr b="1" spc="-5" dirty="0">
                <a:latin typeface="Arial"/>
                <a:cs typeface="Arial"/>
              </a:rPr>
              <a:t>MERUJUK</a:t>
            </a:r>
            <a:r>
              <a:rPr b="1" dirty="0">
                <a:latin typeface="Arial"/>
                <a:cs typeface="Arial"/>
              </a:rPr>
              <a:t> </a:t>
            </a:r>
            <a:r>
              <a:rPr b="1" spc="-15" dirty="0">
                <a:latin typeface="Arial"/>
                <a:cs typeface="Arial"/>
              </a:rPr>
              <a:t>SUATU</a:t>
            </a:r>
            <a:r>
              <a:rPr b="1" spc="35" dirty="0">
                <a:latin typeface="Arial"/>
                <a:cs typeface="Arial"/>
              </a:rPr>
              <a:t> </a:t>
            </a:r>
            <a:r>
              <a:rPr b="1" spc="-10" dirty="0">
                <a:latin typeface="Arial"/>
                <a:cs typeface="Arial"/>
              </a:rPr>
              <a:t>RENCANA</a:t>
            </a:r>
            <a:endParaRPr dirty="0">
              <a:latin typeface="Arial"/>
              <a:cs typeface="Arial"/>
            </a:endParaRPr>
          </a:p>
          <a:p>
            <a:pPr marL="372110" marR="123189" lvl="1" indent="-255270">
              <a:lnSpc>
                <a:spcPct val="118300"/>
              </a:lnSpc>
              <a:spcBef>
                <a:spcPts val="720"/>
              </a:spcBef>
              <a:buChar char="*"/>
              <a:tabLst>
                <a:tab pos="333375" algn="l"/>
                <a:tab pos="334010" algn="l"/>
                <a:tab pos="4485005" algn="l"/>
              </a:tabLst>
            </a:pPr>
            <a:r>
              <a:rPr b="1" spc="-20" dirty="0">
                <a:latin typeface="Arial"/>
                <a:cs typeface="Arial"/>
              </a:rPr>
              <a:t>DALAM</a:t>
            </a:r>
            <a:r>
              <a:rPr b="1" spc="80" dirty="0">
                <a:latin typeface="Arial"/>
                <a:cs typeface="Arial"/>
              </a:rPr>
              <a:t> </a:t>
            </a:r>
            <a:r>
              <a:rPr b="1" spc="-10" dirty="0">
                <a:latin typeface="Arial"/>
                <a:cs typeface="Arial"/>
              </a:rPr>
              <a:t>PENGELOLAAN</a:t>
            </a:r>
            <a:r>
              <a:rPr b="1" spc="75" dirty="0">
                <a:latin typeface="Arial"/>
                <a:cs typeface="Arial"/>
              </a:rPr>
              <a:t> </a:t>
            </a:r>
            <a:r>
              <a:rPr b="1" spc="-10" dirty="0">
                <a:latin typeface="Arial"/>
                <a:cs typeface="Arial"/>
              </a:rPr>
              <a:t>KEUANGAN	SEKOLAH</a:t>
            </a:r>
            <a:r>
              <a:rPr b="1" spc="20" dirty="0">
                <a:latin typeface="Arial"/>
                <a:cs typeface="Arial"/>
              </a:rPr>
              <a:t> </a:t>
            </a:r>
            <a:r>
              <a:rPr b="1" spc="-10" dirty="0">
                <a:latin typeface="Arial"/>
                <a:cs typeface="Arial"/>
              </a:rPr>
              <a:t>DIKENAL</a:t>
            </a:r>
            <a:r>
              <a:rPr b="1" spc="25" dirty="0">
                <a:latin typeface="Arial"/>
                <a:cs typeface="Arial"/>
              </a:rPr>
              <a:t> </a:t>
            </a:r>
            <a:r>
              <a:rPr b="1" spc="-15" dirty="0">
                <a:latin typeface="Arial"/>
                <a:cs typeface="Arial"/>
              </a:rPr>
              <a:t>ADANYA </a:t>
            </a:r>
            <a:r>
              <a:rPr b="1" spc="-484" dirty="0">
                <a:latin typeface="Arial"/>
                <a:cs typeface="Arial"/>
              </a:rPr>
              <a:t> </a:t>
            </a:r>
            <a:r>
              <a:rPr b="1" spc="-5" dirty="0">
                <a:latin typeface="Arial"/>
                <a:cs typeface="Arial"/>
              </a:rPr>
              <a:t>DUA</a:t>
            </a:r>
            <a:r>
              <a:rPr b="1" spc="-10" dirty="0">
                <a:latin typeface="Arial"/>
                <a:cs typeface="Arial"/>
              </a:rPr>
              <a:t> </a:t>
            </a:r>
            <a:r>
              <a:rPr b="1" spc="-15" dirty="0">
                <a:latin typeface="Arial"/>
                <a:cs typeface="Arial"/>
              </a:rPr>
              <a:t>MACAM</a:t>
            </a:r>
            <a:r>
              <a:rPr b="1" spc="60" dirty="0">
                <a:latin typeface="Arial"/>
                <a:cs typeface="Arial"/>
              </a:rPr>
              <a:t> </a:t>
            </a:r>
            <a:r>
              <a:rPr b="1" spc="-10" dirty="0">
                <a:latin typeface="Arial"/>
                <a:cs typeface="Arial"/>
              </a:rPr>
              <a:t>ANGGARAN:</a:t>
            </a:r>
            <a:endParaRPr dirty="0">
              <a:latin typeface="Arial"/>
              <a:cs typeface="Arial"/>
            </a:endParaRPr>
          </a:p>
          <a:p>
            <a:pPr marL="701675" lvl="2" indent="-139700">
              <a:spcBef>
                <a:spcPts val="795"/>
              </a:spcBef>
              <a:buChar char="-"/>
              <a:tabLst>
                <a:tab pos="702310" algn="l"/>
                <a:tab pos="1477010" algn="l"/>
                <a:tab pos="3986529" algn="l"/>
              </a:tabLst>
            </a:pPr>
            <a:r>
              <a:rPr b="1" u="heavy" spc="-15" dirty="0">
                <a:uFill>
                  <a:solidFill>
                    <a:srgbClr val="000000"/>
                  </a:solidFill>
                </a:uFill>
                <a:latin typeface="Arial"/>
                <a:cs typeface="Arial"/>
              </a:rPr>
              <a:t>APBN</a:t>
            </a:r>
            <a:r>
              <a:rPr b="1" spc="-15" dirty="0">
                <a:latin typeface="Arial"/>
                <a:cs typeface="Arial"/>
              </a:rPr>
              <a:t>	</a:t>
            </a:r>
            <a:r>
              <a:rPr b="1" dirty="0">
                <a:latin typeface="Arial"/>
                <a:cs typeface="Arial"/>
              </a:rPr>
              <a:t>/</a:t>
            </a:r>
            <a:r>
              <a:rPr b="1" spc="10" dirty="0">
                <a:latin typeface="Arial"/>
                <a:cs typeface="Arial"/>
              </a:rPr>
              <a:t> </a:t>
            </a:r>
            <a:r>
              <a:rPr b="1" spc="-20" dirty="0">
                <a:latin typeface="Arial"/>
                <a:cs typeface="Arial"/>
              </a:rPr>
              <a:t>APBD</a:t>
            </a:r>
            <a:r>
              <a:rPr b="1" spc="60" dirty="0">
                <a:latin typeface="Arial"/>
                <a:cs typeface="Arial"/>
              </a:rPr>
              <a:t> </a:t>
            </a:r>
            <a:r>
              <a:rPr b="1" dirty="0">
                <a:latin typeface="Arial"/>
                <a:cs typeface="Arial"/>
              </a:rPr>
              <a:t>=</a:t>
            </a:r>
            <a:r>
              <a:rPr b="1" spc="10" dirty="0">
                <a:latin typeface="Arial"/>
                <a:cs typeface="Arial"/>
              </a:rPr>
              <a:t> </a:t>
            </a:r>
            <a:r>
              <a:rPr b="1" spc="-15" dirty="0">
                <a:latin typeface="Arial"/>
                <a:cs typeface="Arial"/>
              </a:rPr>
              <a:t>ANGGARAN	</a:t>
            </a:r>
            <a:r>
              <a:rPr b="1" spc="-10" dirty="0">
                <a:latin typeface="Arial"/>
                <a:cs typeface="Arial"/>
              </a:rPr>
              <a:t>PENDAPATAN</a:t>
            </a:r>
            <a:r>
              <a:rPr b="1" spc="25" dirty="0">
                <a:latin typeface="Arial"/>
                <a:cs typeface="Arial"/>
              </a:rPr>
              <a:t> </a:t>
            </a:r>
            <a:r>
              <a:rPr b="1" spc="-25" dirty="0">
                <a:latin typeface="Arial"/>
                <a:cs typeface="Arial"/>
              </a:rPr>
              <a:t>DAN</a:t>
            </a:r>
            <a:endParaRPr dirty="0">
              <a:latin typeface="Arial"/>
              <a:cs typeface="Arial"/>
            </a:endParaRPr>
          </a:p>
          <a:p>
            <a:pPr marL="1896110">
              <a:spcBef>
                <a:spcPts val="290"/>
              </a:spcBef>
              <a:tabLst>
                <a:tab pos="5693410" algn="l"/>
              </a:tabLst>
            </a:pPr>
            <a:r>
              <a:rPr b="1" u="heavy" spc="-10" dirty="0">
                <a:uFill>
                  <a:solidFill>
                    <a:srgbClr val="000000"/>
                  </a:solidFill>
                </a:uFill>
                <a:latin typeface="Arial"/>
                <a:cs typeface="Arial"/>
              </a:rPr>
              <a:t>BELANJA</a:t>
            </a:r>
            <a:r>
              <a:rPr b="1" spc="50" dirty="0">
                <a:latin typeface="Arial"/>
                <a:cs typeface="Arial"/>
              </a:rPr>
              <a:t> </a:t>
            </a:r>
            <a:r>
              <a:rPr b="1" spc="-10" dirty="0">
                <a:latin typeface="Arial"/>
                <a:cs typeface="Arial"/>
              </a:rPr>
              <a:t>NEGARA</a:t>
            </a:r>
            <a:r>
              <a:rPr b="1" spc="40" dirty="0">
                <a:latin typeface="Arial"/>
                <a:cs typeface="Arial"/>
              </a:rPr>
              <a:t> </a:t>
            </a:r>
            <a:r>
              <a:rPr b="1" dirty="0">
                <a:latin typeface="Arial"/>
                <a:cs typeface="Arial"/>
              </a:rPr>
              <a:t>/</a:t>
            </a:r>
            <a:r>
              <a:rPr b="1" spc="10" dirty="0">
                <a:latin typeface="Arial"/>
                <a:cs typeface="Arial"/>
              </a:rPr>
              <a:t> </a:t>
            </a:r>
            <a:r>
              <a:rPr b="1" spc="-10" dirty="0">
                <a:latin typeface="Arial"/>
                <a:cs typeface="Arial"/>
              </a:rPr>
              <a:t>ANGGARAN	PENDAPATAN</a:t>
            </a:r>
            <a:r>
              <a:rPr b="1" spc="10" dirty="0">
                <a:latin typeface="Arial"/>
                <a:cs typeface="Arial"/>
              </a:rPr>
              <a:t> </a:t>
            </a:r>
            <a:r>
              <a:rPr b="1" spc="-20" dirty="0">
                <a:latin typeface="Arial"/>
                <a:cs typeface="Arial"/>
              </a:rPr>
              <a:t>DAN</a:t>
            </a:r>
            <a:endParaRPr dirty="0">
              <a:latin typeface="Arial"/>
              <a:cs typeface="Arial"/>
            </a:endParaRPr>
          </a:p>
          <a:p>
            <a:pPr marL="1896110">
              <a:tabLst>
                <a:tab pos="3101975" algn="l"/>
              </a:tabLst>
            </a:pPr>
            <a:r>
              <a:rPr b="1" u="heavy" spc="-10" dirty="0">
                <a:uFill>
                  <a:solidFill>
                    <a:srgbClr val="000000"/>
                  </a:solidFill>
                </a:uFill>
                <a:latin typeface="Arial"/>
                <a:cs typeface="Arial"/>
              </a:rPr>
              <a:t>BELANJA</a:t>
            </a:r>
            <a:r>
              <a:rPr b="1" spc="-10" dirty="0">
                <a:latin typeface="Arial"/>
                <a:cs typeface="Arial"/>
              </a:rPr>
              <a:t>	DAERAH</a:t>
            </a:r>
            <a:endParaRPr dirty="0">
              <a:latin typeface="Arial"/>
              <a:cs typeface="Arial"/>
            </a:endParaRPr>
          </a:p>
          <a:p>
            <a:pPr marL="702310" marR="581660" lvl="2" indent="-702310">
              <a:lnSpc>
                <a:spcPct val="116100"/>
              </a:lnSpc>
              <a:spcBef>
                <a:spcPts val="600"/>
              </a:spcBef>
              <a:buChar char="-"/>
              <a:tabLst>
                <a:tab pos="702310" algn="l"/>
                <a:tab pos="1463675" algn="l"/>
                <a:tab pos="3134360" algn="l"/>
              </a:tabLst>
            </a:pPr>
            <a:r>
              <a:rPr b="1" u="heavy" spc="-15" dirty="0">
                <a:uFill>
                  <a:solidFill>
                    <a:srgbClr val="000000"/>
                  </a:solidFill>
                </a:uFill>
                <a:latin typeface="Arial"/>
                <a:cs typeface="Arial"/>
              </a:rPr>
              <a:t>APBS</a:t>
            </a:r>
            <a:r>
              <a:rPr b="1" spc="-15" dirty="0">
                <a:latin typeface="Arial"/>
                <a:cs typeface="Arial"/>
              </a:rPr>
              <a:t>	</a:t>
            </a:r>
            <a:r>
              <a:rPr b="1" spc="-5" dirty="0">
                <a:latin typeface="Arial"/>
                <a:cs typeface="Arial"/>
              </a:rPr>
              <a:t>=</a:t>
            </a:r>
            <a:r>
              <a:rPr b="1" spc="10" dirty="0">
                <a:latin typeface="Arial"/>
                <a:cs typeface="Arial"/>
              </a:rPr>
              <a:t> </a:t>
            </a:r>
            <a:r>
              <a:rPr b="1" spc="-10" dirty="0">
                <a:latin typeface="Arial"/>
                <a:cs typeface="Arial"/>
              </a:rPr>
              <a:t>ANGGARAN	PENDAPATAN</a:t>
            </a:r>
            <a:r>
              <a:rPr b="1" spc="60" dirty="0">
                <a:latin typeface="Arial"/>
                <a:cs typeface="Arial"/>
              </a:rPr>
              <a:t> </a:t>
            </a:r>
            <a:r>
              <a:rPr b="1" spc="-25" dirty="0">
                <a:latin typeface="Arial"/>
                <a:cs typeface="Arial"/>
              </a:rPr>
              <a:t>DAN</a:t>
            </a:r>
            <a:r>
              <a:rPr b="1" spc="45" dirty="0">
                <a:latin typeface="Arial"/>
                <a:cs typeface="Arial"/>
              </a:rPr>
              <a:t> </a:t>
            </a:r>
            <a:r>
              <a:rPr b="1" u="heavy" spc="-15" dirty="0">
                <a:uFill>
                  <a:solidFill>
                    <a:srgbClr val="000000"/>
                  </a:solidFill>
                </a:uFill>
                <a:latin typeface="Arial"/>
                <a:cs typeface="Arial"/>
              </a:rPr>
              <a:t>BIAYA</a:t>
            </a:r>
            <a:r>
              <a:rPr b="1" spc="50" dirty="0">
                <a:latin typeface="Arial"/>
                <a:cs typeface="Arial"/>
              </a:rPr>
              <a:t> </a:t>
            </a:r>
            <a:r>
              <a:rPr b="1" spc="-10" dirty="0">
                <a:latin typeface="Arial"/>
                <a:cs typeface="Arial"/>
              </a:rPr>
              <a:t>/BELANJA </a:t>
            </a:r>
            <a:r>
              <a:rPr b="1" spc="-484" dirty="0">
                <a:latin typeface="Arial"/>
                <a:cs typeface="Arial"/>
              </a:rPr>
              <a:t> </a:t>
            </a:r>
            <a:r>
              <a:rPr b="1" spc="-10" dirty="0">
                <a:latin typeface="Arial"/>
                <a:cs typeface="Arial"/>
              </a:rPr>
              <a:t>SEKOLAH</a:t>
            </a:r>
            <a:endParaRPr dirty="0">
              <a:latin typeface="Arial"/>
              <a:cs typeface="Arial"/>
            </a:endParaRPr>
          </a:p>
          <a:p>
            <a:pPr lvl="2">
              <a:spcBef>
                <a:spcPts val="10"/>
              </a:spcBef>
              <a:buFont typeface="Arial"/>
              <a:buChar char="-"/>
            </a:pPr>
            <a:endParaRPr sz="1900" dirty="0">
              <a:latin typeface="Arial"/>
              <a:cs typeface="Arial"/>
            </a:endParaRPr>
          </a:p>
          <a:p>
            <a:pPr marL="269875" marR="5080" lvl="1" indent="-152400">
              <a:lnSpc>
                <a:spcPct val="150000"/>
              </a:lnSpc>
              <a:spcBef>
                <a:spcPts val="5"/>
              </a:spcBef>
              <a:buChar char="*"/>
              <a:tabLst>
                <a:tab pos="270510" algn="l"/>
                <a:tab pos="2213610" algn="l"/>
                <a:tab pos="4283710" algn="l"/>
                <a:tab pos="5440045" algn="l"/>
                <a:tab pos="6393180" algn="l"/>
              </a:tabLst>
            </a:pPr>
            <a:r>
              <a:rPr b="1" spc="-5" dirty="0">
                <a:latin typeface="Arial"/>
                <a:cs typeface="Arial"/>
              </a:rPr>
              <a:t>D</a:t>
            </a:r>
            <a:r>
              <a:rPr b="1" spc="-65" dirty="0">
                <a:latin typeface="Arial"/>
                <a:cs typeface="Arial"/>
              </a:rPr>
              <a:t>A</a:t>
            </a:r>
            <a:r>
              <a:rPr b="1" spc="5" dirty="0">
                <a:latin typeface="Arial"/>
                <a:cs typeface="Arial"/>
              </a:rPr>
              <a:t>S</a:t>
            </a:r>
            <a:r>
              <a:rPr b="1" spc="-25" dirty="0">
                <a:latin typeface="Arial"/>
                <a:cs typeface="Arial"/>
              </a:rPr>
              <a:t>A</a:t>
            </a:r>
            <a:r>
              <a:rPr b="1" spc="-5" dirty="0">
                <a:latin typeface="Arial"/>
                <a:cs typeface="Arial"/>
              </a:rPr>
              <a:t>R</a:t>
            </a:r>
            <a:r>
              <a:rPr b="1" spc="55" dirty="0">
                <a:latin typeface="Arial"/>
                <a:cs typeface="Arial"/>
              </a:rPr>
              <a:t> </a:t>
            </a:r>
            <a:r>
              <a:rPr b="1" dirty="0">
                <a:latin typeface="Arial"/>
                <a:cs typeface="Arial"/>
              </a:rPr>
              <a:t>PEN</a:t>
            </a:r>
            <a:r>
              <a:rPr b="1" spc="-10" dirty="0">
                <a:latin typeface="Arial"/>
                <a:cs typeface="Arial"/>
              </a:rPr>
              <a:t>Y</a:t>
            </a:r>
            <a:r>
              <a:rPr b="1" spc="-5" dirty="0">
                <a:latin typeface="Arial"/>
                <a:cs typeface="Arial"/>
              </a:rPr>
              <a:t>US</a:t>
            </a:r>
            <a:r>
              <a:rPr b="1" spc="-15" dirty="0">
                <a:latin typeface="Arial"/>
                <a:cs typeface="Arial"/>
              </a:rPr>
              <a:t>U</a:t>
            </a:r>
            <a:r>
              <a:rPr b="1" dirty="0">
                <a:latin typeface="Arial"/>
                <a:cs typeface="Arial"/>
              </a:rPr>
              <a:t>N</a:t>
            </a:r>
            <a:r>
              <a:rPr b="1" spc="-60" dirty="0">
                <a:latin typeface="Arial"/>
                <a:cs typeface="Arial"/>
              </a:rPr>
              <a:t>A</a:t>
            </a:r>
            <a:r>
              <a:rPr b="1" spc="-5" dirty="0">
                <a:latin typeface="Arial"/>
                <a:cs typeface="Arial"/>
              </a:rPr>
              <a:t>N</a:t>
            </a:r>
            <a:r>
              <a:rPr b="1" spc="55" dirty="0">
                <a:latin typeface="Arial"/>
                <a:cs typeface="Arial"/>
              </a:rPr>
              <a:t> </a:t>
            </a:r>
            <a:r>
              <a:rPr b="1" spc="-60" dirty="0">
                <a:latin typeface="Arial"/>
                <a:cs typeface="Arial"/>
              </a:rPr>
              <a:t>A</a:t>
            </a:r>
            <a:r>
              <a:rPr b="1" spc="-5" dirty="0">
                <a:latin typeface="Arial"/>
                <a:cs typeface="Arial"/>
              </a:rPr>
              <a:t>NG</a:t>
            </a:r>
            <a:r>
              <a:rPr b="1" spc="5" dirty="0">
                <a:latin typeface="Arial"/>
                <a:cs typeface="Arial"/>
              </a:rPr>
              <a:t>G</a:t>
            </a:r>
            <a:r>
              <a:rPr b="1" spc="-35" dirty="0">
                <a:latin typeface="Arial"/>
                <a:cs typeface="Arial"/>
              </a:rPr>
              <a:t>A</a:t>
            </a:r>
            <a:r>
              <a:rPr b="1" dirty="0">
                <a:latin typeface="Arial"/>
                <a:cs typeface="Arial"/>
              </a:rPr>
              <a:t>R</a:t>
            </a:r>
            <a:r>
              <a:rPr b="1" spc="-5" dirty="0">
                <a:latin typeface="Arial"/>
                <a:cs typeface="Arial"/>
              </a:rPr>
              <a:t>AN</a:t>
            </a:r>
            <a:r>
              <a:rPr b="1" dirty="0">
                <a:latin typeface="Arial"/>
                <a:cs typeface="Arial"/>
              </a:rPr>
              <a:t>	</a:t>
            </a:r>
            <a:r>
              <a:rPr b="1" spc="-60" dirty="0">
                <a:latin typeface="Arial"/>
                <a:cs typeface="Arial"/>
              </a:rPr>
              <a:t>A</a:t>
            </a:r>
            <a:r>
              <a:rPr b="1" dirty="0">
                <a:latin typeface="Arial"/>
                <a:cs typeface="Arial"/>
              </a:rPr>
              <a:t>D</a:t>
            </a:r>
            <a:r>
              <a:rPr b="1" spc="-25" dirty="0">
                <a:latin typeface="Arial"/>
                <a:cs typeface="Arial"/>
              </a:rPr>
              <a:t>A</a:t>
            </a:r>
            <a:r>
              <a:rPr b="1" spc="10" dirty="0">
                <a:latin typeface="Arial"/>
                <a:cs typeface="Arial"/>
              </a:rPr>
              <a:t>L</a:t>
            </a:r>
            <a:r>
              <a:rPr b="1" spc="-5" dirty="0">
                <a:latin typeface="Arial"/>
                <a:cs typeface="Arial"/>
              </a:rPr>
              <a:t>AH</a:t>
            </a:r>
            <a:r>
              <a:rPr b="1" dirty="0">
                <a:latin typeface="Arial"/>
                <a:cs typeface="Arial"/>
              </a:rPr>
              <a:t>	SEMUA	</a:t>
            </a:r>
            <a:r>
              <a:rPr b="1" spc="-5" dirty="0">
                <a:latin typeface="Arial"/>
                <a:cs typeface="Arial"/>
              </a:rPr>
              <a:t>KE</a:t>
            </a:r>
            <a:r>
              <a:rPr b="1" spc="-15" dirty="0">
                <a:latin typeface="Arial"/>
                <a:cs typeface="Arial"/>
              </a:rPr>
              <a:t>B</a:t>
            </a:r>
            <a:r>
              <a:rPr b="1" spc="-5" dirty="0">
                <a:latin typeface="Arial"/>
                <a:cs typeface="Arial"/>
              </a:rPr>
              <a:t>UTU</a:t>
            </a:r>
            <a:r>
              <a:rPr b="1" spc="-15" dirty="0">
                <a:latin typeface="Arial"/>
                <a:cs typeface="Arial"/>
              </a:rPr>
              <a:t>H</a:t>
            </a:r>
            <a:r>
              <a:rPr b="1" spc="-45" dirty="0">
                <a:latin typeface="Arial"/>
                <a:cs typeface="Arial"/>
              </a:rPr>
              <a:t>A</a:t>
            </a:r>
            <a:r>
              <a:rPr b="1" spc="-5" dirty="0">
                <a:latin typeface="Arial"/>
                <a:cs typeface="Arial"/>
              </a:rPr>
              <a:t>N  </a:t>
            </a:r>
            <a:r>
              <a:rPr b="1" spc="-10" dirty="0">
                <a:latin typeface="Arial"/>
                <a:cs typeface="Arial"/>
              </a:rPr>
              <a:t>PELAKSANAAN	PROGRAM</a:t>
            </a:r>
            <a:r>
              <a:rPr b="1" spc="45" dirty="0">
                <a:latin typeface="Arial"/>
                <a:cs typeface="Arial"/>
              </a:rPr>
              <a:t> </a:t>
            </a:r>
            <a:r>
              <a:rPr b="1" dirty="0">
                <a:latin typeface="Arial"/>
                <a:cs typeface="Arial"/>
              </a:rPr>
              <a:t>:</a:t>
            </a:r>
            <a:endParaRPr dirty="0">
              <a:latin typeface="Arial"/>
              <a:cs typeface="Arial"/>
            </a:endParaRPr>
          </a:p>
          <a:p>
            <a:pPr marL="243840">
              <a:spcBef>
                <a:spcPts val="395"/>
              </a:spcBef>
            </a:pPr>
            <a:r>
              <a:rPr b="1" spc="-10" dirty="0">
                <a:latin typeface="Arial"/>
                <a:cs typeface="Arial"/>
              </a:rPr>
              <a:t>PELAKU,</a:t>
            </a:r>
            <a:r>
              <a:rPr b="1" spc="45" dirty="0">
                <a:latin typeface="Arial"/>
                <a:cs typeface="Arial"/>
              </a:rPr>
              <a:t> </a:t>
            </a:r>
            <a:r>
              <a:rPr b="1" spc="-10" dirty="0">
                <a:latin typeface="Arial"/>
                <a:cs typeface="Arial"/>
              </a:rPr>
              <a:t>SARANA</a:t>
            </a:r>
            <a:r>
              <a:rPr b="1" spc="50" dirty="0">
                <a:latin typeface="Arial"/>
                <a:cs typeface="Arial"/>
              </a:rPr>
              <a:t> </a:t>
            </a:r>
            <a:r>
              <a:rPr b="1" spc="-5" dirty="0">
                <a:latin typeface="Arial"/>
                <a:cs typeface="Arial"/>
              </a:rPr>
              <a:t>PENDUKUNG,</a:t>
            </a:r>
            <a:r>
              <a:rPr b="1" spc="15" dirty="0">
                <a:latin typeface="Arial"/>
                <a:cs typeface="Arial"/>
              </a:rPr>
              <a:t> </a:t>
            </a:r>
            <a:r>
              <a:rPr b="1" spc="-25" dirty="0">
                <a:latin typeface="Arial"/>
                <a:cs typeface="Arial"/>
              </a:rPr>
              <a:t>DAN</a:t>
            </a:r>
            <a:r>
              <a:rPr b="1" spc="45" dirty="0">
                <a:latin typeface="Arial"/>
                <a:cs typeface="Arial"/>
              </a:rPr>
              <a:t> </a:t>
            </a:r>
            <a:r>
              <a:rPr b="1" spc="-5" dirty="0">
                <a:latin typeface="Arial"/>
                <a:cs typeface="Arial"/>
              </a:rPr>
              <a:t>PENDUKUNG</a:t>
            </a:r>
            <a:r>
              <a:rPr b="1" spc="20" dirty="0">
                <a:latin typeface="Arial"/>
                <a:cs typeface="Arial"/>
              </a:rPr>
              <a:t> </a:t>
            </a:r>
            <a:r>
              <a:rPr b="1" spc="-15" dirty="0">
                <a:latin typeface="Arial"/>
                <a:cs typeface="Arial"/>
              </a:rPr>
              <a:t>LAIN.</a:t>
            </a:r>
            <a:endParaRPr dirty="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31489" y="301498"/>
            <a:ext cx="5130800" cy="635000"/>
          </a:xfrm>
          <a:prstGeom prst="rect">
            <a:avLst/>
          </a:prstGeom>
        </p:spPr>
        <p:txBody>
          <a:bodyPr vert="horz" wrap="square" lIns="0" tIns="12065" rIns="0" bIns="0" rtlCol="0" anchor="ctr">
            <a:spAutoFit/>
          </a:bodyPr>
          <a:lstStyle/>
          <a:p>
            <a:pPr marL="12700">
              <a:lnSpc>
                <a:spcPct val="100000"/>
              </a:lnSpc>
              <a:spcBef>
                <a:spcPts val="95"/>
              </a:spcBef>
            </a:pPr>
            <a:r>
              <a:rPr spc="-5" dirty="0"/>
              <a:t>FUNGSI</a:t>
            </a:r>
            <a:r>
              <a:rPr spc="-50" dirty="0"/>
              <a:t> </a:t>
            </a:r>
            <a:r>
              <a:rPr spc="-5" dirty="0"/>
              <a:t>ANGGARAN:</a:t>
            </a:r>
          </a:p>
        </p:txBody>
      </p:sp>
      <p:sp>
        <p:nvSpPr>
          <p:cNvPr id="3" name="object 3"/>
          <p:cNvSpPr txBox="1"/>
          <p:nvPr/>
        </p:nvSpPr>
        <p:spPr>
          <a:xfrm>
            <a:off x="1715516" y="1295752"/>
            <a:ext cx="8527415" cy="5445722"/>
          </a:xfrm>
          <a:prstGeom prst="rect">
            <a:avLst/>
          </a:prstGeom>
        </p:spPr>
        <p:txBody>
          <a:bodyPr vert="horz" wrap="square" lIns="0" tIns="109855" rIns="0" bIns="0" rtlCol="0">
            <a:spAutoFit/>
          </a:bodyPr>
          <a:lstStyle/>
          <a:p>
            <a:pPr marL="12700">
              <a:spcBef>
                <a:spcPts val="865"/>
              </a:spcBef>
            </a:pPr>
            <a:r>
              <a:rPr sz="3200" dirty="0">
                <a:latin typeface="Arial MT"/>
                <a:cs typeface="Arial MT"/>
              </a:rPr>
              <a:t>* </a:t>
            </a:r>
            <a:r>
              <a:rPr sz="3200" b="1" dirty="0">
                <a:latin typeface="Arial"/>
                <a:cs typeface="Arial"/>
              </a:rPr>
              <a:t>Alat</a:t>
            </a:r>
            <a:r>
              <a:rPr sz="3200" b="1" spc="-20" dirty="0">
                <a:latin typeface="Arial"/>
                <a:cs typeface="Arial"/>
              </a:rPr>
              <a:t> </a:t>
            </a:r>
            <a:r>
              <a:rPr sz="3200" b="1" dirty="0">
                <a:latin typeface="Arial"/>
                <a:cs typeface="Arial"/>
              </a:rPr>
              <a:t>untuk</a:t>
            </a:r>
            <a:r>
              <a:rPr sz="3200" b="1" spc="-35" dirty="0">
                <a:latin typeface="Arial"/>
                <a:cs typeface="Arial"/>
              </a:rPr>
              <a:t> </a:t>
            </a:r>
            <a:r>
              <a:rPr sz="3200" b="1" spc="-5" dirty="0">
                <a:latin typeface="Arial"/>
                <a:cs typeface="Arial"/>
              </a:rPr>
              <a:t>perencanaan</a:t>
            </a:r>
            <a:r>
              <a:rPr sz="3200" b="1" spc="-25" dirty="0">
                <a:latin typeface="Arial"/>
                <a:cs typeface="Arial"/>
              </a:rPr>
              <a:t> </a:t>
            </a:r>
            <a:r>
              <a:rPr sz="3200" b="1" dirty="0">
                <a:latin typeface="Arial"/>
                <a:cs typeface="Arial"/>
              </a:rPr>
              <a:t>&amp;</a:t>
            </a:r>
            <a:r>
              <a:rPr sz="3200" b="1" spc="-15" dirty="0">
                <a:latin typeface="Arial"/>
                <a:cs typeface="Arial"/>
              </a:rPr>
              <a:t> </a:t>
            </a:r>
            <a:r>
              <a:rPr sz="3200" b="1" spc="-5" dirty="0">
                <a:latin typeface="Arial"/>
                <a:cs typeface="Arial"/>
              </a:rPr>
              <a:t>pengendalian</a:t>
            </a:r>
            <a:endParaRPr sz="3200" dirty="0">
              <a:latin typeface="Arial"/>
              <a:cs typeface="Arial"/>
            </a:endParaRPr>
          </a:p>
          <a:p>
            <a:pPr marL="242570" marR="521970" indent="-230504">
              <a:spcBef>
                <a:spcPts val="770"/>
              </a:spcBef>
              <a:buFont typeface="Arial"/>
              <a:buChar char="*"/>
              <a:tabLst>
                <a:tab pos="284480" algn="l"/>
              </a:tabLst>
            </a:pPr>
            <a:r>
              <a:rPr dirty="0"/>
              <a:t>	</a:t>
            </a:r>
            <a:r>
              <a:rPr sz="3200" b="1" spc="-5" dirty="0">
                <a:latin typeface="Arial"/>
                <a:cs typeface="Arial"/>
              </a:rPr>
              <a:t>Alat </a:t>
            </a:r>
            <a:r>
              <a:rPr sz="3200" b="1" dirty="0">
                <a:latin typeface="Arial"/>
                <a:cs typeface="Arial"/>
              </a:rPr>
              <a:t>bantu bagi </a:t>
            </a:r>
            <a:r>
              <a:rPr sz="3200" b="1" spc="-5" dirty="0">
                <a:latin typeface="Arial"/>
                <a:cs typeface="Arial"/>
              </a:rPr>
              <a:t>manajemen dlm </a:t>
            </a:r>
            <a:r>
              <a:rPr sz="3200" b="1" dirty="0">
                <a:latin typeface="Arial"/>
                <a:cs typeface="Arial"/>
              </a:rPr>
              <a:t> </a:t>
            </a:r>
            <a:r>
              <a:rPr sz="3200" b="1" spc="-5" dirty="0">
                <a:latin typeface="Arial"/>
                <a:cs typeface="Arial"/>
              </a:rPr>
              <a:t>mengarahkan lembaga menempatkan </a:t>
            </a:r>
            <a:r>
              <a:rPr sz="3200" b="1" dirty="0">
                <a:latin typeface="Arial"/>
                <a:cs typeface="Arial"/>
              </a:rPr>
              <a:t> </a:t>
            </a:r>
            <a:r>
              <a:rPr sz="3200" b="1" spc="-5" dirty="0">
                <a:latin typeface="Arial"/>
                <a:cs typeface="Arial"/>
              </a:rPr>
              <a:t>posisinya</a:t>
            </a:r>
            <a:r>
              <a:rPr sz="3200" b="1" spc="-35" dirty="0">
                <a:latin typeface="Arial"/>
                <a:cs typeface="Arial"/>
              </a:rPr>
              <a:t> </a:t>
            </a:r>
            <a:r>
              <a:rPr sz="3200" b="1" dirty="0">
                <a:latin typeface="Arial"/>
                <a:cs typeface="Arial"/>
              </a:rPr>
              <a:t>dlm</a:t>
            </a:r>
            <a:r>
              <a:rPr sz="3200" b="1" spc="-10" dirty="0">
                <a:latin typeface="Arial"/>
                <a:cs typeface="Arial"/>
              </a:rPr>
              <a:t> </a:t>
            </a:r>
            <a:r>
              <a:rPr sz="3200" b="1" spc="-5" dirty="0">
                <a:latin typeface="Arial"/>
                <a:cs typeface="Arial"/>
              </a:rPr>
              <a:t>posisi</a:t>
            </a:r>
            <a:r>
              <a:rPr sz="3200" b="1" spc="-20" dirty="0">
                <a:latin typeface="Arial"/>
                <a:cs typeface="Arial"/>
              </a:rPr>
              <a:t> </a:t>
            </a:r>
            <a:r>
              <a:rPr sz="3200" b="1" dirty="0">
                <a:latin typeface="Arial"/>
                <a:cs typeface="Arial"/>
              </a:rPr>
              <a:t>yg</a:t>
            </a:r>
            <a:r>
              <a:rPr sz="3200" b="1" spc="-20" dirty="0">
                <a:latin typeface="Arial"/>
                <a:cs typeface="Arial"/>
              </a:rPr>
              <a:t> </a:t>
            </a:r>
            <a:r>
              <a:rPr sz="3200" b="1" spc="-5" dirty="0">
                <a:latin typeface="Arial"/>
                <a:cs typeface="Arial"/>
              </a:rPr>
              <a:t>kuat</a:t>
            </a:r>
            <a:r>
              <a:rPr sz="3200" b="1" spc="-15" dirty="0">
                <a:latin typeface="Arial"/>
                <a:cs typeface="Arial"/>
              </a:rPr>
              <a:t> </a:t>
            </a:r>
            <a:r>
              <a:rPr sz="3200" b="1" spc="-5" dirty="0">
                <a:latin typeface="Arial"/>
                <a:cs typeface="Arial"/>
              </a:rPr>
              <a:t>atau</a:t>
            </a:r>
            <a:r>
              <a:rPr sz="3200" b="1" spc="-10" dirty="0">
                <a:latin typeface="Arial"/>
                <a:cs typeface="Arial"/>
              </a:rPr>
              <a:t> </a:t>
            </a:r>
            <a:r>
              <a:rPr sz="3200" b="1" spc="-5" dirty="0">
                <a:latin typeface="Arial"/>
                <a:cs typeface="Arial"/>
              </a:rPr>
              <a:t>lemah</a:t>
            </a:r>
            <a:endParaRPr sz="3200" dirty="0">
              <a:latin typeface="Arial"/>
              <a:cs typeface="Arial"/>
            </a:endParaRPr>
          </a:p>
          <a:p>
            <a:pPr marL="242570" marR="5080" indent="-230504">
              <a:spcBef>
                <a:spcPts val="770"/>
              </a:spcBef>
              <a:buFont typeface="Arial"/>
              <a:buChar char="*"/>
              <a:tabLst>
                <a:tab pos="284480" algn="l"/>
              </a:tabLst>
            </a:pPr>
            <a:r>
              <a:rPr dirty="0"/>
              <a:t>	</a:t>
            </a:r>
            <a:r>
              <a:rPr sz="3200" b="1" dirty="0">
                <a:latin typeface="Arial"/>
                <a:cs typeface="Arial"/>
              </a:rPr>
              <a:t>Tolok ukur </a:t>
            </a:r>
            <a:r>
              <a:rPr sz="3200" b="1" spc="-5" dirty="0">
                <a:latin typeface="Arial"/>
                <a:cs typeface="Arial"/>
              </a:rPr>
              <a:t>keberhasilan lembaga </a:t>
            </a:r>
            <a:r>
              <a:rPr sz="3200" b="1" dirty="0">
                <a:latin typeface="Arial"/>
                <a:cs typeface="Arial"/>
              </a:rPr>
              <a:t>dlm </a:t>
            </a:r>
            <a:r>
              <a:rPr sz="3200" b="1" spc="5" dirty="0">
                <a:latin typeface="Arial"/>
                <a:cs typeface="Arial"/>
              </a:rPr>
              <a:t> </a:t>
            </a:r>
            <a:r>
              <a:rPr sz="3200" b="1" spc="-5" dirty="0">
                <a:latin typeface="Arial"/>
                <a:cs typeface="Arial"/>
              </a:rPr>
              <a:t>mencapai</a:t>
            </a:r>
            <a:r>
              <a:rPr sz="3200" b="1" spc="-20" dirty="0">
                <a:latin typeface="Arial"/>
                <a:cs typeface="Arial"/>
              </a:rPr>
              <a:t> </a:t>
            </a:r>
            <a:r>
              <a:rPr sz="3200" b="1" spc="-5" dirty="0">
                <a:latin typeface="Arial"/>
                <a:cs typeface="Arial"/>
              </a:rPr>
              <a:t>sasaran</a:t>
            </a:r>
            <a:r>
              <a:rPr sz="3200" b="1" spc="-10" dirty="0">
                <a:latin typeface="Arial"/>
                <a:cs typeface="Arial"/>
              </a:rPr>
              <a:t> </a:t>
            </a:r>
            <a:r>
              <a:rPr sz="3200" b="1" dirty="0">
                <a:latin typeface="Arial"/>
                <a:cs typeface="Arial"/>
              </a:rPr>
              <a:t>yg</a:t>
            </a:r>
            <a:r>
              <a:rPr sz="3200" b="1" spc="-5" dirty="0">
                <a:latin typeface="Arial"/>
                <a:cs typeface="Arial"/>
              </a:rPr>
              <a:t> telah</a:t>
            </a:r>
            <a:r>
              <a:rPr sz="3200" b="1" spc="-20" dirty="0">
                <a:latin typeface="Arial"/>
                <a:cs typeface="Arial"/>
              </a:rPr>
              <a:t> </a:t>
            </a:r>
            <a:r>
              <a:rPr sz="3200" b="1" spc="-5" dirty="0">
                <a:latin typeface="Arial"/>
                <a:cs typeface="Arial"/>
              </a:rPr>
              <a:t>ditentukan</a:t>
            </a:r>
            <a:r>
              <a:rPr sz="3200" b="1" spc="-30" dirty="0">
                <a:latin typeface="Arial"/>
                <a:cs typeface="Arial"/>
              </a:rPr>
              <a:t> </a:t>
            </a:r>
            <a:r>
              <a:rPr sz="3200" b="1" spc="-5" dirty="0">
                <a:latin typeface="Arial"/>
                <a:cs typeface="Arial"/>
              </a:rPr>
              <a:t>(alat </a:t>
            </a:r>
            <a:r>
              <a:rPr sz="3200" b="1" spc="-875" dirty="0">
                <a:latin typeface="Arial"/>
                <a:cs typeface="Arial"/>
              </a:rPr>
              <a:t> </a:t>
            </a:r>
            <a:r>
              <a:rPr sz="3200" b="1" spc="-5" dirty="0">
                <a:latin typeface="Arial"/>
                <a:cs typeface="Arial"/>
              </a:rPr>
              <a:t>penaksir)</a:t>
            </a:r>
            <a:endParaRPr sz="3200" dirty="0">
              <a:latin typeface="Arial"/>
              <a:cs typeface="Arial"/>
            </a:endParaRPr>
          </a:p>
          <a:p>
            <a:pPr marL="242570" marR="337820" indent="-230504">
              <a:spcBef>
                <a:spcPts val="775"/>
              </a:spcBef>
              <a:buFont typeface="Arial"/>
              <a:buChar char="*"/>
              <a:tabLst>
                <a:tab pos="284480" algn="l"/>
              </a:tabLst>
            </a:pPr>
            <a:r>
              <a:rPr dirty="0"/>
              <a:t>	</a:t>
            </a:r>
            <a:r>
              <a:rPr sz="3200" b="1" dirty="0">
                <a:latin typeface="Arial"/>
                <a:cs typeface="Arial"/>
              </a:rPr>
              <a:t>Alat </a:t>
            </a:r>
            <a:r>
              <a:rPr sz="3200" b="1" spc="-5" dirty="0">
                <a:latin typeface="Arial"/>
                <a:cs typeface="Arial"/>
              </a:rPr>
              <a:t>efisiensi </a:t>
            </a:r>
            <a:r>
              <a:rPr sz="3200" b="1" dirty="0">
                <a:latin typeface="Arial"/>
                <a:cs typeface="Arial"/>
              </a:rPr>
              <a:t>(utk </a:t>
            </a:r>
            <a:r>
              <a:rPr sz="3200" b="1" spc="-5" dirty="0">
                <a:latin typeface="Arial"/>
                <a:cs typeface="Arial"/>
              </a:rPr>
              <a:t>memotivasi pimpinan </a:t>
            </a:r>
            <a:r>
              <a:rPr sz="3200" b="1" dirty="0">
                <a:latin typeface="Arial"/>
                <a:cs typeface="Arial"/>
              </a:rPr>
              <a:t>/ </a:t>
            </a:r>
            <a:r>
              <a:rPr sz="3200" b="1" spc="-875" dirty="0">
                <a:latin typeface="Arial"/>
                <a:cs typeface="Arial"/>
              </a:rPr>
              <a:t> </a:t>
            </a:r>
            <a:r>
              <a:rPr sz="3200" b="1" spc="-5" dirty="0">
                <a:latin typeface="Arial"/>
                <a:cs typeface="Arial"/>
              </a:rPr>
              <a:t>manajer </a:t>
            </a:r>
            <a:r>
              <a:rPr sz="3200" b="1" dirty="0">
                <a:latin typeface="Arial"/>
                <a:cs typeface="Arial"/>
              </a:rPr>
              <a:t>/</a:t>
            </a:r>
            <a:r>
              <a:rPr sz="3200" b="1" spc="-15" dirty="0">
                <a:latin typeface="Arial"/>
                <a:cs typeface="Arial"/>
              </a:rPr>
              <a:t> </a:t>
            </a:r>
            <a:r>
              <a:rPr sz="3200" b="1" spc="-5" dirty="0">
                <a:latin typeface="Arial"/>
                <a:cs typeface="Arial"/>
              </a:rPr>
              <a:t>karyawan</a:t>
            </a:r>
            <a:r>
              <a:rPr sz="3200" b="1" spc="-30" dirty="0">
                <a:latin typeface="Arial"/>
                <a:cs typeface="Arial"/>
              </a:rPr>
              <a:t> </a:t>
            </a:r>
            <a:r>
              <a:rPr sz="3200" b="1" dirty="0">
                <a:latin typeface="Arial"/>
                <a:cs typeface="Arial"/>
              </a:rPr>
              <a:t>utk</a:t>
            </a:r>
            <a:r>
              <a:rPr sz="3200" b="1" spc="-20" dirty="0">
                <a:latin typeface="Arial"/>
                <a:cs typeface="Arial"/>
              </a:rPr>
              <a:t> </a:t>
            </a:r>
            <a:r>
              <a:rPr sz="3200" b="1" dirty="0">
                <a:latin typeface="Arial"/>
                <a:cs typeface="Arial"/>
              </a:rPr>
              <a:t>bertindak</a:t>
            </a:r>
            <a:r>
              <a:rPr sz="3200" b="1" spc="-35" dirty="0">
                <a:latin typeface="Arial"/>
                <a:cs typeface="Arial"/>
              </a:rPr>
              <a:t> </a:t>
            </a:r>
            <a:r>
              <a:rPr sz="3200" b="1" spc="-5" dirty="0">
                <a:latin typeface="Arial"/>
                <a:cs typeface="Arial"/>
              </a:rPr>
              <a:t>efisien)</a:t>
            </a:r>
            <a:endParaRPr sz="3200" dirty="0">
              <a:latin typeface="Arial"/>
              <a:cs typeface="Arial"/>
            </a:endParaRPr>
          </a:p>
          <a:p>
            <a:pPr marL="283845" indent="-271780">
              <a:spcBef>
                <a:spcPts val="770"/>
              </a:spcBef>
              <a:buChar char="*"/>
              <a:tabLst>
                <a:tab pos="284480" algn="l"/>
              </a:tabLst>
            </a:pPr>
            <a:r>
              <a:rPr sz="3200" b="1" dirty="0">
                <a:latin typeface="Arial"/>
                <a:cs typeface="Arial"/>
              </a:rPr>
              <a:t>Alat</a:t>
            </a:r>
            <a:r>
              <a:rPr sz="3200" b="1" spc="-40" dirty="0">
                <a:latin typeface="Arial"/>
                <a:cs typeface="Arial"/>
              </a:rPr>
              <a:t> </a:t>
            </a:r>
            <a:r>
              <a:rPr sz="3200" b="1" dirty="0">
                <a:latin typeface="Arial"/>
                <a:cs typeface="Arial"/>
              </a:rPr>
              <a:t>otorisasi</a:t>
            </a:r>
            <a:r>
              <a:rPr sz="3200" b="1" spc="-45" dirty="0">
                <a:latin typeface="Arial"/>
                <a:cs typeface="Arial"/>
              </a:rPr>
              <a:t> </a:t>
            </a:r>
            <a:r>
              <a:rPr sz="3200" b="1" dirty="0">
                <a:latin typeface="Arial"/>
                <a:cs typeface="Arial"/>
              </a:rPr>
              <a:t>pengeluaran</a:t>
            </a:r>
            <a:r>
              <a:rPr sz="3200" b="1" spc="-70" dirty="0">
                <a:latin typeface="Arial"/>
                <a:cs typeface="Arial"/>
              </a:rPr>
              <a:t> </a:t>
            </a:r>
            <a:r>
              <a:rPr sz="3200" b="1" dirty="0">
                <a:latin typeface="Arial"/>
                <a:cs typeface="Arial"/>
              </a:rPr>
              <a:t>dana</a:t>
            </a:r>
            <a:endParaRPr sz="3200" dirty="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73275" y="577038"/>
            <a:ext cx="7447915" cy="574675"/>
          </a:xfrm>
          <a:prstGeom prst="rect">
            <a:avLst/>
          </a:prstGeom>
        </p:spPr>
        <p:txBody>
          <a:bodyPr vert="horz" wrap="square" lIns="0" tIns="12700" rIns="0" bIns="0" rtlCol="0" anchor="ctr">
            <a:spAutoFit/>
          </a:bodyPr>
          <a:lstStyle/>
          <a:p>
            <a:pPr marL="12700">
              <a:lnSpc>
                <a:spcPct val="100000"/>
              </a:lnSpc>
              <a:spcBef>
                <a:spcPts val="100"/>
              </a:spcBef>
            </a:pPr>
            <a:r>
              <a:rPr sz="3600" b="1" dirty="0">
                <a:latin typeface="Arial"/>
                <a:cs typeface="Arial"/>
              </a:rPr>
              <a:t>ASAS</a:t>
            </a:r>
            <a:r>
              <a:rPr sz="3600" b="1" spc="-25" dirty="0">
                <a:latin typeface="Arial"/>
                <a:cs typeface="Arial"/>
              </a:rPr>
              <a:t> </a:t>
            </a:r>
            <a:r>
              <a:rPr sz="3600" b="1" dirty="0">
                <a:latin typeface="Arial"/>
                <a:cs typeface="Arial"/>
              </a:rPr>
              <a:t>PENYUSUNAN</a:t>
            </a:r>
            <a:r>
              <a:rPr sz="3600" b="1" spc="-45" dirty="0">
                <a:latin typeface="Arial"/>
                <a:cs typeface="Arial"/>
              </a:rPr>
              <a:t> </a:t>
            </a:r>
            <a:r>
              <a:rPr sz="3600" b="1" dirty="0">
                <a:latin typeface="Arial"/>
                <a:cs typeface="Arial"/>
              </a:rPr>
              <a:t>ANGGARAN</a:t>
            </a:r>
            <a:endParaRPr sz="3600">
              <a:latin typeface="Arial"/>
              <a:cs typeface="Arial"/>
            </a:endParaRPr>
          </a:p>
        </p:txBody>
      </p:sp>
      <p:sp>
        <p:nvSpPr>
          <p:cNvPr id="3" name="object 3"/>
          <p:cNvSpPr txBox="1"/>
          <p:nvPr/>
        </p:nvSpPr>
        <p:spPr>
          <a:xfrm>
            <a:off x="1602740" y="1343301"/>
            <a:ext cx="8231505" cy="5062220"/>
          </a:xfrm>
          <a:prstGeom prst="rect">
            <a:avLst/>
          </a:prstGeom>
        </p:spPr>
        <p:txBody>
          <a:bodyPr vert="horz" wrap="square" lIns="0" tIns="97790" rIns="0" bIns="0" rtlCol="0">
            <a:spAutoFit/>
          </a:bodyPr>
          <a:lstStyle/>
          <a:p>
            <a:pPr marL="355600" indent="-342900">
              <a:spcBef>
                <a:spcPts val="770"/>
              </a:spcBef>
              <a:buFont typeface="Arial MT"/>
              <a:buChar char="•"/>
              <a:tabLst>
                <a:tab pos="354965" algn="l"/>
                <a:tab pos="355600" algn="l"/>
              </a:tabLst>
            </a:pPr>
            <a:r>
              <a:rPr sz="2800" b="1" spc="-5" dirty="0">
                <a:latin typeface="Arial"/>
                <a:cs typeface="Arial"/>
              </a:rPr>
              <a:t>KESEIMBANGAN</a:t>
            </a:r>
            <a:r>
              <a:rPr sz="2800" b="1" spc="35" dirty="0">
                <a:latin typeface="Arial"/>
                <a:cs typeface="Arial"/>
              </a:rPr>
              <a:t> </a:t>
            </a:r>
            <a:r>
              <a:rPr sz="2800" b="1" spc="-5" dirty="0">
                <a:latin typeface="Arial"/>
                <a:cs typeface="Arial"/>
              </a:rPr>
              <a:t>antara</a:t>
            </a:r>
            <a:r>
              <a:rPr sz="2800" b="1" spc="10" dirty="0">
                <a:latin typeface="Arial"/>
                <a:cs typeface="Arial"/>
              </a:rPr>
              <a:t> </a:t>
            </a:r>
            <a:r>
              <a:rPr sz="2800" b="1" spc="-5" dirty="0">
                <a:latin typeface="Arial"/>
                <a:cs typeface="Arial"/>
              </a:rPr>
              <a:t>belanja</a:t>
            </a:r>
            <a:r>
              <a:rPr sz="2800" b="1" spc="10" dirty="0">
                <a:latin typeface="Arial"/>
                <a:cs typeface="Arial"/>
              </a:rPr>
              <a:t> </a:t>
            </a:r>
            <a:r>
              <a:rPr sz="2800" b="1" spc="-5" dirty="0">
                <a:latin typeface="Arial"/>
                <a:cs typeface="Arial"/>
              </a:rPr>
              <a:t>&amp;</a:t>
            </a:r>
            <a:r>
              <a:rPr sz="2800" b="1" spc="-10" dirty="0">
                <a:latin typeface="Arial"/>
                <a:cs typeface="Arial"/>
              </a:rPr>
              <a:t> </a:t>
            </a:r>
            <a:r>
              <a:rPr sz="2800" b="1" spc="-5" dirty="0">
                <a:latin typeface="Arial"/>
                <a:cs typeface="Arial"/>
              </a:rPr>
              <a:t>pendapatan</a:t>
            </a:r>
            <a:endParaRPr sz="2800">
              <a:latin typeface="Arial"/>
              <a:cs typeface="Arial"/>
            </a:endParaRPr>
          </a:p>
          <a:p>
            <a:pPr marL="355600" indent="-342900">
              <a:spcBef>
                <a:spcPts val="675"/>
              </a:spcBef>
              <a:buFont typeface="Arial MT"/>
              <a:buChar char="•"/>
              <a:tabLst>
                <a:tab pos="354965" algn="l"/>
                <a:tab pos="355600" algn="l"/>
              </a:tabLst>
            </a:pPr>
            <a:r>
              <a:rPr sz="2800" b="1" spc="-5" dirty="0">
                <a:latin typeface="Arial"/>
                <a:cs typeface="Arial"/>
              </a:rPr>
              <a:t>KETERPERINCIAN/</a:t>
            </a:r>
            <a:r>
              <a:rPr sz="2800" spc="-5" dirty="0">
                <a:latin typeface="Arial MT"/>
                <a:cs typeface="Arial MT"/>
              </a:rPr>
              <a:t>Asas</a:t>
            </a:r>
            <a:r>
              <a:rPr sz="2800" spc="15" dirty="0">
                <a:latin typeface="Arial MT"/>
                <a:cs typeface="Arial MT"/>
              </a:rPr>
              <a:t> </a:t>
            </a:r>
            <a:r>
              <a:rPr sz="2800" dirty="0">
                <a:latin typeface="Arial MT"/>
                <a:cs typeface="Arial MT"/>
              </a:rPr>
              <a:t>Spesialisasi/spesifikasi</a:t>
            </a:r>
            <a:endParaRPr sz="2800">
              <a:latin typeface="Arial MT"/>
              <a:cs typeface="Arial MT"/>
            </a:endParaRPr>
          </a:p>
          <a:p>
            <a:pPr marL="355600" marR="309245" indent="-342900">
              <a:spcBef>
                <a:spcPts val="675"/>
              </a:spcBef>
              <a:buChar char="•"/>
              <a:tabLst>
                <a:tab pos="354965" algn="l"/>
                <a:tab pos="355600" algn="l"/>
              </a:tabLst>
            </a:pPr>
            <a:r>
              <a:rPr sz="2800" spc="-5" dirty="0">
                <a:latin typeface="Arial MT"/>
                <a:cs typeface="Arial MT"/>
              </a:rPr>
              <a:t>Susunan </a:t>
            </a:r>
            <a:r>
              <a:rPr sz="2800" dirty="0">
                <a:latin typeface="Arial MT"/>
                <a:cs typeface="Arial MT"/>
              </a:rPr>
              <a:t>anggaran</a:t>
            </a:r>
            <a:r>
              <a:rPr sz="2800" spc="25" dirty="0">
                <a:latin typeface="Arial MT"/>
                <a:cs typeface="Arial MT"/>
              </a:rPr>
              <a:t> </a:t>
            </a:r>
            <a:r>
              <a:rPr sz="2800" dirty="0">
                <a:latin typeface="Arial MT"/>
                <a:cs typeface="Arial MT"/>
              </a:rPr>
              <a:t>terdiri</a:t>
            </a:r>
            <a:r>
              <a:rPr sz="2800" spc="5" dirty="0">
                <a:latin typeface="Arial MT"/>
                <a:cs typeface="Arial MT"/>
              </a:rPr>
              <a:t> </a:t>
            </a:r>
            <a:r>
              <a:rPr sz="2800" spc="-5" dirty="0">
                <a:latin typeface="Arial MT"/>
                <a:cs typeface="Arial MT"/>
              </a:rPr>
              <a:t>dari</a:t>
            </a:r>
            <a:r>
              <a:rPr sz="2800" spc="5" dirty="0">
                <a:latin typeface="Arial MT"/>
                <a:cs typeface="Arial MT"/>
              </a:rPr>
              <a:t> </a:t>
            </a:r>
            <a:r>
              <a:rPr sz="2800" spc="-5" dirty="0">
                <a:latin typeface="Arial MT"/>
                <a:cs typeface="Arial MT"/>
              </a:rPr>
              <a:t>berbagai</a:t>
            </a:r>
            <a:r>
              <a:rPr sz="2800" spc="15" dirty="0">
                <a:latin typeface="Arial MT"/>
                <a:cs typeface="Arial MT"/>
              </a:rPr>
              <a:t> </a:t>
            </a:r>
            <a:r>
              <a:rPr sz="2800" spc="-5" dirty="0">
                <a:latin typeface="Arial MT"/>
                <a:cs typeface="Arial MT"/>
              </a:rPr>
              <a:t>macam </a:t>
            </a:r>
            <a:r>
              <a:rPr sz="2800" dirty="0">
                <a:latin typeface="Arial MT"/>
                <a:cs typeface="Arial MT"/>
              </a:rPr>
              <a:t> </a:t>
            </a:r>
            <a:r>
              <a:rPr sz="2800" spc="-5" dirty="0">
                <a:latin typeface="Arial MT"/>
                <a:cs typeface="Arial MT"/>
              </a:rPr>
              <a:t>pengeluaran</a:t>
            </a:r>
            <a:r>
              <a:rPr sz="2800" spc="25" dirty="0">
                <a:latin typeface="Arial MT"/>
                <a:cs typeface="Arial MT"/>
              </a:rPr>
              <a:t> </a:t>
            </a:r>
            <a:r>
              <a:rPr sz="2800" spc="-5" dirty="0">
                <a:latin typeface="Arial MT"/>
                <a:cs typeface="Arial MT"/>
              </a:rPr>
              <a:t>dan</a:t>
            </a:r>
            <a:r>
              <a:rPr sz="2800" dirty="0">
                <a:latin typeface="Arial MT"/>
                <a:cs typeface="Arial MT"/>
              </a:rPr>
              <a:t> penerimaan</a:t>
            </a:r>
            <a:r>
              <a:rPr sz="2800" spc="25" dirty="0">
                <a:latin typeface="Arial MT"/>
                <a:cs typeface="Arial MT"/>
              </a:rPr>
              <a:t> </a:t>
            </a:r>
            <a:r>
              <a:rPr sz="2800" spc="-5" dirty="0">
                <a:latin typeface="Arial MT"/>
                <a:cs typeface="Arial MT"/>
              </a:rPr>
              <a:t>sehingga</a:t>
            </a:r>
            <a:r>
              <a:rPr sz="2800" spc="20" dirty="0">
                <a:latin typeface="Arial MT"/>
                <a:cs typeface="Arial MT"/>
              </a:rPr>
              <a:t> </a:t>
            </a:r>
            <a:r>
              <a:rPr sz="2800" spc="-5" dirty="0">
                <a:latin typeface="Arial MT"/>
                <a:cs typeface="Arial MT"/>
              </a:rPr>
              <a:t>perlu </a:t>
            </a:r>
            <a:r>
              <a:rPr sz="2800" dirty="0">
                <a:latin typeface="Arial MT"/>
                <a:cs typeface="Arial MT"/>
              </a:rPr>
              <a:t> diadakan</a:t>
            </a:r>
            <a:r>
              <a:rPr sz="2800" spc="10" dirty="0">
                <a:latin typeface="Arial MT"/>
                <a:cs typeface="Arial MT"/>
              </a:rPr>
              <a:t> </a:t>
            </a:r>
            <a:r>
              <a:rPr sz="2800" dirty="0">
                <a:latin typeface="Arial MT"/>
                <a:cs typeface="Arial MT"/>
              </a:rPr>
              <a:t>klasifikasi</a:t>
            </a:r>
            <a:r>
              <a:rPr sz="2800" spc="-20" dirty="0">
                <a:latin typeface="Arial MT"/>
                <a:cs typeface="Arial MT"/>
              </a:rPr>
              <a:t> </a:t>
            </a:r>
            <a:r>
              <a:rPr sz="2800" dirty="0">
                <a:latin typeface="Arial MT"/>
                <a:cs typeface="Arial MT"/>
              </a:rPr>
              <a:t>tertentu.</a:t>
            </a:r>
            <a:r>
              <a:rPr sz="2800" spc="-5" dirty="0">
                <a:latin typeface="Arial MT"/>
                <a:cs typeface="Arial MT"/>
              </a:rPr>
              <a:t> Berbagai</a:t>
            </a:r>
            <a:r>
              <a:rPr sz="2800" spc="10" dirty="0">
                <a:latin typeface="Arial MT"/>
                <a:cs typeface="Arial MT"/>
              </a:rPr>
              <a:t> </a:t>
            </a:r>
            <a:r>
              <a:rPr sz="2800" dirty="0">
                <a:latin typeface="Arial MT"/>
                <a:cs typeface="Arial MT"/>
              </a:rPr>
              <a:t>jenis </a:t>
            </a:r>
            <a:r>
              <a:rPr sz="2800" spc="5" dirty="0">
                <a:latin typeface="Arial MT"/>
                <a:cs typeface="Arial MT"/>
              </a:rPr>
              <a:t> </a:t>
            </a:r>
            <a:r>
              <a:rPr sz="2800" spc="-5" dirty="0">
                <a:latin typeface="Arial MT"/>
                <a:cs typeface="Arial MT"/>
              </a:rPr>
              <a:t>kemungkinan </a:t>
            </a:r>
            <a:r>
              <a:rPr sz="2800" dirty="0">
                <a:latin typeface="Arial MT"/>
                <a:cs typeface="Arial MT"/>
              </a:rPr>
              <a:t>klasifikasi ditentukan berdasarkan </a:t>
            </a:r>
            <a:r>
              <a:rPr sz="2800" spc="-765" dirty="0">
                <a:latin typeface="Arial MT"/>
                <a:cs typeface="Arial MT"/>
              </a:rPr>
              <a:t> </a:t>
            </a:r>
            <a:r>
              <a:rPr sz="2800" spc="-5" dirty="0">
                <a:latin typeface="Arial MT"/>
                <a:cs typeface="Arial MT"/>
              </a:rPr>
              <a:t>tujuan </a:t>
            </a:r>
            <a:r>
              <a:rPr sz="2800" dirty="0">
                <a:latin typeface="Arial MT"/>
                <a:cs typeface="Arial MT"/>
              </a:rPr>
              <a:t>negara.</a:t>
            </a:r>
            <a:r>
              <a:rPr sz="2800" b="1" dirty="0">
                <a:latin typeface="Arial"/>
                <a:cs typeface="Arial"/>
              </a:rPr>
              <a:t>,</a:t>
            </a:r>
            <a:r>
              <a:rPr sz="2800" b="1" spc="5" dirty="0">
                <a:latin typeface="Arial"/>
                <a:cs typeface="Arial"/>
              </a:rPr>
              <a:t> </a:t>
            </a:r>
            <a:r>
              <a:rPr sz="2800" b="1" spc="-10" dirty="0">
                <a:latin typeface="Arial"/>
                <a:cs typeface="Arial"/>
              </a:rPr>
              <a:t>misalnya</a:t>
            </a:r>
            <a:r>
              <a:rPr sz="2800" b="1" spc="65" dirty="0">
                <a:latin typeface="Arial"/>
                <a:cs typeface="Arial"/>
              </a:rPr>
              <a:t> </a:t>
            </a:r>
            <a:r>
              <a:rPr sz="2800" b="1" spc="-5" dirty="0">
                <a:latin typeface="Arial"/>
                <a:cs typeface="Arial"/>
              </a:rPr>
              <a:t>berdasarkan:</a:t>
            </a:r>
            <a:endParaRPr sz="2800">
              <a:latin typeface="Arial"/>
              <a:cs typeface="Arial"/>
            </a:endParaRPr>
          </a:p>
          <a:p>
            <a:pPr marL="592455" lvl="1" indent="-237490">
              <a:spcBef>
                <a:spcPts val="340"/>
              </a:spcBef>
              <a:buChar char="*"/>
              <a:tabLst>
                <a:tab pos="593090" algn="l"/>
              </a:tabLst>
            </a:pPr>
            <a:r>
              <a:rPr sz="2800" b="1" spc="-5" dirty="0">
                <a:latin typeface="Arial"/>
                <a:cs typeface="Arial"/>
              </a:rPr>
              <a:t>Fungsi………;</a:t>
            </a:r>
            <a:r>
              <a:rPr sz="2800" b="1" spc="25" dirty="0">
                <a:latin typeface="Arial"/>
                <a:cs typeface="Arial"/>
              </a:rPr>
              <a:t> </a:t>
            </a:r>
            <a:r>
              <a:rPr sz="2800" b="1" spc="-5" dirty="0">
                <a:latin typeface="Arial"/>
                <a:cs typeface="Arial"/>
              </a:rPr>
              <a:t>Rutin &amp;</a:t>
            </a:r>
            <a:r>
              <a:rPr sz="2800" b="1" spc="-15" dirty="0">
                <a:latin typeface="Arial"/>
                <a:cs typeface="Arial"/>
              </a:rPr>
              <a:t> </a:t>
            </a:r>
            <a:r>
              <a:rPr sz="2800" b="1" spc="-5" dirty="0">
                <a:latin typeface="Arial"/>
                <a:cs typeface="Arial"/>
              </a:rPr>
              <a:t>Pembangunan</a:t>
            </a:r>
            <a:endParaRPr sz="2800">
              <a:latin typeface="Arial"/>
              <a:cs typeface="Arial"/>
            </a:endParaRPr>
          </a:p>
          <a:p>
            <a:pPr marL="591820" lvl="1" indent="-236854">
              <a:spcBef>
                <a:spcPts val="335"/>
              </a:spcBef>
              <a:buChar char="*"/>
              <a:tabLst>
                <a:tab pos="592455" algn="l"/>
              </a:tabLst>
            </a:pPr>
            <a:r>
              <a:rPr sz="2800" b="1" spc="-5" dirty="0">
                <a:latin typeface="Arial"/>
                <a:cs typeface="Arial"/>
              </a:rPr>
              <a:t>Organisasi….; Sektor</a:t>
            </a:r>
            <a:endParaRPr sz="2800">
              <a:latin typeface="Arial"/>
              <a:cs typeface="Arial"/>
            </a:endParaRPr>
          </a:p>
          <a:p>
            <a:pPr marL="592455" marR="1047115" lvl="1" indent="-592455">
              <a:lnSpc>
                <a:spcPts val="3030"/>
              </a:lnSpc>
              <a:spcBef>
                <a:spcPts val="710"/>
              </a:spcBef>
              <a:buChar char="*"/>
              <a:tabLst>
                <a:tab pos="592455" algn="l"/>
                <a:tab pos="7057390" algn="l"/>
              </a:tabLst>
            </a:pPr>
            <a:r>
              <a:rPr sz="2800" b="1" spc="-5" dirty="0">
                <a:latin typeface="Arial"/>
                <a:cs typeface="Arial"/>
              </a:rPr>
              <a:t>O</a:t>
            </a:r>
            <a:r>
              <a:rPr sz="2800" b="1" spc="-20" dirty="0">
                <a:latin typeface="Arial"/>
                <a:cs typeface="Arial"/>
              </a:rPr>
              <a:t>b</a:t>
            </a:r>
            <a:r>
              <a:rPr sz="2800" b="1" spc="-40" dirty="0">
                <a:latin typeface="Arial"/>
                <a:cs typeface="Arial"/>
              </a:rPr>
              <a:t>y</a:t>
            </a:r>
            <a:r>
              <a:rPr sz="2800" b="1" spc="-10" dirty="0">
                <a:latin typeface="Arial"/>
                <a:cs typeface="Arial"/>
              </a:rPr>
              <a:t>e</a:t>
            </a:r>
            <a:r>
              <a:rPr sz="2800" b="1" dirty="0">
                <a:latin typeface="Arial"/>
                <a:cs typeface="Arial"/>
              </a:rPr>
              <a:t>k</a:t>
            </a:r>
            <a:r>
              <a:rPr sz="2800" b="1" spc="-5" dirty="0">
                <a:latin typeface="Arial"/>
                <a:cs typeface="Arial"/>
              </a:rPr>
              <a:t>…</a:t>
            </a:r>
            <a:r>
              <a:rPr sz="2800" b="1" dirty="0">
                <a:latin typeface="Arial"/>
                <a:cs typeface="Arial"/>
              </a:rPr>
              <a:t>…</a:t>
            </a:r>
            <a:r>
              <a:rPr sz="2800" b="1" spc="-5" dirty="0">
                <a:latin typeface="Arial"/>
                <a:cs typeface="Arial"/>
              </a:rPr>
              <a:t>…..;</a:t>
            </a:r>
            <a:r>
              <a:rPr sz="2800" b="1" spc="55" dirty="0">
                <a:latin typeface="Arial"/>
                <a:cs typeface="Arial"/>
              </a:rPr>
              <a:t> </a:t>
            </a:r>
            <a:r>
              <a:rPr sz="2800" b="1" spc="-5" dirty="0">
                <a:latin typeface="Arial"/>
                <a:cs typeface="Arial"/>
              </a:rPr>
              <a:t>S</a:t>
            </a:r>
            <a:r>
              <a:rPr sz="2800" b="1" spc="-15" dirty="0">
                <a:latin typeface="Arial"/>
                <a:cs typeface="Arial"/>
              </a:rPr>
              <a:t>u</a:t>
            </a:r>
            <a:r>
              <a:rPr sz="2800" b="1" spc="-5" dirty="0">
                <a:latin typeface="Arial"/>
                <a:cs typeface="Arial"/>
              </a:rPr>
              <a:t>b</a:t>
            </a:r>
            <a:r>
              <a:rPr sz="2800" b="1" spc="5" dirty="0">
                <a:latin typeface="Arial"/>
                <a:cs typeface="Arial"/>
              </a:rPr>
              <a:t> </a:t>
            </a:r>
            <a:r>
              <a:rPr sz="2800" b="1" spc="-10" dirty="0">
                <a:latin typeface="Arial"/>
                <a:cs typeface="Arial"/>
              </a:rPr>
              <a:t>s</a:t>
            </a:r>
            <a:r>
              <a:rPr sz="2800" b="1" dirty="0">
                <a:latin typeface="Arial"/>
                <a:cs typeface="Arial"/>
              </a:rPr>
              <a:t>e</a:t>
            </a:r>
            <a:r>
              <a:rPr sz="2800" b="1" spc="-10" dirty="0">
                <a:latin typeface="Arial"/>
                <a:cs typeface="Arial"/>
              </a:rPr>
              <a:t>k</a:t>
            </a:r>
            <a:r>
              <a:rPr sz="2800" b="1" dirty="0">
                <a:latin typeface="Arial"/>
                <a:cs typeface="Arial"/>
              </a:rPr>
              <a:t>t</a:t>
            </a:r>
            <a:r>
              <a:rPr sz="2800" b="1" spc="-5" dirty="0">
                <a:latin typeface="Arial"/>
                <a:cs typeface="Arial"/>
              </a:rPr>
              <a:t>or</a:t>
            </a:r>
            <a:r>
              <a:rPr sz="2800" b="1" spc="35" dirty="0">
                <a:latin typeface="Arial"/>
                <a:cs typeface="Arial"/>
              </a:rPr>
              <a:t> </a:t>
            </a:r>
            <a:r>
              <a:rPr sz="2800" b="1" spc="-5" dirty="0">
                <a:latin typeface="Arial"/>
                <a:cs typeface="Arial"/>
              </a:rPr>
              <a:t>– Pro</a:t>
            </a:r>
            <a:r>
              <a:rPr sz="2800" b="1" spc="-15" dirty="0">
                <a:latin typeface="Arial"/>
                <a:cs typeface="Arial"/>
              </a:rPr>
              <a:t>g</a:t>
            </a:r>
            <a:r>
              <a:rPr sz="2800" b="1" spc="-5" dirty="0">
                <a:latin typeface="Arial"/>
                <a:cs typeface="Arial"/>
              </a:rPr>
              <a:t>r</a:t>
            </a:r>
            <a:r>
              <a:rPr sz="2800" b="1" dirty="0">
                <a:latin typeface="Arial"/>
                <a:cs typeface="Arial"/>
              </a:rPr>
              <a:t>a</a:t>
            </a:r>
            <a:r>
              <a:rPr sz="2800" b="1" spc="-5" dirty="0">
                <a:latin typeface="Arial"/>
                <a:cs typeface="Arial"/>
              </a:rPr>
              <a:t>m</a:t>
            </a:r>
            <a:r>
              <a:rPr sz="2800" b="1" dirty="0">
                <a:latin typeface="Arial"/>
                <a:cs typeface="Arial"/>
              </a:rPr>
              <a:t>	</a:t>
            </a:r>
            <a:r>
              <a:rPr sz="2800" b="1" spc="-5" dirty="0">
                <a:latin typeface="Arial"/>
                <a:cs typeface="Arial"/>
              </a:rPr>
              <a:t>-  </a:t>
            </a:r>
            <a:r>
              <a:rPr sz="2800" b="1" spc="-10" dirty="0">
                <a:latin typeface="Arial"/>
                <a:cs typeface="Arial"/>
              </a:rPr>
              <a:t>Proyek</a:t>
            </a:r>
            <a:endParaRPr sz="2800">
              <a:latin typeface="Arial"/>
              <a:cs typeface="Arial"/>
            </a:endParaRPr>
          </a:p>
        </p:txBody>
      </p:sp>
    </p:spTree>
    <p:extLst>
      <p:ext uri="{BB962C8B-B14F-4D97-AF65-F5344CB8AC3E}">
        <p14:creationId xmlns:p14="http://schemas.microsoft.com/office/powerpoint/2010/main" val="2235754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02740" y="577722"/>
            <a:ext cx="8985885" cy="6380480"/>
          </a:xfrm>
          <a:prstGeom prst="rect">
            <a:avLst/>
          </a:prstGeom>
        </p:spPr>
        <p:txBody>
          <a:bodyPr vert="horz" wrap="square" lIns="0" tIns="13335" rIns="0" bIns="0" rtlCol="0">
            <a:spAutoFit/>
          </a:bodyPr>
          <a:lstStyle/>
          <a:p>
            <a:pPr marL="1905" algn="ctr">
              <a:spcBef>
                <a:spcPts val="105"/>
              </a:spcBef>
            </a:pPr>
            <a:r>
              <a:rPr sz="3200" b="1" dirty="0">
                <a:latin typeface="Arial"/>
                <a:cs typeface="Arial"/>
              </a:rPr>
              <a:t>ASAS</a:t>
            </a:r>
            <a:r>
              <a:rPr sz="3200" b="1" spc="-5" dirty="0">
                <a:latin typeface="Arial"/>
                <a:cs typeface="Arial"/>
              </a:rPr>
              <a:t> </a:t>
            </a:r>
            <a:r>
              <a:rPr sz="3200" b="1" dirty="0">
                <a:latin typeface="Arial"/>
                <a:cs typeface="Arial"/>
              </a:rPr>
              <a:t>PENYUSUNAN</a:t>
            </a:r>
            <a:r>
              <a:rPr sz="3200" b="1" spc="-25" dirty="0">
                <a:latin typeface="Arial"/>
                <a:cs typeface="Arial"/>
              </a:rPr>
              <a:t> </a:t>
            </a:r>
            <a:r>
              <a:rPr sz="3200" b="1" dirty="0">
                <a:latin typeface="Arial"/>
                <a:cs typeface="Arial"/>
              </a:rPr>
              <a:t>ANGGARAN</a:t>
            </a:r>
            <a:endParaRPr sz="3200">
              <a:latin typeface="Arial"/>
              <a:cs typeface="Arial"/>
            </a:endParaRPr>
          </a:p>
          <a:p>
            <a:pPr marL="355600" marR="141605" indent="-342900">
              <a:spcBef>
                <a:spcPts val="3175"/>
              </a:spcBef>
              <a:buFont typeface="Arial MT"/>
              <a:buChar char="•"/>
              <a:tabLst>
                <a:tab pos="354965" algn="l"/>
                <a:tab pos="355600" algn="l"/>
              </a:tabLst>
            </a:pPr>
            <a:r>
              <a:rPr sz="3200" b="1" dirty="0">
                <a:latin typeface="Arial"/>
                <a:cs typeface="Arial"/>
              </a:rPr>
              <a:t>Asas </a:t>
            </a:r>
            <a:r>
              <a:rPr sz="3200" b="1" spc="-5" dirty="0">
                <a:latin typeface="Arial"/>
                <a:cs typeface="Arial"/>
              </a:rPr>
              <a:t>Kelengkapan/ </a:t>
            </a:r>
            <a:r>
              <a:rPr sz="3200" b="1" dirty="0">
                <a:latin typeface="Arial"/>
                <a:cs typeface="Arial"/>
              </a:rPr>
              <a:t>UNIVERSALITAS : </a:t>
            </a:r>
            <a:r>
              <a:rPr sz="3200" b="1" spc="5" dirty="0">
                <a:latin typeface="Arial"/>
                <a:cs typeface="Arial"/>
              </a:rPr>
              <a:t> </a:t>
            </a:r>
            <a:r>
              <a:rPr sz="3200" spc="-5" dirty="0">
                <a:latin typeface="Arial MT"/>
                <a:cs typeface="Arial MT"/>
              </a:rPr>
              <a:t>Semua pengeluaran dan penerimaan </a:t>
            </a:r>
            <a:r>
              <a:rPr sz="3200" dirty="0">
                <a:latin typeface="Arial MT"/>
                <a:cs typeface="Arial MT"/>
              </a:rPr>
              <a:t>secara </a:t>
            </a:r>
            <a:r>
              <a:rPr sz="3200" spc="5" dirty="0">
                <a:latin typeface="Arial MT"/>
                <a:cs typeface="Arial MT"/>
              </a:rPr>
              <a:t> </a:t>
            </a:r>
            <a:r>
              <a:rPr sz="3200" spc="-5" dirty="0">
                <a:latin typeface="Arial MT"/>
                <a:cs typeface="Arial MT"/>
              </a:rPr>
              <a:t>tegas dimuat dalam anggaran. Tidak boleh ada </a:t>
            </a:r>
            <a:r>
              <a:rPr sz="3200" spc="-875" dirty="0">
                <a:latin typeface="Arial MT"/>
                <a:cs typeface="Arial MT"/>
              </a:rPr>
              <a:t> </a:t>
            </a:r>
            <a:r>
              <a:rPr sz="3200" spc="-5" dirty="0">
                <a:latin typeface="Arial MT"/>
                <a:cs typeface="Arial MT"/>
              </a:rPr>
              <a:t>penerimaan atau pengeluaran </a:t>
            </a:r>
            <a:r>
              <a:rPr sz="3200" dirty="0">
                <a:latin typeface="Arial MT"/>
                <a:cs typeface="Arial MT"/>
              </a:rPr>
              <a:t>yang </a:t>
            </a:r>
            <a:r>
              <a:rPr sz="3200" spc="-5" dirty="0">
                <a:latin typeface="Arial MT"/>
                <a:cs typeface="Arial MT"/>
              </a:rPr>
              <a:t>tidak </a:t>
            </a:r>
            <a:r>
              <a:rPr sz="3200" dirty="0">
                <a:latin typeface="Arial MT"/>
                <a:cs typeface="Arial MT"/>
              </a:rPr>
              <a:t> dimasukkan</a:t>
            </a:r>
            <a:r>
              <a:rPr sz="3200" spc="-35" dirty="0">
                <a:latin typeface="Arial MT"/>
                <a:cs typeface="Arial MT"/>
              </a:rPr>
              <a:t> </a:t>
            </a:r>
            <a:r>
              <a:rPr sz="3200" dirty="0">
                <a:latin typeface="Arial MT"/>
                <a:cs typeface="Arial MT"/>
              </a:rPr>
              <a:t>ke</a:t>
            </a:r>
            <a:r>
              <a:rPr sz="3200" spc="-15" dirty="0">
                <a:latin typeface="Arial MT"/>
                <a:cs typeface="Arial MT"/>
              </a:rPr>
              <a:t> </a:t>
            </a:r>
            <a:r>
              <a:rPr sz="3200" spc="-5" dirty="0">
                <a:latin typeface="Arial MT"/>
                <a:cs typeface="Arial MT"/>
              </a:rPr>
              <a:t>dalam</a:t>
            </a:r>
            <a:r>
              <a:rPr sz="3200" spc="-15" dirty="0">
                <a:latin typeface="Arial MT"/>
                <a:cs typeface="Arial MT"/>
              </a:rPr>
              <a:t> </a:t>
            </a:r>
            <a:r>
              <a:rPr sz="3200" spc="-5" dirty="0">
                <a:latin typeface="Arial MT"/>
                <a:cs typeface="Arial MT"/>
              </a:rPr>
              <a:t>kasnegara.</a:t>
            </a:r>
            <a:endParaRPr sz="3200">
              <a:latin typeface="Arial MT"/>
              <a:cs typeface="Arial MT"/>
            </a:endParaRPr>
          </a:p>
          <a:p>
            <a:pPr marL="355600" marR="5080" indent="-342900">
              <a:spcBef>
                <a:spcPts val="770"/>
              </a:spcBef>
              <a:buFont typeface="Arial MT"/>
              <a:buChar char="•"/>
              <a:tabLst>
                <a:tab pos="354965" algn="l"/>
                <a:tab pos="355600" algn="l"/>
              </a:tabLst>
            </a:pPr>
            <a:r>
              <a:rPr sz="3200" b="1" dirty="0">
                <a:latin typeface="Arial"/>
                <a:cs typeface="Arial"/>
              </a:rPr>
              <a:t>Asas </a:t>
            </a:r>
            <a:r>
              <a:rPr sz="3200" b="1" spc="-5" dirty="0">
                <a:latin typeface="Arial"/>
                <a:cs typeface="Arial"/>
              </a:rPr>
              <a:t>Spesialisasi/spesifikasi</a:t>
            </a:r>
            <a:r>
              <a:rPr sz="3200" spc="-5" dirty="0">
                <a:latin typeface="Arial MT"/>
                <a:cs typeface="Arial MT"/>
              </a:rPr>
              <a:t>: Susunan </a:t>
            </a:r>
            <a:r>
              <a:rPr sz="3200" dirty="0">
                <a:latin typeface="Arial MT"/>
                <a:cs typeface="Arial MT"/>
              </a:rPr>
              <a:t> </a:t>
            </a:r>
            <a:r>
              <a:rPr sz="3200" spc="-5" dirty="0">
                <a:latin typeface="Arial MT"/>
                <a:cs typeface="Arial MT"/>
              </a:rPr>
              <a:t>anggaran terdiri dari berbagai </a:t>
            </a:r>
            <a:r>
              <a:rPr sz="3200" dirty="0">
                <a:latin typeface="Arial MT"/>
                <a:cs typeface="Arial MT"/>
              </a:rPr>
              <a:t>macam </a:t>
            </a:r>
            <a:r>
              <a:rPr sz="3200" spc="5" dirty="0">
                <a:latin typeface="Arial MT"/>
                <a:cs typeface="Arial MT"/>
              </a:rPr>
              <a:t> </a:t>
            </a:r>
            <a:r>
              <a:rPr sz="3200" spc="-5" dirty="0">
                <a:latin typeface="Arial MT"/>
                <a:cs typeface="Arial MT"/>
              </a:rPr>
              <a:t>pengeluaran dan penerimaan sehingga perlu </a:t>
            </a:r>
            <a:r>
              <a:rPr sz="3200" dirty="0">
                <a:latin typeface="Arial MT"/>
                <a:cs typeface="Arial MT"/>
              </a:rPr>
              <a:t> </a:t>
            </a:r>
            <a:r>
              <a:rPr sz="3200" spc="-5" dirty="0">
                <a:latin typeface="Arial MT"/>
                <a:cs typeface="Arial MT"/>
              </a:rPr>
              <a:t>diadakan </a:t>
            </a:r>
            <a:r>
              <a:rPr sz="3200" dirty="0">
                <a:latin typeface="Arial MT"/>
                <a:cs typeface="Arial MT"/>
              </a:rPr>
              <a:t>klasifikasi </a:t>
            </a:r>
            <a:r>
              <a:rPr sz="3200" spc="-5" dirty="0">
                <a:latin typeface="Arial MT"/>
                <a:cs typeface="Arial MT"/>
              </a:rPr>
              <a:t>tertentu. Berbagai jenis </a:t>
            </a:r>
            <a:r>
              <a:rPr sz="3200" dirty="0">
                <a:latin typeface="Arial MT"/>
                <a:cs typeface="Arial MT"/>
              </a:rPr>
              <a:t> </a:t>
            </a:r>
            <a:r>
              <a:rPr sz="3200" spc="-5" dirty="0">
                <a:latin typeface="Arial MT"/>
                <a:cs typeface="Arial MT"/>
              </a:rPr>
              <a:t>kemungkinan</a:t>
            </a:r>
            <a:r>
              <a:rPr sz="3200" spc="-30" dirty="0">
                <a:latin typeface="Arial MT"/>
                <a:cs typeface="Arial MT"/>
              </a:rPr>
              <a:t> </a:t>
            </a:r>
            <a:r>
              <a:rPr sz="3200" dirty="0">
                <a:latin typeface="Arial MT"/>
                <a:cs typeface="Arial MT"/>
              </a:rPr>
              <a:t>klasifikasi</a:t>
            </a:r>
            <a:r>
              <a:rPr sz="3200" spc="-5" dirty="0">
                <a:latin typeface="Arial MT"/>
                <a:cs typeface="Arial MT"/>
              </a:rPr>
              <a:t> ditentukan</a:t>
            </a:r>
            <a:r>
              <a:rPr sz="3200" spc="-25" dirty="0">
                <a:latin typeface="Arial MT"/>
                <a:cs typeface="Arial MT"/>
              </a:rPr>
              <a:t> </a:t>
            </a:r>
            <a:r>
              <a:rPr sz="3200" spc="-5" dirty="0">
                <a:latin typeface="Arial MT"/>
                <a:cs typeface="Arial MT"/>
              </a:rPr>
              <a:t>berdasarkan </a:t>
            </a:r>
            <a:r>
              <a:rPr sz="3200" spc="-875" dirty="0">
                <a:latin typeface="Arial MT"/>
                <a:cs typeface="Arial MT"/>
              </a:rPr>
              <a:t> </a:t>
            </a:r>
            <a:r>
              <a:rPr sz="3200" spc="-5" dirty="0">
                <a:latin typeface="Arial MT"/>
                <a:cs typeface="Arial MT"/>
              </a:rPr>
              <a:t>tujuan negara.</a:t>
            </a:r>
            <a:endParaRPr sz="3200">
              <a:latin typeface="Arial MT"/>
              <a:cs typeface="Arial MT"/>
            </a:endParaRPr>
          </a:p>
        </p:txBody>
      </p:sp>
    </p:spTree>
    <p:extLst>
      <p:ext uri="{BB962C8B-B14F-4D97-AF65-F5344CB8AC3E}">
        <p14:creationId xmlns:p14="http://schemas.microsoft.com/office/powerpoint/2010/main" val="4285016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81680" y="577723"/>
            <a:ext cx="6630670" cy="513715"/>
          </a:xfrm>
          <a:prstGeom prst="rect">
            <a:avLst/>
          </a:prstGeom>
        </p:spPr>
        <p:txBody>
          <a:bodyPr vert="horz" wrap="square" lIns="0" tIns="13335" rIns="0" bIns="0" rtlCol="0" anchor="ctr">
            <a:spAutoFit/>
          </a:bodyPr>
          <a:lstStyle/>
          <a:p>
            <a:pPr marL="12700">
              <a:lnSpc>
                <a:spcPct val="100000"/>
              </a:lnSpc>
              <a:spcBef>
                <a:spcPts val="105"/>
              </a:spcBef>
            </a:pPr>
            <a:r>
              <a:rPr sz="3200" b="1" dirty="0">
                <a:latin typeface="Arial"/>
                <a:cs typeface="Arial"/>
              </a:rPr>
              <a:t>ASAS</a:t>
            </a:r>
            <a:r>
              <a:rPr sz="3200" b="1" spc="-10" dirty="0">
                <a:latin typeface="Arial"/>
                <a:cs typeface="Arial"/>
              </a:rPr>
              <a:t> </a:t>
            </a:r>
            <a:r>
              <a:rPr sz="3200" b="1" dirty="0">
                <a:latin typeface="Arial"/>
                <a:cs typeface="Arial"/>
              </a:rPr>
              <a:t>PENYUSUNAN</a:t>
            </a:r>
            <a:r>
              <a:rPr sz="3200" b="1" spc="-25" dirty="0">
                <a:latin typeface="Arial"/>
                <a:cs typeface="Arial"/>
              </a:rPr>
              <a:t> </a:t>
            </a:r>
            <a:r>
              <a:rPr sz="3200" b="1" dirty="0">
                <a:latin typeface="Arial"/>
                <a:cs typeface="Arial"/>
              </a:rPr>
              <a:t>ANGGARAN</a:t>
            </a:r>
            <a:endParaRPr sz="3200">
              <a:latin typeface="Arial"/>
              <a:cs typeface="Arial"/>
            </a:endParaRPr>
          </a:p>
        </p:txBody>
      </p:sp>
      <p:sp>
        <p:nvSpPr>
          <p:cNvPr id="3" name="object 3"/>
          <p:cNvSpPr txBox="1"/>
          <p:nvPr/>
        </p:nvSpPr>
        <p:spPr>
          <a:xfrm>
            <a:off x="2059941" y="1621283"/>
            <a:ext cx="7832725" cy="4026535"/>
          </a:xfrm>
          <a:prstGeom prst="rect">
            <a:avLst/>
          </a:prstGeom>
        </p:spPr>
        <p:txBody>
          <a:bodyPr vert="horz" wrap="square" lIns="0" tIns="13335" rIns="0" bIns="0" rtlCol="0">
            <a:spAutoFit/>
          </a:bodyPr>
          <a:lstStyle/>
          <a:p>
            <a:pPr marL="355600" marR="5080" indent="-342900">
              <a:spcBef>
                <a:spcPts val="105"/>
              </a:spcBef>
              <a:buChar char="•"/>
              <a:tabLst>
                <a:tab pos="354965" algn="l"/>
                <a:tab pos="355600" algn="l"/>
              </a:tabLst>
            </a:pPr>
            <a:r>
              <a:rPr sz="3200" dirty="0">
                <a:latin typeface="Arial MT"/>
                <a:cs typeface="Arial MT"/>
              </a:rPr>
              <a:t>Asas </a:t>
            </a:r>
            <a:r>
              <a:rPr sz="3200" spc="-5" dirty="0">
                <a:latin typeface="Arial MT"/>
                <a:cs typeface="Arial MT"/>
              </a:rPr>
              <a:t>Publisitas </a:t>
            </a:r>
            <a:r>
              <a:rPr sz="3200" dirty="0">
                <a:latin typeface="Arial MT"/>
                <a:cs typeface="Arial MT"/>
              </a:rPr>
              <a:t>: </a:t>
            </a:r>
            <a:r>
              <a:rPr sz="3200" spc="-5" dirty="0">
                <a:latin typeface="Arial MT"/>
                <a:cs typeface="Arial MT"/>
              </a:rPr>
              <a:t>Merupakan </a:t>
            </a:r>
            <a:r>
              <a:rPr sz="3200" dirty="0">
                <a:latin typeface="Arial MT"/>
                <a:cs typeface="Arial MT"/>
              </a:rPr>
              <a:t>asas </a:t>
            </a:r>
            <a:r>
              <a:rPr sz="3200" spc="-5" dirty="0">
                <a:latin typeface="Arial MT"/>
                <a:cs typeface="Arial MT"/>
              </a:rPr>
              <a:t>dalam </a:t>
            </a:r>
            <a:r>
              <a:rPr sz="3200" dirty="0">
                <a:latin typeface="Arial MT"/>
                <a:cs typeface="Arial MT"/>
              </a:rPr>
              <a:t> </a:t>
            </a:r>
            <a:r>
              <a:rPr sz="3200" spc="-5" dirty="0">
                <a:latin typeface="Arial MT"/>
                <a:cs typeface="Arial MT"/>
              </a:rPr>
              <a:t>demokrasi</a:t>
            </a:r>
            <a:r>
              <a:rPr sz="3200" spc="-20" dirty="0">
                <a:latin typeface="Arial MT"/>
                <a:cs typeface="Arial MT"/>
              </a:rPr>
              <a:t> </a:t>
            </a:r>
            <a:r>
              <a:rPr sz="3200" spc="-5" dirty="0">
                <a:latin typeface="Arial MT"/>
                <a:cs typeface="Arial MT"/>
              </a:rPr>
              <a:t>bahwa</a:t>
            </a:r>
            <a:r>
              <a:rPr sz="3200" spc="-20" dirty="0">
                <a:latin typeface="Arial MT"/>
                <a:cs typeface="Arial MT"/>
              </a:rPr>
              <a:t> </a:t>
            </a:r>
            <a:r>
              <a:rPr sz="3200" spc="-5" dirty="0">
                <a:latin typeface="Arial MT"/>
                <a:cs typeface="Arial MT"/>
              </a:rPr>
              <a:t>tidak</a:t>
            </a:r>
            <a:r>
              <a:rPr sz="3200" spc="5" dirty="0">
                <a:latin typeface="Arial MT"/>
                <a:cs typeface="Arial MT"/>
              </a:rPr>
              <a:t> </a:t>
            </a:r>
            <a:r>
              <a:rPr sz="3200" spc="-5" dirty="0">
                <a:latin typeface="Arial MT"/>
                <a:cs typeface="Arial MT"/>
              </a:rPr>
              <a:t>ada</a:t>
            </a:r>
            <a:r>
              <a:rPr sz="3200" spc="5" dirty="0">
                <a:latin typeface="Arial MT"/>
                <a:cs typeface="Arial MT"/>
              </a:rPr>
              <a:t> </a:t>
            </a:r>
            <a:r>
              <a:rPr sz="3200" spc="-5" dirty="0">
                <a:latin typeface="Arial MT"/>
                <a:cs typeface="Arial MT"/>
              </a:rPr>
              <a:t>urusan</a:t>
            </a:r>
            <a:r>
              <a:rPr sz="3200" spc="-30" dirty="0">
                <a:latin typeface="Arial MT"/>
                <a:cs typeface="Arial MT"/>
              </a:rPr>
              <a:t> </a:t>
            </a:r>
            <a:r>
              <a:rPr sz="3200" spc="-5" dirty="0">
                <a:latin typeface="Arial MT"/>
                <a:cs typeface="Arial MT"/>
              </a:rPr>
              <a:t>publik </a:t>
            </a:r>
            <a:r>
              <a:rPr sz="3200" spc="-875" dirty="0">
                <a:latin typeface="Arial MT"/>
                <a:cs typeface="Arial MT"/>
              </a:rPr>
              <a:t> </a:t>
            </a:r>
            <a:r>
              <a:rPr sz="3200" dirty="0">
                <a:latin typeface="Arial MT"/>
                <a:cs typeface="Arial MT"/>
              </a:rPr>
              <a:t>bersifat rahasia.Dasar </a:t>
            </a:r>
            <a:r>
              <a:rPr sz="3200" spc="-5" dirty="0">
                <a:latin typeface="Arial MT"/>
                <a:cs typeface="Arial MT"/>
              </a:rPr>
              <a:t>keterbukaan </a:t>
            </a:r>
            <a:r>
              <a:rPr sz="3200" dirty="0">
                <a:latin typeface="Arial MT"/>
                <a:cs typeface="Arial MT"/>
              </a:rPr>
              <a:t> </a:t>
            </a:r>
            <a:r>
              <a:rPr sz="3200" spc="-5" dirty="0">
                <a:latin typeface="Arial MT"/>
                <a:cs typeface="Arial MT"/>
              </a:rPr>
              <a:t>penting bagi negara demokrasi terutama </a:t>
            </a:r>
            <a:r>
              <a:rPr sz="3200" dirty="0">
                <a:latin typeface="Arial MT"/>
                <a:cs typeface="Arial MT"/>
              </a:rPr>
              <a:t> </a:t>
            </a:r>
            <a:r>
              <a:rPr sz="3200" spc="-5" dirty="0">
                <a:latin typeface="Arial MT"/>
                <a:cs typeface="Arial MT"/>
              </a:rPr>
              <a:t>mengenai penerimaan dan pengeluaran </a:t>
            </a:r>
            <a:r>
              <a:rPr sz="3200" dirty="0">
                <a:latin typeface="Arial MT"/>
                <a:cs typeface="Arial MT"/>
              </a:rPr>
              <a:t> </a:t>
            </a:r>
            <a:r>
              <a:rPr sz="3200" spc="-5" dirty="0">
                <a:latin typeface="Arial MT"/>
                <a:cs typeface="Arial MT"/>
              </a:rPr>
              <a:t>lembaga.</a:t>
            </a:r>
            <a:endParaRPr sz="3200">
              <a:latin typeface="Arial MT"/>
              <a:cs typeface="Arial MT"/>
            </a:endParaRPr>
          </a:p>
          <a:p>
            <a:pPr marL="355600" marR="1423035" indent="-342900">
              <a:spcBef>
                <a:spcPts val="775"/>
              </a:spcBef>
              <a:buChar char="•"/>
              <a:tabLst>
                <a:tab pos="354965" algn="l"/>
                <a:tab pos="355600" algn="l"/>
              </a:tabLst>
            </a:pPr>
            <a:r>
              <a:rPr sz="3200" dirty="0">
                <a:latin typeface="Arial MT"/>
                <a:cs typeface="Arial MT"/>
              </a:rPr>
              <a:t>Asas</a:t>
            </a:r>
            <a:r>
              <a:rPr sz="3200" spc="-20" dirty="0">
                <a:latin typeface="Arial MT"/>
                <a:cs typeface="Arial MT"/>
              </a:rPr>
              <a:t> </a:t>
            </a:r>
            <a:r>
              <a:rPr sz="3200" spc="-5" dirty="0">
                <a:latin typeface="Arial MT"/>
                <a:cs typeface="Arial MT"/>
              </a:rPr>
              <a:t>Pengeluaran</a:t>
            </a:r>
            <a:r>
              <a:rPr sz="3200" spc="-30" dirty="0">
                <a:latin typeface="Arial MT"/>
                <a:cs typeface="Arial MT"/>
              </a:rPr>
              <a:t> </a:t>
            </a:r>
            <a:r>
              <a:rPr sz="3200" spc="-5" dirty="0">
                <a:latin typeface="Arial MT"/>
                <a:cs typeface="Arial MT"/>
              </a:rPr>
              <a:t>berdasar</a:t>
            </a:r>
            <a:r>
              <a:rPr sz="3200" spc="-30" dirty="0">
                <a:latin typeface="Arial MT"/>
                <a:cs typeface="Arial MT"/>
              </a:rPr>
              <a:t> </a:t>
            </a:r>
            <a:r>
              <a:rPr sz="3200" spc="-5" dirty="0">
                <a:latin typeface="Arial MT"/>
                <a:cs typeface="Arial MT"/>
              </a:rPr>
              <a:t>mata </a:t>
            </a:r>
            <a:r>
              <a:rPr sz="3200" spc="-875" dirty="0">
                <a:latin typeface="Arial MT"/>
                <a:cs typeface="Arial MT"/>
              </a:rPr>
              <a:t> </a:t>
            </a:r>
            <a:r>
              <a:rPr sz="3200" spc="-5" dirty="0">
                <a:latin typeface="Arial MT"/>
                <a:cs typeface="Arial MT"/>
              </a:rPr>
              <a:t>anggaran</a:t>
            </a:r>
            <a:r>
              <a:rPr sz="3200" spc="-25" dirty="0">
                <a:latin typeface="Arial MT"/>
                <a:cs typeface="Arial MT"/>
              </a:rPr>
              <a:t> </a:t>
            </a:r>
            <a:r>
              <a:rPr sz="3200" spc="-5" dirty="0">
                <a:latin typeface="Arial MT"/>
                <a:cs typeface="Arial MT"/>
              </a:rPr>
              <a:t>(m.a)</a:t>
            </a:r>
            <a:endParaRPr sz="3200">
              <a:latin typeface="Arial MT"/>
              <a:cs typeface="Arial MT"/>
            </a:endParaRPr>
          </a:p>
        </p:txBody>
      </p:sp>
    </p:spTree>
    <p:extLst>
      <p:ext uri="{BB962C8B-B14F-4D97-AF65-F5344CB8AC3E}">
        <p14:creationId xmlns:p14="http://schemas.microsoft.com/office/powerpoint/2010/main" val="755637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a:extLst>
              <a:ext uri="{FF2B5EF4-FFF2-40B4-BE49-F238E27FC236}">
                <a16:creationId xmlns="" xmlns:a16="http://schemas.microsoft.com/office/drawing/2014/main" id="{097097AC-C9E1-20AD-BAC3-D49B5204EA00}"/>
              </a:ext>
            </a:extLst>
          </p:cNvPr>
          <p:cNvSpPr txBox="1">
            <a:spLocks noChangeArrowheads="1"/>
          </p:cNvSpPr>
          <p:nvPr/>
        </p:nvSpPr>
        <p:spPr bwMode="auto">
          <a:xfrm>
            <a:off x="1708150" y="258763"/>
            <a:ext cx="87757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ctr" eaLnBrk="1" hangingPunct="1">
              <a:spcBef>
                <a:spcPct val="0"/>
              </a:spcBef>
              <a:buClrTx/>
              <a:buSzTx/>
              <a:buFontTx/>
              <a:buNone/>
            </a:pPr>
            <a:r>
              <a:rPr lang="en-US" altLang="en-US" sz="2800" b="1" dirty="0">
                <a:latin typeface="Albertus" pitchFamily="34" charset="0"/>
                <a:cs typeface="Arial" panose="020B0604020202020204" pitchFamily="34" charset="0"/>
              </a:rPr>
              <a:t>SURPLUS/(DEFISIT) APBD</a:t>
            </a:r>
          </a:p>
        </p:txBody>
      </p:sp>
      <p:sp>
        <p:nvSpPr>
          <p:cNvPr id="95235" name="Text Box 3">
            <a:extLst>
              <a:ext uri="{FF2B5EF4-FFF2-40B4-BE49-F238E27FC236}">
                <a16:creationId xmlns="" xmlns:a16="http://schemas.microsoft.com/office/drawing/2014/main" id="{2F30D29D-030B-0F38-9470-878121684766}"/>
              </a:ext>
            </a:extLst>
          </p:cNvPr>
          <p:cNvSpPr txBox="1">
            <a:spLocks noChangeArrowheads="1"/>
          </p:cNvSpPr>
          <p:nvPr/>
        </p:nvSpPr>
        <p:spPr bwMode="auto">
          <a:xfrm>
            <a:off x="1890714" y="1184276"/>
            <a:ext cx="8593137" cy="557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81000" indent="-381000">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eaLnBrk="1" hangingPunct="1">
              <a:spcBef>
                <a:spcPct val="0"/>
              </a:spcBef>
              <a:buClrTx/>
              <a:buSzTx/>
              <a:buFont typeface="Wingdings" panose="05000000000000000000" pitchFamily="2" charset="2"/>
              <a:buChar char="§"/>
            </a:pPr>
            <a:r>
              <a:rPr lang="en-US" altLang="en-US" sz="2000" b="1">
                <a:latin typeface="Albertus" pitchFamily="34" charset="0"/>
                <a:cs typeface="Arial" panose="020B0604020202020204" pitchFamily="34" charset="0"/>
              </a:rPr>
              <a:t>Merupakan selisih antara anggaran pendapatan daerah dan anggaran belanja daerah.</a:t>
            </a:r>
          </a:p>
          <a:p>
            <a:pPr algn="just" eaLnBrk="1" hangingPunct="1">
              <a:spcBef>
                <a:spcPct val="50000"/>
              </a:spcBef>
              <a:buClrTx/>
              <a:buSzTx/>
              <a:buFont typeface="Wingdings" panose="05000000000000000000" pitchFamily="2" charset="2"/>
              <a:buChar char="§"/>
            </a:pPr>
            <a:r>
              <a:rPr lang="en-US" altLang="en-US" sz="2000" b="1">
                <a:solidFill>
                  <a:schemeClr val="hlink"/>
                </a:solidFill>
                <a:latin typeface="Albertus" pitchFamily="34" charset="0"/>
                <a:cs typeface="Arial" panose="020B0604020202020204" pitchFamily="34" charset="0"/>
              </a:rPr>
              <a:t>Surplus anggaran terjadi bila anggaran pendapatan daerah diperkirakan lebih besar dari anggaran belanja daerah.</a:t>
            </a:r>
          </a:p>
          <a:p>
            <a:pPr algn="just" eaLnBrk="1" hangingPunct="1">
              <a:spcBef>
                <a:spcPct val="50000"/>
              </a:spcBef>
              <a:buClrTx/>
              <a:buSzTx/>
              <a:buFont typeface="Wingdings" panose="05000000000000000000" pitchFamily="2" charset="2"/>
              <a:buChar char="§"/>
            </a:pPr>
            <a:r>
              <a:rPr lang="en-US" altLang="en-US" sz="2000" b="1">
                <a:latin typeface="Albertus" pitchFamily="34" charset="0"/>
                <a:cs typeface="Arial" panose="020B0604020202020204" pitchFamily="34" charset="0"/>
              </a:rPr>
              <a:t>Surplus, diutamakan untuk pembayaran pokok utang yang jatuh tempo, penyertaan modal (investasi) daerah, pemberian pinjaman kepada pemerintah pusat/pemerintah daerah lain, dan/atau pendanaan belanja peningkatan jaminan sosial.</a:t>
            </a:r>
          </a:p>
          <a:p>
            <a:pPr algn="just" eaLnBrk="1" hangingPunct="1">
              <a:spcBef>
                <a:spcPct val="50000"/>
              </a:spcBef>
              <a:buClrTx/>
              <a:buSzTx/>
              <a:buFont typeface="Wingdings" panose="05000000000000000000" pitchFamily="2" charset="2"/>
              <a:buChar char="§"/>
            </a:pPr>
            <a:r>
              <a:rPr lang="en-US" altLang="en-US" sz="2000" b="1">
                <a:solidFill>
                  <a:schemeClr val="hlink"/>
                </a:solidFill>
                <a:latin typeface="Albertus" pitchFamily="34" charset="0"/>
                <a:cs typeface="Arial" panose="020B0604020202020204" pitchFamily="34" charset="0"/>
              </a:rPr>
              <a:t>Defisit anggaran terjadi bila anggaran pendapatan daerah diperkirakan lebih kecil dari anggaran belanja daerah.</a:t>
            </a:r>
          </a:p>
          <a:p>
            <a:pPr algn="just" eaLnBrk="1" hangingPunct="1">
              <a:spcBef>
                <a:spcPct val="50000"/>
              </a:spcBef>
              <a:buClrTx/>
              <a:buSzTx/>
              <a:buFont typeface="Wingdings" panose="05000000000000000000" pitchFamily="2" charset="2"/>
              <a:buChar char="§"/>
            </a:pPr>
            <a:r>
              <a:rPr lang="en-US" altLang="en-US" sz="2000" b="1">
                <a:latin typeface="Albertus" pitchFamily="34" charset="0"/>
                <a:cs typeface="Arial" panose="020B0604020202020204" pitchFamily="34" charset="0"/>
              </a:rPr>
              <a:t>Apabila defisit, ditetapkan sumber-sumber pembiayaan untuk menutup defisit, meliputi sisa lebih perhitungan anggaran tahun anggaran sebelumnya, pencairan dana cadangan, hasil penjualan kekayaan daerah yang dipisahkan, penerimaan pinjaman, penerimaan kembali pemberian pinjaman atau piutang daerah.</a:t>
            </a:r>
          </a:p>
          <a:p>
            <a:pPr algn="just" eaLnBrk="1" hangingPunct="1">
              <a:spcBef>
                <a:spcPct val="0"/>
              </a:spcBef>
              <a:buClrTx/>
              <a:buSzTx/>
              <a:buFontTx/>
              <a:buBlip>
                <a:blip r:embed="rId3"/>
              </a:buBlip>
            </a:pPr>
            <a:endParaRPr lang="en-US" altLang="en-US" sz="2000" b="1">
              <a:solidFill>
                <a:srgbClr val="CCFF99"/>
              </a:solidFill>
              <a:latin typeface="Albertus" pitchFamily="34" charset="0"/>
              <a:cs typeface="Arial" panose="020B0604020202020204" pitchFamily="34" charset="0"/>
            </a:endParaRPr>
          </a:p>
        </p:txBody>
      </p:sp>
    </p:spTree>
    <p:extLst>
      <p:ext uri="{BB962C8B-B14F-4D97-AF65-F5344CB8AC3E}">
        <p14:creationId xmlns:p14="http://schemas.microsoft.com/office/powerpoint/2010/main" val="937753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97075" y="276768"/>
            <a:ext cx="6837045" cy="1150956"/>
          </a:xfrm>
          <a:prstGeom prst="rect">
            <a:avLst/>
          </a:prstGeom>
        </p:spPr>
        <p:txBody>
          <a:bodyPr vert="horz" wrap="square" lIns="0" tIns="12065" rIns="0" bIns="0" rtlCol="0" anchor="ctr">
            <a:spAutoFit/>
          </a:bodyPr>
          <a:lstStyle/>
          <a:p>
            <a:pPr marL="12700">
              <a:lnSpc>
                <a:spcPct val="100000"/>
              </a:lnSpc>
              <a:spcBef>
                <a:spcPts val="95"/>
              </a:spcBef>
            </a:pPr>
            <a:r>
              <a:rPr sz="3700" b="1" spc="-5" dirty="0">
                <a:latin typeface="Arial"/>
                <a:cs typeface="Arial"/>
              </a:rPr>
              <a:t>Prinsip</a:t>
            </a:r>
            <a:r>
              <a:rPr sz="3700" b="1" spc="-20" dirty="0">
                <a:latin typeface="Arial"/>
                <a:cs typeface="Arial"/>
              </a:rPr>
              <a:t> </a:t>
            </a:r>
            <a:r>
              <a:rPr sz="3700" b="1" spc="-5" dirty="0">
                <a:latin typeface="Arial"/>
                <a:cs typeface="Arial"/>
              </a:rPr>
              <a:t>Pengelolaan</a:t>
            </a:r>
            <a:r>
              <a:rPr sz="3700" b="1" spc="15" dirty="0">
                <a:latin typeface="Arial"/>
                <a:cs typeface="Arial"/>
              </a:rPr>
              <a:t> </a:t>
            </a:r>
            <a:r>
              <a:rPr sz="3700" b="1" spc="-5" dirty="0">
                <a:latin typeface="Arial"/>
                <a:cs typeface="Arial"/>
              </a:rPr>
              <a:t>Anggaran</a:t>
            </a:r>
            <a:endParaRPr sz="3700">
              <a:latin typeface="Arial"/>
              <a:cs typeface="Arial"/>
            </a:endParaRPr>
          </a:p>
        </p:txBody>
      </p:sp>
      <p:sp>
        <p:nvSpPr>
          <p:cNvPr id="3" name="object 3"/>
          <p:cNvSpPr txBox="1"/>
          <p:nvPr/>
        </p:nvSpPr>
        <p:spPr>
          <a:xfrm>
            <a:off x="1831341" y="2006625"/>
            <a:ext cx="8481695" cy="4742324"/>
          </a:xfrm>
          <a:prstGeom prst="rect">
            <a:avLst/>
          </a:prstGeom>
        </p:spPr>
        <p:txBody>
          <a:bodyPr vert="horz" wrap="square" lIns="0" tIns="12700" rIns="0" bIns="0" rtlCol="0">
            <a:spAutoFit/>
          </a:bodyPr>
          <a:lstStyle/>
          <a:p>
            <a:pPr marL="12700" marR="278765">
              <a:lnSpc>
                <a:spcPct val="120000"/>
              </a:lnSpc>
              <a:spcBef>
                <a:spcPts val="100"/>
              </a:spcBef>
              <a:tabLst>
                <a:tab pos="6838950" algn="l"/>
              </a:tabLst>
            </a:pPr>
            <a:r>
              <a:rPr sz="2500" b="1" spc="-5" dirty="0">
                <a:latin typeface="Arial"/>
                <a:cs typeface="Arial"/>
              </a:rPr>
              <a:t>Anggaran</a:t>
            </a:r>
            <a:r>
              <a:rPr sz="2500" b="1" dirty="0">
                <a:latin typeface="Arial"/>
                <a:cs typeface="Arial"/>
              </a:rPr>
              <a:t> </a:t>
            </a:r>
            <a:r>
              <a:rPr sz="2500" b="1" spc="-5" dirty="0">
                <a:latin typeface="Arial"/>
                <a:cs typeface="Arial"/>
              </a:rPr>
              <a:t>dpt</a:t>
            </a:r>
            <a:r>
              <a:rPr sz="2500" b="1" spc="15" dirty="0">
                <a:latin typeface="Arial"/>
                <a:cs typeface="Arial"/>
              </a:rPr>
              <a:t> </a:t>
            </a:r>
            <a:r>
              <a:rPr sz="2500" b="1" spc="-5" dirty="0">
                <a:latin typeface="Arial"/>
                <a:cs typeface="Arial"/>
              </a:rPr>
              <a:t>menjadi</a:t>
            </a:r>
            <a:r>
              <a:rPr sz="2500" b="1" spc="20" dirty="0">
                <a:latin typeface="Arial"/>
                <a:cs typeface="Arial"/>
              </a:rPr>
              <a:t> </a:t>
            </a:r>
            <a:r>
              <a:rPr sz="2500" b="1" spc="-5" dirty="0">
                <a:latin typeface="Arial"/>
                <a:cs typeface="Arial"/>
              </a:rPr>
              <a:t>alat</a:t>
            </a:r>
            <a:r>
              <a:rPr sz="2500" b="1" spc="10" dirty="0">
                <a:latin typeface="Arial"/>
                <a:cs typeface="Arial"/>
              </a:rPr>
              <a:t> </a:t>
            </a:r>
            <a:r>
              <a:rPr sz="2500" b="1" spc="-5" dirty="0">
                <a:latin typeface="Arial"/>
                <a:cs typeface="Arial"/>
              </a:rPr>
              <a:t>perenc</a:t>
            </a:r>
            <a:r>
              <a:rPr sz="2500" b="1" spc="5" dirty="0">
                <a:latin typeface="Arial"/>
                <a:cs typeface="Arial"/>
              </a:rPr>
              <a:t> </a:t>
            </a:r>
            <a:r>
              <a:rPr sz="2500" b="1" spc="-5" dirty="0">
                <a:latin typeface="Arial"/>
                <a:cs typeface="Arial"/>
              </a:rPr>
              <a:t>&amp;</a:t>
            </a:r>
            <a:r>
              <a:rPr sz="2500" b="1" dirty="0">
                <a:latin typeface="Arial"/>
                <a:cs typeface="Arial"/>
              </a:rPr>
              <a:t> </a:t>
            </a:r>
            <a:r>
              <a:rPr sz="2500" b="1" spc="-5" dirty="0">
                <a:latin typeface="Arial"/>
                <a:cs typeface="Arial"/>
              </a:rPr>
              <a:t>pengendalian</a:t>
            </a:r>
            <a:r>
              <a:rPr sz="2500" b="1" spc="5" dirty="0">
                <a:latin typeface="Arial"/>
                <a:cs typeface="Arial"/>
              </a:rPr>
              <a:t> </a:t>
            </a:r>
            <a:r>
              <a:rPr sz="2500" b="1" spc="-5" dirty="0">
                <a:latin typeface="Arial"/>
                <a:cs typeface="Arial"/>
              </a:rPr>
              <a:t>jika </a:t>
            </a:r>
            <a:r>
              <a:rPr sz="2500" b="1" spc="-680" dirty="0">
                <a:latin typeface="Arial"/>
                <a:cs typeface="Arial"/>
              </a:rPr>
              <a:t> </a:t>
            </a:r>
            <a:r>
              <a:rPr sz="2500" b="1" spc="-5" dirty="0">
                <a:latin typeface="Arial"/>
                <a:cs typeface="Arial"/>
              </a:rPr>
              <a:t>organisasi</a:t>
            </a:r>
            <a:r>
              <a:rPr sz="2500" b="1" spc="15" dirty="0">
                <a:latin typeface="Arial"/>
                <a:cs typeface="Arial"/>
              </a:rPr>
              <a:t> </a:t>
            </a:r>
            <a:r>
              <a:rPr sz="2500" b="1" spc="-5" dirty="0">
                <a:latin typeface="Arial"/>
                <a:cs typeface="Arial"/>
              </a:rPr>
              <a:t>sehat</a:t>
            </a:r>
            <a:r>
              <a:rPr sz="2500" b="1" spc="20" dirty="0">
                <a:latin typeface="Arial"/>
                <a:cs typeface="Arial"/>
              </a:rPr>
              <a:t> </a:t>
            </a:r>
            <a:r>
              <a:rPr sz="2500" b="1" spc="-10" dirty="0">
                <a:latin typeface="Arial"/>
                <a:cs typeface="Arial"/>
              </a:rPr>
              <a:t>yakni</a:t>
            </a:r>
            <a:r>
              <a:rPr sz="2500" b="1" spc="60" dirty="0">
                <a:latin typeface="Arial"/>
                <a:cs typeface="Arial"/>
              </a:rPr>
              <a:t> </a:t>
            </a:r>
            <a:r>
              <a:rPr sz="2500" b="1" spc="-5" dirty="0">
                <a:latin typeface="Arial"/>
                <a:cs typeface="Arial"/>
              </a:rPr>
              <a:t>dikelola</a:t>
            </a:r>
            <a:r>
              <a:rPr sz="2500" b="1" spc="30" dirty="0">
                <a:latin typeface="Arial"/>
                <a:cs typeface="Arial"/>
              </a:rPr>
              <a:t> </a:t>
            </a:r>
            <a:r>
              <a:rPr sz="2500" b="1" spc="-5" dirty="0">
                <a:latin typeface="Arial"/>
                <a:cs typeface="Arial"/>
              </a:rPr>
              <a:t>berdasarkan	prinsip:</a:t>
            </a:r>
            <a:endParaRPr sz="2500">
              <a:latin typeface="Arial"/>
              <a:cs typeface="Arial"/>
            </a:endParaRPr>
          </a:p>
          <a:p>
            <a:pPr marL="355600" marR="5080" indent="-342900">
              <a:spcBef>
                <a:spcPts val="660"/>
              </a:spcBef>
            </a:pPr>
            <a:r>
              <a:rPr sz="2800" b="1" spc="-5" dirty="0">
                <a:latin typeface="Arial"/>
                <a:cs typeface="Arial"/>
              </a:rPr>
              <a:t>*</a:t>
            </a:r>
            <a:r>
              <a:rPr sz="2800" b="1" spc="-15" dirty="0">
                <a:latin typeface="Arial"/>
                <a:cs typeface="Arial"/>
              </a:rPr>
              <a:t> </a:t>
            </a:r>
            <a:r>
              <a:rPr sz="2800" b="1" spc="-10" dirty="0">
                <a:latin typeface="Arial"/>
                <a:cs typeface="Arial"/>
              </a:rPr>
              <a:t>Adanya</a:t>
            </a:r>
            <a:r>
              <a:rPr sz="2800" b="1" spc="55" dirty="0">
                <a:latin typeface="Arial"/>
                <a:cs typeface="Arial"/>
              </a:rPr>
              <a:t> </a:t>
            </a:r>
            <a:r>
              <a:rPr sz="2800" b="1" spc="-5" dirty="0">
                <a:latin typeface="Arial"/>
                <a:cs typeface="Arial"/>
              </a:rPr>
              <a:t>pembagian</a:t>
            </a:r>
            <a:r>
              <a:rPr sz="2800" b="1" spc="30" dirty="0">
                <a:latin typeface="Arial"/>
                <a:cs typeface="Arial"/>
              </a:rPr>
              <a:t> </a:t>
            </a:r>
            <a:r>
              <a:rPr sz="2800" b="1" spc="-5" dirty="0">
                <a:latin typeface="Arial"/>
                <a:cs typeface="Arial"/>
              </a:rPr>
              <a:t>wewenang</a:t>
            </a:r>
            <a:r>
              <a:rPr sz="2800" b="1" spc="10" dirty="0">
                <a:latin typeface="Arial"/>
                <a:cs typeface="Arial"/>
              </a:rPr>
              <a:t> </a:t>
            </a:r>
            <a:r>
              <a:rPr sz="2800" b="1" spc="-5" dirty="0">
                <a:latin typeface="Arial"/>
                <a:cs typeface="Arial"/>
              </a:rPr>
              <a:t>&amp;</a:t>
            </a:r>
            <a:r>
              <a:rPr sz="2800" b="1" dirty="0">
                <a:latin typeface="Arial"/>
                <a:cs typeface="Arial"/>
              </a:rPr>
              <a:t> </a:t>
            </a:r>
            <a:r>
              <a:rPr sz="2800" b="1" spc="-5" dirty="0">
                <a:latin typeface="Arial"/>
                <a:cs typeface="Arial"/>
              </a:rPr>
              <a:t>tanggng</a:t>
            </a:r>
            <a:r>
              <a:rPr sz="2800" b="1" spc="25" dirty="0">
                <a:latin typeface="Arial"/>
                <a:cs typeface="Arial"/>
              </a:rPr>
              <a:t> </a:t>
            </a:r>
            <a:r>
              <a:rPr sz="2800" b="1" spc="-5" dirty="0">
                <a:latin typeface="Arial"/>
                <a:cs typeface="Arial"/>
              </a:rPr>
              <a:t>jwb</a:t>
            </a:r>
            <a:r>
              <a:rPr sz="2800" b="1" spc="-10" dirty="0">
                <a:latin typeface="Arial"/>
                <a:cs typeface="Arial"/>
              </a:rPr>
              <a:t> </a:t>
            </a:r>
            <a:r>
              <a:rPr sz="2800" b="1" spc="-20" dirty="0">
                <a:latin typeface="Arial"/>
                <a:cs typeface="Arial"/>
              </a:rPr>
              <a:t>yg </a:t>
            </a:r>
            <a:r>
              <a:rPr sz="2800" b="1" spc="-765" dirty="0">
                <a:latin typeface="Arial"/>
                <a:cs typeface="Arial"/>
              </a:rPr>
              <a:t> </a:t>
            </a:r>
            <a:r>
              <a:rPr sz="2800" b="1" spc="-5" dirty="0">
                <a:latin typeface="Arial"/>
                <a:cs typeface="Arial"/>
              </a:rPr>
              <a:t>jelas</a:t>
            </a:r>
            <a:r>
              <a:rPr sz="2800" b="1" spc="-10" dirty="0">
                <a:latin typeface="Arial"/>
                <a:cs typeface="Arial"/>
              </a:rPr>
              <a:t> </a:t>
            </a:r>
            <a:r>
              <a:rPr sz="2800" b="1" spc="-5" dirty="0">
                <a:latin typeface="Arial"/>
                <a:cs typeface="Arial"/>
              </a:rPr>
              <a:t>dlm</a:t>
            </a:r>
            <a:r>
              <a:rPr sz="2800" b="1" spc="5" dirty="0">
                <a:latin typeface="Arial"/>
                <a:cs typeface="Arial"/>
              </a:rPr>
              <a:t> </a:t>
            </a:r>
            <a:r>
              <a:rPr sz="2800" b="1" dirty="0">
                <a:latin typeface="Arial"/>
                <a:cs typeface="Arial"/>
              </a:rPr>
              <a:t>sistem</a:t>
            </a:r>
            <a:r>
              <a:rPr sz="2800" b="1" spc="-5" dirty="0">
                <a:latin typeface="Arial"/>
                <a:cs typeface="Arial"/>
              </a:rPr>
              <a:t> manjemen</a:t>
            </a:r>
            <a:r>
              <a:rPr sz="2800" b="1" spc="20" dirty="0">
                <a:latin typeface="Arial"/>
                <a:cs typeface="Arial"/>
              </a:rPr>
              <a:t> </a:t>
            </a:r>
            <a:r>
              <a:rPr sz="2800" b="1" spc="-5" dirty="0">
                <a:latin typeface="Arial"/>
                <a:cs typeface="Arial"/>
              </a:rPr>
              <a:t>&amp; organisasi</a:t>
            </a:r>
            <a:endParaRPr sz="2800">
              <a:latin typeface="Arial"/>
              <a:cs typeface="Arial"/>
            </a:endParaRPr>
          </a:p>
          <a:p>
            <a:pPr marL="355600" marR="860425" indent="-342900">
              <a:spcBef>
                <a:spcPts val="675"/>
              </a:spcBef>
              <a:buFont typeface="Arial MT"/>
              <a:buChar char="•"/>
              <a:tabLst>
                <a:tab pos="354965" algn="l"/>
                <a:tab pos="355600" algn="l"/>
              </a:tabLst>
            </a:pPr>
            <a:r>
              <a:rPr sz="2800" b="1" spc="-10" dirty="0">
                <a:latin typeface="Arial"/>
                <a:cs typeface="Arial"/>
              </a:rPr>
              <a:t>Adanya</a:t>
            </a:r>
            <a:r>
              <a:rPr sz="2800" b="1" spc="40" dirty="0">
                <a:latin typeface="Arial"/>
                <a:cs typeface="Arial"/>
              </a:rPr>
              <a:t> </a:t>
            </a:r>
            <a:r>
              <a:rPr sz="2800" b="1" dirty="0">
                <a:latin typeface="Arial"/>
                <a:cs typeface="Arial"/>
              </a:rPr>
              <a:t>sisitem</a:t>
            </a:r>
            <a:r>
              <a:rPr sz="2800" b="1" spc="-10" dirty="0">
                <a:latin typeface="Arial"/>
                <a:cs typeface="Arial"/>
              </a:rPr>
              <a:t> </a:t>
            </a:r>
            <a:r>
              <a:rPr sz="2800" b="1" spc="-5" dirty="0">
                <a:latin typeface="Arial"/>
                <a:cs typeface="Arial"/>
              </a:rPr>
              <a:t>akuntansi</a:t>
            </a:r>
            <a:r>
              <a:rPr sz="2800" b="1" spc="20" dirty="0">
                <a:latin typeface="Arial"/>
                <a:cs typeface="Arial"/>
              </a:rPr>
              <a:t> </a:t>
            </a:r>
            <a:r>
              <a:rPr sz="2800" b="1" spc="-20" dirty="0">
                <a:latin typeface="Arial"/>
                <a:cs typeface="Arial"/>
              </a:rPr>
              <a:t>yg</a:t>
            </a:r>
            <a:r>
              <a:rPr sz="2800" b="1" spc="35" dirty="0">
                <a:latin typeface="Arial"/>
                <a:cs typeface="Arial"/>
              </a:rPr>
              <a:t> </a:t>
            </a:r>
            <a:r>
              <a:rPr sz="2800" b="1" spc="-5" dirty="0">
                <a:latin typeface="Arial"/>
                <a:cs typeface="Arial"/>
              </a:rPr>
              <a:t>memadai</a:t>
            </a:r>
            <a:r>
              <a:rPr sz="2800" b="1" spc="5" dirty="0">
                <a:latin typeface="Arial"/>
                <a:cs typeface="Arial"/>
              </a:rPr>
              <a:t> </a:t>
            </a:r>
            <a:r>
              <a:rPr sz="2800" b="1" spc="-5" dirty="0">
                <a:latin typeface="Arial"/>
                <a:cs typeface="Arial"/>
              </a:rPr>
              <a:t>dlm </a:t>
            </a:r>
            <a:r>
              <a:rPr sz="2800" b="1" spc="-765" dirty="0">
                <a:latin typeface="Arial"/>
                <a:cs typeface="Arial"/>
              </a:rPr>
              <a:t> </a:t>
            </a:r>
            <a:r>
              <a:rPr sz="2800" b="1" spc="-5" dirty="0">
                <a:latin typeface="Arial"/>
                <a:cs typeface="Arial"/>
              </a:rPr>
              <a:t>melaksanakan</a:t>
            </a:r>
            <a:r>
              <a:rPr sz="2800" b="1" spc="25" dirty="0">
                <a:latin typeface="Arial"/>
                <a:cs typeface="Arial"/>
              </a:rPr>
              <a:t> </a:t>
            </a:r>
            <a:r>
              <a:rPr sz="2800" b="1" spc="-5" dirty="0">
                <a:latin typeface="Arial"/>
                <a:cs typeface="Arial"/>
              </a:rPr>
              <a:t>anggaran</a:t>
            </a:r>
            <a:endParaRPr sz="2800">
              <a:latin typeface="Arial"/>
              <a:cs typeface="Arial"/>
            </a:endParaRPr>
          </a:p>
          <a:p>
            <a:pPr marL="355600" marR="112395" indent="-342900">
              <a:spcBef>
                <a:spcPts val="675"/>
              </a:spcBef>
              <a:buFont typeface="Arial MT"/>
              <a:buChar char="•"/>
              <a:tabLst>
                <a:tab pos="354965" algn="l"/>
                <a:tab pos="355600" algn="l"/>
              </a:tabLst>
            </a:pPr>
            <a:r>
              <a:rPr sz="2800" b="1" spc="-10" dirty="0">
                <a:latin typeface="Arial"/>
                <a:cs typeface="Arial"/>
              </a:rPr>
              <a:t>Adanya</a:t>
            </a:r>
            <a:r>
              <a:rPr sz="2800" b="1" spc="55" dirty="0">
                <a:latin typeface="Arial"/>
                <a:cs typeface="Arial"/>
              </a:rPr>
              <a:t> </a:t>
            </a:r>
            <a:r>
              <a:rPr sz="2800" b="1" spc="-5" dirty="0">
                <a:latin typeface="Arial"/>
                <a:cs typeface="Arial"/>
              </a:rPr>
              <a:t>penelitian</a:t>
            </a:r>
            <a:r>
              <a:rPr sz="2800" b="1" spc="35" dirty="0">
                <a:latin typeface="Arial"/>
                <a:cs typeface="Arial"/>
              </a:rPr>
              <a:t> </a:t>
            </a:r>
            <a:r>
              <a:rPr sz="2800" b="1" spc="-5" dirty="0">
                <a:latin typeface="Arial"/>
                <a:cs typeface="Arial"/>
              </a:rPr>
              <a:t>&amp;</a:t>
            </a:r>
            <a:r>
              <a:rPr sz="2800" b="1" dirty="0">
                <a:latin typeface="Arial"/>
                <a:cs typeface="Arial"/>
              </a:rPr>
              <a:t> </a:t>
            </a:r>
            <a:r>
              <a:rPr sz="2800" b="1" spc="-5" dirty="0">
                <a:latin typeface="Arial"/>
                <a:cs typeface="Arial"/>
              </a:rPr>
              <a:t>analisis</a:t>
            </a:r>
            <a:r>
              <a:rPr sz="2800" b="1" spc="5" dirty="0">
                <a:latin typeface="Arial"/>
                <a:cs typeface="Arial"/>
              </a:rPr>
              <a:t> </a:t>
            </a:r>
            <a:r>
              <a:rPr sz="2800" b="1" spc="-5" dirty="0">
                <a:latin typeface="Arial"/>
                <a:cs typeface="Arial"/>
              </a:rPr>
              <a:t>utk</a:t>
            </a:r>
            <a:r>
              <a:rPr sz="2800" b="1" dirty="0">
                <a:latin typeface="Arial"/>
                <a:cs typeface="Arial"/>
              </a:rPr>
              <a:t> </a:t>
            </a:r>
            <a:r>
              <a:rPr sz="2800" b="1" spc="-5" dirty="0">
                <a:latin typeface="Arial"/>
                <a:cs typeface="Arial"/>
              </a:rPr>
              <a:t>menilai</a:t>
            </a:r>
            <a:r>
              <a:rPr sz="2800" b="1" spc="15" dirty="0">
                <a:latin typeface="Arial"/>
                <a:cs typeface="Arial"/>
              </a:rPr>
              <a:t> </a:t>
            </a:r>
            <a:r>
              <a:rPr sz="2800" b="1" spc="-5" dirty="0">
                <a:latin typeface="Arial"/>
                <a:cs typeface="Arial"/>
              </a:rPr>
              <a:t>kinerja </a:t>
            </a:r>
            <a:r>
              <a:rPr sz="2800" b="1" spc="-765" dirty="0">
                <a:latin typeface="Arial"/>
                <a:cs typeface="Arial"/>
              </a:rPr>
              <a:t> </a:t>
            </a:r>
            <a:r>
              <a:rPr sz="2800" b="1" spc="-5" dirty="0">
                <a:latin typeface="Arial"/>
                <a:cs typeface="Arial"/>
              </a:rPr>
              <a:t>organisasi</a:t>
            </a:r>
            <a:endParaRPr sz="2800">
              <a:latin typeface="Arial"/>
              <a:cs typeface="Arial"/>
            </a:endParaRPr>
          </a:p>
          <a:p>
            <a:pPr marL="355600" marR="147955" indent="-342900">
              <a:spcBef>
                <a:spcPts val="670"/>
              </a:spcBef>
              <a:buFont typeface="Arial MT"/>
              <a:buChar char="•"/>
              <a:tabLst>
                <a:tab pos="354965" algn="l"/>
                <a:tab pos="355600" algn="l"/>
              </a:tabLst>
            </a:pPr>
            <a:r>
              <a:rPr sz="2800" b="1" spc="-10" dirty="0">
                <a:latin typeface="Arial"/>
                <a:cs typeface="Arial"/>
              </a:rPr>
              <a:t>Adanya</a:t>
            </a:r>
            <a:r>
              <a:rPr sz="2800" b="1" spc="45" dirty="0">
                <a:latin typeface="Arial"/>
                <a:cs typeface="Arial"/>
              </a:rPr>
              <a:t> </a:t>
            </a:r>
            <a:r>
              <a:rPr sz="2800" b="1" spc="-5" dirty="0">
                <a:latin typeface="Arial"/>
                <a:cs typeface="Arial"/>
              </a:rPr>
              <a:t>dukungan</a:t>
            </a:r>
            <a:r>
              <a:rPr sz="2800" b="1" spc="50" dirty="0">
                <a:latin typeface="Arial"/>
                <a:cs typeface="Arial"/>
              </a:rPr>
              <a:t> </a:t>
            </a:r>
            <a:r>
              <a:rPr sz="2800" b="1" spc="-5" dirty="0">
                <a:latin typeface="Arial"/>
                <a:cs typeface="Arial"/>
              </a:rPr>
              <a:t>dari</a:t>
            </a:r>
            <a:r>
              <a:rPr sz="2800" b="1" dirty="0">
                <a:latin typeface="Arial"/>
                <a:cs typeface="Arial"/>
              </a:rPr>
              <a:t> </a:t>
            </a:r>
            <a:r>
              <a:rPr sz="2800" b="1" spc="-5" dirty="0">
                <a:latin typeface="Arial"/>
                <a:cs typeface="Arial"/>
              </a:rPr>
              <a:t>pelaksana</a:t>
            </a:r>
            <a:r>
              <a:rPr sz="2800" b="1" spc="15" dirty="0">
                <a:latin typeface="Arial"/>
                <a:cs typeface="Arial"/>
              </a:rPr>
              <a:t> </a:t>
            </a:r>
            <a:r>
              <a:rPr sz="2800" b="1" spc="-5" dirty="0">
                <a:latin typeface="Arial"/>
                <a:cs typeface="Arial"/>
              </a:rPr>
              <a:t>mulai</a:t>
            </a:r>
            <a:r>
              <a:rPr sz="2800" b="1" spc="5" dirty="0">
                <a:latin typeface="Arial"/>
                <a:cs typeface="Arial"/>
              </a:rPr>
              <a:t> </a:t>
            </a:r>
            <a:r>
              <a:rPr sz="2800" b="1" spc="-5" dirty="0">
                <a:latin typeface="Arial"/>
                <a:cs typeface="Arial"/>
              </a:rPr>
              <a:t>dari </a:t>
            </a:r>
            <a:r>
              <a:rPr sz="2800" b="1" dirty="0">
                <a:latin typeface="Arial"/>
                <a:cs typeface="Arial"/>
              </a:rPr>
              <a:t>tkt </a:t>
            </a:r>
            <a:r>
              <a:rPr sz="2800" b="1" spc="-760" dirty="0">
                <a:latin typeface="Arial"/>
                <a:cs typeface="Arial"/>
              </a:rPr>
              <a:t> </a:t>
            </a:r>
            <a:r>
              <a:rPr sz="2800" b="1" spc="-5" dirty="0">
                <a:latin typeface="Arial"/>
                <a:cs typeface="Arial"/>
              </a:rPr>
              <a:t>atas</a:t>
            </a:r>
            <a:r>
              <a:rPr sz="2800" b="1" dirty="0">
                <a:latin typeface="Arial"/>
                <a:cs typeface="Arial"/>
              </a:rPr>
              <a:t> </a:t>
            </a:r>
            <a:r>
              <a:rPr sz="2800" b="1" spc="-5" dirty="0">
                <a:latin typeface="Arial"/>
                <a:cs typeface="Arial"/>
              </a:rPr>
              <a:t>sampai</a:t>
            </a:r>
            <a:r>
              <a:rPr sz="2800" b="1" spc="10" dirty="0">
                <a:latin typeface="Arial"/>
                <a:cs typeface="Arial"/>
              </a:rPr>
              <a:t> </a:t>
            </a:r>
            <a:r>
              <a:rPr sz="2800" b="1" spc="-20" dirty="0">
                <a:latin typeface="Arial"/>
                <a:cs typeface="Arial"/>
              </a:rPr>
              <a:t>yg</a:t>
            </a:r>
            <a:r>
              <a:rPr sz="2800" b="1" spc="40" dirty="0">
                <a:latin typeface="Arial"/>
                <a:cs typeface="Arial"/>
              </a:rPr>
              <a:t> </a:t>
            </a:r>
            <a:r>
              <a:rPr sz="2800" b="1" spc="-5" dirty="0">
                <a:latin typeface="Arial"/>
                <a:cs typeface="Arial"/>
              </a:rPr>
              <a:t>paling</a:t>
            </a:r>
            <a:r>
              <a:rPr sz="2800" b="1" spc="5" dirty="0">
                <a:latin typeface="Arial"/>
                <a:cs typeface="Arial"/>
              </a:rPr>
              <a:t> </a:t>
            </a:r>
            <a:r>
              <a:rPr sz="2800" b="1" spc="-5" dirty="0">
                <a:latin typeface="Arial"/>
                <a:cs typeface="Arial"/>
              </a:rPr>
              <a:t>bawah</a:t>
            </a:r>
            <a:endParaRPr sz="28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 xmlns:a16="http://schemas.microsoft.com/office/drawing/2014/main" id="{46C1EE00-279B-3236-5261-6E0959955561}"/>
              </a:ext>
            </a:extLst>
          </p:cNvPr>
          <p:cNvSpPr>
            <a:spLocks noGrp="1" noRot="1" noChangeArrowheads="1"/>
          </p:cNvSpPr>
          <p:nvPr>
            <p:ph type="title"/>
          </p:nvPr>
        </p:nvSpPr>
        <p:spPr>
          <a:xfrm>
            <a:off x="2174876" y="333375"/>
            <a:ext cx="7910513" cy="711200"/>
          </a:xfrm>
          <a:solidFill>
            <a:srgbClr val="FF0000"/>
          </a:solidFill>
          <a:ln w="28575">
            <a:solidFill>
              <a:srgbClr val="FFFF00"/>
            </a:solidFill>
          </a:ln>
        </p:spPr>
        <p:txBody>
          <a:bodyPr>
            <a:normAutofit fontScale="90000"/>
          </a:bodyPr>
          <a:lstStyle/>
          <a:p>
            <a:pPr eaLnBrk="1" hangingPunct="1">
              <a:defRPr/>
            </a:pPr>
            <a:r>
              <a:rPr lang="en-US">
                <a:solidFill>
                  <a:srgbClr val="FFFF00"/>
                </a:solidFill>
              </a:rPr>
              <a:t>Prinsip-Prinsip Penganggaran</a:t>
            </a:r>
          </a:p>
        </p:txBody>
      </p:sp>
      <p:sp>
        <p:nvSpPr>
          <p:cNvPr id="103427" name="Rectangle 3">
            <a:extLst>
              <a:ext uri="{FF2B5EF4-FFF2-40B4-BE49-F238E27FC236}">
                <a16:creationId xmlns="" xmlns:a16="http://schemas.microsoft.com/office/drawing/2014/main" id="{8BEBF919-92CD-1B90-F7D0-00CCBF124172}"/>
              </a:ext>
            </a:extLst>
          </p:cNvPr>
          <p:cNvSpPr>
            <a:spLocks noChangeArrowheads="1"/>
          </p:cNvSpPr>
          <p:nvPr/>
        </p:nvSpPr>
        <p:spPr bwMode="auto">
          <a:xfrm>
            <a:off x="2084389" y="1700213"/>
            <a:ext cx="8066087" cy="4024312"/>
          </a:xfrm>
          <a:prstGeom prst="rect">
            <a:avLst/>
          </a:prstGeom>
          <a:noFill/>
          <a:ln w="9525">
            <a:noFill/>
            <a:miter lim="800000"/>
            <a:headEnd/>
            <a:tailEnd/>
          </a:ln>
          <a:effectLst>
            <a:outerShdw dist="28398" dir="1593903" algn="ctr" rotWithShape="0">
              <a:srgbClr val="000000"/>
            </a:outerShdw>
          </a:effectLst>
        </p:spPr>
        <p:txBody>
          <a:bodyPr/>
          <a:lstStyle/>
          <a:p>
            <a:pPr marL="542925" indent="-542925" algn="just">
              <a:spcBef>
                <a:spcPct val="50000"/>
              </a:spcBef>
              <a:buClr>
                <a:srgbClr val="FFFF00"/>
              </a:buClr>
              <a:buSzPct val="80000"/>
              <a:buFont typeface="Wingdings" pitchFamily="2" charset="2"/>
              <a:buChar char="q"/>
              <a:defRPr/>
            </a:pPr>
            <a:r>
              <a:rPr lang="en-US" sz="2400">
                <a:effectLst>
                  <a:outerShdw blurRad="38100" dist="38100" dir="2700000" algn="tl">
                    <a:srgbClr val="000000"/>
                  </a:outerShdw>
                </a:effectLst>
                <a:latin typeface="Arial Narrow" pitchFamily="34" charset="0"/>
              </a:rPr>
              <a:t>Semua penerimaan baik dalam bentuk uang, maupun barang dan/atau jasa dianggarkan dalam APBD</a:t>
            </a:r>
          </a:p>
          <a:p>
            <a:pPr marL="542925" indent="-542925" algn="just">
              <a:spcBef>
                <a:spcPct val="50000"/>
              </a:spcBef>
              <a:buClr>
                <a:srgbClr val="FFFF00"/>
              </a:buClr>
              <a:buSzPct val="80000"/>
              <a:buFont typeface="Wingdings" pitchFamily="2" charset="2"/>
              <a:buChar char="q"/>
              <a:defRPr/>
            </a:pPr>
            <a:r>
              <a:rPr lang="en-US" sz="2400">
                <a:effectLst>
                  <a:outerShdw blurRad="38100" dist="38100" dir="2700000" algn="tl">
                    <a:srgbClr val="000000"/>
                  </a:outerShdw>
                </a:effectLst>
                <a:latin typeface="Arial Narrow" pitchFamily="34" charset="0"/>
              </a:rPr>
              <a:t>Seluruh pendapatan, belanja dan pembiayaan dianggarkan secara bruto</a:t>
            </a:r>
          </a:p>
          <a:p>
            <a:pPr marL="542925" indent="-542925" algn="just">
              <a:spcBef>
                <a:spcPct val="50000"/>
              </a:spcBef>
              <a:buClr>
                <a:srgbClr val="FFFF00"/>
              </a:buClr>
              <a:buSzPct val="80000"/>
              <a:buFont typeface="Wingdings" pitchFamily="2" charset="2"/>
              <a:buChar char="q"/>
              <a:defRPr/>
            </a:pPr>
            <a:r>
              <a:rPr lang="en-US" sz="2400">
                <a:effectLst>
                  <a:outerShdw blurRad="38100" dist="38100" dir="2700000" algn="tl">
                    <a:srgbClr val="000000"/>
                  </a:outerShdw>
                </a:effectLst>
                <a:latin typeface="Arial Narrow" pitchFamily="34" charset="0"/>
              </a:rPr>
              <a:t>Jumlah pendapatan merupakan perkiraan terukur dan dpt dicapai serta berdasarkan ketentuan per-UU-an</a:t>
            </a:r>
          </a:p>
          <a:p>
            <a:pPr marL="542925" indent="-542925" algn="just">
              <a:spcBef>
                <a:spcPct val="50000"/>
              </a:spcBef>
              <a:buClr>
                <a:srgbClr val="FFFF00"/>
              </a:buClr>
              <a:buSzPct val="80000"/>
              <a:buFont typeface="Wingdings" pitchFamily="2" charset="2"/>
              <a:buChar char="q"/>
              <a:defRPr/>
            </a:pPr>
            <a:r>
              <a:rPr lang="en-US" sz="2400">
                <a:effectLst>
                  <a:outerShdw blurRad="38100" dist="38100" dir="2700000" algn="tl">
                    <a:srgbClr val="000000"/>
                  </a:outerShdw>
                </a:effectLst>
                <a:latin typeface="Arial Narrow" pitchFamily="34" charset="0"/>
              </a:rPr>
              <a:t>Penganggaran pengeluaran harus didukung dengan adanya kepastian tersedianya penerimaan dalam jumlah cukup dan harus didukung dengan dasar hukum yang melandasinya</a:t>
            </a:r>
          </a:p>
        </p:txBody>
      </p:sp>
    </p:spTree>
    <p:extLst>
      <p:ext uri="{BB962C8B-B14F-4D97-AF65-F5344CB8AC3E}">
        <p14:creationId xmlns:p14="http://schemas.microsoft.com/office/powerpoint/2010/main" val="3366117902"/>
      </p:ext>
    </p:extLst>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96715" y="437464"/>
            <a:ext cx="4050029" cy="651510"/>
          </a:xfrm>
          <a:prstGeom prst="rect">
            <a:avLst/>
          </a:prstGeom>
        </p:spPr>
        <p:txBody>
          <a:bodyPr vert="horz" wrap="square" lIns="0" tIns="13335" rIns="0" bIns="0" rtlCol="0" anchor="ctr">
            <a:spAutoFit/>
          </a:bodyPr>
          <a:lstStyle/>
          <a:p>
            <a:pPr marL="12700">
              <a:lnSpc>
                <a:spcPct val="100000"/>
              </a:lnSpc>
              <a:spcBef>
                <a:spcPts val="105"/>
              </a:spcBef>
            </a:pPr>
            <a:r>
              <a:rPr sz="4100" b="1" dirty="0">
                <a:latin typeface="Arial"/>
                <a:cs typeface="Arial"/>
              </a:rPr>
              <a:t>ISI</a:t>
            </a:r>
            <a:r>
              <a:rPr sz="4100" b="1" spc="-75" dirty="0">
                <a:latin typeface="Arial"/>
                <a:cs typeface="Arial"/>
              </a:rPr>
              <a:t> </a:t>
            </a:r>
            <a:r>
              <a:rPr sz="4100" b="1" dirty="0">
                <a:latin typeface="Arial"/>
                <a:cs typeface="Arial"/>
              </a:rPr>
              <a:t>ANGGARAN:</a:t>
            </a:r>
            <a:endParaRPr sz="4100">
              <a:latin typeface="Arial"/>
              <a:cs typeface="Arial"/>
            </a:endParaRPr>
          </a:p>
        </p:txBody>
      </p:sp>
      <p:sp>
        <p:nvSpPr>
          <p:cNvPr id="3" name="object 3"/>
          <p:cNvSpPr txBox="1"/>
          <p:nvPr/>
        </p:nvSpPr>
        <p:spPr>
          <a:xfrm>
            <a:off x="2071217" y="2002664"/>
            <a:ext cx="7970520" cy="4399281"/>
          </a:xfrm>
          <a:prstGeom prst="rect">
            <a:avLst/>
          </a:prstGeom>
        </p:spPr>
        <p:txBody>
          <a:bodyPr vert="horz" wrap="square" lIns="0" tIns="13335" rIns="0" bIns="0" rtlCol="0">
            <a:spAutoFit/>
          </a:bodyPr>
          <a:lstStyle/>
          <a:p>
            <a:pPr marL="354965" marR="5080" indent="-342900">
              <a:spcBef>
                <a:spcPts val="105"/>
              </a:spcBef>
              <a:buFont typeface="Arial MT"/>
              <a:buChar char="•"/>
              <a:tabLst>
                <a:tab pos="354965" algn="l"/>
                <a:tab pos="355600" algn="l"/>
              </a:tabLst>
            </a:pPr>
            <a:r>
              <a:rPr sz="3200" b="1" dirty="0">
                <a:latin typeface="Arial"/>
                <a:cs typeface="Arial"/>
              </a:rPr>
              <a:t>KEGIATAN yg AKAN DILAKSANAKAN </a:t>
            </a:r>
            <a:r>
              <a:rPr sz="3200" b="1" spc="5" dirty="0">
                <a:latin typeface="Arial"/>
                <a:cs typeface="Arial"/>
              </a:rPr>
              <a:t> </a:t>
            </a:r>
            <a:r>
              <a:rPr sz="3200" b="1" dirty="0">
                <a:latin typeface="Arial"/>
                <a:cs typeface="Arial"/>
              </a:rPr>
              <a:t>(termasuk</a:t>
            </a:r>
            <a:r>
              <a:rPr sz="3200" b="1" spc="-40" dirty="0">
                <a:latin typeface="Arial"/>
                <a:cs typeface="Arial"/>
              </a:rPr>
              <a:t> </a:t>
            </a:r>
            <a:r>
              <a:rPr sz="3200" b="1" dirty="0">
                <a:latin typeface="Arial"/>
                <a:cs typeface="Arial"/>
              </a:rPr>
              <a:t>barang</a:t>
            </a:r>
            <a:r>
              <a:rPr sz="3200" b="1" spc="-35" dirty="0">
                <a:latin typeface="Arial"/>
                <a:cs typeface="Arial"/>
              </a:rPr>
              <a:t> </a:t>
            </a:r>
            <a:r>
              <a:rPr sz="3200" b="1" dirty="0">
                <a:latin typeface="Arial"/>
                <a:cs typeface="Arial"/>
              </a:rPr>
              <a:t>&amp;</a:t>
            </a:r>
            <a:r>
              <a:rPr sz="3200" b="1" spc="-5" dirty="0">
                <a:latin typeface="Arial"/>
                <a:cs typeface="Arial"/>
              </a:rPr>
              <a:t> jasa </a:t>
            </a:r>
            <a:r>
              <a:rPr sz="3200" b="1" spc="-10" dirty="0">
                <a:latin typeface="Arial"/>
                <a:cs typeface="Arial"/>
              </a:rPr>
              <a:t>yg</a:t>
            </a:r>
            <a:r>
              <a:rPr sz="3200" b="1" spc="-20" dirty="0">
                <a:latin typeface="Arial"/>
                <a:cs typeface="Arial"/>
              </a:rPr>
              <a:t> </a:t>
            </a:r>
            <a:r>
              <a:rPr sz="3200" b="1" spc="-5" dirty="0">
                <a:latin typeface="Arial"/>
                <a:cs typeface="Arial"/>
              </a:rPr>
              <a:t>diperlukan; </a:t>
            </a:r>
            <a:r>
              <a:rPr sz="3200" b="1" spc="-875" dirty="0">
                <a:latin typeface="Arial"/>
                <a:cs typeface="Arial"/>
              </a:rPr>
              <a:t> </a:t>
            </a:r>
            <a:r>
              <a:rPr sz="3200" b="1" spc="-5" dirty="0">
                <a:latin typeface="Arial"/>
                <a:cs typeface="Arial"/>
              </a:rPr>
              <a:t>target,</a:t>
            </a:r>
            <a:r>
              <a:rPr sz="3200" b="1" spc="-35" dirty="0">
                <a:latin typeface="Arial"/>
                <a:cs typeface="Arial"/>
              </a:rPr>
              <a:t> </a:t>
            </a:r>
            <a:r>
              <a:rPr sz="3200" b="1" spc="-5" dirty="0">
                <a:latin typeface="Arial"/>
                <a:cs typeface="Arial"/>
              </a:rPr>
              <a:t>sasaran,</a:t>
            </a:r>
            <a:r>
              <a:rPr sz="3200" b="1" spc="-15" dirty="0">
                <a:latin typeface="Arial"/>
                <a:cs typeface="Arial"/>
              </a:rPr>
              <a:t> </a:t>
            </a:r>
            <a:r>
              <a:rPr sz="3200" b="1" spc="-5" dirty="0">
                <a:latin typeface="Arial"/>
                <a:cs typeface="Arial"/>
              </a:rPr>
              <a:t>volume)</a:t>
            </a:r>
            <a:endParaRPr sz="3200">
              <a:latin typeface="Arial"/>
              <a:cs typeface="Arial"/>
            </a:endParaRPr>
          </a:p>
          <a:p>
            <a:pPr>
              <a:spcBef>
                <a:spcPts val="30"/>
              </a:spcBef>
              <a:buFont typeface="Arial MT"/>
              <a:buChar char="•"/>
            </a:pPr>
            <a:endParaRPr sz="4650">
              <a:latin typeface="Arial"/>
              <a:cs typeface="Arial"/>
            </a:endParaRPr>
          </a:p>
          <a:p>
            <a:pPr marL="354965" marR="541655" indent="-342900">
              <a:buFont typeface="Arial MT"/>
              <a:buChar char="•"/>
              <a:tabLst>
                <a:tab pos="354965" algn="l"/>
                <a:tab pos="355600" algn="l"/>
              </a:tabLst>
            </a:pPr>
            <a:r>
              <a:rPr sz="3200" b="1" dirty="0">
                <a:latin typeface="Arial"/>
                <a:cs typeface="Arial"/>
              </a:rPr>
              <a:t>JUMLAH</a:t>
            </a:r>
            <a:r>
              <a:rPr sz="3200" b="1" spc="-50" dirty="0">
                <a:latin typeface="Arial"/>
                <a:cs typeface="Arial"/>
              </a:rPr>
              <a:t> </a:t>
            </a:r>
            <a:r>
              <a:rPr sz="3200" b="1" dirty="0">
                <a:latin typeface="Arial"/>
                <a:cs typeface="Arial"/>
              </a:rPr>
              <a:t>DANA</a:t>
            </a:r>
            <a:r>
              <a:rPr sz="3200" b="1" spc="-20" dirty="0">
                <a:latin typeface="Arial"/>
                <a:cs typeface="Arial"/>
              </a:rPr>
              <a:t> </a:t>
            </a:r>
            <a:r>
              <a:rPr sz="3200" b="1" dirty="0">
                <a:latin typeface="Arial"/>
                <a:cs typeface="Arial"/>
              </a:rPr>
              <a:t>yg</a:t>
            </a:r>
            <a:r>
              <a:rPr sz="3200" b="1" spc="-20" dirty="0">
                <a:latin typeface="Arial"/>
                <a:cs typeface="Arial"/>
              </a:rPr>
              <a:t> </a:t>
            </a:r>
            <a:r>
              <a:rPr sz="3200" b="1" dirty="0">
                <a:latin typeface="Arial"/>
                <a:cs typeface="Arial"/>
              </a:rPr>
              <a:t>DIPERLUKAN</a:t>
            </a:r>
            <a:r>
              <a:rPr sz="3200" b="1" spc="-45" dirty="0">
                <a:latin typeface="Arial"/>
                <a:cs typeface="Arial"/>
              </a:rPr>
              <a:t> </a:t>
            </a:r>
            <a:r>
              <a:rPr sz="3200" b="1" dirty="0">
                <a:latin typeface="Arial"/>
                <a:cs typeface="Arial"/>
              </a:rPr>
              <a:t>utk </a:t>
            </a:r>
            <a:r>
              <a:rPr sz="3200" b="1" spc="-875" dirty="0">
                <a:latin typeface="Arial"/>
                <a:cs typeface="Arial"/>
              </a:rPr>
              <a:t> </a:t>
            </a:r>
            <a:r>
              <a:rPr sz="3200" b="1" spc="-5" dirty="0">
                <a:latin typeface="Arial"/>
                <a:cs typeface="Arial"/>
              </a:rPr>
              <a:t>membiayai</a:t>
            </a:r>
            <a:r>
              <a:rPr sz="3200" b="1" spc="-15" dirty="0">
                <a:latin typeface="Arial"/>
                <a:cs typeface="Arial"/>
              </a:rPr>
              <a:t> </a:t>
            </a:r>
            <a:r>
              <a:rPr sz="3200" b="1" spc="-5" dirty="0">
                <a:latin typeface="Arial"/>
                <a:cs typeface="Arial"/>
              </a:rPr>
              <a:t>kegiatan</a:t>
            </a:r>
            <a:r>
              <a:rPr sz="3200" b="1" spc="-45" dirty="0">
                <a:latin typeface="Arial"/>
                <a:cs typeface="Arial"/>
              </a:rPr>
              <a:t> </a:t>
            </a:r>
            <a:r>
              <a:rPr sz="3200" b="1" dirty="0">
                <a:latin typeface="Arial"/>
                <a:cs typeface="Arial"/>
              </a:rPr>
              <a:t>(barang</a:t>
            </a:r>
            <a:r>
              <a:rPr sz="3200" b="1" spc="-35" dirty="0">
                <a:latin typeface="Arial"/>
                <a:cs typeface="Arial"/>
              </a:rPr>
              <a:t> </a:t>
            </a:r>
            <a:r>
              <a:rPr sz="3200" b="1" dirty="0">
                <a:latin typeface="Arial"/>
                <a:cs typeface="Arial"/>
              </a:rPr>
              <a:t>&amp;</a:t>
            </a:r>
            <a:r>
              <a:rPr sz="3200" b="1" spc="-5" dirty="0">
                <a:latin typeface="Arial"/>
                <a:cs typeface="Arial"/>
              </a:rPr>
              <a:t> jasa)</a:t>
            </a:r>
            <a:endParaRPr sz="3200">
              <a:latin typeface="Arial"/>
              <a:cs typeface="Arial"/>
            </a:endParaRPr>
          </a:p>
          <a:p>
            <a:pPr>
              <a:spcBef>
                <a:spcPts val="30"/>
              </a:spcBef>
              <a:buFont typeface="Arial MT"/>
              <a:buChar char="•"/>
            </a:pPr>
            <a:endParaRPr sz="4650">
              <a:latin typeface="Arial"/>
              <a:cs typeface="Arial"/>
            </a:endParaRPr>
          </a:p>
          <a:p>
            <a:pPr marL="355600" indent="-342900">
              <a:buFont typeface="Arial MT"/>
              <a:buChar char="•"/>
              <a:tabLst>
                <a:tab pos="354965" algn="l"/>
                <a:tab pos="355600" algn="l"/>
              </a:tabLst>
            </a:pPr>
            <a:r>
              <a:rPr sz="3200" b="1" dirty="0">
                <a:latin typeface="Arial"/>
                <a:cs typeface="Arial"/>
              </a:rPr>
              <a:t>SUMBER</a:t>
            </a:r>
            <a:r>
              <a:rPr sz="3200" b="1" spc="-50" dirty="0">
                <a:latin typeface="Arial"/>
                <a:cs typeface="Arial"/>
              </a:rPr>
              <a:t> </a:t>
            </a:r>
            <a:r>
              <a:rPr sz="3200" b="1" dirty="0">
                <a:latin typeface="Arial"/>
                <a:cs typeface="Arial"/>
              </a:rPr>
              <a:t>DANA</a:t>
            </a:r>
            <a:endParaRPr sz="32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ocument 7"/>
          <p:cNvSpPr/>
          <p:nvPr/>
        </p:nvSpPr>
        <p:spPr>
          <a:xfrm rot="10800000" flipV="1">
            <a:off x="-59632" y="4233"/>
            <a:ext cx="12251631" cy="4021667"/>
          </a:xfrm>
          <a:prstGeom prst="flowChartDocumen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n>
                <a:solidFill>
                  <a:schemeClr val="bg1"/>
                </a:solidFill>
              </a:ln>
            </a:endParaRPr>
          </a:p>
        </p:txBody>
      </p:sp>
      <p:pic>
        <p:nvPicPr>
          <p:cNvPr id="11" name="Picture 8" descr="Hasil gambar untuk LOGO DPRD KABUPATEN BANYUASIN"/>
          <p:cNvPicPr>
            <a:picLocks noChangeAspect="1" noChangeArrowheads="1"/>
          </p:cNvPicPr>
          <p:nvPr/>
        </p:nvPicPr>
        <p:blipFill>
          <a:blip r:embed="rId2" cstate="print"/>
          <a:srcRect/>
          <a:stretch>
            <a:fillRect/>
          </a:stretch>
        </p:blipFill>
        <p:spPr bwMode="auto">
          <a:xfrm>
            <a:off x="-74050" y="292666"/>
            <a:ext cx="2763799" cy="1086158"/>
          </a:xfrm>
          <a:prstGeom prst="rect">
            <a:avLst/>
          </a:prstGeom>
          <a:noFill/>
        </p:spPr>
      </p:pic>
      <p:grpSp>
        <p:nvGrpSpPr>
          <p:cNvPr id="4" name="Group 6"/>
          <p:cNvGrpSpPr>
            <a:grpSpLocks/>
          </p:cNvGrpSpPr>
          <p:nvPr/>
        </p:nvGrpSpPr>
        <p:grpSpPr bwMode="auto">
          <a:xfrm>
            <a:off x="-143933" y="-71437"/>
            <a:ext cx="12479869" cy="6929437"/>
            <a:chOff x="-110099" y="-143451"/>
            <a:chExt cx="9361039" cy="6930008"/>
          </a:xfrm>
        </p:grpSpPr>
        <p:pic>
          <p:nvPicPr>
            <p:cNvPr id="5"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099" y="-143451"/>
              <a:ext cx="9361039" cy="693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6916" y="-564"/>
              <a:ext cx="2033835" cy="716021"/>
            </a:xfrm>
            <a:prstGeom prst="rect">
              <a:avLst/>
            </a:prstGeom>
            <a:solidFill>
              <a:srgbClr val="FBFB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endParaRPr lang="id-ID">
                <a:solidFill>
                  <a:srgbClr val="FFFFFF"/>
                </a:solidFill>
              </a:endParaRPr>
            </a:p>
          </p:txBody>
        </p:sp>
      </p:grpSp>
      <p:sp>
        <p:nvSpPr>
          <p:cNvPr id="9" name="Rectangle 1"/>
          <p:cNvSpPr>
            <a:spLocks noChangeArrowheads="1"/>
          </p:cNvSpPr>
          <p:nvPr/>
        </p:nvSpPr>
        <p:spPr bwMode="auto">
          <a:xfrm>
            <a:off x="637563" y="1888942"/>
            <a:ext cx="1130836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indent="-228600" defTabSz="914400" fontAlgn="base">
              <a:spcBef>
                <a:spcPct val="0"/>
              </a:spcBef>
              <a:spcAft>
                <a:spcPct val="0"/>
              </a:spcAft>
              <a:buFont typeface="+mj-lt"/>
              <a:buAutoNum type="arabicPeriod"/>
            </a:pPr>
            <a:r>
              <a:rPr lang="id-ID" sz="2200" b="1" dirty="0">
                <a:latin typeface="Calibri" pitchFamily="34" charset="0"/>
                <a:ea typeface="Times New Roman" pitchFamily="18" charset="0"/>
                <a:cs typeface="Times New Roman" pitchFamily="18" charset="0"/>
              </a:rPr>
              <a:t>P</a:t>
            </a:r>
            <a:r>
              <a:rPr kumimoji="0" lang="id-ID" sz="2200" b="1" i="0" u="none" strike="noStrike" cap="none" normalizeH="0" baseline="0" dirty="0">
                <a:ln>
                  <a:noFill/>
                </a:ln>
                <a:effectLst/>
                <a:latin typeface="Calibri" pitchFamily="34" charset="0"/>
                <a:ea typeface="Times New Roman" pitchFamily="18" charset="0"/>
                <a:cs typeface="Times New Roman" pitchFamily="18" charset="0"/>
              </a:rPr>
              <a:t>enentuan Kebijakan Umum Anggaran</a:t>
            </a:r>
            <a:r>
              <a:rPr kumimoji="0" lang="id-ID" sz="2200" b="1" i="0" u="none" strike="noStrike" cap="none" normalizeH="0" dirty="0">
                <a:ln>
                  <a:noFill/>
                </a:ln>
                <a:effectLst/>
                <a:latin typeface="Calibri" pitchFamily="34" charset="0"/>
                <a:ea typeface="Times New Roman" pitchFamily="18" charset="0"/>
                <a:cs typeface="Times New Roman" pitchFamily="18" charset="0"/>
              </a:rPr>
              <a:t> dan </a:t>
            </a:r>
            <a:r>
              <a:rPr kumimoji="0" lang="id-ID" sz="2200" b="1" i="0" u="none" strike="noStrike" cap="none" normalizeH="0" baseline="0" dirty="0">
                <a:ln>
                  <a:noFill/>
                </a:ln>
                <a:effectLst/>
                <a:latin typeface="Calibri" pitchFamily="34" charset="0"/>
                <a:ea typeface="Times New Roman" pitchFamily="18" charset="0"/>
                <a:cs typeface="Times New Roman" pitchFamily="18" charset="0"/>
              </a:rPr>
              <a:t>Plafon Prioritas Anggaran Sementara (KUA-PPAS) dapat disahkan oleh kepala daerah, tanpa persetujuan oleh DPRD jika dalam 1,5 bulan pembahasan belum menemukan kesepakatan. </a:t>
            </a:r>
            <a:endParaRPr lang="id-ID" sz="2200" b="1" dirty="0">
              <a:latin typeface="Calibri" pitchFamily="34" charset="0"/>
              <a:ea typeface="Times New Roman" pitchFamily="18" charset="0"/>
              <a:cs typeface="Times New Roman" pitchFamily="18" charset="0"/>
            </a:endParaRPr>
          </a:p>
          <a:p>
            <a:pPr marL="228600" indent="-228600" defTabSz="914400" fontAlgn="base">
              <a:spcBef>
                <a:spcPct val="0"/>
              </a:spcBef>
              <a:spcAft>
                <a:spcPct val="0"/>
              </a:spcAft>
              <a:buFont typeface="+mj-lt"/>
              <a:buAutoNum type="arabicPeriod"/>
            </a:pPr>
            <a:r>
              <a:rPr lang="id-ID" sz="2200" b="1" dirty="0"/>
              <a:t>Kuasa Pengguna Anggaran (KPA) yang diperluas, dan dipertegas yang tadinya hanya berada di tingkat provinsi, kini akan ada di tingkat kabupaten/kota untuk beberapa satuan perangkat kerja daerah. </a:t>
            </a:r>
          </a:p>
          <a:p>
            <a:pPr marL="228600" indent="-228600" defTabSz="914400" fontAlgn="base">
              <a:spcBef>
                <a:spcPct val="0"/>
              </a:spcBef>
              <a:spcAft>
                <a:spcPct val="0"/>
              </a:spcAft>
              <a:buFont typeface="+mj-lt"/>
              <a:buAutoNum type="arabicPeriod"/>
            </a:pPr>
            <a:r>
              <a:rPr lang="id-ID" sz="2200" b="1" dirty="0"/>
              <a:t>Struktur APBD, dari dana perimbangan akan berubah menjadi pendapatan dana transfer. </a:t>
            </a:r>
          </a:p>
          <a:p>
            <a:pPr marL="228600" indent="-228600" defTabSz="914400" fontAlgn="base">
              <a:spcBef>
                <a:spcPct val="0"/>
              </a:spcBef>
              <a:spcAft>
                <a:spcPct val="0"/>
              </a:spcAft>
              <a:buFont typeface="+mj-lt"/>
              <a:buAutoNum type="arabicPeriod"/>
            </a:pPr>
            <a:r>
              <a:rPr lang="id-ID" sz="2200" b="1" dirty="0"/>
              <a:t>Penyesuaian dengan sistem laporan keuangan menurut PP 71/2010. Misalnya di aspek belanja daerah yang sebelumnya hanya ada dua yaitu belanja langsung dan belanja tak langsung, Klasifikasi Belanja Daerah terdiri atas: 1. belanja operasi, 2. Belanja modal  3. Belanja Tidak Terduga  4. Belanja transfer.</a:t>
            </a:r>
          </a:p>
        </p:txBody>
      </p:sp>
      <p:sp>
        <p:nvSpPr>
          <p:cNvPr id="10" name="TextBox 9"/>
          <p:cNvSpPr txBox="1"/>
          <p:nvPr/>
        </p:nvSpPr>
        <p:spPr>
          <a:xfrm>
            <a:off x="2022785" y="149288"/>
            <a:ext cx="8537915" cy="1077218"/>
          </a:xfrm>
          <a:prstGeom prst="rect">
            <a:avLst/>
          </a:prstGeom>
          <a:noFill/>
        </p:spPr>
        <p:txBody>
          <a:bodyPr wrap="none" rtlCol="0">
            <a:spAutoFit/>
          </a:bodyPr>
          <a:lstStyle/>
          <a:p>
            <a:pPr algn="ctr"/>
            <a:r>
              <a:rPr lang="id-ID" sz="3200" dirty="0">
                <a:solidFill>
                  <a:srgbClr val="00B0F0"/>
                </a:solidFill>
              </a:rPr>
              <a:t>PP Nomor 12 Tahun 2019 </a:t>
            </a:r>
          </a:p>
          <a:p>
            <a:pPr algn="ctr"/>
            <a:r>
              <a:rPr lang="id-ID" sz="3200" dirty="0">
                <a:solidFill>
                  <a:srgbClr val="00B0F0"/>
                </a:solidFill>
              </a:rPr>
              <a:t>Tentang Pengelolaan Keuangan Daerah  </a:t>
            </a:r>
          </a:p>
        </p:txBody>
      </p:sp>
    </p:spTree>
    <p:extLst>
      <p:ext uri="{BB962C8B-B14F-4D97-AF65-F5344CB8AC3E}">
        <p14:creationId xmlns:p14="http://schemas.microsoft.com/office/powerpoint/2010/main" val="4127976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5143" y="164341"/>
            <a:ext cx="8610600" cy="1243289"/>
          </a:xfrm>
          <a:prstGeom prst="rect">
            <a:avLst/>
          </a:prstGeom>
        </p:spPr>
        <p:txBody>
          <a:bodyPr vert="horz" wrap="square" lIns="0" tIns="12065" rIns="0" bIns="0" rtlCol="0" anchor="ctr">
            <a:spAutoFit/>
          </a:bodyPr>
          <a:lstStyle/>
          <a:p>
            <a:pPr marL="13970" marR="5080" indent="53340">
              <a:lnSpc>
                <a:spcPct val="100000"/>
              </a:lnSpc>
              <a:spcBef>
                <a:spcPts val="95"/>
              </a:spcBef>
            </a:pPr>
            <a:r>
              <a:rPr b="1" spc="-10" dirty="0">
                <a:latin typeface="Arial"/>
                <a:cs typeface="Arial"/>
              </a:rPr>
              <a:t>TUGAS</a:t>
            </a:r>
            <a:r>
              <a:rPr b="1" spc="-5" dirty="0">
                <a:latin typeface="Arial"/>
                <a:cs typeface="Arial"/>
              </a:rPr>
              <a:t> POKOK</a:t>
            </a:r>
            <a:r>
              <a:rPr b="1" dirty="0">
                <a:latin typeface="Arial"/>
                <a:cs typeface="Arial"/>
              </a:rPr>
              <a:t> </a:t>
            </a:r>
            <a:r>
              <a:rPr b="1" spc="-10" dirty="0">
                <a:latin typeface="Arial"/>
                <a:cs typeface="Arial"/>
              </a:rPr>
              <a:t>PENGGUNA</a:t>
            </a:r>
            <a:r>
              <a:rPr b="1" spc="15" dirty="0">
                <a:latin typeface="Arial"/>
                <a:cs typeface="Arial"/>
              </a:rPr>
              <a:t> </a:t>
            </a:r>
            <a:r>
              <a:rPr b="1" spc="-5" dirty="0">
                <a:latin typeface="Arial"/>
                <a:cs typeface="Arial"/>
              </a:rPr>
              <a:t>dan </a:t>
            </a:r>
            <a:r>
              <a:rPr b="1" spc="-1095" dirty="0">
                <a:latin typeface="Arial"/>
                <a:cs typeface="Arial"/>
              </a:rPr>
              <a:t> </a:t>
            </a:r>
            <a:r>
              <a:rPr b="1" spc="-5" dirty="0">
                <a:latin typeface="Arial"/>
                <a:cs typeface="Arial"/>
              </a:rPr>
              <a:t>KUASA</a:t>
            </a:r>
            <a:r>
              <a:rPr b="1" spc="-15" dirty="0">
                <a:latin typeface="Arial"/>
                <a:cs typeface="Arial"/>
              </a:rPr>
              <a:t> </a:t>
            </a:r>
            <a:r>
              <a:rPr b="1" spc="-10" dirty="0">
                <a:latin typeface="Arial"/>
                <a:cs typeface="Arial"/>
              </a:rPr>
              <a:t>PENGGUNA</a:t>
            </a:r>
            <a:r>
              <a:rPr b="1" dirty="0">
                <a:latin typeface="Arial"/>
                <a:cs typeface="Arial"/>
              </a:rPr>
              <a:t> </a:t>
            </a:r>
            <a:r>
              <a:rPr b="1" spc="-10" dirty="0">
                <a:latin typeface="Arial"/>
                <a:cs typeface="Arial"/>
              </a:rPr>
              <a:t>ANGGARAN</a:t>
            </a:r>
          </a:p>
        </p:txBody>
      </p:sp>
      <p:sp>
        <p:nvSpPr>
          <p:cNvPr id="3" name="object 3"/>
          <p:cNvSpPr txBox="1"/>
          <p:nvPr/>
        </p:nvSpPr>
        <p:spPr>
          <a:xfrm>
            <a:off x="2059941" y="1523975"/>
            <a:ext cx="8041005" cy="4548039"/>
          </a:xfrm>
          <a:prstGeom prst="rect">
            <a:avLst/>
          </a:prstGeom>
        </p:spPr>
        <p:txBody>
          <a:bodyPr vert="horz" wrap="square" lIns="0" tIns="61594" rIns="0" bIns="0" rtlCol="0">
            <a:spAutoFit/>
          </a:bodyPr>
          <a:lstStyle/>
          <a:p>
            <a:pPr marL="355600" indent="-342900">
              <a:spcBef>
                <a:spcPts val="484"/>
              </a:spcBef>
              <a:buChar char="•"/>
              <a:tabLst>
                <a:tab pos="354965" algn="l"/>
                <a:tab pos="355600" algn="l"/>
              </a:tabLst>
            </a:pPr>
            <a:r>
              <a:rPr sz="3200" dirty="0">
                <a:latin typeface="Arial MT"/>
                <a:cs typeface="Arial MT"/>
              </a:rPr>
              <a:t>Menyusun</a:t>
            </a:r>
            <a:r>
              <a:rPr sz="3200" spc="-45" dirty="0">
                <a:latin typeface="Arial MT"/>
                <a:cs typeface="Arial MT"/>
              </a:rPr>
              <a:t> </a:t>
            </a:r>
            <a:r>
              <a:rPr sz="3200" spc="-5" dirty="0">
                <a:latin typeface="Arial MT"/>
                <a:cs typeface="Arial MT"/>
              </a:rPr>
              <a:t>program</a:t>
            </a:r>
            <a:r>
              <a:rPr sz="3200" spc="-30" dirty="0">
                <a:latin typeface="Arial MT"/>
                <a:cs typeface="Arial MT"/>
              </a:rPr>
              <a:t> </a:t>
            </a:r>
            <a:r>
              <a:rPr sz="3200" spc="-5" dirty="0">
                <a:latin typeface="Arial MT"/>
                <a:cs typeface="Arial MT"/>
              </a:rPr>
              <a:t>dan</a:t>
            </a:r>
            <a:r>
              <a:rPr sz="3200" spc="-25" dirty="0">
                <a:latin typeface="Arial MT"/>
                <a:cs typeface="Arial MT"/>
              </a:rPr>
              <a:t> </a:t>
            </a:r>
            <a:r>
              <a:rPr sz="3200" spc="-5" dirty="0">
                <a:latin typeface="Arial MT"/>
                <a:cs typeface="Arial MT"/>
              </a:rPr>
              <a:t>anggaran</a:t>
            </a:r>
            <a:endParaRPr sz="3200">
              <a:latin typeface="Arial MT"/>
              <a:cs typeface="Arial MT"/>
            </a:endParaRPr>
          </a:p>
          <a:p>
            <a:pPr marL="355600" indent="-342900">
              <a:spcBef>
                <a:spcPts val="385"/>
              </a:spcBef>
              <a:buChar char="•"/>
              <a:tabLst>
                <a:tab pos="354965" algn="l"/>
                <a:tab pos="355600" algn="l"/>
              </a:tabLst>
            </a:pPr>
            <a:r>
              <a:rPr sz="3200" spc="-5" dirty="0">
                <a:latin typeface="Arial MT"/>
                <a:cs typeface="Arial MT"/>
              </a:rPr>
              <a:t>Melaksanakan</a:t>
            </a:r>
            <a:r>
              <a:rPr sz="3200" spc="-35" dirty="0">
                <a:latin typeface="Arial MT"/>
                <a:cs typeface="Arial MT"/>
              </a:rPr>
              <a:t> </a:t>
            </a:r>
            <a:r>
              <a:rPr sz="3200" spc="-5" dirty="0">
                <a:latin typeface="Arial MT"/>
                <a:cs typeface="Arial MT"/>
              </a:rPr>
              <a:t>program</a:t>
            </a:r>
            <a:r>
              <a:rPr sz="3200" spc="-30" dirty="0">
                <a:latin typeface="Arial MT"/>
                <a:cs typeface="Arial MT"/>
              </a:rPr>
              <a:t> </a:t>
            </a:r>
            <a:r>
              <a:rPr sz="3200" spc="-5" dirty="0">
                <a:latin typeface="Arial MT"/>
                <a:cs typeface="Arial MT"/>
              </a:rPr>
              <a:t>dan</a:t>
            </a:r>
            <a:r>
              <a:rPr sz="3200" dirty="0">
                <a:latin typeface="Arial MT"/>
                <a:cs typeface="Arial MT"/>
              </a:rPr>
              <a:t> </a:t>
            </a:r>
            <a:r>
              <a:rPr sz="3200" spc="-5" dirty="0">
                <a:latin typeface="Arial MT"/>
                <a:cs typeface="Arial MT"/>
              </a:rPr>
              <a:t>anggaran</a:t>
            </a:r>
            <a:endParaRPr sz="3200">
              <a:latin typeface="Arial MT"/>
              <a:cs typeface="Arial MT"/>
            </a:endParaRPr>
          </a:p>
          <a:p>
            <a:pPr marL="355600" marR="797560" indent="-342900">
              <a:lnSpc>
                <a:spcPts val="3460"/>
              </a:lnSpc>
              <a:spcBef>
                <a:spcPts val="820"/>
              </a:spcBef>
              <a:buChar char="•"/>
              <a:tabLst>
                <a:tab pos="354965" algn="l"/>
                <a:tab pos="355600" algn="l"/>
              </a:tabLst>
            </a:pPr>
            <a:r>
              <a:rPr sz="3200" spc="-5" dirty="0">
                <a:latin typeface="Arial MT"/>
                <a:cs typeface="Arial MT"/>
              </a:rPr>
              <a:t>Mengawasi</a:t>
            </a:r>
            <a:r>
              <a:rPr sz="3200" spc="-15" dirty="0">
                <a:latin typeface="Arial MT"/>
                <a:cs typeface="Arial MT"/>
              </a:rPr>
              <a:t> </a:t>
            </a:r>
            <a:r>
              <a:rPr sz="3200" spc="-5" dirty="0">
                <a:latin typeface="Arial MT"/>
                <a:cs typeface="Arial MT"/>
              </a:rPr>
              <a:t>pelaksanaan</a:t>
            </a:r>
            <a:r>
              <a:rPr sz="3200" spc="-25" dirty="0">
                <a:latin typeface="Arial MT"/>
                <a:cs typeface="Arial MT"/>
              </a:rPr>
              <a:t> </a:t>
            </a:r>
            <a:r>
              <a:rPr sz="3200" spc="-5" dirty="0">
                <a:latin typeface="Arial MT"/>
                <a:cs typeface="Arial MT"/>
              </a:rPr>
              <a:t>program</a:t>
            </a:r>
            <a:r>
              <a:rPr sz="3200" spc="-10" dirty="0">
                <a:latin typeface="Arial MT"/>
                <a:cs typeface="Arial MT"/>
              </a:rPr>
              <a:t> </a:t>
            </a:r>
            <a:r>
              <a:rPr sz="3200" spc="-5" dirty="0">
                <a:latin typeface="Arial MT"/>
                <a:cs typeface="Arial MT"/>
              </a:rPr>
              <a:t>dan </a:t>
            </a:r>
            <a:r>
              <a:rPr sz="3200" spc="-875" dirty="0">
                <a:latin typeface="Arial MT"/>
                <a:cs typeface="Arial MT"/>
              </a:rPr>
              <a:t> </a:t>
            </a:r>
            <a:r>
              <a:rPr sz="3200" spc="-5" dirty="0">
                <a:latin typeface="Arial MT"/>
                <a:cs typeface="Arial MT"/>
              </a:rPr>
              <a:t>anggaran</a:t>
            </a:r>
            <a:endParaRPr sz="3200">
              <a:latin typeface="Arial MT"/>
              <a:cs typeface="Arial MT"/>
            </a:endParaRPr>
          </a:p>
          <a:p>
            <a:pPr marL="355600" marR="684530" indent="-342900">
              <a:lnSpc>
                <a:spcPts val="3460"/>
              </a:lnSpc>
              <a:spcBef>
                <a:spcPts val="760"/>
              </a:spcBef>
              <a:buChar char="•"/>
              <a:tabLst>
                <a:tab pos="354965" algn="l"/>
                <a:tab pos="355600" algn="l"/>
              </a:tabLst>
            </a:pPr>
            <a:r>
              <a:rPr sz="3200" dirty="0">
                <a:latin typeface="Arial MT"/>
                <a:cs typeface="Arial MT"/>
              </a:rPr>
              <a:t>Menyusun</a:t>
            </a:r>
            <a:r>
              <a:rPr sz="3200" spc="-40" dirty="0">
                <a:latin typeface="Arial MT"/>
                <a:cs typeface="Arial MT"/>
              </a:rPr>
              <a:t> </a:t>
            </a:r>
            <a:r>
              <a:rPr sz="3200" spc="-5" dirty="0">
                <a:latin typeface="Arial MT"/>
                <a:cs typeface="Arial MT"/>
              </a:rPr>
              <a:t>dan menyampaikan</a:t>
            </a:r>
            <a:r>
              <a:rPr sz="3200" spc="-45" dirty="0">
                <a:latin typeface="Arial MT"/>
                <a:cs typeface="Arial MT"/>
              </a:rPr>
              <a:t> </a:t>
            </a:r>
            <a:r>
              <a:rPr sz="3200" spc="-5" dirty="0">
                <a:latin typeface="Arial MT"/>
                <a:cs typeface="Arial MT"/>
              </a:rPr>
              <a:t>laporan </a:t>
            </a:r>
            <a:r>
              <a:rPr sz="3200" spc="-875" dirty="0">
                <a:latin typeface="Arial MT"/>
                <a:cs typeface="Arial MT"/>
              </a:rPr>
              <a:t> </a:t>
            </a:r>
            <a:r>
              <a:rPr sz="3200" spc="-5" dirty="0">
                <a:latin typeface="Arial MT"/>
                <a:cs typeface="Arial MT"/>
              </a:rPr>
              <a:t>pelaksanaan</a:t>
            </a:r>
            <a:r>
              <a:rPr sz="3200" spc="-35" dirty="0">
                <a:latin typeface="Arial MT"/>
                <a:cs typeface="Arial MT"/>
              </a:rPr>
              <a:t> </a:t>
            </a:r>
            <a:r>
              <a:rPr sz="3200" spc="-5" dirty="0">
                <a:latin typeface="Arial MT"/>
                <a:cs typeface="Arial MT"/>
              </a:rPr>
              <a:t>program</a:t>
            </a:r>
            <a:r>
              <a:rPr sz="3200" spc="-20" dirty="0">
                <a:latin typeface="Arial MT"/>
                <a:cs typeface="Arial MT"/>
              </a:rPr>
              <a:t> </a:t>
            </a:r>
            <a:r>
              <a:rPr sz="3200" spc="-5" dirty="0">
                <a:latin typeface="Arial MT"/>
                <a:cs typeface="Arial MT"/>
              </a:rPr>
              <a:t>dan</a:t>
            </a:r>
            <a:r>
              <a:rPr sz="3200" dirty="0">
                <a:latin typeface="Arial MT"/>
                <a:cs typeface="Arial MT"/>
              </a:rPr>
              <a:t> </a:t>
            </a:r>
            <a:r>
              <a:rPr sz="3200" spc="-5" dirty="0">
                <a:latin typeface="Arial MT"/>
                <a:cs typeface="Arial MT"/>
              </a:rPr>
              <a:t>anggaran</a:t>
            </a:r>
            <a:endParaRPr sz="3200">
              <a:latin typeface="Arial MT"/>
              <a:cs typeface="Arial MT"/>
            </a:endParaRPr>
          </a:p>
          <a:p>
            <a:pPr marL="355600" marR="5080" indent="-342900">
              <a:lnSpc>
                <a:spcPts val="3460"/>
              </a:lnSpc>
              <a:spcBef>
                <a:spcPts val="765"/>
              </a:spcBef>
              <a:buChar char="•"/>
              <a:tabLst>
                <a:tab pos="354965" algn="l"/>
                <a:tab pos="355600" algn="l"/>
              </a:tabLst>
            </a:pPr>
            <a:r>
              <a:rPr sz="3200" spc="-5" dirty="0">
                <a:latin typeface="Arial MT"/>
                <a:cs typeface="Arial MT"/>
              </a:rPr>
              <a:t>Mengangkat </a:t>
            </a:r>
            <a:r>
              <a:rPr sz="3200" spc="-10" dirty="0">
                <a:latin typeface="Arial MT"/>
                <a:cs typeface="Arial MT"/>
              </a:rPr>
              <a:t>pejabat pembuat komitmen, </a:t>
            </a:r>
            <a:r>
              <a:rPr sz="3200" spc="-5" dirty="0">
                <a:latin typeface="Arial MT"/>
                <a:cs typeface="Arial MT"/>
              </a:rPr>
              <a:t> pejabat</a:t>
            </a:r>
            <a:r>
              <a:rPr sz="3200" spc="-15" dirty="0">
                <a:latin typeface="Arial MT"/>
                <a:cs typeface="Arial MT"/>
              </a:rPr>
              <a:t> </a:t>
            </a:r>
            <a:r>
              <a:rPr sz="3200" spc="-5" dirty="0">
                <a:latin typeface="Arial MT"/>
                <a:cs typeface="Arial MT"/>
              </a:rPr>
              <a:t>penguji, pejabat</a:t>
            </a:r>
            <a:r>
              <a:rPr sz="3200" dirty="0">
                <a:latin typeface="Arial MT"/>
                <a:cs typeface="Arial MT"/>
              </a:rPr>
              <a:t> </a:t>
            </a:r>
            <a:r>
              <a:rPr sz="3200" spc="-5" dirty="0">
                <a:latin typeface="Arial MT"/>
                <a:cs typeface="Arial MT"/>
              </a:rPr>
              <a:t>penerbit</a:t>
            </a:r>
            <a:r>
              <a:rPr sz="3200" spc="-25" dirty="0">
                <a:latin typeface="Arial MT"/>
                <a:cs typeface="Arial MT"/>
              </a:rPr>
              <a:t> </a:t>
            </a:r>
            <a:r>
              <a:rPr sz="3200" dirty="0">
                <a:latin typeface="Arial MT"/>
                <a:cs typeface="Arial MT"/>
              </a:rPr>
              <a:t>SPM</a:t>
            </a:r>
            <a:r>
              <a:rPr sz="3200" spc="-5" dirty="0">
                <a:latin typeface="Arial MT"/>
                <a:cs typeface="Arial MT"/>
              </a:rPr>
              <a:t> </a:t>
            </a:r>
            <a:r>
              <a:rPr sz="3200" dirty="0">
                <a:latin typeface="Arial MT"/>
                <a:cs typeface="Arial MT"/>
              </a:rPr>
              <a:t>dan </a:t>
            </a:r>
            <a:r>
              <a:rPr sz="3200" spc="-875" dirty="0">
                <a:latin typeface="Arial MT"/>
                <a:cs typeface="Arial MT"/>
              </a:rPr>
              <a:t> </a:t>
            </a:r>
            <a:r>
              <a:rPr sz="3200" spc="-10" dirty="0">
                <a:latin typeface="Arial MT"/>
                <a:cs typeface="Arial MT"/>
              </a:rPr>
              <a:t>bendahara</a:t>
            </a:r>
            <a:endParaRPr sz="3200">
              <a:latin typeface="Arial MT"/>
              <a:cs typeface="Arial M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47528" y="673678"/>
            <a:ext cx="7569902" cy="382156"/>
          </a:xfrm>
          <a:prstGeom prst="rect">
            <a:avLst/>
          </a:prstGeom>
        </p:spPr>
        <p:txBody>
          <a:bodyPr vert="horz" wrap="square" lIns="0" tIns="12700" rIns="0" bIns="0" rtlCol="0" anchor="ctr">
            <a:spAutoFit/>
          </a:bodyPr>
          <a:lstStyle/>
          <a:p>
            <a:pPr marL="2362835" marR="5080" indent="-2350770" algn="ctr">
              <a:lnSpc>
                <a:spcPct val="100000"/>
              </a:lnSpc>
              <a:spcBef>
                <a:spcPts val="100"/>
              </a:spcBef>
            </a:pPr>
            <a:r>
              <a:rPr sz="2400" b="1" dirty="0">
                <a:latin typeface="Arial"/>
                <a:cs typeface="Arial"/>
              </a:rPr>
              <a:t>Teknik</a:t>
            </a:r>
            <a:r>
              <a:rPr sz="2400" b="1" spc="-40" dirty="0">
                <a:latin typeface="Arial"/>
                <a:cs typeface="Arial"/>
              </a:rPr>
              <a:t> </a:t>
            </a:r>
            <a:r>
              <a:rPr sz="2400" b="1" dirty="0">
                <a:latin typeface="Arial"/>
                <a:cs typeface="Arial"/>
              </a:rPr>
              <a:t>penyusunan</a:t>
            </a:r>
            <a:r>
              <a:rPr sz="2400" b="1" spc="-35" dirty="0">
                <a:latin typeface="Arial"/>
                <a:cs typeface="Arial"/>
              </a:rPr>
              <a:t> </a:t>
            </a:r>
            <a:r>
              <a:rPr sz="2400" b="1" dirty="0">
                <a:latin typeface="Arial"/>
                <a:cs typeface="Arial"/>
              </a:rPr>
              <a:t>anggaran; </a:t>
            </a:r>
            <a:r>
              <a:rPr sz="2400" b="1" spc="-985" dirty="0">
                <a:latin typeface="Arial"/>
                <a:cs typeface="Arial"/>
              </a:rPr>
              <a:t> </a:t>
            </a:r>
            <a:r>
              <a:rPr sz="2400" b="1" spc="-5" dirty="0">
                <a:latin typeface="Arial"/>
                <a:cs typeface="Arial"/>
              </a:rPr>
              <a:t>meliputi:</a:t>
            </a:r>
            <a:endParaRPr sz="2400" dirty="0">
              <a:latin typeface="Arial"/>
              <a:cs typeface="Arial"/>
            </a:endParaRPr>
          </a:p>
        </p:txBody>
      </p:sp>
      <p:sp>
        <p:nvSpPr>
          <p:cNvPr id="3" name="object 3"/>
          <p:cNvSpPr txBox="1"/>
          <p:nvPr/>
        </p:nvSpPr>
        <p:spPr>
          <a:xfrm>
            <a:off x="2059941" y="1621282"/>
            <a:ext cx="7770495" cy="3560590"/>
          </a:xfrm>
          <a:prstGeom prst="rect">
            <a:avLst/>
          </a:prstGeom>
        </p:spPr>
        <p:txBody>
          <a:bodyPr vert="horz" wrap="square" lIns="0" tIns="13335" rIns="0" bIns="0" rtlCol="0">
            <a:spAutoFit/>
          </a:bodyPr>
          <a:lstStyle/>
          <a:p>
            <a:pPr marL="355600" marR="5080" indent="-342900">
              <a:spcBef>
                <a:spcPts val="105"/>
              </a:spcBef>
              <a:buChar char="•"/>
              <a:tabLst>
                <a:tab pos="354965" algn="l"/>
                <a:tab pos="355600" algn="l"/>
              </a:tabLst>
            </a:pPr>
            <a:r>
              <a:rPr sz="3200" dirty="0">
                <a:latin typeface="Arial MT"/>
                <a:cs typeface="Arial MT"/>
              </a:rPr>
              <a:t>Teknik</a:t>
            </a:r>
            <a:r>
              <a:rPr sz="3200" spc="-20" dirty="0">
                <a:latin typeface="Arial MT"/>
                <a:cs typeface="Arial MT"/>
              </a:rPr>
              <a:t> </a:t>
            </a:r>
            <a:r>
              <a:rPr sz="3200" spc="-5" dirty="0">
                <a:latin typeface="Arial MT"/>
                <a:cs typeface="Arial MT"/>
              </a:rPr>
              <a:t>alokasi</a:t>
            </a:r>
            <a:r>
              <a:rPr sz="3200" spc="-15" dirty="0">
                <a:latin typeface="Arial MT"/>
                <a:cs typeface="Arial MT"/>
              </a:rPr>
              <a:t> </a:t>
            </a:r>
            <a:r>
              <a:rPr sz="3200" dirty="0">
                <a:latin typeface="Arial MT"/>
                <a:cs typeface="Arial MT"/>
              </a:rPr>
              <a:t>sumber</a:t>
            </a:r>
            <a:r>
              <a:rPr sz="3200" spc="-20" dirty="0">
                <a:latin typeface="Arial MT"/>
                <a:cs typeface="Arial MT"/>
              </a:rPr>
              <a:t> </a:t>
            </a:r>
            <a:r>
              <a:rPr sz="3200" spc="-5" dirty="0">
                <a:latin typeface="Arial MT"/>
                <a:cs typeface="Arial MT"/>
              </a:rPr>
              <a:t>daya</a:t>
            </a:r>
            <a:r>
              <a:rPr sz="3200" spc="-15" dirty="0">
                <a:latin typeface="Arial MT"/>
                <a:cs typeface="Arial MT"/>
              </a:rPr>
              <a:t> </a:t>
            </a:r>
            <a:r>
              <a:rPr sz="3200" spc="-5" dirty="0">
                <a:latin typeface="Arial MT"/>
                <a:cs typeface="Arial MT"/>
              </a:rPr>
              <a:t>berdasarkan </a:t>
            </a:r>
            <a:r>
              <a:rPr sz="3200" spc="-875" dirty="0">
                <a:latin typeface="Arial MT"/>
                <a:cs typeface="Arial MT"/>
              </a:rPr>
              <a:t> </a:t>
            </a:r>
            <a:r>
              <a:rPr sz="3200" spc="-5" dirty="0">
                <a:latin typeface="Arial MT"/>
                <a:cs typeface="Arial MT"/>
              </a:rPr>
              <a:t>hasil</a:t>
            </a:r>
            <a:endParaRPr sz="3200">
              <a:latin typeface="Arial MT"/>
              <a:cs typeface="Arial MT"/>
            </a:endParaRPr>
          </a:p>
          <a:p>
            <a:pPr>
              <a:spcBef>
                <a:spcPts val="25"/>
              </a:spcBef>
              <a:buFont typeface="Arial MT"/>
              <a:buChar char="•"/>
            </a:pPr>
            <a:endParaRPr sz="4650">
              <a:latin typeface="Arial MT"/>
              <a:cs typeface="Arial MT"/>
            </a:endParaRPr>
          </a:p>
          <a:p>
            <a:pPr marL="355600" marR="633730" indent="-342900">
              <a:lnSpc>
                <a:spcPct val="100200"/>
              </a:lnSpc>
              <a:buChar char="•"/>
              <a:tabLst>
                <a:tab pos="354965" algn="l"/>
                <a:tab pos="355600" algn="l"/>
              </a:tabLst>
            </a:pPr>
            <a:r>
              <a:rPr sz="3200" dirty="0">
                <a:latin typeface="Arial MT"/>
                <a:cs typeface="Arial MT"/>
              </a:rPr>
              <a:t>Teknik</a:t>
            </a:r>
            <a:r>
              <a:rPr sz="3200" spc="-45" dirty="0">
                <a:latin typeface="Arial MT"/>
                <a:cs typeface="Arial MT"/>
              </a:rPr>
              <a:t> </a:t>
            </a:r>
            <a:r>
              <a:rPr sz="3200" dirty="0">
                <a:latin typeface="Arial MT"/>
                <a:cs typeface="Arial MT"/>
              </a:rPr>
              <a:t>PPBS</a:t>
            </a:r>
            <a:r>
              <a:rPr sz="3200" spc="-20" dirty="0">
                <a:latin typeface="Arial MT"/>
                <a:cs typeface="Arial MT"/>
              </a:rPr>
              <a:t> </a:t>
            </a:r>
            <a:r>
              <a:rPr sz="3200" dirty="0">
                <a:latin typeface="Arial MT"/>
                <a:cs typeface="Arial MT"/>
              </a:rPr>
              <a:t>(Planning</a:t>
            </a:r>
            <a:r>
              <a:rPr sz="3200" spc="-30" dirty="0">
                <a:latin typeface="Arial MT"/>
                <a:cs typeface="Arial MT"/>
              </a:rPr>
              <a:t> </a:t>
            </a:r>
            <a:r>
              <a:rPr sz="3200" spc="-5" dirty="0">
                <a:latin typeface="Arial MT"/>
                <a:cs typeface="Arial MT"/>
              </a:rPr>
              <a:t>Programming </a:t>
            </a:r>
            <a:r>
              <a:rPr sz="3200" spc="-869" dirty="0">
                <a:latin typeface="Arial MT"/>
                <a:cs typeface="Arial MT"/>
              </a:rPr>
              <a:t> </a:t>
            </a:r>
            <a:r>
              <a:rPr sz="3200" spc="-5" dirty="0">
                <a:latin typeface="Arial MT"/>
                <a:cs typeface="Arial MT"/>
              </a:rPr>
              <a:t>Budgeting Sistem) atau </a:t>
            </a:r>
            <a:r>
              <a:rPr sz="2800" b="1" spc="-5" dirty="0">
                <a:latin typeface="Arial"/>
                <a:cs typeface="Arial"/>
              </a:rPr>
              <a:t>Sistem </a:t>
            </a:r>
            <a:r>
              <a:rPr sz="2800" b="1" dirty="0">
                <a:latin typeface="Arial"/>
                <a:cs typeface="Arial"/>
              </a:rPr>
              <a:t> </a:t>
            </a:r>
            <a:r>
              <a:rPr sz="2800" b="1" spc="-5" dirty="0">
                <a:latin typeface="Arial"/>
                <a:cs typeface="Arial"/>
              </a:rPr>
              <a:t>Perencanaan</a:t>
            </a:r>
            <a:r>
              <a:rPr sz="2800" b="1" spc="20" dirty="0">
                <a:latin typeface="Arial"/>
                <a:cs typeface="Arial"/>
              </a:rPr>
              <a:t> </a:t>
            </a:r>
            <a:r>
              <a:rPr sz="2800" b="1" spc="-5" dirty="0">
                <a:latin typeface="Arial"/>
                <a:cs typeface="Arial"/>
              </a:rPr>
              <a:t>Penyusunan</a:t>
            </a:r>
            <a:r>
              <a:rPr sz="2800" b="1" spc="45" dirty="0">
                <a:latin typeface="Arial"/>
                <a:cs typeface="Arial"/>
              </a:rPr>
              <a:t> </a:t>
            </a:r>
            <a:r>
              <a:rPr sz="2800" b="1" spc="-5" dirty="0">
                <a:latin typeface="Arial"/>
                <a:cs typeface="Arial"/>
              </a:rPr>
              <a:t>Program</a:t>
            </a:r>
            <a:r>
              <a:rPr sz="2800" b="1" dirty="0">
                <a:latin typeface="Arial"/>
                <a:cs typeface="Arial"/>
              </a:rPr>
              <a:t> </a:t>
            </a:r>
            <a:r>
              <a:rPr sz="2800" b="1" spc="-5" dirty="0">
                <a:latin typeface="Arial"/>
                <a:cs typeface="Arial"/>
              </a:rPr>
              <a:t>dan </a:t>
            </a:r>
            <a:r>
              <a:rPr sz="2800" b="1" spc="-765" dirty="0">
                <a:latin typeface="Arial"/>
                <a:cs typeface="Arial"/>
              </a:rPr>
              <a:t> </a:t>
            </a:r>
            <a:r>
              <a:rPr sz="2800" b="1" spc="-5" dirty="0">
                <a:latin typeface="Arial"/>
                <a:cs typeface="Arial"/>
              </a:rPr>
              <a:t>Penganggaran</a:t>
            </a:r>
            <a:r>
              <a:rPr sz="2800" b="1" spc="50" dirty="0">
                <a:latin typeface="Arial"/>
                <a:cs typeface="Arial"/>
              </a:rPr>
              <a:t> </a:t>
            </a:r>
            <a:r>
              <a:rPr sz="2800" b="1" spc="-5" dirty="0">
                <a:latin typeface="Arial"/>
                <a:cs typeface="Arial"/>
              </a:rPr>
              <a:t>(SP</a:t>
            </a:r>
            <a:r>
              <a:rPr sz="2800" b="1" spc="5" dirty="0">
                <a:latin typeface="Arial"/>
                <a:cs typeface="Arial"/>
              </a:rPr>
              <a:t> </a:t>
            </a:r>
            <a:r>
              <a:rPr sz="2800" b="1" spc="-5" dirty="0">
                <a:latin typeface="Arial"/>
                <a:cs typeface="Arial"/>
              </a:rPr>
              <a:t>–</a:t>
            </a:r>
            <a:r>
              <a:rPr sz="2800" b="1" spc="-10" dirty="0">
                <a:latin typeface="Arial"/>
                <a:cs typeface="Arial"/>
              </a:rPr>
              <a:t> </a:t>
            </a:r>
            <a:r>
              <a:rPr sz="2800" b="1" dirty="0">
                <a:latin typeface="Arial"/>
                <a:cs typeface="Arial"/>
              </a:rPr>
              <a:t>4)</a:t>
            </a:r>
            <a:endParaRPr sz="280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WordArt 2">
            <a:extLst>
              <a:ext uri="{FF2B5EF4-FFF2-40B4-BE49-F238E27FC236}">
                <a16:creationId xmlns="" xmlns:a16="http://schemas.microsoft.com/office/drawing/2014/main" id="{F33F6417-1C5C-18AE-D5CC-35598A6DD070}"/>
              </a:ext>
            </a:extLst>
          </p:cNvPr>
          <p:cNvSpPr>
            <a:spLocks noChangeArrowheads="1" noChangeShapeType="1" noTextEdit="1"/>
          </p:cNvSpPr>
          <p:nvPr/>
        </p:nvSpPr>
        <p:spPr bwMode="auto">
          <a:xfrm>
            <a:off x="2063750" y="1412875"/>
            <a:ext cx="8382000" cy="2305050"/>
          </a:xfrm>
          <a:prstGeom prst="rect">
            <a:avLst/>
          </a:prstGeom>
        </p:spPr>
        <p:txBody>
          <a:bodyPr wrap="none" fromWordArt="1">
            <a:prstTxWarp prst="textPlain">
              <a:avLst>
                <a:gd name="adj" fmla="val 50000"/>
              </a:avLst>
            </a:prstTxWarp>
          </a:bodyPr>
          <a:lstStyle/>
          <a:p>
            <a:pPr algn="ctr"/>
            <a:r>
              <a:rPr lang="en-ID"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SEKIAN DAN TERIMA KASIH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 xmlns:a16="http://schemas.microsoft.com/office/drawing/2014/main" id="{F021B45C-955E-4BA5-ABCA-12F257887252}"/>
              </a:ext>
            </a:extLst>
          </p:cNvPr>
          <p:cNvSpPr/>
          <p:nvPr/>
        </p:nvSpPr>
        <p:spPr>
          <a:xfrm>
            <a:off x="11369480" y="6263791"/>
            <a:ext cx="559937" cy="36512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6" name="Slide Number Placeholder 5">
            <a:extLst>
              <a:ext uri="{FF2B5EF4-FFF2-40B4-BE49-F238E27FC236}">
                <a16:creationId xmlns="" xmlns:a16="http://schemas.microsoft.com/office/drawing/2014/main" id="{7B52BFF9-D458-42D9-83C9-D3583CD70E35}"/>
              </a:ext>
            </a:extLst>
          </p:cNvPr>
          <p:cNvSpPr>
            <a:spLocks noGrp="1"/>
          </p:cNvSpPr>
          <p:nvPr>
            <p:ph type="sldNum" sz="quarter" idx="12"/>
          </p:nvPr>
        </p:nvSpPr>
        <p:spPr>
          <a:xfrm>
            <a:off x="11263028" y="6263792"/>
            <a:ext cx="625096" cy="365124"/>
          </a:xfrm>
        </p:spPr>
        <p:txBody>
          <a:bodyPr/>
          <a:lstStyle/>
          <a:p>
            <a:fld id="{4064B861-4A90-40E4-B9F7-D96DF3E58F37}" type="slidenum">
              <a:rPr lang="id-ID" sz="1600" b="1" smtClean="0">
                <a:solidFill>
                  <a:srgbClr val="FFFF00"/>
                </a:solidFill>
                <a:latin typeface="Calisto MT" panose="02040603050505030304" pitchFamily="18" charset="0"/>
              </a:rPr>
              <a:pPr/>
              <a:t>43</a:t>
            </a:fld>
            <a:endParaRPr lang="id-ID" sz="1600" b="1" dirty="0">
              <a:solidFill>
                <a:srgbClr val="FFFF00"/>
              </a:solidFill>
              <a:latin typeface="Calisto MT" panose="02040603050505030304" pitchFamily="18" charset="0"/>
            </a:endParaRPr>
          </a:p>
        </p:txBody>
      </p:sp>
      <p:pic>
        <p:nvPicPr>
          <p:cNvPr id="9" name="Picture 8">
            <a:extLst>
              <a:ext uri="{FF2B5EF4-FFF2-40B4-BE49-F238E27FC236}">
                <a16:creationId xmlns="" xmlns:a16="http://schemas.microsoft.com/office/drawing/2014/main" id="{ADCFFAC1-FB5B-4C76-A73F-3E8A9F9CF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800711284"/>
      </p:ext>
    </p:extLst>
  </p:cSld>
  <p:clrMapOvr>
    <a:masterClrMapping/>
  </p:clrMapOvr>
  <mc:AlternateContent xmlns:mc="http://schemas.openxmlformats.org/markup-compatibility/2006" xmlns:p14="http://schemas.microsoft.com/office/powerpoint/2010/main">
    <mc:Choice Requires="p14">
      <p:transition spd="slow" p14:dur="1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940713" y="169861"/>
            <a:ext cx="10363200" cy="557941"/>
          </a:xfrm>
        </p:spPr>
        <p:txBody>
          <a:bodyPr>
            <a:noAutofit/>
          </a:bodyPr>
          <a:lstStyle/>
          <a:p>
            <a:pPr algn="ctr"/>
            <a:r>
              <a:rPr lang="id-ID" sz="3200" b="1" i="1" dirty="0">
                <a:solidFill>
                  <a:srgbClr val="FF0000"/>
                </a:solidFill>
              </a:rPr>
              <a:t>Urusan Pemerintahan Umum</a:t>
            </a:r>
          </a:p>
        </p:txBody>
      </p:sp>
      <p:sp>
        <p:nvSpPr>
          <p:cNvPr id="2" name="Slide Number Placeholder 1"/>
          <p:cNvSpPr>
            <a:spLocks noGrp="1"/>
          </p:cNvSpPr>
          <p:nvPr>
            <p:ph type="sldNum" sz="quarter" idx="12"/>
          </p:nvPr>
        </p:nvSpPr>
        <p:spPr/>
        <p:txBody>
          <a:bodyPr/>
          <a:lstStyle/>
          <a:p>
            <a:fld id="{4064B861-4A90-40E4-B9F7-D96DF3E58F37}" type="slidenum">
              <a:rPr lang="id-ID" smtClean="0"/>
              <a:pPr/>
              <a:t>5</a:t>
            </a:fld>
            <a:endParaRPr lang="id-ID"/>
          </a:p>
        </p:txBody>
      </p:sp>
      <p:sp>
        <p:nvSpPr>
          <p:cNvPr id="6" name="Rectangle 5"/>
          <p:cNvSpPr/>
          <p:nvPr/>
        </p:nvSpPr>
        <p:spPr>
          <a:xfrm>
            <a:off x="771788" y="885941"/>
            <a:ext cx="11230061" cy="4708981"/>
          </a:xfrm>
          <a:prstGeom prst="rect">
            <a:avLst/>
          </a:prstGeom>
        </p:spPr>
        <p:txBody>
          <a:bodyPr wrap="square">
            <a:spAutoFit/>
          </a:bodyPr>
          <a:lstStyle/>
          <a:p>
            <a:pPr marL="342900" indent="-342900">
              <a:buFont typeface="+mj-lt"/>
              <a:buAutoNum type="arabicPeriod"/>
            </a:pPr>
            <a:r>
              <a:rPr lang="id-ID" sz="2000" dirty="0"/>
              <a:t>Pembinaan wawasan kebangsaan dan ketahanan nasional dalam rangka memantapkan pengamalan Pancasila, pelaksanaan UUD 1945, pelestarian Bhinneka Tunggal Ika serta pemertahanan dan pemeliharaan keutuhan NKRI</a:t>
            </a:r>
          </a:p>
          <a:p>
            <a:pPr marL="342900" indent="-342900">
              <a:buFont typeface="+mj-lt"/>
              <a:buAutoNum type="arabicPeriod"/>
            </a:pPr>
            <a:r>
              <a:rPr lang="id-ID" sz="2000" dirty="0"/>
              <a:t>Pembinaan persatuan dan kesatuan bangsa.</a:t>
            </a:r>
          </a:p>
          <a:p>
            <a:pPr marL="342900" indent="-342900">
              <a:buFont typeface="+mj-lt"/>
              <a:buAutoNum type="arabicPeriod"/>
            </a:pPr>
            <a:r>
              <a:rPr lang="id-ID" sz="2000" dirty="0"/>
              <a:t>Pembinaan kerukunan antarsuku dan intrasuku, umat beragama, ras, dan golongan lainnya guna mewujudkan stabilitas ke</a:t>
            </a:r>
            <a:r>
              <a:rPr lang="en-US" sz="2000" dirty="0"/>
              <a:t>a</a:t>
            </a:r>
            <a:r>
              <a:rPr lang="id-ID" sz="2000" dirty="0"/>
              <a:t>manan lokal, regional, dan nasional.</a:t>
            </a:r>
          </a:p>
          <a:p>
            <a:pPr marL="342900" indent="-342900">
              <a:buFont typeface="+mj-lt"/>
              <a:buAutoNum type="arabicPeriod"/>
            </a:pPr>
            <a:r>
              <a:rPr lang="id-ID" sz="2000" dirty="0"/>
              <a:t>Penanganan konflik sosial sesuai ketentuan peraturan perundang-undangan.</a:t>
            </a:r>
          </a:p>
          <a:p>
            <a:pPr marL="342900" indent="-342900">
              <a:buFont typeface="+mj-lt"/>
              <a:buAutoNum type="arabicPeriod"/>
            </a:pPr>
            <a:r>
              <a:rPr lang="id-ID" sz="2000" dirty="0"/>
              <a:t>Koordinasi pelaksanaan tugas antarinstansi pemerintahan yang ada di wilayah daerah provinsi dan daerah kabupaten/kota untuk menyelesaikan permasalahan yang timbul dengan memperhatikan prinsip demokrasi, hak asasi manusia, pemerataan, keadilan, keistimewaan dan kekhususan, potensi serta keanekaragaman daerah sesuai dengan ketentuan peraturan perundang-undangan.</a:t>
            </a:r>
          </a:p>
          <a:p>
            <a:pPr marL="342900" indent="-342900">
              <a:buFont typeface="+mj-lt"/>
              <a:buAutoNum type="arabicPeriod"/>
            </a:pPr>
            <a:r>
              <a:rPr lang="id-ID" sz="2000" dirty="0"/>
              <a:t>Pengembangan kehidupan demokrasi berdasarkan Pancasila.</a:t>
            </a:r>
          </a:p>
          <a:p>
            <a:pPr marL="342900" indent="-342900">
              <a:buFont typeface="+mj-lt"/>
              <a:buAutoNum type="arabicPeriod"/>
            </a:pPr>
            <a:r>
              <a:rPr lang="id-ID" sz="2000" dirty="0"/>
              <a:t>Pelaksanaan semua urusan pemerintahan yang bukan merupakan kewenangan daerah dan tidak dilaksanakan oleh instansi vertikal.</a:t>
            </a:r>
          </a:p>
        </p:txBody>
      </p:sp>
    </p:spTree>
    <p:extLst>
      <p:ext uri="{BB962C8B-B14F-4D97-AF65-F5344CB8AC3E}">
        <p14:creationId xmlns:p14="http://schemas.microsoft.com/office/powerpoint/2010/main" val="3617916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8850" name="AutoShape 34"/>
          <p:cNvCxnSpPr>
            <a:cxnSpLocks noChangeShapeType="1"/>
          </p:cNvCxnSpPr>
          <p:nvPr/>
        </p:nvCxnSpPr>
        <p:spPr bwMode="auto">
          <a:xfrm>
            <a:off x="7887677" y="6410325"/>
            <a:ext cx="842107" cy="0"/>
          </a:xfrm>
          <a:prstGeom prst="straightConnector1">
            <a:avLst/>
          </a:prstGeom>
          <a:noFill/>
          <a:ln w="38100">
            <a:solidFill>
              <a:schemeClr val="tx1"/>
            </a:solidFill>
            <a:round/>
            <a:headEnd/>
            <a:tailEnd type="triangle" w="med" len="med"/>
          </a:ln>
        </p:spPr>
      </p:cxnSp>
      <p:sp>
        <p:nvSpPr>
          <p:cNvPr id="50178" name="AutoShape 2"/>
          <p:cNvSpPr>
            <a:spLocks noChangeArrowheads="1"/>
          </p:cNvSpPr>
          <p:nvPr/>
        </p:nvSpPr>
        <p:spPr bwMode="auto">
          <a:xfrm>
            <a:off x="2174633" y="1031896"/>
            <a:ext cx="1676400" cy="457200"/>
          </a:xfrm>
          <a:prstGeom prst="roundRect">
            <a:avLst>
              <a:gd name="adj" fmla="val 16667"/>
            </a:avLst>
          </a:prstGeom>
          <a:solidFill>
            <a:srgbClr val="00445C"/>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a:solidFill>
                  <a:srgbClr val="FFFFFF"/>
                </a:solidFill>
                <a:cs typeface="+mn-cs"/>
              </a:rPr>
              <a:t>UU 17/2003</a:t>
            </a:r>
          </a:p>
        </p:txBody>
      </p:sp>
      <p:sp>
        <p:nvSpPr>
          <p:cNvPr id="50179" name="AutoShape 3"/>
          <p:cNvSpPr>
            <a:spLocks noChangeArrowheads="1"/>
          </p:cNvSpPr>
          <p:nvPr/>
        </p:nvSpPr>
        <p:spPr bwMode="auto">
          <a:xfrm>
            <a:off x="4140202" y="1025546"/>
            <a:ext cx="1709615" cy="469900"/>
          </a:xfrm>
          <a:prstGeom prst="roundRect">
            <a:avLst>
              <a:gd name="adj" fmla="val 16667"/>
            </a:avLst>
          </a:prstGeom>
          <a:solidFill>
            <a:srgbClr val="00445C"/>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a:solidFill>
                  <a:srgbClr val="FFFFFF"/>
                </a:solidFill>
                <a:cs typeface="+mn-cs"/>
              </a:rPr>
              <a:t>UU 1/2004</a:t>
            </a:r>
          </a:p>
        </p:txBody>
      </p:sp>
      <p:sp>
        <p:nvSpPr>
          <p:cNvPr id="50180" name="AutoShape 4"/>
          <p:cNvSpPr>
            <a:spLocks noChangeArrowheads="1"/>
          </p:cNvSpPr>
          <p:nvPr/>
        </p:nvSpPr>
        <p:spPr bwMode="auto">
          <a:xfrm>
            <a:off x="6140939" y="1031896"/>
            <a:ext cx="1727200" cy="457200"/>
          </a:xfrm>
          <a:prstGeom prst="roundRect">
            <a:avLst>
              <a:gd name="adj" fmla="val 16667"/>
            </a:avLst>
          </a:prstGeom>
          <a:solidFill>
            <a:srgbClr val="00445C"/>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a:solidFill>
                  <a:srgbClr val="FFFFFF"/>
                </a:solidFill>
                <a:cs typeface="+mn-cs"/>
              </a:rPr>
              <a:t>UU 15/2004</a:t>
            </a:r>
          </a:p>
        </p:txBody>
      </p:sp>
      <p:sp>
        <p:nvSpPr>
          <p:cNvPr id="50181" name="AutoShape 5"/>
          <p:cNvSpPr>
            <a:spLocks noChangeArrowheads="1"/>
          </p:cNvSpPr>
          <p:nvPr/>
        </p:nvSpPr>
        <p:spPr bwMode="auto">
          <a:xfrm>
            <a:off x="289169" y="1031896"/>
            <a:ext cx="1594339" cy="457200"/>
          </a:xfrm>
          <a:prstGeom prst="roundRect">
            <a:avLst>
              <a:gd name="adj" fmla="val 16667"/>
            </a:avLst>
          </a:prstGeom>
          <a:solidFill>
            <a:srgbClr val="00445C"/>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a:solidFill>
                  <a:srgbClr val="FFFFFF"/>
                </a:solidFill>
                <a:cs typeface="+mn-cs"/>
              </a:rPr>
              <a:t>UU 25/2004</a:t>
            </a:r>
          </a:p>
        </p:txBody>
      </p:sp>
      <p:sp>
        <p:nvSpPr>
          <p:cNvPr id="50182" name="AutoShape 6"/>
          <p:cNvSpPr>
            <a:spLocks noChangeArrowheads="1"/>
          </p:cNvSpPr>
          <p:nvPr/>
        </p:nvSpPr>
        <p:spPr bwMode="auto">
          <a:xfrm>
            <a:off x="10175631" y="1031896"/>
            <a:ext cx="1727200" cy="457200"/>
          </a:xfrm>
          <a:prstGeom prst="roundRect">
            <a:avLst>
              <a:gd name="adj" fmla="val 16667"/>
            </a:avLst>
          </a:prstGeom>
          <a:solidFill>
            <a:srgbClr val="0000FF"/>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dirty="0">
                <a:solidFill>
                  <a:srgbClr val="FFFFFF"/>
                </a:solidFill>
                <a:cs typeface="+mn-cs"/>
              </a:rPr>
              <a:t>UU 33/2004</a:t>
            </a:r>
          </a:p>
        </p:txBody>
      </p:sp>
      <p:sp>
        <p:nvSpPr>
          <p:cNvPr id="746503" name="AutoShape 7"/>
          <p:cNvSpPr>
            <a:spLocks noChangeArrowheads="1"/>
          </p:cNvSpPr>
          <p:nvPr/>
        </p:nvSpPr>
        <p:spPr bwMode="auto">
          <a:xfrm>
            <a:off x="3444634" y="1876446"/>
            <a:ext cx="1557215" cy="609600"/>
          </a:xfrm>
          <a:prstGeom prst="flowChartMultidocument">
            <a:avLst/>
          </a:prstGeom>
          <a:solidFill>
            <a:srgbClr val="00445C"/>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dirty="0">
                <a:solidFill>
                  <a:srgbClr val="FFFFFF"/>
                </a:solidFill>
                <a:effectLst>
                  <a:outerShdw blurRad="38100" dist="38100" dir="2700000" algn="tl">
                    <a:srgbClr val="000000"/>
                  </a:outerShdw>
                </a:effectLst>
                <a:latin typeface="Arial" charset="0"/>
                <a:cs typeface="Arial" charset="0"/>
              </a:rPr>
              <a:t>PP</a:t>
            </a:r>
          </a:p>
        </p:txBody>
      </p:sp>
      <p:sp>
        <p:nvSpPr>
          <p:cNvPr id="746504" name="AutoShape 8"/>
          <p:cNvSpPr>
            <a:spLocks noChangeArrowheads="1"/>
          </p:cNvSpPr>
          <p:nvPr/>
        </p:nvSpPr>
        <p:spPr bwMode="auto">
          <a:xfrm>
            <a:off x="5402387" y="1876446"/>
            <a:ext cx="1455615" cy="609600"/>
          </a:xfrm>
          <a:prstGeom prst="flowChartMultidocument">
            <a:avLst/>
          </a:prstGeom>
          <a:solidFill>
            <a:srgbClr val="00445C"/>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a:solidFill>
                  <a:srgbClr val="FFFFFF"/>
                </a:solidFill>
                <a:effectLst>
                  <a:outerShdw blurRad="38100" dist="38100" dir="2700000" algn="tl">
                    <a:srgbClr val="000000"/>
                  </a:outerShdw>
                </a:effectLst>
                <a:latin typeface="Arial" charset="0"/>
                <a:cs typeface="Arial" charset="0"/>
              </a:rPr>
              <a:t>PP</a:t>
            </a:r>
          </a:p>
        </p:txBody>
      </p:sp>
      <p:sp>
        <p:nvSpPr>
          <p:cNvPr id="746505" name="AutoShape 9"/>
          <p:cNvSpPr>
            <a:spLocks noChangeArrowheads="1"/>
          </p:cNvSpPr>
          <p:nvPr/>
        </p:nvSpPr>
        <p:spPr bwMode="auto">
          <a:xfrm>
            <a:off x="6993873" y="1876446"/>
            <a:ext cx="1524000" cy="609600"/>
          </a:xfrm>
          <a:prstGeom prst="flowChartMultidocument">
            <a:avLst/>
          </a:prstGeom>
          <a:solidFill>
            <a:srgbClr val="00445C"/>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a:solidFill>
                  <a:srgbClr val="FFFFFF"/>
                </a:solidFill>
                <a:effectLst>
                  <a:outerShdw blurRad="38100" dist="38100" dir="2700000" algn="tl">
                    <a:srgbClr val="000000"/>
                  </a:outerShdw>
                </a:effectLst>
                <a:latin typeface="Arial" charset="0"/>
                <a:cs typeface="Arial" charset="0"/>
              </a:rPr>
              <a:t>PP</a:t>
            </a:r>
          </a:p>
        </p:txBody>
      </p:sp>
      <p:sp>
        <p:nvSpPr>
          <p:cNvPr id="50186" name="Oval 10"/>
          <p:cNvSpPr>
            <a:spLocks noChangeArrowheads="1"/>
          </p:cNvSpPr>
          <p:nvPr/>
        </p:nvSpPr>
        <p:spPr bwMode="auto">
          <a:xfrm>
            <a:off x="4046416" y="4010046"/>
            <a:ext cx="4165600" cy="914400"/>
          </a:xfrm>
          <a:prstGeom prst="ellipse">
            <a:avLst/>
          </a:prstGeom>
          <a:solidFill>
            <a:srgbClr val="000066"/>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nchorCtr="1"/>
          <a:lstStyle/>
          <a:p>
            <a:pPr algn="ctr" eaLnBrk="0" fontAlgn="auto" hangingPunct="0">
              <a:spcBef>
                <a:spcPts val="0"/>
              </a:spcBef>
              <a:spcAft>
                <a:spcPts val="0"/>
              </a:spcAft>
              <a:defRPr/>
            </a:pPr>
            <a:r>
              <a:rPr lang="en-US" sz="1400" dirty="0">
                <a:solidFill>
                  <a:srgbClr val="FFFFFF"/>
                </a:solidFill>
                <a:cs typeface="+mn-cs"/>
              </a:rPr>
              <a:t>PERMENDAGRI 13</a:t>
            </a:r>
            <a:r>
              <a:rPr lang="id-ID" sz="1400" dirty="0">
                <a:solidFill>
                  <a:srgbClr val="FFFFFF"/>
                </a:solidFill>
                <a:cs typeface="+mn-cs"/>
              </a:rPr>
              <a:t>/</a:t>
            </a:r>
            <a:r>
              <a:rPr lang="en-US" sz="1400" dirty="0">
                <a:solidFill>
                  <a:srgbClr val="FFFFFF"/>
                </a:solidFill>
                <a:cs typeface="+mn-cs"/>
              </a:rPr>
              <a:t>2006</a:t>
            </a:r>
          </a:p>
          <a:p>
            <a:pPr algn="ctr" eaLnBrk="0" fontAlgn="auto" hangingPunct="0">
              <a:spcBef>
                <a:spcPts val="0"/>
              </a:spcBef>
              <a:spcAft>
                <a:spcPts val="0"/>
              </a:spcAft>
              <a:defRPr/>
            </a:pPr>
            <a:r>
              <a:rPr lang="en-US" sz="1400" dirty="0" err="1">
                <a:solidFill>
                  <a:srgbClr val="FFFFFF"/>
                </a:solidFill>
                <a:cs typeface="+mn-cs"/>
              </a:rPr>
              <a:t>Pedoman</a:t>
            </a:r>
            <a:r>
              <a:rPr lang="en-US" sz="1400" dirty="0">
                <a:solidFill>
                  <a:srgbClr val="FFFFFF"/>
                </a:solidFill>
                <a:cs typeface="+mn-cs"/>
              </a:rPr>
              <a:t> </a:t>
            </a:r>
            <a:r>
              <a:rPr lang="en-US" sz="1400" dirty="0" err="1">
                <a:solidFill>
                  <a:srgbClr val="FFFFFF"/>
                </a:solidFill>
                <a:cs typeface="+mn-cs"/>
              </a:rPr>
              <a:t>Pengelolaan</a:t>
            </a:r>
            <a:r>
              <a:rPr lang="en-US" sz="1400" dirty="0">
                <a:solidFill>
                  <a:srgbClr val="FFFFFF"/>
                </a:solidFill>
                <a:cs typeface="+mn-cs"/>
              </a:rPr>
              <a:t> </a:t>
            </a:r>
          </a:p>
          <a:p>
            <a:pPr algn="ctr" eaLnBrk="0" fontAlgn="auto" hangingPunct="0">
              <a:spcBef>
                <a:spcPts val="0"/>
              </a:spcBef>
              <a:spcAft>
                <a:spcPts val="0"/>
              </a:spcAft>
              <a:defRPr/>
            </a:pPr>
            <a:r>
              <a:rPr lang="id-ID" sz="1400" dirty="0">
                <a:solidFill>
                  <a:srgbClr val="FFFFFF"/>
                </a:solidFill>
                <a:cs typeface="+mn-cs"/>
              </a:rPr>
              <a:t>K</a:t>
            </a:r>
            <a:r>
              <a:rPr lang="en-US" sz="1400" dirty="0" err="1">
                <a:solidFill>
                  <a:srgbClr val="FFFFFF"/>
                </a:solidFill>
                <a:cs typeface="+mn-cs"/>
              </a:rPr>
              <a:t>euangan</a:t>
            </a:r>
            <a:r>
              <a:rPr lang="en-US" sz="1400" dirty="0">
                <a:solidFill>
                  <a:srgbClr val="FFFFFF"/>
                </a:solidFill>
                <a:cs typeface="+mn-cs"/>
              </a:rPr>
              <a:t> Daerah</a:t>
            </a:r>
          </a:p>
        </p:txBody>
      </p:sp>
      <p:sp>
        <p:nvSpPr>
          <p:cNvPr id="50187" name="Text Box 11"/>
          <p:cNvSpPr txBox="1">
            <a:spLocks noChangeArrowheads="1"/>
          </p:cNvSpPr>
          <p:nvPr/>
        </p:nvSpPr>
        <p:spPr bwMode="auto">
          <a:xfrm>
            <a:off x="4572000" y="2927371"/>
            <a:ext cx="3118339" cy="742950"/>
          </a:xfrm>
          <a:prstGeom prst="rect">
            <a:avLst/>
          </a:prstGeom>
          <a:solidFill>
            <a:srgbClr val="000066"/>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eaLnBrk="0" fontAlgn="auto" hangingPunct="0">
              <a:spcBef>
                <a:spcPts val="0"/>
              </a:spcBef>
              <a:spcAft>
                <a:spcPts val="0"/>
              </a:spcAft>
              <a:defRPr/>
            </a:pPr>
            <a:r>
              <a:rPr lang="en-US" sz="1400" dirty="0">
                <a:solidFill>
                  <a:srgbClr val="FFFF00"/>
                </a:solidFill>
                <a:cs typeface="+mn-cs"/>
              </a:rPr>
              <a:t>PP 58/2005:</a:t>
            </a:r>
          </a:p>
          <a:p>
            <a:pPr algn="ctr" eaLnBrk="0" fontAlgn="auto" hangingPunct="0">
              <a:spcBef>
                <a:spcPts val="0"/>
              </a:spcBef>
              <a:spcAft>
                <a:spcPts val="0"/>
              </a:spcAft>
              <a:defRPr/>
            </a:pPr>
            <a:r>
              <a:rPr lang="en-US" sz="1400" dirty="0" err="1">
                <a:solidFill>
                  <a:srgbClr val="FFFF00"/>
                </a:solidFill>
                <a:cs typeface="+mn-cs"/>
              </a:rPr>
              <a:t>Pengelolaan</a:t>
            </a:r>
            <a:r>
              <a:rPr lang="en-US" sz="1400" dirty="0">
                <a:solidFill>
                  <a:srgbClr val="FFFF00"/>
                </a:solidFill>
                <a:cs typeface="+mn-cs"/>
              </a:rPr>
              <a:t> </a:t>
            </a:r>
            <a:r>
              <a:rPr lang="en-US" sz="1400" dirty="0" err="1">
                <a:solidFill>
                  <a:srgbClr val="FFFF00"/>
                </a:solidFill>
                <a:cs typeface="+mn-cs"/>
              </a:rPr>
              <a:t>Keuda</a:t>
            </a:r>
            <a:endParaRPr lang="en-US" sz="1400" dirty="0">
              <a:solidFill>
                <a:srgbClr val="FFFF00"/>
              </a:solidFill>
              <a:cs typeface="+mn-cs"/>
            </a:endParaRPr>
          </a:p>
          <a:p>
            <a:pPr algn="ctr" eaLnBrk="0" fontAlgn="auto" hangingPunct="0">
              <a:spcBef>
                <a:spcPts val="0"/>
              </a:spcBef>
              <a:spcAft>
                <a:spcPts val="0"/>
              </a:spcAft>
              <a:defRPr/>
            </a:pPr>
            <a:r>
              <a:rPr lang="en-US" sz="1000" i="1" dirty="0">
                <a:solidFill>
                  <a:srgbClr val="FFFF00"/>
                </a:solidFill>
                <a:cs typeface="+mn-cs"/>
              </a:rPr>
              <a:t>(Omnibus Regulation)</a:t>
            </a:r>
          </a:p>
        </p:txBody>
      </p:sp>
      <p:sp>
        <p:nvSpPr>
          <p:cNvPr id="50188" name="AutoShape 12"/>
          <p:cNvSpPr>
            <a:spLocks noChangeArrowheads="1"/>
          </p:cNvSpPr>
          <p:nvPr/>
        </p:nvSpPr>
        <p:spPr bwMode="auto">
          <a:xfrm>
            <a:off x="8157308" y="1031896"/>
            <a:ext cx="1727200" cy="457200"/>
          </a:xfrm>
          <a:prstGeom prst="roundRect">
            <a:avLst>
              <a:gd name="adj" fmla="val 16667"/>
            </a:avLst>
          </a:prstGeom>
          <a:solidFill>
            <a:srgbClr val="0000FF"/>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dirty="0">
                <a:solidFill>
                  <a:srgbClr val="FFFFFF"/>
                </a:solidFill>
                <a:cs typeface="+mn-cs"/>
              </a:rPr>
              <a:t>UU 32/2004</a:t>
            </a:r>
          </a:p>
        </p:txBody>
      </p:sp>
      <p:cxnSp>
        <p:nvCxnSpPr>
          <p:cNvPr id="78884" name="AutoShape 13"/>
          <p:cNvCxnSpPr>
            <a:cxnSpLocks noChangeShapeType="1"/>
          </p:cNvCxnSpPr>
          <p:nvPr/>
        </p:nvCxnSpPr>
        <p:spPr bwMode="auto">
          <a:xfrm rot="5400000">
            <a:off x="8387130" y="826478"/>
            <a:ext cx="2051050" cy="3350847"/>
          </a:xfrm>
          <a:prstGeom prst="bentConnector2">
            <a:avLst/>
          </a:prstGeom>
          <a:noFill/>
          <a:ln w="38100">
            <a:solidFill>
              <a:srgbClr val="C00000"/>
            </a:solidFill>
            <a:miter lim="800000"/>
            <a:headEnd/>
            <a:tailEnd type="triangle" w="med" len="med"/>
          </a:ln>
        </p:spPr>
      </p:cxnSp>
      <p:cxnSp>
        <p:nvCxnSpPr>
          <p:cNvPr id="78885" name="AutoShape 14"/>
          <p:cNvCxnSpPr>
            <a:cxnSpLocks noChangeShapeType="1"/>
          </p:cNvCxnSpPr>
          <p:nvPr/>
        </p:nvCxnSpPr>
        <p:spPr bwMode="auto">
          <a:xfrm rot="5400000">
            <a:off x="7462472" y="1746739"/>
            <a:ext cx="1835150" cy="1281723"/>
          </a:xfrm>
          <a:prstGeom prst="bentConnector2">
            <a:avLst/>
          </a:prstGeom>
          <a:noFill/>
          <a:ln w="38100">
            <a:solidFill>
              <a:srgbClr val="C00000"/>
            </a:solidFill>
            <a:miter lim="800000"/>
            <a:headEnd/>
            <a:tailEnd type="triangle" w="med" len="med"/>
          </a:ln>
        </p:spPr>
      </p:cxnSp>
      <p:sp>
        <p:nvSpPr>
          <p:cNvPr id="17446" name="Rectangle 15"/>
          <p:cNvSpPr>
            <a:spLocks noGrp="1" noRot="1" noChangeArrowheads="1"/>
          </p:cNvSpPr>
          <p:nvPr>
            <p:ph type="title"/>
          </p:nvPr>
        </p:nvSpPr>
        <p:spPr>
          <a:xfrm>
            <a:off x="285263" y="177800"/>
            <a:ext cx="11525739" cy="609600"/>
          </a:xfrm>
          <a:solidFill>
            <a:schemeClr val="accent3">
              <a:lumMod val="60000"/>
              <a:lumOff val="40000"/>
            </a:schemeClr>
          </a:solidFill>
        </p:spPr>
        <p:txBody>
          <a:bodyPr rtlCol="0">
            <a:noAutofit/>
          </a:bodyPr>
          <a:lstStyle/>
          <a:p>
            <a:pPr algn="r" defTabSz="514363" eaLnBrk="1" fontAlgn="auto" hangingPunct="1">
              <a:spcAft>
                <a:spcPts val="0"/>
              </a:spcAft>
              <a:defRPr/>
            </a:pPr>
            <a:r>
              <a:rPr lang="en-US" sz="2200" dirty="0">
                <a:latin typeface="Tahoma" pitchFamily="34" charset="0"/>
              </a:rPr>
              <a:t>DASAR HUKUM </a:t>
            </a:r>
            <a:br>
              <a:rPr lang="en-US" sz="2200" dirty="0">
                <a:latin typeface="Tahoma" pitchFamily="34" charset="0"/>
              </a:rPr>
            </a:br>
            <a:r>
              <a:rPr lang="en-US" sz="2200" dirty="0">
                <a:latin typeface="Tahoma" pitchFamily="34" charset="0"/>
              </a:rPr>
              <a:t>PENGELOLAAN KEUANGAN DAERAH</a:t>
            </a:r>
          </a:p>
        </p:txBody>
      </p:sp>
      <p:sp>
        <p:nvSpPr>
          <p:cNvPr id="78887" name="Text Box 16"/>
          <p:cNvSpPr txBox="1">
            <a:spLocks noChangeArrowheads="1"/>
          </p:cNvSpPr>
          <p:nvPr/>
        </p:nvSpPr>
        <p:spPr bwMode="auto">
          <a:xfrm>
            <a:off x="9048263" y="1968500"/>
            <a:ext cx="2114061" cy="457200"/>
          </a:xfrm>
          <a:prstGeom prst="rect">
            <a:avLst/>
          </a:prstGeom>
          <a:noFill/>
          <a:ln w="28575" algn="ctr">
            <a:noFill/>
            <a:miter lim="800000"/>
            <a:headEnd/>
            <a:tailEnd/>
          </a:ln>
        </p:spPr>
        <p:txBody>
          <a:bodyPr>
            <a:spAutoFit/>
          </a:bodyPr>
          <a:lstStyle/>
          <a:p>
            <a:pPr eaLnBrk="0" hangingPunct="0"/>
            <a:r>
              <a:rPr lang="en-US" sz="1200"/>
              <a:t>Pasal 182 &amp; Pasal 194 UU 32/2004</a:t>
            </a:r>
          </a:p>
        </p:txBody>
      </p:sp>
      <p:sp>
        <p:nvSpPr>
          <p:cNvPr id="78888" name="Text Box 17"/>
          <p:cNvSpPr txBox="1">
            <a:spLocks noChangeArrowheads="1"/>
          </p:cNvSpPr>
          <p:nvPr/>
        </p:nvSpPr>
        <p:spPr bwMode="auto">
          <a:xfrm>
            <a:off x="9855200" y="3590925"/>
            <a:ext cx="1930400" cy="457200"/>
          </a:xfrm>
          <a:prstGeom prst="rect">
            <a:avLst/>
          </a:prstGeom>
          <a:noFill/>
          <a:ln w="28575" algn="ctr">
            <a:noFill/>
            <a:miter lim="800000"/>
            <a:headEnd/>
            <a:tailEnd/>
          </a:ln>
        </p:spPr>
        <p:txBody>
          <a:bodyPr>
            <a:spAutoFit/>
          </a:bodyPr>
          <a:lstStyle/>
          <a:p>
            <a:pPr algn="just" eaLnBrk="0" hangingPunct="0"/>
            <a:r>
              <a:rPr lang="en-US" sz="1200"/>
              <a:t>Pasal 69 &amp; Pasal 86 UU 33/2004</a:t>
            </a:r>
          </a:p>
        </p:txBody>
      </p:sp>
      <p:cxnSp>
        <p:nvCxnSpPr>
          <p:cNvPr id="78889" name="AutoShape 18"/>
          <p:cNvCxnSpPr>
            <a:cxnSpLocks noChangeShapeType="1"/>
          </p:cNvCxnSpPr>
          <p:nvPr/>
        </p:nvCxnSpPr>
        <p:spPr bwMode="auto">
          <a:xfrm rot="16200000" flipH="1">
            <a:off x="1744541" y="746858"/>
            <a:ext cx="692150" cy="2176584"/>
          </a:xfrm>
          <a:prstGeom prst="bentConnector2">
            <a:avLst/>
          </a:prstGeom>
          <a:noFill/>
          <a:ln w="19050">
            <a:solidFill>
              <a:schemeClr val="tx1"/>
            </a:solidFill>
            <a:prstDash val="sysDot"/>
            <a:miter lim="800000"/>
            <a:headEnd/>
            <a:tailEnd type="triangle" w="med" len="med"/>
          </a:ln>
        </p:spPr>
      </p:cxnSp>
      <p:cxnSp>
        <p:nvCxnSpPr>
          <p:cNvPr id="78890" name="AutoShape 19"/>
          <p:cNvCxnSpPr>
            <a:cxnSpLocks noChangeShapeType="1"/>
          </p:cNvCxnSpPr>
          <p:nvPr/>
        </p:nvCxnSpPr>
        <p:spPr bwMode="auto">
          <a:xfrm rot="16200000" flipH="1">
            <a:off x="3037986" y="1083408"/>
            <a:ext cx="387350" cy="1211384"/>
          </a:xfrm>
          <a:prstGeom prst="bentConnector3">
            <a:avLst>
              <a:gd name="adj1" fmla="val 50000"/>
            </a:avLst>
          </a:prstGeom>
          <a:noFill/>
          <a:ln w="19050">
            <a:solidFill>
              <a:schemeClr val="tx1"/>
            </a:solidFill>
            <a:prstDash val="sysDot"/>
            <a:miter lim="800000"/>
            <a:headEnd/>
            <a:tailEnd type="triangle" w="med" len="med"/>
          </a:ln>
        </p:spPr>
      </p:cxnSp>
      <p:cxnSp>
        <p:nvCxnSpPr>
          <p:cNvPr id="78891" name="AutoShape 20"/>
          <p:cNvCxnSpPr>
            <a:cxnSpLocks noChangeShapeType="1"/>
          </p:cNvCxnSpPr>
          <p:nvPr/>
        </p:nvCxnSpPr>
        <p:spPr bwMode="auto">
          <a:xfrm rot="16200000" flipH="1">
            <a:off x="4878755" y="1118334"/>
            <a:ext cx="381000" cy="1135185"/>
          </a:xfrm>
          <a:prstGeom prst="bentConnector3">
            <a:avLst>
              <a:gd name="adj1" fmla="val 50000"/>
            </a:avLst>
          </a:prstGeom>
          <a:noFill/>
          <a:ln w="19050">
            <a:solidFill>
              <a:schemeClr val="tx1"/>
            </a:solidFill>
            <a:prstDash val="sysDot"/>
            <a:miter lim="800000"/>
            <a:headEnd/>
            <a:tailEnd type="triangle" w="med" len="med"/>
          </a:ln>
        </p:spPr>
      </p:cxnSp>
      <p:cxnSp>
        <p:nvCxnSpPr>
          <p:cNvPr id="78892" name="AutoShape 21"/>
          <p:cNvCxnSpPr>
            <a:cxnSpLocks noChangeShapeType="1"/>
          </p:cNvCxnSpPr>
          <p:nvPr/>
        </p:nvCxnSpPr>
        <p:spPr bwMode="auto">
          <a:xfrm rot="16200000" flipH="1">
            <a:off x="6673117" y="1293447"/>
            <a:ext cx="387350" cy="791308"/>
          </a:xfrm>
          <a:prstGeom prst="bentConnector3">
            <a:avLst>
              <a:gd name="adj1" fmla="val 50000"/>
            </a:avLst>
          </a:prstGeom>
          <a:noFill/>
          <a:ln w="19050">
            <a:solidFill>
              <a:schemeClr val="tx1"/>
            </a:solidFill>
            <a:prstDash val="sysDot"/>
            <a:miter lim="800000"/>
            <a:headEnd/>
            <a:tailEnd type="triangle" w="med" len="med"/>
          </a:ln>
        </p:spPr>
      </p:cxnSp>
      <p:cxnSp>
        <p:nvCxnSpPr>
          <p:cNvPr id="78893" name="AutoShape 22"/>
          <p:cNvCxnSpPr>
            <a:cxnSpLocks noChangeShapeType="1"/>
          </p:cNvCxnSpPr>
          <p:nvPr/>
        </p:nvCxnSpPr>
        <p:spPr bwMode="auto">
          <a:xfrm>
            <a:off x="6131169" y="2438400"/>
            <a:ext cx="0" cy="488950"/>
          </a:xfrm>
          <a:prstGeom prst="straightConnector1">
            <a:avLst/>
          </a:prstGeom>
          <a:noFill/>
          <a:ln w="28575">
            <a:solidFill>
              <a:schemeClr val="tx1"/>
            </a:solidFill>
            <a:prstDash val="sysDot"/>
            <a:round/>
            <a:headEnd/>
            <a:tailEnd type="triangle" w="med" len="med"/>
          </a:ln>
        </p:spPr>
      </p:cxnSp>
      <p:cxnSp>
        <p:nvCxnSpPr>
          <p:cNvPr id="78894" name="AutoShape 23"/>
          <p:cNvCxnSpPr>
            <a:cxnSpLocks noChangeShapeType="1"/>
          </p:cNvCxnSpPr>
          <p:nvPr/>
        </p:nvCxnSpPr>
        <p:spPr bwMode="auto">
          <a:xfrm rot="5400000">
            <a:off x="6657672" y="1935713"/>
            <a:ext cx="465137" cy="1518139"/>
          </a:xfrm>
          <a:prstGeom prst="bentConnector3">
            <a:avLst>
              <a:gd name="adj1" fmla="val 56454"/>
            </a:avLst>
          </a:prstGeom>
          <a:noFill/>
          <a:ln w="28575">
            <a:solidFill>
              <a:schemeClr val="tx1"/>
            </a:solidFill>
            <a:prstDash val="sysDot"/>
            <a:miter lim="800000"/>
            <a:headEnd/>
            <a:tailEnd type="triangle" w="med" len="med"/>
          </a:ln>
        </p:spPr>
      </p:cxnSp>
      <p:cxnSp>
        <p:nvCxnSpPr>
          <p:cNvPr id="78895" name="AutoShape 24"/>
          <p:cNvCxnSpPr>
            <a:cxnSpLocks noChangeShapeType="1"/>
          </p:cNvCxnSpPr>
          <p:nvPr/>
        </p:nvCxnSpPr>
        <p:spPr bwMode="auto">
          <a:xfrm rot="16200000" flipH="1">
            <a:off x="4933217" y="1729400"/>
            <a:ext cx="488950" cy="1906953"/>
          </a:xfrm>
          <a:prstGeom prst="bentConnector3">
            <a:avLst>
              <a:gd name="adj1" fmla="val 54870"/>
            </a:avLst>
          </a:prstGeom>
          <a:noFill/>
          <a:ln w="28575">
            <a:solidFill>
              <a:schemeClr val="tx1"/>
            </a:solidFill>
            <a:prstDash val="sysDot"/>
            <a:miter lim="800000"/>
            <a:headEnd/>
            <a:tailEnd type="triangle" w="med" len="med"/>
          </a:ln>
        </p:spPr>
      </p:cxnSp>
      <p:cxnSp>
        <p:nvCxnSpPr>
          <p:cNvPr id="78896" name="AutoShape 25"/>
          <p:cNvCxnSpPr>
            <a:cxnSpLocks noChangeShapeType="1"/>
          </p:cNvCxnSpPr>
          <p:nvPr/>
        </p:nvCxnSpPr>
        <p:spPr bwMode="auto">
          <a:xfrm flipH="1">
            <a:off x="6115538" y="3670301"/>
            <a:ext cx="1955" cy="339725"/>
          </a:xfrm>
          <a:prstGeom prst="straightConnector1">
            <a:avLst/>
          </a:prstGeom>
          <a:noFill/>
          <a:ln w="38100">
            <a:solidFill>
              <a:schemeClr val="tx1"/>
            </a:solidFill>
            <a:round/>
            <a:headEnd/>
            <a:tailEnd type="triangle" w="med" len="med"/>
          </a:ln>
        </p:spPr>
      </p:cxnSp>
      <p:sp>
        <p:nvSpPr>
          <p:cNvPr id="78897" name="Text Box 26"/>
          <p:cNvSpPr txBox="1">
            <a:spLocks noChangeArrowheads="1"/>
          </p:cNvSpPr>
          <p:nvPr/>
        </p:nvSpPr>
        <p:spPr bwMode="auto">
          <a:xfrm>
            <a:off x="3081216" y="3721100"/>
            <a:ext cx="2526323" cy="274638"/>
          </a:xfrm>
          <a:prstGeom prst="rect">
            <a:avLst/>
          </a:prstGeom>
          <a:noFill/>
          <a:ln w="28575" algn="ctr">
            <a:noFill/>
            <a:miter lim="800000"/>
            <a:headEnd/>
            <a:tailEnd/>
          </a:ln>
        </p:spPr>
        <p:txBody>
          <a:bodyPr>
            <a:spAutoFit/>
          </a:bodyPr>
          <a:lstStyle/>
          <a:p>
            <a:pPr algn="ctr" eaLnBrk="0" hangingPunct="0">
              <a:spcAft>
                <a:spcPts val="600"/>
              </a:spcAft>
            </a:pPr>
            <a:r>
              <a:rPr lang="en-US" sz="1200"/>
              <a:t>Pasal 155 PP 58 /2005</a:t>
            </a:r>
          </a:p>
        </p:txBody>
      </p:sp>
      <p:sp>
        <p:nvSpPr>
          <p:cNvPr id="50203" name="Text Box 27"/>
          <p:cNvSpPr txBox="1">
            <a:spLocks noChangeArrowheads="1"/>
          </p:cNvSpPr>
          <p:nvPr/>
        </p:nvSpPr>
        <p:spPr bwMode="auto">
          <a:xfrm>
            <a:off x="4605216" y="5381649"/>
            <a:ext cx="3048000" cy="461665"/>
          </a:xfrm>
          <a:prstGeom prst="rect">
            <a:avLst/>
          </a:prstGeom>
          <a:solidFill>
            <a:srgbClr val="000066"/>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eaLnBrk="0" fontAlgn="auto" hangingPunct="0">
              <a:spcBef>
                <a:spcPts val="0"/>
              </a:spcBef>
              <a:spcAft>
                <a:spcPts val="0"/>
              </a:spcAft>
              <a:defRPr/>
            </a:pPr>
            <a:r>
              <a:rPr lang="en-US" sz="1200" dirty="0" err="1">
                <a:solidFill>
                  <a:schemeClr val="bg1"/>
                </a:solidFill>
                <a:cs typeface="+mn-cs"/>
              </a:rPr>
              <a:t>Perda</a:t>
            </a:r>
            <a:r>
              <a:rPr lang="en-US" sz="1200" dirty="0">
                <a:solidFill>
                  <a:schemeClr val="bg1"/>
                </a:solidFill>
                <a:cs typeface="+mn-cs"/>
              </a:rPr>
              <a:t> </a:t>
            </a:r>
            <a:r>
              <a:rPr lang="en-US" sz="1200" dirty="0" err="1">
                <a:solidFill>
                  <a:schemeClr val="bg1"/>
                </a:solidFill>
                <a:cs typeface="+mn-cs"/>
              </a:rPr>
              <a:t>Pokok-Pokok</a:t>
            </a:r>
            <a:r>
              <a:rPr lang="id-ID" sz="1200" dirty="0">
                <a:solidFill>
                  <a:schemeClr val="bg1"/>
                </a:solidFill>
                <a:cs typeface="+mn-cs"/>
              </a:rPr>
              <a:t> ttg</a:t>
            </a:r>
            <a:endParaRPr lang="en-US" sz="1200" baseline="30000" dirty="0">
              <a:solidFill>
                <a:schemeClr val="bg1"/>
              </a:solidFill>
              <a:cs typeface="+mn-cs"/>
            </a:endParaRPr>
          </a:p>
          <a:p>
            <a:pPr algn="ctr" eaLnBrk="0" fontAlgn="auto" hangingPunct="0">
              <a:spcBef>
                <a:spcPts val="0"/>
              </a:spcBef>
              <a:spcAft>
                <a:spcPts val="0"/>
              </a:spcAft>
              <a:defRPr/>
            </a:pPr>
            <a:r>
              <a:rPr lang="en-US" sz="1200" dirty="0" err="1">
                <a:solidFill>
                  <a:schemeClr val="bg1"/>
                </a:solidFill>
                <a:cs typeface="+mn-cs"/>
              </a:rPr>
              <a:t>Pengelolaan</a:t>
            </a:r>
            <a:r>
              <a:rPr lang="en-US" sz="1200" dirty="0">
                <a:solidFill>
                  <a:schemeClr val="bg1"/>
                </a:solidFill>
                <a:cs typeface="+mn-cs"/>
              </a:rPr>
              <a:t> Keu Daerah</a:t>
            </a:r>
            <a:endParaRPr lang="en-US" sz="1200" i="1" dirty="0">
              <a:solidFill>
                <a:schemeClr val="bg1"/>
              </a:solidFill>
              <a:cs typeface="+mn-cs"/>
            </a:endParaRPr>
          </a:p>
        </p:txBody>
      </p:sp>
      <p:sp>
        <p:nvSpPr>
          <p:cNvPr id="50204" name="Text Box 28"/>
          <p:cNvSpPr txBox="1">
            <a:spLocks noChangeArrowheads="1"/>
          </p:cNvSpPr>
          <p:nvPr/>
        </p:nvSpPr>
        <p:spPr bwMode="auto">
          <a:xfrm>
            <a:off x="4381490" y="6286520"/>
            <a:ext cx="3572132" cy="571480"/>
          </a:xfrm>
          <a:prstGeom prst="rect">
            <a:avLst/>
          </a:prstGeom>
          <a:solidFill>
            <a:srgbClr val="000066"/>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0" fontAlgn="auto" hangingPunct="0">
              <a:spcBef>
                <a:spcPts val="0"/>
              </a:spcBef>
              <a:spcAft>
                <a:spcPts val="0"/>
              </a:spcAft>
              <a:defRPr/>
            </a:pPr>
            <a:r>
              <a:rPr lang="en-US" sz="1200" dirty="0" err="1">
                <a:solidFill>
                  <a:schemeClr val="bg1"/>
                </a:solidFill>
                <a:cs typeface="+mn-cs"/>
              </a:rPr>
              <a:t>Perkada</a:t>
            </a:r>
            <a:r>
              <a:rPr lang="en-US" sz="1200" dirty="0">
                <a:solidFill>
                  <a:schemeClr val="bg1"/>
                </a:solidFill>
                <a:cs typeface="+mn-cs"/>
              </a:rPr>
              <a:t> </a:t>
            </a:r>
            <a:r>
              <a:rPr lang="en-US" sz="1200" dirty="0" err="1">
                <a:solidFill>
                  <a:schemeClr val="bg1"/>
                </a:solidFill>
                <a:cs typeface="+mn-cs"/>
              </a:rPr>
              <a:t>ttg</a:t>
            </a:r>
            <a:r>
              <a:rPr lang="en-US" sz="1200" dirty="0">
                <a:solidFill>
                  <a:schemeClr val="bg1"/>
                </a:solidFill>
                <a:cs typeface="+mn-cs"/>
              </a:rPr>
              <a:t> </a:t>
            </a:r>
            <a:r>
              <a:rPr lang="en-US" sz="1200" dirty="0" err="1">
                <a:solidFill>
                  <a:schemeClr val="bg1"/>
                </a:solidFill>
                <a:cs typeface="+mn-cs"/>
              </a:rPr>
              <a:t>Sistem</a:t>
            </a:r>
            <a:endParaRPr lang="id-ID" sz="1200" dirty="0">
              <a:solidFill>
                <a:schemeClr val="bg1"/>
              </a:solidFill>
              <a:cs typeface="+mn-cs"/>
            </a:endParaRPr>
          </a:p>
          <a:p>
            <a:pPr algn="ctr" eaLnBrk="0" fontAlgn="auto" hangingPunct="0">
              <a:spcBef>
                <a:spcPts val="0"/>
              </a:spcBef>
              <a:spcAft>
                <a:spcPts val="0"/>
              </a:spcAft>
              <a:defRPr/>
            </a:pPr>
            <a:r>
              <a:rPr lang="en-US" sz="1200" dirty="0">
                <a:solidFill>
                  <a:schemeClr val="bg1"/>
                </a:solidFill>
                <a:cs typeface="+mn-cs"/>
              </a:rPr>
              <a:t> &amp; </a:t>
            </a:r>
            <a:r>
              <a:rPr lang="en-US" sz="1200" dirty="0" err="1">
                <a:solidFill>
                  <a:schemeClr val="bg1"/>
                </a:solidFill>
                <a:cs typeface="+mn-cs"/>
              </a:rPr>
              <a:t>Prosedur</a:t>
            </a:r>
            <a:r>
              <a:rPr lang="id-ID" sz="1200" dirty="0">
                <a:solidFill>
                  <a:schemeClr val="bg1"/>
                </a:solidFill>
                <a:cs typeface="+mn-cs"/>
              </a:rPr>
              <a:t> </a:t>
            </a:r>
            <a:r>
              <a:rPr lang="en-US" sz="1200" dirty="0" err="1">
                <a:solidFill>
                  <a:schemeClr val="bg1"/>
                </a:solidFill>
                <a:cs typeface="+mn-cs"/>
              </a:rPr>
              <a:t>Pengelolaan</a:t>
            </a:r>
            <a:r>
              <a:rPr lang="en-US" sz="1200" dirty="0">
                <a:solidFill>
                  <a:schemeClr val="bg1"/>
                </a:solidFill>
                <a:cs typeface="+mn-cs"/>
              </a:rPr>
              <a:t> Keu</a:t>
            </a:r>
            <a:r>
              <a:rPr lang="id-ID" sz="1200" dirty="0">
                <a:solidFill>
                  <a:schemeClr val="bg1"/>
                </a:solidFill>
                <a:cs typeface="+mn-cs"/>
              </a:rPr>
              <a:t>da</a:t>
            </a:r>
            <a:r>
              <a:rPr lang="en-US" sz="1200" dirty="0">
                <a:solidFill>
                  <a:schemeClr val="bg1"/>
                </a:solidFill>
                <a:cs typeface="+mn-cs"/>
              </a:rPr>
              <a:t> </a:t>
            </a:r>
            <a:endParaRPr lang="en-US" sz="1200" i="1" dirty="0">
              <a:solidFill>
                <a:schemeClr val="bg1"/>
              </a:solidFill>
              <a:cs typeface="+mn-cs"/>
            </a:endParaRPr>
          </a:p>
        </p:txBody>
      </p:sp>
      <p:cxnSp>
        <p:nvCxnSpPr>
          <p:cNvPr id="78904" name="AutoShape 29"/>
          <p:cNvCxnSpPr>
            <a:cxnSpLocks noChangeShapeType="1"/>
          </p:cNvCxnSpPr>
          <p:nvPr/>
        </p:nvCxnSpPr>
        <p:spPr bwMode="auto">
          <a:xfrm rot="5400000">
            <a:off x="5899639" y="5153636"/>
            <a:ext cx="457200" cy="1955"/>
          </a:xfrm>
          <a:prstGeom prst="straightConnector1">
            <a:avLst/>
          </a:prstGeom>
          <a:noFill/>
          <a:ln w="38100">
            <a:solidFill>
              <a:schemeClr val="tx1"/>
            </a:solidFill>
            <a:round/>
            <a:headEnd/>
            <a:tailEnd type="triangle" w="med" len="med"/>
          </a:ln>
        </p:spPr>
      </p:cxnSp>
      <p:sp>
        <p:nvSpPr>
          <p:cNvPr id="78905" name="Text Box 30"/>
          <p:cNvSpPr txBox="1">
            <a:spLocks noChangeArrowheads="1"/>
          </p:cNvSpPr>
          <p:nvPr/>
        </p:nvSpPr>
        <p:spPr bwMode="auto">
          <a:xfrm>
            <a:off x="6762263" y="4752975"/>
            <a:ext cx="2354384" cy="457200"/>
          </a:xfrm>
          <a:prstGeom prst="rect">
            <a:avLst/>
          </a:prstGeom>
          <a:noFill/>
          <a:ln w="28575" algn="ctr">
            <a:noFill/>
            <a:miter lim="800000"/>
            <a:headEnd/>
            <a:tailEnd/>
          </a:ln>
        </p:spPr>
        <p:txBody>
          <a:bodyPr>
            <a:spAutoFit/>
          </a:bodyPr>
          <a:lstStyle/>
          <a:p>
            <a:pPr algn="ctr" eaLnBrk="0" hangingPunct="0">
              <a:spcAft>
                <a:spcPts val="600"/>
              </a:spcAft>
            </a:pPr>
            <a:r>
              <a:rPr lang="en-US" sz="1200"/>
              <a:t>P</a:t>
            </a:r>
            <a:r>
              <a:rPr lang="id-ID" sz="1200"/>
              <a:t>a</a:t>
            </a:r>
            <a:r>
              <a:rPr lang="en-US" sz="1200"/>
              <a:t>s</a:t>
            </a:r>
            <a:r>
              <a:rPr lang="id-ID" sz="1200"/>
              <a:t>a</a:t>
            </a:r>
            <a:r>
              <a:rPr lang="en-US" sz="1200"/>
              <a:t>l 330 Permendagri 13/2006</a:t>
            </a:r>
          </a:p>
        </p:txBody>
      </p:sp>
      <p:sp>
        <p:nvSpPr>
          <p:cNvPr id="50208" name="AutoShape 32"/>
          <p:cNvSpPr>
            <a:spLocks noChangeArrowheads="1"/>
          </p:cNvSpPr>
          <p:nvPr/>
        </p:nvSpPr>
        <p:spPr bwMode="auto">
          <a:xfrm>
            <a:off x="9128370" y="4924446"/>
            <a:ext cx="2764693" cy="990600"/>
          </a:xfrm>
          <a:prstGeom prst="flowChartAlternateProcess">
            <a:avLst/>
          </a:prstGeom>
          <a:solidFill>
            <a:srgbClr val="006600"/>
          </a:solidFill>
          <a:ln w="28575" algn="ctr">
            <a:solidFill>
              <a:schemeClr val="bg1"/>
            </a:solidFill>
            <a:prstDash val="sysDot"/>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0" fontAlgn="auto" hangingPunct="0">
              <a:spcBef>
                <a:spcPts val="0"/>
              </a:spcBef>
              <a:spcAft>
                <a:spcPts val="0"/>
              </a:spcAft>
              <a:defRPr/>
            </a:pPr>
            <a:r>
              <a:rPr lang="en-US" sz="1200">
                <a:solidFill>
                  <a:srgbClr val="FFFFFF"/>
                </a:solidFill>
                <a:cs typeface="+mn-cs"/>
              </a:rPr>
              <a:t>Kandungan lokal berdasarkan kesepakatan bersama yg tidak bertentangan dng peraturan perUUan</a:t>
            </a:r>
          </a:p>
        </p:txBody>
      </p:sp>
      <p:sp>
        <p:nvSpPr>
          <p:cNvPr id="50209" name="Text Box 33"/>
          <p:cNvSpPr txBox="1">
            <a:spLocks noChangeArrowheads="1"/>
          </p:cNvSpPr>
          <p:nvPr/>
        </p:nvSpPr>
        <p:spPr bwMode="auto">
          <a:xfrm>
            <a:off x="8717280" y="6176988"/>
            <a:ext cx="3352800" cy="461665"/>
          </a:xfrm>
          <a:prstGeom prst="rect">
            <a:avLst/>
          </a:prstGeom>
          <a:solidFill>
            <a:srgbClr val="000099"/>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eaLnBrk="0" fontAlgn="auto" hangingPunct="0">
              <a:spcBef>
                <a:spcPts val="0"/>
              </a:spcBef>
              <a:spcAft>
                <a:spcPts val="0"/>
              </a:spcAft>
              <a:defRPr/>
            </a:pPr>
            <a:r>
              <a:rPr lang="en-US" sz="1200" dirty="0">
                <a:solidFill>
                  <a:schemeClr val="bg1"/>
                </a:solidFill>
                <a:cs typeface="+mn-cs"/>
              </a:rPr>
              <a:t>SE </a:t>
            </a:r>
            <a:r>
              <a:rPr lang="en-US" sz="1200" dirty="0" err="1">
                <a:solidFill>
                  <a:schemeClr val="bg1"/>
                </a:solidFill>
                <a:cs typeface="+mn-cs"/>
              </a:rPr>
              <a:t>ttg</a:t>
            </a:r>
            <a:r>
              <a:rPr lang="en-US" sz="1200" dirty="0">
                <a:solidFill>
                  <a:schemeClr val="bg1"/>
                </a:solidFill>
                <a:cs typeface="+mn-cs"/>
              </a:rPr>
              <a:t> </a:t>
            </a:r>
            <a:r>
              <a:rPr lang="en-US" sz="1200" dirty="0" err="1">
                <a:solidFill>
                  <a:schemeClr val="bg1"/>
                </a:solidFill>
                <a:cs typeface="+mn-cs"/>
              </a:rPr>
              <a:t>Pedoman</a:t>
            </a:r>
            <a:r>
              <a:rPr lang="en-US" sz="1200" dirty="0">
                <a:solidFill>
                  <a:schemeClr val="bg1"/>
                </a:solidFill>
                <a:cs typeface="+mn-cs"/>
              </a:rPr>
              <a:t> </a:t>
            </a:r>
            <a:r>
              <a:rPr lang="en-US" sz="1200" dirty="0" err="1">
                <a:solidFill>
                  <a:schemeClr val="bg1"/>
                </a:solidFill>
                <a:cs typeface="+mn-cs"/>
              </a:rPr>
              <a:t>Penyusunan</a:t>
            </a:r>
            <a:r>
              <a:rPr lang="en-US" sz="1200" dirty="0">
                <a:solidFill>
                  <a:schemeClr val="bg1"/>
                </a:solidFill>
                <a:cs typeface="+mn-cs"/>
              </a:rPr>
              <a:t> </a:t>
            </a:r>
            <a:endParaRPr lang="en-US" sz="1200" baseline="30000" dirty="0">
              <a:solidFill>
                <a:schemeClr val="bg1"/>
              </a:solidFill>
              <a:cs typeface="+mn-cs"/>
            </a:endParaRPr>
          </a:p>
          <a:p>
            <a:pPr algn="ctr" eaLnBrk="0" fontAlgn="auto" hangingPunct="0">
              <a:spcBef>
                <a:spcPts val="0"/>
              </a:spcBef>
              <a:spcAft>
                <a:spcPts val="0"/>
              </a:spcAft>
              <a:defRPr/>
            </a:pPr>
            <a:r>
              <a:rPr lang="en-US" sz="1200" dirty="0">
                <a:solidFill>
                  <a:schemeClr val="bg1"/>
                </a:solidFill>
                <a:cs typeface="+mn-cs"/>
              </a:rPr>
              <a:t>RKA - SKPD</a:t>
            </a:r>
            <a:endParaRPr lang="en-US" sz="1200" i="1" dirty="0">
              <a:solidFill>
                <a:schemeClr val="bg1"/>
              </a:solidFill>
              <a:cs typeface="+mn-cs"/>
            </a:endParaRPr>
          </a:p>
        </p:txBody>
      </p:sp>
      <p:cxnSp>
        <p:nvCxnSpPr>
          <p:cNvPr id="78912" name="AutoShape 35"/>
          <p:cNvCxnSpPr>
            <a:cxnSpLocks noChangeShapeType="1"/>
          </p:cNvCxnSpPr>
          <p:nvPr/>
        </p:nvCxnSpPr>
        <p:spPr bwMode="auto">
          <a:xfrm rot="10800000" flipV="1">
            <a:off x="7666894" y="5419727"/>
            <a:ext cx="1457569" cy="225425"/>
          </a:xfrm>
          <a:prstGeom prst="bentConnector3">
            <a:avLst>
              <a:gd name="adj1" fmla="val 45213"/>
            </a:avLst>
          </a:prstGeom>
          <a:noFill/>
          <a:ln w="28575">
            <a:solidFill>
              <a:schemeClr val="tx1"/>
            </a:solidFill>
            <a:prstDash val="sysDot"/>
            <a:miter lim="800000"/>
            <a:headEnd/>
            <a:tailEnd type="triangle" w="med" len="med"/>
          </a:ln>
        </p:spPr>
      </p:cxnSp>
      <p:cxnSp>
        <p:nvCxnSpPr>
          <p:cNvPr id="78913" name="AutoShape 36"/>
          <p:cNvCxnSpPr>
            <a:cxnSpLocks noChangeShapeType="1"/>
          </p:cNvCxnSpPr>
          <p:nvPr/>
        </p:nvCxnSpPr>
        <p:spPr bwMode="auto">
          <a:xfrm rot="10800000" flipV="1">
            <a:off x="7979509" y="5824540"/>
            <a:ext cx="1127369" cy="439737"/>
          </a:xfrm>
          <a:prstGeom prst="bentConnector3">
            <a:avLst>
              <a:gd name="adj1" fmla="val 50000"/>
            </a:avLst>
          </a:prstGeom>
          <a:noFill/>
          <a:ln w="28575">
            <a:solidFill>
              <a:schemeClr val="tx1"/>
            </a:solidFill>
            <a:prstDash val="sysDot"/>
            <a:miter lim="800000"/>
            <a:headEnd/>
            <a:tailEnd type="triangle" w="med" len="med"/>
          </a:ln>
        </p:spPr>
      </p:cxnSp>
      <p:cxnSp>
        <p:nvCxnSpPr>
          <p:cNvPr id="78914" name="AutoShape 37"/>
          <p:cNvCxnSpPr>
            <a:cxnSpLocks noChangeShapeType="1"/>
          </p:cNvCxnSpPr>
          <p:nvPr/>
        </p:nvCxnSpPr>
        <p:spPr bwMode="auto">
          <a:xfrm>
            <a:off x="9624647" y="5929313"/>
            <a:ext cx="3908" cy="247650"/>
          </a:xfrm>
          <a:prstGeom prst="straightConnector1">
            <a:avLst/>
          </a:prstGeom>
          <a:noFill/>
          <a:ln w="28575">
            <a:solidFill>
              <a:schemeClr val="tx1"/>
            </a:solidFill>
            <a:prstDash val="sysDot"/>
            <a:round/>
            <a:headEnd/>
            <a:tailEnd type="triangle" w="med" len="med"/>
          </a:ln>
        </p:spPr>
      </p:cxnSp>
      <p:sp>
        <p:nvSpPr>
          <p:cNvPr id="78915" name="Text Box 38"/>
          <p:cNvSpPr txBox="1">
            <a:spLocks noChangeArrowheads="1"/>
          </p:cNvSpPr>
          <p:nvPr/>
        </p:nvSpPr>
        <p:spPr bwMode="auto">
          <a:xfrm>
            <a:off x="2010508" y="4332288"/>
            <a:ext cx="191078" cy="107722"/>
          </a:xfrm>
          <a:prstGeom prst="rect">
            <a:avLst/>
          </a:prstGeom>
          <a:noFill/>
          <a:ln w="28575" algn="ctr">
            <a:noFill/>
            <a:miter lim="800000"/>
            <a:headEnd/>
            <a:tailEnd/>
          </a:ln>
        </p:spPr>
        <p:txBody>
          <a:bodyPr wrap="none">
            <a:spAutoFit/>
          </a:bodyPr>
          <a:lstStyle/>
          <a:p>
            <a:pPr eaLnBrk="0" hangingPunct="0"/>
            <a:r>
              <a:rPr lang="en-US" sz="100">
                <a:solidFill>
                  <a:srgbClr val="FFFFFF"/>
                </a:solidFill>
              </a:rPr>
              <a:t>1</a:t>
            </a:r>
          </a:p>
        </p:txBody>
      </p:sp>
      <p:sp>
        <p:nvSpPr>
          <p:cNvPr id="78916" name="Text Box 41"/>
          <p:cNvSpPr txBox="1">
            <a:spLocks noChangeArrowheads="1"/>
          </p:cNvSpPr>
          <p:nvPr/>
        </p:nvSpPr>
        <p:spPr bwMode="auto">
          <a:xfrm>
            <a:off x="2735386" y="5140327"/>
            <a:ext cx="3171093" cy="276225"/>
          </a:xfrm>
          <a:prstGeom prst="rect">
            <a:avLst/>
          </a:prstGeom>
          <a:noFill/>
          <a:ln w="28575" algn="ctr">
            <a:noFill/>
            <a:miter lim="800000"/>
            <a:headEnd/>
            <a:tailEnd/>
          </a:ln>
        </p:spPr>
        <p:txBody>
          <a:bodyPr>
            <a:spAutoFit/>
          </a:bodyPr>
          <a:lstStyle/>
          <a:p>
            <a:pPr eaLnBrk="0" hangingPunct="0">
              <a:spcAft>
                <a:spcPts val="600"/>
              </a:spcAft>
            </a:pPr>
            <a:r>
              <a:rPr lang="en-US" sz="1200"/>
              <a:t>P</a:t>
            </a:r>
            <a:r>
              <a:rPr lang="id-ID" sz="1200"/>
              <a:t>a</a:t>
            </a:r>
            <a:r>
              <a:rPr lang="en-US" sz="1200"/>
              <a:t>s</a:t>
            </a:r>
            <a:r>
              <a:rPr lang="id-ID" sz="1200"/>
              <a:t>a</a:t>
            </a:r>
            <a:r>
              <a:rPr lang="en-US" sz="1200"/>
              <a:t>l 151 Ayat 1 PP 58/2005</a:t>
            </a:r>
          </a:p>
        </p:txBody>
      </p:sp>
      <p:cxnSp>
        <p:nvCxnSpPr>
          <p:cNvPr id="78917" name="AutoShape 42"/>
          <p:cNvCxnSpPr>
            <a:cxnSpLocks noChangeShapeType="1"/>
          </p:cNvCxnSpPr>
          <p:nvPr/>
        </p:nvCxnSpPr>
        <p:spPr bwMode="auto">
          <a:xfrm rot="16200000" flipH="1">
            <a:off x="2566195" y="4723852"/>
            <a:ext cx="1928813" cy="1555261"/>
          </a:xfrm>
          <a:prstGeom prst="bentConnector3">
            <a:avLst>
              <a:gd name="adj1" fmla="val 100514"/>
            </a:avLst>
          </a:prstGeom>
          <a:noFill/>
          <a:ln w="38100">
            <a:solidFill>
              <a:schemeClr val="tx1"/>
            </a:solidFill>
            <a:miter lim="800000"/>
            <a:headEnd/>
            <a:tailEnd type="triangle" w="med" len="med"/>
          </a:ln>
        </p:spPr>
      </p:cxnSp>
      <p:sp>
        <p:nvSpPr>
          <p:cNvPr id="50220" name="Text Box 44"/>
          <p:cNvSpPr txBox="1">
            <a:spLocks noChangeArrowheads="1"/>
          </p:cNvSpPr>
          <p:nvPr/>
        </p:nvSpPr>
        <p:spPr bwMode="auto">
          <a:xfrm>
            <a:off x="8542216" y="4210070"/>
            <a:ext cx="1840064" cy="523220"/>
          </a:xfrm>
          <a:prstGeom prst="rect">
            <a:avLst/>
          </a:prstGeom>
          <a:solidFill>
            <a:srgbClr val="000066"/>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eaLnBrk="0" fontAlgn="auto" hangingPunct="0">
              <a:spcBef>
                <a:spcPts val="0"/>
              </a:spcBef>
              <a:spcAft>
                <a:spcPts val="0"/>
              </a:spcAft>
              <a:defRPr/>
            </a:pPr>
            <a:r>
              <a:rPr lang="en-US" sz="1400" dirty="0" err="1">
                <a:solidFill>
                  <a:schemeClr val="bg1"/>
                </a:solidFill>
                <a:cs typeface="+mn-cs"/>
              </a:rPr>
              <a:t>Permendagri</a:t>
            </a:r>
            <a:r>
              <a:rPr lang="en-US" sz="1400" dirty="0">
                <a:solidFill>
                  <a:schemeClr val="bg1"/>
                </a:solidFill>
                <a:cs typeface="+mn-cs"/>
              </a:rPr>
              <a:t> 59/2007</a:t>
            </a:r>
            <a:endParaRPr lang="en-US" sz="1400" i="1" dirty="0">
              <a:solidFill>
                <a:schemeClr val="bg1"/>
              </a:solidFill>
              <a:cs typeface="+mn-cs"/>
            </a:endParaRPr>
          </a:p>
        </p:txBody>
      </p:sp>
      <p:cxnSp>
        <p:nvCxnSpPr>
          <p:cNvPr id="78921" name="AutoShape 45"/>
          <p:cNvCxnSpPr>
            <a:cxnSpLocks noChangeShapeType="1"/>
          </p:cNvCxnSpPr>
          <p:nvPr/>
        </p:nvCxnSpPr>
        <p:spPr bwMode="auto">
          <a:xfrm>
            <a:off x="8212016" y="4467227"/>
            <a:ext cx="330200" cy="4763"/>
          </a:xfrm>
          <a:prstGeom prst="straightConnector1">
            <a:avLst/>
          </a:prstGeom>
          <a:noFill/>
          <a:ln w="28575">
            <a:solidFill>
              <a:schemeClr val="tx1"/>
            </a:solidFill>
            <a:prstDash val="sysDot"/>
            <a:round/>
            <a:headEnd/>
            <a:tailEnd type="triangle" w="med" len="med"/>
          </a:ln>
        </p:spPr>
      </p:cxnSp>
      <p:sp>
        <p:nvSpPr>
          <p:cNvPr id="47" name="Text Box 44"/>
          <p:cNvSpPr txBox="1">
            <a:spLocks noChangeArrowheads="1"/>
          </p:cNvSpPr>
          <p:nvPr/>
        </p:nvSpPr>
        <p:spPr bwMode="auto">
          <a:xfrm>
            <a:off x="10421651" y="4200552"/>
            <a:ext cx="1714469" cy="523220"/>
          </a:xfrm>
          <a:prstGeom prst="rect">
            <a:avLst/>
          </a:prstGeom>
          <a:solidFill>
            <a:srgbClr val="000066"/>
          </a:solidFill>
          <a:ln w="9525">
            <a:solidFill>
              <a:schemeClr val="bg1"/>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eaLnBrk="0" fontAlgn="auto" hangingPunct="0">
              <a:spcBef>
                <a:spcPts val="0"/>
              </a:spcBef>
              <a:spcAft>
                <a:spcPts val="0"/>
              </a:spcAft>
              <a:defRPr/>
            </a:pPr>
            <a:r>
              <a:rPr lang="en-US" sz="1400" dirty="0" err="1">
                <a:solidFill>
                  <a:schemeClr val="bg1"/>
                </a:solidFill>
                <a:cs typeface="+mn-cs"/>
              </a:rPr>
              <a:t>Permendagri</a:t>
            </a:r>
            <a:r>
              <a:rPr lang="en-US" sz="1400" dirty="0">
                <a:solidFill>
                  <a:schemeClr val="bg1"/>
                </a:solidFill>
                <a:cs typeface="+mn-cs"/>
              </a:rPr>
              <a:t> </a:t>
            </a:r>
            <a:r>
              <a:rPr lang="id-ID" sz="1400" dirty="0">
                <a:solidFill>
                  <a:schemeClr val="bg1"/>
                </a:solidFill>
                <a:cs typeface="+mn-cs"/>
              </a:rPr>
              <a:t>21</a:t>
            </a:r>
            <a:r>
              <a:rPr lang="en-US" sz="1400" dirty="0">
                <a:solidFill>
                  <a:schemeClr val="bg1"/>
                </a:solidFill>
                <a:cs typeface="+mn-cs"/>
              </a:rPr>
              <a:t>/20</a:t>
            </a:r>
            <a:r>
              <a:rPr lang="id-ID" sz="1400" dirty="0">
                <a:solidFill>
                  <a:schemeClr val="bg1"/>
                </a:solidFill>
                <a:cs typeface="+mn-cs"/>
              </a:rPr>
              <a:t>11</a:t>
            </a:r>
            <a:endParaRPr lang="en-US" sz="1400" i="1" dirty="0">
              <a:solidFill>
                <a:schemeClr val="bg1"/>
              </a:solidFill>
              <a:cs typeface="+mn-cs"/>
            </a:endParaRPr>
          </a:p>
        </p:txBody>
      </p:sp>
      <p:cxnSp>
        <p:nvCxnSpPr>
          <p:cNvPr id="51" name="Elbow Connector 50"/>
          <p:cNvCxnSpPr/>
          <p:nvPr/>
        </p:nvCxnSpPr>
        <p:spPr>
          <a:xfrm rot="10800000" flipH="1" flipV="1">
            <a:off x="4613033" y="3298827"/>
            <a:ext cx="33215" cy="2346325"/>
          </a:xfrm>
          <a:prstGeom prst="bentConnector3">
            <a:avLst>
              <a:gd name="adj1" fmla="val -5571449"/>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8926" name="AutoShape 25"/>
          <p:cNvCxnSpPr>
            <a:cxnSpLocks noChangeShapeType="1"/>
          </p:cNvCxnSpPr>
          <p:nvPr/>
        </p:nvCxnSpPr>
        <p:spPr bwMode="auto">
          <a:xfrm flipH="1">
            <a:off x="6129217" y="5867402"/>
            <a:ext cx="1953" cy="339725"/>
          </a:xfrm>
          <a:prstGeom prst="straightConnector1">
            <a:avLst/>
          </a:prstGeom>
          <a:noFill/>
          <a:ln w="38100">
            <a:solidFill>
              <a:schemeClr val="tx1"/>
            </a:solidFill>
            <a:round/>
            <a:headEnd/>
            <a:tailEnd type="triangle" w="med" len="med"/>
          </a:ln>
        </p:spPr>
      </p:cxnSp>
      <p:sp>
        <p:nvSpPr>
          <p:cNvPr id="58" name="AutoShape 12"/>
          <p:cNvSpPr>
            <a:spLocks noChangeArrowheads="1"/>
          </p:cNvSpPr>
          <p:nvPr/>
        </p:nvSpPr>
        <p:spPr bwMode="auto">
          <a:xfrm>
            <a:off x="8464579" y="1421888"/>
            <a:ext cx="1727200" cy="457200"/>
          </a:xfrm>
          <a:prstGeom prst="roundRect">
            <a:avLst>
              <a:gd name="adj" fmla="val 16667"/>
            </a:avLst>
          </a:prstGeom>
          <a:solidFill>
            <a:srgbClr val="C00000"/>
          </a:solidFill>
          <a:ln w="9525">
            <a:solidFill>
              <a:schemeClr val="bg1"/>
            </a:solid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eaLnBrk="0" fontAlgn="auto" hangingPunct="0">
              <a:spcBef>
                <a:spcPts val="0"/>
              </a:spcBef>
              <a:spcAft>
                <a:spcPts val="0"/>
              </a:spcAft>
              <a:defRPr/>
            </a:pPr>
            <a:r>
              <a:rPr lang="en-US" dirty="0">
                <a:solidFill>
                  <a:srgbClr val="FFFFFF"/>
                </a:solidFill>
                <a:cs typeface="+mn-cs"/>
              </a:rPr>
              <a:t>UU </a:t>
            </a:r>
            <a:r>
              <a:rPr lang="id-ID" dirty="0">
                <a:solidFill>
                  <a:srgbClr val="FFFFFF"/>
                </a:solidFill>
                <a:cs typeface="+mn-cs"/>
              </a:rPr>
              <a:t>23</a:t>
            </a:r>
            <a:r>
              <a:rPr lang="en-US" dirty="0">
                <a:solidFill>
                  <a:srgbClr val="FFFFFF"/>
                </a:solidFill>
                <a:cs typeface="+mn-cs"/>
              </a:rPr>
              <a:t>/20</a:t>
            </a:r>
            <a:r>
              <a:rPr lang="id-ID" dirty="0">
                <a:solidFill>
                  <a:srgbClr val="FFFFFF"/>
                </a:solidFill>
                <a:cs typeface="+mn-cs"/>
              </a:rPr>
              <a:t>1</a:t>
            </a:r>
            <a:r>
              <a:rPr lang="en-US" dirty="0">
                <a:solidFill>
                  <a:srgbClr val="FFFFFF"/>
                </a:solidFill>
                <a:cs typeface="+mn-cs"/>
              </a:rPr>
              <a:t>4</a:t>
            </a:r>
          </a:p>
        </p:txBody>
      </p:sp>
      <p:sp>
        <p:nvSpPr>
          <p:cNvPr id="66" name="Explosion 1 65"/>
          <p:cNvSpPr/>
          <p:nvPr/>
        </p:nvSpPr>
        <p:spPr>
          <a:xfrm>
            <a:off x="7143759" y="2609866"/>
            <a:ext cx="1714512" cy="642942"/>
          </a:xfrm>
          <a:prstGeom prst="irregularSeal1">
            <a:avLst/>
          </a:prstGeom>
          <a:solidFill>
            <a:srgbClr val="FF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100" dirty="0">
                <a:latin typeface="Tahoma" pitchFamily="34" charset="0"/>
                <a:ea typeface="Tahoma" pitchFamily="34" charset="0"/>
                <a:cs typeface="Tahoma" pitchFamily="34" charset="0"/>
              </a:rPr>
              <a:t>REVISI</a:t>
            </a:r>
          </a:p>
        </p:txBody>
      </p:sp>
      <p:sp>
        <p:nvSpPr>
          <p:cNvPr id="67" name="Explosion 1 66"/>
          <p:cNvSpPr/>
          <p:nvPr/>
        </p:nvSpPr>
        <p:spPr>
          <a:xfrm>
            <a:off x="7620012" y="3752874"/>
            <a:ext cx="1714512" cy="642942"/>
          </a:xfrm>
          <a:prstGeom prst="irregularSeal1">
            <a:avLst/>
          </a:prstGeom>
          <a:solidFill>
            <a:srgbClr val="FF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100" dirty="0">
                <a:latin typeface="Tahoma" pitchFamily="34" charset="0"/>
                <a:ea typeface="Tahoma" pitchFamily="34" charset="0"/>
                <a:cs typeface="Tahoma" pitchFamily="34" charset="0"/>
              </a:rPr>
              <a:t>REVISI</a:t>
            </a:r>
          </a:p>
        </p:txBody>
      </p:sp>
      <p:sp>
        <p:nvSpPr>
          <p:cNvPr id="78" name="Explosion 1 77"/>
          <p:cNvSpPr/>
          <p:nvPr/>
        </p:nvSpPr>
        <p:spPr>
          <a:xfrm>
            <a:off x="3238480" y="5572140"/>
            <a:ext cx="1714512" cy="642942"/>
          </a:xfrm>
          <a:prstGeom prst="irregularSeal1">
            <a:avLst/>
          </a:prstGeom>
          <a:solidFill>
            <a:srgbClr val="FF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100" dirty="0">
                <a:latin typeface="Tahoma" pitchFamily="34" charset="0"/>
                <a:ea typeface="Tahoma" pitchFamily="34" charset="0"/>
                <a:cs typeface="Tahoma" pitchFamily="34" charset="0"/>
              </a:rPr>
              <a:t>REVISI</a:t>
            </a:r>
          </a:p>
        </p:txBody>
      </p:sp>
      <p:sp>
        <p:nvSpPr>
          <p:cNvPr id="50" name="Rounded Rectangle 49"/>
          <p:cNvSpPr/>
          <p:nvPr/>
        </p:nvSpPr>
        <p:spPr>
          <a:xfrm>
            <a:off x="44179" y="2486046"/>
            <a:ext cx="2476475" cy="2643206"/>
          </a:xfrm>
          <a:prstGeom prst="roundRect">
            <a:avLst>
              <a:gd name="adj" fmla="val 0"/>
            </a:avLst>
          </a:prstGeom>
          <a:solidFill>
            <a:srgbClr val="660066"/>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200" dirty="0">
                <a:latin typeface="Tahoma" pitchFamily="34" charset="0"/>
                <a:ea typeface="Tahoma" pitchFamily="34" charset="0"/>
                <a:cs typeface="Tahoma" pitchFamily="34" charset="0"/>
              </a:rPr>
              <a:t>Pasal 330- UU 23/2014</a:t>
            </a:r>
          </a:p>
          <a:p>
            <a:pPr algn="ctr" eaLnBrk="0" fontAlgn="auto" hangingPunct="0">
              <a:spcBef>
                <a:spcPts val="0"/>
              </a:spcBef>
              <a:spcAft>
                <a:spcPts val="0"/>
              </a:spcAft>
              <a:defRPr/>
            </a:pPr>
            <a:endParaRPr lang="id-ID" sz="1200" dirty="0">
              <a:latin typeface="Tahoma" pitchFamily="34" charset="0"/>
              <a:ea typeface="Tahoma" pitchFamily="34" charset="0"/>
              <a:cs typeface="Tahoma" pitchFamily="34" charset="0"/>
            </a:endParaRPr>
          </a:p>
          <a:p>
            <a:pPr eaLnBrk="0" fontAlgn="auto" hangingPunct="0">
              <a:spcBef>
                <a:spcPts val="0"/>
              </a:spcBef>
              <a:spcAft>
                <a:spcPts val="0"/>
              </a:spcAft>
              <a:defRPr/>
            </a:pPr>
            <a:r>
              <a:rPr lang="id-ID" sz="1200" dirty="0">
                <a:latin typeface="Tahoma" pitchFamily="34" charset="0"/>
                <a:ea typeface="Tahoma" pitchFamily="34" charset="0"/>
                <a:cs typeface="Tahoma" pitchFamily="34" charset="0"/>
              </a:rPr>
              <a:t>“Ketentuan lebih lanjut mengenai penyusunan, pelaksanaan, penatausahaan, pelaporan, pengawasan dan pertanggungjawaban keuangan Daerah diatur dengan peraturan pemerintah”</a:t>
            </a:r>
          </a:p>
        </p:txBody>
      </p:sp>
      <p:sp>
        <p:nvSpPr>
          <p:cNvPr id="52" name="Explosion 1 51"/>
          <p:cNvSpPr/>
          <p:nvPr/>
        </p:nvSpPr>
        <p:spPr>
          <a:xfrm>
            <a:off x="2952729" y="6159410"/>
            <a:ext cx="1714512" cy="642942"/>
          </a:xfrm>
          <a:prstGeom prst="irregularSeal1">
            <a:avLst/>
          </a:prstGeom>
          <a:solidFill>
            <a:srgbClr val="FF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auto" hangingPunct="0">
              <a:spcBef>
                <a:spcPts val="0"/>
              </a:spcBef>
              <a:spcAft>
                <a:spcPts val="0"/>
              </a:spcAft>
              <a:defRPr/>
            </a:pPr>
            <a:r>
              <a:rPr lang="id-ID" sz="1100" dirty="0">
                <a:latin typeface="Tahoma" pitchFamily="34" charset="0"/>
                <a:ea typeface="Tahoma" pitchFamily="34" charset="0"/>
                <a:cs typeface="Tahoma" pitchFamily="34" charset="0"/>
              </a:rPr>
              <a:t>REVISI</a:t>
            </a:r>
          </a:p>
        </p:txBody>
      </p:sp>
      <p:sp>
        <p:nvSpPr>
          <p:cNvPr id="54" name="Rectangle 53"/>
          <p:cNvSpPr/>
          <p:nvPr/>
        </p:nvSpPr>
        <p:spPr>
          <a:xfrm>
            <a:off x="72294" y="5430838"/>
            <a:ext cx="2553676" cy="938719"/>
          </a:xfrm>
          <a:prstGeom prst="rect">
            <a:avLst/>
          </a:prstGeom>
          <a:solidFill>
            <a:schemeClr val="tx1">
              <a:lumMod val="95000"/>
              <a:lumOff val="5000"/>
            </a:schemeClr>
          </a:solidFill>
        </p:spPr>
        <p:txBody>
          <a:bodyPr>
            <a:spAutoFit/>
          </a:bodyPr>
          <a:lstStyle/>
          <a:p>
            <a:pPr eaLnBrk="0" fontAlgn="auto" hangingPunct="0">
              <a:spcBef>
                <a:spcPts val="0"/>
              </a:spcBef>
              <a:spcAft>
                <a:spcPts val="0"/>
              </a:spcAft>
              <a:defRPr/>
            </a:pPr>
            <a:r>
              <a:rPr lang="id-ID" sz="1100" dirty="0">
                <a:solidFill>
                  <a:schemeClr val="bg1"/>
                </a:solidFill>
                <a:latin typeface="Cambria" panose="02040503050406030204" pitchFamily="18" charset="0"/>
                <a:ea typeface="Times New Roman" panose="02020603050405020304" pitchFamily="18" charset="0"/>
                <a:cs typeface="Times New Roman" panose="02020603050405020304" pitchFamily="18" charset="0"/>
              </a:rPr>
              <a:t>Pembangunan Daerah merupakan perwujudan dari pelaksanaan Urusan Pemerintahan yang telah diserahkan ke Daerah sebagai bagian integral dari pembangunan nasional</a:t>
            </a:r>
            <a:endParaRPr lang="en-US" sz="1100" dirty="0">
              <a:solidFill>
                <a:schemeClr val="bg1"/>
              </a:solidFill>
              <a:latin typeface="Cambria" panose="02040503050406030204" pitchFamily="18" charset="0"/>
              <a:cs typeface="+mn-cs"/>
            </a:endParaRPr>
          </a:p>
        </p:txBody>
      </p:sp>
      <p:sp>
        <p:nvSpPr>
          <p:cNvPr id="55" name="Rectangle 54"/>
          <p:cNvSpPr/>
          <p:nvPr/>
        </p:nvSpPr>
        <p:spPr>
          <a:xfrm>
            <a:off x="44941" y="5140327"/>
            <a:ext cx="1924537" cy="327025"/>
          </a:xfrm>
          <a:prstGeom prst="rect">
            <a:avLst/>
          </a:prstGeom>
          <a:solidFill>
            <a:schemeClr val="tx1">
              <a:lumMod val="95000"/>
              <a:lumOff val="5000"/>
            </a:schemeClr>
          </a:solidFill>
          <a:ln w="6350"/>
        </p:spPr>
        <p:style>
          <a:lnRef idx="2">
            <a:schemeClr val="accent1"/>
          </a:lnRef>
          <a:fillRef idx="1">
            <a:schemeClr val="lt1"/>
          </a:fillRef>
          <a:effectRef idx="0">
            <a:schemeClr val="accent1"/>
          </a:effectRef>
          <a:fontRef idx="minor">
            <a:schemeClr val="dk1"/>
          </a:fontRef>
        </p:style>
        <p:txBody>
          <a:bodyPr anchor="ctr"/>
          <a:lstStyle/>
          <a:p>
            <a:pPr algn="ctr" eaLnBrk="0" fontAlgn="auto" hangingPunct="0">
              <a:spcBef>
                <a:spcPts val="0"/>
              </a:spcBef>
              <a:spcAft>
                <a:spcPts val="0"/>
              </a:spcAft>
              <a:defRPr/>
            </a:pPr>
            <a:r>
              <a:rPr lang="en-US" sz="1200" dirty="0" err="1">
                <a:solidFill>
                  <a:schemeClr val="bg1"/>
                </a:solidFill>
                <a:latin typeface="Cambria" panose="02040503050406030204" pitchFamily="18" charset="0"/>
              </a:rPr>
              <a:t>Pasal</a:t>
            </a:r>
            <a:r>
              <a:rPr lang="en-US" sz="1200" dirty="0">
                <a:solidFill>
                  <a:schemeClr val="bg1"/>
                </a:solidFill>
                <a:latin typeface="Cambria" panose="02040503050406030204" pitchFamily="18" charset="0"/>
              </a:rPr>
              <a:t> 258 UU 23/2014</a:t>
            </a:r>
            <a:endParaRPr lang="en-US" sz="1200" dirty="0">
              <a:solidFill>
                <a:schemeClr val="bg1"/>
              </a:solidFill>
            </a:endParaRPr>
          </a:p>
        </p:txBody>
      </p:sp>
    </p:spTree>
    <p:extLst>
      <p:ext uri="{BB962C8B-B14F-4D97-AF65-F5344CB8AC3E}">
        <p14:creationId xmlns:p14="http://schemas.microsoft.com/office/powerpoint/2010/main" val="351813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2000"/>
                                        <p:tgtEl>
                                          <p:spTgt spid="58"/>
                                        </p:tgtEl>
                                      </p:cBhvr>
                                    </p:animEffect>
                                    <p:anim calcmode="lin" valueType="num">
                                      <p:cBhvr>
                                        <p:cTn id="8" dur="2000" fill="hold"/>
                                        <p:tgtEl>
                                          <p:spTgt spid="58"/>
                                        </p:tgtEl>
                                        <p:attrNameLst>
                                          <p:attrName>ppt_x</p:attrName>
                                        </p:attrNameLst>
                                      </p:cBhvr>
                                      <p:tavLst>
                                        <p:tav tm="0">
                                          <p:val>
                                            <p:strVal val="#ppt_x"/>
                                          </p:val>
                                        </p:tav>
                                        <p:tav tm="100000">
                                          <p:val>
                                            <p:strVal val="#ppt_x"/>
                                          </p:val>
                                        </p:tav>
                                      </p:tavLst>
                                    </p:anim>
                                    <p:anim calcmode="lin" valueType="num">
                                      <p:cBhvr>
                                        <p:cTn id="9" dur="2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nodeType="click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2000"/>
                                        <p:tgtEl>
                                          <p:spTgt spid="50"/>
                                        </p:tgtEl>
                                      </p:cBhvr>
                                    </p:animEffect>
                                    <p:anim calcmode="lin" valueType="num">
                                      <p:cBhvr>
                                        <p:cTn id="15" dur="2000" fill="hold"/>
                                        <p:tgtEl>
                                          <p:spTgt spid="50"/>
                                        </p:tgtEl>
                                        <p:attrNameLst>
                                          <p:attrName>style.rotation</p:attrName>
                                        </p:attrNameLst>
                                      </p:cBhvr>
                                      <p:tavLst>
                                        <p:tav tm="0">
                                          <p:val>
                                            <p:fltVal val="720"/>
                                          </p:val>
                                        </p:tav>
                                        <p:tav tm="100000">
                                          <p:val>
                                            <p:fltVal val="0"/>
                                          </p:val>
                                        </p:tav>
                                      </p:tavLst>
                                    </p:anim>
                                    <p:anim calcmode="lin" valueType="num">
                                      <p:cBhvr>
                                        <p:cTn id="16" dur="2000" fill="hold"/>
                                        <p:tgtEl>
                                          <p:spTgt spid="50"/>
                                        </p:tgtEl>
                                        <p:attrNameLst>
                                          <p:attrName>ppt_h</p:attrName>
                                        </p:attrNameLst>
                                      </p:cBhvr>
                                      <p:tavLst>
                                        <p:tav tm="0">
                                          <p:val>
                                            <p:fltVal val="0"/>
                                          </p:val>
                                        </p:tav>
                                        <p:tav tm="100000">
                                          <p:val>
                                            <p:strVal val="#ppt_h"/>
                                          </p:val>
                                        </p:tav>
                                      </p:tavLst>
                                    </p:anim>
                                    <p:anim calcmode="lin" valueType="num">
                                      <p:cBhvr>
                                        <p:cTn id="17" dur="2000" fill="hold"/>
                                        <p:tgtEl>
                                          <p:spTgt spid="50"/>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66"/>
                                        </p:tgtEl>
                                        <p:attrNameLst>
                                          <p:attrName>style.visibility</p:attrName>
                                        </p:attrNameLst>
                                      </p:cBhvr>
                                      <p:to>
                                        <p:strVal val="visible"/>
                                      </p:to>
                                    </p:set>
                                    <p:animEffect transition="in" filter="fade">
                                      <p:cBhvr>
                                        <p:cTn id="22" dur="2000"/>
                                        <p:tgtEl>
                                          <p:spTgt spid="66"/>
                                        </p:tgtEl>
                                      </p:cBhvr>
                                    </p:animEffect>
                                    <p:anim calcmode="lin" valueType="num">
                                      <p:cBhvr>
                                        <p:cTn id="23" dur="2000" fill="hold"/>
                                        <p:tgtEl>
                                          <p:spTgt spid="66"/>
                                        </p:tgtEl>
                                        <p:attrNameLst>
                                          <p:attrName>style.rotation</p:attrName>
                                        </p:attrNameLst>
                                      </p:cBhvr>
                                      <p:tavLst>
                                        <p:tav tm="0">
                                          <p:val>
                                            <p:fltVal val="720"/>
                                          </p:val>
                                        </p:tav>
                                        <p:tav tm="100000">
                                          <p:val>
                                            <p:fltVal val="0"/>
                                          </p:val>
                                        </p:tav>
                                      </p:tavLst>
                                    </p:anim>
                                    <p:anim calcmode="lin" valueType="num">
                                      <p:cBhvr>
                                        <p:cTn id="24" dur="2000" fill="hold"/>
                                        <p:tgtEl>
                                          <p:spTgt spid="66"/>
                                        </p:tgtEl>
                                        <p:attrNameLst>
                                          <p:attrName>ppt_h</p:attrName>
                                        </p:attrNameLst>
                                      </p:cBhvr>
                                      <p:tavLst>
                                        <p:tav tm="0">
                                          <p:val>
                                            <p:fltVal val="0"/>
                                          </p:val>
                                        </p:tav>
                                        <p:tav tm="100000">
                                          <p:val>
                                            <p:strVal val="#ppt_h"/>
                                          </p:val>
                                        </p:tav>
                                      </p:tavLst>
                                    </p:anim>
                                    <p:anim calcmode="lin" valueType="num">
                                      <p:cBhvr>
                                        <p:cTn id="25" dur="2000" fill="hold"/>
                                        <p:tgtEl>
                                          <p:spTgt spid="66"/>
                                        </p:tgtEl>
                                        <p:attrNameLst>
                                          <p:attrName>ppt_w</p:attrName>
                                        </p:attrNameLst>
                                      </p:cBhvr>
                                      <p:tavLst>
                                        <p:tav tm="0">
                                          <p:val>
                                            <p:fltVal val="0"/>
                                          </p:val>
                                        </p:tav>
                                        <p:tav tm="100000">
                                          <p:val>
                                            <p:strVal val="#ppt_w"/>
                                          </p:val>
                                        </p:tav>
                                      </p:tavLst>
                                    </p:anim>
                                  </p:childTnLst>
                                </p:cTn>
                              </p:par>
                            </p:childTnLst>
                          </p:cTn>
                        </p:par>
                      </p:childTnLst>
                    </p:cTn>
                  </p:par>
                  <p:par>
                    <p:cTn id="26" fill="hold">
                      <p:stCondLst>
                        <p:cond delay="indefinite"/>
                      </p:stCondLst>
                      <p:childTnLst>
                        <p:par>
                          <p:cTn id="27" fill="hold">
                            <p:stCondLst>
                              <p:cond delay="0"/>
                            </p:stCondLst>
                            <p:childTnLst>
                              <p:par>
                                <p:cTn id="28" presetID="35" presetClass="entr" presetSubtype="0" fill="hold" nodeType="click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2000"/>
                                        <p:tgtEl>
                                          <p:spTgt spid="67"/>
                                        </p:tgtEl>
                                      </p:cBhvr>
                                    </p:animEffect>
                                    <p:anim calcmode="lin" valueType="num">
                                      <p:cBhvr>
                                        <p:cTn id="31" dur="2000" fill="hold"/>
                                        <p:tgtEl>
                                          <p:spTgt spid="67"/>
                                        </p:tgtEl>
                                        <p:attrNameLst>
                                          <p:attrName>style.rotation</p:attrName>
                                        </p:attrNameLst>
                                      </p:cBhvr>
                                      <p:tavLst>
                                        <p:tav tm="0">
                                          <p:val>
                                            <p:fltVal val="720"/>
                                          </p:val>
                                        </p:tav>
                                        <p:tav tm="100000">
                                          <p:val>
                                            <p:fltVal val="0"/>
                                          </p:val>
                                        </p:tav>
                                      </p:tavLst>
                                    </p:anim>
                                    <p:anim calcmode="lin" valueType="num">
                                      <p:cBhvr>
                                        <p:cTn id="32" dur="2000" fill="hold"/>
                                        <p:tgtEl>
                                          <p:spTgt spid="67"/>
                                        </p:tgtEl>
                                        <p:attrNameLst>
                                          <p:attrName>ppt_h</p:attrName>
                                        </p:attrNameLst>
                                      </p:cBhvr>
                                      <p:tavLst>
                                        <p:tav tm="0">
                                          <p:val>
                                            <p:fltVal val="0"/>
                                          </p:val>
                                        </p:tav>
                                        <p:tav tm="100000">
                                          <p:val>
                                            <p:strVal val="#ppt_h"/>
                                          </p:val>
                                        </p:tav>
                                      </p:tavLst>
                                    </p:anim>
                                    <p:anim calcmode="lin" valueType="num">
                                      <p:cBhvr>
                                        <p:cTn id="33" dur="2000" fill="hold"/>
                                        <p:tgtEl>
                                          <p:spTgt spid="67"/>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35" presetClass="entr" presetSubtype="0" fill="hold" nodeType="clickEffect">
                                  <p:stCondLst>
                                    <p:cond delay="0"/>
                                  </p:stCondLst>
                                  <p:childTnLst>
                                    <p:set>
                                      <p:cBhvr>
                                        <p:cTn id="37" dur="1" fill="hold">
                                          <p:stCondLst>
                                            <p:cond delay="0"/>
                                          </p:stCondLst>
                                        </p:cTn>
                                        <p:tgtEl>
                                          <p:spTgt spid="78"/>
                                        </p:tgtEl>
                                        <p:attrNameLst>
                                          <p:attrName>style.visibility</p:attrName>
                                        </p:attrNameLst>
                                      </p:cBhvr>
                                      <p:to>
                                        <p:strVal val="visible"/>
                                      </p:to>
                                    </p:set>
                                    <p:animEffect transition="in" filter="fade">
                                      <p:cBhvr>
                                        <p:cTn id="38" dur="2000"/>
                                        <p:tgtEl>
                                          <p:spTgt spid="78"/>
                                        </p:tgtEl>
                                      </p:cBhvr>
                                    </p:animEffect>
                                    <p:anim calcmode="lin" valueType="num">
                                      <p:cBhvr>
                                        <p:cTn id="39" dur="2000" fill="hold"/>
                                        <p:tgtEl>
                                          <p:spTgt spid="78"/>
                                        </p:tgtEl>
                                        <p:attrNameLst>
                                          <p:attrName>style.rotation</p:attrName>
                                        </p:attrNameLst>
                                      </p:cBhvr>
                                      <p:tavLst>
                                        <p:tav tm="0">
                                          <p:val>
                                            <p:fltVal val="720"/>
                                          </p:val>
                                        </p:tav>
                                        <p:tav tm="100000">
                                          <p:val>
                                            <p:fltVal val="0"/>
                                          </p:val>
                                        </p:tav>
                                      </p:tavLst>
                                    </p:anim>
                                    <p:anim calcmode="lin" valueType="num">
                                      <p:cBhvr>
                                        <p:cTn id="40" dur="2000" fill="hold"/>
                                        <p:tgtEl>
                                          <p:spTgt spid="78"/>
                                        </p:tgtEl>
                                        <p:attrNameLst>
                                          <p:attrName>ppt_h</p:attrName>
                                        </p:attrNameLst>
                                      </p:cBhvr>
                                      <p:tavLst>
                                        <p:tav tm="0">
                                          <p:val>
                                            <p:fltVal val="0"/>
                                          </p:val>
                                        </p:tav>
                                        <p:tav tm="100000">
                                          <p:val>
                                            <p:strVal val="#ppt_h"/>
                                          </p:val>
                                        </p:tav>
                                      </p:tavLst>
                                    </p:anim>
                                    <p:anim calcmode="lin" valueType="num">
                                      <p:cBhvr>
                                        <p:cTn id="41" dur="2000" fill="hold"/>
                                        <p:tgtEl>
                                          <p:spTgt spid="78"/>
                                        </p:tgtEl>
                                        <p:attrNameLst>
                                          <p:attrName>ppt_w</p:attrName>
                                        </p:attrNameLst>
                                      </p:cBhvr>
                                      <p:tavLst>
                                        <p:tav tm="0">
                                          <p:val>
                                            <p:fltVal val="0"/>
                                          </p:val>
                                        </p:tav>
                                        <p:tav tm="100000">
                                          <p:val>
                                            <p:strVal val="#ppt_w"/>
                                          </p:val>
                                        </p:tav>
                                      </p:tavLst>
                                    </p:anim>
                                  </p:childTnLst>
                                </p:cTn>
                              </p:par>
                            </p:childTnLst>
                          </p:cTn>
                        </p:par>
                      </p:childTnLst>
                    </p:cTn>
                  </p:par>
                  <p:par>
                    <p:cTn id="42" fill="hold">
                      <p:stCondLst>
                        <p:cond delay="indefinite"/>
                      </p:stCondLst>
                      <p:childTnLst>
                        <p:par>
                          <p:cTn id="43" fill="hold">
                            <p:stCondLst>
                              <p:cond delay="0"/>
                            </p:stCondLst>
                            <p:childTnLst>
                              <p:par>
                                <p:cTn id="44" presetID="35" presetClass="entr" presetSubtype="0" fill="hold" nodeType="clickEffect">
                                  <p:stCondLst>
                                    <p:cond delay="0"/>
                                  </p:stCondLst>
                                  <p:childTnLst>
                                    <p:set>
                                      <p:cBhvr>
                                        <p:cTn id="45" dur="1" fill="hold">
                                          <p:stCondLst>
                                            <p:cond delay="0"/>
                                          </p:stCondLst>
                                        </p:cTn>
                                        <p:tgtEl>
                                          <p:spTgt spid="52"/>
                                        </p:tgtEl>
                                        <p:attrNameLst>
                                          <p:attrName>style.visibility</p:attrName>
                                        </p:attrNameLst>
                                      </p:cBhvr>
                                      <p:to>
                                        <p:strVal val="visible"/>
                                      </p:to>
                                    </p:set>
                                    <p:animEffect transition="in" filter="fade">
                                      <p:cBhvr>
                                        <p:cTn id="46" dur="2000"/>
                                        <p:tgtEl>
                                          <p:spTgt spid="52"/>
                                        </p:tgtEl>
                                      </p:cBhvr>
                                    </p:animEffect>
                                    <p:anim calcmode="lin" valueType="num">
                                      <p:cBhvr>
                                        <p:cTn id="47" dur="2000" fill="hold"/>
                                        <p:tgtEl>
                                          <p:spTgt spid="52"/>
                                        </p:tgtEl>
                                        <p:attrNameLst>
                                          <p:attrName>style.rotation</p:attrName>
                                        </p:attrNameLst>
                                      </p:cBhvr>
                                      <p:tavLst>
                                        <p:tav tm="0">
                                          <p:val>
                                            <p:fltVal val="720"/>
                                          </p:val>
                                        </p:tav>
                                        <p:tav tm="100000">
                                          <p:val>
                                            <p:fltVal val="0"/>
                                          </p:val>
                                        </p:tav>
                                      </p:tavLst>
                                    </p:anim>
                                    <p:anim calcmode="lin" valueType="num">
                                      <p:cBhvr>
                                        <p:cTn id="48" dur="2000" fill="hold"/>
                                        <p:tgtEl>
                                          <p:spTgt spid="52"/>
                                        </p:tgtEl>
                                        <p:attrNameLst>
                                          <p:attrName>ppt_h</p:attrName>
                                        </p:attrNameLst>
                                      </p:cBhvr>
                                      <p:tavLst>
                                        <p:tav tm="0">
                                          <p:val>
                                            <p:fltVal val="0"/>
                                          </p:val>
                                        </p:tav>
                                        <p:tav tm="100000">
                                          <p:val>
                                            <p:strVal val="#ppt_h"/>
                                          </p:val>
                                        </p:tav>
                                      </p:tavLst>
                                    </p:anim>
                                    <p:anim calcmode="lin" valueType="num">
                                      <p:cBhvr>
                                        <p:cTn id="49" dur="2000" fill="hold"/>
                                        <p:tgtEl>
                                          <p:spTgt spid="5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1517" y="276418"/>
            <a:ext cx="11288968" cy="816434"/>
          </a:xfrm>
          <a:prstGeom prst="roundRect">
            <a:avLst>
              <a:gd name="adj" fmla="val 0"/>
            </a:avLst>
          </a:prstGeom>
          <a:solidFill>
            <a:schemeClr val="accent1">
              <a:lumMod val="75000"/>
            </a:schemeClr>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sz="2300" dirty="0">
                <a:solidFill>
                  <a:schemeClr val="bg2"/>
                </a:solidFill>
                <a:latin typeface="Arial" pitchFamily="34" charset="0"/>
                <a:cs typeface="Arial" pitchFamily="34" charset="0"/>
              </a:rPr>
              <a:t>DASAR HUKUM PERENCANAAN DAN PENGANGGARAN</a:t>
            </a:r>
          </a:p>
        </p:txBody>
      </p:sp>
      <p:sp>
        <p:nvSpPr>
          <p:cNvPr id="4" name="Flowchart: Document 3"/>
          <p:cNvSpPr/>
          <p:nvPr/>
        </p:nvSpPr>
        <p:spPr>
          <a:xfrm>
            <a:off x="612789" y="1932207"/>
            <a:ext cx="1935252" cy="1020543"/>
          </a:xfrm>
          <a:prstGeom prst="flowChartDocument">
            <a:avLst/>
          </a:prstGeom>
          <a:solidFill>
            <a:schemeClr val="accent6">
              <a:lumMod val="75000"/>
            </a:schemeClr>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UU No. 25/2004</a:t>
            </a:r>
          </a:p>
        </p:txBody>
      </p:sp>
      <p:sp>
        <p:nvSpPr>
          <p:cNvPr id="5" name="Flowchart: Document 4"/>
          <p:cNvSpPr/>
          <p:nvPr/>
        </p:nvSpPr>
        <p:spPr>
          <a:xfrm>
            <a:off x="2680455" y="1932207"/>
            <a:ext cx="1935252" cy="1020543"/>
          </a:xfrm>
          <a:prstGeom prst="flowChartDocument">
            <a:avLst/>
          </a:prstGeom>
          <a:solidFill>
            <a:srgbClr val="6699FF"/>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UU No. 32/2004</a:t>
            </a:r>
          </a:p>
        </p:txBody>
      </p:sp>
      <p:sp>
        <p:nvSpPr>
          <p:cNvPr id="6" name="Flowchart: Document 5"/>
          <p:cNvSpPr/>
          <p:nvPr/>
        </p:nvSpPr>
        <p:spPr>
          <a:xfrm>
            <a:off x="1330211" y="3632395"/>
            <a:ext cx="1935252" cy="1020543"/>
          </a:xfrm>
          <a:prstGeom prst="flowChartDocument">
            <a:avLst/>
          </a:prstGeom>
          <a:solidFill>
            <a:srgbClr val="FF9933"/>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PP No. 8/2008</a:t>
            </a:r>
          </a:p>
        </p:txBody>
      </p:sp>
      <p:sp>
        <p:nvSpPr>
          <p:cNvPr id="7" name="Flowchart: Document 6"/>
          <p:cNvSpPr/>
          <p:nvPr/>
        </p:nvSpPr>
        <p:spPr>
          <a:xfrm>
            <a:off x="1129719" y="5034087"/>
            <a:ext cx="2086611" cy="1020543"/>
          </a:xfrm>
          <a:prstGeom prst="flowChartDocument">
            <a:avLst/>
          </a:prstGeom>
          <a:solidFill>
            <a:srgbClr val="CC00CC"/>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Permendagri No. 54/2010</a:t>
            </a:r>
          </a:p>
        </p:txBody>
      </p:sp>
      <p:sp>
        <p:nvSpPr>
          <p:cNvPr id="8" name="Flowchart: Document 7"/>
          <p:cNvSpPr/>
          <p:nvPr/>
        </p:nvSpPr>
        <p:spPr>
          <a:xfrm>
            <a:off x="5717442" y="1932207"/>
            <a:ext cx="1935252" cy="1020543"/>
          </a:xfrm>
          <a:prstGeom prst="flowChartDocument">
            <a:avLst/>
          </a:prstGeom>
          <a:solidFill>
            <a:srgbClr val="D2A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UU No. 17/2003</a:t>
            </a:r>
          </a:p>
        </p:txBody>
      </p:sp>
      <p:sp>
        <p:nvSpPr>
          <p:cNvPr id="9" name="Flowchart: Document 8"/>
          <p:cNvSpPr/>
          <p:nvPr/>
        </p:nvSpPr>
        <p:spPr>
          <a:xfrm>
            <a:off x="7757098" y="1932207"/>
            <a:ext cx="1935252" cy="1020543"/>
          </a:xfrm>
          <a:prstGeom prst="flowChartDocument">
            <a:avLst/>
          </a:prstGeom>
          <a:solidFill>
            <a:srgbClr val="7030A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UU No. 1/2004</a:t>
            </a:r>
          </a:p>
        </p:txBody>
      </p:sp>
      <p:sp>
        <p:nvSpPr>
          <p:cNvPr id="10" name="Flowchart: Document 9"/>
          <p:cNvSpPr/>
          <p:nvPr/>
        </p:nvSpPr>
        <p:spPr>
          <a:xfrm>
            <a:off x="9802691" y="1932207"/>
            <a:ext cx="1935252" cy="1020543"/>
          </a:xfrm>
          <a:prstGeom prst="flowChartDocument">
            <a:avLst/>
          </a:prstGeom>
          <a:solidFill>
            <a:srgbClr val="6699FF"/>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UU No. 33/2004</a:t>
            </a:r>
          </a:p>
        </p:txBody>
      </p:sp>
      <p:sp>
        <p:nvSpPr>
          <p:cNvPr id="11" name="Flowchart: Document 10"/>
          <p:cNvSpPr/>
          <p:nvPr/>
        </p:nvSpPr>
        <p:spPr>
          <a:xfrm>
            <a:off x="7735873" y="3632395"/>
            <a:ext cx="1935252" cy="1020543"/>
          </a:xfrm>
          <a:prstGeom prst="flowChartDocument">
            <a:avLst/>
          </a:prstGeom>
          <a:solidFill>
            <a:srgbClr val="008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PP No. 58/2005</a:t>
            </a:r>
          </a:p>
        </p:txBody>
      </p:sp>
      <p:sp>
        <p:nvSpPr>
          <p:cNvPr id="12" name="Flowchart: Document 11"/>
          <p:cNvSpPr/>
          <p:nvPr/>
        </p:nvSpPr>
        <p:spPr>
          <a:xfrm>
            <a:off x="5514363" y="5061872"/>
            <a:ext cx="2042452" cy="1020543"/>
          </a:xfrm>
          <a:prstGeom prst="flowChartDocument">
            <a:avLst/>
          </a:prstGeom>
          <a:solidFill>
            <a:srgbClr val="99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Permendagri No. 13/2006</a:t>
            </a:r>
          </a:p>
        </p:txBody>
      </p:sp>
      <p:sp>
        <p:nvSpPr>
          <p:cNvPr id="13" name="Flowchart: Document 12"/>
          <p:cNvSpPr/>
          <p:nvPr/>
        </p:nvSpPr>
        <p:spPr>
          <a:xfrm>
            <a:off x="7639576" y="5061872"/>
            <a:ext cx="2056165" cy="1020543"/>
          </a:xfrm>
          <a:prstGeom prst="flowChartDocument">
            <a:avLst/>
          </a:prstGeom>
          <a:solidFill>
            <a:srgbClr val="99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Permendagri No. 59/2007</a:t>
            </a:r>
          </a:p>
        </p:txBody>
      </p:sp>
      <p:sp>
        <p:nvSpPr>
          <p:cNvPr id="23" name="Rounded Rectangle 22"/>
          <p:cNvSpPr/>
          <p:nvPr/>
        </p:nvSpPr>
        <p:spPr>
          <a:xfrm>
            <a:off x="623539" y="6150451"/>
            <a:ext cx="11208332" cy="476253"/>
          </a:xfrm>
          <a:prstGeom prst="roundRect">
            <a:avLst>
              <a:gd name="adj" fmla="val 0"/>
            </a:avLst>
          </a:prstGeom>
          <a:solidFill>
            <a:schemeClr val="accent3">
              <a:lumMod val="50000"/>
            </a:schemeClr>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sz="2000" dirty="0">
                <a:solidFill>
                  <a:schemeClr val="bg1"/>
                </a:solidFill>
                <a:latin typeface="Arial" pitchFamily="34" charset="0"/>
                <a:cs typeface="Arial" pitchFamily="34" charset="0"/>
              </a:rPr>
              <a:t>PERENCANAAN DAN PENGANGGARAN TERPADU</a:t>
            </a:r>
          </a:p>
        </p:txBody>
      </p:sp>
      <p:sp>
        <p:nvSpPr>
          <p:cNvPr id="24" name="Down Arrow 23"/>
          <p:cNvSpPr/>
          <p:nvPr/>
        </p:nvSpPr>
        <p:spPr>
          <a:xfrm>
            <a:off x="1776700" y="2816651"/>
            <a:ext cx="1370803" cy="920599"/>
          </a:xfrm>
          <a:prstGeom prst="downArrow">
            <a:avLst/>
          </a:prstGeom>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endParaRPr lang="id-ID" dirty="0"/>
          </a:p>
        </p:txBody>
      </p:sp>
      <p:sp>
        <p:nvSpPr>
          <p:cNvPr id="25" name="Down Arrow 24"/>
          <p:cNvSpPr/>
          <p:nvPr/>
        </p:nvSpPr>
        <p:spPr>
          <a:xfrm>
            <a:off x="1566351" y="4557495"/>
            <a:ext cx="1370803" cy="680362"/>
          </a:xfrm>
          <a:prstGeom prst="downArrow">
            <a:avLst/>
          </a:prstGeom>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endParaRPr lang="id-ID" dirty="0"/>
          </a:p>
        </p:txBody>
      </p:sp>
      <p:sp>
        <p:nvSpPr>
          <p:cNvPr id="27" name="Down Arrow 26"/>
          <p:cNvSpPr/>
          <p:nvPr/>
        </p:nvSpPr>
        <p:spPr>
          <a:xfrm>
            <a:off x="8032947" y="4494662"/>
            <a:ext cx="1370803" cy="680362"/>
          </a:xfrm>
          <a:prstGeom prst="downArrow">
            <a:avLst/>
          </a:prstGeom>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endParaRPr lang="id-ID"/>
          </a:p>
        </p:txBody>
      </p:sp>
      <p:sp>
        <p:nvSpPr>
          <p:cNvPr id="28" name="Rounded Rectangle 27"/>
          <p:cNvSpPr/>
          <p:nvPr/>
        </p:nvSpPr>
        <p:spPr>
          <a:xfrm>
            <a:off x="451517" y="1170677"/>
            <a:ext cx="4434952" cy="625457"/>
          </a:xfrm>
          <a:prstGeom prst="roundRect">
            <a:avLst>
              <a:gd name="adj" fmla="val 0"/>
            </a:avLst>
          </a:prstGeom>
          <a:solidFill>
            <a:srgbClr val="0000FF"/>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sz="2300" dirty="0">
                <a:solidFill>
                  <a:schemeClr val="bg1"/>
                </a:solidFill>
                <a:latin typeface="Arial" pitchFamily="34" charset="0"/>
                <a:cs typeface="Arial" pitchFamily="34" charset="0"/>
              </a:rPr>
              <a:t>PERENCANAAN</a:t>
            </a:r>
          </a:p>
        </p:txBody>
      </p:sp>
      <p:sp>
        <p:nvSpPr>
          <p:cNvPr id="29" name="Rounded Rectangle 28"/>
          <p:cNvSpPr/>
          <p:nvPr/>
        </p:nvSpPr>
        <p:spPr>
          <a:xfrm>
            <a:off x="5691975" y="1160888"/>
            <a:ext cx="6048509" cy="612326"/>
          </a:xfrm>
          <a:prstGeom prst="roundRect">
            <a:avLst>
              <a:gd name="adj" fmla="val 0"/>
            </a:avLst>
          </a:prstGeom>
          <a:solidFill>
            <a:srgbClr val="00206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sz="2300" dirty="0">
                <a:solidFill>
                  <a:schemeClr val="bg1"/>
                </a:solidFill>
                <a:latin typeface="Arial" pitchFamily="34" charset="0"/>
                <a:cs typeface="Arial" pitchFamily="34" charset="0"/>
              </a:rPr>
              <a:t>PENGANGGARAN</a:t>
            </a:r>
          </a:p>
        </p:txBody>
      </p:sp>
      <p:cxnSp>
        <p:nvCxnSpPr>
          <p:cNvPr id="31" name="Straight Connector 30"/>
          <p:cNvCxnSpPr/>
          <p:nvPr/>
        </p:nvCxnSpPr>
        <p:spPr>
          <a:xfrm rot="5400000">
            <a:off x="2831675" y="3598681"/>
            <a:ext cx="4830763" cy="1953"/>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Flowchart: Document 20"/>
          <p:cNvSpPr/>
          <p:nvPr/>
        </p:nvSpPr>
        <p:spPr>
          <a:xfrm>
            <a:off x="9722055" y="5061872"/>
            <a:ext cx="2011347" cy="1020543"/>
          </a:xfrm>
          <a:prstGeom prst="flowChartDocument">
            <a:avLst/>
          </a:prstGeom>
          <a:solidFill>
            <a:srgbClr val="990000"/>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Permendagri No. 21/2011</a:t>
            </a:r>
          </a:p>
        </p:txBody>
      </p:sp>
      <p:sp>
        <p:nvSpPr>
          <p:cNvPr id="2" name="Multiply 1"/>
          <p:cNvSpPr/>
          <p:nvPr/>
        </p:nvSpPr>
        <p:spPr>
          <a:xfrm>
            <a:off x="746369" y="3738563"/>
            <a:ext cx="12192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p>
        </p:txBody>
      </p:sp>
      <p:sp>
        <p:nvSpPr>
          <p:cNvPr id="30" name="Multiply 29"/>
          <p:cNvSpPr/>
          <p:nvPr/>
        </p:nvSpPr>
        <p:spPr>
          <a:xfrm>
            <a:off x="412263" y="5235575"/>
            <a:ext cx="12192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p>
        </p:txBody>
      </p:sp>
      <p:sp>
        <p:nvSpPr>
          <p:cNvPr id="32" name="Multiply 31"/>
          <p:cNvSpPr/>
          <p:nvPr/>
        </p:nvSpPr>
        <p:spPr>
          <a:xfrm>
            <a:off x="2461847" y="2389188"/>
            <a:ext cx="1219200" cy="914400"/>
          </a:xfrm>
          <a:prstGeom prst="mathMultiply">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p>
        </p:txBody>
      </p:sp>
      <p:sp>
        <p:nvSpPr>
          <p:cNvPr id="79935" name="TextBox 13"/>
          <p:cNvSpPr txBox="1">
            <a:spLocks noChangeArrowheads="1"/>
          </p:cNvSpPr>
          <p:nvPr/>
        </p:nvSpPr>
        <p:spPr bwMode="auto">
          <a:xfrm>
            <a:off x="3403600" y="5345114"/>
            <a:ext cx="1402948" cy="369332"/>
          </a:xfrm>
          <a:prstGeom prst="rect">
            <a:avLst/>
          </a:prstGeom>
          <a:solidFill>
            <a:srgbClr val="FFFF00"/>
          </a:solidFill>
          <a:ln w="57150">
            <a:solidFill>
              <a:srgbClr val="800000"/>
            </a:solidFill>
            <a:miter lim="800000"/>
            <a:headEnd/>
            <a:tailEnd/>
          </a:ln>
        </p:spPr>
        <p:txBody>
          <a:bodyPr wrap="none">
            <a:spAutoFit/>
          </a:bodyPr>
          <a:lstStyle/>
          <a:p>
            <a:pPr eaLnBrk="0" hangingPunct="0"/>
            <a:r>
              <a:rPr lang="en-US">
                <a:latin typeface="Calibri" pitchFamily="34" charset="0"/>
              </a:rPr>
              <a:t>PMDN 86/17</a:t>
            </a:r>
          </a:p>
        </p:txBody>
      </p:sp>
      <p:sp>
        <p:nvSpPr>
          <p:cNvPr id="79936" name="TextBox 32"/>
          <p:cNvSpPr txBox="1">
            <a:spLocks noChangeArrowheads="1"/>
          </p:cNvSpPr>
          <p:nvPr/>
        </p:nvSpPr>
        <p:spPr bwMode="auto">
          <a:xfrm>
            <a:off x="3405555" y="3038475"/>
            <a:ext cx="1324402" cy="369332"/>
          </a:xfrm>
          <a:prstGeom prst="rect">
            <a:avLst/>
          </a:prstGeom>
          <a:solidFill>
            <a:srgbClr val="FFFF00"/>
          </a:solidFill>
          <a:ln w="57150">
            <a:solidFill>
              <a:srgbClr val="800000"/>
            </a:solidFill>
            <a:miter lim="800000"/>
            <a:headEnd/>
            <a:tailEnd/>
          </a:ln>
        </p:spPr>
        <p:txBody>
          <a:bodyPr wrap="none">
            <a:spAutoFit/>
          </a:bodyPr>
          <a:lstStyle/>
          <a:p>
            <a:pPr eaLnBrk="0" hangingPunct="0"/>
            <a:r>
              <a:rPr lang="en-US">
                <a:latin typeface="Calibri" pitchFamily="34" charset="0"/>
              </a:rPr>
              <a:t>UU 23/2014</a:t>
            </a:r>
          </a:p>
        </p:txBody>
      </p:sp>
      <p:sp>
        <p:nvSpPr>
          <p:cNvPr id="15" name="Down Arrow 14"/>
          <p:cNvSpPr/>
          <p:nvPr/>
        </p:nvSpPr>
        <p:spPr>
          <a:xfrm>
            <a:off x="4345355" y="3514725"/>
            <a:ext cx="646724" cy="1830388"/>
          </a:xfrm>
          <a:prstGeom prst="down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anchor="ctr"/>
          <a:lstStyle/>
          <a:p>
            <a:pPr algn="ctr" eaLnBrk="0" fontAlgn="auto" hangingPunct="0">
              <a:spcBef>
                <a:spcPts val="0"/>
              </a:spcBef>
              <a:spcAft>
                <a:spcPts val="0"/>
              </a:spcAft>
              <a:defRPr/>
            </a:pPr>
            <a:endParaRPr lang="en-US" dirty="0"/>
          </a:p>
        </p:txBody>
      </p:sp>
      <p:sp>
        <p:nvSpPr>
          <p:cNvPr id="33" name="Flowchart: Document 32"/>
          <p:cNvSpPr/>
          <p:nvPr/>
        </p:nvSpPr>
        <p:spPr>
          <a:xfrm>
            <a:off x="10051637" y="3632422"/>
            <a:ext cx="1935252" cy="1020543"/>
          </a:xfrm>
          <a:prstGeom prst="flowChartDocument">
            <a:avLst/>
          </a:prstGeom>
          <a:solidFill>
            <a:schemeClr val="accent2"/>
          </a:solidFill>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r>
              <a:rPr lang="id-ID" dirty="0">
                <a:solidFill>
                  <a:schemeClr val="bg1"/>
                </a:solidFill>
                <a:latin typeface="Arial" pitchFamily="34" charset="0"/>
                <a:cs typeface="Arial" pitchFamily="34" charset="0"/>
              </a:rPr>
              <a:t>PP No. </a:t>
            </a:r>
            <a:r>
              <a:rPr lang="en-US" dirty="0">
                <a:solidFill>
                  <a:schemeClr val="bg1"/>
                </a:solidFill>
                <a:latin typeface="Arial" pitchFamily="34" charset="0"/>
                <a:cs typeface="Arial" pitchFamily="34" charset="0"/>
              </a:rPr>
              <a:t>12</a:t>
            </a:r>
            <a:r>
              <a:rPr lang="id-ID" dirty="0">
                <a:solidFill>
                  <a:schemeClr val="bg1"/>
                </a:solidFill>
                <a:latin typeface="Arial" pitchFamily="34" charset="0"/>
                <a:cs typeface="Arial" pitchFamily="34" charset="0"/>
              </a:rPr>
              <a:t>/20</a:t>
            </a:r>
            <a:r>
              <a:rPr lang="en-US" dirty="0">
                <a:solidFill>
                  <a:schemeClr val="bg1"/>
                </a:solidFill>
                <a:latin typeface="Arial" pitchFamily="34" charset="0"/>
                <a:cs typeface="Arial" pitchFamily="34" charset="0"/>
              </a:rPr>
              <a:t>19</a:t>
            </a:r>
            <a:endParaRPr lang="id-ID" dirty="0">
              <a:solidFill>
                <a:schemeClr val="bg1"/>
              </a:solidFill>
              <a:latin typeface="Arial" pitchFamily="34" charset="0"/>
              <a:cs typeface="Arial" pitchFamily="34" charset="0"/>
            </a:endParaRPr>
          </a:p>
        </p:txBody>
      </p:sp>
      <p:sp>
        <p:nvSpPr>
          <p:cNvPr id="49" name="Bent-Up Arrow 48"/>
          <p:cNvSpPr/>
          <p:nvPr/>
        </p:nvSpPr>
        <p:spPr>
          <a:xfrm flipV="1">
            <a:off x="5380139" y="3187815"/>
            <a:ext cx="5525548" cy="192948"/>
          </a:xfrm>
          <a:prstGeom prst="bentUpArrow">
            <a:avLst>
              <a:gd name="adj1" fmla="val 25000"/>
              <a:gd name="adj2" fmla="val 25000"/>
              <a:gd name="adj3"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Down Arrow 25"/>
          <p:cNvSpPr/>
          <p:nvPr/>
        </p:nvSpPr>
        <p:spPr>
          <a:xfrm>
            <a:off x="7950617" y="3065902"/>
            <a:ext cx="1370803" cy="680362"/>
          </a:xfrm>
          <a:prstGeom prst="downArrow">
            <a:avLst/>
          </a:prstGeom>
          <a:ln>
            <a:solidFill>
              <a:schemeClr val="bg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81272" tIns="40636" rIns="81272" bIns="40636" anchor="ctr"/>
          <a:lstStyle/>
          <a:p>
            <a:pPr algn="ctr" eaLnBrk="0" fontAlgn="auto" hangingPunct="0">
              <a:spcBef>
                <a:spcPts val="0"/>
              </a:spcBef>
              <a:spcAft>
                <a:spcPts val="0"/>
              </a:spcAft>
              <a:defRPr/>
            </a:pPr>
            <a:endParaRPr lang="id-ID" dirty="0"/>
          </a:p>
        </p:txBody>
      </p:sp>
    </p:spTree>
    <p:extLst>
      <p:ext uri="{BB962C8B-B14F-4D97-AF65-F5344CB8AC3E}">
        <p14:creationId xmlns:p14="http://schemas.microsoft.com/office/powerpoint/2010/main" val="4030535608"/>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71438"/>
            <a:ext cx="12192000" cy="334962"/>
          </a:xfrm>
          <a:solidFill>
            <a:srgbClr val="FF0000"/>
          </a:solidFill>
        </p:spPr>
        <p:txBody>
          <a:bodyPr rtlCol="0">
            <a:noAutofit/>
          </a:bodyPr>
          <a:lstStyle/>
          <a:p>
            <a:pPr defTabSz="514363" eaLnBrk="1" fontAlgn="auto" hangingPunct="1">
              <a:spcAft>
                <a:spcPts val="0"/>
              </a:spcAft>
              <a:defRPr/>
            </a:pPr>
            <a:r>
              <a:rPr lang="en-US" sz="3200" dirty="0">
                <a:solidFill>
                  <a:schemeClr val="bg1">
                    <a:lumMod val="95000"/>
                  </a:schemeClr>
                </a:solidFill>
              </a:rPr>
              <a:t>SIKLUS PENGELOLAAN KEUANGAN DAERAH</a:t>
            </a:r>
          </a:p>
        </p:txBody>
      </p:sp>
      <p:sp>
        <p:nvSpPr>
          <p:cNvPr id="80899" name="Rectangle 3"/>
          <p:cNvSpPr>
            <a:spLocks noChangeArrowheads="1"/>
          </p:cNvSpPr>
          <p:nvPr/>
        </p:nvSpPr>
        <p:spPr bwMode="auto">
          <a:xfrm>
            <a:off x="0" y="900115"/>
            <a:ext cx="2438400" cy="5957887"/>
          </a:xfrm>
          <a:prstGeom prst="rect">
            <a:avLst/>
          </a:prstGeom>
          <a:solidFill>
            <a:srgbClr val="FFCCCC"/>
          </a:solidFill>
          <a:ln w="12700" cap="sq">
            <a:solidFill>
              <a:srgbClr val="000000"/>
            </a:solidFill>
            <a:miter lim="800000"/>
            <a:headEnd type="none" w="sm" len="sm"/>
            <a:tailEnd type="none" w="sm" len="sm"/>
          </a:ln>
        </p:spPr>
        <p:txBody>
          <a:bodyPr wrap="none" anchor="ctr"/>
          <a:lstStyle/>
          <a:p>
            <a:pPr eaLnBrk="0" hangingPunct="0"/>
            <a:endParaRPr lang="id-ID"/>
          </a:p>
        </p:txBody>
      </p:sp>
      <p:sp>
        <p:nvSpPr>
          <p:cNvPr id="80900" name="Rectangle 4"/>
          <p:cNvSpPr>
            <a:spLocks noChangeArrowheads="1"/>
          </p:cNvSpPr>
          <p:nvPr/>
        </p:nvSpPr>
        <p:spPr bwMode="auto">
          <a:xfrm>
            <a:off x="2438400" y="692696"/>
            <a:ext cx="2438400" cy="5943600"/>
          </a:xfrm>
          <a:prstGeom prst="rect">
            <a:avLst/>
          </a:prstGeom>
          <a:solidFill>
            <a:srgbClr val="FFFF99"/>
          </a:solidFill>
          <a:ln w="12700" cap="sq">
            <a:solidFill>
              <a:srgbClr val="000000"/>
            </a:solidFill>
            <a:miter lim="800000"/>
            <a:headEnd type="none" w="sm" len="sm"/>
            <a:tailEnd type="none" w="sm" len="sm"/>
          </a:ln>
        </p:spPr>
        <p:txBody>
          <a:bodyPr wrap="none" anchor="ctr"/>
          <a:lstStyle/>
          <a:p>
            <a:pPr eaLnBrk="0" hangingPunct="0"/>
            <a:endParaRPr lang="id-ID"/>
          </a:p>
        </p:txBody>
      </p:sp>
      <p:sp>
        <p:nvSpPr>
          <p:cNvPr id="80901" name="Rectangle 5"/>
          <p:cNvSpPr>
            <a:spLocks noChangeArrowheads="1"/>
          </p:cNvSpPr>
          <p:nvPr/>
        </p:nvSpPr>
        <p:spPr bwMode="auto">
          <a:xfrm>
            <a:off x="4876800" y="914400"/>
            <a:ext cx="2438400" cy="5943600"/>
          </a:xfrm>
          <a:prstGeom prst="rect">
            <a:avLst/>
          </a:prstGeom>
          <a:solidFill>
            <a:srgbClr val="99FF66"/>
          </a:solidFill>
          <a:ln w="12700" cap="sq">
            <a:solidFill>
              <a:srgbClr val="000000"/>
            </a:solidFill>
            <a:miter lim="800000"/>
            <a:headEnd type="none" w="sm" len="sm"/>
            <a:tailEnd type="none" w="sm" len="sm"/>
          </a:ln>
        </p:spPr>
        <p:txBody>
          <a:bodyPr wrap="none" anchor="ctr"/>
          <a:lstStyle/>
          <a:p>
            <a:pPr eaLnBrk="0" hangingPunct="0"/>
            <a:endParaRPr lang="id-ID"/>
          </a:p>
        </p:txBody>
      </p:sp>
      <p:sp>
        <p:nvSpPr>
          <p:cNvPr id="80902" name="Rectangle 6"/>
          <p:cNvSpPr>
            <a:spLocks noChangeArrowheads="1"/>
          </p:cNvSpPr>
          <p:nvPr/>
        </p:nvSpPr>
        <p:spPr bwMode="auto">
          <a:xfrm>
            <a:off x="7315200" y="914400"/>
            <a:ext cx="2438400" cy="5943600"/>
          </a:xfrm>
          <a:prstGeom prst="rect">
            <a:avLst/>
          </a:prstGeom>
          <a:solidFill>
            <a:srgbClr val="66FFFF"/>
          </a:solidFill>
          <a:ln w="12700" cap="sq">
            <a:solidFill>
              <a:srgbClr val="000000"/>
            </a:solidFill>
            <a:miter lim="800000"/>
            <a:headEnd type="none" w="sm" len="sm"/>
            <a:tailEnd type="none" w="sm" len="sm"/>
          </a:ln>
        </p:spPr>
        <p:txBody>
          <a:bodyPr wrap="none" anchor="ctr"/>
          <a:lstStyle/>
          <a:p>
            <a:pPr eaLnBrk="0" hangingPunct="0"/>
            <a:endParaRPr lang="id-ID"/>
          </a:p>
        </p:txBody>
      </p:sp>
      <p:sp>
        <p:nvSpPr>
          <p:cNvPr id="80903" name="Rectangle 7"/>
          <p:cNvSpPr>
            <a:spLocks noChangeArrowheads="1"/>
          </p:cNvSpPr>
          <p:nvPr/>
        </p:nvSpPr>
        <p:spPr bwMode="auto">
          <a:xfrm>
            <a:off x="9753600" y="914400"/>
            <a:ext cx="2438400" cy="5943600"/>
          </a:xfrm>
          <a:prstGeom prst="rect">
            <a:avLst/>
          </a:prstGeom>
          <a:solidFill>
            <a:srgbClr val="9999FF"/>
          </a:solidFill>
          <a:ln w="12700" cap="sq">
            <a:solidFill>
              <a:srgbClr val="000000"/>
            </a:solidFill>
            <a:miter lim="800000"/>
            <a:headEnd type="none" w="sm" len="sm"/>
            <a:tailEnd type="none" w="sm" len="sm"/>
          </a:ln>
        </p:spPr>
        <p:txBody>
          <a:bodyPr wrap="none" anchor="ctr"/>
          <a:lstStyle/>
          <a:p>
            <a:pPr algn="ctr" eaLnBrk="0" hangingPunct="0"/>
            <a:endParaRPr lang="id-ID">
              <a:solidFill>
                <a:srgbClr val="CC3300"/>
              </a:solidFill>
            </a:endParaRPr>
          </a:p>
        </p:txBody>
      </p:sp>
      <p:sp>
        <p:nvSpPr>
          <p:cNvPr id="80904" name="Text Box 8"/>
          <p:cNvSpPr txBox="1">
            <a:spLocks noChangeArrowheads="1"/>
          </p:cNvSpPr>
          <p:nvPr/>
        </p:nvSpPr>
        <p:spPr bwMode="auto">
          <a:xfrm>
            <a:off x="0" y="533400"/>
            <a:ext cx="2438400" cy="369888"/>
          </a:xfrm>
          <a:prstGeom prst="rect">
            <a:avLst/>
          </a:prstGeom>
          <a:solidFill>
            <a:srgbClr val="FFCCCC"/>
          </a:solidFill>
          <a:ln w="12700" cap="sq">
            <a:solidFill>
              <a:srgbClr val="000000"/>
            </a:solidFill>
            <a:miter lim="800000"/>
            <a:headEnd type="none" w="sm" len="sm"/>
            <a:tailEnd type="none" w="sm" len="sm"/>
          </a:ln>
        </p:spPr>
        <p:txBody>
          <a:bodyPr>
            <a:spAutoFit/>
          </a:bodyPr>
          <a:lstStyle/>
          <a:p>
            <a:pPr algn="ctr" eaLnBrk="0" hangingPunct="0">
              <a:spcBef>
                <a:spcPct val="50000"/>
              </a:spcBef>
            </a:pPr>
            <a:r>
              <a:rPr lang="en-US">
                <a:solidFill>
                  <a:srgbClr val="000000"/>
                </a:solidFill>
              </a:rPr>
              <a:t>Perencanaan</a:t>
            </a:r>
          </a:p>
        </p:txBody>
      </p:sp>
      <p:sp>
        <p:nvSpPr>
          <p:cNvPr id="80905" name="Text Box 9"/>
          <p:cNvSpPr txBox="1">
            <a:spLocks noChangeArrowheads="1"/>
          </p:cNvSpPr>
          <p:nvPr/>
        </p:nvSpPr>
        <p:spPr bwMode="auto">
          <a:xfrm>
            <a:off x="2438400" y="533400"/>
            <a:ext cx="2438400" cy="369888"/>
          </a:xfrm>
          <a:prstGeom prst="rect">
            <a:avLst/>
          </a:prstGeom>
          <a:solidFill>
            <a:srgbClr val="FFFF99"/>
          </a:solidFill>
          <a:ln w="12700" cap="sq">
            <a:solidFill>
              <a:srgbClr val="000000"/>
            </a:solidFill>
            <a:miter lim="800000"/>
            <a:headEnd type="none" w="sm" len="sm"/>
            <a:tailEnd type="none" w="sm" len="sm"/>
          </a:ln>
        </p:spPr>
        <p:txBody>
          <a:bodyPr>
            <a:spAutoFit/>
          </a:bodyPr>
          <a:lstStyle/>
          <a:p>
            <a:pPr algn="ctr" eaLnBrk="0" hangingPunct="0">
              <a:spcBef>
                <a:spcPct val="50000"/>
              </a:spcBef>
            </a:pPr>
            <a:r>
              <a:rPr lang="en-US">
                <a:solidFill>
                  <a:srgbClr val="000000"/>
                </a:solidFill>
              </a:rPr>
              <a:t>Pelaksanaan</a:t>
            </a:r>
          </a:p>
        </p:txBody>
      </p:sp>
      <p:sp>
        <p:nvSpPr>
          <p:cNvPr id="80906" name="Text Box 10"/>
          <p:cNvSpPr txBox="1">
            <a:spLocks noChangeArrowheads="1"/>
          </p:cNvSpPr>
          <p:nvPr/>
        </p:nvSpPr>
        <p:spPr bwMode="auto">
          <a:xfrm>
            <a:off x="4876800" y="533400"/>
            <a:ext cx="2438400" cy="369888"/>
          </a:xfrm>
          <a:prstGeom prst="rect">
            <a:avLst/>
          </a:prstGeom>
          <a:solidFill>
            <a:srgbClr val="99FF66"/>
          </a:solidFill>
          <a:ln w="12700" cap="sq">
            <a:solidFill>
              <a:srgbClr val="000000"/>
            </a:solidFill>
            <a:miter lim="800000"/>
            <a:headEnd type="none" w="sm" len="sm"/>
            <a:tailEnd type="none" w="sm" len="sm"/>
          </a:ln>
        </p:spPr>
        <p:txBody>
          <a:bodyPr>
            <a:spAutoFit/>
          </a:bodyPr>
          <a:lstStyle/>
          <a:p>
            <a:pPr algn="ctr" eaLnBrk="0" hangingPunct="0">
              <a:spcBef>
                <a:spcPct val="50000"/>
              </a:spcBef>
            </a:pPr>
            <a:r>
              <a:rPr lang="en-US">
                <a:solidFill>
                  <a:srgbClr val="000000"/>
                </a:solidFill>
              </a:rPr>
              <a:t>Penatausahaan</a:t>
            </a:r>
          </a:p>
        </p:txBody>
      </p:sp>
      <p:sp>
        <p:nvSpPr>
          <p:cNvPr id="80907" name="Text Box 11"/>
          <p:cNvSpPr txBox="1">
            <a:spLocks noChangeArrowheads="1"/>
          </p:cNvSpPr>
          <p:nvPr/>
        </p:nvSpPr>
        <p:spPr bwMode="auto">
          <a:xfrm>
            <a:off x="7315200" y="533400"/>
            <a:ext cx="2438400" cy="369888"/>
          </a:xfrm>
          <a:prstGeom prst="rect">
            <a:avLst/>
          </a:prstGeom>
          <a:solidFill>
            <a:srgbClr val="66FFFF"/>
          </a:solidFill>
          <a:ln w="12700" cap="sq">
            <a:solidFill>
              <a:srgbClr val="000000"/>
            </a:solidFill>
            <a:miter lim="800000"/>
            <a:headEnd type="none" w="sm" len="sm"/>
            <a:tailEnd type="none" w="sm" len="sm"/>
          </a:ln>
        </p:spPr>
        <p:txBody>
          <a:bodyPr>
            <a:spAutoFit/>
          </a:bodyPr>
          <a:lstStyle/>
          <a:p>
            <a:pPr algn="ctr" eaLnBrk="0" hangingPunct="0">
              <a:spcBef>
                <a:spcPct val="50000"/>
              </a:spcBef>
            </a:pPr>
            <a:r>
              <a:rPr lang="en-US">
                <a:solidFill>
                  <a:srgbClr val="000000"/>
                </a:solidFill>
              </a:rPr>
              <a:t>Pertgjwban</a:t>
            </a:r>
          </a:p>
        </p:txBody>
      </p:sp>
      <p:sp>
        <p:nvSpPr>
          <p:cNvPr id="80908" name="Text Box 12"/>
          <p:cNvSpPr txBox="1">
            <a:spLocks noChangeArrowheads="1"/>
          </p:cNvSpPr>
          <p:nvPr/>
        </p:nvSpPr>
        <p:spPr bwMode="auto">
          <a:xfrm>
            <a:off x="9753600" y="533400"/>
            <a:ext cx="2438400" cy="369888"/>
          </a:xfrm>
          <a:prstGeom prst="rect">
            <a:avLst/>
          </a:prstGeom>
          <a:solidFill>
            <a:srgbClr val="9999FF"/>
          </a:solidFill>
          <a:ln w="12700" cap="sq">
            <a:solidFill>
              <a:srgbClr val="000000"/>
            </a:solidFill>
            <a:miter lim="800000"/>
            <a:headEnd type="none" w="sm" len="sm"/>
            <a:tailEnd type="none" w="sm" len="sm"/>
          </a:ln>
        </p:spPr>
        <p:txBody>
          <a:bodyPr>
            <a:spAutoFit/>
          </a:bodyPr>
          <a:lstStyle/>
          <a:p>
            <a:pPr algn="ctr" eaLnBrk="0" hangingPunct="0">
              <a:spcBef>
                <a:spcPct val="50000"/>
              </a:spcBef>
            </a:pPr>
            <a:r>
              <a:rPr lang="en-US">
                <a:solidFill>
                  <a:srgbClr val="000000"/>
                </a:solidFill>
              </a:rPr>
              <a:t>Pemeriksaan</a:t>
            </a:r>
          </a:p>
        </p:txBody>
      </p:sp>
      <p:sp>
        <p:nvSpPr>
          <p:cNvPr id="80909" name="AutoShape 13"/>
          <p:cNvSpPr>
            <a:spLocks noChangeArrowheads="1"/>
          </p:cNvSpPr>
          <p:nvPr/>
        </p:nvSpPr>
        <p:spPr bwMode="auto">
          <a:xfrm>
            <a:off x="209063" y="1060450"/>
            <a:ext cx="914400" cy="274638"/>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RPJMD</a:t>
            </a:r>
          </a:p>
        </p:txBody>
      </p:sp>
      <p:sp>
        <p:nvSpPr>
          <p:cNvPr id="80910" name="AutoShape 14"/>
          <p:cNvSpPr>
            <a:spLocks noChangeArrowheads="1"/>
          </p:cNvSpPr>
          <p:nvPr/>
        </p:nvSpPr>
        <p:spPr bwMode="auto">
          <a:xfrm>
            <a:off x="1391139" y="1052515"/>
            <a:ext cx="914400" cy="274637"/>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RKPD</a:t>
            </a:r>
          </a:p>
        </p:txBody>
      </p:sp>
      <p:sp>
        <p:nvSpPr>
          <p:cNvPr id="80911" name="AutoShape 15"/>
          <p:cNvSpPr>
            <a:spLocks noChangeArrowheads="1"/>
          </p:cNvSpPr>
          <p:nvPr/>
        </p:nvSpPr>
        <p:spPr bwMode="auto">
          <a:xfrm>
            <a:off x="203200" y="2057400"/>
            <a:ext cx="914400" cy="274638"/>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KUA</a:t>
            </a:r>
          </a:p>
        </p:txBody>
      </p:sp>
      <p:sp>
        <p:nvSpPr>
          <p:cNvPr id="80912" name="AutoShape 16"/>
          <p:cNvSpPr>
            <a:spLocks noChangeArrowheads="1"/>
          </p:cNvSpPr>
          <p:nvPr/>
        </p:nvSpPr>
        <p:spPr bwMode="auto">
          <a:xfrm>
            <a:off x="1377463" y="2058990"/>
            <a:ext cx="812800" cy="274637"/>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PPAS</a:t>
            </a:r>
          </a:p>
        </p:txBody>
      </p:sp>
      <p:sp>
        <p:nvSpPr>
          <p:cNvPr id="80913" name="AutoShape 17"/>
          <p:cNvSpPr>
            <a:spLocks noChangeArrowheads="1"/>
          </p:cNvSpPr>
          <p:nvPr/>
        </p:nvSpPr>
        <p:spPr bwMode="auto">
          <a:xfrm>
            <a:off x="310663" y="2695577"/>
            <a:ext cx="1524000" cy="365125"/>
          </a:xfrm>
          <a:prstGeom prst="roundRect">
            <a:avLst>
              <a:gd name="adj" fmla="val 16667"/>
            </a:avLst>
          </a:prstGeom>
          <a:noFill/>
          <a:ln w="9525">
            <a:solidFill>
              <a:srgbClr val="000000"/>
            </a:solidFill>
            <a:round/>
            <a:headEnd/>
            <a:tailEnd/>
          </a:ln>
        </p:spPr>
        <p:txBody>
          <a:bodyPr wrap="none" anchor="ctr"/>
          <a:lstStyle/>
          <a:p>
            <a:pPr algn="ctr" eaLnBrk="0" hangingPunct="0">
              <a:lnSpc>
                <a:spcPct val="80000"/>
              </a:lnSpc>
            </a:pPr>
            <a:r>
              <a:rPr lang="en-US" sz="1200">
                <a:solidFill>
                  <a:srgbClr val="000000"/>
                </a:solidFill>
              </a:rPr>
              <a:t>Nota </a:t>
            </a:r>
          </a:p>
          <a:p>
            <a:pPr algn="ctr" eaLnBrk="0" hangingPunct="0">
              <a:lnSpc>
                <a:spcPct val="80000"/>
              </a:lnSpc>
            </a:pPr>
            <a:r>
              <a:rPr lang="en-US" sz="1200">
                <a:solidFill>
                  <a:srgbClr val="000000"/>
                </a:solidFill>
              </a:rPr>
              <a:t>Kesepakatan</a:t>
            </a:r>
          </a:p>
        </p:txBody>
      </p:sp>
      <p:sp>
        <p:nvSpPr>
          <p:cNvPr id="80914" name="AutoShape 18"/>
          <p:cNvSpPr>
            <a:spLocks noChangeArrowheads="1"/>
          </p:cNvSpPr>
          <p:nvPr/>
        </p:nvSpPr>
        <p:spPr bwMode="auto">
          <a:xfrm>
            <a:off x="238369" y="3289301"/>
            <a:ext cx="1920632" cy="644525"/>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Pedoman </a:t>
            </a:r>
          </a:p>
          <a:p>
            <a:pPr algn="ctr" eaLnBrk="0" hangingPunct="0"/>
            <a:r>
              <a:rPr lang="en-US" sz="1200">
                <a:solidFill>
                  <a:srgbClr val="000000"/>
                </a:solidFill>
              </a:rPr>
              <a:t>Penyusunan</a:t>
            </a:r>
          </a:p>
          <a:p>
            <a:pPr algn="ctr" eaLnBrk="0" hangingPunct="0"/>
            <a:r>
              <a:rPr lang="en-US" sz="1200">
                <a:solidFill>
                  <a:srgbClr val="000000"/>
                </a:solidFill>
              </a:rPr>
              <a:t> RKA-SKPD o/ KDH</a:t>
            </a:r>
          </a:p>
        </p:txBody>
      </p:sp>
      <p:cxnSp>
        <p:nvCxnSpPr>
          <p:cNvPr id="80915" name="AutoShape 19"/>
          <p:cNvCxnSpPr>
            <a:cxnSpLocks noChangeShapeType="1"/>
            <a:stCxn id="80910" idx="2"/>
            <a:endCxn id="80993" idx="0"/>
          </p:cNvCxnSpPr>
          <p:nvPr/>
        </p:nvCxnSpPr>
        <p:spPr bwMode="auto">
          <a:xfrm flipH="1">
            <a:off x="1199662" y="1327152"/>
            <a:ext cx="648677" cy="157163"/>
          </a:xfrm>
          <a:prstGeom prst="straightConnector1">
            <a:avLst/>
          </a:prstGeom>
          <a:noFill/>
          <a:ln w="9525">
            <a:solidFill>
              <a:srgbClr val="000000"/>
            </a:solidFill>
            <a:round/>
            <a:headEnd/>
            <a:tailEnd type="triangle" w="med" len="med"/>
          </a:ln>
        </p:spPr>
      </p:cxnSp>
      <p:cxnSp>
        <p:nvCxnSpPr>
          <p:cNvPr id="80916" name="AutoShape 20"/>
          <p:cNvCxnSpPr>
            <a:cxnSpLocks noChangeShapeType="1"/>
          </p:cNvCxnSpPr>
          <p:nvPr/>
        </p:nvCxnSpPr>
        <p:spPr bwMode="auto">
          <a:xfrm>
            <a:off x="1101970" y="2195515"/>
            <a:ext cx="283308" cy="1587"/>
          </a:xfrm>
          <a:prstGeom prst="straightConnector1">
            <a:avLst/>
          </a:prstGeom>
          <a:noFill/>
          <a:ln w="9525">
            <a:solidFill>
              <a:srgbClr val="000000"/>
            </a:solidFill>
            <a:round/>
            <a:headEnd/>
            <a:tailEnd type="triangle" w="med" len="med"/>
          </a:ln>
        </p:spPr>
      </p:cxnSp>
      <p:cxnSp>
        <p:nvCxnSpPr>
          <p:cNvPr id="80917" name="AutoShape 21"/>
          <p:cNvCxnSpPr>
            <a:cxnSpLocks noChangeShapeType="1"/>
            <a:stCxn id="80911" idx="2"/>
            <a:endCxn id="80913" idx="0"/>
          </p:cNvCxnSpPr>
          <p:nvPr/>
        </p:nvCxnSpPr>
        <p:spPr bwMode="auto">
          <a:xfrm rot="16200000" flipH="1">
            <a:off x="757055" y="2290091"/>
            <a:ext cx="363537" cy="447432"/>
          </a:xfrm>
          <a:prstGeom prst="bentConnector3">
            <a:avLst>
              <a:gd name="adj1" fmla="val 49782"/>
            </a:avLst>
          </a:prstGeom>
          <a:noFill/>
          <a:ln w="9525">
            <a:solidFill>
              <a:srgbClr val="000000"/>
            </a:solidFill>
            <a:miter lim="800000"/>
            <a:headEnd/>
            <a:tailEnd type="triangle" w="med" len="med"/>
          </a:ln>
        </p:spPr>
      </p:cxnSp>
      <p:cxnSp>
        <p:nvCxnSpPr>
          <p:cNvPr id="80918" name="AutoShape 22"/>
          <p:cNvCxnSpPr>
            <a:cxnSpLocks noChangeShapeType="1"/>
            <a:stCxn id="80912" idx="2"/>
            <a:endCxn id="80913" idx="0"/>
          </p:cNvCxnSpPr>
          <p:nvPr/>
        </p:nvCxnSpPr>
        <p:spPr bwMode="auto">
          <a:xfrm rot="5400000">
            <a:off x="1366473" y="2129692"/>
            <a:ext cx="361950" cy="769816"/>
          </a:xfrm>
          <a:prstGeom prst="bentConnector3">
            <a:avLst>
              <a:gd name="adj1" fmla="val 49560"/>
            </a:avLst>
          </a:prstGeom>
          <a:noFill/>
          <a:ln w="9525">
            <a:solidFill>
              <a:srgbClr val="000000"/>
            </a:solidFill>
            <a:miter lim="800000"/>
            <a:headEnd/>
            <a:tailEnd type="triangle" w="med" len="med"/>
          </a:ln>
        </p:spPr>
      </p:cxnSp>
      <p:sp>
        <p:nvSpPr>
          <p:cNvPr id="80919" name="AutoShape 24"/>
          <p:cNvSpPr>
            <a:spLocks noChangeArrowheads="1"/>
          </p:cNvSpPr>
          <p:nvPr/>
        </p:nvSpPr>
        <p:spPr bwMode="auto">
          <a:xfrm>
            <a:off x="347784" y="4143375"/>
            <a:ext cx="1524000" cy="274638"/>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 RKA-SKPD</a:t>
            </a:r>
          </a:p>
        </p:txBody>
      </p:sp>
      <p:sp>
        <p:nvSpPr>
          <p:cNvPr id="80920" name="AutoShape 26"/>
          <p:cNvSpPr>
            <a:spLocks noChangeArrowheads="1"/>
          </p:cNvSpPr>
          <p:nvPr/>
        </p:nvSpPr>
        <p:spPr bwMode="auto">
          <a:xfrm>
            <a:off x="314569" y="4600575"/>
            <a:ext cx="1524000" cy="274638"/>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 RAPBD</a:t>
            </a:r>
          </a:p>
        </p:txBody>
      </p:sp>
      <p:sp>
        <p:nvSpPr>
          <p:cNvPr id="80921" name="Rectangle 28"/>
          <p:cNvSpPr>
            <a:spLocks noChangeArrowheads="1"/>
          </p:cNvSpPr>
          <p:nvPr/>
        </p:nvSpPr>
        <p:spPr bwMode="auto">
          <a:xfrm>
            <a:off x="144586" y="5264707"/>
            <a:ext cx="1918677" cy="738664"/>
          </a:xfrm>
          <a:prstGeom prst="rect">
            <a:avLst/>
          </a:prstGeom>
          <a:noFill/>
          <a:ln w="38100">
            <a:solidFill>
              <a:srgbClr val="CC3300"/>
            </a:solidFill>
            <a:miter lim="800000"/>
            <a:headEnd/>
            <a:tailEnd/>
          </a:ln>
        </p:spPr>
        <p:txBody>
          <a:bodyPr lIns="45720" rIns="45720" anchor="ctr">
            <a:spAutoFit/>
          </a:bodyPr>
          <a:lstStyle/>
          <a:p>
            <a:pPr algn="ctr" eaLnBrk="0" hangingPunct="0"/>
            <a:r>
              <a:rPr lang="en-US" sz="1000">
                <a:solidFill>
                  <a:srgbClr val="000000"/>
                </a:solidFill>
              </a:rPr>
              <a:t> </a:t>
            </a:r>
            <a:r>
              <a:rPr lang="en-US" sz="1400">
                <a:solidFill>
                  <a:srgbClr val="CC3300"/>
                </a:solidFill>
              </a:rPr>
              <a:t>Evaluasi Raperda APBD oleh Gubernur/ Mendagri</a:t>
            </a:r>
          </a:p>
        </p:txBody>
      </p:sp>
      <p:cxnSp>
        <p:nvCxnSpPr>
          <p:cNvPr id="80922" name="AutoShape 29"/>
          <p:cNvCxnSpPr>
            <a:cxnSpLocks noChangeShapeType="1"/>
            <a:stCxn id="80920" idx="2"/>
            <a:endCxn id="80921" idx="0"/>
          </p:cNvCxnSpPr>
          <p:nvPr/>
        </p:nvCxnSpPr>
        <p:spPr bwMode="auto">
          <a:xfrm>
            <a:off x="1076569" y="4875213"/>
            <a:ext cx="27356" cy="389494"/>
          </a:xfrm>
          <a:prstGeom prst="straightConnector1">
            <a:avLst/>
          </a:prstGeom>
          <a:noFill/>
          <a:ln w="9525">
            <a:solidFill>
              <a:srgbClr val="000000"/>
            </a:solidFill>
            <a:round/>
            <a:headEnd/>
            <a:tailEnd type="triangle" w="med" len="med"/>
          </a:ln>
        </p:spPr>
      </p:cxnSp>
      <p:sp>
        <p:nvSpPr>
          <p:cNvPr id="80923" name="AutoShape 30"/>
          <p:cNvSpPr>
            <a:spLocks noChangeArrowheads="1"/>
          </p:cNvSpPr>
          <p:nvPr/>
        </p:nvSpPr>
        <p:spPr bwMode="auto">
          <a:xfrm>
            <a:off x="2960079" y="1041400"/>
            <a:ext cx="1324708" cy="457200"/>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Rancangan</a:t>
            </a:r>
          </a:p>
          <a:p>
            <a:pPr algn="ctr" eaLnBrk="0" hangingPunct="0"/>
            <a:r>
              <a:rPr lang="en-US" sz="1200">
                <a:solidFill>
                  <a:srgbClr val="000000"/>
                </a:solidFill>
              </a:rPr>
              <a:t> DPA-SKPD</a:t>
            </a:r>
          </a:p>
        </p:txBody>
      </p:sp>
      <p:sp>
        <p:nvSpPr>
          <p:cNvPr id="80924" name="AutoShape 31"/>
          <p:cNvSpPr>
            <a:spLocks noChangeArrowheads="1"/>
          </p:cNvSpPr>
          <p:nvPr/>
        </p:nvSpPr>
        <p:spPr bwMode="auto">
          <a:xfrm>
            <a:off x="3024553" y="2060575"/>
            <a:ext cx="1219200" cy="215900"/>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 DPA-SKPD</a:t>
            </a:r>
          </a:p>
        </p:txBody>
      </p:sp>
      <p:sp>
        <p:nvSpPr>
          <p:cNvPr id="80925" name="AutoShape 32"/>
          <p:cNvSpPr>
            <a:spLocks noChangeArrowheads="1"/>
          </p:cNvSpPr>
          <p:nvPr/>
        </p:nvSpPr>
        <p:spPr bwMode="auto">
          <a:xfrm>
            <a:off x="3051908" y="1700213"/>
            <a:ext cx="1117600" cy="215900"/>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Verifikasi</a:t>
            </a:r>
          </a:p>
        </p:txBody>
      </p:sp>
      <p:sp>
        <p:nvSpPr>
          <p:cNvPr id="80926" name="Line 34"/>
          <p:cNvSpPr>
            <a:spLocks noChangeShapeType="1"/>
          </p:cNvSpPr>
          <p:nvPr/>
        </p:nvSpPr>
        <p:spPr bwMode="auto">
          <a:xfrm flipH="1" flipV="1">
            <a:off x="3874478" y="1498602"/>
            <a:ext cx="13676" cy="201613"/>
          </a:xfrm>
          <a:prstGeom prst="line">
            <a:avLst/>
          </a:prstGeom>
          <a:noFill/>
          <a:ln w="9525">
            <a:solidFill>
              <a:srgbClr val="000000"/>
            </a:solidFill>
            <a:round/>
            <a:headEnd type="none" w="sm" len="sm"/>
            <a:tailEnd type="triangle" w="med" len="med"/>
          </a:ln>
        </p:spPr>
        <p:txBody>
          <a:bodyPr wrap="none"/>
          <a:lstStyle/>
          <a:p>
            <a:endParaRPr lang="id-ID"/>
          </a:p>
        </p:txBody>
      </p:sp>
      <p:cxnSp>
        <p:nvCxnSpPr>
          <p:cNvPr id="80927" name="AutoShape 35"/>
          <p:cNvCxnSpPr>
            <a:cxnSpLocks noChangeShapeType="1"/>
            <a:stCxn id="80923" idx="3"/>
            <a:endCxn id="80924" idx="3"/>
          </p:cNvCxnSpPr>
          <p:nvPr/>
        </p:nvCxnSpPr>
        <p:spPr bwMode="auto">
          <a:xfrm flipH="1">
            <a:off x="4243753" y="1270001"/>
            <a:ext cx="41032" cy="898525"/>
          </a:xfrm>
          <a:prstGeom prst="bentConnector3">
            <a:avLst>
              <a:gd name="adj1" fmla="val -426319"/>
            </a:avLst>
          </a:prstGeom>
          <a:noFill/>
          <a:ln w="9525">
            <a:solidFill>
              <a:srgbClr val="006699"/>
            </a:solidFill>
            <a:miter lim="800000"/>
            <a:headEnd type="none" w="sm" len="sm"/>
            <a:tailEnd type="triangle" w="med" len="med"/>
          </a:ln>
        </p:spPr>
      </p:cxnSp>
      <p:cxnSp>
        <p:nvCxnSpPr>
          <p:cNvPr id="80928" name="AutoShape 36"/>
          <p:cNvCxnSpPr>
            <a:cxnSpLocks noChangeShapeType="1"/>
            <a:stCxn id="80909" idx="3"/>
            <a:endCxn id="80910" idx="1"/>
          </p:cNvCxnSpPr>
          <p:nvPr/>
        </p:nvCxnSpPr>
        <p:spPr bwMode="auto">
          <a:xfrm flipV="1">
            <a:off x="1123463" y="1190625"/>
            <a:ext cx="267676" cy="7938"/>
          </a:xfrm>
          <a:prstGeom prst="straightConnector1">
            <a:avLst/>
          </a:prstGeom>
          <a:noFill/>
          <a:ln w="12700" cap="sq">
            <a:solidFill>
              <a:srgbClr val="000000"/>
            </a:solidFill>
            <a:round/>
            <a:headEnd type="none" w="sm" len="sm"/>
            <a:tailEnd type="triangle" w="med" len="med"/>
          </a:ln>
        </p:spPr>
      </p:cxnSp>
      <p:sp>
        <p:nvSpPr>
          <p:cNvPr id="80929" name="AutoShape 37"/>
          <p:cNvSpPr>
            <a:spLocks noChangeArrowheads="1"/>
          </p:cNvSpPr>
          <p:nvPr/>
        </p:nvSpPr>
        <p:spPr bwMode="auto">
          <a:xfrm>
            <a:off x="2543909" y="4076700"/>
            <a:ext cx="2194169" cy="547688"/>
          </a:xfrm>
          <a:prstGeom prst="foldedCorner">
            <a:avLst>
              <a:gd name="adj" fmla="val 12500"/>
            </a:avLst>
          </a:prstGeom>
          <a:noFill/>
          <a:ln w="9525">
            <a:solidFill>
              <a:srgbClr val="000000"/>
            </a:solidFill>
            <a:round/>
            <a:headEnd/>
            <a:tailEnd/>
          </a:ln>
        </p:spPr>
        <p:txBody>
          <a:bodyPr wrap="none" anchor="ctr"/>
          <a:lstStyle/>
          <a:p>
            <a:pPr algn="ctr" eaLnBrk="0" hangingPunct="0"/>
            <a:r>
              <a:rPr lang="en-US" sz="1200">
                <a:solidFill>
                  <a:srgbClr val="000000"/>
                </a:solidFill>
              </a:rPr>
              <a:t> Laporan Realisasi </a:t>
            </a:r>
          </a:p>
          <a:p>
            <a:pPr algn="ctr" eaLnBrk="0" hangingPunct="0"/>
            <a:r>
              <a:rPr lang="en-US" sz="1200">
                <a:solidFill>
                  <a:srgbClr val="000000"/>
                </a:solidFill>
              </a:rPr>
              <a:t>Semester Pertama</a:t>
            </a:r>
          </a:p>
        </p:txBody>
      </p:sp>
      <p:sp>
        <p:nvSpPr>
          <p:cNvPr id="80930" name="AutoShape 38"/>
          <p:cNvSpPr>
            <a:spLocks noChangeArrowheads="1"/>
          </p:cNvSpPr>
          <p:nvPr/>
        </p:nvSpPr>
        <p:spPr bwMode="auto">
          <a:xfrm>
            <a:off x="2735384" y="4797427"/>
            <a:ext cx="1828800" cy="365125"/>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R P-APBD</a:t>
            </a:r>
          </a:p>
        </p:txBody>
      </p:sp>
      <p:cxnSp>
        <p:nvCxnSpPr>
          <p:cNvPr id="80931" name="AutoShape 39"/>
          <p:cNvCxnSpPr>
            <a:cxnSpLocks noChangeShapeType="1"/>
            <a:stCxn id="80929" idx="2"/>
            <a:endCxn id="80930" idx="0"/>
          </p:cNvCxnSpPr>
          <p:nvPr/>
        </p:nvCxnSpPr>
        <p:spPr bwMode="auto">
          <a:xfrm>
            <a:off x="3640017" y="4624390"/>
            <a:ext cx="9768" cy="173037"/>
          </a:xfrm>
          <a:prstGeom prst="straightConnector1">
            <a:avLst/>
          </a:prstGeom>
          <a:noFill/>
          <a:ln w="12700" cap="sq">
            <a:solidFill>
              <a:srgbClr val="000000"/>
            </a:solidFill>
            <a:round/>
            <a:headEnd type="none" w="sm" len="sm"/>
            <a:tailEnd type="triangle" w="med" len="med"/>
          </a:ln>
        </p:spPr>
      </p:cxnSp>
      <p:sp>
        <p:nvSpPr>
          <p:cNvPr id="80932" name="Rectangle 40"/>
          <p:cNvSpPr>
            <a:spLocks noChangeArrowheads="1"/>
          </p:cNvSpPr>
          <p:nvPr/>
        </p:nvSpPr>
        <p:spPr bwMode="auto">
          <a:xfrm>
            <a:off x="5046785" y="2420938"/>
            <a:ext cx="1828800" cy="40640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Penatausahaan </a:t>
            </a:r>
          </a:p>
          <a:p>
            <a:pPr algn="ctr" eaLnBrk="0" hangingPunct="0"/>
            <a:r>
              <a:rPr lang="en-US" sz="1000">
                <a:solidFill>
                  <a:srgbClr val="000000"/>
                </a:solidFill>
              </a:rPr>
              <a:t>Belanja</a:t>
            </a:r>
          </a:p>
        </p:txBody>
      </p:sp>
      <p:sp>
        <p:nvSpPr>
          <p:cNvPr id="80933" name="Rectangle 41"/>
          <p:cNvSpPr>
            <a:spLocks noChangeArrowheads="1"/>
          </p:cNvSpPr>
          <p:nvPr/>
        </p:nvSpPr>
        <p:spPr bwMode="auto">
          <a:xfrm>
            <a:off x="5046785" y="2809875"/>
            <a:ext cx="1828800" cy="584200"/>
          </a:xfrm>
          <a:prstGeom prst="rect">
            <a:avLst/>
          </a:prstGeom>
          <a:noFill/>
          <a:ln w="9525">
            <a:solidFill>
              <a:srgbClr val="000000"/>
            </a:solidFill>
            <a:miter lim="800000"/>
            <a:headEnd/>
            <a:tailEnd/>
          </a:ln>
        </p:spPr>
        <p:txBody>
          <a:bodyPr lIns="45720" rIns="45720" anchor="ctr">
            <a:spAutoFit/>
          </a:bodyPr>
          <a:lstStyle/>
          <a:p>
            <a:pPr marL="119063" indent="-119063" eaLnBrk="0" hangingPunct="0">
              <a:buFontTx/>
              <a:buChar char="•"/>
            </a:pPr>
            <a:r>
              <a:rPr lang="en-US" sz="800">
                <a:solidFill>
                  <a:srgbClr val="000000"/>
                </a:solidFill>
              </a:rPr>
              <a:t>Penerbitan SPM-UP, SPM-GU, SPM-TU dan SPM-LS oleh Kepala SKPD</a:t>
            </a:r>
          </a:p>
          <a:p>
            <a:pPr marL="119063" indent="-119063" eaLnBrk="0" hangingPunct="0">
              <a:buFontTx/>
              <a:buChar char="•"/>
            </a:pPr>
            <a:r>
              <a:rPr lang="en-US" sz="800">
                <a:solidFill>
                  <a:srgbClr val="000000"/>
                </a:solidFill>
              </a:rPr>
              <a:t>Penerbitan SP2D oleh PPKD</a:t>
            </a:r>
          </a:p>
        </p:txBody>
      </p:sp>
      <p:sp>
        <p:nvSpPr>
          <p:cNvPr id="80934" name="Rectangle 42"/>
          <p:cNvSpPr>
            <a:spLocks noChangeArrowheads="1"/>
          </p:cNvSpPr>
          <p:nvPr/>
        </p:nvSpPr>
        <p:spPr bwMode="auto">
          <a:xfrm>
            <a:off x="5046785" y="1066800"/>
            <a:ext cx="1828800" cy="40640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Penatausahaan </a:t>
            </a:r>
          </a:p>
          <a:p>
            <a:pPr algn="ctr" eaLnBrk="0" hangingPunct="0"/>
            <a:r>
              <a:rPr lang="en-US" sz="1000">
                <a:solidFill>
                  <a:srgbClr val="000000"/>
                </a:solidFill>
              </a:rPr>
              <a:t>Pendapatan</a:t>
            </a:r>
          </a:p>
        </p:txBody>
      </p:sp>
      <p:sp>
        <p:nvSpPr>
          <p:cNvPr id="80935" name="Rectangle 43"/>
          <p:cNvSpPr>
            <a:spLocks noChangeArrowheads="1"/>
          </p:cNvSpPr>
          <p:nvPr/>
        </p:nvSpPr>
        <p:spPr bwMode="auto">
          <a:xfrm>
            <a:off x="5046785" y="4657725"/>
            <a:ext cx="1828800" cy="116840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Kekayaan dan </a:t>
            </a:r>
          </a:p>
          <a:p>
            <a:pPr algn="ctr" eaLnBrk="0" hangingPunct="0"/>
            <a:r>
              <a:rPr lang="en-US" sz="1000">
                <a:solidFill>
                  <a:srgbClr val="000000"/>
                </a:solidFill>
              </a:rPr>
              <a:t>Kewajiban daerah</a:t>
            </a:r>
          </a:p>
          <a:p>
            <a:pPr algn="ctr" eaLnBrk="0" hangingPunct="0"/>
            <a:endParaRPr lang="en-US" sz="1000">
              <a:solidFill>
                <a:srgbClr val="000000"/>
              </a:solidFill>
            </a:endParaRPr>
          </a:p>
          <a:p>
            <a:pPr algn="ctr" eaLnBrk="0" hangingPunct="0"/>
            <a:endParaRPr lang="en-US" sz="1000">
              <a:solidFill>
                <a:srgbClr val="000000"/>
              </a:solidFill>
            </a:endParaRPr>
          </a:p>
          <a:p>
            <a:pPr algn="ctr" eaLnBrk="0" hangingPunct="0"/>
            <a:endParaRPr lang="en-US" sz="1000">
              <a:solidFill>
                <a:srgbClr val="000000"/>
              </a:solidFill>
            </a:endParaRPr>
          </a:p>
          <a:p>
            <a:pPr algn="ctr" eaLnBrk="0" hangingPunct="0"/>
            <a:endParaRPr lang="en-US" sz="1000">
              <a:solidFill>
                <a:srgbClr val="000000"/>
              </a:solidFill>
            </a:endParaRPr>
          </a:p>
          <a:p>
            <a:pPr algn="ctr" eaLnBrk="0" hangingPunct="0"/>
            <a:endParaRPr lang="en-US" sz="1000">
              <a:solidFill>
                <a:srgbClr val="000000"/>
              </a:solidFill>
            </a:endParaRPr>
          </a:p>
        </p:txBody>
      </p:sp>
      <p:sp>
        <p:nvSpPr>
          <p:cNvPr id="80936" name="Rectangle 44"/>
          <p:cNvSpPr>
            <a:spLocks noChangeArrowheads="1"/>
          </p:cNvSpPr>
          <p:nvPr/>
        </p:nvSpPr>
        <p:spPr bwMode="auto">
          <a:xfrm>
            <a:off x="5080000" y="4987925"/>
            <a:ext cx="1557216" cy="825500"/>
          </a:xfrm>
          <a:prstGeom prst="rect">
            <a:avLst/>
          </a:prstGeom>
          <a:noFill/>
          <a:ln w="9525">
            <a:noFill/>
            <a:miter lim="800000"/>
            <a:headEnd/>
            <a:tailEnd/>
          </a:ln>
        </p:spPr>
        <p:txBody>
          <a:bodyPr lIns="45720" rIns="45720" anchor="ctr">
            <a:spAutoFit/>
          </a:bodyPr>
          <a:lstStyle/>
          <a:p>
            <a:pPr marL="119063" indent="-119063" eaLnBrk="0" hangingPunct="0">
              <a:buFontTx/>
              <a:buChar char="•"/>
            </a:pPr>
            <a:r>
              <a:rPr lang="en-US" sz="800" dirty="0" err="1">
                <a:solidFill>
                  <a:srgbClr val="000000"/>
                </a:solidFill>
              </a:rPr>
              <a:t>Kas</a:t>
            </a:r>
            <a:r>
              <a:rPr lang="en-US" sz="800" dirty="0">
                <a:solidFill>
                  <a:srgbClr val="000000"/>
                </a:solidFill>
              </a:rPr>
              <a:t> </a:t>
            </a:r>
            <a:r>
              <a:rPr lang="en-US" sz="800" dirty="0" err="1">
                <a:solidFill>
                  <a:srgbClr val="000000"/>
                </a:solidFill>
              </a:rPr>
              <a:t>Umum</a:t>
            </a:r>
            <a:endParaRPr lang="en-US" sz="800" dirty="0">
              <a:solidFill>
                <a:srgbClr val="000000"/>
              </a:solidFill>
            </a:endParaRPr>
          </a:p>
          <a:p>
            <a:pPr marL="119063" indent="-119063" eaLnBrk="0" hangingPunct="0">
              <a:buFontTx/>
              <a:buChar char="•"/>
            </a:pPr>
            <a:r>
              <a:rPr lang="en-US" sz="800" dirty="0" err="1">
                <a:solidFill>
                  <a:srgbClr val="000000"/>
                </a:solidFill>
              </a:rPr>
              <a:t>Piutang</a:t>
            </a:r>
            <a:endParaRPr lang="en-US" sz="800" dirty="0">
              <a:solidFill>
                <a:srgbClr val="000000"/>
              </a:solidFill>
            </a:endParaRPr>
          </a:p>
          <a:p>
            <a:pPr marL="119063" indent="-119063" eaLnBrk="0" hangingPunct="0">
              <a:buFontTx/>
              <a:buChar char="•"/>
            </a:pPr>
            <a:r>
              <a:rPr lang="en-US" sz="800" dirty="0" err="1">
                <a:solidFill>
                  <a:srgbClr val="000000"/>
                </a:solidFill>
              </a:rPr>
              <a:t>Investasi</a:t>
            </a:r>
            <a:endParaRPr lang="en-US" sz="800" dirty="0">
              <a:solidFill>
                <a:srgbClr val="000000"/>
              </a:solidFill>
            </a:endParaRPr>
          </a:p>
          <a:p>
            <a:pPr marL="119063" indent="-119063" eaLnBrk="0" hangingPunct="0">
              <a:buFontTx/>
              <a:buChar char="•"/>
            </a:pPr>
            <a:r>
              <a:rPr lang="en-US" sz="800" dirty="0" err="1">
                <a:solidFill>
                  <a:srgbClr val="000000"/>
                </a:solidFill>
              </a:rPr>
              <a:t>Barang</a:t>
            </a:r>
            <a:endParaRPr lang="en-US" sz="800" dirty="0">
              <a:solidFill>
                <a:srgbClr val="000000"/>
              </a:solidFill>
            </a:endParaRPr>
          </a:p>
          <a:p>
            <a:pPr marL="119063" indent="-119063" eaLnBrk="0" hangingPunct="0">
              <a:buFontTx/>
              <a:buChar char="•"/>
            </a:pPr>
            <a:r>
              <a:rPr lang="en-US" sz="800" dirty="0">
                <a:solidFill>
                  <a:srgbClr val="000000"/>
                </a:solidFill>
              </a:rPr>
              <a:t>Dana </a:t>
            </a:r>
            <a:r>
              <a:rPr lang="en-US" sz="800" dirty="0" err="1">
                <a:solidFill>
                  <a:srgbClr val="000000"/>
                </a:solidFill>
              </a:rPr>
              <a:t>Cadangan</a:t>
            </a:r>
            <a:endParaRPr lang="en-US" sz="800" dirty="0">
              <a:solidFill>
                <a:srgbClr val="000000"/>
              </a:solidFill>
            </a:endParaRPr>
          </a:p>
          <a:p>
            <a:pPr marL="119063" indent="-119063" eaLnBrk="0" hangingPunct="0">
              <a:buFontTx/>
              <a:buChar char="•"/>
            </a:pPr>
            <a:r>
              <a:rPr lang="en-US" sz="800" dirty="0" err="1">
                <a:solidFill>
                  <a:srgbClr val="000000"/>
                </a:solidFill>
              </a:rPr>
              <a:t>Utang</a:t>
            </a:r>
            <a:endParaRPr lang="en-US" sz="800" dirty="0">
              <a:solidFill>
                <a:srgbClr val="000000"/>
              </a:solidFill>
            </a:endParaRPr>
          </a:p>
        </p:txBody>
      </p:sp>
      <p:sp>
        <p:nvSpPr>
          <p:cNvPr id="80937" name="AutoShape 45"/>
          <p:cNvSpPr>
            <a:spLocks noChangeArrowheads="1"/>
          </p:cNvSpPr>
          <p:nvPr/>
        </p:nvSpPr>
        <p:spPr bwMode="auto">
          <a:xfrm>
            <a:off x="5011616" y="6019800"/>
            <a:ext cx="1828800" cy="457200"/>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 </a:t>
            </a:r>
            <a:r>
              <a:rPr lang="en-US" sz="1400">
                <a:solidFill>
                  <a:srgbClr val="C00000"/>
                </a:solidFill>
              </a:rPr>
              <a:t>Akuntansi</a:t>
            </a:r>
          </a:p>
          <a:p>
            <a:pPr algn="ctr" eaLnBrk="0" hangingPunct="0"/>
            <a:r>
              <a:rPr lang="en-US" sz="1400">
                <a:solidFill>
                  <a:srgbClr val="C00000"/>
                </a:solidFill>
              </a:rPr>
              <a:t>Keuangan Daerah</a:t>
            </a:r>
          </a:p>
        </p:txBody>
      </p:sp>
      <p:sp>
        <p:nvSpPr>
          <p:cNvPr id="80938" name="AutoShape 48"/>
          <p:cNvSpPr>
            <a:spLocks noChangeArrowheads="1"/>
          </p:cNvSpPr>
          <p:nvPr/>
        </p:nvSpPr>
        <p:spPr bwMode="auto">
          <a:xfrm>
            <a:off x="7633677" y="1573213"/>
            <a:ext cx="1828800" cy="1135062"/>
          </a:xfrm>
          <a:prstGeom prst="foldedCorner">
            <a:avLst>
              <a:gd name="adj" fmla="val 12500"/>
            </a:avLst>
          </a:prstGeom>
          <a:solidFill>
            <a:schemeClr val="bg2"/>
          </a:solidFill>
          <a:ln w="9525">
            <a:solidFill>
              <a:srgbClr val="000000"/>
            </a:solidFill>
            <a:round/>
            <a:headEnd/>
            <a:tailEnd/>
          </a:ln>
        </p:spPr>
        <p:txBody>
          <a:bodyPr wrap="none" anchor="ctr"/>
          <a:lstStyle/>
          <a:p>
            <a:pPr algn="ctr" eaLnBrk="0" hangingPunct="0"/>
            <a:r>
              <a:rPr lang="en-US" sz="1100">
                <a:solidFill>
                  <a:srgbClr val="000000"/>
                </a:solidFill>
              </a:rPr>
              <a:t>Laporan Keuangan</a:t>
            </a:r>
          </a:p>
          <a:p>
            <a:pPr algn="ctr" eaLnBrk="0" hangingPunct="0"/>
            <a:r>
              <a:rPr lang="en-US" sz="1100">
                <a:solidFill>
                  <a:srgbClr val="000000"/>
                </a:solidFill>
              </a:rPr>
              <a:t>Pemerintah Daerah</a:t>
            </a:r>
          </a:p>
          <a:p>
            <a:pPr algn="ctr" eaLnBrk="0" hangingPunct="0"/>
            <a:endParaRPr lang="en-US" sz="1100">
              <a:solidFill>
                <a:srgbClr val="000000"/>
              </a:solidFill>
            </a:endParaRPr>
          </a:p>
          <a:p>
            <a:pPr algn="ctr" eaLnBrk="0" hangingPunct="0"/>
            <a:endParaRPr lang="en-US" sz="1100">
              <a:solidFill>
                <a:srgbClr val="000000"/>
              </a:solidFill>
            </a:endParaRPr>
          </a:p>
          <a:p>
            <a:pPr algn="ctr" eaLnBrk="0" hangingPunct="0"/>
            <a:endParaRPr lang="en-US" sz="1100">
              <a:solidFill>
                <a:srgbClr val="000000"/>
              </a:solidFill>
            </a:endParaRPr>
          </a:p>
          <a:p>
            <a:pPr algn="ctr" eaLnBrk="0" hangingPunct="0"/>
            <a:endParaRPr lang="en-US" sz="1100">
              <a:solidFill>
                <a:srgbClr val="000000"/>
              </a:solidFill>
            </a:endParaRPr>
          </a:p>
        </p:txBody>
      </p:sp>
      <p:sp>
        <p:nvSpPr>
          <p:cNvPr id="80939" name="Rectangle 49"/>
          <p:cNvSpPr>
            <a:spLocks noChangeArrowheads="1"/>
          </p:cNvSpPr>
          <p:nvPr/>
        </p:nvSpPr>
        <p:spPr bwMode="auto">
          <a:xfrm>
            <a:off x="7727463" y="1916115"/>
            <a:ext cx="1709615" cy="769937"/>
          </a:xfrm>
          <a:prstGeom prst="rect">
            <a:avLst/>
          </a:prstGeom>
          <a:solidFill>
            <a:srgbClr val="FF0000"/>
          </a:solidFill>
          <a:ln w="9525">
            <a:noFill/>
            <a:miter lim="800000"/>
            <a:headEnd/>
            <a:tailEnd/>
          </a:ln>
        </p:spPr>
        <p:txBody>
          <a:bodyPr lIns="45720" rIns="45720" anchor="ctr">
            <a:spAutoFit/>
          </a:bodyPr>
          <a:lstStyle/>
          <a:p>
            <a:pPr marL="119063" indent="-119063" eaLnBrk="0" hangingPunct="0">
              <a:buFontTx/>
              <a:buChar char="•"/>
            </a:pPr>
            <a:r>
              <a:rPr lang="en-US" sz="1100">
                <a:solidFill>
                  <a:srgbClr val="000000"/>
                </a:solidFill>
              </a:rPr>
              <a:t>LRA</a:t>
            </a:r>
            <a:r>
              <a:rPr lang="id-ID" sz="1100">
                <a:solidFill>
                  <a:srgbClr val="000000"/>
                </a:solidFill>
              </a:rPr>
              <a:t> ,  LPSAL</a:t>
            </a:r>
            <a:endParaRPr lang="en-US" sz="1100">
              <a:solidFill>
                <a:srgbClr val="000000"/>
              </a:solidFill>
            </a:endParaRPr>
          </a:p>
          <a:p>
            <a:pPr marL="119063" indent="-119063" eaLnBrk="0" hangingPunct="0">
              <a:buFontTx/>
              <a:buChar char="•"/>
            </a:pPr>
            <a:r>
              <a:rPr lang="id-ID" sz="1100">
                <a:solidFill>
                  <a:srgbClr val="000000"/>
                </a:solidFill>
              </a:rPr>
              <a:t>LO, </a:t>
            </a:r>
            <a:r>
              <a:rPr lang="en-US" sz="1100">
                <a:solidFill>
                  <a:srgbClr val="000000"/>
                </a:solidFill>
              </a:rPr>
              <a:t>Neraca</a:t>
            </a:r>
            <a:r>
              <a:rPr lang="id-ID" sz="1100">
                <a:solidFill>
                  <a:srgbClr val="000000"/>
                </a:solidFill>
              </a:rPr>
              <a:t>, LPE</a:t>
            </a:r>
            <a:endParaRPr lang="en-US" sz="1100">
              <a:solidFill>
                <a:srgbClr val="000000"/>
              </a:solidFill>
            </a:endParaRPr>
          </a:p>
          <a:p>
            <a:pPr marL="119063" indent="-119063" eaLnBrk="0" hangingPunct="0">
              <a:buFontTx/>
              <a:buChar char="•"/>
            </a:pPr>
            <a:r>
              <a:rPr lang="en-US" sz="1100">
                <a:solidFill>
                  <a:srgbClr val="000000"/>
                </a:solidFill>
              </a:rPr>
              <a:t>Lap. Arus Kas</a:t>
            </a:r>
          </a:p>
          <a:p>
            <a:pPr marL="119063" indent="-119063" eaLnBrk="0" hangingPunct="0">
              <a:buFontTx/>
              <a:buChar char="•"/>
            </a:pPr>
            <a:r>
              <a:rPr lang="en-US" sz="1100">
                <a:solidFill>
                  <a:srgbClr val="000000"/>
                </a:solidFill>
              </a:rPr>
              <a:t>CaLK</a:t>
            </a:r>
          </a:p>
        </p:txBody>
      </p:sp>
      <p:sp>
        <p:nvSpPr>
          <p:cNvPr id="80940" name="AutoShape 50"/>
          <p:cNvSpPr>
            <a:spLocks noChangeArrowheads="1"/>
          </p:cNvSpPr>
          <p:nvPr/>
        </p:nvSpPr>
        <p:spPr bwMode="auto">
          <a:xfrm>
            <a:off x="9999785" y="1844675"/>
            <a:ext cx="2192216" cy="731838"/>
          </a:xfrm>
          <a:prstGeom prst="foldedCorner">
            <a:avLst>
              <a:gd name="adj" fmla="val 12500"/>
            </a:avLst>
          </a:prstGeom>
          <a:noFill/>
          <a:ln w="9525">
            <a:solidFill>
              <a:srgbClr val="000000"/>
            </a:solidFill>
            <a:round/>
            <a:headEnd/>
            <a:tailEnd/>
          </a:ln>
        </p:spPr>
        <p:txBody>
          <a:bodyPr lIns="45720" rIns="45720" anchor="ctr"/>
          <a:lstStyle/>
          <a:p>
            <a:pPr algn="ctr" eaLnBrk="0" hangingPunct="0"/>
            <a:r>
              <a:rPr lang="en-US" sz="1200">
                <a:solidFill>
                  <a:srgbClr val="000000"/>
                </a:solidFill>
              </a:rPr>
              <a:t> Laporan Keuangan diperiksa oleh BPK</a:t>
            </a:r>
          </a:p>
        </p:txBody>
      </p:sp>
      <p:sp>
        <p:nvSpPr>
          <p:cNvPr id="80941" name="AutoShape 51"/>
          <p:cNvSpPr>
            <a:spLocks noChangeArrowheads="1"/>
          </p:cNvSpPr>
          <p:nvPr/>
        </p:nvSpPr>
        <p:spPr bwMode="auto">
          <a:xfrm>
            <a:off x="7633677" y="2852740"/>
            <a:ext cx="1828800" cy="433387"/>
          </a:xfrm>
          <a:prstGeom prst="roundRect">
            <a:avLst>
              <a:gd name="adj" fmla="val 16667"/>
            </a:avLst>
          </a:prstGeom>
          <a:noFill/>
          <a:ln w="9525">
            <a:solidFill>
              <a:srgbClr val="000000"/>
            </a:solidFill>
            <a:round/>
            <a:headEnd/>
            <a:tailEnd/>
          </a:ln>
        </p:spPr>
        <p:txBody>
          <a:bodyPr lIns="45720" rIns="45720" anchor="ctr"/>
          <a:lstStyle/>
          <a:p>
            <a:pPr algn="ctr" eaLnBrk="0" hangingPunct="0"/>
            <a:r>
              <a:rPr lang="en-US" sz="1200">
                <a:solidFill>
                  <a:srgbClr val="000000"/>
                </a:solidFill>
              </a:rPr>
              <a:t> </a:t>
            </a:r>
            <a:r>
              <a:rPr lang="en-US" sz="1400">
                <a:solidFill>
                  <a:srgbClr val="000000"/>
                </a:solidFill>
              </a:rPr>
              <a:t>Raperda PJ Pel APBD </a:t>
            </a:r>
          </a:p>
        </p:txBody>
      </p:sp>
      <p:sp>
        <p:nvSpPr>
          <p:cNvPr id="80942" name="AutoShape 52"/>
          <p:cNvSpPr>
            <a:spLocks noChangeArrowheads="1"/>
          </p:cNvSpPr>
          <p:nvPr/>
        </p:nvSpPr>
        <p:spPr bwMode="auto">
          <a:xfrm>
            <a:off x="238369" y="6308725"/>
            <a:ext cx="1760416" cy="357188"/>
          </a:xfrm>
          <a:prstGeom prst="roundRect">
            <a:avLst>
              <a:gd name="adj" fmla="val 16667"/>
            </a:avLst>
          </a:prstGeom>
          <a:noFill/>
          <a:ln w="9525">
            <a:solidFill>
              <a:srgbClr val="000000"/>
            </a:solidFill>
            <a:round/>
            <a:headEnd/>
            <a:tailEnd/>
          </a:ln>
        </p:spPr>
        <p:txBody>
          <a:bodyPr wrap="none" anchor="ctr"/>
          <a:lstStyle/>
          <a:p>
            <a:pPr algn="ctr" eaLnBrk="0" hangingPunct="0"/>
            <a:r>
              <a:rPr lang="en-US">
                <a:solidFill>
                  <a:srgbClr val="000000"/>
                </a:solidFill>
              </a:rPr>
              <a:t> Perda APBD</a:t>
            </a:r>
          </a:p>
        </p:txBody>
      </p:sp>
      <p:sp>
        <p:nvSpPr>
          <p:cNvPr id="80943" name="Rectangle 55"/>
          <p:cNvSpPr>
            <a:spLocks noChangeArrowheads="1"/>
          </p:cNvSpPr>
          <p:nvPr/>
        </p:nvSpPr>
        <p:spPr bwMode="auto">
          <a:xfrm>
            <a:off x="5046785" y="1659813"/>
            <a:ext cx="1828800" cy="584775"/>
          </a:xfrm>
          <a:prstGeom prst="rect">
            <a:avLst/>
          </a:prstGeom>
          <a:noFill/>
          <a:ln w="9525">
            <a:solidFill>
              <a:srgbClr val="000000"/>
            </a:solidFill>
            <a:miter lim="800000"/>
            <a:headEnd/>
            <a:tailEnd/>
          </a:ln>
        </p:spPr>
        <p:txBody>
          <a:bodyPr lIns="45720" rIns="45720" anchor="ctr">
            <a:spAutoFit/>
          </a:bodyPr>
          <a:lstStyle/>
          <a:p>
            <a:pPr marL="114300" indent="-114300" eaLnBrk="0" hangingPunct="0">
              <a:buFontTx/>
              <a:buChar char="•"/>
            </a:pPr>
            <a:r>
              <a:rPr lang="en-US" sz="800">
                <a:solidFill>
                  <a:srgbClr val="000000"/>
                </a:solidFill>
              </a:rPr>
              <a:t>Bendahara penerimaan wajib menyetor penerimaannya ke rekening kas umum daerah selambat-lambatnya 1 hari kerja </a:t>
            </a:r>
          </a:p>
        </p:txBody>
      </p:sp>
      <p:sp>
        <p:nvSpPr>
          <p:cNvPr id="80944" name="Rectangle 56"/>
          <p:cNvSpPr>
            <a:spLocks noChangeArrowheads="1"/>
          </p:cNvSpPr>
          <p:nvPr/>
        </p:nvSpPr>
        <p:spPr bwMode="auto">
          <a:xfrm>
            <a:off x="5046785" y="3716338"/>
            <a:ext cx="1828800" cy="40640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Penatausahaan </a:t>
            </a:r>
          </a:p>
          <a:p>
            <a:pPr algn="ctr" eaLnBrk="0" hangingPunct="0"/>
            <a:r>
              <a:rPr lang="en-US" sz="1000">
                <a:solidFill>
                  <a:srgbClr val="000000"/>
                </a:solidFill>
              </a:rPr>
              <a:t>Pembiayaan</a:t>
            </a:r>
          </a:p>
        </p:txBody>
      </p:sp>
      <p:sp>
        <p:nvSpPr>
          <p:cNvPr id="80945" name="Rectangle 57"/>
          <p:cNvSpPr>
            <a:spLocks noChangeArrowheads="1"/>
          </p:cNvSpPr>
          <p:nvPr/>
        </p:nvSpPr>
        <p:spPr bwMode="auto">
          <a:xfrm>
            <a:off x="5046785" y="4122740"/>
            <a:ext cx="1828800" cy="223837"/>
          </a:xfrm>
          <a:prstGeom prst="rect">
            <a:avLst/>
          </a:prstGeom>
          <a:noFill/>
          <a:ln w="9525">
            <a:solidFill>
              <a:srgbClr val="000000"/>
            </a:solidFill>
            <a:miter lim="800000"/>
            <a:headEnd/>
            <a:tailEnd/>
          </a:ln>
        </p:spPr>
        <p:txBody>
          <a:bodyPr lIns="45720" rIns="45720" anchor="ctr">
            <a:spAutoFit/>
          </a:bodyPr>
          <a:lstStyle/>
          <a:p>
            <a:pPr marL="114300" indent="-114300" eaLnBrk="0" hangingPunct="0">
              <a:buFontTx/>
              <a:buChar char="•"/>
            </a:pPr>
            <a:r>
              <a:rPr lang="en-US" sz="800">
                <a:solidFill>
                  <a:srgbClr val="000000"/>
                </a:solidFill>
              </a:rPr>
              <a:t>Dilakukan oleh PPKD </a:t>
            </a:r>
          </a:p>
        </p:txBody>
      </p:sp>
      <p:sp>
        <p:nvSpPr>
          <p:cNvPr id="80946" name="Rectangle 60"/>
          <p:cNvSpPr>
            <a:spLocks noChangeArrowheads="1"/>
          </p:cNvSpPr>
          <p:nvPr/>
        </p:nvSpPr>
        <p:spPr bwMode="auto">
          <a:xfrm>
            <a:off x="2543908" y="2565402"/>
            <a:ext cx="2235200" cy="1368425"/>
          </a:xfrm>
          <a:prstGeom prst="rect">
            <a:avLst/>
          </a:prstGeom>
          <a:solidFill>
            <a:schemeClr val="bg1"/>
          </a:solidFill>
          <a:ln w="28575" cap="sq">
            <a:solidFill>
              <a:srgbClr val="000000"/>
            </a:solidFill>
            <a:miter lim="800000"/>
            <a:headEnd type="none" w="sm" len="sm"/>
            <a:tailEnd type="none" w="sm" len="sm"/>
          </a:ln>
        </p:spPr>
        <p:txBody>
          <a:bodyPr wrap="none" anchor="ctr"/>
          <a:lstStyle/>
          <a:p>
            <a:pPr eaLnBrk="0" hangingPunct="0"/>
            <a:endParaRPr lang="id-ID"/>
          </a:p>
        </p:txBody>
      </p:sp>
      <p:sp>
        <p:nvSpPr>
          <p:cNvPr id="80947" name="Rectangle 61"/>
          <p:cNvSpPr>
            <a:spLocks noChangeArrowheads="1"/>
          </p:cNvSpPr>
          <p:nvPr/>
        </p:nvSpPr>
        <p:spPr bwMode="auto">
          <a:xfrm>
            <a:off x="2608386" y="2565400"/>
            <a:ext cx="2065215" cy="228600"/>
          </a:xfrm>
          <a:prstGeom prst="rect">
            <a:avLst/>
          </a:prstGeom>
          <a:noFill/>
          <a:ln w="9525">
            <a:noFill/>
            <a:miter lim="800000"/>
            <a:headEnd/>
            <a:tailEnd/>
          </a:ln>
        </p:spPr>
        <p:txBody>
          <a:bodyPr wrap="none" anchor="ctr"/>
          <a:lstStyle/>
          <a:p>
            <a:pPr algn="ctr" eaLnBrk="0" hangingPunct="0"/>
            <a:r>
              <a:rPr lang="en-US" sz="1200">
                <a:solidFill>
                  <a:srgbClr val="000000"/>
                </a:solidFill>
              </a:rPr>
              <a:t> Pelaksanaan APBD</a:t>
            </a:r>
          </a:p>
        </p:txBody>
      </p:sp>
      <p:sp>
        <p:nvSpPr>
          <p:cNvPr id="80948" name="Rectangle 62"/>
          <p:cNvSpPr>
            <a:spLocks noChangeArrowheads="1"/>
          </p:cNvSpPr>
          <p:nvPr/>
        </p:nvSpPr>
        <p:spPr bwMode="auto">
          <a:xfrm>
            <a:off x="2659185" y="2852740"/>
            <a:ext cx="1473200" cy="274637"/>
          </a:xfrm>
          <a:prstGeom prst="rect">
            <a:avLst/>
          </a:prstGeom>
          <a:noFill/>
          <a:ln w="9525">
            <a:solidFill>
              <a:srgbClr val="000000"/>
            </a:solidFill>
            <a:miter lim="800000"/>
            <a:headEnd/>
            <a:tailEnd/>
          </a:ln>
        </p:spPr>
        <p:txBody>
          <a:bodyPr wrap="none" anchor="ctr"/>
          <a:lstStyle/>
          <a:p>
            <a:pPr algn="ctr" eaLnBrk="0" hangingPunct="0"/>
            <a:r>
              <a:rPr lang="en-US" sz="1200">
                <a:solidFill>
                  <a:srgbClr val="000000"/>
                </a:solidFill>
              </a:rPr>
              <a:t> Pendapatan</a:t>
            </a:r>
          </a:p>
        </p:txBody>
      </p:sp>
      <p:sp>
        <p:nvSpPr>
          <p:cNvPr id="80949" name="Rectangle 63"/>
          <p:cNvSpPr>
            <a:spLocks noChangeArrowheads="1"/>
          </p:cNvSpPr>
          <p:nvPr/>
        </p:nvSpPr>
        <p:spPr bwMode="auto">
          <a:xfrm>
            <a:off x="2659185" y="3213100"/>
            <a:ext cx="1473200" cy="274638"/>
          </a:xfrm>
          <a:prstGeom prst="rect">
            <a:avLst/>
          </a:prstGeom>
          <a:noFill/>
          <a:ln w="9525">
            <a:solidFill>
              <a:srgbClr val="000000"/>
            </a:solidFill>
            <a:miter lim="800000"/>
            <a:headEnd/>
            <a:tailEnd/>
          </a:ln>
        </p:spPr>
        <p:txBody>
          <a:bodyPr wrap="none" anchor="ctr"/>
          <a:lstStyle/>
          <a:p>
            <a:pPr algn="ctr" eaLnBrk="0" hangingPunct="0"/>
            <a:r>
              <a:rPr lang="en-US" sz="1200">
                <a:solidFill>
                  <a:srgbClr val="000000"/>
                </a:solidFill>
              </a:rPr>
              <a:t> Belanja</a:t>
            </a:r>
          </a:p>
        </p:txBody>
      </p:sp>
      <p:sp>
        <p:nvSpPr>
          <p:cNvPr id="80950" name="Rectangle 64"/>
          <p:cNvSpPr>
            <a:spLocks noChangeArrowheads="1"/>
          </p:cNvSpPr>
          <p:nvPr/>
        </p:nvSpPr>
        <p:spPr bwMode="auto">
          <a:xfrm>
            <a:off x="2659185" y="3586165"/>
            <a:ext cx="1473200" cy="274637"/>
          </a:xfrm>
          <a:prstGeom prst="rect">
            <a:avLst/>
          </a:prstGeom>
          <a:noFill/>
          <a:ln w="9525">
            <a:solidFill>
              <a:srgbClr val="000000"/>
            </a:solidFill>
            <a:miter lim="800000"/>
            <a:headEnd/>
            <a:tailEnd/>
          </a:ln>
        </p:spPr>
        <p:txBody>
          <a:bodyPr wrap="none" anchor="ctr"/>
          <a:lstStyle/>
          <a:p>
            <a:pPr algn="ctr" eaLnBrk="0" hangingPunct="0"/>
            <a:r>
              <a:rPr lang="en-US" sz="1200">
                <a:solidFill>
                  <a:srgbClr val="000000"/>
                </a:solidFill>
              </a:rPr>
              <a:t> Pembiayaan</a:t>
            </a:r>
          </a:p>
        </p:txBody>
      </p:sp>
      <p:cxnSp>
        <p:nvCxnSpPr>
          <p:cNvPr id="80951" name="AutoShape 65"/>
          <p:cNvCxnSpPr>
            <a:cxnSpLocks noChangeShapeType="1"/>
            <a:stCxn id="80948" idx="3"/>
            <a:endCxn id="80934" idx="1"/>
          </p:cNvCxnSpPr>
          <p:nvPr/>
        </p:nvCxnSpPr>
        <p:spPr bwMode="auto">
          <a:xfrm flipV="1">
            <a:off x="4132385" y="1270000"/>
            <a:ext cx="914400" cy="1720850"/>
          </a:xfrm>
          <a:prstGeom prst="bentConnector3">
            <a:avLst>
              <a:gd name="adj1" fmla="val 50000"/>
            </a:avLst>
          </a:prstGeom>
          <a:noFill/>
          <a:ln w="19050" cap="sq">
            <a:solidFill>
              <a:srgbClr val="003399"/>
            </a:solidFill>
            <a:miter lim="800000"/>
            <a:headEnd type="none" w="sm" len="sm"/>
            <a:tailEnd type="triangle" w="lg" len="med"/>
          </a:ln>
        </p:spPr>
      </p:cxnSp>
      <p:cxnSp>
        <p:nvCxnSpPr>
          <p:cNvPr id="80952" name="AutoShape 66"/>
          <p:cNvCxnSpPr>
            <a:cxnSpLocks noChangeShapeType="1"/>
            <a:stCxn id="80949" idx="3"/>
            <a:endCxn id="80932" idx="1"/>
          </p:cNvCxnSpPr>
          <p:nvPr/>
        </p:nvCxnSpPr>
        <p:spPr bwMode="auto">
          <a:xfrm flipV="1">
            <a:off x="4132385" y="2624140"/>
            <a:ext cx="914400" cy="727075"/>
          </a:xfrm>
          <a:prstGeom prst="bentConnector3">
            <a:avLst>
              <a:gd name="adj1" fmla="val 60417"/>
            </a:avLst>
          </a:prstGeom>
          <a:noFill/>
          <a:ln w="19050" cap="sq">
            <a:solidFill>
              <a:srgbClr val="FF6600"/>
            </a:solidFill>
            <a:miter lim="800000"/>
            <a:headEnd type="none" w="sm" len="sm"/>
            <a:tailEnd type="triangle" w="lg" len="med"/>
          </a:ln>
        </p:spPr>
      </p:cxnSp>
      <p:cxnSp>
        <p:nvCxnSpPr>
          <p:cNvPr id="80953" name="AutoShape 67"/>
          <p:cNvCxnSpPr>
            <a:cxnSpLocks noChangeShapeType="1"/>
            <a:stCxn id="80950" idx="3"/>
            <a:endCxn id="80944" idx="1"/>
          </p:cNvCxnSpPr>
          <p:nvPr/>
        </p:nvCxnSpPr>
        <p:spPr bwMode="auto">
          <a:xfrm>
            <a:off x="4132385" y="3724277"/>
            <a:ext cx="914400" cy="195263"/>
          </a:xfrm>
          <a:prstGeom prst="bentConnector3">
            <a:avLst>
              <a:gd name="adj1" fmla="val 50000"/>
            </a:avLst>
          </a:prstGeom>
          <a:noFill/>
          <a:ln w="19050" cap="sq">
            <a:solidFill>
              <a:srgbClr val="CC3300"/>
            </a:solidFill>
            <a:miter lim="800000"/>
            <a:headEnd type="none" w="sm" len="sm"/>
            <a:tailEnd type="triangle" w="lg" len="med"/>
          </a:ln>
        </p:spPr>
      </p:cxnSp>
      <p:cxnSp>
        <p:nvCxnSpPr>
          <p:cNvPr id="80954" name="AutoShape 68"/>
          <p:cNvCxnSpPr>
            <a:cxnSpLocks noChangeShapeType="1"/>
            <a:stCxn id="80924" idx="2"/>
            <a:endCxn id="80946" idx="0"/>
          </p:cNvCxnSpPr>
          <p:nvPr/>
        </p:nvCxnSpPr>
        <p:spPr bwMode="auto">
          <a:xfrm>
            <a:off x="3634155" y="2276477"/>
            <a:ext cx="27353" cy="288925"/>
          </a:xfrm>
          <a:prstGeom prst="straightConnector1">
            <a:avLst/>
          </a:prstGeom>
          <a:noFill/>
          <a:ln w="12700" cap="sq">
            <a:solidFill>
              <a:srgbClr val="000000"/>
            </a:solidFill>
            <a:round/>
            <a:headEnd type="none" w="sm" len="sm"/>
            <a:tailEnd type="triangle" w="med" len="med"/>
          </a:ln>
        </p:spPr>
      </p:cxnSp>
      <p:cxnSp>
        <p:nvCxnSpPr>
          <p:cNvPr id="80955" name="AutoShape 69"/>
          <p:cNvCxnSpPr>
            <a:cxnSpLocks noChangeShapeType="1"/>
            <a:stCxn id="80946" idx="2"/>
            <a:endCxn id="80929" idx="0"/>
          </p:cNvCxnSpPr>
          <p:nvPr/>
        </p:nvCxnSpPr>
        <p:spPr bwMode="auto">
          <a:xfrm flipH="1">
            <a:off x="3640017" y="3933827"/>
            <a:ext cx="21492" cy="142875"/>
          </a:xfrm>
          <a:prstGeom prst="straightConnector1">
            <a:avLst/>
          </a:prstGeom>
          <a:noFill/>
          <a:ln w="12700" cap="sq">
            <a:solidFill>
              <a:srgbClr val="000000"/>
            </a:solidFill>
            <a:round/>
            <a:headEnd type="none" w="sm" len="sm"/>
            <a:tailEnd type="triangle" w="med" len="med"/>
          </a:ln>
        </p:spPr>
      </p:cxnSp>
      <p:sp>
        <p:nvSpPr>
          <p:cNvPr id="80956" name="Rectangle 70"/>
          <p:cNvSpPr>
            <a:spLocks noChangeArrowheads="1"/>
          </p:cNvSpPr>
          <p:nvPr/>
        </p:nvSpPr>
        <p:spPr bwMode="auto">
          <a:xfrm>
            <a:off x="7633677" y="981075"/>
            <a:ext cx="1828800" cy="431800"/>
          </a:xfrm>
          <a:prstGeom prst="rect">
            <a:avLst/>
          </a:prstGeom>
          <a:solidFill>
            <a:srgbClr val="FFFF00"/>
          </a:solidFill>
          <a:ln w="9525">
            <a:solidFill>
              <a:srgbClr val="000000"/>
            </a:solidFill>
            <a:miter lim="800000"/>
            <a:headEnd/>
            <a:tailEnd/>
          </a:ln>
        </p:spPr>
        <p:txBody>
          <a:bodyPr lIns="45720" rIns="45720" anchor="ctr"/>
          <a:lstStyle/>
          <a:p>
            <a:pPr algn="ctr" eaLnBrk="0" hangingPunct="0">
              <a:lnSpc>
                <a:spcPct val="80000"/>
              </a:lnSpc>
            </a:pPr>
            <a:r>
              <a:rPr lang="en-US" sz="1200">
                <a:solidFill>
                  <a:srgbClr val="000000"/>
                </a:solidFill>
              </a:rPr>
              <a:t> Disusun dan disajikan Sesuai SAP  </a:t>
            </a:r>
          </a:p>
        </p:txBody>
      </p:sp>
      <p:cxnSp>
        <p:nvCxnSpPr>
          <p:cNvPr id="80957" name="AutoShape 72"/>
          <p:cNvCxnSpPr>
            <a:cxnSpLocks noChangeShapeType="1"/>
            <a:stCxn id="80938" idx="2"/>
            <a:endCxn id="80941" idx="0"/>
          </p:cNvCxnSpPr>
          <p:nvPr/>
        </p:nvCxnSpPr>
        <p:spPr bwMode="auto">
          <a:xfrm>
            <a:off x="8548077" y="2708277"/>
            <a:ext cx="0" cy="144463"/>
          </a:xfrm>
          <a:prstGeom prst="straightConnector1">
            <a:avLst/>
          </a:prstGeom>
          <a:noFill/>
          <a:ln w="12700" cap="sq">
            <a:solidFill>
              <a:srgbClr val="000000"/>
            </a:solidFill>
            <a:round/>
            <a:headEnd type="none" w="sm" len="sm"/>
            <a:tailEnd type="triangle" w="med" len="med"/>
          </a:ln>
        </p:spPr>
      </p:cxnSp>
      <p:cxnSp>
        <p:nvCxnSpPr>
          <p:cNvPr id="80958" name="AutoShape 73"/>
          <p:cNvCxnSpPr>
            <a:cxnSpLocks noChangeShapeType="1"/>
            <a:stCxn id="80938" idx="0"/>
            <a:endCxn id="80956" idx="2"/>
          </p:cNvCxnSpPr>
          <p:nvPr/>
        </p:nvCxnSpPr>
        <p:spPr bwMode="auto">
          <a:xfrm rot="-5400000">
            <a:off x="8467908" y="1493044"/>
            <a:ext cx="160338" cy="0"/>
          </a:xfrm>
          <a:prstGeom prst="straightConnector1">
            <a:avLst/>
          </a:prstGeom>
          <a:noFill/>
          <a:ln w="12700" cap="sq">
            <a:solidFill>
              <a:srgbClr val="000000"/>
            </a:solidFill>
            <a:round/>
            <a:headEnd type="none" w="sm" len="sm"/>
            <a:tailEnd type="triangle" w="med" len="med"/>
          </a:ln>
        </p:spPr>
      </p:cxnSp>
      <p:cxnSp>
        <p:nvCxnSpPr>
          <p:cNvPr id="80959" name="AutoShape 74"/>
          <p:cNvCxnSpPr>
            <a:cxnSpLocks noChangeShapeType="1"/>
          </p:cNvCxnSpPr>
          <p:nvPr/>
        </p:nvCxnSpPr>
        <p:spPr bwMode="auto">
          <a:xfrm>
            <a:off x="9552356" y="2205040"/>
            <a:ext cx="357553" cy="1587"/>
          </a:xfrm>
          <a:prstGeom prst="straightConnector1">
            <a:avLst/>
          </a:prstGeom>
          <a:noFill/>
          <a:ln w="28575" cap="sq">
            <a:solidFill>
              <a:srgbClr val="000000"/>
            </a:solidFill>
            <a:round/>
            <a:headEnd type="none" w="sm" len="sm"/>
            <a:tailEnd type="triangle" w="med" len="med"/>
          </a:ln>
        </p:spPr>
      </p:cxnSp>
      <p:sp>
        <p:nvSpPr>
          <p:cNvPr id="80960" name="Rectangle 75"/>
          <p:cNvSpPr>
            <a:spLocks noChangeArrowheads="1"/>
          </p:cNvSpPr>
          <p:nvPr/>
        </p:nvSpPr>
        <p:spPr bwMode="auto">
          <a:xfrm>
            <a:off x="7727463" y="3579783"/>
            <a:ext cx="1490784" cy="40011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 Persetujuan Bersama (KDH + DPRD) </a:t>
            </a:r>
          </a:p>
        </p:txBody>
      </p:sp>
      <p:sp>
        <p:nvSpPr>
          <p:cNvPr id="80961" name="Rectangle 76"/>
          <p:cNvSpPr>
            <a:spLocks noChangeArrowheads="1"/>
          </p:cNvSpPr>
          <p:nvPr/>
        </p:nvSpPr>
        <p:spPr bwMode="auto">
          <a:xfrm>
            <a:off x="7535986" y="4724400"/>
            <a:ext cx="2016369" cy="641350"/>
          </a:xfrm>
          <a:prstGeom prst="rect">
            <a:avLst/>
          </a:prstGeom>
          <a:noFill/>
          <a:ln w="38100">
            <a:solidFill>
              <a:srgbClr val="CC3300"/>
            </a:solidFill>
            <a:miter lim="800000"/>
            <a:headEnd/>
            <a:tailEnd/>
          </a:ln>
        </p:spPr>
        <p:txBody>
          <a:bodyPr lIns="45720" rIns="45720" anchor="ctr">
            <a:spAutoFit/>
          </a:bodyPr>
          <a:lstStyle/>
          <a:p>
            <a:pPr algn="ctr" eaLnBrk="0" hangingPunct="0">
              <a:lnSpc>
                <a:spcPct val="85000"/>
              </a:lnSpc>
            </a:pPr>
            <a:r>
              <a:rPr lang="en-US" sz="1400">
                <a:solidFill>
                  <a:srgbClr val="CC3300"/>
                </a:solidFill>
              </a:rPr>
              <a:t>Evaluasi o/ Gubernur/MDN 15 hari </a:t>
            </a:r>
          </a:p>
        </p:txBody>
      </p:sp>
      <p:sp>
        <p:nvSpPr>
          <p:cNvPr id="80962" name="Rectangle 79"/>
          <p:cNvSpPr>
            <a:spLocks noChangeArrowheads="1"/>
          </p:cNvSpPr>
          <p:nvPr/>
        </p:nvSpPr>
        <p:spPr bwMode="auto">
          <a:xfrm>
            <a:off x="7823201" y="5584825"/>
            <a:ext cx="1490785" cy="40005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 7 hari penyesuaian o/ Pemda</a:t>
            </a:r>
          </a:p>
        </p:txBody>
      </p:sp>
      <p:sp>
        <p:nvSpPr>
          <p:cNvPr id="80963" name="Rectangle 80"/>
          <p:cNvSpPr>
            <a:spLocks noChangeArrowheads="1"/>
          </p:cNvSpPr>
          <p:nvPr/>
        </p:nvSpPr>
        <p:spPr bwMode="auto">
          <a:xfrm>
            <a:off x="7727463" y="6305552"/>
            <a:ext cx="1490784" cy="246063"/>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 Perda PJ Pel APBD </a:t>
            </a:r>
          </a:p>
        </p:txBody>
      </p:sp>
      <p:sp>
        <p:nvSpPr>
          <p:cNvPr id="80964" name="Rectangle 81"/>
          <p:cNvSpPr>
            <a:spLocks noChangeArrowheads="1"/>
          </p:cNvSpPr>
          <p:nvPr/>
        </p:nvSpPr>
        <p:spPr bwMode="auto">
          <a:xfrm>
            <a:off x="2639648" y="5289552"/>
            <a:ext cx="2112107" cy="860425"/>
          </a:xfrm>
          <a:prstGeom prst="rect">
            <a:avLst/>
          </a:prstGeom>
          <a:noFill/>
          <a:ln w="38100">
            <a:solidFill>
              <a:srgbClr val="CC3300"/>
            </a:solidFill>
            <a:miter lim="800000"/>
            <a:headEnd/>
            <a:tailEnd/>
          </a:ln>
        </p:spPr>
        <p:txBody>
          <a:bodyPr lIns="45720" rIns="45720" anchor="ctr">
            <a:spAutoFit/>
          </a:bodyPr>
          <a:lstStyle/>
          <a:p>
            <a:pPr algn="ctr" eaLnBrk="0" hangingPunct="0"/>
            <a:r>
              <a:rPr lang="en-US" sz="1000">
                <a:solidFill>
                  <a:srgbClr val="000000"/>
                </a:solidFill>
              </a:rPr>
              <a:t> </a:t>
            </a:r>
            <a:r>
              <a:rPr lang="en-US" sz="1200">
                <a:solidFill>
                  <a:srgbClr val="CC3300"/>
                </a:solidFill>
              </a:rPr>
              <a:t>Evaluasi</a:t>
            </a:r>
          </a:p>
          <a:p>
            <a:pPr algn="ctr" eaLnBrk="0" hangingPunct="0"/>
            <a:r>
              <a:rPr lang="en-US" sz="1200">
                <a:solidFill>
                  <a:srgbClr val="CC3300"/>
                </a:solidFill>
              </a:rPr>
              <a:t>R P-APBD</a:t>
            </a:r>
          </a:p>
          <a:p>
            <a:pPr algn="ctr" eaLnBrk="0" hangingPunct="0"/>
            <a:r>
              <a:rPr lang="en-US" sz="1200">
                <a:solidFill>
                  <a:srgbClr val="CC3300"/>
                </a:solidFill>
              </a:rPr>
              <a:t>Oleh </a:t>
            </a:r>
          </a:p>
          <a:p>
            <a:pPr algn="ctr" eaLnBrk="0" hangingPunct="0"/>
            <a:r>
              <a:rPr lang="en-US" sz="1200">
                <a:solidFill>
                  <a:srgbClr val="CC3300"/>
                </a:solidFill>
              </a:rPr>
              <a:t>Gbrnr/MDN</a:t>
            </a:r>
          </a:p>
        </p:txBody>
      </p:sp>
      <p:sp>
        <p:nvSpPr>
          <p:cNvPr id="80965" name="Rectangle 82"/>
          <p:cNvSpPr>
            <a:spLocks noChangeArrowheads="1"/>
          </p:cNvSpPr>
          <p:nvPr/>
        </p:nvSpPr>
        <p:spPr bwMode="auto">
          <a:xfrm>
            <a:off x="2831124" y="6335713"/>
            <a:ext cx="1490784" cy="40640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 Perda P-APBD</a:t>
            </a:r>
          </a:p>
          <a:p>
            <a:pPr algn="ctr" eaLnBrk="0" hangingPunct="0"/>
            <a:endParaRPr lang="en-US" sz="1000">
              <a:solidFill>
                <a:srgbClr val="000000"/>
              </a:solidFill>
            </a:endParaRPr>
          </a:p>
        </p:txBody>
      </p:sp>
      <p:cxnSp>
        <p:nvCxnSpPr>
          <p:cNvPr id="80966" name="AutoShape 83"/>
          <p:cNvCxnSpPr>
            <a:cxnSpLocks noChangeShapeType="1"/>
          </p:cNvCxnSpPr>
          <p:nvPr/>
        </p:nvCxnSpPr>
        <p:spPr bwMode="auto">
          <a:xfrm flipH="1">
            <a:off x="1101970" y="6092827"/>
            <a:ext cx="3908" cy="233363"/>
          </a:xfrm>
          <a:prstGeom prst="straightConnector1">
            <a:avLst/>
          </a:prstGeom>
          <a:noFill/>
          <a:ln w="9525">
            <a:solidFill>
              <a:srgbClr val="000000"/>
            </a:solidFill>
            <a:round/>
            <a:headEnd/>
            <a:tailEnd type="triangle" w="med" len="med"/>
          </a:ln>
        </p:spPr>
      </p:cxnSp>
      <p:grpSp>
        <p:nvGrpSpPr>
          <p:cNvPr id="2" name="Group 108"/>
          <p:cNvGrpSpPr>
            <a:grpSpLocks/>
          </p:cNvGrpSpPr>
          <p:nvPr/>
        </p:nvGrpSpPr>
        <p:grpSpPr bwMode="auto">
          <a:xfrm>
            <a:off x="2127740" y="1268414"/>
            <a:ext cx="799123" cy="5254625"/>
            <a:chOff x="975" y="800"/>
            <a:chExt cx="423" cy="3129"/>
          </a:xfrm>
        </p:grpSpPr>
        <p:cxnSp>
          <p:nvCxnSpPr>
            <p:cNvPr id="81012" name="AutoShape 54"/>
            <p:cNvCxnSpPr>
              <a:cxnSpLocks noChangeShapeType="1"/>
              <a:endCxn id="80923" idx="1"/>
            </p:cNvCxnSpPr>
            <p:nvPr/>
          </p:nvCxnSpPr>
          <p:spPr bwMode="auto">
            <a:xfrm rot="-5400000">
              <a:off x="-322" y="2188"/>
              <a:ext cx="3108" cy="332"/>
            </a:xfrm>
            <a:prstGeom prst="bentConnector2">
              <a:avLst/>
            </a:prstGeom>
            <a:noFill/>
            <a:ln w="28575" cap="sq">
              <a:solidFill>
                <a:srgbClr val="FF6600"/>
              </a:solidFill>
              <a:miter lim="800000"/>
              <a:headEnd type="none" w="sm" len="sm"/>
              <a:tailEnd type="triangle" w="lg" len="med"/>
            </a:ln>
          </p:spPr>
        </p:cxnSp>
        <p:sp>
          <p:nvSpPr>
            <p:cNvPr id="81013" name="Line 84"/>
            <p:cNvSpPr>
              <a:spLocks noChangeShapeType="1"/>
            </p:cNvSpPr>
            <p:nvPr/>
          </p:nvSpPr>
          <p:spPr bwMode="auto">
            <a:xfrm flipH="1">
              <a:off x="975" y="3929"/>
              <a:ext cx="91" cy="0"/>
            </a:xfrm>
            <a:prstGeom prst="line">
              <a:avLst/>
            </a:prstGeom>
            <a:noFill/>
            <a:ln w="38100">
              <a:solidFill>
                <a:srgbClr val="FF6600"/>
              </a:solidFill>
              <a:round/>
              <a:headEnd/>
              <a:tailEnd/>
            </a:ln>
          </p:spPr>
          <p:txBody>
            <a:bodyPr/>
            <a:lstStyle/>
            <a:p>
              <a:endParaRPr lang="id-ID"/>
            </a:p>
          </p:txBody>
        </p:sp>
      </p:grpSp>
      <p:cxnSp>
        <p:nvCxnSpPr>
          <p:cNvPr id="80968" name="AutoShape 85"/>
          <p:cNvCxnSpPr>
            <a:cxnSpLocks noChangeShapeType="1"/>
          </p:cNvCxnSpPr>
          <p:nvPr/>
        </p:nvCxnSpPr>
        <p:spPr bwMode="auto">
          <a:xfrm>
            <a:off x="3407508" y="1484313"/>
            <a:ext cx="0" cy="228600"/>
          </a:xfrm>
          <a:prstGeom prst="straightConnector1">
            <a:avLst/>
          </a:prstGeom>
          <a:noFill/>
          <a:ln w="9525">
            <a:solidFill>
              <a:srgbClr val="000000"/>
            </a:solidFill>
            <a:round/>
            <a:headEnd/>
            <a:tailEnd type="triangle" w="med" len="med"/>
          </a:ln>
        </p:spPr>
      </p:cxnSp>
      <p:cxnSp>
        <p:nvCxnSpPr>
          <p:cNvPr id="80969" name="AutoShape 86"/>
          <p:cNvCxnSpPr>
            <a:cxnSpLocks noChangeShapeType="1"/>
          </p:cNvCxnSpPr>
          <p:nvPr/>
        </p:nvCxnSpPr>
        <p:spPr bwMode="auto">
          <a:xfrm>
            <a:off x="3600939" y="5157790"/>
            <a:ext cx="7816" cy="173037"/>
          </a:xfrm>
          <a:prstGeom prst="straightConnector1">
            <a:avLst/>
          </a:prstGeom>
          <a:noFill/>
          <a:ln w="12700" cap="sq">
            <a:solidFill>
              <a:srgbClr val="000000"/>
            </a:solidFill>
            <a:round/>
            <a:headEnd type="none" w="sm" len="sm"/>
            <a:tailEnd type="triangle" w="med" len="med"/>
          </a:ln>
        </p:spPr>
      </p:cxnSp>
      <p:cxnSp>
        <p:nvCxnSpPr>
          <p:cNvPr id="80970" name="AutoShape 87"/>
          <p:cNvCxnSpPr>
            <a:cxnSpLocks noChangeShapeType="1"/>
          </p:cNvCxnSpPr>
          <p:nvPr/>
        </p:nvCxnSpPr>
        <p:spPr bwMode="auto">
          <a:xfrm>
            <a:off x="3591170" y="6135690"/>
            <a:ext cx="9769" cy="173037"/>
          </a:xfrm>
          <a:prstGeom prst="straightConnector1">
            <a:avLst/>
          </a:prstGeom>
          <a:noFill/>
          <a:ln w="12700" cap="sq">
            <a:solidFill>
              <a:srgbClr val="000000"/>
            </a:solidFill>
            <a:round/>
            <a:headEnd type="none" w="sm" len="sm"/>
            <a:tailEnd type="triangle" w="med" len="med"/>
          </a:ln>
        </p:spPr>
      </p:cxnSp>
      <p:sp>
        <p:nvSpPr>
          <p:cNvPr id="80971" name="Line 88"/>
          <p:cNvSpPr>
            <a:spLocks noChangeShapeType="1"/>
          </p:cNvSpPr>
          <p:nvPr/>
        </p:nvSpPr>
        <p:spPr bwMode="auto">
          <a:xfrm>
            <a:off x="7153032" y="1196975"/>
            <a:ext cx="0" cy="5111750"/>
          </a:xfrm>
          <a:prstGeom prst="line">
            <a:avLst/>
          </a:prstGeom>
          <a:noFill/>
          <a:ln w="38100">
            <a:solidFill>
              <a:srgbClr val="003366"/>
            </a:solidFill>
            <a:round/>
            <a:headEnd/>
            <a:tailEnd/>
          </a:ln>
        </p:spPr>
        <p:txBody>
          <a:bodyPr/>
          <a:lstStyle/>
          <a:p>
            <a:endParaRPr lang="id-ID"/>
          </a:p>
        </p:txBody>
      </p:sp>
      <p:grpSp>
        <p:nvGrpSpPr>
          <p:cNvPr id="3" name="Group 94"/>
          <p:cNvGrpSpPr>
            <a:grpSpLocks/>
          </p:cNvGrpSpPr>
          <p:nvPr/>
        </p:nvGrpSpPr>
        <p:grpSpPr bwMode="auto">
          <a:xfrm>
            <a:off x="6863864" y="1196975"/>
            <a:ext cx="289169" cy="5111750"/>
            <a:chOff x="3243" y="754"/>
            <a:chExt cx="136" cy="3220"/>
          </a:xfrm>
        </p:grpSpPr>
        <p:sp>
          <p:nvSpPr>
            <p:cNvPr id="81007" name="Line 89"/>
            <p:cNvSpPr>
              <a:spLocks noChangeShapeType="1"/>
            </p:cNvSpPr>
            <p:nvPr/>
          </p:nvSpPr>
          <p:spPr bwMode="auto">
            <a:xfrm flipH="1">
              <a:off x="3288" y="754"/>
              <a:ext cx="91" cy="0"/>
            </a:xfrm>
            <a:prstGeom prst="line">
              <a:avLst/>
            </a:prstGeom>
            <a:noFill/>
            <a:ln w="38100">
              <a:solidFill>
                <a:srgbClr val="003366"/>
              </a:solidFill>
              <a:round/>
              <a:headEnd/>
              <a:tailEnd/>
            </a:ln>
          </p:spPr>
          <p:txBody>
            <a:bodyPr/>
            <a:lstStyle/>
            <a:p>
              <a:endParaRPr lang="id-ID"/>
            </a:p>
          </p:txBody>
        </p:sp>
        <p:sp>
          <p:nvSpPr>
            <p:cNvPr id="81008" name="Line 90"/>
            <p:cNvSpPr>
              <a:spLocks noChangeShapeType="1"/>
            </p:cNvSpPr>
            <p:nvPr/>
          </p:nvSpPr>
          <p:spPr bwMode="auto">
            <a:xfrm flipH="1">
              <a:off x="3288" y="1661"/>
              <a:ext cx="91" cy="0"/>
            </a:xfrm>
            <a:prstGeom prst="line">
              <a:avLst/>
            </a:prstGeom>
            <a:noFill/>
            <a:ln w="38100">
              <a:solidFill>
                <a:srgbClr val="003366"/>
              </a:solidFill>
              <a:round/>
              <a:headEnd/>
              <a:tailEnd/>
            </a:ln>
          </p:spPr>
          <p:txBody>
            <a:bodyPr/>
            <a:lstStyle/>
            <a:p>
              <a:endParaRPr lang="id-ID"/>
            </a:p>
          </p:txBody>
        </p:sp>
        <p:sp>
          <p:nvSpPr>
            <p:cNvPr id="81009" name="Line 91"/>
            <p:cNvSpPr>
              <a:spLocks noChangeShapeType="1"/>
            </p:cNvSpPr>
            <p:nvPr/>
          </p:nvSpPr>
          <p:spPr bwMode="auto">
            <a:xfrm flipH="1">
              <a:off x="3288" y="2478"/>
              <a:ext cx="91" cy="0"/>
            </a:xfrm>
            <a:prstGeom prst="line">
              <a:avLst/>
            </a:prstGeom>
            <a:noFill/>
            <a:ln w="38100">
              <a:solidFill>
                <a:srgbClr val="003366"/>
              </a:solidFill>
              <a:round/>
              <a:headEnd/>
              <a:tailEnd/>
            </a:ln>
          </p:spPr>
          <p:txBody>
            <a:bodyPr/>
            <a:lstStyle/>
            <a:p>
              <a:endParaRPr lang="id-ID"/>
            </a:p>
          </p:txBody>
        </p:sp>
        <p:sp>
          <p:nvSpPr>
            <p:cNvPr id="81010" name="Line 92"/>
            <p:cNvSpPr>
              <a:spLocks noChangeShapeType="1"/>
            </p:cNvSpPr>
            <p:nvPr/>
          </p:nvSpPr>
          <p:spPr bwMode="auto">
            <a:xfrm flipH="1">
              <a:off x="3288" y="3067"/>
              <a:ext cx="91" cy="0"/>
            </a:xfrm>
            <a:prstGeom prst="line">
              <a:avLst/>
            </a:prstGeom>
            <a:noFill/>
            <a:ln w="38100">
              <a:solidFill>
                <a:srgbClr val="003366"/>
              </a:solidFill>
              <a:round/>
              <a:headEnd/>
              <a:tailEnd/>
            </a:ln>
          </p:spPr>
          <p:txBody>
            <a:bodyPr/>
            <a:lstStyle/>
            <a:p>
              <a:endParaRPr lang="id-ID"/>
            </a:p>
          </p:txBody>
        </p:sp>
        <p:sp>
          <p:nvSpPr>
            <p:cNvPr id="81011" name="Line 93"/>
            <p:cNvSpPr>
              <a:spLocks noChangeShapeType="1"/>
            </p:cNvSpPr>
            <p:nvPr/>
          </p:nvSpPr>
          <p:spPr bwMode="auto">
            <a:xfrm flipH="1">
              <a:off x="3243" y="3974"/>
              <a:ext cx="136" cy="0"/>
            </a:xfrm>
            <a:prstGeom prst="line">
              <a:avLst/>
            </a:prstGeom>
            <a:noFill/>
            <a:ln w="38100">
              <a:solidFill>
                <a:srgbClr val="003366"/>
              </a:solidFill>
              <a:round/>
              <a:headEnd/>
              <a:tailEnd type="triangle" w="med" len="med"/>
            </a:ln>
          </p:spPr>
          <p:txBody>
            <a:bodyPr/>
            <a:lstStyle/>
            <a:p>
              <a:endParaRPr lang="id-ID"/>
            </a:p>
          </p:txBody>
        </p:sp>
      </p:grpSp>
      <p:grpSp>
        <p:nvGrpSpPr>
          <p:cNvPr id="4" name="Group 98"/>
          <p:cNvGrpSpPr>
            <a:grpSpLocks/>
          </p:cNvGrpSpPr>
          <p:nvPr/>
        </p:nvGrpSpPr>
        <p:grpSpPr bwMode="auto">
          <a:xfrm>
            <a:off x="6863863" y="2133602"/>
            <a:ext cx="769816" cy="4246563"/>
            <a:chOff x="3243" y="1979"/>
            <a:chExt cx="408" cy="2086"/>
          </a:xfrm>
        </p:grpSpPr>
        <p:sp>
          <p:nvSpPr>
            <p:cNvPr id="81004" name="Line 95"/>
            <p:cNvSpPr>
              <a:spLocks noChangeShapeType="1"/>
            </p:cNvSpPr>
            <p:nvPr/>
          </p:nvSpPr>
          <p:spPr bwMode="auto">
            <a:xfrm>
              <a:off x="3515" y="1979"/>
              <a:ext cx="0" cy="2086"/>
            </a:xfrm>
            <a:prstGeom prst="line">
              <a:avLst/>
            </a:prstGeom>
            <a:noFill/>
            <a:ln w="38100">
              <a:solidFill>
                <a:srgbClr val="CC3300"/>
              </a:solidFill>
              <a:round/>
              <a:headEnd/>
              <a:tailEnd/>
            </a:ln>
          </p:spPr>
          <p:txBody>
            <a:bodyPr/>
            <a:lstStyle/>
            <a:p>
              <a:endParaRPr lang="id-ID"/>
            </a:p>
          </p:txBody>
        </p:sp>
        <p:sp>
          <p:nvSpPr>
            <p:cNvPr id="81005" name="Line 96"/>
            <p:cNvSpPr>
              <a:spLocks noChangeShapeType="1"/>
            </p:cNvSpPr>
            <p:nvPr/>
          </p:nvSpPr>
          <p:spPr bwMode="auto">
            <a:xfrm flipH="1">
              <a:off x="3243" y="4065"/>
              <a:ext cx="272" cy="0"/>
            </a:xfrm>
            <a:prstGeom prst="line">
              <a:avLst/>
            </a:prstGeom>
            <a:noFill/>
            <a:ln w="38100">
              <a:solidFill>
                <a:srgbClr val="CC3300"/>
              </a:solidFill>
              <a:round/>
              <a:headEnd/>
              <a:tailEnd/>
            </a:ln>
          </p:spPr>
          <p:txBody>
            <a:bodyPr/>
            <a:lstStyle/>
            <a:p>
              <a:endParaRPr lang="id-ID"/>
            </a:p>
          </p:txBody>
        </p:sp>
        <p:sp>
          <p:nvSpPr>
            <p:cNvPr id="81006" name="Line 97"/>
            <p:cNvSpPr>
              <a:spLocks noChangeShapeType="1"/>
            </p:cNvSpPr>
            <p:nvPr/>
          </p:nvSpPr>
          <p:spPr bwMode="auto">
            <a:xfrm flipH="1">
              <a:off x="3515" y="1979"/>
              <a:ext cx="136" cy="0"/>
            </a:xfrm>
            <a:prstGeom prst="line">
              <a:avLst/>
            </a:prstGeom>
            <a:noFill/>
            <a:ln w="38100">
              <a:solidFill>
                <a:srgbClr val="CC3300"/>
              </a:solidFill>
              <a:round/>
              <a:headEnd type="triangle" w="med" len="med"/>
              <a:tailEnd/>
            </a:ln>
          </p:spPr>
          <p:txBody>
            <a:bodyPr/>
            <a:lstStyle/>
            <a:p>
              <a:endParaRPr lang="id-ID"/>
            </a:p>
          </p:txBody>
        </p:sp>
      </p:grpSp>
      <p:grpSp>
        <p:nvGrpSpPr>
          <p:cNvPr id="5" name="Group 102"/>
          <p:cNvGrpSpPr>
            <a:grpSpLocks/>
          </p:cNvGrpSpPr>
          <p:nvPr/>
        </p:nvGrpSpPr>
        <p:grpSpPr bwMode="auto">
          <a:xfrm>
            <a:off x="9552355" y="2565402"/>
            <a:ext cx="1439984" cy="576263"/>
            <a:chOff x="4513" y="1616"/>
            <a:chExt cx="680" cy="363"/>
          </a:xfrm>
        </p:grpSpPr>
        <p:sp>
          <p:nvSpPr>
            <p:cNvPr id="81002" name="Line 100"/>
            <p:cNvSpPr>
              <a:spLocks noChangeShapeType="1"/>
            </p:cNvSpPr>
            <p:nvPr/>
          </p:nvSpPr>
          <p:spPr bwMode="auto">
            <a:xfrm>
              <a:off x="5193" y="1616"/>
              <a:ext cx="0" cy="363"/>
            </a:xfrm>
            <a:prstGeom prst="line">
              <a:avLst/>
            </a:prstGeom>
            <a:noFill/>
            <a:ln w="38100">
              <a:solidFill>
                <a:srgbClr val="CC3300"/>
              </a:solidFill>
              <a:round/>
              <a:headEnd/>
              <a:tailEnd/>
            </a:ln>
          </p:spPr>
          <p:txBody>
            <a:bodyPr/>
            <a:lstStyle/>
            <a:p>
              <a:endParaRPr lang="id-ID"/>
            </a:p>
          </p:txBody>
        </p:sp>
        <p:sp>
          <p:nvSpPr>
            <p:cNvPr id="81003" name="Line 101"/>
            <p:cNvSpPr>
              <a:spLocks noChangeShapeType="1"/>
            </p:cNvSpPr>
            <p:nvPr/>
          </p:nvSpPr>
          <p:spPr bwMode="auto">
            <a:xfrm flipH="1">
              <a:off x="4513" y="1979"/>
              <a:ext cx="680" cy="0"/>
            </a:xfrm>
            <a:prstGeom prst="line">
              <a:avLst/>
            </a:prstGeom>
            <a:noFill/>
            <a:ln w="38100">
              <a:solidFill>
                <a:srgbClr val="CC3300"/>
              </a:solidFill>
              <a:round/>
              <a:headEnd/>
              <a:tailEnd type="triangle" w="med" len="med"/>
            </a:ln>
          </p:spPr>
          <p:txBody>
            <a:bodyPr/>
            <a:lstStyle/>
            <a:p>
              <a:endParaRPr lang="id-ID"/>
            </a:p>
          </p:txBody>
        </p:sp>
      </p:grpSp>
      <p:cxnSp>
        <p:nvCxnSpPr>
          <p:cNvPr id="80975" name="AutoShape 104"/>
          <p:cNvCxnSpPr>
            <a:cxnSpLocks noChangeShapeType="1"/>
          </p:cNvCxnSpPr>
          <p:nvPr/>
        </p:nvCxnSpPr>
        <p:spPr bwMode="auto">
          <a:xfrm>
            <a:off x="8497279" y="3284538"/>
            <a:ext cx="3908" cy="182562"/>
          </a:xfrm>
          <a:prstGeom prst="straightConnector1">
            <a:avLst/>
          </a:prstGeom>
          <a:noFill/>
          <a:ln w="9525">
            <a:solidFill>
              <a:srgbClr val="000000"/>
            </a:solidFill>
            <a:round/>
            <a:headEnd/>
            <a:tailEnd type="triangle" w="med" len="med"/>
          </a:ln>
        </p:spPr>
      </p:cxnSp>
      <p:cxnSp>
        <p:nvCxnSpPr>
          <p:cNvPr id="80976" name="AutoShape 105"/>
          <p:cNvCxnSpPr>
            <a:cxnSpLocks noChangeShapeType="1"/>
          </p:cNvCxnSpPr>
          <p:nvPr/>
        </p:nvCxnSpPr>
        <p:spPr bwMode="auto">
          <a:xfrm>
            <a:off x="8497279" y="4076702"/>
            <a:ext cx="3908" cy="182563"/>
          </a:xfrm>
          <a:prstGeom prst="straightConnector1">
            <a:avLst/>
          </a:prstGeom>
          <a:noFill/>
          <a:ln w="9525">
            <a:solidFill>
              <a:srgbClr val="000000"/>
            </a:solidFill>
            <a:round/>
            <a:headEnd/>
            <a:tailEnd type="triangle" w="med" len="med"/>
          </a:ln>
        </p:spPr>
      </p:cxnSp>
      <p:cxnSp>
        <p:nvCxnSpPr>
          <p:cNvPr id="80977" name="AutoShape 106"/>
          <p:cNvCxnSpPr>
            <a:cxnSpLocks noChangeShapeType="1"/>
          </p:cNvCxnSpPr>
          <p:nvPr/>
        </p:nvCxnSpPr>
        <p:spPr bwMode="auto">
          <a:xfrm>
            <a:off x="8497279" y="5445127"/>
            <a:ext cx="3908" cy="182563"/>
          </a:xfrm>
          <a:prstGeom prst="straightConnector1">
            <a:avLst/>
          </a:prstGeom>
          <a:noFill/>
          <a:ln w="9525">
            <a:solidFill>
              <a:srgbClr val="000000"/>
            </a:solidFill>
            <a:round/>
            <a:headEnd/>
            <a:tailEnd type="triangle" w="med" len="med"/>
          </a:ln>
        </p:spPr>
      </p:cxnSp>
      <p:cxnSp>
        <p:nvCxnSpPr>
          <p:cNvPr id="80978" name="AutoShape 107"/>
          <p:cNvCxnSpPr>
            <a:cxnSpLocks noChangeShapeType="1"/>
          </p:cNvCxnSpPr>
          <p:nvPr/>
        </p:nvCxnSpPr>
        <p:spPr bwMode="auto">
          <a:xfrm>
            <a:off x="8497279" y="6092827"/>
            <a:ext cx="3908" cy="182563"/>
          </a:xfrm>
          <a:prstGeom prst="straightConnector1">
            <a:avLst/>
          </a:prstGeom>
          <a:noFill/>
          <a:ln w="9525">
            <a:solidFill>
              <a:srgbClr val="000000"/>
            </a:solidFill>
            <a:round/>
            <a:headEnd/>
            <a:tailEnd type="triangle" w="med" len="med"/>
          </a:ln>
        </p:spPr>
      </p:cxnSp>
      <p:pic>
        <p:nvPicPr>
          <p:cNvPr id="80979" name="Picture 109" descr="1or002a"/>
          <p:cNvPicPr>
            <a:picLocks noChangeAspect="1" noChangeArrowheads="1" noCrop="1"/>
          </p:cNvPicPr>
          <p:nvPr/>
        </p:nvPicPr>
        <p:blipFill>
          <a:blip r:embed="rId3"/>
          <a:srcRect/>
          <a:stretch>
            <a:fillRect/>
          </a:stretch>
        </p:blipFill>
        <p:spPr bwMode="auto">
          <a:xfrm>
            <a:off x="6711463" y="2428877"/>
            <a:ext cx="191477" cy="144463"/>
          </a:xfrm>
          <a:prstGeom prst="rect">
            <a:avLst/>
          </a:prstGeom>
          <a:noFill/>
          <a:ln w="9525">
            <a:noFill/>
            <a:miter lim="800000"/>
            <a:headEnd/>
            <a:tailEnd/>
          </a:ln>
        </p:spPr>
      </p:pic>
      <p:pic>
        <p:nvPicPr>
          <p:cNvPr id="80980" name="Picture 110" descr="1or002a"/>
          <p:cNvPicPr>
            <a:picLocks noChangeAspect="1" noChangeArrowheads="1" noCrop="1"/>
          </p:cNvPicPr>
          <p:nvPr/>
        </p:nvPicPr>
        <p:blipFill>
          <a:blip r:embed="rId3"/>
          <a:srcRect/>
          <a:stretch>
            <a:fillRect/>
          </a:stretch>
        </p:blipFill>
        <p:spPr bwMode="auto">
          <a:xfrm>
            <a:off x="5040924" y="2428877"/>
            <a:ext cx="191477" cy="144463"/>
          </a:xfrm>
          <a:prstGeom prst="rect">
            <a:avLst/>
          </a:prstGeom>
          <a:noFill/>
          <a:ln w="9525">
            <a:noFill/>
            <a:miter lim="800000"/>
            <a:headEnd/>
            <a:tailEnd/>
          </a:ln>
        </p:spPr>
      </p:pic>
      <p:pic>
        <p:nvPicPr>
          <p:cNvPr id="80981" name="Picture 111" descr="1or002a"/>
          <p:cNvPicPr>
            <a:picLocks noChangeAspect="1" noChangeArrowheads="1" noCrop="1"/>
          </p:cNvPicPr>
          <p:nvPr/>
        </p:nvPicPr>
        <p:blipFill>
          <a:blip r:embed="rId3"/>
          <a:srcRect/>
          <a:stretch>
            <a:fillRect/>
          </a:stretch>
        </p:blipFill>
        <p:spPr bwMode="auto">
          <a:xfrm>
            <a:off x="2491155" y="2500313"/>
            <a:ext cx="193431" cy="144462"/>
          </a:xfrm>
          <a:prstGeom prst="rect">
            <a:avLst/>
          </a:prstGeom>
          <a:noFill/>
          <a:ln w="9525">
            <a:noFill/>
            <a:miter lim="800000"/>
            <a:headEnd/>
            <a:tailEnd/>
          </a:ln>
        </p:spPr>
      </p:pic>
      <p:pic>
        <p:nvPicPr>
          <p:cNvPr id="80982" name="Picture 112" descr="1or002a"/>
          <p:cNvPicPr>
            <a:picLocks noChangeAspect="1" noChangeArrowheads="1" noCrop="1"/>
          </p:cNvPicPr>
          <p:nvPr/>
        </p:nvPicPr>
        <p:blipFill>
          <a:blip r:embed="rId3"/>
          <a:srcRect/>
          <a:stretch>
            <a:fillRect/>
          </a:stretch>
        </p:blipFill>
        <p:spPr bwMode="auto">
          <a:xfrm>
            <a:off x="4689231" y="2500313"/>
            <a:ext cx="191477" cy="144462"/>
          </a:xfrm>
          <a:prstGeom prst="rect">
            <a:avLst/>
          </a:prstGeom>
          <a:noFill/>
          <a:ln w="9525">
            <a:noFill/>
            <a:miter lim="800000"/>
            <a:headEnd/>
            <a:tailEnd/>
          </a:ln>
        </p:spPr>
      </p:pic>
      <p:pic>
        <p:nvPicPr>
          <p:cNvPr id="80983" name="Picture 113" descr="1or002a"/>
          <p:cNvPicPr>
            <a:picLocks noChangeAspect="1" noChangeArrowheads="1" noCrop="1"/>
          </p:cNvPicPr>
          <p:nvPr/>
        </p:nvPicPr>
        <p:blipFill>
          <a:blip r:embed="rId3"/>
          <a:srcRect/>
          <a:stretch>
            <a:fillRect/>
          </a:stretch>
        </p:blipFill>
        <p:spPr bwMode="auto">
          <a:xfrm>
            <a:off x="5040924" y="1071563"/>
            <a:ext cx="191477" cy="144462"/>
          </a:xfrm>
          <a:prstGeom prst="rect">
            <a:avLst/>
          </a:prstGeom>
          <a:noFill/>
          <a:ln w="9525">
            <a:noFill/>
            <a:miter lim="800000"/>
            <a:headEnd/>
            <a:tailEnd/>
          </a:ln>
        </p:spPr>
      </p:pic>
      <p:pic>
        <p:nvPicPr>
          <p:cNvPr id="80984" name="Picture 114" descr="1or002a"/>
          <p:cNvPicPr>
            <a:picLocks noChangeAspect="1" noChangeArrowheads="1" noCrop="1"/>
          </p:cNvPicPr>
          <p:nvPr/>
        </p:nvPicPr>
        <p:blipFill>
          <a:blip r:embed="rId3"/>
          <a:srcRect/>
          <a:stretch>
            <a:fillRect/>
          </a:stretch>
        </p:blipFill>
        <p:spPr bwMode="auto">
          <a:xfrm>
            <a:off x="6711463" y="1071563"/>
            <a:ext cx="191477" cy="144462"/>
          </a:xfrm>
          <a:prstGeom prst="rect">
            <a:avLst/>
          </a:prstGeom>
          <a:noFill/>
          <a:ln w="9525">
            <a:noFill/>
            <a:miter lim="800000"/>
            <a:headEnd/>
            <a:tailEnd/>
          </a:ln>
        </p:spPr>
      </p:pic>
      <p:pic>
        <p:nvPicPr>
          <p:cNvPr id="80985" name="Picture 115" descr="1or002a"/>
          <p:cNvPicPr>
            <a:picLocks noChangeAspect="1" noChangeArrowheads="1" noCrop="1"/>
          </p:cNvPicPr>
          <p:nvPr/>
        </p:nvPicPr>
        <p:blipFill>
          <a:blip r:embed="rId3"/>
          <a:srcRect/>
          <a:stretch>
            <a:fillRect/>
          </a:stretch>
        </p:blipFill>
        <p:spPr bwMode="auto">
          <a:xfrm>
            <a:off x="5040924" y="3429002"/>
            <a:ext cx="191477" cy="144463"/>
          </a:xfrm>
          <a:prstGeom prst="rect">
            <a:avLst/>
          </a:prstGeom>
          <a:noFill/>
          <a:ln w="9525">
            <a:noFill/>
            <a:miter lim="800000"/>
            <a:headEnd/>
            <a:tailEnd/>
          </a:ln>
        </p:spPr>
      </p:pic>
      <p:pic>
        <p:nvPicPr>
          <p:cNvPr id="80986" name="Picture 116" descr="1or002a"/>
          <p:cNvPicPr>
            <a:picLocks noChangeAspect="1" noChangeArrowheads="1" noCrop="1"/>
          </p:cNvPicPr>
          <p:nvPr/>
        </p:nvPicPr>
        <p:blipFill>
          <a:blip r:embed="rId3"/>
          <a:srcRect/>
          <a:stretch>
            <a:fillRect/>
          </a:stretch>
        </p:blipFill>
        <p:spPr bwMode="auto">
          <a:xfrm>
            <a:off x="6711463" y="3429002"/>
            <a:ext cx="191477" cy="144463"/>
          </a:xfrm>
          <a:prstGeom prst="rect">
            <a:avLst/>
          </a:prstGeom>
          <a:noFill/>
          <a:ln w="9525">
            <a:noFill/>
            <a:miter lim="800000"/>
            <a:headEnd/>
            <a:tailEnd/>
          </a:ln>
        </p:spPr>
      </p:pic>
      <p:pic>
        <p:nvPicPr>
          <p:cNvPr id="80987" name="Picture 117" descr="1or002a"/>
          <p:cNvPicPr>
            <a:picLocks noChangeAspect="1" noChangeArrowheads="1" noCrop="1"/>
          </p:cNvPicPr>
          <p:nvPr/>
        </p:nvPicPr>
        <p:blipFill>
          <a:blip r:embed="rId3"/>
          <a:srcRect/>
          <a:stretch>
            <a:fillRect/>
          </a:stretch>
        </p:blipFill>
        <p:spPr bwMode="auto">
          <a:xfrm>
            <a:off x="2491155" y="3857627"/>
            <a:ext cx="193431" cy="144463"/>
          </a:xfrm>
          <a:prstGeom prst="rect">
            <a:avLst/>
          </a:prstGeom>
          <a:noFill/>
          <a:ln w="9525">
            <a:noFill/>
            <a:miter lim="800000"/>
            <a:headEnd/>
            <a:tailEnd/>
          </a:ln>
        </p:spPr>
      </p:pic>
      <p:pic>
        <p:nvPicPr>
          <p:cNvPr id="80988" name="Picture 118" descr="1or002a"/>
          <p:cNvPicPr>
            <a:picLocks noChangeAspect="1" noChangeArrowheads="1" noCrop="1"/>
          </p:cNvPicPr>
          <p:nvPr/>
        </p:nvPicPr>
        <p:blipFill>
          <a:blip r:embed="rId3"/>
          <a:srcRect/>
          <a:stretch>
            <a:fillRect/>
          </a:stretch>
        </p:blipFill>
        <p:spPr bwMode="auto">
          <a:xfrm>
            <a:off x="4689231" y="3857627"/>
            <a:ext cx="191477" cy="144463"/>
          </a:xfrm>
          <a:prstGeom prst="rect">
            <a:avLst/>
          </a:prstGeom>
          <a:noFill/>
          <a:ln w="9525">
            <a:noFill/>
            <a:miter lim="800000"/>
            <a:headEnd/>
            <a:tailEnd/>
          </a:ln>
        </p:spPr>
      </p:pic>
      <p:pic>
        <p:nvPicPr>
          <p:cNvPr id="80989" name="Picture 119" descr="1or002a"/>
          <p:cNvPicPr>
            <a:picLocks noChangeAspect="1" noChangeArrowheads="1" noCrop="1"/>
          </p:cNvPicPr>
          <p:nvPr/>
        </p:nvPicPr>
        <p:blipFill>
          <a:blip r:embed="rId3"/>
          <a:srcRect/>
          <a:stretch>
            <a:fillRect/>
          </a:stretch>
        </p:blipFill>
        <p:spPr bwMode="auto">
          <a:xfrm>
            <a:off x="5040924" y="2214563"/>
            <a:ext cx="191477" cy="144462"/>
          </a:xfrm>
          <a:prstGeom prst="rect">
            <a:avLst/>
          </a:prstGeom>
          <a:noFill/>
          <a:ln w="9525">
            <a:noFill/>
            <a:miter lim="800000"/>
            <a:headEnd/>
            <a:tailEnd/>
          </a:ln>
        </p:spPr>
      </p:pic>
      <p:pic>
        <p:nvPicPr>
          <p:cNvPr id="80990" name="Picture 120" descr="1or002a"/>
          <p:cNvPicPr>
            <a:picLocks noChangeAspect="1" noChangeArrowheads="1" noCrop="1"/>
          </p:cNvPicPr>
          <p:nvPr/>
        </p:nvPicPr>
        <p:blipFill>
          <a:blip r:embed="rId3"/>
          <a:srcRect/>
          <a:stretch>
            <a:fillRect/>
          </a:stretch>
        </p:blipFill>
        <p:spPr bwMode="auto">
          <a:xfrm>
            <a:off x="6711463" y="2214563"/>
            <a:ext cx="191477" cy="144462"/>
          </a:xfrm>
          <a:prstGeom prst="rect">
            <a:avLst/>
          </a:prstGeom>
          <a:noFill/>
          <a:ln w="9525">
            <a:noFill/>
            <a:miter lim="800000"/>
            <a:headEnd/>
            <a:tailEnd/>
          </a:ln>
        </p:spPr>
      </p:pic>
      <p:sp>
        <p:nvSpPr>
          <p:cNvPr id="80991" name="Rectangle 121"/>
          <p:cNvSpPr>
            <a:spLocks noChangeArrowheads="1"/>
          </p:cNvSpPr>
          <p:nvPr/>
        </p:nvSpPr>
        <p:spPr bwMode="auto">
          <a:xfrm>
            <a:off x="7727463" y="4229100"/>
            <a:ext cx="1490784" cy="254000"/>
          </a:xfrm>
          <a:prstGeom prst="rect">
            <a:avLst/>
          </a:prstGeom>
          <a:noFill/>
          <a:ln w="9525">
            <a:solidFill>
              <a:srgbClr val="000000"/>
            </a:solidFill>
            <a:miter lim="800000"/>
            <a:headEnd/>
            <a:tailEnd/>
          </a:ln>
        </p:spPr>
        <p:txBody>
          <a:bodyPr lIns="45720" rIns="45720" anchor="ctr">
            <a:spAutoFit/>
          </a:bodyPr>
          <a:lstStyle/>
          <a:p>
            <a:pPr algn="ctr" eaLnBrk="0" hangingPunct="0"/>
            <a:r>
              <a:rPr lang="en-US" sz="1000">
                <a:solidFill>
                  <a:srgbClr val="000000"/>
                </a:solidFill>
              </a:rPr>
              <a:t> setelah 3 hari</a:t>
            </a:r>
          </a:p>
        </p:txBody>
      </p:sp>
      <p:cxnSp>
        <p:nvCxnSpPr>
          <p:cNvPr id="80992" name="AutoShape 123"/>
          <p:cNvCxnSpPr>
            <a:cxnSpLocks noChangeShapeType="1"/>
          </p:cNvCxnSpPr>
          <p:nvPr/>
        </p:nvCxnSpPr>
        <p:spPr bwMode="auto">
          <a:xfrm>
            <a:off x="8491417" y="4508502"/>
            <a:ext cx="5863" cy="182563"/>
          </a:xfrm>
          <a:prstGeom prst="straightConnector1">
            <a:avLst/>
          </a:prstGeom>
          <a:noFill/>
          <a:ln w="9525">
            <a:solidFill>
              <a:srgbClr val="000000"/>
            </a:solidFill>
            <a:round/>
            <a:headEnd/>
            <a:tailEnd type="triangle" w="med" len="med"/>
          </a:ln>
        </p:spPr>
      </p:cxnSp>
      <p:sp>
        <p:nvSpPr>
          <p:cNvPr id="80993" name="AutoShape 124"/>
          <p:cNvSpPr>
            <a:spLocks noChangeArrowheads="1"/>
          </p:cNvSpPr>
          <p:nvPr/>
        </p:nvSpPr>
        <p:spPr bwMode="auto">
          <a:xfrm>
            <a:off x="238369" y="1484315"/>
            <a:ext cx="1920632" cy="358775"/>
          </a:xfrm>
          <a:prstGeom prst="roundRect">
            <a:avLst>
              <a:gd name="adj" fmla="val 16667"/>
            </a:avLst>
          </a:prstGeom>
          <a:noFill/>
          <a:ln w="9525">
            <a:solidFill>
              <a:srgbClr val="000000"/>
            </a:solidFill>
            <a:round/>
            <a:headEnd/>
            <a:tailEnd/>
          </a:ln>
        </p:spPr>
        <p:txBody>
          <a:bodyPr wrap="none" anchor="ctr"/>
          <a:lstStyle/>
          <a:p>
            <a:pPr algn="ctr" eaLnBrk="0" hangingPunct="0"/>
            <a:r>
              <a:rPr lang="en-US" sz="1200">
                <a:solidFill>
                  <a:srgbClr val="000000"/>
                </a:solidFill>
              </a:rPr>
              <a:t>PEDUM APBD </a:t>
            </a:r>
          </a:p>
          <a:p>
            <a:pPr algn="ctr" eaLnBrk="0" hangingPunct="0"/>
            <a:r>
              <a:rPr lang="en-US" sz="1200">
                <a:solidFill>
                  <a:srgbClr val="000000"/>
                </a:solidFill>
              </a:rPr>
              <a:t>o/ MDN</a:t>
            </a:r>
          </a:p>
        </p:txBody>
      </p:sp>
      <p:cxnSp>
        <p:nvCxnSpPr>
          <p:cNvPr id="80994" name="AutoShape 125"/>
          <p:cNvCxnSpPr>
            <a:cxnSpLocks noChangeShapeType="1"/>
          </p:cNvCxnSpPr>
          <p:nvPr/>
        </p:nvCxnSpPr>
        <p:spPr bwMode="auto">
          <a:xfrm>
            <a:off x="625231" y="1844675"/>
            <a:ext cx="0" cy="228600"/>
          </a:xfrm>
          <a:prstGeom prst="straightConnector1">
            <a:avLst/>
          </a:prstGeom>
          <a:noFill/>
          <a:ln w="9525">
            <a:solidFill>
              <a:srgbClr val="000000"/>
            </a:solidFill>
            <a:round/>
            <a:headEnd/>
            <a:tailEnd type="triangle" w="med" len="med"/>
          </a:ln>
        </p:spPr>
      </p:cxnSp>
      <p:cxnSp>
        <p:nvCxnSpPr>
          <p:cNvPr id="80995" name="AutoShape 126"/>
          <p:cNvCxnSpPr>
            <a:cxnSpLocks noChangeShapeType="1"/>
          </p:cNvCxnSpPr>
          <p:nvPr/>
        </p:nvCxnSpPr>
        <p:spPr bwMode="auto">
          <a:xfrm flipH="1">
            <a:off x="1101970" y="4437063"/>
            <a:ext cx="3908" cy="233362"/>
          </a:xfrm>
          <a:prstGeom prst="straightConnector1">
            <a:avLst/>
          </a:prstGeom>
          <a:noFill/>
          <a:ln w="9525">
            <a:solidFill>
              <a:srgbClr val="000000"/>
            </a:solidFill>
            <a:round/>
            <a:headEnd/>
            <a:tailEnd type="triangle" w="med" len="med"/>
          </a:ln>
        </p:spPr>
      </p:cxnSp>
      <p:cxnSp>
        <p:nvCxnSpPr>
          <p:cNvPr id="80996" name="AutoShape 127"/>
          <p:cNvCxnSpPr>
            <a:cxnSpLocks noChangeShapeType="1"/>
          </p:cNvCxnSpPr>
          <p:nvPr/>
        </p:nvCxnSpPr>
        <p:spPr bwMode="auto">
          <a:xfrm flipH="1">
            <a:off x="1101970" y="3933827"/>
            <a:ext cx="3908" cy="233363"/>
          </a:xfrm>
          <a:prstGeom prst="straightConnector1">
            <a:avLst/>
          </a:prstGeom>
          <a:noFill/>
          <a:ln w="9525">
            <a:solidFill>
              <a:srgbClr val="000000"/>
            </a:solidFill>
            <a:round/>
            <a:headEnd/>
            <a:tailEnd type="triangle" w="med" len="med"/>
          </a:ln>
        </p:spPr>
      </p:cxnSp>
      <p:cxnSp>
        <p:nvCxnSpPr>
          <p:cNvPr id="80997" name="AutoShape 128"/>
          <p:cNvCxnSpPr>
            <a:cxnSpLocks noChangeShapeType="1"/>
          </p:cNvCxnSpPr>
          <p:nvPr/>
        </p:nvCxnSpPr>
        <p:spPr bwMode="auto">
          <a:xfrm flipH="1">
            <a:off x="1101970" y="3068638"/>
            <a:ext cx="3908" cy="233362"/>
          </a:xfrm>
          <a:prstGeom prst="straightConnector1">
            <a:avLst/>
          </a:prstGeom>
          <a:noFill/>
          <a:ln w="9525">
            <a:solidFill>
              <a:srgbClr val="000000"/>
            </a:solidFill>
            <a:round/>
            <a:headEnd/>
            <a:tailEnd type="triangle" w="med" len="med"/>
          </a:ln>
        </p:spPr>
      </p:cxnSp>
      <p:pic>
        <p:nvPicPr>
          <p:cNvPr id="80998" name="Picture 115" descr="1or002a"/>
          <p:cNvPicPr>
            <a:picLocks noChangeAspect="1" noChangeArrowheads="1" noCrop="1"/>
          </p:cNvPicPr>
          <p:nvPr/>
        </p:nvPicPr>
        <p:blipFill>
          <a:blip r:embed="rId3"/>
          <a:srcRect/>
          <a:stretch>
            <a:fillRect/>
          </a:stretch>
        </p:blipFill>
        <p:spPr bwMode="auto">
          <a:xfrm>
            <a:off x="5040924" y="3714750"/>
            <a:ext cx="191477" cy="144463"/>
          </a:xfrm>
          <a:prstGeom prst="rect">
            <a:avLst/>
          </a:prstGeom>
          <a:noFill/>
          <a:ln w="9525">
            <a:noFill/>
            <a:miter lim="800000"/>
            <a:headEnd/>
            <a:tailEnd/>
          </a:ln>
        </p:spPr>
      </p:pic>
      <p:pic>
        <p:nvPicPr>
          <p:cNvPr id="80999" name="Picture 115" descr="1or002a"/>
          <p:cNvPicPr>
            <a:picLocks noChangeAspect="1" noChangeArrowheads="1" noCrop="1"/>
          </p:cNvPicPr>
          <p:nvPr/>
        </p:nvPicPr>
        <p:blipFill>
          <a:blip r:embed="rId3"/>
          <a:srcRect/>
          <a:stretch>
            <a:fillRect/>
          </a:stretch>
        </p:blipFill>
        <p:spPr bwMode="auto">
          <a:xfrm>
            <a:off x="6711463" y="3714750"/>
            <a:ext cx="191477" cy="144463"/>
          </a:xfrm>
          <a:prstGeom prst="rect">
            <a:avLst/>
          </a:prstGeom>
          <a:noFill/>
          <a:ln w="9525">
            <a:noFill/>
            <a:miter lim="800000"/>
            <a:headEnd/>
            <a:tailEnd/>
          </a:ln>
        </p:spPr>
      </p:pic>
      <p:pic>
        <p:nvPicPr>
          <p:cNvPr id="81000" name="Picture 115" descr="1or002a"/>
          <p:cNvPicPr>
            <a:picLocks noChangeAspect="1" noChangeArrowheads="1" noCrop="1"/>
          </p:cNvPicPr>
          <p:nvPr/>
        </p:nvPicPr>
        <p:blipFill>
          <a:blip r:embed="rId3"/>
          <a:srcRect/>
          <a:stretch>
            <a:fillRect/>
          </a:stretch>
        </p:blipFill>
        <p:spPr bwMode="auto">
          <a:xfrm>
            <a:off x="5040924" y="4286252"/>
            <a:ext cx="191477" cy="144463"/>
          </a:xfrm>
          <a:prstGeom prst="rect">
            <a:avLst/>
          </a:prstGeom>
          <a:noFill/>
          <a:ln w="9525">
            <a:noFill/>
            <a:miter lim="800000"/>
            <a:headEnd/>
            <a:tailEnd/>
          </a:ln>
        </p:spPr>
      </p:pic>
      <p:pic>
        <p:nvPicPr>
          <p:cNvPr id="81001" name="Picture 115" descr="1or002a"/>
          <p:cNvPicPr>
            <a:picLocks noChangeAspect="1" noChangeArrowheads="1" noCrop="1"/>
          </p:cNvPicPr>
          <p:nvPr/>
        </p:nvPicPr>
        <p:blipFill>
          <a:blip r:embed="rId3"/>
          <a:srcRect/>
          <a:stretch>
            <a:fillRect/>
          </a:stretch>
        </p:blipFill>
        <p:spPr bwMode="auto">
          <a:xfrm>
            <a:off x="6799386" y="4286252"/>
            <a:ext cx="191477" cy="144463"/>
          </a:xfrm>
          <a:prstGeom prst="rect">
            <a:avLst/>
          </a:prstGeom>
          <a:noFill/>
          <a:ln w="9525">
            <a:noFill/>
            <a:miter lim="800000"/>
            <a:headEnd/>
            <a:tailEnd/>
          </a:ln>
        </p:spPr>
      </p:pic>
      <p:grpSp>
        <p:nvGrpSpPr>
          <p:cNvPr id="118" name="Group 117"/>
          <p:cNvGrpSpPr/>
          <p:nvPr/>
        </p:nvGrpSpPr>
        <p:grpSpPr>
          <a:xfrm>
            <a:off x="10010863" y="5566718"/>
            <a:ext cx="2002171" cy="1018803"/>
            <a:chOff x="251671" y="256486"/>
            <a:chExt cx="1501628" cy="1018803"/>
          </a:xfrm>
        </p:grpSpPr>
        <p:pic>
          <p:nvPicPr>
            <p:cNvPr id="119" name="Picture 2" descr="http://www.sumselprov.go.id/images/sumsel2.png"/>
            <p:cNvPicPr>
              <a:picLocks noChangeAspect="1" noChangeArrowheads="1"/>
            </p:cNvPicPr>
            <p:nvPr/>
          </p:nvPicPr>
          <p:blipFill>
            <a:blip r:embed="rId4"/>
            <a:srcRect/>
            <a:stretch>
              <a:fillRect/>
            </a:stretch>
          </p:blipFill>
          <p:spPr bwMode="auto">
            <a:xfrm>
              <a:off x="617006" y="256486"/>
              <a:ext cx="858366" cy="817306"/>
            </a:xfrm>
            <a:prstGeom prst="rect">
              <a:avLst/>
            </a:prstGeom>
            <a:noFill/>
          </p:spPr>
        </p:pic>
        <p:sp>
          <p:nvSpPr>
            <p:cNvPr id="120" name="TextBox 119"/>
            <p:cNvSpPr txBox="1"/>
            <p:nvPr/>
          </p:nvSpPr>
          <p:spPr>
            <a:xfrm>
              <a:off x="251671" y="998290"/>
              <a:ext cx="1501628" cy="276999"/>
            </a:xfrm>
            <a:prstGeom prst="rect">
              <a:avLst/>
            </a:prstGeom>
            <a:noFill/>
          </p:spPr>
          <p:txBody>
            <a:bodyPr wrap="square" rtlCol="0">
              <a:spAutoFit/>
            </a:bodyPr>
            <a:lstStyle/>
            <a:p>
              <a:r>
                <a:rPr lang="id-ID" sz="1200" b="1" dirty="0"/>
                <a:t>B</a:t>
              </a:r>
              <a:r>
                <a:rPr lang="en-US" sz="1200" b="1" dirty="0"/>
                <a:t>PS</a:t>
              </a:r>
              <a:r>
                <a:rPr lang="id-ID" sz="1200" b="1" dirty="0"/>
                <a:t>D</a:t>
              </a:r>
              <a:r>
                <a:rPr lang="en-US" sz="1200" b="1" dirty="0"/>
                <a:t>MD</a:t>
              </a:r>
              <a:r>
                <a:rPr lang="id-ID" sz="1200" dirty="0"/>
                <a:t> </a:t>
              </a:r>
              <a:r>
                <a:rPr lang="id-ID" sz="1200" i="1" dirty="0">
                  <a:solidFill>
                    <a:srgbClr val="0070C0"/>
                  </a:solidFill>
                  <a:latin typeface="Jester" pitchFamily="2" charset="0"/>
                </a:rPr>
                <a:t>Prov Sumsel</a:t>
              </a:r>
            </a:p>
          </p:txBody>
        </p:sp>
      </p:grpSp>
    </p:spTree>
    <p:extLst>
      <p:ext uri="{BB962C8B-B14F-4D97-AF65-F5344CB8AC3E}">
        <p14:creationId xmlns:p14="http://schemas.microsoft.com/office/powerpoint/2010/main" val="1426341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 xmlns:a16="http://schemas.microsoft.com/office/drawing/2014/main" id="{F021B45C-955E-4BA5-ABCA-12F257887252}"/>
              </a:ext>
            </a:extLst>
          </p:cNvPr>
          <p:cNvSpPr/>
          <p:nvPr/>
        </p:nvSpPr>
        <p:spPr>
          <a:xfrm>
            <a:off x="11369480" y="6263791"/>
            <a:ext cx="559937" cy="365125"/>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1"/>
              </a:solidFill>
            </a:endParaRPr>
          </a:p>
        </p:txBody>
      </p:sp>
      <p:sp>
        <p:nvSpPr>
          <p:cNvPr id="6" name="Slide Number Placeholder 5">
            <a:extLst>
              <a:ext uri="{FF2B5EF4-FFF2-40B4-BE49-F238E27FC236}">
                <a16:creationId xmlns="" xmlns:a16="http://schemas.microsoft.com/office/drawing/2014/main" id="{7B52BFF9-D458-42D9-83C9-D3583CD70E35}"/>
              </a:ext>
            </a:extLst>
          </p:cNvPr>
          <p:cNvSpPr>
            <a:spLocks noGrp="1"/>
          </p:cNvSpPr>
          <p:nvPr>
            <p:ph type="sldNum" sz="quarter" idx="12"/>
          </p:nvPr>
        </p:nvSpPr>
        <p:spPr>
          <a:xfrm>
            <a:off x="11040535" y="6263792"/>
            <a:ext cx="847589" cy="365124"/>
          </a:xfrm>
        </p:spPr>
        <p:txBody>
          <a:bodyPr/>
          <a:lstStyle/>
          <a:p>
            <a:fld id="{4064B861-4A90-40E4-B9F7-D96DF3E58F37}" type="slidenum">
              <a:rPr lang="id-ID" sz="1600" b="1" smtClean="0">
                <a:solidFill>
                  <a:srgbClr val="FFFF00"/>
                </a:solidFill>
                <a:latin typeface="Calisto MT" panose="02040603050505030304" pitchFamily="18" charset="0"/>
              </a:rPr>
              <a:pPr/>
              <a:t>9</a:t>
            </a:fld>
            <a:endParaRPr lang="id-ID" sz="1600" b="1" dirty="0">
              <a:solidFill>
                <a:srgbClr val="FFFF00"/>
              </a:solidFill>
              <a:latin typeface="Calisto MT" panose="02040603050505030304" pitchFamily="18" charset="0"/>
            </a:endParaRPr>
          </a:p>
        </p:txBody>
      </p:sp>
      <p:grpSp>
        <p:nvGrpSpPr>
          <p:cNvPr id="8" name="Group 7">
            <a:extLst>
              <a:ext uri="{FF2B5EF4-FFF2-40B4-BE49-F238E27FC236}">
                <a16:creationId xmlns="" xmlns:a16="http://schemas.microsoft.com/office/drawing/2014/main" id="{B29C02C6-0E76-4145-B587-D036BCBFAAFB}"/>
              </a:ext>
            </a:extLst>
          </p:cNvPr>
          <p:cNvGrpSpPr/>
          <p:nvPr/>
        </p:nvGrpSpPr>
        <p:grpSpPr>
          <a:xfrm>
            <a:off x="6090701" y="4885449"/>
            <a:ext cx="3127075" cy="1258197"/>
            <a:chOff x="4711947" y="4501959"/>
            <a:chExt cx="2345306" cy="1258197"/>
          </a:xfrm>
        </p:grpSpPr>
        <p:sp>
          <p:nvSpPr>
            <p:cNvPr id="9" name="TextBox 8">
              <a:extLst>
                <a:ext uri="{FF2B5EF4-FFF2-40B4-BE49-F238E27FC236}">
                  <a16:creationId xmlns="" xmlns:a16="http://schemas.microsoft.com/office/drawing/2014/main" id="{ADE3B85D-0586-4EC1-8B76-D3EF5E814313}"/>
                </a:ext>
              </a:extLst>
            </p:cNvPr>
            <p:cNvSpPr txBox="1"/>
            <p:nvPr/>
          </p:nvSpPr>
          <p:spPr>
            <a:xfrm>
              <a:off x="4840729" y="4762963"/>
              <a:ext cx="1888612" cy="997193"/>
            </a:xfrm>
            <a:prstGeom prst="rect">
              <a:avLst/>
            </a:prstGeom>
            <a:solidFill>
              <a:schemeClr val="tx1"/>
            </a:solidFill>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algn="ctr" defTabSz="219133" fontAlgn="auto">
                <a:lnSpc>
                  <a:spcPct val="100000"/>
                </a:lnSpc>
                <a:spcBef>
                  <a:spcPts val="0"/>
                </a:spcBef>
                <a:spcAft>
                  <a:spcPts val="0"/>
                </a:spcAft>
                <a:defRPr sz="1800">
                  <a:solidFill>
                    <a:srgbClr val="000000"/>
                  </a:solidFill>
                </a:defRPr>
              </a:pPr>
              <a:endParaRPr lang="en-US" sz="800" b="1" dirty="0">
                <a:solidFill>
                  <a:prstClr val="white"/>
                </a:solidFill>
                <a:latin typeface="Candara" panose="020E0502030303020204" pitchFamily="34" charset="0"/>
                <a:ea typeface="Lato Light"/>
                <a:cs typeface="Lato Light"/>
              </a:endParaRPr>
            </a:p>
          </p:txBody>
        </p:sp>
        <p:sp>
          <p:nvSpPr>
            <p:cNvPr id="10" name="Shape 188">
              <a:extLst>
                <a:ext uri="{FF2B5EF4-FFF2-40B4-BE49-F238E27FC236}">
                  <a16:creationId xmlns="" xmlns:a16="http://schemas.microsoft.com/office/drawing/2014/main" id="{36BAFA61-D92F-4C2D-813A-8A1D69831053}"/>
                </a:ext>
              </a:extLst>
            </p:cNvPr>
            <p:cNvSpPr/>
            <p:nvPr/>
          </p:nvSpPr>
          <p:spPr>
            <a:xfrm>
              <a:off x="4839743" y="4895767"/>
              <a:ext cx="1805360"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prstClr val="white"/>
                  </a:solidFill>
                  <a:effectLst>
                    <a:outerShdw blurRad="38100" dist="38100" dir="2700000" algn="tl">
                      <a:srgbClr val="000000">
                        <a:alpha val="43137"/>
                      </a:srgbClr>
                    </a:outerShdw>
                  </a:effectLst>
                  <a:latin typeface="Candara" panose="020E0502030303020204" pitchFamily="34" charset="0"/>
                  <a:ea typeface="Lato Light"/>
                  <a:cs typeface="Lato Light"/>
                </a:rPr>
                <a:t>PENETAPAN</a:t>
              </a:r>
            </a:p>
            <a:p>
              <a:pPr algn="ctr" defTabSz="219133" fontAlgn="auto">
                <a:lnSpc>
                  <a:spcPct val="100000"/>
                </a:lnSpc>
                <a:spcBef>
                  <a:spcPts val="0"/>
                </a:spcBef>
                <a:spcAft>
                  <a:spcPts val="0"/>
                </a:spcAft>
                <a:defRPr sz="1800">
                  <a:solidFill>
                    <a:srgbClr val="000000"/>
                  </a:solidFill>
                </a:defRPr>
              </a:pPr>
              <a:r>
                <a:rPr lang="en-US" sz="1800" b="1" dirty="0" err="1">
                  <a:solidFill>
                    <a:prstClr val="white"/>
                  </a:solidFill>
                  <a:latin typeface="Candara" panose="020E0502030303020204" pitchFamily="34" charset="0"/>
                  <a:ea typeface="Lato Light"/>
                  <a:cs typeface="Lato Light"/>
                </a:rPr>
                <a:t>Perda</a:t>
              </a:r>
              <a:r>
                <a:rPr lang="en-US" sz="1800" b="1" dirty="0">
                  <a:solidFill>
                    <a:prstClr val="white"/>
                  </a:solidFill>
                  <a:latin typeface="Candara" panose="020E0502030303020204" pitchFamily="34" charset="0"/>
                  <a:ea typeface="Lato Light"/>
                  <a:cs typeface="Lato Light"/>
                </a:rPr>
                <a:t> APBD oleh </a:t>
              </a:r>
              <a:r>
                <a:rPr lang="en-US" sz="1800" b="1" dirty="0" err="1">
                  <a:solidFill>
                    <a:prstClr val="white"/>
                  </a:solidFill>
                  <a:latin typeface="Candara" panose="020E0502030303020204" pitchFamily="34" charset="0"/>
                  <a:ea typeface="Lato Light"/>
                  <a:cs typeface="Lato Light"/>
                </a:rPr>
                <a:t>Bupati</a:t>
              </a:r>
              <a:r>
                <a:rPr lang="en-US" sz="1800" b="1" dirty="0">
                  <a:solidFill>
                    <a:prstClr val="white"/>
                  </a:solidFill>
                  <a:latin typeface="Candara" panose="020E0502030303020204" pitchFamily="34" charset="0"/>
                  <a:ea typeface="Lato Light"/>
                  <a:cs typeface="Lato Light"/>
                </a:rPr>
                <a:t>/</a:t>
              </a:r>
              <a:r>
                <a:rPr lang="en-US" sz="1800" b="1" dirty="0" err="1">
                  <a:solidFill>
                    <a:prstClr val="white"/>
                  </a:solidFill>
                  <a:latin typeface="Candara" panose="020E0502030303020204" pitchFamily="34" charset="0"/>
                  <a:ea typeface="Lato Light"/>
                  <a:cs typeface="Lato Light"/>
                </a:rPr>
                <a:t>Walikota</a:t>
              </a:r>
              <a:r>
                <a:rPr lang="en-US" sz="1800" b="1" dirty="0">
                  <a:solidFill>
                    <a:prstClr val="white"/>
                  </a:solidFill>
                  <a:latin typeface="Candara" panose="020E0502030303020204" pitchFamily="34" charset="0"/>
                  <a:ea typeface="Lato Light"/>
                  <a:cs typeface="Lato Light"/>
                </a:rPr>
                <a:t> </a:t>
              </a:r>
            </a:p>
          </p:txBody>
        </p:sp>
        <p:sp>
          <p:nvSpPr>
            <p:cNvPr id="11" name="Right Arrow 46">
              <a:extLst>
                <a:ext uri="{FF2B5EF4-FFF2-40B4-BE49-F238E27FC236}">
                  <a16:creationId xmlns="" xmlns:a16="http://schemas.microsoft.com/office/drawing/2014/main" id="{73DFE19E-DFB7-4CA5-AF23-EE0D63EFDBDF}"/>
                </a:ext>
              </a:extLst>
            </p:cNvPr>
            <p:cNvSpPr/>
            <p:nvPr/>
          </p:nvSpPr>
          <p:spPr>
            <a:xfrm>
              <a:off x="6671383" y="5053418"/>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12" name="Oval 11">
              <a:extLst>
                <a:ext uri="{FF2B5EF4-FFF2-40B4-BE49-F238E27FC236}">
                  <a16:creationId xmlns="" xmlns:a16="http://schemas.microsoft.com/office/drawing/2014/main" id="{A27731EB-D65B-40E4-81D3-D421A5317FFC}"/>
                </a:ext>
              </a:extLst>
            </p:cNvPr>
            <p:cNvSpPr/>
            <p:nvPr/>
          </p:nvSpPr>
          <p:spPr>
            <a:xfrm>
              <a:off x="4711947" y="4501959"/>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11</a:t>
              </a:r>
            </a:p>
          </p:txBody>
        </p:sp>
      </p:grpSp>
      <p:grpSp>
        <p:nvGrpSpPr>
          <p:cNvPr id="13" name="Group 12">
            <a:extLst>
              <a:ext uri="{FF2B5EF4-FFF2-40B4-BE49-F238E27FC236}">
                <a16:creationId xmlns="" xmlns:a16="http://schemas.microsoft.com/office/drawing/2014/main" id="{262A6C7A-D6F7-44F5-985A-22484F3171A6}"/>
              </a:ext>
            </a:extLst>
          </p:cNvPr>
          <p:cNvGrpSpPr/>
          <p:nvPr/>
        </p:nvGrpSpPr>
        <p:grpSpPr>
          <a:xfrm>
            <a:off x="8909667" y="1713933"/>
            <a:ext cx="2661787" cy="1628768"/>
            <a:chOff x="6826171" y="1330444"/>
            <a:chExt cx="1996340" cy="1628768"/>
          </a:xfrm>
        </p:grpSpPr>
        <p:sp>
          <p:nvSpPr>
            <p:cNvPr id="14" name="TextBox 13">
              <a:extLst>
                <a:ext uri="{FF2B5EF4-FFF2-40B4-BE49-F238E27FC236}">
                  <a16:creationId xmlns="" xmlns:a16="http://schemas.microsoft.com/office/drawing/2014/main" id="{7B3E56D3-274A-4539-B100-4DB8AE4DA31A}"/>
                </a:ext>
              </a:extLst>
            </p:cNvPr>
            <p:cNvSpPr txBox="1"/>
            <p:nvPr/>
          </p:nvSpPr>
          <p:spPr>
            <a:xfrm>
              <a:off x="6933899" y="1497557"/>
              <a:ext cx="1888612" cy="997193"/>
            </a:xfrm>
            <a:prstGeom prst="rect">
              <a:avLst/>
            </a:prstGeom>
            <a:solidFill>
              <a:schemeClr val="tx1"/>
            </a:solidFill>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15" name="Oval 14">
              <a:extLst>
                <a:ext uri="{FF2B5EF4-FFF2-40B4-BE49-F238E27FC236}">
                  <a16:creationId xmlns="" xmlns:a16="http://schemas.microsoft.com/office/drawing/2014/main" id="{CABDE59F-44E8-455E-B67A-E36F46278AA3}"/>
                </a:ext>
              </a:extLst>
            </p:cNvPr>
            <p:cNvSpPr/>
            <p:nvPr/>
          </p:nvSpPr>
          <p:spPr>
            <a:xfrm>
              <a:off x="6826171" y="1330444"/>
              <a:ext cx="360294" cy="372499"/>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04</a:t>
              </a:r>
            </a:p>
          </p:txBody>
        </p:sp>
        <p:sp>
          <p:nvSpPr>
            <p:cNvPr id="16" name="Shape 188">
              <a:extLst>
                <a:ext uri="{FF2B5EF4-FFF2-40B4-BE49-F238E27FC236}">
                  <a16:creationId xmlns="" xmlns:a16="http://schemas.microsoft.com/office/drawing/2014/main" id="{D53C8F43-AC71-4DE9-A591-135E5EEDD943}"/>
                </a:ext>
              </a:extLst>
            </p:cNvPr>
            <p:cNvSpPr/>
            <p:nvPr/>
          </p:nvSpPr>
          <p:spPr>
            <a:xfrm>
              <a:off x="6942516" y="1613301"/>
              <a:ext cx="1805360"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600" b="1" u="sng" dirty="0">
                  <a:solidFill>
                    <a:prstClr val="white"/>
                  </a:solidFill>
                  <a:latin typeface="Lato Light"/>
                  <a:ea typeface="Lato Light"/>
                  <a:cs typeface="Lato Light"/>
                </a:rPr>
                <a:t>RKPD </a:t>
              </a:r>
              <a:endParaRPr lang="en-US" sz="1600" b="1" u="sng" dirty="0">
                <a:solidFill>
                  <a:prstClr val="white"/>
                </a:solidFill>
                <a:latin typeface="Candara" panose="020E0502030303020204" pitchFamily="34" charset="0"/>
                <a:ea typeface="Lato Light"/>
                <a:cs typeface="Lato Light"/>
              </a:endParaRPr>
            </a:p>
            <a:p>
              <a:pPr algn="ctr" defTabSz="219133" fontAlgn="auto">
                <a:lnSpc>
                  <a:spcPct val="100000"/>
                </a:lnSpc>
                <a:spcBef>
                  <a:spcPts val="0"/>
                </a:spcBef>
                <a:spcAft>
                  <a:spcPts val="0"/>
                </a:spcAft>
                <a:defRPr sz="1800">
                  <a:solidFill>
                    <a:srgbClr val="000000"/>
                  </a:solidFill>
                </a:defRPr>
              </a:pPr>
              <a:r>
                <a:rPr lang="en-US" sz="1800" b="1" dirty="0" err="1">
                  <a:solidFill>
                    <a:prstClr val="white"/>
                  </a:solidFill>
                  <a:latin typeface="Candara" panose="020E0502030303020204" pitchFamily="34" charset="0"/>
                  <a:ea typeface="Lato Light"/>
                  <a:cs typeface="Lato Light"/>
                </a:rPr>
                <a:t>disusun</a:t>
              </a:r>
              <a:r>
                <a:rPr lang="en-US" sz="1800" b="1" dirty="0">
                  <a:solidFill>
                    <a:prstClr val="white"/>
                  </a:solidFill>
                  <a:latin typeface="Candara" panose="020E0502030303020204" pitchFamily="34" charset="0"/>
                  <a:ea typeface="Lato Light"/>
                  <a:cs typeface="Lato Light"/>
                </a:rPr>
                <a:t> oleh </a:t>
              </a:r>
              <a:r>
                <a:rPr lang="en-US" sz="1800" b="1" dirty="0" err="1">
                  <a:solidFill>
                    <a:prstClr val="white"/>
                  </a:solidFill>
                  <a:latin typeface="Candara" panose="020E0502030303020204" pitchFamily="34" charset="0"/>
                  <a:ea typeface="Lato Light"/>
                  <a:cs typeface="Lato Light"/>
                </a:rPr>
                <a:t>Bupati</a:t>
              </a:r>
              <a:r>
                <a:rPr lang="en-US" sz="1800" b="1" dirty="0">
                  <a:solidFill>
                    <a:prstClr val="white"/>
                  </a:solidFill>
                  <a:latin typeface="Candara" panose="020E0502030303020204" pitchFamily="34" charset="0"/>
                  <a:ea typeface="Lato Light"/>
                  <a:cs typeface="Lato Light"/>
                </a:rPr>
                <a:t>/</a:t>
              </a:r>
              <a:r>
                <a:rPr lang="en-US" sz="1800" b="1" dirty="0" err="1">
                  <a:solidFill>
                    <a:prstClr val="white"/>
                  </a:solidFill>
                  <a:latin typeface="Candara" panose="020E0502030303020204" pitchFamily="34" charset="0"/>
                  <a:ea typeface="Lato Light"/>
                  <a:cs typeface="Lato Light"/>
                </a:rPr>
                <a:t>Walikota</a:t>
              </a:r>
              <a:r>
                <a:rPr lang="en-US" sz="1800" b="1" dirty="0">
                  <a:solidFill>
                    <a:prstClr val="white"/>
                  </a:solidFill>
                  <a:latin typeface="Candara" panose="020E0502030303020204" pitchFamily="34" charset="0"/>
                  <a:ea typeface="Lato Light"/>
                  <a:cs typeface="Lato Light"/>
                </a:rPr>
                <a:t> </a:t>
              </a:r>
            </a:p>
          </p:txBody>
        </p:sp>
        <p:sp>
          <p:nvSpPr>
            <p:cNvPr id="17" name="Right Arrow 47">
              <a:extLst>
                <a:ext uri="{FF2B5EF4-FFF2-40B4-BE49-F238E27FC236}">
                  <a16:creationId xmlns="" xmlns:a16="http://schemas.microsoft.com/office/drawing/2014/main" id="{C1FB516B-61BE-42C6-9A5D-40C9D26E1C62}"/>
                </a:ext>
              </a:extLst>
            </p:cNvPr>
            <p:cNvSpPr/>
            <p:nvPr/>
          </p:nvSpPr>
          <p:spPr>
            <a:xfrm rot="5400000">
              <a:off x="8017692" y="2501719"/>
              <a:ext cx="551505" cy="363482"/>
            </a:xfrm>
            <a:prstGeom prst="rightArrow">
              <a:avLst>
                <a:gd name="adj1" fmla="val 50000"/>
                <a:gd name="adj2" fmla="val 50000"/>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18" name="Group 17">
            <a:extLst>
              <a:ext uri="{FF2B5EF4-FFF2-40B4-BE49-F238E27FC236}">
                <a16:creationId xmlns="" xmlns:a16="http://schemas.microsoft.com/office/drawing/2014/main" id="{4F2B1B49-9745-46DE-8324-5A9B2B197891}"/>
              </a:ext>
            </a:extLst>
          </p:cNvPr>
          <p:cNvGrpSpPr/>
          <p:nvPr/>
        </p:nvGrpSpPr>
        <p:grpSpPr>
          <a:xfrm>
            <a:off x="6228023" y="1726476"/>
            <a:ext cx="2942875" cy="1147736"/>
            <a:chOff x="4814938" y="1342987"/>
            <a:chExt cx="2207156" cy="1147736"/>
          </a:xfrm>
        </p:grpSpPr>
        <p:sp>
          <p:nvSpPr>
            <p:cNvPr id="19" name="TextBox 18">
              <a:extLst>
                <a:ext uri="{FF2B5EF4-FFF2-40B4-BE49-F238E27FC236}">
                  <a16:creationId xmlns="" xmlns:a16="http://schemas.microsoft.com/office/drawing/2014/main" id="{FCB4F09B-40BF-4856-BD96-78D18C7E9F24}"/>
                </a:ext>
              </a:extLst>
            </p:cNvPr>
            <p:cNvSpPr txBox="1"/>
            <p:nvPr/>
          </p:nvSpPr>
          <p:spPr>
            <a:xfrm>
              <a:off x="4969433" y="1525506"/>
              <a:ext cx="1783634" cy="965217"/>
            </a:xfrm>
            <a:prstGeom prst="rect">
              <a:avLst/>
            </a:prstGeom>
            <a:solidFill>
              <a:schemeClr val="tx1"/>
            </a:solidFill>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20" name="Shape 188">
              <a:extLst>
                <a:ext uri="{FF2B5EF4-FFF2-40B4-BE49-F238E27FC236}">
                  <a16:creationId xmlns="" xmlns:a16="http://schemas.microsoft.com/office/drawing/2014/main" id="{D4507C30-AC83-4A0C-B7BE-EB2599263224}"/>
                </a:ext>
              </a:extLst>
            </p:cNvPr>
            <p:cNvSpPr/>
            <p:nvPr/>
          </p:nvSpPr>
          <p:spPr>
            <a:xfrm>
              <a:off x="5042537" y="1661121"/>
              <a:ext cx="1551425" cy="6700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prstClr val="white"/>
                  </a:solidFill>
                  <a:effectLst>
                    <a:outerShdw blurRad="38100" dist="38100" dir="2700000" algn="tl">
                      <a:srgbClr val="000000">
                        <a:alpha val="43137"/>
                      </a:srgbClr>
                    </a:outerShdw>
                  </a:effectLst>
                  <a:latin typeface="Candara" panose="020E0502030303020204" pitchFamily="34" charset="0"/>
                  <a:ea typeface="Lato Light"/>
                  <a:cs typeface="Lato Light"/>
                </a:rPr>
                <a:t>RENJA SKPD </a:t>
              </a:r>
              <a:r>
                <a:rPr lang="en-US" sz="1600" b="1" dirty="0" err="1">
                  <a:solidFill>
                    <a:prstClr val="white"/>
                  </a:solidFill>
                  <a:latin typeface="Candara" panose="020E0502030303020204" pitchFamily="34" charset="0"/>
                  <a:ea typeface="Lato Light"/>
                  <a:cs typeface="Lato Light"/>
                </a:rPr>
                <a:t>disusun</a:t>
              </a:r>
              <a:r>
                <a:rPr lang="en-US" sz="1600" b="1" dirty="0">
                  <a:solidFill>
                    <a:prstClr val="white"/>
                  </a:solidFill>
                  <a:latin typeface="Candara" panose="020E0502030303020204" pitchFamily="34" charset="0"/>
                  <a:ea typeface="Lato Light"/>
                  <a:cs typeface="Lato Light"/>
                </a:rPr>
                <a:t> </a:t>
              </a:r>
              <a:r>
                <a:rPr lang="en-US" sz="1600" b="1" dirty="0" err="1">
                  <a:solidFill>
                    <a:prstClr val="white"/>
                  </a:solidFill>
                  <a:latin typeface="Candara" panose="020E0502030303020204" pitchFamily="34" charset="0"/>
                  <a:ea typeface="Lato Light"/>
                  <a:cs typeface="Lato Light"/>
                </a:rPr>
                <a:t>masing-masing</a:t>
              </a:r>
              <a:r>
                <a:rPr lang="en-US" sz="1600" b="1" dirty="0">
                  <a:solidFill>
                    <a:prstClr val="white"/>
                  </a:solidFill>
                  <a:latin typeface="Candara" panose="020E0502030303020204" pitchFamily="34" charset="0"/>
                  <a:ea typeface="Lato Light"/>
                  <a:cs typeface="Lato Light"/>
                </a:rPr>
                <a:t> SKPD</a:t>
              </a:r>
            </a:p>
          </p:txBody>
        </p:sp>
        <p:sp>
          <p:nvSpPr>
            <p:cNvPr id="21" name="Right Arrow 13">
              <a:extLst>
                <a:ext uri="{FF2B5EF4-FFF2-40B4-BE49-F238E27FC236}">
                  <a16:creationId xmlns="" xmlns:a16="http://schemas.microsoft.com/office/drawing/2014/main" id="{ADF71F96-7BE1-49EE-86B9-8C5759D50B36}"/>
                </a:ext>
              </a:extLst>
            </p:cNvPr>
            <p:cNvSpPr/>
            <p:nvPr/>
          </p:nvSpPr>
          <p:spPr>
            <a:xfrm>
              <a:off x="6636224" y="1835975"/>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22" name="Oval 21">
              <a:extLst>
                <a:ext uri="{FF2B5EF4-FFF2-40B4-BE49-F238E27FC236}">
                  <a16:creationId xmlns="" xmlns:a16="http://schemas.microsoft.com/office/drawing/2014/main" id="{4707F84E-4FF6-47E0-99DE-259B338010F0}"/>
                </a:ext>
              </a:extLst>
            </p:cNvPr>
            <p:cNvSpPr/>
            <p:nvPr/>
          </p:nvSpPr>
          <p:spPr>
            <a:xfrm>
              <a:off x="4814938" y="1342987"/>
              <a:ext cx="370674" cy="3374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03</a:t>
              </a:r>
            </a:p>
          </p:txBody>
        </p:sp>
      </p:grpSp>
      <p:grpSp>
        <p:nvGrpSpPr>
          <p:cNvPr id="23" name="Group 22">
            <a:extLst>
              <a:ext uri="{FF2B5EF4-FFF2-40B4-BE49-F238E27FC236}">
                <a16:creationId xmlns="" xmlns:a16="http://schemas.microsoft.com/office/drawing/2014/main" id="{325188D3-04CE-4E03-B4EC-7D505C6CFF2A}"/>
              </a:ext>
            </a:extLst>
          </p:cNvPr>
          <p:cNvGrpSpPr/>
          <p:nvPr/>
        </p:nvGrpSpPr>
        <p:grpSpPr>
          <a:xfrm>
            <a:off x="3307060" y="1670895"/>
            <a:ext cx="3253437" cy="1190605"/>
            <a:chOff x="2639288" y="1303570"/>
            <a:chExt cx="2440078" cy="1190605"/>
          </a:xfrm>
        </p:grpSpPr>
        <p:sp>
          <p:nvSpPr>
            <p:cNvPr id="24" name="Right Arrow 15">
              <a:extLst>
                <a:ext uri="{FF2B5EF4-FFF2-40B4-BE49-F238E27FC236}">
                  <a16:creationId xmlns="" xmlns:a16="http://schemas.microsoft.com/office/drawing/2014/main" id="{6D1CA0FF-E1D5-4506-BF81-20533BF3B935}"/>
                </a:ext>
              </a:extLst>
            </p:cNvPr>
            <p:cNvSpPr/>
            <p:nvPr/>
          </p:nvSpPr>
          <p:spPr>
            <a:xfrm>
              <a:off x="4693496" y="1828650"/>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25" name="TextBox 24">
              <a:extLst>
                <a:ext uri="{FF2B5EF4-FFF2-40B4-BE49-F238E27FC236}">
                  <a16:creationId xmlns="" xmlns:a16="http://schemas.microsoft.com/office/drawing/2014/main" id="{CCDB0AAD-B4AF-4B67-9DC9-198ED6464C9A}"/>
                </a:ext>
              </a:extLst>
            </p:cNvPr>
            <p:cNvSpPr txBox="1"/>
            <p:nvPr/>
          </p:nvSpPr>
          <p:spPr>
            <a:xfrm>
              <a:off x="2843808" y="1523646"/>
              <a:ext cx="1936177" cy="970529"/>
            </a:xfrm>
            <a:prstGeom prst="rect">
              <a:avLst/>
            </a:prstGeom>
            <a:solidFill>
              <a:schemeClr val="tx1"/>
            </a:solidFill>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26" name="Shape 188">
              <a:extLst>
                <a:ext uri="{FF2B5EF4-FFF2-40B4-BE49-F238E27FC236}">
                  <a16:creationId xmlns="" xmlns:a16="http://schemas.microsoft.com/office/drawing/2014/main" id="{562798C2-6BE3-42F6-8875-461E8BF585AE}"/>
                </a:ext>
              </a:extLst>
            </p:cNvPr>
            <p:cNvSpPr/>
            <p:nvPr/>
          </p:nvSpPr>
          <p:spPr>
            <a:xfrm>
              <a:off x="2909925" y="1641158"/>
              <a:ext cx="1800515"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prstClr val="white"/>
                  </a:solidFill>
                  <a:effectLst>
                    <a:outerShdw blurRad="38100" dist="38100" dir="2700000" algn="tl">
                      <a:srgbClr val="000000">
                        <a:alpha val="43137"/>
                      </a:srgbClr>
                    </a:outerShdw>
                  </a:effectLst>
                  <a:latin typeface="Candara" panose="020E0502030303020204" pitchFamily="34" charset="0"/>
                  <a:ea typeface="Lato Light"/>
                  <a:cs typeface="Lato Light"/>
                </a:rPr>
                <a:t>RENSTRA SKPD </a:t>
              </a:r>
              <a:r>
                <a:rPr lang="en-US" sz="1600" b="1" dirty="0" err="1">
                  <a:solidFill>
                    <a:prstClr val="white"/>
                  </a:solidFill>
                  <a:latin typeface="Candara" panose="020E0502030303020204" pitchFamily="34" charset="0"/>
                  <a:ea typeface="Lato Light"/>
                  <a:cs typeface="Lato Light"/>
                </a:rPr>
                <a:t>disusun</a:t>
              </a:r>
              <a:r>
                <a:rPr lang="en-US" sz="1600" b="1" dirty="0">
                  <a:solidFill>
                    <a:prstClr val="white"/>
                  </a:solidFill>
                  <a:latin typeface="Candara" panose="020E0502030303020204" pitchFamily="34" charset="0"/>
                  <a:ea typeface="Lato Light"/>
                  <a:cs typeface="Lato Light"/>
                </a:rPr>
                <a:t> </a:t>
              </a:r>
              <a:r>
                <a:rPr lang="en-US" sz="1600" b="1" dirty="0" err="1">
                  <a:solidFill>
                    <a:prstClr val="white"/>
                  </a:solidFill>
                  <a:latin typeface="Candara" panose="020E0502030303020204" pitchFamily="34" charset="0"/>
                  <a:ea typeface="Lato Light"/>
                  <a:cs typeface="Lato Light"/>
                </a:rPr>
                <a:t>masing-masing</a:t>
              </a:r>
              <a:r>
                <a:rPr lang="en-US" sz="1600" b="1" dirty="0">
                  <a:solidFill>
                    <a:prstClr val="white"/>
                  </a:solidFill>
                  <a:latin typeface="Candara" panose="020E0502030303020204" pitchFamily="34" charset="0"/>
                  <a:ea typeface="Lato Light"/>
                  <a:cs typeface="Lato Light"/>
                </a:rPr>
                <a:t> SKPD</a:t>
              </a:r>
            </a:p>
          </p:txBody>
        </p:sp>
        <p:sp>
          <p:nvSpPr>
            <p:cNvPr id="27" name="Oval 26">
              <a:extLst>
                <a:ext uri="{FF2B5EF4-FFF2-40B4-BE49-F238E27FC236}">
                  <a16:creationId xmlns="" xmlns:a16="http://schemas.microsoft.com/office/drawing/2014/main" id="{B37CE64A-E6E7-4EFB-832D-39D3C28D5C56}"/>
                </a:ext>
              </a:extLst>
            </p:cNvPr>
            <p:cNvSpPr/>
            <p:nvPr/>
          </p:nvSpPr>
          <p:spPr>
            <a:xfrm>
              <a:off x="2639288" y="1303570"/>
              <a:ext cx="381208" cy="376889"/>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02</a:t>
              </a:r>
            </a:p>
          </p:txBody>
        </p:sp>
      </p:grpSp>
      <p:grpSp>
        <p:nvGrpSpPr>
          <p:cNvPr id="28" name="Group 27">
            <a:extLst>
              <a:ext uri="{FF2B5EF4-FFF2-40B4-BE49-F238E27FC236}">
                <a16:creationId xmlns="" xmlns:a16="http://schemas.microsoft.com/office/drawing/2014/main" id="{50C98941-D94D-4292-8175-396BE3DBDD94}"/>
              </a:ext>
            </a:extLst>
          </p:cNvPr>
          <p:cNvGrpSpPr/>
          <p:nvPr/>
        </p:nvGrpSpPr>
        <p:grpSpPr>
          <a:xfrm>
            <a:off x="297909" y="3191040"/>
            <a:ext cx="2844071" cy="2036473"/>
            <a:chOff x="367352" y="2807550"/>
            <a:chExt cx="2133053" cy="2036473"/>
          </a:xfrm>
        </p:grpSpPr>
        <p:grpSp>
          <p:nvGrpSpPr>
            <p:cNvPr id="29" name="Group 28">
              <a:extLst>
                <a:ext uri="{FF2B5EF4-FFF2-40B4-BE49-F238E27FC236}">
                  <a16:creationId xmlns="" xmlns:a16="http://schemas.microsoft.com/office/drawing/2014/main" id="{0BB686A7-D2B4-4154-8145-EAEB81A5652C}"/>
                </a:ext>
              </a:extLst>
            </p:cNvPr>
            <p:cNvGrpSpPr/>
            <p:nvPr/>
          </p:nvGrpSpPr>
          <p:grpSpPr>
            <a:xfrm>
              <a:off x="367352" y="3019559"/>
              <a:ext cx="2016255" cy="1824464"/>
              <a:chOff x="367352" y="3019559"/>
              <a:chExt cx="2016255" cy="1824464"/>
            </a:xfrm>
          </p:grpSpPr>
          <p:sp>
            <p:nvSpPr>
              <p:cNvPr id="31" name="Right Arrow 42">
                <a:extLst>
                  <a:ext uri="{FF2B5EF4-FFF2-40B4-BE49-F238E27FC236}">
                    <a16:creationId xmlns="" xmlns:a16="http://schemas.microsoft.com/office/drawing/2014/main" id="{C0B45972-85C6-4089-8B68-8AF1E183FA4D}"/>
                  </a:ext>
                </a:extLst>
              </p:cNvPr>
              <p:cNvSpPr/>
              <p:nvPr/>
            </p:nvSpPr>
            <p:spPr>
              <a:xfrm rot="5400000">
                <a:off x="280725" y="4139080"/>
                <a:ext cx="1070313" cy="339573"/>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32" name="TextBox 31">
                <a:extLst>
                  <a:ext uri="{FF2B5EF4-FFF2-40B4-BE49-F238E27FC236}">
                    <a16:creationId xmlns="" xmlns:a16="http://schemas.microsoft.com/office/drawing/2014/main" id="{300538BB-AD9F-425E-ACE5-673A8C04A444}"/>
                  </a:ext>
                </a:extLst>
              </p:cNvPr>
              <p:cNvSpPr txBox="1"/>
              <p:nvPr/>
            </p:nvSpPr>
            <p:spPr>
              <a:xfrm>
                <a:off x="442530" y="3019559"/>
                <a:ext cx="1941077" cy="1027813"/>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solidFill>
                    <a:schemeClr val="bg1"/>
                  </a:solidFill>
                  <a:latin typeface="Lato Light"/>
                  <a:cs typeface="Lato Light"/>
                </a:endParaRPr>
              </a:p>
            </p:txBody>
          </p:sp>
          <p:sp>
            <p:nvSpPr>
              <p:cNvPr id="33" name="Shape 188">
                <a:extLst>
                  <a:ext uri="{FF2B5EF4-FFF2-40B4-BE49-F238E27FC236}">
                    <a16:creationId xmlns="" xmlns:a16="http://schemas.microsoft.com/office/drawing/2014/main" id="{17ACAAE3-3580-48B0-A9B4-2EA35584D254}"/>
                  </a:ext>
                </a:extLst>
              </p:cNvPr>
              <p:cNvSpPr/>
              <p:nvPr/>
            </p:nvSpPr>
            <p:spPr>
              <a:xfrm>
                <a:off x="367352" y="3106221"/>
                <a:ext cx="1948431" cy="92984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schemeClr val="tx1"/>
                    </a:solidFill>
                    <a:latin typeface="Candara" panose="020E0502030303020204" pitchFamily="34" charset="0"/>
                    <a:ea typeface="Lato Light"/>
                    <a:cs typeface="Lato Light"/>
                  </a:rPr>
                  <a:t>RAPERDA APBD</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dibahas</a:t>
                </a:r>
                <a:r>
                  <a:rPr lang="en-US" sz="1600" dirty="0">
                    <a:solidFill>
                      <a:schemeClr val="tx1"/>
                    </a:solidFill>
                    <a:latin typeface="Candara" panose="020E0502030303020204" pitchFamily="34" charset="0"/>
                    <a:ea typeface="Lato Light"/>
                    <a:cs typeface="Lato Light"/>
                  </a:rPr>
                  <a:t> </a:t>
                </a:r>
                <a:r>
                  <a:rPr lang="en-US" sz="1600" dirty="0" err="1">
                    <a:solidFill>
                      <a:schemeClr val="tx1"/>
                    </a:solidFill>
                    <a:latin typeface="Candara" panose="020E0502030303020204" pitchFamily="34" charset="0"/>
                    <a:ea typeface="Lato Light"/>
                    <a:cs typeface="Lato Light"/>
                  </a:rPr>
                  <a:t>Bupati</a:t>
                </a:r>
                <a:r>
                  <a:rPr lang="en-US" sz="1600"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Walikota</a:t>
                </a:r>
                <a:r>
                  <a:rPr lang="en-US" sz="1600" dirty="0">
                    <a:solidFill>
                      <a:schemeClr val="tx1"/>
                    </a:solidFill>
                    <a:latin typeface="Candara" panose="020E0502030303020204" pitchFamily="34" charset="0"/>
                    <a:ea typeface="Lato Light"/>
                    <a:cs typeface="Lato Light"/>
                  </a:rPr>
                  <a:t> &amp; DPRD</a:t>
                </a:r>
              </a:p>
            </p:txBody>
          </p:sp>
        </p:grpSp>
        <p:sp>
          <p:nvSpPr>
            <p:cNvPr id="30" name="Oval 29">
              <a:extLst>
                <a:ext uri="{FF2B5EF4-FFF2-40B4-BE49-F238E27FC236}">
                  <a16:creationId xmlns="" xmlns:a16="http://schemas.microsoft.com/office/drawing/2014/main" id="{62B89D89-E507-4AF7-82FF-C5943E5212D1}"/>
                </a:ext>
              </a:extLst>
            </p:cNvPr>
            <p:cNvSpPr/>
            <p:nvPr/>
          </p:nvSpPr>
          <p:spPr>
            <a:xfrm>
              <a:off x="2169815" y="2807550"/>
              <a:ext cx="330590" cy="3605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08</a:t>
              </a:r>
            </a:p>
          </p:txBody>
        </p:sp>
      </p:grpSp>
      <p:grpSp>
        <p:nvGrpSpPr>
          <p:cNvPr id="34" name="Group 33">
            <a:extLst>
              <a:ext uri="{FF2B5EF4-FFF2-40B4-BE49-F238E27FC236}">
                <a16:creationId xmlns="" xmlns:a16="http://schemas.microsoft.com/office/drawing/2014/main" id="{BB320E5E-AC29-4CC3-A9A9-3B3A57C16A89}"/>
              </a:ext>
            </a:extLst>
          </p:cNvPr>
          <p:cNvGrpSpPr/>
          <p:nvPr/>
        </p:nvGrpSpPr>
        <p:grpSpPr>
          <a:xfrm>
            <a:off x="2857268" y="3135898"/>
            <a:ext cx="2831067" cy="1285268"/>
            <a:chOff x="2267248" y="2823458"/>
            <a:chExt cx="2123300" cy="1285268"/>
          </a:xfrm>
        </p:grpSpPr>
        <p:sp>
          <p:nvSpPr>
            <p:cNvPr id="35" name="TextBox 34">
              <a:extLst>
                <a:ext uri="{FF2B5EF4-FFF2-40B4-BE49-F238E27FC236}">
                  <a16:creationId xmlns="" xmlns:a16="http://schemas.microsoft.com/office/drawing/2014/main" id="{81D6A40E-21A7-4BB4-8691-75A75E37D573}"/>
                </a:ext>
              </a:extLst>
            </p:cNvPr>
            <p:cNvSpPr txBox="1"/>
            <p:nvPr/>
          </p:nvSpPr>
          <p:spPr>
            <a:xfrm>
              <a:off x="2560274" y="3082692"/>
              <a:ext cx="1769270" cy="1026034"/>
            </a:xfrm>
            <a:prstGeom prst="rect">
              <a:avLst/>
            </a:prstGeom>
            <a:solidFill>
              <a:schemeClr val="tx1"/>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0" algn="ctr" defTabSz="219133" fontAlgn="auto">
                <a:lnSpc>
                  <a:spcPct val="100000"/>
                </a:lnSpc>
                <a:spcBef>
                  <a:spcPts val="0"/>
                </a:spcBef>
                <a:spcAft>
                  <a:spcPts val="0"/>
                </a:spcAft>
                <a:defRPr sz="1800">
                  <a:solidFill>
                    <a:srgbClr val="000000"/>
                  </a:solidFill>
                </a:defRPr>
              </a:pPr>
              <a:r>
                <a:rPr lang="en-US" sz="1800" b="1" u="sng" dirty="0">
                  <a:solidFill>
                    <a:schemeClr val="bg1"/>
                  </a:solidFill>
                  <a:latin typeface="Candara" panose="020E0502030303020204" pitchFamily="34" charset="0"/>
                  <a:ea typeface="Lato Light"/>
                  <a:cs typeface="Lato Light"/>
                </a:rPr>
                <a:t>RKA-SKPD </a:t>
              </a:r>
            </a:p>
            <a:p>
              <a:pPr marL="0" algn="ctr" defTabSz="219133" fontAlgn="auto">
                <a:lnSpc>
                  <a:spcPct val="100000"/>
                </a:lnSpc>
                <a:spcBef>
                  <a:spcPts val="0"/>
                </a:spcBef>
                <a:spcAft>
                  <a:spcPts val="0"/>
                </a:spcAft>
                <a:defRPr sz="1800">
                  <a:solidFill>
                    <a:srgbClr val="000000"/>
                  </a:solidFill>
                </a:defRPr>
              </a:pPr>
              <a:r>
                <a:rPr lang="en-US" sz="1600" dirty="0" err="1">
                  <a:solidFill>
                    <a:schemeClr val="bg1"/>
                  </a:solidFill>
                  <a:latin typeface="Candara" panose="020E0502030303020204" pitchFamily="34" charset="0"/>
                  <a:ea typeface="Lato Light"/>
                  <a:cs typeface="Lato Light"/>
                </a:rPr>
                <a:t>disusun</a:t>
              </a:r>
              <a:r>
                <a:rPr lang="en-US" sz="1600" dirty="0">
                  <a:solidFill>
                    <a:schemeClr val="bg1"/>
                  </a:solidFill>
                  <a:latin typeface="Candara" panose="020E0502030303020204" pitchFamily="34" charset="0"/>
                  <a:ea typeface="Lato Light"/>
                  <a:cs typeface="Lato Light"/>
                </a:rPr>
                <a:t> </a:t>
              </a:r>
              <a:r>
                <a:rPr lang="en-US" sz="1600" dirty="0" err="1">
                  <a:solidFill>
                    <a:schemeClr val="bg1"/>
                  </a:solidFill>
                  <a:latin typeface="Candara" panose="020E0502030303020204" pitchFamily="34" charset="0"/>
                  <a:ea typeface="Lato Light"/>
                  <a:cs typeface="Lato Light"/>
                </a:rPr>
                <a:t>masing-masing</a:t>
              </a:r>
              <a:r>
                <a:rPr lang="en-US" sz="1600" dirty="0">
                  <a:solidFill>
                    <a:schemeClr val="bg1"/>
                  </a:solidFill>
                  <a:latin typeface="Candara" panose="020E0502030303020204" pitchFamily="34" charset="0"/>
                  <a:ea typeface="Lato Light"/>
                  <a:cs typeface="Lato Light"/>
                </a:rPr>
                <a:t> SKPD</a:t>
              </a:r>
            </a:p>
          </p:txBody>
        </p:sp>
        <p:sp>
          <p:nvSpPr>
            <p:cNvPr id="36" name="Oval 35">
              <a:extLst>
                <a:ext uri="{FF2B5EF4-FFF2-40B4-BE49-F238E27FC236}">
                  <a16:creationId xmlns="" xmlns:a16="http://schemas.microsoft.com/office/drawing/2014/main" id="{BCAC6F81-7294-46EB-ACBD-48B8ECF52A93}"/>
                </a:ext>
              </a:extLst>
            </p:cNvPr>
            <p:cNvSpPr/>
            <p:nvPr/>
          </p:nvSpPr>
          <p:spPr>
            <a:xfrm>
              <a:off x="4059958" y="2823458"/>
              <a:ext cx="330590" cy="3605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07</a:t>
              </a:r>
            </a:p>
          </p:txBody>
        </p:sp>
        <p:sp>
          <p:nvSpPr>
            <p:cNvPr id="37" name="Right Arrow 27">
              <a:extLst>
                <a:ext uri="{FF2B5EF4-FFF2-40B4-BE49-F238E27FC236}">
                  <a16:creationId xmlns="" xmlns:a16="http://schemas.microsoft.com/office/drawing/2014/main" id="{F147699C-D9B9-4DCE-B0A9-901A77DDB581}"/>
                </a:ext>
              </a:extLst>
            </p:cNvPr>
            <p:cNvSpPr/>
            <p:nvPr/>
          </p:nvSpPr>
          <p:spPr>
            <a:xfrm rot="10800000">
              <a:off x="2267248" y="3448952"/>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38" name="Group 37">
            <a:extLst>
              <a:ext uri="{FF2B5EF4-FFF2-40B4-BE49-F238E27FC236}">
                <a16:creationId xmlns="" xmlns:a16="http://schemas.microsoft.com/office/drawing/2014/main" id="{9237B9A0-9305-45C5-95C0-64ADBA93473D}"/>
              </a:ext>
            </a:extLst>
          </p:cNvPr>
          <p:cNvGrpSpPr/>
          <p:nvPr/>
        </p:nvGrpSpPr>
        <p:grpSpPr>
          <a:xfrm>
            <a:off x="5354811" y="3146059"/>
            <a:ext cx="3146037" cy="1336148"/>
            <a:chOff x="4160029" y="2762570"/>
            <a:chExt cx="2359528" cy="1336148"/>
          </a:xfrm>
        </p:grpSpPr>
        <p:sp>
          <p:nvSpPr>
            <p:cNvPr id="39" name="TextBox 38">
              <a:extLst>
                <a:ext uri="{FF2B5EF4-FFF2-40B4-BE49-F238E27FC236}">
                  <a16:creationId xmlns="" xmlns:a16="http://schemas.microsoft.com/office/drawing/2014/main" id="{819B483C-1512-4931-BA7A-39BAA5E486EB}"/>
                </a:ext>
              </a:extLst>
            </p:cNvPr>
            <p:cNvSpPr txBox="1"/>
            <p:nvPr/>
          </p:nvSpPr>
          <p:spPr>
            <a:xfrm>
              <a:off x="4469688" y="3072684"/>
              <a:ext cx="1936177" cy="1026034"/>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40" name="Right Arrow 26">
              <a:extLst>
                <a:ext uri="{FF2B5EF4-FFF2-40B4-BE49-F238E27FC236}">
                  <a16:creationId xmlns="" xmlns:a16="http://schemas.microsoft.com/office/drawing/2014/main" id="{4D92539D-7060-4366-857E-F8D1F65E9ADF}"/>
                </a:ext>
              </a:extLst>
            </p:cNvPr>
            <p:cNvSpPr/>
            <p:nvPr/>
          </p:nvSpPr>
          <p:spPr>
            <a:xfrm rot="10800000">
              <a:off x="4160029" y="3360590"/>
              <a:ext cx="385870" cy="311124"/>
            </a:xfrm>
            <a:prstGeom prst="rightArrow">
              <a:avLst/>
            </a:prstGeom>
            <a:solidFill>
              <a:srgbClr val="7F7F7F"/>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41" name="Oval 40">
              <a:extLst>
                <a:ext uri="{FF2B5EF4-FFF2-40B4-BE49-F238E27FC236}">
                  <a16:creationId xmlns="" xmlns:a16="http://schemas.microsoft.com/office/drawing/2014/main" id="{E1B33230-0C46-4CB9-948A-E84B2D9DE362}"/>
                </a:ext>
              </a:extLst>
            </p:cNvPr>
            <p:cNvSpPr/>
            <p:nvPr/>
          </p:nvSpPr>
          <p:spPr>
            <a:xfrm>
              <a:off x="6188967" y="2762570"/>
              <a:ext cx="330590" cy="360572"/>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06</a:t>
              </a:r>
            </a:p>
          </p:txBody>
        </p:sp>
        <p:sp>
          <p:nvSpPr>
            <p:cNvPr id="42" name="Shape 188">
              <a:extLst>
                <a:ext uri="{FF2B5EF4-FFF2-40B4-BE49-F238E27FC236}">
                  <a16:creationId xmlns="" xmlns:a16="http://schemas.microsoft.com/office/drawing/2014/main" id="{085AFAC7-86CC-4F94-B229-6FE1EB29ACB3}"/>
                </a:ext>
              </a:extLst>
            </p:cNvPr>
            <p:cNvSpPr/>
            <p:nvPr/>
          </p:nvSpPr>
          <p:spPr>
            <a:xfrm>
              <a:off x="4469687" y="3216368"/>
              <a:ext cx="1983017"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latin typeface="Candara" panose="020E0502030303020204" pitchFamily="34" charset="0"/>
                  <a:ea typeface="Lato Light"/>
                  <a:cs typeface="Lato Light"/>
                </a:rPr>
                <a:t>PPAS</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Prioritas</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Plafon</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Anggaran</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Sementara</a:t>
              </a:r>
              <a:r>
                <a:rPr lang="en-US" sz="1400" b="1" u="sng"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dibahas</a:t>
              </a:r>
              <a:r>
                <a:rPr lang="en-US" sz="1600" dirty="0">
                  <a:solidFill>
                    <a:schemeClr val="tx1"/>
                  </a:solidFill>
                  <a:latin typeface="Candara" panose="020E0502030303020204" pitchFamily="34" charset="0"/>
                  <a:ea typeface="Lato Light"/>
                  <a:cs typeface="Lato Light"/>
                </a:rPr>
                <a:t> </a:t>
              </a:r>
              <a:r>
                <a:rPr lang="en-US" sz="1600" dirty="0" err="1">
                  <a:solidFill>
                    <a:schemeClr val="tx1"/>
                  </a:solidFill>
                  <a:latin typeface="Candara" panose="020E0502030303020204" pitchFamily="34" charset="0"/>
                  <a:ea typeface="Lato Light"/>
                  <a:cs typeface="Lato Light"/>
                </a:rPr>
                <a:t>Bupati</a:t>
              </a:r>
              <a:r>
                <a:rPr lang="en-US" sz="1600"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Walikota</a:t>
              </a:r>
              <a:r>
                <a:rPr lang="en-US" sz="1600" dirty="0">
                  <a:solidFill>
                    <a:schemeClr val="tx1"/>
                  </a:solidFill>
                  <a:latin typeface="Candara" panose="020E0502030303020204" pitchFamily="34" charset="0"/>
                  <a:ea typeface="Lato Light"/>
                  <a:cs typeface="Lato Light"/>
                </a:rPr>
                <a:t> &amp; DPRD</a:t>
              </a:r>
            </a:p>
          </p:txBody>
        </p:sp>
      </p:grpSp>
      <p:grpSp>
        <p:nvGrpSpPr>
          <p:cNvPr id="43" name="Group 42">
            <a:extLst>
              <a:ext uri="{FF2B5EF4-FFF2-40B4-BE49-F238E27FC236}">
                <a16:creationId xmlns="" xmlns:a16="http://schemas.microsoft.com/office/drawing/2014/main" id="{74CED508-7246-4FD5-803E-E93288FBFD75}"/>
              </a:ext>
            </a:extLst>
          </p:cNvPr>
          <p:cNvGrpSpPr/>
          <p:nvPr/>
        </p:nvGrpSpPr>
        <p:grpSpPr>
          <a:xfrm>
            <a:off x="8227250" y="3152699"/>
            <a:ext cx="3546900" cy="1301330"/>
            <a:chOff x="6314358" y="2769210"/>
            <a:chExt cx="2660175" cy="1301330"/>
          </a:xfrm>
        </p:grpSpPr>
        <p:sp>
          <p:nvSpPr>
            <p:cNvPr id="44" name="TextBox 43">
              <a:extLst>
                <a:ext uri="{FF2B5EF4-FFF2-40B4-BE49-F238E27FC236}">
                  <a16:creationId xmlns="" xmlns:a16="http://schemas.microsoft.com/office/drawing/2014/main" id="{AEE36003-6BFE-40AA-8010-C761B31ABC46}"/>
                </a:ext>
              </a:extLst>
            </p:cNvPr>
            <p:cNvSpPr txBox="1"/>
            <p:nvPr/>
          </p:nvSpPr>
          <p:spPr>
            <a:xfrm>
              <a:off x="6656957" y="3049126"/>
              <a:ext cx="2180176" cy="1021414"/>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solidFill>
                  <a:schemeClr val="tx1"/>
                </a:solidFill>
                <a:latin typeface="Lato Light"/>
                <a:cs typeface="Lato Light"/>
              </a:endParaRPr>
            </a:p>
          </p:txBody>
        </p:sp>
        <p:sp>
          <p:nvSpPr>
            <p:cNvPr id="45" name="Right Arrow 25">
              <a:extLst>
                <a:ext uri="{FF2B5EF4-FFF2-40B4-BE49-F238E27FC236}">
                  <a16:creationId xmlns="" xmlns:a16="http://schemas.microsoft.com/office/drawing/2014/main" id="{556941F6-39B7-4AA2-96F8-1ED3483ACBEC}"/>
                </a:ext>
              </a:extLst>
            </p:cNvPr>
            <p:cNvSpPr/>
            <p:nvPr/>
          </p:nvSpPr>
          <p:spPr>
            <a:xfrm rot="10800000">
              <a:off x="6314358" y="3371728"/>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46" name="Oval 45">
              <a:extLst>
                <a:ext uri="{FF2B5EF4-FFF2-40B4-BE49-F238E27FC236}">
                  <a16:creationId xmlns="" xmlns:a16="http://schemas.microsoft.com/office/drawing/2014/main" id="{AB855E8C-301D-44FD-A398-D3A3501059D9}"/>
                </a:ext>
              </a:extLst>
            </p:cNvPr>
            <p:cNvSpPr/>
            <p:nvPr/>
          </p:nvSpPr>
          <p:spPr>
            <a:xfrm>
              <a:off x="8611051" y="2769210"/>
              <a:ext cx="363482" cy="375846"/>
            </a:xfrm>
            <a:prstGeom prst="ellipse">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05</a:t>
              </a:r>
            </a:p>
          </p:txBody>
        </p:sp>
        <p:sp>
          <p:nvSpPr>
            <p:cNvPr id="47" name="Shape 188">
              <a:extLst>
                <a:ext uri="{FF2B5EF4-FFF2-40B4-BE49-F238E27FC236}">
                  <a16:creationId xmlns="" xmlns:a16="http://schemas.microsoft.com/office/drawing/2014/main" id="{8F77F8FC-8615-44A9-9E18-B591D00C666A}"/>
                </a:ext>
              </a:extLst>
            </p:cNvPr>
            <p:cNvSpPr/>
            <p:nvPr/>
          </p:nvSpPr>
          <p:spPr>
            <a:xfrm>
              <a:off x="6645103" y="3078171"/>
              <a:ext cx="2102773" cy="95789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latin typeface="Candara" panose="020E0502030303020204" pitchFamily="34" charset="0"/>
                  <a:ea typeface="Lato Light"/>
                  <a:cs typeface="Lato Light"/>
                </a:rPr>
                <a:t>KUA </a:t>
              </a:r>
            </a:p>
            <a:p>
              <a:pPr algn="ctr" defTabSz="219133" fontAlgn="auto">
                <a:lnSpc>
                  <a:spcPct val="100000"/>
                </a:lnSpc>
                <a:spcBef>
                  <a:spcPts val="0"/>
                </a:spcBef>
                <a:spcAft>
                  <a:spcPts val="0"/>
                </a:spcAft>
                <a:defRPr sz="1800">
                  <a:solidFill>
                    <a:srgbClr val="000000"/>
                  </a:solidFill>
                </a:defRPr>
              </a:pPr>
              <a:r>
                <a:rPr lang="en-US" sz="1400" b="1" u="sng" dirty="0">
                  <a:solidFill>
                    <a:schemeClr val="tx1"/>
                  </a:solidFill>
                  <a:latin typeface="Candara" panose="020E0502030303020204" pitchFamily="34" charset="0"/>
                  <a:ea typeface="Lato Light"/>
                  <a:cs typeface="Lato Light"/>
                </a:rPr>
                <a:t>(</a:t>
              </a:r>
              <a:r>
                <a:rPr lang="en-US" sz="1400" b="1" u="sng" dirty="0" err="1">
                  <a:solidFill>
                    <a:schemeClr val="tx1"/>
                  </a:solidFill>
                  <a:latin typeface="Candara" panose="020E0502030303020204" pitchFamily="34" charset="0"/>
                  <a:ea typeface="Lato Light"/>
                  <a:cs typeface="Lato Light"/>
                </a:rPr>
                <a:t>Kebijakan</a:t>
              </a:r>
              <a:r>
                <a:rPr lang="en-US" sz="1400" b="1" u="sng" dirty="0">
                  <a:solidFill>
                    <a:schemeClr val="tx1"/>
                  </a:solidFill>
                  <a:latin typeface="Candara" panose="020E0502030303020204" pitchFamily="34" charset="0"/>
                  <a:ea typeface="Lato Light"/>
                  <a:cs typeface="Lato Light"/>
                </a:rPr>
                <a:t> </a:t>
              </a:r>
              <a:r>
                <a:rPr lang="en-US" sz="1400" b="1" u="sng" dirty="0" err="1">
                  <a:solidFill>
                    <a:schemeClr val="tx1"/>
                  </a:solidFill>
                  <a:latin typeface="Candara" panose="020E0502030303020204" pitchFamily="34" charset="0"/>
                  <a:ea typeface="Lato Light"/>
                  <a:cs typeface="Lato Light"/>
                </a:rPr>
                <a:t>Umum</a:t>
              </a:r>
              <a:r>
                <a:rPr lang="en-US" sz="1400" b="1" u="sng" dirty="0">
                  <a:solidFill>
                    <a:schemeClr val="tx1"/>
                  </a:solidFill>
                  <a:latin typeface="Candara" panose="020E0502030303020204" pitchFamily="34" charset="0"/>
                  <a:ea typeface="Lato Light"/>
                  <a:cs typeface="Lato Light"/>
                </a:rPr>
                <a:t> APBD</a:t>
              </a:r>
              <a:r>
                <a:rPr lang="en-US" sz="1200" b="1" u="sng"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dibahas</a:t>
              </a:r>
              <a:r>
                <a:rPr lang="en-US" sz="1600" dirty="0">
                  <a:solidFill>
                    <a:schemeClr val="tx1"/>
                  </a:solidFill>
                  <a:latin typeface="Candara" panose="020E0502030303020204" pitchFamily="34" charset="0"/>
                  <a:ea typeface="Lato Light"/>
                  <a:cs typeface="Lato Light"/>
                </a:rPr>
                <a:t> </a:t>
              </a:r>
              <a:r>
                <a:rPr lang="en-US" sz="1600" dirty="0" err="1">
                  <a:solidFill>
                    <a:schemeClr val="tx1"/>
                  </a:solidFill>
                  <a:latin typeface="Candara" panose="020E0502030303020204" pitchFamily="34" charset="0"/>
                  <a:ea typeface="Lato Light"/>
                  <a:cs typeface="Lato Light"/>
                </a:rPr>
                <a:t>Bupati</a:t>
              </a:r>
              <a:r>
                <a:rPr lang="en-US" sz="1600" dirty="0">
                  <a:solidFill>
                    <a:schemeClr val="tx1"/>
                  </a:solidFill>
                  <a:latin typeface="Candara" panose="020E0502030303020204" pitchFamily="34" charset="0"/>
                  <a:ea typeface="Lato Light"/>
                  <a:cs typeface="Lato Light"/>
                </a:rPr>
                <a:t>/</a:t>
              </a: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Walikota</a:t>
              </a:r>
              <a:r>
                <a:rPr lang="en-US" sz="1600" dirty="0">
                  <a:solidFill>
                    <a:schemeClr val="tx1"/>
                  </a:solidFill>
                  <a:latin typeface="Candara" panose="020E0502030303020204" pitchFamily="34" charset="0"/>
                  <a:ea typeface="Lato Light"/>
                  <a:cs typeface="Lato Light"/>
                </a:rPr>
                <a:t> &amp; DPRD</a:t>
              </a:r>
            </a:p>
          </p:txBody>
        </p:sp>
      </p:grpSp>
      <p:grpSp>
        <p:nvGrpSpPr>
          <p:cNvPr id="48" name="Group 47">
            <a:extLst>
              <a:ext uri="{FF2B5EF4-FFF2-40B4-BE49-F238E27FC236}">
                <a16:creationId xmlns="" xmlns:a16="http://schemas.microsoft.com/office/drawing/2014/main" id="{15E752C7-FAF9-4045-87ED-6F747775830F}"/>
              </a:ext>
            </a:extLst>
          </p:cNvPr>
          <p:cNvGrpSpPr/>
          <p:nvPr/>
        </p:nvGrpSpPr>
        <p:grpSpPr>
          <a:xfrm>
            <a:off x="231961" y="1680732"/>
            <a:ext cx="3548251" cy="1216403"/>
            <a:chOff x="317892" y="1297242"/>
            <a:chExt cx="2661188" cy="1216403"/>
          </a:xfrm>
        </p:grpSpPr>
        <p:sp>
          <p:nvSpPr>
            <p:cNvPr id="49" name="TextBox 48">
              <a:extLst>
                <a:ext uri="{FF2B5EF4-FFF2-40B4-BE49-F238E27FC236}">
                  <a16:creationId xmlns="" xmlns:a16="http://schemas.microsoft.com/office/drawing/2014/main" id="{C62786F5-AA3C-4D5F-A348-02BFA151AB4D}"/>
                </a:ext>
              </a:extLst>
            </p:cNvPr>
            <p:cNvSpPr txBox="1"/>
            <p:nvPr/>
          </p:nvSpPr>
          <p:spPr>
            <a:xfrm>
              <a:off x="442530" y="1550725"/>
              <a:ext cx="2201752" cy="962920"/>
            </a:xfrm>
            <a:prstGeom prst="rect">
              <a:avLst/>
            </a:prstGeom>
            <a:solidFill>
              <a:schemeClr val="tx1"/>
            </a:solidFill>
            <a:effectLst/>
          </p:spPr>
          <p:txBody>
            <a:bodyPr wrap="square" lIns="182891" tIns="91445" rIns="182891" bIns="91445" rtlCol="0" anchor="ctr" anchorCtr="0">
              <a:noAutofit/>
            </a:bodyPr>
            <a:lstStyle/>
            <a:p>
              <a:pPr marL="429845" defTabSz="685846" fontAlgn="auto">
                <a:spcBef>
                  <a:spcPts val="0"/>
                </a:spcBef>
                <a:spcAft>
                  <a:spcPts val="0"/>
                </a:spcAft>
              </a:pPr>
              <a:endParaRPr lang="en-US" sz="1050" dirty="0">
                <a:solidFill>
                  <a:srgbClr val="FFFFFF"/>
                </a:solidFill>
                <a:latin typeface="Lato Light"/>
                <a:cs typeface="Lato Light"/>
              </a:endParaRPr>
            </a:p>
          </p:txBody>
        </p:sp>
        <p:sp useBgFill="1">
          <p:nvSpPr>
            <p:cNvPr id="50" name="Oval 49">
              <a:extLst>
                <a:ext uri="{FF2B5EF4-FFF2-40B4-BE49-F238E27FC236}">
                  <a16:creationId xmlns="" xmlns:a16="http://schemas.microsoft.com/office/drawing/2014/main" id="{79A02578-BE88-4EA9-B40F-8B70C4DB27E6}"/>
                </a:ext>
              </a:extLst>
            </p:cNvPr>
            <p:cNvSpPr/>
            <p:nvPr/>
          </p:nvSpPr>
          <p:spPr>
            <a:xfrm>
              <a:off x="317892" y="1297242"/>
              <a:ext cx="362381" cy="325921"/>
            </a:xfrm>
            <a:prstGeom prst="ellipse">
              <a:avLst/>
            </a:prstGeom>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01</a:t>
              </a:r>
            </a:p>
          </p:txBody>
        </p:sp>
        <p:sp>
          <p:nvSpPr>
            <p:cNvPr id="51" name="Shape 188">
              <a:extLst>
                <a:ext uri="{FF2B5EF4-FFF2-40B4-BE49-F238E27FC236}">
                  <a16:creationId xmlns="" xmlns:a16="http://schemas.microsoft.com/office/drawing/2014/main" id="{F4A36C26-B30A-43EA-865F-A36E34FB1352}"/>
                </a:ext>
              </a:extLst>
            </p:cNvPr>
            <p:cNvSpPr/>
            <p:nvPr/>
          </p:nvSpPr>
          <p:spPr>
            <a:xfrm>
              <a:off x="524217" y="1492999"/>
              <a:ext cx="2080454" cy="98893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RPJMD 5 </a:t>
              </a:r>
              <a:r>
                <a:rPr lang="en-US" sz="1800" b="1" u="sng" dirty="0" err="1">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Tahun</a:t>
              </a:r>
              <a:r>
                <a:rPr lang="en-US" sz="1800" b="1"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 </a:t>
              </a:r>
              <a:r>
                <a:rPr lang="en-US" sz="1400" b="1" dirty="0" err="1">
                  <a:solidFill>
                    <a:schemeClr val="bg1"/>
                  </a:solidFill>
                  <a:latin typeface="Candara" panose="020E0502030303020204" pitchFamily="34" charset="0"/>
                  <a:ea typeface="Lato Light"/>
                  <a:cs typeface="Lato Light"/>
                </a:rPr>
                <a:t>Disusun</a:t>
              </a:r>
              <a:r>
                <a:rPr lang="en-US" sz="1400" b="1" dirty="0">
                  <a:solidFill>
                    <a:schemeClr val="bg1"/>
                  </a:solidFill>
                  <a:latin typeface="Candara" panose="020E0502030303020204" pitchFamily="34" charset="0"/>
                  <a:ea typeface="Lato Light"/>
                  <a:cs typeface="Lato Light"/>
                </a:rPr>
                <a:t> </a:t>
              </a:r>
              <a:r>
                <a:rPr lang="en-US" sz="1400" b="1" dirty="0" err="1">
                  <a:solidFill>
                    <a:schemeClr val="bg1"/>
                  </a:solidFill>
                  <a:latin typeface="Candara" panose="020E0502030303020204" pitchFamily="34" charset="0"/>
                  <a:ea typeface="Lato Light"/>
                  <a:cs typeface="Lato Light"/>
                </a:rPr>
                <a:t>Bupati</a:t>
              </a:r>
              <a:r>
                <a:rPr lang="en-US" sz="1400" b="1" dirty="0">
                  <a:solidFill>
                    <a:schemeClr val="bg1"/>
                  </a:solidFill>
                  <a:latin typeface="Candara" panose="020E0502030303020204" pitchFamily="34" charset="0"/>
                  <a:ea typeface="Lato Light"/>
                  <a:cs typeface="Lato Light"/>
                </a:rPr>
                <a:t>/</a:t>
              </a:r>
              <a:r>
                <a:rPr lang="en-US" sz="1400" b="1" dirty="0" err="1">
                  <a:solidFill>
                    <a:schemeClr val="bg1"/>
                  </a:solidFill>
                  <a:latin typeface="Candara" panose="020E0502030303020204" pitchFamily="34" charset="0"/>
                  <a:ea typeface="Lato Light"/>
                  <a:cs typeface="Lato Light"/>
                </a:rPr>
                <a:t>Walikota</a:t>
              </a:r>
              <a:r>
                <a:rPr lang="en-US" sz="1400" b="1" dirty="0">
                  <a:solidFill>
                    <a:schemeClr val="bg1"/>
                  </a:solidFill>
                  <a:latin typeface="Candara" panose="020E0502030303020204" pitchFamily="34" charset="0"/>
                  <a:ea typeface="Lato Light"/>
                  <a:cs typeface="Lato Light"/>
                </a:rPr>
                <a:t> </a:t>
              </a:r>
              <a:r>
                <a:rPr lang="en-US" sz="1400" b="1" dirty="0" err="1">
                  <a:solidFill>
                    <a:schemeClr val="bg1"/>
                  </a:solidFill>
                  <a:latin typeface="Candara" panose="020E0502030303020204" pitchFamily="34" charset="0"/>
                  <a:ea typeface="Lato Light"/>
                  <a:cs typeface="Lato Light"/>
                </a:rPr>
                <a:t>Terlantik</a:t>
              </a:r>
              <a:r>
                <a:rPr lang="en-US" sz="1400" b="1" dirty="0">
                  <a:solidFill>
                    <a:schemeClr val="bg1"/>
                  </a:solidFill>
                  <a:latin typeface="Candara" panose="020E0502030303020204" pitchFamily="34" charset="0"/>
                  <a:ea typeface="Lato Light"/>
                  <a:cs typeface="Lato Light"/>
                </a:rPr>
                <a:t> </a:t>
              </a:r>
              <a:r>
                <a:rPr lang="en-US" sz="1400" b="1" dirty="0" err="1">
                  <a:solidFill>
                    <a:schemeClr val="bg1"/>
                  </a:solidFill>
                  <a:latin typeface="Candara" panose="020E0502030303020204" pitchFamily="34" charset="0"/>
                  <a:ea typeface="Lato Light"/>
                  <a:cs typeface="Lato Light"/>
                </a:rPr>
                <a:t>Berdasarkan</a:t>
              </a:r>
              <a:r>
                <a:rPr lang="en-US" sz="1400" b="1" dirty="0">
                  <a:solidFill>
                    <a:schemeClr val="bg1"/>
                  </a:solidFill>
                  <a:latin typeface="Candara" panose="020E0502030303020204" pitchFamily="34" charset="0"/>
                  <a:ea typeface="Lato Light"/>
                  <a:cs typeface="Lato Light"/>
                </a:rPr>
                <a:t> </a:t>
              </a:r>
              <a:r>
                <a:rPr lang="en-US" sz="1400" b="1" dirty="0" err="1">
                  <a:solidFill>
                    <a:schemeClr val="bg1"/>
                  </a:solidFill>
                  <a:latin typeface="Candara" panose="020E0502030303020204" pitchFamily="34" charset="0"/>
                  <a:ea typeface="Lato Light"/>
                  <a:cs typeface="Lato Light"/>
                </a:rPr>
                <a:t>Visi</a:t>
              </a:r>
              <a:r>
                <a:rPr lang="en-US" sz="1400" b="1" dirty="0">
                  <a:solidFill>
                    <a:schemeClr val="bg1"/>
                  </a:solidFill>
                  <a:latin typeface="Candara" panose="020E0502030303020204" pitchFamily="34" charset="0"/>
                  <a:ea typeface="Lato Light"/>
                  <a:cs typeface="Lato Light"/>
                </a:rPr>
                <a:t> &amp; </a:t>
              </a:r>
              <a:r>
                <a:rPr lang="en-US" sz="1400" b="1" dirty="0" err="1">
                  <a:solidFill>
                    <a:schemeClr val="bg1"/>
                  </a:solidFill>
                  <a:latin typeface="Candara" panose="020E0502030303020204" pitchFamily="34" charset="0"/>
                  <a:ea typeface="Lato Light"/>
                  <a:cs typeface="Lato Light"/>
                </a:rPr>
                <a:t>Misi</a:t>
              </a:r>
              <a:r>
                <a:rPr lang="en-US" sz="1400" b="1" dirty="0">
                  <a:solidFill>
                    <a:schemeClr val="bg1"/>
                  </a:solidFill>
                  <a:latin typeface="Candara" panose="020E0502030303020204" pitchFamily="34" charset="0"/>
                  <a:ea typeface="Lato Light"/>
                  <a:cs typeface="Lato Light"/>
                </a:rPr>
                <a:t> </a:t>
              </a:r>
              <a:r>
                <a:rPr lang="en-US" sz="1400" b="1" dirty="0" err="1">
                  <a:solidFill>
                    <a:schemeClr val="bg1"/>
                  </a:solidFill>
                  <a:latin typeface="Candara" panose="020E0502030303020204" pitchFamily="34" charset="0"/>
                  <a:ea typeface="Lato Light"/>
                  <a:cs typeface="Lato Light"/>
                </a:rPr>
                <a:t>Pencalonan</a:t>
              </a:r>
              <a:endParaRPr lang="en-US" sz="1400" b="1" dirty="0">
                <a:solidFill>
                  <a:schemeClr val="bg1"/>
                </a:solidFill>
                <a:latin typeface="Candara" panose="020E0502030303020204" pitchFamily="34" charset="0"/>
                <a:ea typeface="Lato Light"/>
                <a:cs typeface="Lato Light"/>
              </a:endParaRPr>
            </a:p>
          </p:txBody>
        </p:sp>
        <p:sp>
          <p:nvSpPr>
            <p:cNvPr id="52" name="Right Arrow 14">
              <a:extLst>
                <a:ext uri="{FF2B5EF4-FFF2-40B4-BE49-F238E27FC236}">
                  <a16:creationId xmlns="" xmlns:a16="http://schemas.microsoft.com/office/drawing/2014/main" id="{59A4065F-91D8-4464-9FD5-900F462DF9F3}"/>
                </a:ext>
              </a:extLst>
            </p:cNvPr>
            <p:cNvSpPr/>
            <p:nvPr/>
          </p:nvSpPr>
          <p:spPr>
            <a:xfrm>
              <a:off x="2593210" y="1865756"/>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53" name="Group 52">
            <a:extLst>
              <a:ext uri="{FF2B5EF4-FFF2-40B4-BE49-F238E27FC236}">
                <a16:creationId xmlns="" xmlns:a16="http://schemas.microsoft.com/office/drawing/2014/main" id="{111619EC-6853-498F-A1C3-770674B7119C}"/>
              </a:ext>
            </a:extLst>
          </p:cNvPr>
          <p:cNvGrpSpPr/>
          <p:nvPr/>
        </p:nvGrpSpPr>
        <p:grpSpPr>
          <a:xfrm>
            <a:off x="2778307" y="4925466"/>
            <a:ext cx="3631893" cy="1214910"/>
            <a:chOff x="2227651" y="4541977"/>
            <a:chExt cx="2723920" cy="1214910"/>
          </a:xfrm>
        </p:grpSpPr>
        <p:sp>
          <p:nvSpPr>
            <p:cNvPr id="54" name="TextBox 53">
              <a:extLst>
                <a:ext uri="{FF2B5EF4-FFF2-40B4-BE49-F238E27FC236}">
                  <a16:creationId xmlns="" xmlns:a16="http://schemas.microsoft.com/office/drawing/2014/main" id="{38A4C463-3526-46F1-B7F4-4FE6101AA133}"/>
                </a:ext>
              </a:extLst>
            </p:cNvPr>
            <p:cNvSpPr txBox="1"/>
            <p:nvPr/>
          </p:nvSpPr>
          <p:spPr>
            <a:xfrm>
              <a:off x="2381845" y="4865902"/>
              <a:ext cx="2240444" cy="890985"/>
            </a:xfrm>
            <a:prstGeom prst="rect">
              <a:avLst/>
            </a:prstGeom>
            <a:solidFill>
              <a:srgbClr val="FFFFCC"/>
            </a:solidFill>
            <a:ln>
              <a:solidFill>
                <a:schemeClr val="tx1"/>
              </a:solidFill>
            </a:ln>
            <a:effectLst/>
          </p:spPr>
          <p:txBody>
            <a:bodyPr wrap="square" lIns="182891" tIns="91445" rIns="182891" bIns="91445" rtlCol="0" anchor="ctr" anchorCtr="0">
              <a:noAutofit/>
            </a:bodyPr>
            <a:lstStyle>
              <a:defPPr>
                <a:defRPr lang="en-US"/>
              </a:defPPr>
              <a:lvl1pPr marL="573088">
                <a:defRPr sz="1400">
                  <a:solidFill>
                    <a:srgbClr val="FFFFFF"/>
                  </a:solidFill>
                </a:defRPr>
              </a:lvl1pPr>
            </a:lstStyle>
            <a:p>
              <a:pPr marL="214965" defTabSz="685846" fontAlgn="auto">
                <a:spcBef>
                  <a:spcPts val="0"/>
                </a:spcBef>
                <a:spcAft>
                  <a:spcPts val="0"/>
                </a:spcAft>
              </a:pPr>
              <a:endParaRPr lang="en-US" sz="525" dirty="0">
                <a:latin typeface="Lato Light"/>
                <a:cs typeface="Lato Light"/>
              </a:endParaRPr>
            </a:p>
          </p:txBody>
        </p:sp>
        <p:sp>
          <p:nvSpPr>
            <p:cNvPr id="55" name="Oval 54">
              <a:extLst>
                <a:ext uri="{FF2B5EF4-FFF2-40B4-BE49-F238E27FC236}">
                  <a16:creationId xmlns="" xmlns:a16="http://schemas.microsoft.com/office/drawing/2014/main" id="{E22732E3-41BE-4D8B-A819-36571460533D}"/>
                </a:ext>
              </a:extLst>
            </p:cNvPr>
            <p:cNvSpPr/>
            <p:nvPr/>
          </p:nvSpPr>
          <p:spPr>
            <a:xfrm>
              <a:off x="2227651" y="4541977"/>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10</a:t>
              </a:r>
            </a:p>
          </p:txBody>
        </p:sp>
        <p:sp>
          <p:nvSpPr>
            <p:cNvPr id="56" name="Shape 188">
              <a:extLst>
                <a:ext uri="{FF2B5EF4-FFF2-40B4-BE49-F238E27FC236}">
                  <a16:creationId xmlns="" xmlns:a16="http://schemas.microsoft.com/office/drawing/2014/main" id="{C92D6ADF-15C1-4F6E-A051-981A4C30F00B}"/>
                </a:ext>
              </a:extLst>
            </p:cNvPr>
            <p:cNvSpPr/>
            <p:nvPr/>
          </p:nvSpPr>
          <p:spPr>
            <a:xfrm>
              <a:off x="2428515" y="4969848"/>
              <a:ext cx="2180451" cy="72007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sz="1800" b="1" u="sng" dirty="0">
                  <a:solidFill>
                    <a:schemeClr val="tx1"/>
                  </a:solidFill>
                  <a:latin typeface="Candara" panose="020E0502030303020204" pitchFamily="34" charset="0"/>
                  <a:ea typeface="Lato Light"/>
                  <a:cs typeface="Lato Light"/>
                </a:rPr>
                <a:t>PENYEMPURNAAN </a:t>
              </a:r>
            </a:p>
            <a:p>
              <a:pPr algn="ctr" defTabSz="219133" fontAlgn="auto">
                <a:lnSpc>
                  <a:spcPct val="100000"/>
                </a:lnSpc>
                <a:spcBef>
                  <a:spcPts val="0"/>
                </a:spcBef>
                <a:spcAft>
                  <a:spcPts val="0"/>
                </a:spcAft>
                <a:defRPr sz="1800">
                  <a:solidFill>
                    <a:srgbClr val="000000"/>
                  </a:solidFill>
                </a:defRPr>
              </a:pPr>
              <a:r>
                <a:rPr lang="en-US" sz="1600" b="1" dirty="0" err="1">
                  <a:solidFill>
                    <a:schemeClr val="tx1"/>
                  </a:solidFill>
                  <a:latin typeface="Candara" panose="020E0502030303020204" pitchFamily="34" charset="0"/>
                  <a:ea typeface="Lato Light"/>
                  <a:cs typeface="Lato Light"/>
                </a:rPr>
                <a:t>Raperda</a:t>
              </a:r>
              <a:r>
                <a:rPr lang="en-US" sz="1600" b="1" dirty="0">
                  <a:solidFill>
                    <a:schemeClr val="tx1"/>
                  </a:solidFill>
                  <a:latin typeface="Candara" panose="020E0502030303020204" pitchFamily="34" charset="0"/>
                  <a:ea typeface="Lato Light"/>
                  <a:cs typeface="Lato Light"/>
                </a:rPr>
                <a:t> APBD </a:t>
              </a:r>
              <a:r>
                <a:rPr lang="en-US" sz="1600" b="1" dirty="0" err="1">
                  <a:solidFill>
                    <a:schemeClr val="tx1"/>
                  </a:solidFill>
                  <a:latin typeface="Candara" panose="020E0502030303020204" pitchFamily="34" charset="0"/>
                  <a:ea typeface="Lato Light"/>
                  <a:cs typeface="Lato Light"/>
                </a:rPr>
                <a:t>dibahas</a:t>
              </a:r>
              <a:endParaRPr lang="en-US" sz="1600" b="1" dirty="0">
                <a:solidFill>
                  <a:schemeClr val="tx1"/>
                </a:solidFill>
                <a:latin typeface="Candara" panose="020E0502030303020204" pitchFamily="34" charset="0"/>
                <a:ea typeface="Lato Light"/>
                <a:cs typeface="Lato Light"/>
              </a:endParaRPr>
            </a:p>
            <a:p>
              <a:pPr algn="ctr" defTabSz="219133" fontAlgn="auto">
                <a:lnSpc>
                  <a:spcPct val="100000"/>
                </a:lnSpc>
                <a:spcBef>
                  <a:spcPts val="0"/>
                </a:spcBef>
                <a:spcAft>
                  <a:spcPts val="0"/>
                </a:spcAft>
                <a:defRPr sz="1800">
                  <a:solidFill>
                    <a:srgbClr val="000000"/>
                  </a:solidFill>
                </a:defRPr>
              </a:pPr>
              <a:r>
                <a:rPr lang="en-US" sz="1600" dirty="0" err="1">
                  <a:solidFill>
                    <a:schemeClr val="tx1"/>
                  </a:solidFill>
                  <a:latin typeface="Candara" panose="020E0502030303020204" pitchFamily="34" charset="0"/>
                  <a:ea typeface="Lato Light"/>
                  <a:cs typeface="Lato Light"/>
                </a:rPr>
                <a:t>Bupati</a:t>
              </a:r>
              <a:r>
                <a:rPr lang="en-US" sz="1600" dirty="0">
                  <a:solidFill>
                    <a:schemeClr val="tx1"/>
                  </a:solidFill>
                  <a:latin typeface="Candara" panose="020E0502030303020204" pitchFamily="34" charset="0"/>
                  <a:ea typeface="Lato Light"/>
                  <a:cs typeface="Lato Light"/>
                </a:rPr>
                <a:t>/</a:t>
              </a:r>
              <a:r>
                <a:rPr lang="en-US" sz="1600" dirty="0" err="1">
                  <a:solidFill>
                    <a:schemeClr val="tx1"/>
                  </a:solidFill>
                  <a:latin typeface="Candara" panose="020E0502030303020204" pitchFamily="34" charset="0"/>
                  <a:ea typeface="Lato Light"/>
                  <a:cs typeface="Lato Light"/>
                </a:rPr>
                <a:t>Walikota</a:t>
              </a:r>
              <a:r>
                <a:rPr lang="en-US" sz="1600" dirty="0">
                  <a:solidFill>
                    <a:schemeClr val="tx1"/>
                  </a:solidFill>
                  <a:latin typeface="Candara" panose="020E0502030303020204" pitchFamily="34" charset="0"/>
                  <a:ea typeface="Lato Light"/>
                  <a:cs typeface="Lato Light"/>
                </a:rPr>
                <a:t> &amp; DPRD</a:t>
              </a:r>
            </a:p>
          </p:txBody>
        </p:sp>
        <p:sp>
          <p:nvSpPr>
            <p:cNvPr id="57" name="Right Arrow 45">
              <a:extLst>
                <a:ext uri="{FF2B5EF4-FFF2-40B4-BE49-F238E27FC236}">
                  <a16:creationId xmlns="" xmlns:a16="http://schemas.microsoft.com/office/drawing/2014/main" id="{1C81F440-9144-4D6A-80F5-640FAD272FD2}"/>
                </a:ext>
              </a:extLst>
            </p:cNvPr>
            <p:cNvSpPr/>
            <p:nvPr/>
          </p:nvSpPr>
          <p:spPr>
            <a:xfrm>
              <a:off x="4565701" y="5142159"/>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sp>
        <p:nvSpPr>
          <p:cNvPr id="58" name="Title 1">
            <a:extLst>
              <a:ext uri="{FF2B5EF4-FFF2-40B4-BE49-F238E27FC236}">
                <a16:creationId xmlns="" xmlns:a16="http://schemas.microsoft.com/office/drawing/2014/main" id="{FFC1D6E6-5AEA-4A77-8F93-024449C6E7A2}"/>
              </a:ext>
            </a:extLst>
          </p:cNvPr>
          <p:cNvSpPr txBox="1">
            <a:spLocks/>
          </p:cNvSpPr>
          <p:nvPr/>
        </p:nvSpPr>
        <p:spPr>
          <a:xfrm>
            <a:off x="2423269" y="117174"/>
            <a:ext cx="8656980" cy="81274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C00000"/>
                </a:solidFill>
                <a:effectLst>
                  <a:outerShdw blurRad="38100" dist="38100" dir="2700000" algn="tl">
                    <a:srgbClr val="000000">
                      <a:alpha val="43137"/>
                    </a:srgbClr>
                  </a:outerShdw>
                </a:effectLst>
                <a:latin typeface="Candara" panose="020E0502030303020204" pitchFamily="34" charset="0"/>
              </a:rPr>
              <a:t>ALUR PENYUSUNAN </a:t>
            </a:r>
            <a:r>
              <a:rPr lang="en-US" sz="2800" dirty="0">
                <a:solidFill>
                  <a:srgbClr val="C00000"/>
                </a:solidFill>
                <a:effectLst>
                  <a:outerShdw blurRad="38100" dist="38100" dir="2700000" algn="tl">
                    <a:srgbClr val="000000">
                      <a:alpha val="43137"/>
                    </a:srgbClr>
                  </a:outerShdw>
                </a:effectLst>
                <a:latin typeface="Candara" panose="020E0502030303020204" pitchFamily="34" charset="0"/>
              </a:rPr>
              <a:t/>
            </a:r>
            <a:br>
              <a:rPr lang="en-US" sz="2800" dirty="0">
                <a:solidFill>
                  <a:srgbClr val="C00000"/>
                </a:solidFill>
                <a:effectLst>
                  <a:outerShdw blurRad="38100" dist="38100" dir="2700000" algn="tl">
                    <a:srgbClr val="000000">
                      <a:alpha val="43137"/>
                    </a:srgbClr>
                  </a:outerShdw>
                </a:effectLst>
                <a:latin typeface="Candara" panose="020E0502030303020204" pitchFamily="34" charset="0"/>
              </a:rPr>
            </a:br>
            <a:r>
              <a:rPr lang="en-US" sz="2400" dirty="0">
                <a:solidFill>
                  <a:srgbClr val="C00000"/>
                </a:solidFill>
                <a:effectLst>
                  <a:outerShdw blurRad="38100" dist="38100" dir="2700000" algn="tl">
                    <a:srgbClr val="000000">
                      <a:alpha val="43137"/>
                    </a:srgbClr>
                  </a:outerShdw>
                </a:effectLst>
                <a:latin typeface="Candara" panose="020E0502030303020204" pitchFamily="34" charset="0"/>
              </a:rPr>
              <a:t>HINGGA PERTANGGUNG JAWABAN PERDA APBD</a:t>
            </a:r>
            <a:endParaRPr lang="id-ID" sz="2800" dirty="0"/>
          </a:p>
        </p:txBody>
      </p:sp>
      <p:grpSp>
        <p:nvGrpSpPr>
          <p:cNvPr id="59" name="Group 58">
            <a:extLst>
              <a:ext uri="{FF2B5EF4-FFF2-40B4-BE49-F238E27FC236}">
                <a16:creationId xmlns="" xmlns:a16="http://schemas.microsoft.com/office/drawing/2014/main" id="{284EE838-EF79-40DF-954F-BAE06CACF773}"/>
              </a:ext>
            </a:extLst>
          </p:cNvPr>
          <p:cNvGrpSpPr/>
          <p:nvPr/>
        </p:nvGrpSpPr>
        <p:grpSpPr>
          <a:xfrm>
            <a:off x="9068956" y="4861007"/>
            <a:ext cx="2899851" cy="1282638"/>
            <a:chOff x="6945638" y="4477518"/>
            <a:chExt cx="2174888" cy="1282638"/>
          </a:xfrm>
        </p:grpSpPr>
        <p:sp>
          <p:nvSpPr>
            <p:cNvPr id="60" name="Shape 188">
              <a:extLst>
                <a:ext uri="{FF2B5EF4-FFF2-40B4-BE49-F238E27FC236}">
                  <a16:creationId xmlns="" xmlns:a16="http://schemas.microsoft.com/office/drawing/2014/main" id="{09E6E88C-958E-4350-AED3-384B6339CBC4}"/>
                </a:ext>
              </a:extLst>
            </p:cNvPr>
            <p:cNvSpPr/>
            <p:nvPr/>
          </p:nvSpPr>
          <p:spPr>
            <a:xfrm>
              <a:off x="7032051" y="4762963"/>
              <a:ext cx="1736765" cy="997193"/>
            </a:xfrm>
            <a:prstGeom prst="rect">
              <a:avLst/>
            </a:prstGeom>
            <a:solidFill>
              <a:schemeClr val="tx1"/>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marL="0" algn="ctr" defTabSz="219133" fontAlgn="auto">
                <a:lnSpc>
                  <a:spcPct val="100000"/>
                </a:lnSpc>
                <a:spcBef>
                  <a:spcPts val="0"/>
                </a:spcBef>
                <a:spcAft>
                  <a:spcPts val="0"/>
                </a:spcAft>
                <a:defRPr sz="1800">
                  <a:solidFill>
                    <a:srgbClr val="000000"/>
                  </a:solidFill>
                </a:defRPr>
              </a:pPr>
              <a:r>
                <a:rPr lang="en-US" sz="1800" b="1" u="sng" dirty="0">
                  <a:solidFill>
                    <a:schemeClr val="bg1"/>
                  </a:solidFill>
                  <a:latin typeface="Candara" panose="020E0502030303020204" pitchFamily="34" charset="0"/>
                  <a:ea typeface="Lato Light"/>
                  <a:cs typeface="Lato Light"/>
                </a:rPr>
                <a:t>DPA-SKPD </a:t>
              </a:r>
            </a:p>
            <a:p>
              <a:pPr marL="0" algn="ctr" defTabSz="219133" fontAlgn="auto">
                <a:lnSpc>
                  <a:spcPct val="100000"/>
                </a:lnSpc>
                <a:spcBef>
                  <a:spcPts val="0"/>
                </a:spcBef>
                <a:spcAft>
                  <a:spcPts val="0"/>
                </a:spcAft>
                <a:defRPr sz="1800">
                  <a:solidFill>
                    <a:srgbClr val="000000"/>
                  </a:solidFill>
                </a:defRPr>
              </a:pPr>
              <a:r>
                <a:rPr lang="en-US" sz="1600" dirty="0" err="1">
                  <a:solidFill>
                    <a:schemeClr val="bg1"/>
                  </a:solidFill>
                  <a:latin typeface="Candara" panose="020E0502030303020204" pitchFamily="34" charset="0"/>
                  <a:ea typeface="Lato Light"/>
                  <a:cs typeface="Lato Light"/>
                </a:rPr>
                <a:t>disusun</a:t>
              </a:r>
              <a:r>
                <a:rPr lang="en-US" sz="1600" dirty="0">
                  <a:solidFill>
                    <a:schemeClr val="bg1"/>
                  </a:solidFill>
                  <a:latin typeface="Candara" panose="020E0502030303020204" pitchFamily="34" charset="0"/>
                  <a:ea typeface="Lato Light"/>
                  <a:cs typeface="Lato Light"/>
                </a:rPr>
                <a:t> </a:t>
              </a:r>
              <a:r>
                <a:rPr lang="en-US" sz="1600" dirty="0" err="1">
                  <a:solidFill>
                    <a:schemeClr val="bg1"/>
                  </a:solidFill>
                  <a:latin typeface="Candara" panose="020E0502030303020204" pitchFamily="34" charset="0"/>
                  <a:ea typeface="Lato Light"/>
                  <a:cs typeface="Lato Light"/>
                </a:rPr>
                <a:t>masing-masing</a:t>
              </a:r>
              <a:r>
                <a:rPr lang="en-US" sz="1600" dirty="0">
                  <a:solidFill>
                    <a:schemeClr val="bg1"/>
                  </a:solidFill>
                  <a:latin typeface="Candara" panose="020E0502030303020204" pitchFamily="34" charset="0"/>
                  <a:ea typeface="Lato Light"/>
                  <a:cs typeface="Lato Light"/>
                </a:rPr>
                <a:t> SKPD</a:t>
              </a:r>
            </a:p>
          </p:txBody>
        </p:sp>
        <p:sp>
          <p:nvSpPr>
            <p:cNvPr id="61" name="Oval 60">
              <a:extLst>
                <a:ext uri="{FF2B5EF4-FFF2-40B4-BE49-F238E27FC236}">
                  <a16:creationId xmlns="" xmlns:a16="http://schemas.microsoft.com/office/drawing/2014/main" id="{6E9FA372-92D3-47BC-A12A-76C0C3565B26}"/>
                </a:ext>
              </a:extLst>
            </p:cNvPr>
            <p:cNvSpPr/>
            <p:nvPr/>
          </p:nvSpPr>
          <p:spPr>
            <a:xfrm>
              <a:off x="6945638" y="4477518"/>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12</a:t>
              </a:r>
            </a:p>
          </p:txBody>
        </p:sp>
        <p:sp>
          <p:nvSpPr>
            <p:cNvPr id="62" name="Right Arrow 46">
              <a:extLst>
                <a:ext uri="{FF2B5EF4-FFF2-40B4-BE49-F238E27FC236}">
                  <a16:creationId xmlns="" xmlns:a16="http://schemas.microsoft.com/office/drawing/2014/main" id="{35683F06-C0F4-4D7B-B96B-CC9D8590AC44}"/>
                </a:ext>
              </a:extLst>
            </p:cNvPr>
            <p:cNvSpPr/>
            <p:nvPr/>
          </p:nvSpPr>
          <p:spPr>
            <a:xfrm>
              <a:off x="8734656" y="5035681"/>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grpSp>
      <p:grpSp>
        <p:nvGrpSpPr>
          <p:cNvPr id="63" name="Group 62">
            <a:extLst>
              <a:ext uri="{FF2B5EF4-FFF2-40B4-BE49-F238E27FC236}">
                <a16:creationId xmlns="" xmlns:a16="http://schemas.microsoft.com/office/drawing/2014/main" id="{978C0F2C-0A54-4777-8552-F0FE724B3448}"/>
              </a:ext>
            </a:extLst>
          </p:cNvPr>
          <p:cNvGrpSpPr/>
          <p:nvPr/>
        </p:nvGrpSpPr>
        <p:grpSpPr>
          <a:xfrm>
            <a:off x="253155" y="4885732"/>
            <a:ext cx="2792971" cy="1254941"/>
            <a:chOff x="333787" y="4502242"/>
            <a:chExt cx="2094728" cy="1254941"/>
          </a:xfrm>
        </p:grpSpPr>
        <p:sp>
          <p:nvSpPr>
            <p:cNvPr id="64" name="Shape 188">
              <a:extLst>
                <a:ext uri="{FF2B5EF4-FFF2-40B4-BE49-F238E27FC236}">
                  <a16:creationId xmlns="" xmlns:a16="http://schemas.microsoft.com/office/drawing/2014/main" id="{9AD7A4AD-1DDF-48AE-AFA3-3CFE666EF7BC}"/>
                </a:ext>
              </a:extLst>
            </p:cNvPr>
            <p:cNvSpPr/>
            <p:nvPr/>
          </p:nvSpPr>
          <p:spPr>
            <a:xfrm>
              <a:off x="386268" y="4838259"/>
              <a:ext cx="1732163" cy="918924"/>
            </a:xfrm>
            <a:prstGeom prst="rect">
              <a:avLst/>
            </a:prstGeom>
            <a:solidFill>
              <a:srgbClr val="C00000"/>
            </a:solid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ctr">
              <a:noAutofit/>
            </a:bodyPr>
            <a:lstStyle>
              <a:lvl1pPr algn="l" defTabSz="584200">
                <a:lnSpc>
                  <a:spcPct val="110000"/>
                </a:lnSpc>
                <a:spcBef>
                  <a:spcPts val="3000"/>
                </a:spcBef>
                <a:defRPr sz="2000">
                  <a:solidFill>
                    <a:srgbClr val="4C4C4C"/>
                  </a:solidFill>
                  <a:latin typeface="Helvetica Neue Light"/>
                  <a:ea typeface="Helvetica Neue Light"/>
                  <a:cs typeface="Helvetica Neue Light"/>
                  <a:sym typeface="Helvetica Neue Light"/>
                </a:defRPr>
              </a:lvl1pPr>
            </a:lstStyle>
            <a:p>
              <a:pPr algn="ctr" defTabSz="219133" fontAlgn="auto">
                <a:lnSpc>
                  <a:spcPct val="100000"/>
                </a:lnSpc>
                <a:spcBef>
                  <a:spcPts val="0"/>
                </a:spcBef>
                <a:spcAft>
                  <a:spcPts val="0"/>
                </a:spcAft>
                <a:defRPr sz="1800">
                  <a:solidFill>
                    <a:srgbClr val="000000"/>
                  </a:solidFill>
                </a:defRPr>
              </a:pPr>
              <a:r>
                <a:rPr lang="en-US" b="1" u="sng"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EVALUASI</a:t>
              </a:r>
              <a:r>
                <a:rPr lang="en-US" sz="1800" b="1" u="sng"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 </a:t>
              </a:r>
            </a:p>
            <a:p>
              <a:pPr algn="ctr" defTabSz="219133" fontAlgn="auto">
                <a:lnSpc>
                  <a:spcPct val="100000"/>
                </a:lnSpc>
                <a:spcBef>
                  <a:spcPts val="0"/>
                </a:spcBef>
                <a:spcAft>
                  <a:spcPts val="0"/>
                </a:spcAft>
                <a:defRPr sz="1800">
                  <a:solidFill>
                    <a:srgbClr val="000000"/>
                  </a:solidFill>
                </a:defRPr>
              </a:pPr>
              <a:r>
                <a:rPr lang="en-US" sz="1600" b="1" dirty="0" err="1">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Raperda</a:t>
              </a:r>
              <a:r>
                <a:rPr lang="en-US" sz="1600" b="1"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 APBD </a:t>
              </a:r>
            </a:p>
            <a:p>
              <a:pPr algn="ctr" defTabSz="219133" fontAlgn="auto">
                <a:lnSpc>
                  <a:spcPct val="100000"/>
                </a:lnSpc>
                <a:spcBef>
                  <a:spcPts val="0"/>
                </a:spcBef>
                <a:spcAft>
                  <a:spcPts val="0"/>
                </a:spcAft>
                <a:defRPr sz="1800">
                  <a:solidFill>
                    <a:srgbClr val="000000"/>
                  </a:solidFill>
                </a:defRPr>
              </a:pPr>
              <a:r>
                <a:rPr lang="en-US" sz="1600" b="1" dirty="0">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Oleh </a:t>
              </a:r>
              <a:r>
                <a:rPr lang="en-US" sz="1600" b="1" dirty="0" err="1">
                  <a:solidFill>
                    <a:schemeClr val="bg1"/>
                  </a:solidFill>
                  <a:effectLst>
                    <a:outerShdw blurRad="38100" dist="38100" dir="2700000" algn="tl">
                      <a:srgbClr val="000000">
                        <a:alpha val="43137"/>
                      </a:srgbClr>
                    </a:outerShdw>
                  </a:effectLst>
                  <a:latin typeface="Candara" panose="020E0502030303020204" pitchFamily="34" charset="0"/>
                  <a:ea typeface="Lato Light"/>
                  <a:cs typeface="Lato Light"/>
                </a:rPr>
                <a:t>Gubernur</a:t>
              </a:r>
              <a:endParaRPr lang="en-US" sz="1200" b="1" dirty="0">
                <a:solidFill>
                  <a:schemeClr val="bg1"/>
                </a:solidFill>
                <a:effectLst>
                  <a:outerShdw blurRad="38100" dist="38100" dir="2700000" algn="tl">
                    <a:srgbClr val="000000">
                      <a:alpha val="43137"/>
                    </a:srgbClr>
                  </a:outerShdw>
                </a:effectLst>
                <a:latin typeface="Lato Light"/>
                <a:ea typeface="Lato Light"/>
                <a:cs typeface="Lato Light"/>
              </a:endParaRPr>
            </a:p>
          </p:txBody>
        </p:sp>
        <p:sp>
          <p:nvSpPr>
            <p:cNvPr id="65" name="Right Arrow 44">
              <a:extLst>
                <a:ext uri="{FF2B5EF4-FFF2-40B4-BE49-F238E27FC236}">
                  <a16:creationId xmlns="" xmlns:a16="http://schemas.microsoft.com/office/drawing/2014/main" id="{DFE96970-F773-45D0-80F8-3652749BFF24}"/>
                </a:ext>
              </a:extLst>
            </p:cNvPr>
            <p:cNvSpPr/>
            <p:nvPr/>
          </p:nvSpPr>
          <p:spPr>
            <a:xfrm>
              <a:off x="2042645" y="5094357"/>
              <a:ext cx="385870" cy="311124"/>
            </a:xfrm>
            <a:prstGeom prst="rightArrow">
              <a:avLst/>
            </a:prstGeom>
            <a:solidFill>
              <a:schemeClr val="accent3">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68584" tIns="34292" rIns="68584" bIns="34292" rtlCol="0" anchor="ctr"/>
            <a:lstStyle/>
            <a:p>
              <a:pPr algn="ctr" defTabSz="685846" fontAlgn="auto">
                <a:spcBef>
                  <a:spcPts val="0"/>
                </a:spcBef>
                <a:spcAft>
                  <a:spcPts val="0"/>
                </a:spcAft>
              </a:pPr>
              <a:endParaRPr lang="en-US" sz="1350">
                <a:solidFill>
                  <a:srgbClr val="FFFFFF"/>
                </a:solidFill>
                <a:latin typeface="Lato Light"/>
                <a:cs typeface="Lato Light"/>
              </a:endParaRPr>
            </a:p>
          </p:txBody>
        </p:sp>
        <p:sp>
          <p:nvSpPr>
            <p:cNvPr id="66" name="Oval 65">
              <a:extLst>
                <a:ext uri="{FF2B5EF4-FFF2-40B4-BE49-F238E27FC236}">
                  <a16:creationId xmlns="" xmlns:a16="http://schemas.microsoft.com/office/drawing/2014/main" id="{A1763F6E-8F81-4D8B-A384-33ECDA21C321}"/>
                </a:ext>
              </a:extLst>
            </p:cNvPr>
            <p:cNvSpPr/>
            <p:nvPr/>
          </p:nvSpPr>
          <p:spPr>
            <a:xfrm>
              <a:off x="333787" y="4502242"/>
              <a:ext cx="330590" cy="360572"/>
            </a:xfrm>
            <a:prstGeom prst="ellipse">
              <a:avLst/>
            </a:prstGeom>
            <a:solidFill>
              <a:schemeClr val="bg1"/>
            </a:solidFill>
            <a:ln w="12700">
              <a:solidFill>
                <a:srgbClr val="663300"/>
              </a:solidFill>
            </a:ln>
            <a:effectLst/>
          </p:spPr>
          <p:style>
            <a:lnRef idx="1">
              <a:schemeClr val="accent1"/>
            </a:lnRef>
            <a:fillRef idx="3">
              <a:schemeClr val="accent1"/>
            </a:fillRef>
            <a:effectRef idx="2">
              <a:schemeClr val="accent1"/>
            </a:effectRef>
            <a:fontRef idx="minor">
              <a:schemeClr val="lt1"/>
            </a:fontRef>
          </p:style>
          <p:txBody>
            <a:bodyPr wrap="none" lIns="68584" tIns="34292" rIns="68584" bIns="34292" rtlCol="0" anchor="ctr"/>
            <a:lstStyle/>
            <a:p>
              <a:pPr algn="ctr" defTabSz="685846" fontAlgn="auto">
                <a:spcBef>
                  <a:spcPts val="0"/>
                </a:spcBef>
                <a:spcAft>
                  <a:spcPts val="0"/>
                </a:spcAft>
              </a:pPr>
              <a:r>
                <a:rPr lang="en-US" sz="1350" b="1" dirty="0">
                  <a:solidFill>
                    <a:schemeClr val="tx1"/>
                  </a:solidFill>
                  <a:latin typeface="Lato Light"/>
                  <a:cs typeface="Lato Light"/>
                </a:rPr>
                <a:t>09</a:t>
              </a:r>
            </a:p>
          </p:txBody>
        </p:sp>
      </p:grpSp>
      <p:grpSp>
        <p:nvGrpSpPr>
          <p:cNvPr id="67" name="Group 66"/>
          <p:cNvGrpSpPr/>
          <p:nvPr/>
        </p:nvGrpSpPr>
        <p:grpSpPr>
          <a:xfrm>
            <a:off x="268451" y="147430"/>
            <a:ext cx="2002171" cy="1018803"/>
            <a:chOff x="251671" y="256486"/>
            <a:chExt cx="1501628" cy="1018803"/>
          </a:xfrm>
        </p:grpSpPr>
        <p:pic>
          <p:nvPicPr>
            <p:cNvPr id="68" name="Picture 2" descr="http://www.sumselprov.go.id/images/sumsel2.png"/>
            <p:cNvPicPr>
              <a:picLocks noChangeAspect="1" noChangeArrowheads="1"/>
            </p:cNvPicPr>
            <p:nvPr/>
          </p:nvPicPr>
          <p:blipFill>
            <a:blip r:embed="rId2"/>
            <a:srcRect/>
            <a:stretch>
              <a:fillRect/>
            </a:stretch>
          </p:blipFill>
          <p:spPr bwMode="auto">
            <a:xfrm>
              <a:off x="617006" y="256486"/>
              <a:ext cx="858366" cy="817306"/>
            </a:xfrm>
            <a:prstGeom prst="rect">
              <a:avLst/>
            </a:prstGeom>
            <a:noFill/>
          </p:spPr>
        </p:pic>
        <p:sp>
          <p:nvSpPr>
            <p:cNvPr id="69" name="TextBox 68"/>
            <p:cNvSpPr txBox="1"/>
            <p:nvPr/>
          </p:nvSpPr>
          <p:spPr>
            <a:xfrm>
              <a:off x="251671" y="998290"/>
              <a:ext cx="1501628" cy="276999"/>
            </a:xfrm>
            <a:prstGeom prst="rect">
              <a:avLst/>
            </a:prstGeom>
            <a:noFill/>
          </p:spPr>
          <p:txBody>
            <a:bodyPr wrap="square" rtlCol="0">
              <a:spAutoFit/>
            </a:bodyPr>
            <a:lstStyle/>
            <a:p>
              <a:r>
                <a:rPr lang="en-US" sz="1200" b="1" dirty="0"/>
                <a:t>BPSDMD</a:t>
              </a:r>
              <a:r>
                <a:rPr lang="id-ID" sz="1200" dirty="0"/>
                <a:t> </a:t>
              </a:r>
              <a:r>
                <a:rPr lang="id-ID" sz="1200" i="1" dirty="0">
                  <a:solidFill>
                    <a:srgbClr val="0070C0"/>
                  </a:solidFill>
                  <a:latin typeface="Jester" pitchFamily="2" charset="0"/>
                </a:rPr>
                <a:t>Prov Sumsel</a:t>
              </a:r>
            </a:p>
          </p:txBody>
        </p:sp>
      </p:grpSp>
    </p:spTree>
    <p:extLst>
      <p:ext uri="{BB962C8B-B14F-4D97-AF65-F5344CB8AC3E}">
        <p14:creationId xmlns:p14="http://schemas.microsoft.com/office/powerpoint/2010/main" val="3832377090"/>
      </p:ext>
    </p:extLst>
  </p:cSld>
  <p:clrMapOvr>
    <a:masterClrMapping/>
  </p:clrMapOvr>
  <mc:AlternateContent xmlns:mc="http://schemas.openxmlformats.org/markup-compatibility/2006" xmlns:p14="http://schemas.microsoft.com/office/powerpoint/2010/main">
    <mc:Choice Requires="p14">
      <p:transition spd="slow" p14:dur="1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p:cTn id="13" dur="500" fill="hold"/>
                                        <p:tgtEl>
                                          <p:spTgt spid="23"/>
                                        </p:tgtEl>
                                        <p:attrNameLst>
                                          <p:attrName>ppt_w</p:attrName>
                                        </p:attrNameLst>
                                      </p:cBhvr>
                                      <p:tavLst>
                                        <p:tav tm="0">
                                          <p:val>
                                            <p:fltVal val="0"/>
                                          </p:val>
                                        </p:tav>
                                        <p:tav tm="100000">
                                          <p:val>
                                            <p:strVal val="#ppt_w"/>
                                          </p:val>
                                        </p:tav>
                                      </p:tavLst>
                                    </p:anim>
                                    <p:anim calcmode="lin" valueType="num">
                                      <p:cBhvr>
                                        <p:cTn id="14" dur="500" fill="hold"/>
                                        <p:tgtEl>
                                          <p:spTgt spid="23"/>
                                        </p:tgtEl>
                                        <p:attrNameLst>
                                          <p:attrName>ppt_h</p:attrName>
                                        </p:attrNameLst>
                                      </p:cBhvr>
                                      <p:tavLst>
                                        <p:tav tm="0">
                                          <p:val>
                                            <p:fltVal val="0"/>
                                          </p:val>
                                        </p:tav>
                                        <p:tav tm="100000">
                                          <p:val>
                                            <p:strVal val="#ppt_h"/>
                                          </p:val>
                                        </p:tav>
                                      </p:tavLst>
                                    </p:anim>
                                    <p:animEffect transition="in" filter="fade">
                                      <p:cBhvr>
                                        <p:cTn id="15" dur="500"/>
                                        <p:tgtEl>
                                          <p:spTgt spid="2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500" fill="hold"/>
                                        <p:tgtEl>
                                          <p:spTgt spid="18"/>
                                        </p:tgtEl>
                                        <p:attrNameLst>
                                          <p:attrName>ppt_w</p:attrName>
                                        </p:attrNameLst>
                                      </p:cBhvr>
                                      <p:tavLst>
                                        <p:tav tm="0">
                                          <p:val>
                                            <p:fltVal val="0"/>
                                          </p:val>
                                        </p:tav>
                                        <p:tav tm="100000">
                                          <p:val>
                                            <p:strVal val="#ppt_w"/>
                                          </p:val>
                                        </p:tav>
                                      </p:tavLst>
                                    </p:anim>
                                    <p:anim calcmode="lin" valueType="num">
                                      <p:cBhvr>
                                        <p:cTn id="20" dur="500" fill="hold"/>
                                        <p:tgtEl>
                                          <p:spTgt spid="18"/>
                                        </p:tgtEl>
                                        <p:attrNameLst>
                                          <p:attrName>ppt_h</p:attrName>
                                        </p:attrNameLst>
                                      </p:cBhvr>
                                      <p:tavLst>
                                        <p:tav tm="0">
                                          <p:val>
                                            <p:fltVal val="0"/>
                                          </p:val>
                                        </p:tav>
                                        <p:tav tm="100000">
                                          <p:val>
                                            <p:strVal val="#ppt_h"/>
                                          </p:val>
                                        </p:tav>
                                      </p:tavLst>
                                    </p:anim>
                                    <p:animEffect transition="in" filter="fade">
                                      <p:cBhvr>
                                        <p:cTn id="21" dur="500"/>
                                        <p:tgtEl>
                                          <p:spTgt spid="18"/>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3"/>
                                        </p:tgtEl>
                                        <p:attrNameLst>
                                          <p:attrName>style.visibility</p:attrName>
                                        </p:attrNameLst>
                                      </p:cBhvr>
                                      <p:to>
                                        <p:strVal val="visible"/>
                                      </p:to>
                                    </p:set>
                                    <p:anim calcmode="lin" valueType="num">
                                      <p:cBhvr>
                                        <p:cTn id="32" dur="500" fill="hold"/>
                                        <p:tgtEl>
                                          <p:spTgt spid="43"/>
                                        </p:tgtEl>
                                        <p:attrNameLst>
                                          <p:attrName>ppt_w</p:attrName>
                                        </p:attrNameLst>
                                      </p:cBhvr>
                                      <p:tavLst>
                                        <p:tav tm="0">
                                          <p:val>
                                            <p:fltVal val="0"/>
                                          </p:val>
                                        </p:tav>
                                        <p:tav tm="100000">
                                          <p:val>
                                            <p:strVal val="#ppt_w"/>
                                          </p:val>
                                        </p:tav>
                                      </p:tavLst>
                                    </p:anim>
                                    <p:anim calcmode="lin" valueType="num">
                                      <p:cBhvr>
                                        <p:cTn id="33" dur="500" fill="hold"/>
                                        <p:tgtEl>
                                          <p:spTgt spid="43"/>
                                        </p:tgtEl>
                                        <p:attrNameLst>
                                          <p:attrName>ppt_h</p:attrName>
                                        </p:attrNameLst>
                                      </p:cBhvr>
                                      <p:tavLst>
                                        <p:tav tm="0">
                                          <p:val>
                                            <p:fltVal val="0"/>
                                          </p:val>
                                        </p:tav>
                                        <p:tav tm="100000">
                                          <p:val>
                                            <p:strVal val="#ppt_h"/>
                                          </p:val>
                                        </p:tav>
                                      </p:tavLst>
                                    </p:anim>
                                    <p:animEffect transition="in" filter="fade">
                                      <p:cBhvr>
                                        <p:cTn id="34" dur="500"/>
                                        <p:tgtEl>
                                          <p:spTgt spid="43"/>
                                        </p:tgtEl>
                                      </p:cBhvr>
                                    </p:animEffect>
                                  </p:childTnLst>
                                </p:cTn>
                              </p:par>
                            </p:childTnLst>
                          </p:cTn>
                        </p:par>
                        <p:par>
                          <p:cTn id="35" fill="hold">
                            <p:stCondLst>
                              <p:cond delay="500"/>
                            </p:stCondLst>
                            <p:childTnLst>
                              <p:par>
                                <p:cTn id="36" presetID="53" presetClass="entr" presetSubtype="16" fill="hold" nodeType="afterEffect">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cBhvr>
                                        <p:cTn id="38" dur="500" fill="hold"/>
                                        <p:tgtEl>
                                          <p:spTgt spid="38"/>
                                        </p:tgtEl>
                                        <p:attrNameLst>
                                          <p:attrName>ppt_w</p:attrName>
                                        </p:attrNameLst>
                                      </p:cBhvr>
                                      <p:tavLst>
                                        <p:tav tm="0">
                                          <p:val>
                                            <p:fltVal val="0"/>
                                          </p:val>
                                        </p:tav>
                                        <p:tav tm="100000">
                                          <p:val>
                                            <p:strVal val="#ppt_w"/>
                                          </p:val>
                                        </p:tav>
                                      </p:tavLst>
                                    </p:anim>
                                    <p:anim calcmode="lin" valueType="num">
                                      <p:cBhvr>
                                        <p:cTn id="39" dur="500" fill="hold"/>
                                        <p:tgtEl>
                                          <p:spTgt spid="38"/>
                                        </p:tgtEl>
                                        <p:attrNameLst>
                                          <p:attrName>ppt_h</p:attrName>
                                        </p:attrNameLst>
                                      </p:cBhvr>
                                      <p:tavLst>
                                        <p:tav tm="0">
                                          <p:val>
                                            <p:fltVal val="0"/>
                                          </p:val>
                                        </p:tav>
                                        <p:tav tm="100000">
                                          <p:val>
                                            <p:strVal val="#ppt_h"/>
                                          </p:val>
                                        </p:tav>
                                      </p:tavLst>
                                    </p:anim>
                                    <p:animEffect transition="in" filter="fade">
                                      <p:cBhvr>
                                        <p:cTn id="40" dur="500"/>
                                        <p:tgtEl>
                                          <p:spTgt spid="3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anim calcmode="lin" valueType="num">
                                      <p:cBhvr>
                                        <p:cTn id="45" dur="500" fill="hold"/>
                                        <p:tgtEl>
                                          <p:spTgt spid="34"/>
                                        </p:tgtEl>
                                        <p:attrNameLst>
                                          <p:attrName>ppt_w</p:attrName>
                                        </p:attrNameLst>
                                      </p:cBhvr>
                                      <p:tavLst>
                                        <p:tav tm="0">
                                          <p:val>
                                            <p:fltVal val="0"/>
                                          </p:val>
                                        </p:tav>
                                        <p:tav tm="100000">
                                          <p:val>
                                            <p:strVal val="#ppt_w"/>
                                          </p:val>
                                        </p:tav>
                                      </p:tavLst>
                                    </p:anim>
                                    <p:anim calcmode="lin" valueType="num">
                                      <p:cBhvr>
                                        <p:cTn id="46" dur="500" fill="hold"/>
                                        <p:tgtEl>
                                          <p:spTgt spid="34"/>
                                        </p:tgtEl>
                                        <p:attrNameLst>
                                          <p:attrName>ppt_h</p:attrName>
                                        </p:attrNameLst>
                                      </p:cBhvr>
                                      <p:tavLst>
                                        <p:tav tm="0">
                                          <p:val>
                                            <p:fltVal val="0"/>
                                          </p:val>
                                        </p:tav>
                                        <p:tav tm="100000">
                                          <p:val>
                                            <p:strVal val="#ppt_h"/>
                                          </p:val>
                                        </p:tav>
                                      </p:tavLst>
                                    </p:anim>
                                    <p:animEffect transition="in" filter="fade">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fltVal val="0"/>
                                          </p:val>
                                        </p:tav>
                                        <p:tav tm="100000">
                                          <p:val>
                                            <p:strVal val="#ppt_w"/>
                                          </p:val>
                                        </p:tav>
                                      </p:tavLst>
                                    </p:anim>
                                    <p:anim calcmode="lin" valueType="num">
                                      <p:cBhvr>
                                        <p:cTn id="53" dur="500" fill="hold"/>
                                        <p:tgtEl>
                                          <p:spTgt spid="28"/>
                                        </p:tgtEl>
                                        <p:attrNameLst>
                                          <p:attrName>ppt_h</p:attrName>
                                        </p:attrNameLst>
                                      </p:cBhvr>
                                      <p:tavLst>
                                        <p:tav tm="0">
                                          <p:val>
                                            <p:fltVal val="0"/>
                                          </p:val>
                                        </p:tav>
                                        <p:tav tm="100000">
                                          <p:val>
                                            <p:strVal val="#ppt_h"/>
                                          </p:val>
                                        </p:tav>
                                      </p:tavLst>
                                    </p:anim>
                                    <p:animEffect transition="in" filter="fade">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anim calcmode="lin" valueType="num">
                                      <p:cBhvr>
                                        <p:cTn id="59" dur="500" fill="hold"/>
                                        <p:tgtEl>
                                          <p:spTgt spid="63"/>
                                        </p:tgtEl>
                                        <p:attrNameLst>
                                          <p:attrName>ppt_w</p:attrName>
                                        </p:attrNameLst>
                                      </p:cBhvr>
                                      <p:tavLst>
                                        <p:tav tm="0">
                                          <p:val>
                                            <p:fltVal val="0"/>
                                          </p:val>
                                        </p:tav>
                                        <p:tav tm="100000">
                                          <p:val>
                                            <p:strVal val="#ppt_w"/>
                                          </p:val>
                                        </p:tav>
                                      </p:tavLst>
                                    </p:anim>
                                    <p:anim calcmode="lin" valueType="num">
                                      <p:cBhvr>
                                        <p:cTn id="60" dur="500" fill="hold"/>
                                        <p:tgtEl>
                                          <p:spTgt spid="63"/>
                                        </p:tgtEl>
                                        <p:attrNameLst>
                                          <p:attrName>ppt_h</p:attrName>
                                        </p:attrNameLst>
                                      </p:cBhvr>
                                      <p:tavLst>
                                        <p:tav tm="0">
                                          <p:val>
                                            <p:fltVal val="0"/>
                                          </p:val>
                                        </p:tav>
                                        <p:tav tm="100000">
                                          <p:val>
                                            <p:strVal val="#ppt_h"/>
                                          </p:val>
                                        </p:tav>
                                      </p:tavLst>
                                    </p:anim>
                                    <p:animEffect transition="in" filter="fade">
                                      <p:cBhvr>
                                        <p:cTn id="61" dur="500"/>
                                        <p:tgtEl>
                                          <p:spTgt spid="63"/>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53"/>
                                        </p:tgtEl>
                                        <p:attrNameLst>
                                          <p:attrName>style.visibility</p:attrName>
                                        </p:attrNameLst>
                                      </p:cBhvr>
                                      <p:to>
                                        <p:strVal val="visible"/>
                                      </p:to>
                                    </p:set>
                                    <p:anim calcmode="lin" valueType="num">
                                      <p:cBhvr>
                                        <p:cTn id="66" dur="500" fill="hold"/>
                                        <p:tgtEl>
                                          <p:spTgt spid="53"/>
                                        </p:tgtEl>
                                        <p:attrNameLst>
                                          <p:attrName>ppt_w</p:attrName>
                                        </p:attrNameLst>
                                      </p:cBhvr>
                                      <p:tavLst>
                                        <p:tav tm="0">
                                          <p:val>
                                            <p:fltVal val="0"/>
                                          </p:val>
                                        </p:tav>
                                        <p:tav tm="100000">
                                          <p:val>
                                            <p:strVal val="#ppt_w"/>
                                          </p:val>
                                        </p:tav>
                                      </p:tavLst>
                                    </p:anim>
                                    <p:anim calcmode="lin" valueType="num">
                                      <p:cBhvr>
                                        <p:cTn id="67" dur="500" fill="hold"/>
                                        <p:tgtEl>
                                          <p:spTgt spid="53"/>
                                        </p:tgtEl>
                                        <p:attrNameLst>
                                          <p:attrName>ppt_h</p:attrName>
                                        </p:attrNameLst>
                                      </p:cBhvr>
                                      <p:tavLst>
                                        <p:tav tm="0">
                                          <p:val>
                                            <p:fltVal val="0"/>
                                          </p:val>
                                        </p:tav>
                                        <p:tav tm="100000">
                                          <p:val>
                                            <p:strVal val="#ppt_h"/>
                                          </p:val>
                                        </p:tav>
                                      </p:tavLst>
                                    </p:anim>
                                    <p:animEffect transition="in" filter="fade">
                                      <p:cBhvr>
                                        <p:cTn id="68" dur="500"/>
                                        <p:tgtEl>
                                          <p:spTgt spid="53"/>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p:cTn id="73" dur="500" fill="hold"/>
                                        <p:tgtEl>
                                          <p:spTgt spid="8"/>
                                        </p:tgtEl>
                                        <p:attrNameLst>
                                          <p:attrName>ppt_w</p:attrName>
                                        </p:attrNameLst>
                                      </p:cBhvr>
                                      <p:tavLst>
                                        <p:tav tm="0">
                                          <p:val>
                                            <p:fltVal val="0"/>
                                          </p:val>
                                        </p:tav>
                                        <p:tav tm="100000">
                                          <p:val>
                                            <p:strVal val="#ppt_w"/>
                                          </p:val>
                                        </p:tav>
                                      </p:tavLst>
                                    </p:anim>
                                    <p:anim calcmode="lin" valueType="num">
                                      <p:cBhvr>
                                        <p:cTn id="74" dur="500" fill="hold"/>
                                        <p:tgtEl>
                                          <p:spTgt spid="8"/>
                                        </p:tgtEl>
                                        <p:attrNameLst>
                                          <p:attrName>ppt_h</p:attrName>
                                        </p:attrNameLst>
                                      </p:cBhvr>
                                      <p:tavLst>
                                        <p:tav tm="0">
                                          <p:val>
                                            <p:fltVal val="0"/>
                                          </p:val>
                                        </p:tav>
                                        <p:tav tm="100000">
                                          <p:val>
                                            <p:strVal val="#ppt_h"/>
                                          </p:val>
                                        </p:tav>
                                      </p:tavLst>
                                    </p:anim>
                                    <p:animEffect transition="in" filter="fade">
                                      <p:cBhvr>
                                        <p:cTn id="75" dur="500"/>
                                        <p:tgtEl>
                                          <p:spTgt spid="8"/>
                                        </p:tgtEl>
                                      </p:cBhvr>
                                    </p:animEffect>
                                  </p:childTnLst>
                                </p:cTn>
                              </p:par>
                            </p:childTnLst>
                          </p:cTn>
                        </p:par>
                        <p:par>
                          <p:cTn id="76" fill="hold">
                            <p:stCondLst>
                              <p:cond delay="500"/>
                            </p:stCondLst>
                            <p:childTnLst>
                              <p:par>
                                <p:cTn id="77" presetID="53" presetClass="entr" presetSubtype="16" fill="hold" nodeType="afterEffect">
                                  <p:stCondLst>
                                    <p:cond delay="0"/>
                                  </p:stCondLst>
                                  <p:childTnLst>
                                    <p:set>
                                      <p:cBhvr>
                                        <p:cTn id="78" dur="1" fill="hold">
                                          <p:stCondLst>
                                            <p:cond delay="0"/>
                                          </p:stCondLst>
                                        </p:cTn>
                                        <p:tgtEl>
                                          <p:spTgt spid="59"/>
                                        </p:tgtEl>
                                        <p:attrNameLst>
                                          <p:attrName>style.visibility</p:attrName>
                                        </p:attrNameLst>
                                      </p:cBhvr>
                                      <p:to>
                                        <p:strVal val="visible"/>
                                      </p:to>
                                    </p:set>
                                    <p:anim calcmode="lin" valueType="num">
                                      <p:cBhvr>
                                        <p:cTn id="79" dur="500" fill="hold"/>
                                        <p:tgtEl>
                                          <p:spTgt spid="59"/>
                                        </p:tgtEl>
                                        <p:attrNameLst>
                                          <p:attrName>ppt_w</p:attrName>
                                        </p:attrNameLst>
                                      </p:cBhvr>
                                      <p:tavLst>
                                        <p:tav tm="0">
                                          <p:val>
                                            <p:fltVal val="0"/>
                                          </p:val>
                                        </p:tav>
                                        <p:tav tm="100000">
                                          <p:val>
                                            <p:strVal val="#ppt_w"/>
                                          </p:val>
                                        </p:tav>
                                      </p:tavLst>
                                    </p:anim>
                                    <p:anim calcmode="lin" valueType="num">
                                      <p:cBhvr>
                                        <p:cTn id="80" dur="500" fill="hold"/>
                                        <p:tgtEl>
                                          <p:spTgt spid="59"/>
                                        </p:tgtEl>
                                        <p:attrNameLst>
                                          <p:attrName>ppt_h</p:attrName>
                                        </p:attrNameLst>
                                      </p:cBhvr>
                                      <p:tavLst>
                                        <p:tav tm="0">
                                          <p:val>
                                            <p:fltVal val="0"/>
                                          </p:val>
                                        </p:tav>
                                        <p:tav tm="100000">
                                          <p:val>
                                            <p:strVal val="#ppt_h"/>
                                          </p:val>
                                        </p:tav>
                                      </p:tavLst>
                                    </p:anim>
                                    <p:animEffect transition="in" filter="fade">
                                      <p:cBhvr>
                                        <p:cTn id="8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por Trai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Vapor Trail">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Vapor Trail</Template>
  <TotalTime>3193</TotalTime>
  <Words>2866</Words>
  <Application>Microsoft Office PowerPoint</Application>
  <PresentationFormat>Custom</PresentationFormat>
  <Paragraphs>839</Paragraphs>
  <Slides>43</Slides>
  <Notes>10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Vapor Trail</vt:lpstr>
      <vt:lpstr>PENGENALAN/PERENCANAAN SIKLUS ANGGARAN DAERAH</vt:lpstr>
      <vt:lpstr>IDENTITAS DIRI</vt:lpstr>
      <vt:lpstr>PERATURAN PERUNDANG-UNDANGAN  PENGELOLAAN KEUANGAN DAERAH</vt:lpstr>
      <vt:lpstr>PowerPoint Presentation</vt:lpstr>
      <vt:lpstr>PowerPoint Presentation</vt:lpstr>
      <vt:lpstr>DASAR HUKUM  PENGELOLAAN KEUANGAN DAERAH</vt:lpstr>
      <vt:lpstr>PowerPoint Presentation</vt:lpstr>
      <vt:lpstr>SIKLUS PENGELOLAAN KEUANGAN DAERAH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Struktur APBD PP No. 12/2019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BUDGETING = PENYUSUNAN ANGGARAN</vt:lpstr>
      <vt:lpstr>PENGANGGARAN</vt:lpstr>
      <vt:lpstr>FUNGSI ANGGARAN:</vt:lpstr>
      <vt:lpstr>ASAS PENYUSUNAN ANGGARAN</vt:lpstr>
      <vt:lpstr>PowerPoint Presentation</vt:lpstr>
      <vt:lpstr>ASAS PENYUSUNAN ANGGARAN</vt:lpstr>
      <vt:lpstr>PowerPoint Presentation</vt:lpstr>
      <vt:lpstr>Prinsip Pengelolaan Anggaran</vt:lpstr>
      <vt:lpstr>Prinsip-Prinsip Penganggaran</vt:lpstr>
      <vt:lpstr>ISI ANGGARAN:</vt:lpstr>
      <vt:lpstr>TUGAS POKOK PENGGUNA dan  KUASA PENGGUNA ANGGARAN</vt:lpstr>
      <vt:lpstr>Teknik penyusunan anggaran;  meliputi:</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bagren</dc:creator>
  <cp:lastModifiedBy>ismail - [2010]</cp:lastModifiedBy>
  <cp:revision>161</cp:revision>
  <cp:lastPrinted>2024-03-18T07:36:06Z</cp:lastPrinted>
  <dcterms:created xsi:type="dcterms:W3CDTF">2019-01-15T09:54:29Z</dcterms:created>
  <dcterms:modified xsi:type="dcterms:W3CDTF">2024-03-18T07:36:09Z</dcterms:modified>
</cp:coreProperties>
</file>