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3" r:id="rId14"/>
    <p:sldId id="268" r:id="rId15"/>
    <p:sldId id="269" r:id="rId16"/>
    <p:sldId id="270" r:id="rId17"/>
    <p:sldId id="271" r:id="rId18"/>
    <p:sldId id="272" r:id="rId19"/>
  </p:sldIdLst>
  <p:sldSz cx="18288000" cy="10287000"/>
  <p:notesSz cx="6858000" cy="9144000"/>
  <p:embeddedFontLst>
    <p:embeddedFont>
      <p:font typeface="Poppins" charset="0"/>
      <p:regular r:id="rId20"/>
    </p:embeddedFont>
    <p:embeddedFont>
      <p:font typeface="Calibri" pitchFamily="34" charset="0"/>
      <p:regular r:id="rId21"/>
      <p:bold r:id="rId22"/>
      <p:italic r:id="rId23"/>
      <p:boldItalic r:id="rId24"/>
    </p:embeddedFont>
    <p:embeddedFont>
      <p:font typeface="Poppins Bold"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51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hyperlink" Target="https://s.id/BPSDM-Dinas"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sv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hyperlink" Target="https://s.id/BPSDM-Dinas" TargetMode="External"/><Relationship Id="rId5" Type="http://schemas.openxmlformats.org/officeDocument/2006/relationships/image" Target="../media/image14.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9.jpeg"/><Relationship Id="rId7" Type="http://schemas.openxmlformats.org/officeDocument/2006/relationships/image" Target="../media/image32.sv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8.svg"/><Relationship Id="rId4" Type="http://schemas.openxmlformats.org/officeDocument/2006/relationships/image" Target="../media/image12.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25506" y="-254477"/>
            <a:ext cx="12173240" cy="10541477"/>
            <a:chOff x="0" y="0"/>
            <a:chExt cx="4282440" cy="3708400"/>
          </a:xfrm>
        </p:grpSpPr>
        <p:sp>
          <p:nvSpPr>
            <p:cNvPr id="3" name="Freeform 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2"/>
              <a:stretch>
                <a:fillRect t="-26746" b="-26746"/>
              </a:stretch>
            </a:blipFill>
          </p:spPr>
        </p:sp>
      </p:grpSp>
      <p:grpSp>
        <p:nvGrpSpPr>
          <p:cNvPr id="4" name="Group 4"/>
          <p:cNvGrpSpPr/>
          <p:nvPr/>
        </p:nvGrpSpPr>
        <p:grpSpPr>
          <a:xfrm rot="2332430">
            <a:off x="10361167" y="-2667775"/>
            <a:ext cx="333700" cy="7948406"/>
            <a:chOff x="0" y="0"/>
            <a:chExt cx="87888" cy="2093407"/>
          </a:xfrm>
        </p:grpSpPr>
        <p:sp>
          <p:nvSpPr>
            <p:cNvPr id="5" name="Freeform 5"/>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6" name="TextBox 6"/>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rot="3328133">
            <a:off x="9338764" y="7494556"/>
            <a:ext cx="7296263" cy="1639659"/>
          </a:xfrm>
          <a:custGeom>
            <a:avLst/>
            <a:gdLst/>
            <a:ahLst/>
            <a:cxnLst/>
            <a:rect l="l" t="t" r="r" b="b"/>
            <a:pathLst>
              <a:path w="7296263" h="1639659">
                <a:moveTo>
                  <a:pt x="0" y="0"/>
                </a:moveTo>
                <a:lnTo>
                  <a:pt x="7296263" y="0"/>
                </a:lnTo>
                <a:lnTo>
                  <a:pt x="7296263" y="1639659"/>
                </a:lnTo>
                <a:lnTo>
                  <a:pt x="0" y="1639659"/>
                </a:lnTo>
                <a:lnTo>
                  <a:pt x="0" y="0"/>
                </a:lnTo>
                <a:close/>
              </a:path>
            </a:pathLst>
          </a:custGeom>
          <a:blipFill>
            <a:blip r:embed="rId3">
              <a:extLst>
                <a:ext uri="{96DAC541-7B7A-43D3-8B79-37D633B846F1}">
                  <asvg:svgBlip xmlns:asvg="http://schemas.microsoft.com/office/drawing/2016/SVG/main" xmlns="" r:embed="rId4"/>
                </a:ext>
              </a:extLst>
            </a:blip>
            <a:stretch>
              <a:fillRect t="-103242" b="-47711"/>
            </a:stretch>
          </a:blipFill>
        </p:spPr>
      </p:sp>
      <p:grpSp>
        <p:nvGrpSpPr>
          <p:cNvPr id="8" name="Group 8"/>
          <p:cNvGrpSpPr/>
          <p:nvPr/>
        </p:nvGrpSpPr>
        <p:grpSpPr>
          <a:xfrm rot="-1982695">
            <a:off x="11515192" y="4997596"/>
            <a:ext cx="1272884" cy="7948406"/>
            <a:chOff x="0" y="0"/>
            <a:chExt cx="335245" cy="2093407"/>
          </a:xfrm>
        </p:grpSpPr>
        <p:sp>
          <p:nvSpPr>
            <p:cNvPr id="9" name="Freeform 9"/>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0" name="TextBox 10"/>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rot="8100000">
            <a:off x="7498052" y="6250977"/>
            <a:ext cx="5100822" cy="1074812"/>
          </a:xfrm>
          <a:custGeom>
            <a:avLst/>
            <a:gdLst/>
            <a:ahLst/>
            <a:cxnLst/>
            <a:rect l="l" t="t" r="r" b="b"/>
            <a:pathLst>
              <a:path w="5100822" h="1074812">
                <a:moveTo>
                  <a:pt x="0" y="0"/>
                </a:moveTo>
                <a:lnTo>
                  <a:pt x="5100822" y="0"/>
                </a:lnTo>
                <a:lnTo>
                  <a:pt x="5100822" y="1074812"/>
                </a:lnTo>
                <a:lnTo>
                  <a:pt x="0" y="1074812"/>
                </a:lnTo>
                <a:lnTo>
                  <a:pt x="0" y="0"/>
                </a:lnTo>
                <a:close/>
              </a:path>
            </a:pathLst>
          </a:custGeom>
          <a:blipFill>
            <a:blip r:embed="rId3">
              <a:extLst>
                <a:ext uri="{96DAC541-7B7A-43D3-8B79-37D633B846F1}">
                  <asvg:svgBlip xmlns:asvg="http://schemas.microsoft.com/office/drawing/2016/SVG/main" xmlns="" r:embed="rId4"/>
                </a:ext>
              </a:extLst>
            </a:blip>
            <a:stretch>
              <a:fillRect l="-35827" t="-201649" r="-7213" b="-81189"/>
            </a:stretch>
          </a:blipFill>
        </p:spPr>
      </p:sp>
      <p:sp>
        <p:nvSpPr>
          <p:cNvPr id="12" name="Freeform 12"/>
          <p:cNvSpPr/>
          <p:nvPr/>
        </p:nvSpPr>
        <p:spPr>
          <a:xfrm rot="7883962">
            <a:off x="9427823" y="1108417"/>
            <a:ext cx="7296263" cy="1639659"/>
          </a:xfrm>
          <a:custGeom>
            <a:avLst/>
            <a:gdLst/>
            <a:ahLst/>
            <a:cxnLst/>
            <a:rect l="l" t="t" r="r" b="b"/>
            <a:pathLst>
              <a:path w="7296263" h="1639659">
                <a:moveTo>
                  <a:pt x="0" y="0"/>
                </a:moveTo>
                <a:lnTo>
                  <a:pt x="7296263" y="0"/>
                </a:lnTo>
                <a:lnTo>
                  <a:pt x="7296263" y="1639659"/>
                </a:lnTo>
                <a:lnTo>
                  <a:pt x="0" y="1639659"/>
                </a:lnTo>
                <a:lnTo>
                  <a:pt x="0" y="0"/>
                </a:lnTo>
                <a:close/>
              </a:path>
            </a:pathLst>
          </a:custGeom>
          <a:blipFill>
            <a:blip r:embed="rId3">
              <a:extLst>
                <a:ext uri="{96DAC541-7B7A-43D3-8B79-37D633B846F1}">
                  <asvg:svgBlip xmlns:asvg="http://schemas.microsoft.com/office/drawing/2016/SVG/main" xmlns="" r:embed="rId4"/>
                </a:ext>
              </a:extLst>
            </a:blip>
            <a:stretch>
              <a:fillRect t="-103242" b="-47711"/>
            </a:stretch>
          </a:blipFill>
        </p:spPr>
      </p:sp>
      <p:grpSp>
        <p:nvGrpSpPr>
          <p:cNvPr id="13" name="Group 13"/>
          <p:cNvGrpSpPr/>
          <p:nvPr/>
        </p:nvGrpSpPr>
        <p:grpSpPr>
          <a:xfrm rot="2348597">
            <a:off x="12091432" y="-3230784"/>
            <a:ext cx="1272884" cy="7948406"/>
            <a:chOff x="0" y="0"/>
            <a:chExt cx="335245" cy="2093407"/>
          </a:xfrm>
        </p:grpSpPr>
        <p:sp>
          <p:nvSpPr>
            <p:cNvPr id="14" name="Freeform 14"/>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5" name="TextBox 15"/>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982695">
            <a:off x="8895447" y="5657099"/>
            <a:ext cx="1272884" cy="7948406"/>
            <a:chOff x="0" y="0"/>
            <a:chExt cx="335245" cy="2093407"/>
          </a:xfrm>
        </p:grpSpPr>
        <p:sp>
          <p:nvSpPr>
            <p:cNvPr id="17" name="Freeform 17"/>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8" name="TextBox 18"/>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982695">
            <a:off x="10602125" y="5401032"/>
            <a:ext cx="333700" cy="7948406"/>
            <a:chOff x="0" y="0"/>
            <a:chExt cx="87888" cy="2093407"/>
          </a:xfrm>
        </p:grpSpPr>
        <p:sp>
          <p:nvSpPr>
            <p:cNvPr id="20" name="Freeform 20"/>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21" name="TextBox 21"/>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22" name="AutoShape 22"/>
          <p:cNvSpPr/>
          <p:nvPr/>
        </p:nvSpPr>
        <p:spPr>
          <a:xfrm rot="-7385849">
            <a:off x="8646170" y="9181349"/>
            <a:ext cx="6492240" cy="0"/>
          </a:xfrm>
          <a:prstGeom prst="line">
            <a:avLst/>
          </a:prstGeom>
          <a:ln w="38100" cap="flat">
            <a:solidFill>
              <a:srgbClr val="FFFFFF"/>
            </a:solidFill>
            <a:prstDash val="solid"/>
            <a:headEnd type="none" w="sm" len="sm"/>
            <a:tailEnd type="none" w="sm" len="sm"/>
          </a:ln>
        </p:spPr>
      </p:sp>
      <p:sp>
        <p:nvSpPr>
          <p:cNvPr id="23" name="Freeform 23"/>
          <p:cNvSpPr/>
          <p:nvPr/>
        </p:nvSpPr>
        <p:spPr>
          <a:xfrm rot="2700000">
            <a:off x="8403289" y="2830444"/>
            <a:ext cx="3967638" cy="1023195"/>
          </a:xfrm>
          <a:custGeom>
            <a:avLst/>
            <a:gdLst/>
            <a:ahLst/>
            <a:cxnLst/>
            <a:rect l="l" t="t" r="r" b="b"/>
            <a:pathLst>
              <a:path w="3967638" h="1023195">
                <a:moveTo>
                  <a:pt x="0" y="0"/>
                </a:moveTo>
                <a:lnTo>
                  <a:pt x="3967638" y="0"/>
                </a:lnTo>
                <a:lnTo>
                  <a:pt x="3967638" y="1023195"/>
                </a:lnTo>
                <a:lnTo>
                  <a:pt x="0" y="1023195"/>
                </a:lnTo>
                <a:lnTo>
                  <a:pt x="0" y="0"/>
                </a:lnTo>
                <a:close/>
              </a:path>
            </a:pathLst>
          </a:custGeom>
          <a:blipFill>
            <a:blip r:embed="rId3">
              <a:extLst>
                <a:ext uri="{96DAC541-7B7A-43D3-8B79-37D633B846F1}">
                  <asvg:svgBlip xmlns:asvg="http://schemas.microsoft.com/office/drawing/2016/SVG/main" xmlns="" r:embed="rId4"/>
                </a:ext>
              </a:extLst>
            </a:blip>
            <a:stretch>
              <a:fillRect l="-74620" t="-211822" r="-9273" b="-90329"/>
            </a:stretch>
          </a:blipFill>
        </p:spPr>
      </p:sp>
      <p:grpSp>
        <p:nvGrpSpPr>
          <p:cNvPr id="24" name="Group 24"/>
          <p:cNvGrpSpPr/>
          <p:nvPr/>
        </p:nvGrpSpPr>
        <p:grpSpPr>
          <a:xfrm>
            <a:off x="6843662" y="2407340"/>
            <a:ext cx="4873849" cy="487384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59FFAA"/>
            </a:solidFill>
          </p:spPr>
        </p:sp>
        <p:sp>
          <p:nvSpPr>
            <p:cNvPr id="26" name="TextBox 26"/>
            <p:cNvSpPr txBox="1"/>
            <p:nvPr/>
          </p:nvSpPr>
          <p:spPr>
            <a:xfrm>
              <a:off x="139700" y="101600"/>
              <a:ext cx="533400" cy="5715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rot="2348597">
            <a:off x="9437144" y="-3974203"/>
            <a:ext cx="1272884" cy="7948406"/>
            <a:chOff x="0" y="0"/>
            <a:chExt cx="335245" cy="2093407"/>
          </a:xfrm>
        </p:grpSpPr>
        <p:sp>
          <p:nvSpPr>
            <p:cNvPr id="28" name="Freeform 28"/>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29" name="TextBox 29"/>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sp>
        <p:nvSpPr>
          <p:cNvPr id="30" name="AutoShape 30"/>
          <p:cNvSpPr/>
          <p:nvPr/>
        </p:nvSpPr>
        <p:spPr>
          <a:xfrm rot="-3022058">
            <a:off x="6479386" y="-19050"/>
            <a:ext cx="6492240" cy="0"/>
          </a:xfrm>
          <a:prstGeom prst="line">
            <a:avLst/>
          </a:prstGeom>
          <a:ln w="38100" cap="flat">
            <a:solidFill>
              <a:srgbClr val="FFFFFF"/>
            </a:solidFill>
            <a:prstDash val="solid"/>
            <a:headEnd type="none" w="sm" len="sm"/>
            <a:tailEnd type="none" w="sm" len="sm"/>
          </a:ln>
        </p:spPr>
      </p:sp>
      <p:grpSp>
        <p:nvGrpSpPr>
          <p:cNvPr id="31" name="Group 31"/>
          <p:cNvGrpSpPr/>
          <p:nvPr/>
        </p:nvGrpSpPr>
        <p:grpSpPr>
          <a:xfrm>
            <a:off x="-2095001" y="2407340"/>
            <a:ext cx="11375587" cy="4873849"/>
            <a:chOff x="0" y="0"/>
            <a:chExt cx="2996039" cy="1283647"/>
          </a:xfrm>
        </p:grpSpPr>
        <p:sp>
          <p:nvSpPr>
            <p:cNvPr id="32" name="Freeform 32"/>
            <p:cNvSpPr/>
            <p:nvPr/>
          </p:nvSpPr>
          <p:spPr>
            <a:xfrm>
              <a:off x="0" y="0"/>
              <a:ext cx="2996040" cy="1283647"/>
            </a:xfrm>
            <a:custGeom>
              <a:avLst/>
              <a:gdLst/>
              <a:ahLst/>
              <a:cxnLst/>
              <a:rect l="l" t="t" r="r" b="b"/>
              <a:pathLst>
                <a:path w="2996040" h="1283647">
                  <a:moveTo>
                    <a:pt x="0" y="0"/>
                  </a:moveTo>
                  <a:lnTo>
                    <a:pt x="2996040" y="0"/>
                  </a:lnTo>
                  <a:lnTo>
                    <a:pt x="2996040" y="1283647"/>
                  </a:lnTo>
                  <a:lnTo>
                    <a:pt x="0" y="1283647"/>
                  </a:lnTo>
                  <a:close/>
                </a:path>
              </a:pathLst>
            </a:custGeom>
            <a:solidFill>
              <a:srgbClr val="59FFAA"/>
            </a:solidFill>
          </p:spPr>
        </p:sp>
        <p:sp>
          <p:nvSpPr>
            <p:cNvPr id="33" name="TextBox 33"/>
            <p:cNvSpPr txBox="1"/>
            <p:nvPr/>
          </p:nvSpPr>
          <p:spPr>
            <a:xfrm>
              <a:off x="0" y="-38100"/>
              <a:ext cx="2996039" cy="1321747"/>
            </a:xfrm>
            <a:prstGeom prst="rect">
              <a:avLst/>
            </a:prstGeom>
          </p:spPr>
          <p:txBody>
            <a:bodyPr lIns="50800" tIns="50800" rIns="50800" bIns="50800" rtlCol="0" anchor="ctr"/>
            <a:lstStyle/>
            <a:p>
              <a:pPr algn="ctr">
                <a:lnSpc>
                  <a:spcPts val="2659"/>
                </a:lnSpc>
                <a:spcBef>
                  <a:spcPct val="0"/>
                </a:spcBef>
              </a:pPr>
              <a:endParaRPr/>
            </a:p>
          </p:txBody>
        </p:sp>
      </p:grpSp>
      <p:sp>
        <p:nvSpPr>
          <p:cNvPr id="34" name="Freeform 34"/>
          <p:cNvSpPr/>
          <p:nvPr/>
        </p:nvSpPr>
        <p:spPr>
          <a:xfrm>
            <a:off x="424120" y="443910"/>
            <a:ext cx="867714" cy="862518"/>
          </a:xfrm>
          <a:custGeom>
            <a:avLst/>
            <a:gdLst/>
            <a:ahLst/>
            <a:cxnLst/>
            <a:rect l="l" t="t" r="r" b="b"/>
            <a:pathLst>
              <a:path w="867714" h="862518">
                <a:moveTo>
                  <a:pt x="0" y="0"/>
                </a:moveTo>
                <a:lnTo>
                  <a:pt x="867714" y="0"/>
                </a:lnTo>
                <a:lnTo>
                  <a:pt x="867714" y="862518"/>
                </a:lnTo>
                <a:lnTo>
                  <a:pt x="0" y="862518"/>
                </a:lnTo>
                <a:lnTo>
                  <a:pt x="0" y="0"/>
                </a:lnTo>
                <a:close/>
              </a:path>
            </a:pathLst>
          </a:custGeom>
          <a:blipFill>
            <a:blip r:embed="rId5"/>
            <a:stretch>
              <a:fillRect/>
            </a:stretch>
          </a:blipFill>
        </p:spPr>
      </p:sp>
      <p:sp>
        <p:nvSpPr>
          <p:cNvPr id="35" name="Freeform 35"/>
          <p:cNvSpPr/>
          <p:nvPr/>
        </p:nvSpPr>
        <p:spPr>
          <a:xfrm>
            <a:off x="1538745" y="443910"/>
            <a:ext cx="733365" cy="937446"/>
          </a:xfrm>
          <a:custGeom>
            <a:avLst/>
            <a:gdLst/>
            <a:ahLst/>
            <a:cxnLst/>
            <a:rect l="l" t="t" r="r" b="b"/>
            <a:pathLst>
              <a:path w="733365" h="937446">
                <a:moveTo>
                  <a:pt x="0" y="0"/>
                </a:moveTo>
                <a:lnTo>
                  <a:pt x="733365" y="0"/>
                </a:lnTo>
                <a:lnTo>
                  <a:pt x="733365" y="937446"/>
                </a:lnTo>
                <a:lnTo>
                  <a:pt x="0" y="937446"/>
                </a:lnTo>
                <a:lnTo>
                  <a:pt x="0" y="0"/>
                </a:lnTo>
                <a:close/>
              </a:path>
            </a:pathLst>
          </a:custGeom>
          <a:blipFill>
            <a:blip r:embed="rId6"/>
            <a:stretch>
              <a:fillRect/>
            </a:stretch>
          </a:blipFill>
        </p:spPr>
      </p:sp>
      <p:sp>
        <p:nvSpPr>
          <p:cNvPr id="36" name="TextBox 36"/>
          <p:cNvSpPr txBox="1"/>
          <p:nvPr/>
        </p:nvSpPr>
        <p:spPr>
          <a:xfrm>
            <a:off x="424120" y="3417358"/>
            <a:ext cx="10659923" cy="2667000"/>
          </a:xfrm>
          <a:prstGeom prst="rect">
            <a:avLst/>
          </a:prstGeom>
        </p:spPr>
        <p:txBody>
          <a:bodyPr lIns="0" tIns="0" rIns="0" bIns="0" rtlCol="0" anchor="t">
            <a:spAutoFit/>
          </a:bodyPr>
          <a:lstStyle/>
          <a:p>
            <a:pPr>
              <a:lnSpc>
                <a:spcPts val="6840"/>
              </a:lnSpc>
            </a:pPr>
            <a:r>
              <a:rPr lang="en-US" sz="5700">
                <a:solidFill>
                  <a:srgbClr val="080A0C"/>
                </a:solidFill>
                <a:latin typeface="Poppins Bold"/>
              </a:rPr>
              <a:t>MEKANISME PENYALURAN DANA BOS, DAK FISIK DAN APBD</a:t>
            </a:r>
          </a:p>
        </p:txBody>
      </p:sp>
      <p:sp>
        <p:nvSpPr>
          <p:cNvPr id="37" name="TextBox 37"/>
          <p:cNvSpPr txBox="1"/>
          <p:nvPr/>
        </p:nvSpPr>
        <p:spPr>
          <a:xfrm>
            <a:off x="857977" y="8347988"/>
            <a:ext cx="6213241" cy="657225"/>
          </a:xfrm>
          <a:prstGeom prst="rect">
            <a:avLst/>
          </a:prstGeom>
        </p:spPr>
        <p:txBody>
          <a:bodyPr lIns="0" tIns="0" rIns="0" bIns="0" rtlCol="0" anchor="t">
            <a:spAutoFit/>
          </a:bodyPr>
          <a:lstStyle/>
          <a:p>
            <a:pPr>
              <a:lnSpc>
                <a:spcPts val="4919"/>
              </a:lnSpc>
              <a:spcBef>
                <a:spcPct val="0"/>
              </a:spcBef>
            </a:pPr>
            <a:r>
              <a:rPr lang="en-US" sz="4099">
                <a:solidFill>
                  <a:srgbClr val="000000"/>
                </a:solidFill>
                <a:latin typeface="Poppins Bold"/>
              </a:rPr>
              <a:t>SARTINA FADILA, M.Pd.</a:t>
            </a:r>
          </a:p>
        </p:txBody>
      </p:sp>
      <p:sp>
        <p:nvSpPr>
          <p:cNvPr id="38" name="TextBox 38"/>
          <p:cNvSpPr txBox="1"/>
          <p:nvPr/>
        </p:nvSpPr>
        <p:spPr>
          <a:xfrm>
            <a:off x="2519022" y="363453"/>
            <a:ext cx="5942973" cy="942975"/>
          </a:xfrm>
          <a:prstGeom prst="rect">
            <a:avLst/>
          </a:prstGeom>
        </p:spPr>
        <p:txBody>
          <a:bodyPr lIns="0" tIns="0" rIns="0" bIns="0" rtlCol="0" anchor="t">
            <a:spAutoFit/>
          </a:bodyPr>
          <a:lstStyle/>
          <a:p>
            <a:pPr>
              <a:lnSpc>
                <a:spcPts val="3600"/>
              </a:lnSpc>
            </a:pPr>
            <a:r>
              <a:rPr lang="en-US" sz="3000">
                <a:solidFill>
                  <a:srgbClr val="000000"/>
                </a:solidFill>
                <a:latin typeface="Poppins Bold"/>
              </a:rPr>
              <a:t>DINAS PENDIDIKAN</a:t>
            </a:r>
          </a:p>
          <a:p>
            <a:pPr>
              <a:lnSpc>
                <a:spcPts val="3600"/>
              </a:lnSpc>
              <a:spcBef>
                <a:spcPct val="0"/>
              </a:spcBef>
            </a:pPr>
            <a:r>
              <a:rPr lang="en-US" sz="3000">
                <a:solidFill>
                  <a:srgbClr val="000000"/>
                </a:solidFill>
                <a:latin typeface="Poppins Bold"/>
              </a:rPr>
              <a:t>PROVINSI SUMATERA SELATAN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93903" y="8923897"/>
            <a:ext cx="8166658" cy="1663957"/>
          </a:xfrm>
          <a:custGeom>
            <a:avLst/>
            <a:gdLst/>
            <a:ahLst/>
            <a:cxnLst/>
            <a:rect l="l" t="t" r="r" b="b"/>
            <a:pathLst>
              <a:path w="8166658" h="1663957">
                <a:moveTo>
                  <a:pt x="0" y="0"/>
                </a:moveTo>
                <a:lnTo>
                  <a:pt x="8166657" y="0"/>
                </a:lnTo>
                <a:lnTo>
                  <a:pt x="8166657" y="1663957"/>
                </a:lnTo>
                <a:lnTo>
                  <a:pt x="0" y="166395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flipV="1">
            <a:off x="-2095289" y="-297119"/>
            <a:ext cx="8166658" cy="1663957"/>
          </a:xfrm>
          <a:custGeom>
            <a:avLst/>
            <a:gdLst/>
            <a:ahLst/>
            <a:cxnLst/>
            <a:rect l="l" t="t" r="r" b="b"/>
            <a:pathLst>
              <a:path w="8166658" h="1663957">
                <a:moveTo>
                  <a:pt x="8166658" y="1663957"/>
                </a:moveTo>
                <a:lnTo>
                  <a:pt x="0" y="1663957"/>
                </a:lnTo>
                <a:lnTo>
                  <a:pt x="0" y="0"/>
                </a:lnTo>
                <a:lnTo>
                  <a:pt x="8166658" y="0"/>
                </a:lnTo>
                <a:lnTo>
                  <a:pt x="8166658" y="1663957"/>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514350" y="200025"/>
            <a:ext cx="17259300" cy="1600200"/>
          </a:xfrm>
          <a:prstGeom prst="rect">
            <a:avLst/>
          </a:prstGeom>
        </p:spPr>
        <p:txBody>
          <a:bodyPr lIns="0" tIns="0" rIns="0" bIns="0" rtlCol="0" anchor="t">
            <a:spAutoFit/>
          </a:bodyPr>
          <a:lstStyle/>
          <a:p>
            <a:pPr>
              <a:lnSpc>
                <a:spcPts val="6119"/>
              </a:lnSpc>
            </a:pPr>
            <a:r>
              <a:rPr lang="en-US" sz="5099">
                <a:solidFill>
                  <a:srgbClr val="000000"/>
                </a:solidFill>
                <a:latin typeface="Poppins Bold"/>
              </a:rPr>
              <a:t>SECARA TEKNIS MEKANISME PENYALURAN DANA DAK TERBAGI MENJADI 3 TAHAP</a:t>
            </a:r>
          </a:p>
        </p:txBody>
      </p:sp>
      <p:sp>
        <p:nvSpPr>
          <p:cNvPr id="5" name="TextBox 5"/>
          <p:cNvSpPr txBox="1"/>
          <p:nvPr/>
        </p:nvSpPr>
        <p:spPr>
          <a:xfrm>
            <a:off x="514350" y="1771650"/>
            <a:ext cx="17259300" cy="8601075"/>
          </a:xfrm>
          <a:prstGeom prst="rect">
            <a:avLst/>
          </a:prstGeom>
        </p:spPr>
        <p:txBody>
          <a:bodyPr lIns="0" tIns="0" rIns="0" bIns="0" rtlCol="0" anchor="t">
            <a:spAutoFit/>
          </a:bodyPr>
          <a:lstStyle/>
          <a:p>
            <a:pPr algn="just">
              <a:lnSpc>
                <a:spcPts val="3801"/>
              </a:lnSpc>
            </a:pPr>
            <a:r>
              <a:rPr lang="en-US" sz="3167">
                <a:solidFill>
                  <a:srgbClr val="000000"/>
                </a:solidFill>
                <a:latin typeface="Poppins Bold"/>
              </a:rPr>
              <a:t>1. Dana tahap I paling cepat bulan Februari dan paling lambat bulan Juli sebesar 25% (dua puluh lima persen) dari pagu alokasi; dokumen tahap I berupa: </a:t>
            </a:r>
          </a:p>
          <a:p>
            <a:pPr algn="just">
              <a:lnSpc>
                <a:spcPts val="3801"/>
              </a:lnSpc>
            </a:pPr>
            <a:r>
              <a:rPr lang="en-US" sz="3167">
                <a:solidFill>
                  <a:srgbClr val="000000"/>
                </a:solidFill>
                <a:latin typeface="Poppins"/>
              </a:rPr>
              <a:t>a.) Peraturan Daerah mengenai APBD tahun anggaran berjalan;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b.) Laporan realisasi penyerapan dana dan capaian keluaran kegiatan DAK Fisik per jenis per bidang/ subbidang tahun anggaran sebelumnya;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c.) Foto dengan titik koordinat yang menunjukkan realisasi fisik atas pelaksanaan kegiatan DAK Fisik per jenis per bidang/subbidang tahun anggaran sebelumnya</a:t>
            </a:r>
          </a:p>
          <a:p>
            <a:pPr algn="just">
              <a:lnSpc>
                <a:spcPts val="3801"/>
              </a:lnSpc>
            </a:pPr>
            <a:r>
              <a:rPr lang="en-US" sz="3167">
                <a:solidFill>
                  <a:srgbClr val="000000"/>
                </a:solidFill>
                <a:latin typeface="Poppins"/>
              </a:rPr>
              <a:t>. </a:t>
            </a:r>
          </a:p>
          <a:p>
            <a:pPr algn="just">
              <a:lnSpc>
                <a:spcPts val="3801"/>
              </a:lnSpc>
            </a:pPr>
            <a:r>
              <a:rPr lang="en-US" sz="3167">
                <a:solidFill>
                  <a:srgbClr val="000000"/>
                </a:solidFill>
                <a:latin typeface="Poppins"/>
              </a:rPr>
              <a:t>d.) Rencana kegiatan DAK Fisik per jenis per bidang/subbidang yang telah disetujui oleh Kementerian Negara/Lembaga dan tercantum dalam sistem informasi perencanaan dan penganggaran yang terintegrasi; dan</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e.) Daftar kontrak kegiatan DAK Fisik per jenis per bidang/subbidang yang meliputi data kontrak kegiatan, data bukti pemesanan barang atau bukti sejenis, data pelaksanaan kegiatan swakelola, dan/atau data kegiatan dana penunjang; </a:t>
            </a:r>
          </a:p>
          <a:p>
            <a:pPr algn="just">
              <a:lnSpc>
                <a:spcPts val="3801"/>
              </a:lnSpc>
            </a:pPr>
            <a:endParaRPr lang="en-US" sz="3167">
              <a:solidFill>
                <a:srgbClr val="000000"/>
              </a:solidFill>
              <a:latin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93903" y="8923897"/>
            <a:ext cx="8166658" cy="1663957"/>
          </a:xfrm>
          <a:custGeom>
            <a:avLst/>
            <a:gdLst/>
            <a:ahLst/>
            <a:cxnLst/>
            <a:rect l="l" t="t" r="r" b="b"/>
            <a:pathLst>
              <a:path w="8166658" h="1663957">
                <a:moveTo>
                  <a:pt x="0" y="0"/>
                </a:moveTo>
                <a:lnTo>
                  <a:pt x="8166657" y="0"/>
                </a:lnTo>
                <a:lnTo>
                  <a:pt x="8166657" y="1663957"/>
                </a:lnTo>
                <a:lnTo>
                  <a:pt x="0" y="166395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flipV="1">
            <a:off x="-2095289" y="-297119"/>
            <a:ext cx="8166658" cy="1663957"/>
          </a:xfrm>
          <a:custGeom>
            <a:avLst/>
            <a:gdLst/>
            <a:ahLst/>
            <a:cxnLst/>
            <a:rect l="l" t="t" r="r" b="b"/>
            <a:pathLst>
              <a:path w="8166658" h="1663957">
                <a:moveTo>
                  <a:pt x="8166658" y="1663957"/>
                </a:moveTo>
                <a:lnTo>
                  <a:pt x="0" y="1663957"/>
                </a:lnTo>
                <a:lnTo>
                  <a:pt x="0" y="0"/>
                </a:lnTo>
                <a:lnTo>
                  <a:pt x="8166658" y="0"/>
                </a:lnTo>
                <a:lnTo>
                  <a:pt x="8166658" y="1663957"/>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514350" y="81779"/>
            <a:ext cx="17259300" cy="10506075"/>
          </a:xfrm>
          <a:prstGeom prst="rect">
            <a:avLst/>
          </a:prstGeom>
        </p:spPr>
        <p:txBody>
          <a:bodyPr lIns="0" tIns="0" rIns="0" bIns="0" rtlCol="0" anchor="t">
            <a:spAutoFit/>
          </a:bodyPr>
          <a:lstStyle/>
          <a:p>
            <a:pPr algn="just">
              <a:lnSpc>
                <a:spcPts val="3801"/>
              </a:lnSpc>
            </a:pPr>
            <a:r>
              <a:rPr lang="en-US" sz="3167">
                <a:solidFill>
                  <a:srgbClr val="000000"/>
                </a:solidFill>
                <a:latin typeface="Poppins Bold"/>
              </a:rPr>
              <a:t>2. Dana tahap II paling cepat bulan April dan paling lambat bulan Oktober berdasarkan nilai kontrak yang terdapat dalam daftar kontrak kegiatan, dengan ketentuan: </a:t>
            </a:r>
          </a:p>
          <a:p>
            <a:pPr algn="just">
              <a:lnSpc>
                <a:spcPts val="3801"/>
              </a:lnSpc>
            </a:pPr>
            <a:endParaRPr lang="en-US" sz="3167">
              <a:solidFill>
                <a:srgbClr val="000000"/>
              </a:solidFill>
              <a:latin typeface="Poppins Bold"/>
            </a:endParaRPr>
          </a:p>
          <a:p>
            <a:pPr algn="just">
              <a:lnSpc>
                <a:spcPts val="3801"/>
              </a:lnSpc>
            </a:pPr>
            <a:r>
              <a:rPr lang="en-US" sz="3167">
                <a:solidFill>
                  <a:srgbClr val="000000"/>
                </a:solidFill>
                <a:latin typeface="Poppins"/>
              </a:rPr>
              <a:t>a.) nilai kontrak lebih besar dari 70% (tujuh puluh persen) pagu alokasi disalurkan sebesar 45% (empat puluh lima persen) dari nilai kontrak dimaksud;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b.) nilai kontrak lebih besar dari 25% (dua puluh persen) sampai dengan 70% (tujuh puluh persen) pagu alokasi disalurkan sebesar selisih nilai kontrak dimaksud dengan penyaluran tahap I; dan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c.) nilai kontrak sampai dengan 25% (dua puluh persen) pagu alokasi tidak disalurkan.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d.) laporan realisasi penyerapan dana yang menunjukkan paling sedikit 75% (tujuh puluh lima persen) dari dana yang telah diterima di RKUD dan capaian keluaran (output) kegiatan DAK Fisik per jenis per bidang/ subbidang sampai dengan tahap I; dan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e.) foto dengan titik koordinat yang menunjukkan realisasi fisik kegiatan DAK Fisik per jenis per bidang/subbidang; </a:t>
            </a:r>
          </a:p>
          <a:p>
            <a:pPr algn="just">
              <a:lnSpc>
                <a:spcPts val="3801"/>
              </a:lnSpc>
            </a:pPr>
            <a:endParaRPr lang="en-US" sz="3167">
              <a:solidFill>
                <a:srgbClr val="000000"/>
              </a:solidFill>
              <a:latin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93903" y="8923897"/>
            <a:ext cx="8166658" cy="1663957"/>
          </a:xfrm>
          <a:custGeom>
            <a:avLst/>
            <a:gdLst/>
            <a:ahLst/>
            <a:cxnLst/>
            <a:rect l="l" t="t" r="r" b="b"/>
            <a:pathLst>
              <a:path w="8166658" h="1663957">
                <a:moveTo>
                  <a:pt x="0" y="0"/>
                </a:moveTo>
                <a:lnTo>
                  <a:pt x="8166657" y="0"/>
                </a:lnTo>
                <a:lnTo>
                  <a:pt x="8166657" y="1663957"/>
                </a:lnTo>
                <a:lnTo>
                  <a:pt x="0" y="166395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flipV="1">
            <a:off x="-2095289" y="-297119"/>
            <a:ext cx="8166658" cy="1663957"/>
          </a:xfrm>
          <a:custGeom>
            <a:avLst/>
            <a:gdLst/>
            <a:ahLst/>
            <a:cxnLst/>
            <a:rect l="l" t="t" r="r" b="b"/>
            <a:pathLst>
              <a:path w="8166658" h="1663957">
                <a:moveTo>
                  <a:pt x="8166658" y="1663957"/>
                </a:moveTo>
                <a:lnTo>
                  <a:pt x="0" y="1663957"/>
                </a:lnTo>
                <a:lnTo>
                  <a:pt x="0" y="0"/>
                </a:lnTo>
                <a:lnTo>
                  <a:pt x="8166658" y="0"/>
                </a:lnTo>
                <a:lnTo>
                  <a:pt x="8166658" y="1663957"/>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514350" y="147638"/>
            <a:ext cx="17259300" cy="2409825"/>
          </a:xfrm>
          <a:prstGeom prst="rect">
            <a:avLst/>
          </a:prstGeom>
        </p:spPr>
        <p:txBody>
          <a:bodyPr lIns="0" tIns="0" rIns="0" bIns="0" rtlCol="0" anchor="t">
            <a:spAutoFit/>
          </a:bodyPr>
          <a:lstStyle/>
          <a:p>
            <a:pPr algn="just">
              <a:lnSpc>
                <a:spcPts val="3801"/>
              </a:lnSpc>
            </a:pPr>
            <a:r>
              <a:rPr lang="en-US" sz="3167">
                <a:solidFill>
                  <a:srgbClr val="000000"/>
                </a:solidFill>
                <a:latin typeface="Poppins Bold"/>
              </a:rPr>
              <a:t>3. Dana tahap III dilakukan untuk nilai kontrak dalam daftar kontrak kegiatan yang nilainya lebih besar dari 70% (tujuh puluh persen) pagu alokasi, paling cepat bulan September dan paling lambat bulan Desember sebesar selisih antara jumlah dana yang telah disalurkan sampai dengan tahap II dengan nilai rencana kebutuhan dana untuk penyelesaian kegiatan. </a:t>
            </a:r>
          </a:p>
        </p:txBody>
      </p:sp>
      <p:sp>
        <p:nvSpPr>
          <p:cNvPr id="5" name="TextBox 5"/>
          <p:cNvSpPr txBox="1"/>
          <p:nvPr/>
        </p:nvSpPr>
        <p:spPr>
          <a:xfrm>
            <a:off x="514350" y="2704072"/>
            <a:ext cx="17259300" cy="6219825"/>
          </a:xfrm>
          <a:prstGeom prst="rect">
            <a:avLst/>
          </a:prstGeom>
        </p:spPr>
        <p:txBody>
          <a:bodyPr lIns="0" tIns="0" rIns="0" bIns="0" rtlCol="0" anchor="t">
            <a:spAutoFit/>
          </a:bodyPr>
          <a:lstStyle/>
          <a:p>
            <a:pPr algn="just">
              <a:lnSpc>
                <a:spcPts val="3801"/>
              </a:lnSpc>
            </a:pPr>
            <a:r>
              <a:rPr lang="en-US" sz="3167">
                <a:solidFill>
                  <a:srgbClr val="000000"/>
                </a:solidFill>
                <a:latin typeface="Poppins"/>
              </a:rPr>
              <a:t>Adapun Syarat Dokumen tahap III berupa: </a:t>
            </a:r>
          </a:p>
          <a:p>
            <a:pPr algn="just">
              <a:lnSpc>
                <a:spcPts val="3801"/>
              </a:lnSpc>
            </a:pPr>
            <a:r>
              <a:rPr lang="en-US" sz="3167">
                <a:solidFill>
                  <a:srgbClr val="000000"/>
                </a:solidFill>
                <a:latin typeface="Poppins"/>
              </a:rPr>
              <a:t>a)laporan realisasi penyerapan dana yang menunjukkan paling sedikit 90% (sembilan puluh persen) dari dana yang telah diterima di RKUD dan capaian keluaran kegiatan DAK Fisik per Jenis per bidang/subbidang sampai dengan tahap II yang menunjukkan paling sedikit 70% (tujuh puluh persen);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b)laporan yang memuat nilai rencana kebutuhan dana untuk penyelesaian kegiatan dengan capaian keluaran 100% (seratus persen) kegiatan DAK Fisik per jenis per bidang; dan </a:t>
            </a:r>
          </a:p>
          <a:p>
            <a:pPr algn="just">
              <a:lnSpc>
                <a:spcPts val="3801"/>
              </a:lnSpc>
            </a:pPr>
            <a:endParaRPr lang="en-US" sz="3167">
              <a:solidFill>
                <a:srgbClr val="000000"/>
              </a:solidFill>
              <a:latin typeface="Poppins"/>
            </a:endParaRPr>
          </a:p>
          <a:p>
            <a:pPr algn="just">
              <a:lnSpc>
                <a:spcPts val="3801"/>
              </a:lnSpc>
            </a:pPr>
            <a:r>
              <a:rPr lang="en-US" sz="3167">
                <a:solidFill>
                  <a:srgbClr val="000000"/>
                </a:solidFill>
                <a:latin typeface="Poppins"/>
              </a:rPr>
              <a:t>c)foto dengan titik koordinat yang menunjukkan realisasi fisik kegiatan DAK Fisik per jenis per bidang/subbidang. </a:t>
            </a:r>
          </a:p>
          <a:p>
            <a:pPr algn="just">
              <a:lnSpc>
                <a:spcPts val="3801"/>
              </a:lnSpc>
            </a:pPr>
            <a:endParaRPr lang="en-US" sz="3167">
              <a:solidFill>
                <a:srgbClr val="000000"/>
              </a:solidFill>
              <a:latin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3EEAF5C-E786-C9B0-A3F2-6EC932DC1443}"/>
              </a:ext>
            </a:extLst>
          </p:cNvPr>
          <p:cNvPicPr>
            <a:picLocks noChangeAspect="1"/>
          </p:cNvPicPr>
          <p:nvPr/>
        </p:nvPicPr>
        <p:blipFill>
          <a:blip r:embed="rId2"/>
          <a:stretch>
            <a:fillRect/>
          </a:stretch>
        </p:blipFill>
        <p:spPr>
          <a:xfrm>
            <a:off x="609600" y="649604"/>
            <a:ext cx="16927706" cy="8913495"/>
          </a:xfrm>
          <a:prstGeom prst="rect">
            <a:avLst/>
          </a:prstGeom>
        </p:spPr>
      </p:pic>
    </p:spTree>
    <p:extLst>
      <p:ext uri="{BB962C8B-B14F-4D97-AF65-F5344CB8AC3E}">
        <p14:creationId xmlns:p14="http://schemas.microsoft.com/office/powerpoint/2010/main" val="1085064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897" y="2841305"/>
            <a:ext cx="15381356" cy="1670472"/>
            <a:chOff x="0" y="0"/>
            <a:chExt cx="5211790" cy="566020"/>
          </a:xfrm>
        </p:grpSpPr>
        <p:sp>
          <p:nvSpPr>
            <p:cNvPr id="3" name="Freeform 3"/>
            <p:cNvSpPr/>
            <p:nvPr/>
          </p:nvSpPr>
          <p:spPr>
            <a:xfrm>
              <a:off x="0" y="0"/>
              <a:ext cx="5211790" cy="566020"/>
            </a:xfrm>
            <a:custGeom>
              <a:avLst/>
              <a:gdLst/>
              <a:ahLst/>
              <a:cxnLst/>
              <a:rect l="l" t="t" r="r" b="b"/>
              <a:pathLst>
                <a:path w="5211790" h="566020">
                  <a:moveTo>
                    <a:pt x="15603" y="0"/>
                  </a:moveTo>
                  <a:lnTo>
                    <a:pt x="5196187" y="0"/>
                  </a:lnTo>
                  <a:cubicBezTo>
                    <a:pt x="5200325" y="0"/>
                    <a:pt x="5204294" y="1644"/>
                    <a:pt x="5207220" y="4570"/>
                  </a:cubicBezTo>
                  <a:cubicBezTo>
                    <a:pt x="5210146" y="7496"/>
                    <a:pt x="5211790" y="11465"/>
                    <a:pt x="5211790" y="15603"/>
                  </a:cubicBezTo>
                  <a:lnTo>
                    <a:pt x="5211790" y="550416"/>
                  </a:lnTo>
                  <a:cubicBezTo>
                    <a:pt x="5211790" y="554555"/>
                    <a:pt x="5210146" y="558523"/>
                    <a:pt x="5207220" y="561450"/>
                  </a:cubicBezTo>
                  <a:cubicBezTo>
                    <a:pt x="5204294" y="564376"/>
                    <a:pt x="5200325" y="566020"/>
                    <a:pt x="5196187" y="566020"/>
                  </a:cubicBezTo>
                  <a:lnTo>
                    <a:pt x="15603" y="566020"/>
                  </a:lnTo>
                  <a:cubicBezTo>
                    <a:pt x="11465" y="566020"/>
                    <a:pt x="7496" y="564376"/>
                    <a:pt x="4570" y="561450"/>
                  </a:cubicBezTo>
                  <a:cubicBezTo>
                    <a:pt x="1644" y="558523"/>
                    <a:pt x="0" y="554555"/>
                    <a:pt x="0" y="550416"/>
                  </a:cubicBezTo>
                  <a:lnTo>
                    <a:pt x="0" y="15603"/>
                  </a:lnTo>
                  <a:cubicBezTo>
                    <a:pt x="0" y="11465"/>
                    <a:pt x="1644" y="7496"/>
                    <a:pt x="4570" y="4570"/>
                  </a:cubicBezTo>
                  <a:cubicBezTo>
                    <a:pt x="7496" y="1644"/>
                    <a:pt x="11465" y="0"/>
                    <a:pt x="15603"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211790" cy="60412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711079" y="6283427"/>
            <a:ext cx="15272884" cy="1670472"/>
            <a:chOff x="0" y="0"/>
            <a:chExt cx="5175035" cy="566020"/>
          </a:xfrm>
        </p:grpSpPr>
        <p:sp>
          <p:nvSpPr>
            <p:cNvPr id="6" name="Freeform 6"/>
            <p:cNvSpPr/>
            <p:nvPr/>
          </p:nvSpPr>
          <p:spPr>
            <a:xfrm>
              <a:off x="0" y="0"/>
              <a:ext cx="5175035" cy="566020"/>
            </a:xfrm>
            <a:custGeom>
              <a:avLst/>
              <a:gdLst/>
              <a:ahLst/>
              <a:cxnLst/>
              <a:rect l="l" t="t" r="r" b="b"/>
              <a:pathLst>
                <a:path w="5175035" h="566020">
                  <a:moveTo>
                    <a:pt x="15714" y="0"/>
                  </a:moveTo>
                  <a:lnTo>
                    <a:pt x="5159321" y="0"/>
                  </a:lnTo>
                  <a:cubicBezTo>
                    <a:pt x="5168000" y="0"/>
                    <a:pt x="5175035" y="7035"/>
                    <a:pt x="5175035" y="15714"/>
                  </a:cubicBezTo>
                  <a:lnTo>
                    <a:pt x="5175035" y="550306"/>
                  </a:lnTo>
                  <a:cubicBezTo>
                    <a:pt x="5175035" y="554473"/>
                    <a:pt x="5173380" y="558470"/>
                    <a:pt x="5170433" y="561417"/>
                  </a:cubicBezTo>
                  <a:cubicBezTo>
                    <a:pt x="5167486" y="564364"/>
                    <a:pt x="5163489" y="566020"/>
                    <a:pt x="5159321" y="566020"/>
                  </a:cubicBezTo>
                  <a:lnTo>
                    <a:pt x="15714" y="566020"/>
                  </a:lnTo>
                  <a:cubicBezTo>
                    <a:pt x="7035" y="566020"/>
                    <a:pt x="0" y="558984"/>
                    <a:pt x="0" y="550306"/>
                  </a:cubicBezTo>
                  <a:lnTo>
                    <a:pt x="0" y="15714"/>
                  </a:lnTo>
                  <a:cubicBezTo>
                    <a:pt x="0" y="7035"/>
                    <a:pt x="7035" y="0"/>
                    <a:pt x="15714" y="0"/>
                  </a:cubicBezTo>
                  <a:close/>
                </a:path>
              </a:pathLst>
            </a:custGeom>
            <a:solidFill>
              <a:srgbClr val="000000">
                <a:alpha val="0"/>
              </a:srgbClr>
            </a:solidFill>
            <a:ln w="85725" cap="rnd">
              <a:solidFill>
                <a:srgbClr val="000000"/>
              </a:solidFill>
              <a:prstDash val="solid"/>
              <a:round/>
            </a:ln>
          </p:spPr>
        </p:sp>
        <p:sp>
          <p:nvSpPr>
            <p:cNvPr id="7" name="TextBox 7"/>
            <p:cNvSpPr txBox="1"/>
            <p:nvPr/>
          </p:nvSpPr>
          <p:spPr>
            <a:xfrm>
              <a:off x="0" y="-38100"/>
              <a:ext cx="5175035" cy="60412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700" y="3124108"/>
            <a:ext cx="1104867" cy="110486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74464" y="6408813"/>
            <a:ext cx="1104867" cy="11048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5" name="Freeform 15"/>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TextBox 16"/>
          <p:cNvSpPr txBox="1"/>
          <p:nvPr/>
        </p:nvSpPr>
        <p:spPr>
          <a:xfrm>
            <a:off x="974464" y="765251"/>
            <a:ext cx="15879553" cy="856854"/>
          </a:xfrm>
          <a:prstGeom prst="rect">
            <a:avLst/>
          </a:prstGeom>
        </p:spPr>
        <p:txBody>
          <a:bodyPr lIns="0" tIns="0" rIns="0" bIns="0" rtlCol="0" anchor="t">
            <a:spAutoFit/>
          </a:bodyPr>
          <a:lstStyle/>
          <a:p>
            <a:pPr>
              <a:lnSpc>
                <a:spcPts val="6674"/>
              </a:lnSpc>
              <a:spcBef>
                <a:spcPct val="0"/>
              </a:spcBef>
            </a:pPr>
            <a:r>
              <a:rPr lang="en-US" sz="4767">
                <a:solidFill>
                  <a:srgbClr val="000000"/>
                </a:solidFill>
                <a:latin typeface="Poppins Bold"/>
              </a:rPr>
              <a:t>APBD (Anggaran Pendapatan dan Belanja Daerah)</a:t>
            </a:r>
          </a:p>
        </p:txBody>
      </p:sp>
      <p:sp>
        <p:nvSpPr>
          <p:cNvPr id="17" name="TextBox 17"/>
          <p:cNvSpPr txBox="1"/>
          <p:nvPr/>
        </p:nvSpPr>
        <p:spPr>
          <a:xfrm>
            <a:off x="1241068"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1</a:t>
            </a:r>
          </a:p>
        </p:txBody>
      </p:sp>
      <p:sp>
        <p:nvSpPr>
          <p:cNvPr id="18" name="TextBox 18"/>
          <p:cNvSpPr txBox="1"/>
          <p:nvPr/>
        </p:nvSpPr>
        <p:spPr>
          <a:xfrm>
            <a:off x="1238232" y="6557110"/>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2</a:t>
            </a:r>
          </a:p>
        </p:txBody>
      </p:sp>
      <p:sp>
        <p:nvSpPr>
          <p:cNvPr id="19" name="TextBox 19"/>
          <p:cNvSpPr txBox="1"/>
          <p:nvPr/>
        </p:nvSpPr>
        <p:spPr>
          <a:xfrm>
            <a:off x="2170147" y="3090549"/>
            <a:ext cx="14354748" cy="1152525"/>
          </a:xfrm>
          <a:prstGeom prst="rect">
            <a:avLst/>
          </a:prstGeom>
        </p:spPr>
        <p:txBody>
          <a:bodyPr lIns="0" tIns="0" rIns="0" bIns="0" rtlCol="0" anchor="t">
            <a:spAutoFit/>
          </a:bodyPr>
          <a:lstStyle/>
          <a:p>
            <a:pPr>
              <a:lnSpc>
                <a:spcPts val="4417"/>
              </a:lnSpc>
            </a:pPr>
            <a:r>
              <a:rPr lang="en-US" sz="3681">
                <a:solidFill>
                  <a:srgbClr val="000000"/>
                </a:solidFill>
                <a:latin typeface="Poppins Bold"/>
              </a:rPr>
              <a:t>Sumber dana dari pemerintah daerah untuk pembangunan di berbagai sektor, termasuk pendidikan.</a:t>
            </a:r>
          </a:p>
        </p:txBody>
      </p:sp>
      <p:sp>
        <p:nvSpPr>
          <p:cNvPr id="20" name="TextBox 20"/>
          <p:cNvSpPr txBox="1"/>
          <p:nvPr/>
        </p:nvSpPr>
        <p:spPr>
          <a:xfrm>
            <a:off x="2170147" y="6396324"/>
            <a:ext cx="14354748" cy="1152525"/>
          </a:xfrm>
          <a:prstGeom prst="rect">
            <a:avLst/>
          </a:prstGeom>
        </p:spPr>
        <p:txBody>
          <a:bodyPr lIns="0" tIns="0" rIns="0" bIns="0" rtlCol="0" anchor="t">
            <a:spAutoFit/>
          </a:bodyPr>
          <a:lstStyle/>
          <a:p>
            <a:pPr>
              <a:lnSpc>
                <a:spcPts val="4417"/>
              </a:lnSpc>
            </a:pPr>
            <a:r>
              <a:rPr lang="en-US" sz="3681">
                <a:solidFill>
                  <a:srgbClr val="000000"/>
                </a:solidFill>
                <a:latin typeface="Poppins Bold"/>
              </a:rPr>
              <a:t>Memberikan fleksibilitas kepada pemerintah daerah untuk menyesuaikan dengan kebutuhan lokal.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897" y="2841305"/>
            <a:ext cx="15381356" cy="5925743"/>
            <a:chOff x="0" y="0"/>
            <a:chExt cx="5211790" cy="2007868"/>
          </a:xfrm>
        </p:grpSpPr>
        <p:sp>
          <p:nvSpPr>
            <p:cNvPr id="3" name="Freeform 3"/>
            <p:cNvSpPr/>
            <p:nvPr/>
          </p:nvSpPr>
          <p:spPr>
            <a:xfrm>
              <a:off x="0" y="0"/>
              <a:ext cx="5211790" cy="2007868"/>
            </a:xfrm>
            <a:custGeom>
              <a:avLst/>
              <a:gdLst/>
              <a:ahLst/>
              <a:cxnLst/>
              <a:rect l="l" t="t" r="r" b="b"/>
              <a:pathLst>
                <a:path w="5211790" h="2007868">
                  <a:moveTo>
                    <a:pt x="15603" y="0"/>
                  </a:moveTo>
                  <a:lnTo>
                    <a:pt x="5196187" y="0"/>
                  </a:lnTo>
                  <a:cubicBezTo>
                    <a:pt x="5200325" y="0"/>
                    <a:pt x="5204294" y="1644"/>
                    <a:pt x="5207220" y="4570"/>
                  </a:cubicBezTo>
                  <a:cubicBezTo>
                    <a:pt x="5210146" y="7496"/>
                    <a:pt x="5211790" y="11465"/>
                    <a:pt x="5211790" y="15603"/>
                  </a:cubicBezTo>
                  <a:lnTo>
                    <a:pt x="5211790" y="1992264"/>
                  </a:lnTo>
                  <a:cubicBezTo>
                    <a:pt x="5211790" y="1996403"/>
                    <a:pt x="5210146" y="2000372"/>
                    <a:pt x="5207220" y="2003298"/>
                  </a:cubicBezTo>
                  <a:cubicBezTo>
                    <a:pt x="5204294" y="2006224"/>
                    <a:pt x="5200325" y="2007868"/>
                    <a:pt x="5196187" y="2007868"/>
                  </a:cubicBezTo>
                  <a:lnTo>
                    <a:pt x="15603" y="2007868"/>
                  </a:lnTo>
                  <a:cubicBezTo>
                    <a:pt x="11465" y="2007868"/>
                    <a:pt x="7496" y="2006224"/>
                    <a:pt x="4570" y="2003298"/>
                  </a:cubicBezTo>
                  <a:cubicBezTo>
                    <a:pt x="1644" y="2000372"/>
                    <a:pt x="0" y="1996403"/>
                    <a:pt x="0" y="1992264"/>
                  </a:cubicBezTo>
                  <a:lnTo>
                    <a:pt x="0" y="15603"/>
                  </a:lnTo>
                  <a:cubicBezTo>
                    <a:pt x="0" y="11465"/>
                    <a:pt x="1644" y="7496"/>
                    <a:pt x="4570" y="4570"/>
                  </a:cubicBezTo>
                  <a:cubicBezTo>
                    <a:pt x="7496" y="1644"/>
                    <a:pt x="11465" y="0"/>
                    <a:pt x="15603"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211790" cy="204596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124108"/>
            <a:ext cx="1104867" cy="1104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65280" y="5143500"/>
            <a:ext cx="1104867" cy="110486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Freeform 12"/>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TextBox 13"/>
          <p:cNvSpPr txBox="1"/>
          <p:nvPr/>
        </p:nvSpPr>
        <p:spPr>
          <a:xfrm>
            <a:off x="974464" y="765251"/>
            <a:ext cx="15879553" cy="850462"/>
          </a:xfrm>
          <a:prstGeom prst="rect">
            <a:avLst/>
          </a:prstGeom>
        </p:spPr>
        <p:txBody>
          <a:bodyPr lIns="0" tIns="0" rIns="0" bIns="0" rtlCol="0" anchor="t">
            <a:spAutoFit/>
          </a:bodyPr>
          <a:lstStyle/>
          <a:p>
            <a:pPr algn="ctr">
              <a:lnSpc>
                <a:spcPts val="6674"/>
              </a:lnSpc>
              <a:spcBef>
                <a:spcPct val="0"/>
              </a:spcBef>
            </a:pPr>
            <a:r>
              <a:rPr lang="en-US" sz="4767">
                <a:solidFill>
                  <a:srgbClr val="000000"/>
                </a:solidFill>
                <a:latin typeface="Poppins Bold"/>
              </a:rPr>
              <a:t>Peran APBD dalam Pembangunan Sekolah</a:t>
            </a:r>
          </a:p>
        </p:txBody>
      </p:sp>
      <p:sp>
        <p:nvSpPr>
          <p:cNvPr id="14" name="TextBox 14"/>
          <p:cNvSpPr txBox="1"/>
          <p:nvPr/>
        </p:nvSpPr>
        <p:spPr>
          <a:xfrm>
            <a:off x="1241068"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1</a:t>
            </a:r>
          </a:p>
        </p:txBody>
      </p:sp>
      <p:sp>
        <p:nvSpPr>
          <p:cNvPr id="15" name="TextBox 15"/>
          <p:cNvSpPr txBox="1"/>
          <p:nvPr/>
        </p:nvSpPr>
        <p:spPr>
          <a:xfrm>
            <a:off x="1238232" y="5256645"/>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2</a:t>
            </a:r>
          </a:p>
        </p:txBody>
      </p:sp>
      <p:sp>
        <p:nvSpPr>
          <p:cNvPr id="16" name="TextBox 16"/>
          <p:cNvSpPr txBox="1"/>
          <p:nvPr/>
        </p:nvSpPr>
        <p:spPr>
          <a:xfrm>
            <a:off x="2170147" y="3090549"/>
            <a:ext cx="14354748" cy="6124575"/>
          </a:xfrm>
          <a:prstGeom prst="rect">
            <a:avLst/>
          </a:prstGeom>
        </p:spPr>
        <p:txBody>
          <a:bodyPr lIns="0" tIns="0" rIns="0" bIns="0" rtlCol="0" anchor="t">
            <a:spAutoFit/>
          </a:bodyPr>
          <a:lstStyle/>
          <a:p>
            <a:pPr marL="794832" lvl="1" indent="-397416">
              <a:lnSpc>
                <a:spcPts val="4417"/>
              </a:lnSpc>
              <a:buFont typeface="Arial"/>
              <a:buChar char="•"/>
            </a:pPr>
            <a:r>
              <a:rPr lang="en-US" sz="3681">
                <a:solidFill>
                  <a:srgbClr val="000000"/>
                </a:solidFill>
                <a:latin typeface="Poppins Bold"/>
              </a:rPr>
              <a:t>Menjadi salah satu sumber utama pendanaan infrastruktur pendidikan di tingkat daerah.</a:t>
            </a:r>
          </a:p>
          <a:p>
            <a:pPr>
              <a:lnSpc>
                <a:spcPts val="4417"/>
              </a:lnSpc>
            </a:pPr>
            <a:endParaRPr lang="en-US" sz="3681">
              <a:solidFill>
                <a:srgbClr val="000000"/>
              </a:solidFill>
              <a:latin typeface="Poppins Bold"/>
            </a:endParaRPr>
          </a:p>
          <a:p>
            <a:pPr>
              <a:lnSpc>
                <a:spcPts val="4417"/>
              </a:lnSpc>
            </a:pPr>
            <a:endParaRPr lang="en-US" sz="3681">
              <a:solidFill>
                <a:srgbClr val="000000"/>
              </a:solidFill>
              <a:latin typeface="Poppins Bold"/>
            </a:endParaRPr>
          </a:p>
          <a:p>
            <a:pPr marL="794832" lvl="1" indent="-397416">
              <a:lnSpc>
                <a:spcPts val="4417"/>
              </a:lnSpc>
              <a:buFont typeface="Arial"/>
              <a:buChar char="•"/>
            </a:pPr>
            <a:r>
              <a:rPr lang="en-US" sz="3681">
                <a:solidFill>
                  <a:srgbClr val="000000"/>
                </a:solidFill>
                <a:latin typeface="Poppins Bold"/>
              </a:rPr>
              <a:t>Digunakan untuk memperbaiki sarana dan prasarana sekolah.</a:t>
            </a:r>
          </a:p>
          <a:p>
            <a:pPr>
              <a:lnSpc>
                <a:spcPts val="4417"/>
              </a:lnSpc>
            </a:pPr>
            <a:endParaRPr lang="en-US" sz="3681">
              <a:solidFill>
                <a:srgbClr val="000000"/>
              </a:solidFill>
              <a:latin typeface="Poppins Bold"/>
            </a:endParaRPr>
          </a:p>
          <a:p>
            <a:pPr>
              <a:lnSpc>
                <a:spcPts val="4417"/>
              </a:lnSpc>
            </a:pPr>
            <a:endParaRPr lang="en-US" sz="3681">
              <a:solidFill>
                <a:srgbClr val="000000"/>
              </a:solidFill>
              <a:latin typeface="Poppins Bold"/>
            </a:endParaRPr>
          </a:p>
          <a:p>
            <a:pPr marL="794832" lvl="1" indent="-397416">
              <a:lnSpc>
                <a:spcPts val="4417"/>
              </a:lnSpc>
              <a:buFont typeface="Arial"/>
              <a:buChar char="•"/>
            </a:pPr>
            <a:r>
              <a:rPr lang="en-US" sz="3681">
                <a:solidFill>
                  <a:srgbClr val="000000"/>
                </a:solidFill>
                <a:latin typeface="Poppins Bold"/>
              </a:rPr>
              <a:t>Memperkuat otonomi daerah dalam pengelolaan pendidikan.</a:t>
            </a:r>
          </a:p>
          <a:p>
            <a:pPr>
              <a:lnSpc>
                <a:spcPts val="4417"/>
              </a:lnSpc>
            </a:pPr>
            <a:endParaRPr lang="en-US" sz="3681">
              <a:solidFill>
                <a:srgbClr val="000000"/>
              </a:solidFill>
              <a:latin typeface="Poppins Bold"/>
            </a:endParaRPr>
          </a:p>
        </p:txBody>
      </p:sp>
      <p:grpSp>
        <p:nvGrpSpPr>
          <p:cNvPr id="17" name="Group 17"/>
          <p:cNvGrpSpPr/>
          <p:nvPr/>
        </p:nvGrpSpPr>
        <p:grpSpPr>
          <a:xfrm>
            <a:off x="1028700" y="7162767"/>
            <a:ext cx="1104867" cy="110486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238232" y="7277067"/>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982695">
            <a:off x="17651558" y="-2299773"/>
            <a:ext cx="1272884" cy="7948406"/>
            <a:chOff x="0" y="0"/>
            <a:chExt cx="335245" cy="2093407"/>
          </a:xfrm>
        </p:grpSpPr>
        <p:sp>
          <p:nvSpPr>
            <p:cNvPr id="3" name="Freeform 3"/>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4" name="TextBox 4"/>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982695">
            <a:off x="780147" y="7810304"/>
            <a:ext cx="1272884" cy="7948406"/>
            <a:chOff x="0" y="0"/>
            <a:chExt cx="335245" cy="2093407"/>
          </a:xfrm>
        </p:grpSpPr>
        <p:sp>
          <p:nvSpPr>
            <p:cNvPr id="6" name="Freeform 6"/>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7" name="TextBox 7"/>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982695">
            <a:off x="17870373" y="-1474194"/>
            <a:ext cx="333700" cy="7948406"/>
            <a:chOff x="0" y="0"/>
            <a:chExt cx="87888" cy="2093407"/>
          </a:xfrm>
        </p:grpSpPr>
        <p:sp>
          <p:nvSpPr>
            <p:cNvPr id="9" name="Freeform 9"/>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10" name="TextBox 10"/>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flipH="1" flipV="1">
            <a:off x="16515406" y="1226543"/>
            <a:ext cx="3545188" cy="5438826"/>
          </a:xfrm>
          <a:prstGeom prst="line">
            <a:avLst/>
          </a:prstGeom>
          <a:ln w="38100" cap="flat">
            <a:solidFill>
              <a:srgbClr val="FFFFFF"/>
            </a:solidFill>
            <a:prstDash val="solid"/>
            <a:headEnd type="none" w="sm" len="sm"/>
            <a:tailEnd type="none" w="sm" len="sm"/>
          </a:ln>
        </p:spPr>
      </p:sp>
      <p:grpSp>
        <p:nvGrpSpPr>
          <p:cNvPr id="12" name="Group 12"/>
          <p:cNvGrpSpPr/>
          <p:nvPr/>
        </p:nvGrpSpPr>
        <p:grpSpPr>
          <a:xfrm>
            <a:off x="-3457259" y="-2003968"/>
            <a:ext cx="4873849" cy="487384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59FFAA"/>
            </a:solidFill>
          </p:spPr>
        </p:sp>
        <p:sp>
          <p:nvSpPr>
            <p:cNvPr id="14" name="TextBox 14"/>
            <p:cNvSpPr txBox="1"/>
            <p:nvPr/>
          </p:nvSpPr>
          <p:spPr>
            <a:xfrm>
              <a:off x="139700" y="101600"/>
              <a:ext cx="533400" cy="571500"/>
            </a:xfrm>
            <a:prstGeom prst="rect">
              <a:avLst/>
            </a:prstGeom>
          </p:spPr>
          <p:txBody>
            <a:bodyPr lIns="50800" tIns="50800" rIns="50800" bIns="50800" rtlCol="0" anchor="ctr"/>
            <a:lstStyle/>
            <a:p>
              <a:pPr algn="ctr">
                <a:lnSpc>
                  <a:spcPts val="2659"/>
                </a:lnSpc>
              </a:pPr>
              <a:endParaRPr/>
            </a:p>
          </p:txBody>
        </p:sp>
      </p:grpSp>
      <p:sp>
        <p:nvSpPr>
          <p:cNvPr id="15" name="AutoShape 15"/>
          <p:cNvSpPr/>
          <p:nvPr/>
        </p:nvSpPr>
        <p:spPr>
          <a:xfrm rot="-3022058">
            <a:off x="6479386" y="-19050"/>
            <a:ext cx="6492240" cy="0"/>
          </a:xfrm>
          <a:prstGeom prst="line">
            <a:avLst/>
          </a:prstGeom>
          <a:ln w="38100" cap="flat">
            <a:solidFill>
              <a:srgbClr val="FFFFFF"/>
            </a:solidFill>
            <a:prstDash val="solid"/>
            <a:headEnd type="none" w="sm" len="sm"/>
            <a:tailEnd type="none" w="sm" len="sm"/>
          </a:ln>
        </p:spPr>
      </p:sp>
      <p:sp>
        <p:nvSpPr>
          <p:cNvPr id="16" name="TextBox 16"/>
          <p:cNvSpPr txBox="1"/>
          <p:nvPr/>
        </p:nvSpPr>
        <p:spPr>
          <a:xfrm>
            <a:off x="5410200" y="712193"/>
            <a:ext cx="6841133" cy="819150"/>
          </a:xfrm>
          <a:prstGeom prst="rect">
            <a:avLst/>
          </a:prstGeom>
        </p:spPr>
        <p:txBody>
          <a:bodyPr lIns="0" tIns="0" rIns="0" bIns="0" rtlCol="0" anchor="t">
            <a:spAutoFit/>
          </a:bodyPr>
          <a:lstStyle/>
          <a:p>
            <a:pPr algn="ctr">
              <a:lnSpc>
                <a:spcPts val="6394"/>
              </a:lnSpc>
              <a:spcBef>
                <a:spcPct val="0"/>
              </a:spcBef>
            </a:pPr>
            <a:r>
              <a:rPr lang="en-US" sz="5328" spc="1406">
                <a:solidFill>
                  <a:srgbClr val="080A0C"/>
                </a:solidFill>
                <a:latin typeface="More Sugar"/>
              </a:rPr>
              <a:t>POSTTEST</a:t>
            </a:r>
          </a:p>
        </p:txBody>
      </p:sp>
      <p:sp>
        <p:nvSpPr>
          <p:cNvPr id="17" name="TextBox 17"/>
          <p:cNvSpPr txBox="1"/>
          <p:nvPr/>
        </p:nvSpPr>
        <p:spPr>
          <a:xfrm>
            <a:off x="639739" y="2860355"/>
            <a:ext cx="17008523" cy="3906006"/>
          </a:xfrm>
          <a:prstGeom prst="rect">
            <a:avLst/>
          </a:prstGeom>
        </p:spPr>
        <p:txBody>
          <a:bodyPr lIns="0" tIns="0" rIns="0" bIns="0" rtlCol="0" anchor="t">
            <a:spAutoFit/>
          </a:bodyPr>
          <a:lstStyle/>
          <a:p>
            <a:pPr marL="891418" lvl="1" indent="-445709">
              <a:lnSpc>
                <a:spcPts val="4954"/>
              </a:lnSpc>
              <a:buFont typeface="Arial"/>
              <a:buChar char="•"/>
            </a:pPr>
            <a:r>
              <a:rPr lang="en-US" sz="4128" u="sng" spc="1090" dirty="0">
                <a:solidFill>
                  <a:srgbClr val="0000FF"/>
                </a:solidFill>
                <a:latin typeface="More Sugar"/>
                <a:hlinkClick r:id="rId2" tooltip="https://s.id/BPSDM-Dinas">
                  <a:extLst>
                    <a:ext uri="{A12FA001-AC4F-418D-AE19-62706E023703}">
                      <ahyp:hlinkClr xmlns:ahyp="http://schemas.microsoft.com/office/drawing/2018/hyperlinkcolor" xmlns="" val="tx"/>
                    </a:ext>
                  </a:extLst>
                </a:hlinkClick>
              </a:rPr>
              <a:t>LINK POSTTEST</a:t>
            </a:r>
          </a:p>
          <a:p>
            <a:pPr marL="445709" lvl="1">
              <a:lnSpc>
                <a:spcPts val="4954"/>
              </a:lnSpc>
            </a:pPr>
            <a:endParaRPr lang="en-US" sz="4128" u="sng" spc="1090" dirty="0">
              <a:solidFill>
                <a:srgbClr val="0000FF"/>
              </a:solidFill>
              <a:latin typeface="More Sugar"/>
              <a:hlinkClick r:id="rId2" tooltip="https://s.id/BPSDM-Dinas">
                <a:extLst>
                  <a:ext uri="{A12FA001-AC4F-418D-AE19-62706E023703}">
                    <ahyp:hlinkClr xmlns:ahyp="http://schemas.microsoft.com/office/drawing/2018/hyperlinkcolor" xmlns="" val="tx"/>
                  </a:ext>
                </a:extLst>
              </a:hlinkClick>
            </a:endParaRPr>
          </a:p>
          <a:p>
            <a:pPr marL="445709" lvl="1">
              <a:lnSpc>
                <a:spcPts val="4954"/>
              </a:lnSpc>
            </a:pPr>
            <a:endParaRPr lang="en-US" sz="4128" u="sng" spc="1090" dirty="0">
              <a:solidFill>
                <a:srgbClr val="FF0000"/>
              </a:solidFill>
              <a:latin typeface="More Sugar"/>
              <a:hlinkClick r:id="rId2" tooltip="https://s.id/BPSDM-Dinas">
                <a:extLst>
                  <a:ext uri="{A12FA001-AC4F-418D-AE19-62706E023703}">
                    <ahyp:hlinkClr xmlns:ahyp="http://schemas.microsoft.com/office/drawing/2018/hyperlinkcolor" xmlns="" val="tx"/>
                  </a:ext>
                </a:extLst>
              </a:hlinkClick>
            </a:endParaRPr>
          </a:p>
          <a:p>
            <a:pPr marL="445709" lvl="1">
              <a:lnSpc>
                <a:spcPts val="4954"/>
              </a:lnSpc>
            </a:pPr>
            <a:r>
              <a:rPr lang="en-US" sz="4400" u="sng" dirty="0">
                <a:solidFill>
                  <a:srgbClr val="FF0000"/>
                </a:solidFill>
                <a:latin typeface="Poppins"/>
                <a:hlinkClick r:id="rId2" tooltip="https://s.id/BPSDM-Dinas">
                  <a:extLst>
                    <a:ext uri="{A12FA001-AC4F-418D-AE19-62706E023703}">
                      <ahyp:hlinkClr xmlns:ahyp="http://schemas.microsoft.com/office/drawing/2018/hyperlinkcolor" xmlns="" val="tx"/>
                    </a:ext>
                  </a:extLst>
                </a:hlinkClick>
              </a:rPr>
              <a:t>https://s.id/BPSDM-Dinas</a:t>
            </a:r>
          </a:p>
          <a:p>
            <a:pPr marL="445709" lvl="1">
              <a:lnSpc>
                <a:spcPts val="4954"/>
              </a:lnSpc>
            </a:pPr>
            <a:endParaRPr lang="en-US" sz="4128" u="sng" spc="1090" dirty="0">
              <a:solidFill>
                <a:srgbClr val="080A0C"/>
              </a:solidFill>
              <a:latin typeface="More Sugar"/>
              <a:hlinkClick r:id="rId2" tooltip="https://s.id/BPSDM-Dinas"/>
            </a:endParaRPr>
          </a:p>
          <a:p>
            <a:pPr>
              <a:lnSpc>
                <a:spcPts val="5674"/>
              </a:lnSpc>
              <a:spcBef>
                <a:spcPct val="0"/>
              </a:spcBef>
            </a:pPr>
            <a:endParaRPr lang="en-US" sz="4128" u="sng" spc="1090" dirty="0">
              <a:solidFill>
                <a:srgbClr val="080A0C"/>
              </a:solidFill>
              <a:latin typeface="More Sugar"/>
              <a:hlinkClick r:id="rId2" tooltip="https://s.id/BPSDM-Dina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982695">
            <a:off x="17651558" y="-2299773"/>
            <a:ext cx="1272884" cy="7948406"/>
            <a:chOff x="0" y="0"/>
            <a:chExt cx="335245" cy="2093407"/>
          </a:xfrm>
        </p:grpSpPr>
        <p:sp>
          <p:nvSpPr>
            <p:cNvPr id="3" name="Freeform 3"/>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4" name="TextBox 4"/>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982695">
            <a:off x="780147" y="7810304"/>
            <a:ext cx="1272884" cy="7948406"/>
            <a:chOff x="0" y="0"/>
            <a:chExt cx="335245" cy="2093407"/>
          </a:xfrm>
        </p:grpSpPr>
        <p:sp>
          <p:nvSpPr>
            <p:cNvPr id="6" name="Freeform 6"/>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7" name="TextBox 7"/>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982695">
            <a:off x="17870373" y="-1474194"/>
            <a:ext cx="333700" cy="7948406"/>
            <a:chOff x="0" y="0"/>
            <a:chExt cx="87888" cy="2093407"/>
          </a:xfrm>
        </p:grpSpPr>
        <p:sp>
          <p:nvSpPr>
            <p:cNvPr id="9" name="Freeform 9"/>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10" name="TextBox 10"/>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flipH="1" flipV="1">
            <a:off x="16515406" y="1226543"/>
            <a:ext cx="3545188" cy="5438826"/>
          </a:xfrm>
          <a:prstGeom prst="line">
            <a:avLst/>
          </a:prstGeom>
          <a:ln w="38100" cap="flat">
            <a:solidFill>
              <a:srgbClr val="FFFFFF"/>
            </a:solidFill>
            <a:prstDash val="solid"/>
            <a:headEnd type="none" w="sm" len="sm"/>
            <a:tailEnd type="none" w="sm" len="sm"/>
          </a:ln>
        </p:spPr>
      </p:sp>
      <p:grpSp>
        <p:nvGrpSpPr>
          <p:cNvPr id="12" name="Group 12"/>
          <p:cNvGrpSpPr/>
          <p:nvPr/>
        </p:nvGrpSpPr>
        <p:grpSpPr>
          <a:xfrm>
            <a:off x="-3457259" y="-2003968"/>
            <a:ext cx="4873849" cy="487384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59FFAA"/>
            </a:solidFill>
          </p:spPr>
        </p:sp>
        <p:sp>
          <p:nvSpPr>
            <p:cNvPr id="14" name="TextBox 14"/>
            <p:cNvSpPr txBox="1"/>
            <p:nvPr/>
          </p:nvSpPr>
          <p:spPr>
            <a:xfrm>
              <a:off x="139700" y="101600"/>
              <a:ext cx="533400" cy="571500"/>
            </a:xfrm>
            <a:prstGeom prst="rect">
              <a:avLst/>
            </a:prstGeom>
          </p:spPr>
          <p:txBody>
            <a:bodyPr lIns="50800" tIns="50800" rIns="50800" bIns="50800" rtlCol="0" anchor="ctr"/>
            <a:lstStyle/>
            <a:p>
              <a:pPr algn="ctr">
                <a:lnSpc>
                  <a:spcPts val="2659"/>
                </a:lnSpc>
              </a:pPr>
              <a:endParaRPr/>
            </a:p>
          </p:txBody>
        </p:sp>
      </p:grpSp>
      <p:sp>
        <p:nvSpPr>
          <p:cNvPr id="15" name="AutoShape 15"/>
          <p:cNvSpPr/>
          <p:nvPr/>
        </p:nvSpPr>
        <p:spPr>
          <a:xfrm rot="-3022058">
            <a:off x="6479386" y="-19050"/>
            <a:ext cx="6492240" cy="0"/>
          </a:xfrm>
          <a:prstGeom prst="line">
            <a:avLst/>
          </a:prstGeom>
          <a:ln w="38100" cap="flat">
            <a:solidFill>
              <a:srgbClr val="FFFFFF"/>
            </a:solidFill>
            <a:prstDash val="solid"/>
            <a:headEnd type="none" w="sm" len="sm"/>
            <a:tailEnd type="none" w="sm" len="sm"/>
          </a:ln>
        </p:spPr>
      </p:sp>
      <p:sp>
        <p:nvSpPr>
          <p:cNvPr id="16" name="TextBox 16"/>
          <p:cNvSpPr txBox="1"/>
          <p:nvPr/>
        </p:nvSpPr>
        <p:spPr>
          <a:xfrm>
            <a:off x="5410200" y="712193"/>
            <a:ext cx="6841133" cy="819150"/>
          </a:xfrm>
          <a:prstGeom prst="rect">
            <a:avLst/>
          </a:prstGeom>
        </p:spPr>
        <p:txBody>
          <a:bodyPr lIns="0" tIns="0" rIns="0" bIns="0" rtlCol="0" anchor="t">
            <a:spAutoFit/>
          </a:bodyPr>
          <a:lstStyle/>
          <a:p>
            <a:pPr algn="ctr">
              <a:lnSpc>
                <a:spcPts val="6394"/>
              </a:lnSpc>
              <a:spcBef>
                <a:spcPct val="0"/>
              </a:spcBef>
            </a:pPr>
            <a:r>
              <a:rPr lang="en-US" sz="5328" spc="1406">
                <a:solidFill>
                  <a:srgbClr val="080A0C"/>
                </a:solidFill>
                <a:latin typeface="More Sugar"/>
              </a:rPr>
              <a:t>KESIMPULAN</a:t>
            </a:r>
          </a:p>
        </p:txBody>
      </p:sp>
      <p:sp>
        <p:nvSpPr>
          <p:cNvPr id="17" name="TextBox 17"/>
          <p:cNvSpPr txBox="1"/>
          <p:nvPr/>
        </p:nvSpPr>
        <p:spPr>
          <a:xfrm>
            <a:off x="639739" y="2019300"/>
            <a:ext cx="17008523" cy="8267700"/>
          </a:xfrm>
          <a:prstGeom prst="rect">
            <a:avLst/>
          </a:prstGeom>
        </p:spPr>
        <p:txBody>
          <a:bodyPr lIns="0" tIns="0" rIns="0" bIns="0" rtlCol="0" anchor="t">
            <a:spAutoFit/>
          </a:bodyPr>
          <a:lstStyle/>
          <a:p>
            <a:pPr marL="891418" lvl="1" indent="-445709">
              <a:lnSpc>
                <a:spcPts val="4954"/>
              </a:lnSpc>
              <a:buFont typeface="Arial"/>
              <a:buChar char="•"/>
            </a:pPr>
            <a:r>
              <a:rPr lang="en-US" sz="4128" spc="1090">
                <a:solidFill>
                  <a:srgbClr val="080A0C"/>
                </a:solidFill>
                <a:latin typeface="More Sugar"/>
              </a:rPr>
              <a:t>DANA BOS, DAK FISIK, DAN APBD MEMILIKI PERAN PENTING DALAM PEMBANGUNAN PENDIDIKAN.</a:t>
            </a:r>
          </a:p>
          <a:p>
            <a:pPr>
              <a:lnSpc>
                <a:spcPts val="4954"/>
              </a:lnSpc>
            </a:pPr>
            <a:endParaRPr lang="en-US" sz="4128" spc="1090">
              <a:solidFill>
                <a:srgbClr val="080A0C"/>
              </a:solidFill>
              <a:latin typeface="More Sugar"/>
            </a:endParaRPr>
          </a:p>
          <a:p>
            <a:pPr marL="891418" lvl="1" indent="-445709">
              <a:lnSpc>
                <a:spcPts val="4954"/>
              </a:lnSpc>
              <a:buFont typeface="Arial"/>
              <a:buChar char="•"/>
            </a:pPr>
            <a:r>
              <a:rPr lang="en-US" sz="4128" spc="1090">
                <a:solidFill>
                  <a:srgbClr val="080A0C"/>
                </a:solidFill>
                <a:latin typeface="More Sugar"/>
              </a:rPr>
              <a:t>MEKANISME PENYALURAN DAN PENGGUNAANNYA HARUS SESUAI DENGAN PERATURAN YANG BERLAKU.</a:t>
            </a:r>
          </a:p>
          <a:p>
            <a:pPr marL="891418" lvl="1" indent="-445709">
              <a:lnSpc>
                <a:spcPts val="4954"/>
              </a:lnSpc>
              <a:buFont typeface="Arial"/>
              <a:buChar char="•"/>
            </a:pPr>
            <a:endParaRPr lang="en-US" sz="4128" spc="1090">
              <a:solidFill>
                <a:srgbClr val="080A0C"/>
              </a:solidFill>
              <a:latin typeface="More Sugar"/>
            </a:endParaRPr>
          </a:p>
          <a:p>
            <a:pPr marL="891418" lvl="1" indent="-445709">
              <a:lnSpc>
                <a:spcPts val="4954"/>
              </a:lnSpc>
              <a:buFont typeface="Arial"/>
              <a:buChar char="•"/>
            </a:pPr>
            <a:r>
              <a:rPr lang="en-US" sz="4128" spc="1090">
                <a:solidFill>
                  <a:srgbClr val="080A0C"/>
                </a:solidFill>
                <a:latin typeface="More Sugar"/>
              </a:rPr>
              <a:t>KERJASAMA ANTARA PEMERINTAH PUSAT DAN DAERAH PENTING UNTUK MENINGKATKAN AKSES DAN MUTU PENDIDIKAN.</a:t>
            </a:r>
          </a:p>
          <a:p>
            <a:pPr>
              <a:lnSpc>
                <a:spcPts val="5674"/>
              </a:lnSpc>
              <a:spcBef>
                <a:spcPct val="0"/>
              </a:spcBef>
            </a:pPr>
            <a:endParaRPr lang="en-US" sz="4128" spc="1090">
              <a:solidFill>
                <a:srgbClr val="080A0C"/>
              </a:solidFill>
              <a:latin typeface="More Sug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103737" y="-127238"/>
            <a:ext cx="12173240" cy="10541477"/>
            <a:chOff x="0" y="0"/>
            <a:chExt cx="4282440" cy="3708400"/>
          </a:xfrm>
        </p:grpSpPr>
        <p:sp>
          <p:nvSpPr>
            <p:cNvPr id="3" name="Freeform 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2"/>
              <a:stretch>
                <a:fillRect t="-4924" b="-4924"/>
              </a:stretch>
            </a:blipFill>
          </p:spPr>
        </p:sp>
      </p:grpSp>
      <p:grpSp>
        <p:nvGrpSpPr>
          <p:cNvPr id="4" name="Group 4"/>
          <p:cNvGrpSpPr/>
          <p:nvPr/>
        </p:nvGrpSpPr>
        <p:grpSpPr>
          <a:xfrm rot="2332430">
            <a:off x="10361167" y="-2667775"/>
            <a:ext cx="333700" cy="7948406"/>
            <a:chOff x="0" y="0"/>
            <a:chExt cx="87888" cy="2093407"/>
          </a:xfrm>
        </p:grpSpPr>
        <p:sp>
          <p:nvSpPr>
            <p:cNvPr id="5" name="Freeform 5"/>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6" name="TextBox 6"/>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rot="3328133">
            <a:off x="9338764" y="7494556"/>
            <a:ext cx="7296263" cy="1639659"/>
          </a:xfrm>
          <a:custGeom>
            <a:avLst/>
            <a:gdLst/>
            <a:ahLst/>
            <a:cxnLst/>
            <a:rect l="l" t="t" r="r" b="b"/>
            <a:pathLst>
              <a:path w="7296263" h="1639659">
                <a:moveTo>
                  <a:pt x="0" y="0"/>
                </a:moveTo>
                <a:lnTo>
                  <a:pt x="7296263" y="0"/>
                </a:lnTo>
                <a:lnTo>
                  <a:pt x="7296263" y="1639659"/>
                </a:lnTo>
                <a:lnTo>
                  <a:pt x="0" y="1639659"/>
                </a:lnTo>
                <a:lnTo>
                  <a:pt x="0" y="0"/>
                </a:lnTo>
                <a:close/>
              </a:path>
            </a:pathLst>
          </a:custGeom>
          <a:blipFill>
            <a:blip r:embed="rId3">
              <a:extLst>
                <a:ext uri="{96DAC541-7B7A-43D3-8B79-37D633B846F1}">
                  <asvg:svgBlip xmlns:asvg="http://schemas.microsoft.com/office/drawing/2016/SVG/main" xmlns="" r:embed="rId4"/>
                </a:ext>
              </a:extLst>
            </a:blip>
            <a:stretch>
              <a:fillRect t="-103242" b="-47711"/>
            </a:stretch>
          </a:blipFill>
        </p:spPr>
      </p:sp>
      <p:grpSp>
        <p:nvGrpSpPr>
          <p:cNvPr id="8" name="Group 8"/>
          <p:cNvGrpSpPr/>
          <p:nvPr/>
        </p:nvGrpSpPr>
        <p:grpSpPr>
          <a:xfrm rot="-1982695">
            <a:off x="11515192" y="4997596"/>
            <a:ext cx="1272884" cy="7948406"/>
            <a:chOff x="0" y="0"/>
            <a:chExt cx="335245" cy="2093407"/>
          </a:xfrm>
        </p:grpSpPr>
        <p:sp>
          <p:nvSpPr>
            <p:cNvPr id="9" name="Freeform 9"/>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0" name="TextBox 10"/>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rot="8100000">
            <a:off x="7566331" y="6142920"/>
            <a:ext cx="4874793" cy="1065701"/>
          </a:xfrm>
          <a:custGeom>
            <a:avLst/>
            <a:gdLst/>
            <a:ahLst/>
            <a:cxnLst/>
            <a:rect l="l" t="t" r="r" b="b"/>
            <a:pathLst>
              <a:path w="4874793" h="1065701">
                <a:moveTo>
                  <a:pt x="0" y="0"/>
                </a:moveTo>
                <a:lnTo>
                  <a:pt x="4874793" y="0"/>
                </a:lnTo>
                <a:lnTo>
                  <a:pt x="4874793" y="1065702"/>
                </a:lnTo>
                <a:lnTo>
                  <a:pt x="0" y="1065702"/>
                </a:lnTo>
                <a:lnTo>
                  <a:pt x="0" y="0"/>
                </a:lnTo>
                <a:close/>
              </a:path>
            </a:pathLst>
          </a:custGeom>
          <a:blipFill>
            <a:blip r:embed="rId3">
              <a:extLst>
                <a:ext uri="{96DAC541-7B7A-43D3-8B79-37D633B846F1}">
                  <asvg:svgBlip xmlns:asvg="http://schemas.microsoft.com/office/drawing/2016/SVG/main" xmlns="" r:embed="rId4"/>
                </a:ext>
              </a:extLst>
            </a:blip>
            <a:stretch>
              <a:fillRect l="-36892" t="-203373" r="-12780" b="-82738"/>
            </a:stretch>
          </a:blipFill>
        </p:spPr>
      </p:sp>
      <p:sp>
        <p:nvSpPr>
          <p:cNvPr id="12" name="Freeform 12"/>
          <p:cNvSpPr/>
          <p:nvPr/>
        </p:nvSpPr>
        <p:spPr>
          <a:xfrm rot="7883962">
            <a:off x="9427823" y="1108417"/>
            <a:ext cx="7296263" cy="1639659"/>
          </a:xfrm>
          <a:custGeom>
            <a:avLst/>
            <a:gdLst/>
            <a:ahLst/>
            <a:cxnLst/>
            <a:rect l="l" t="t" r="r" b="b"/>
            <a:pathLst>
              <a:path w="7296263" h="1639659">
                <a:moveTo>
                  <a:pt x="0" y="0"/>
                </a:moveTo>
                <a:lnTo>
                  <a:pt x="7296263" y="0"/>
                </a:lnTo>
                <a:lnTo>
                  <a:pt x="7296263" y="1639659"/>
                </a:lnTo>
                <a:lnTo>
                  <a:pt x="0" y="1639659"/>
                </a:lnTo>
                <a:lnTo>
                  <a:pt x="0" y="0"/>
                </a:lnTo>
                <a:close/>
              </a:path>
            </a:pathLst>
          </a:custGeom>
          <a:blipFill>
            <a:blip r:embed="rId3">
              <a:extLst>
                <a:ext uri="{96DAC541-7B7A-43D3-8B79-37D633B846F1}">
                  <asvg:svgBlip xmlns:asvg="http://schemas.microsoft.com/office/drawing/2016/SVG/main" xmlns="" r:embed="rId4"/>
                </a:ext>
              </a:extLst>
            </a:blip>
            <a:stretch>
              <a:fillRect t="-103242" b="-47711"/>
            </a:stretch>
          </a:blipFill>
        </p:spPr>
      </p:sp>
      <p:grpSp>
        <p:nvGrpSpPr>
          <p:cNvPr id="13" name="Group 13"/>
          <p:cNvGrpSpPr/>
          <p:nvPr/>
        </p:nvGrpSpPr>
        <p:grpSpPr>
          <a:xfrm rot="2348597">
            <a:off x="12091432" y="-3230784"/>
            <a:ext cx="1272884" cy="7948406"/>
            <a:chOff x="0" y="0"/>
            <a:chExt cx="335245" cy="2093407"/>
          </a:xfrm>
        </p:grpSpPr>
        <p:sp>
          <p:nvSpPr>
            <p:cNvPr id="14" name="Freeform 14"/>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5" name="TextBox 15"/>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982695">
            <a:off x="8895447" y="5657099"/>
            <a:ext cx="1272884" cy="7948406"/>
            <a:chOff x="0" y="0"/>
            <a:chExt cx="335245" cy="2093407"/>
          </a:xfrm>
        </p:grpSpPr>
        <p:sp>
          <p:nvSpPr>
            <p:cNvPr id="17" name="Freeform 17"/>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18" name="TextBox 18"/>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982695">
            <a:off x="10602125" y="5401032"/>
            <a:ext cx="333700" cy="7948406"/>
            <a:chOff x="0" y="0"/>
            <a:chExt cx="87888" cy="2093407"/>
          </a:xfrm>
        </p:grpSpPr>
        <p:sp>
          <p:nvSpPr>
            <p:cNvPr id="20" name="Freeform 20"/>
            <p:cNvSpPr/>
            <p:nvPr/>
          </p:nvSpPr>
          <p:spPr>
            <a:xfrm>
              <a:off x="0" y="0"/>
              <a:ext cx="87888" cy="2093407"/>
            </a:xfrm>
            <a:custGeom>
              <a:avLst/>
              <a:gdLst/>
              <a:ahLst/>
              <a:cxnLst/>
              <a:rect l="l" t="t" r="r" b="b"/>
              <a:pathLst>
                <a:path w="87888" h="2093407">
                  <a:moveTo>
                    <a:pt x="0" y="0"/>
                  </a:moveTo>
                  <a:lnTo>
                    <a:pt x="87888" y="0"/>
                  </a:lnTo>
                  <a:lnTo>
                    <a:pt x="87888" y="2093407"/>
                  </a:lnTo>
                  <a:lnTo>
                    <a:pt x="0" y="2093407"/>
                  </a:lnTo>
                  <a:close/>
                </a:path>
              </a:pathLst>
            </a:custGeom>
            <a:solidFill>
              <a:srgbClr val="FFDE59"/>
            </a:solidFill>
          </p:spPr>
        </p:sp>
        <p:sp>
          <p:nvSpPr>
            <p:cNvPr id="21" name="TextBox 21"/>
            <p:cNvSpPr txBox="1"/>
            <p:nvPr/>
          </p:nvSpPr>
          <p:spPr>
            <a:xfrm>
              <a:off x="0" y="-38100"/>
              <a:ext cx="87888" cy="2131507"/>
            </a:xfrm>
            <a:prstGeom prst="rect">
              <a:avLst/>
            </a:prstGeom>
          </p:spPr>
          <p:txBody>
            <a:bodyPr lIns="50800" tIns="50800" rIns="50800" bIns="50800" rtlCol="0" anchor="ctr"/>
            <a:lstStyle/>
            <a:p>
              <a:pPr algn="ctr">
                <a:lnSpc>
                  <a:spcPts val="2659"/>
                </a:lnSpc>
              </a:pPr>
              <a:endParaRPr/>
            </a:p>
          </p:txBody>
        </p:sp>
      </p:grpSp>
      <p:sp>
        <p:nvSpPr>
          <p:cNvPr id="22" name="AutoShape 22"/>
          <p:cNvSpPr/>
          <p:nvPr/>
        </p:nvSpPr>
        <p:spPr>
          <a:xfrm rot="-7385849">
            <a:off x="8646170" y="9181349"/>
            <a:ext cx="6492240" cy="0"/>
          </a:xfrm>
          <a:prstGeom prst="line">
            <a:avLst/>
          </a:prstGeom>
          <a:ln w="38100" cap="flat">
            <a:solidFill>
              <a:srgbClr val="FFFFFF"/>
            </a:solidFill>
            <a:prstDash val="solid"/>
            <a:headEnd type="none" w="sm" len="sm"/>
            <a:tailEnd type="none" w="sm" len="sm"/>
          </a:ln>
        </p:spPr>
      </p:sp>
      <p:sp>
        <p:nvSpPr>
          <p:cNvPr id="23" name="Freeform 23"/>
          <p:cNvSpPr/>
          <p:nvPr/>
        </p:nvSpPr>
        <p:spPr>
          <a:xfrm rot="2700000">
            <a:off x="8403289" y="2830444"/>
            <a:ext cx="3967638" cy="1023195"/>
          </a:xfrm>
          <a:custGeom>
            <a:avLst/>
            <a:gdLst/>
            <a:ahLst/>
            <a:cxnLst/>
            <a:rect l="l" t="t" r="r" b="b"/>
            <a:pathLst>
              <a:path w="3967638" h="1023195">
                <a:moveTo>
                  <a:pt x="0" y="0"/>
                </a:moveTo>
                <a:lnTo>
                  <a:pt x="3967638" y="0"/>
                </a:lnTo>
                <a:lnTo>
                  <a:pt x="3967638" y="1023195"/>
                </a:lnTo>
                <a:lnTo>
                  <a:pt x="0" y="1023195"/>
                </a:lnTo>
                <a:lnTo>
                  <a:pt x="0" y="0"/>
                </a:lnTo>
                <a:close/>
              </a:path>
            </a:pathLst>
          </a:custGeom>
          <a:blipFill>
            <a:blip r:embed="rId3">
              <a:extLst>
                <a:ext uri="{96DAC541-7B7A-43D3-8B79-37D633B846F1}">
                  <asvg:svgBlip xmlns:asvg="http://schemas.microsoft.com/office/drawing/2016/SVG/main" xmlns="" r:embed="rId4"/>
                </a:ext>
              </a:extLst>
            </a:blip>
            <a:stretch>
              <a:fillRect l="-74620" t="-211822" r="-9273" b="-90329"/>
            </a:stretch>
          </a:blipFill>
        </p:spPr>
      </p:sp>
      <p:grpSp>
        <p:nvGrpSpPr>
          <p:cNvPr id="24" name="Group 24"/>
          <p:cNvGrpSpPr/>
          <p:nvPr/>
        </p:nvGrpSpPr>
        <p:grpSpPr>
          <a:xfrm>
            <a:off x="6843662" y="2407340"/>
            <a:ext cx="4873849" cy="487384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59FFAA"/>
            </a:solidFill>
          </p:spPr>
        </p:sp>
        <p:sp>
          <p:nvSpPr>
            <p:cNvPr id="26" name="TextBox 26"/>
            <p:cNvSpPr txBox="1"/>
            <p:nvPr/>
          </p:nvSpPr>
          <p:spPr>
            <a:xfrm>
              <a:off x="139700" y="101600"/>
              <a:ext cx="533400" cy="5715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rot="2348597">
            <a:off x="9437144" y="-3974203"/>
            <a:ext cx="1272884" cy="7948406"/>
            <a:chOff x="0" y="0"/>
            <a:chExt cx="335245" cy="2093407"/>
          </a:xfrm>
        </p:grpSpPr>
        <p:sp>
          <p:nvSpPr>
            <p:cNvPr id="28" name="Freeform 28"/>
            <p:cNvSpPr/>
            <p:nvPr/>
          </p:nvSpPr>
          <p:spPr>
            <a:xfrm>
              <a:off x="0" y="0"/>
              <a:ext cx="335245" cy="2093407"/>
            </a:xfrm>
            <a:custGeom>
              <a:avLst/>
              <a:gdLst/>
              <a:ahLst/>
              <a:cxnLst/>
              <a:rect l="l" t="t" r="r" b="b"/>
              <a:pathLst>
                <a:path w="335245" h="2093407">
                  <a:moveTo>
                    <a:pt x="0" y="0"/>
                  </a:moveTo>
                  <a:lnTo>
                    <a:pt x="335245" y="0"/>
                  </a:lnTo>
                  <a:lnTo>
                    <a:pt x="335245" y="2093407"/>
                  </a:lnTo>
                  <a:lnTo>
                    <a:pt x="0" y="2093407"/>
                  </a:lnTo>
                  <a:close/>
                </a:path>
              </a:pathLst>
            </a:custGeom>
            <a:solidFill>
              <a:srgbClr val="59FFAA"/>
            </a:solidFill>
          </p:spPr>
        </p:sp>
        <p:sp>
          <p:nvSpPr>
            <p:cNvPr id="29" name="TextBox 29"/>
            <p:cNvSpPr txBox="1"/>
            <p:nvPr/>
          </p:nvSpPr>
          <p:spPr>
            <a:xfrm>
              <a:off x="0" y="-38100"/>
              <a:ext cx="335245" cy="2131507"/>
            </a:xfrm>
            <a:prstGeom prst="rect">
              <a:avLst/>
            </a:prstGeom>
          </p:spPr>
          <p:txBody>
            <a:bodyPr lIns="50800" tIns="50800" rIns="50800" bIns="50800" rtlCol="0" anchor="ctr"/>
            <a:lstStyle/>
            <a:p>
              <a:pPr algn="ctr">
                <a:lnSpc>
                  <a:spcPts val="2659"/>
                </a:lnSpc>
              </a:pPr>
              <a:endParaRPr/>
            </a:p>
          </p:txBody>
        </p:sp>
      </p:grpSp>
      <p:sp>
        <p:nvSpPr>
          <p:cNvPr id="30" name="AutoShape 30"/>
          <p:cNvSpPr/>
          <p:nvPr/>
        </p:nvSpPr>
        <p:spPr>
          <a:xfrm rot="-3022058">
            <a:off x="6479386" y="-19050"/>
            <a:ext cx="6492240" cy="0"/>
          </a:xfrm>
          <a:prstGeom prst="line">
            <a:avLst/>
          </a:prstGeom>
          <a:ln w="38100" cap="flat">
            <a:solidFill>
              <a:srgbClr val="FFFFFF"/>
            </a:solidFill>
            <a:prstDash val="solid"/>
            <a:headEnd type="none" w="sm" len="sm"/>
            <a:tailEnd type="none" w="sm" len="sm"/>
          </a:ln>
        </p:spPr>
      </p:sp>
      <p:grpSp>
        <p:nvGrpSpPr>
          <p:cNvPr id="31" name="Group 31"/>
          <p:cNvGrpSpPr/>
          <p:nvPr/>
        </p:nvGrpSpPr>
        <p:grpSpPr>
          <a:xfrm>
            <a:off x="-2095001" y="2407340"/>
            <a:ext cx="11375587" cy="4873849"/>
            <a:chOff x="0" y="0"/>
            <a:chExt cx="2996039" cy="1283647"/>
          </a:xfrm>
        </p:grpSpPr>
        <p:sp>
          <p:nvSpPr>
            <p:cNvPr id="32" name="Freeform 32"/>
            <p:cNvSpPr/>
            <p:nvPr/>
          </p:nvSpPr>
          <p:spPr>
            <a:xfrm>
              <a:off x="0" y="0"/>
              <a:ext cx="2996040" cy="1283647"/>
            </a:xfrm>
            <a:custGeom>
              <a:avLst/>
              <a:gdLst/>
              <a:ahLst/>
              <a:cxnLst/>
              <a:rect l="l" t="t" r="r" b="b"/>
              <a:pathLst>
                <a:path w="2996040" h="1283647">
                  <a:moveTo>
                    <a:pt x="0" y="0"/>
                  </a:moveTo>
                  <a:lnTo>
                    <a:pt x="2996040" y="0"/>
                  </a:lnTo>
                  <a:lnTo>
                    <a:pt x="2996040" y="1283647"/>
                  </a:lnTo>
                  <a:lnTo>
                    <a:pt x="0" y="1283647"/>
                  </a:lnTo>
                  <a:close/>
                </a:path>
              </a:pathLst>
            </a:custGeom>
            <a:solidFill>
              <a:srgbClr val="59FFAA"/>
            </a:solidFill>
          </p:spPr>
        </p:sp>
        <p:sp>
          <p:nvSpPr>
            <p:cNvPr id="33" name="TextBox 33"/>
            <p:cNvSpPr txBox="1"/>
            <p:nvPr/>
          </p:nvSpPr>
          <p:spPr>
            <a:xfrm>
              <a:off x="0" y="-38100"/>
              <a:ext cx="2996039" cy="1321747"/>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34"/>
          <p:cNvSpPr txBox="1"/>
          <p:nvPr/>
        </p:nvSpPr>
        <p:spPr>
          <a:xfrm>
            <a:off x="1028700" y="3368608"/>
            <a:ext cx="7967760" cy="1706647"/>
          </a:xfrm>
          <a:prstGeom prst="rect">
            <a:avLst/>
          </a:prstGeom>
        </p:spPr>
        <p:txBody>
          <a:bodyPr lIns="0" tIns="0" rIns="0" bIns="0" rtlCol="0" anchor="t">
            <a:spAutoFit/>
          </a:bodyPr>
          <a:lstStyle/>
          <a:p>
            <a:pPr>
              <a:lnSpc>
                <a:spcPts val="12640"/>
              </a:lnSpc>
            </a:pPr>
            <a:r>
              <a:rPr lang="en-US" sz="10534">
                <a:solidFill>
                  <a:srgbClr val="FFFFFF"/>
                </a:solidFill>
                <a:latin typeface="Poppins Bold"/>
              </a:rPr>
              <a:t>Thank You</a:t>
            </a:r>
          </a:p>
        </p:txBody>
      </p:sp>
      <p:sp>
        <p:nvSpPr>
          <p:cNvPr id="35" name="TextBox 35"/>
          <p:cNvSpPr txBox="1"/>
          <p:nvPr/>
        </p:nvSpPr>
        <p:spPr>
          <a:xfrm>
            <a:off x="1028700" y="5324254"/>
            <a:ext cx="6841133" cy="535894"/>
          </a:xfrm>
          <a:prstGeom prst="rect">
            <a:avLst/>
          </a:prstGeom>
        </p:spPr>
        <p:txBody>
          <a:bodyPr lIns="0" tIns="0" rIns="0" bIns="0" rtlCol="0" anchor="t">
            <a:spAutoFit/>
          </a:bodyPr>
          <a:lstStyle/>
          <a:p>
            <a:pPr>
              <a:lnSpc>
                <a:spcPts val="3994"/>
              </a:lnSpc>
              <a:spcBef>
                <a:spcPct val="0"/>
              </a:spcBef>
            </a:pPr>
            <a:r>
              <a:rPr lang="en-US" sz="3328" spc="878" dirty="0">
                <a:solidFill>
                  <a:srgbClr val="FFDE59"/>
                </a:solidFill>
                <a:latin typeface="Poppins"/>
              </a:rPr>
              <a:t>FOR YOUR ATTENTION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66463" y="2753809"/>
            <a:ext cx="6821537" cy="4624273"/>
            <a:chOff x="0" y="0"/>
            <a:chExt cx="9095383" cy="6165697"/>
          </a:xfrm>
        </p:grpSpPr>
        <p:pic>
          <p:nvPicPr>
            <p:cNvPr id="3" name="Picture 3"/>
            <p:cNvPicPr>
              <a:picLocks noChangeAspect="1"/>
            </p:cNvPicPr>
            <p:nvPr/>
          </p:nvPicPr>
          <p:blipFill>
            <a:blip r:embed="rId2"/>
            <a:srcRect l="21256" r="21256"/>
            <a:stretch>
              <a:fillRect/>
            </a:stretch>
          </p:blipFill>
          <p:spPr>
            <a:xfrm flipH="1">
              <a:off x="0" y="0"/>
              <a:ext cx="9095383" cy="6165697"/>
            </a:xfrm>
            <a:prstGeom prst="rect">
              <a:avLst/>
            </a:prstGeom>
          </p:spPr>
        </p:pic>
      </p:grpSp>
      <p:sp>
        <p:nvSpPr>
          <p:cNvPr id="4" name="Freeform 4"/>
          <p:cNvSpPr/>
          <p:nvPr/>
        </p:nvSpPr>
        <p:spPr>
          <a:xfrm>
            <a:off x="10793903" y="8923897"/>
            <a:ext cx="8166658" cy="1663957"/>
          </a:xfrm>
          <a:custGeom>
            <a:avLst/>
            <a:gdLst/>
            <a:ahLst/>
            <a:cxnLst/>
            <a:rect l="l" t="t" r="r" b="b"/>
            <a:pathLst>
              <a:path w="8166658" h="1663957">
                <a:moveTo>
                  <a:pt x="0" y="0"/>
                </a:moveTo>
                <a:lnTo>
                  <a:pt x="8166657" y="0"/>
                </a:lnTo>
                <a:lnTo>
                  <a:pt x="8166657" y="1663957"/>
                </a:lnTo>
                <a:lnTo>
                  <a:pt x="0" y="166395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flipH="1" flipV="1">
            <a:off x="-2095289" y="-297119"/>
            <a:ext cx="8166658" cy="1663957"/>
          </a:xfrm>
          <a:custGeom>
            <a:avLst/>
            <a:gdLst/>
            <a:ahLst/>
            <a:cxnLst/>
            <a:rect l="l" t="t" r="r" b="b"/>
            <a:pathLst>
              <a:path w="8166658" h="1663957">
                <a:moveTo>
                  <a:pt x="8166658" y="1663957"/>
                </a:moveTo>
                <a:lnTo>
                  <a:pt x="0" y="1663957"/>
                </a:lnTo>
                <a:lnTo>
                  <a:pt x="0" y="0"/>
                </a:lnTo>
                <a:lnTo>
                  <a:pt x="8166658" y="0"/>
                </a:lnTo>
                <a:lnTo>
                  <a:pt x="8166658" y="1663957"/>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2138596" y="2516346"/>
            <a:ext cx="5477271" cy="4114800"/>
          </a:xfrm>
          <a:custGeom>
            <a:avLst/>
            <a:gdLst/>
            <a:ahLst/>
            <a:cxnLst/>
            <a:rect l="l" t="t" r="r" b="b"/>
            <a:pathLst>
              <a:path w="5477271" h="4114800">
                <a:moveTo>
                  <a:pt x="0" y="0"/>
                </a:moveTo>
                <a:lnTo>
                  <a:pt x="5477271" y="0"/>
                </a:lnTo>
                <a:lnTo>
                  <a:pt x="5477271"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TextBox 7"/>
          <p:cNvSpPr txBox="1"/>
          <p:nvPr/>
        </p:nvSpPr>
        <p:spPr>
          <a:xfrm>
            <a:off x="1028700" y="861060"/>
            <a:ext cx="5453228" cy="868680"/>
          </a:xfrm>
          <a:prstGeom prst="rect">
            <a:avLst/>
          </a:prstGeom>
        </p:spPr>
        <p:txBody>
          <a:bodyPr lIns="0" tIns="0" rIns="0" bIns="0" rtlCol="0" anchor="t">
            <a:spAutoFit/>
          </a:bodyPr>
          <a:lstStyle/>
          <a:p>
            <a:pPr>
              <a:lnSpc>
                <a:spcPts val="6719"/>
              </a:lnSpc>
              <a:spcBef>
                <a:spcPct val="0"/>
              </a:spcBef>
            </a:pPr>
            <a:r>
              <a:rPr lang="en-US" sz="4799">
                <a:solidFill>
                  <a:srgbClr val="000000"/>
                </a:solidFill>
                <a:latin typeface="Poppins Bold"/>
              </a:rPr>
              <a:t>PENDAHULUAN</a:t>
            </a:r>
          </a:p>
        </p:txBody>
      </p:sp>
      <p:sp>
        <p:nvSpPr>
          <p:cNvPr id="8" name="TextBox 8"/>
          <p:cNvSpPr txBox="1"/>
          <p:nvPr/>
        </p:nvSpPr>
        <p:spPr>
          <a:xfrm>
            <a:off x="360382" y="1850125"/>
            <a:ext cx="10085338" cy="7905750"/>
          </a:xfrm>
          <a:prstGeom prst="rect">
            <a:avLst/>
          </a:prstGeom>
        </p:spPr>
        <p:txBody>
          <a:bodyPr lIns="0" tIns="0" rIns="0" bIns="0" rtlCol="0" anchor="t">
            <a:spAutoFit/>
          </a:bodyPr>
          <a:lstStyle/>
          <a:p>
            <a:pPr marL="1014714" lvl="1" indent="-507357" algn="just">
              <a:lnSpc>
                <a:spcPts val="5639"/>
              </a:lnSpc>
              <a:buFont typeface="Arial"/>
              <a:buChar char="•"/>
            </a:pPr>
            <a:r>
              <a:rPr lang="en-US" sz="4699">
                <a:solidFill>
                  <a:srgbClr val="000000"/>
                </a:solidFill>
                <a:latin typeface="Poppins"/>
              </a:rPr>
              <a:t>Dana BOS, DAK Fisik, dan APBD merupakan sumber dana penting dalam pembangunan infrastruktur pendidikan.</a:t>
            </a:r>
          </a:p>
          <a:p>
            <a:pPr marL="1014714" lvl="1" indent="-507357" algn="just">
              <a:lnSpc>
                <a:spcPts val="5639"/>
              </a:lnSpc>
              <a:buFont typeface="Arial"/>
              <a:buChar char="•"/>
            </a:pPr>
            <a:r>
              <a:rPr lang="en-US" sz="4699">
                <a:solidFill>
                  <a:srgbClr val="000000"/>
                </a:solidFill>
                <a:latin typeface="Poppins"/>
              </a:rPr>
              <a:t>Masing-masing memiliki mekanisme penyaluran dan peran yang berbeda dalam mendukung kemajuan sekolah.</a:t>
            </a:r>
          </a:p>
          <a:p>
            <a:pPr algn="just">
              <a:lnSpc>
                <a:spcPts val="5639"/>
              </a:lnSpc>
            </a:pPr>
            <a:endParaRPr lang="en-US" sz="4699">
              <a:solidFill>
                <a:srgbClr val="000000"/>
              </a:solidFill>
              <a:latin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897" y="2841305"/>
            <a:ext cx="15732403" cy="1670472"/>
            <a:chOff x="0" y="0"/>
            <a:chExt cx="5330738" cy="566020"/>
          </a:xfrm>
        </p:grpSpPr>
        <p:sp>
          <p:nvSpPr>
            <p:cNvPr id="3" name="Freeform 3"/>
            <p:cNvSpPr/>
            <p:nvPr/>
          </p:nvSpPr>
          <p:spPr>
            <a:xfrm>
              <a:off x="0" y="0"/>
              <a:ext cx="5330738" cy="566020"/>
            </a:xfrm>
            <a:custGeom>
              <a:avLst/>
              <a:gdLst/>
              <a:ahLst/>
              <a:cxnLst/>
              <a:rect l="l" t="t" r="r" b="b"/>
              <a:pathLst>
                <a:path w="5330738" h="566020">
                  <a:moveTo>
                    <a:pt x="15255" y="0"/>
                  </a:moveTo>
                  <a:lnTo>
                    <a:pt x="5315483" y="0"/>
                  </a:lnTo>
                  <a:cubicBezTo>
                    <a:pt x="5323908" y="0"/>
                    <a:pt x="5330738" y="6830"/>
                    <a:pt x="5330738" y="15255"/>
                  </a:cubicBezTo>
                  <a:lnTo>
                    <a:pt x="5330738" y="550764"/>
                  </a:lnTo>
                  <a:cubicBezTo>
                    <a:pt x="5330738" y="559190"/>
                    <a:pt x="5323908" y="566020"/>
                    <a:pt x="5315483" y="566020"/>
                  </a:cubicBezTo>
                  <a:lnTo>
                    <a:pt x="15255" y="566020"/>
                  </a:lnTo>
                  <a:cubicBezTo>
                    <a:pt x="6830" y="566020"/>
                    <a:pt x="0" y="559190"/>
                    <a:pt x="0" y="550764"/>
                  </a:cubicBezTo>
                  <a:lnTo>
                    <a:pt x="0" y="15255"/>
                  </a:lnTo>
                  <a:cubicBezTo>
                    <a:pt x="0" y="6830"/>
                    <a:pt x="6830" y="0"/>
                    <a:pt x="15255"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330738" cy="60412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124108"/>
            <a:ext cx="1104867" cy="110486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3404105" y="819150"/>
            <a:ext cx="11302495" cy="1278042"/>
          </a:xfrm>
          <a:prstGeom prst="rect">
            <a:avLst/>
          </a:prstGeom>
        </p:spPr>
        <p:txBody>
          <a:bodyPr wrap="square" lIns="0" tIns="0" rIns="0" bIns="0" rtlCol="0" anchor="t">
            <a:spAutoFit/>
          </a:bodyPr>
          <a:lstStyle/>
          <a:p>
            <a:pPr>
              <a:lnSpc>
                <a:spcPts val="10454"/>
              </a:lnSpc>
              <a:spcBef>
                <a:spcPct val="0"/>
              </a:spcBef>
            </a:pPr>
            <a:r>
              <a:rPr lang="en-US" sz="7467" dirty="0">
                <a:solidFill>
                  <a:srgbClr val="000000"/>
                </a:solidFill>
                <a:latin typeface="Poppins Bold"/>
              </a:rPr>
              <a:t>PRETEST DAN POSTTEST</a:t>
            </a:r>
          </a:p>
        </p:txBody>
      </p:sp>
      <p:sp>
        <p:nvSpPr>
          <p:cNvPr id="11" name="TextBox 11"/>
          <p:cNvSpPr txBox="1"/>
          <p:nvPr/>
        </p:nvSpPr>
        <p:spPr>
          <a:xfrm>
            <a:off x="1241068" y="3237253"/>
            <a:ext cx="685803" cy="707373"/>
          </a:xfrm>
          <a:prstGeom prst="rect">
            <a:avLst/>
          </a:prstGeom>
        </p:spPr>
        <p:txBody>
          <a:bodyPr lIns="0" tIns="0" rIns="0" bIns="0" rtlCol="0" anchor="t">
            <a:spAutoFit/>
          </a:bodyPr>
          <a:lstStyle/>
          <a:p>
            <a:pPr algn="ctr">
              <a:lnSpc>
                <a:spcPts val="5830"/>
              </a:lnSpc>
              <a:spcBef>
                <a:spcPct val="0"/>
              </a:spcBef>
            </a:pPr>
            <a:endParaRPr lang="en-US" sz="4164" dirty="0">
              <a:solidFill>
                <a:srgbClr val="080A0C"/>
              </a:solidFill>
              <a:latin typeface="Poppins"/>
            </a:endParaRPr>
          </a:p>
        </p:txBody>
      </p:sp>
      <p:sp>
        <p:nvSpPr>
          <p:cNvPr id="12" name="TextBox 12"/>
          <p:cNvSpPr txBox="1"/>
          <p:nvPr/>
        </p:nvSpPr>
        <p:spPr>
          <a:xfrm>
            <a:off x="6043269"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4</a:t>
            </a:r>
          </a:p>
        </p:txBody>
      </p:sp>
      <p:sp>
        <p:nvSpPr>
          <p:cNvPr id="13" name="TextBox 13"/>
          <p:cNvSpPr txBox="1"/>
          <p:nvPr/>
        </p:nvSpPr>
        <p:spPr>
          <a:xfrm>
            <a:off x="6043269"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6</a:t>
            </a:r>
          </a:p>
        </p:txBody>
      </p:sp>
      <p:sp>
        <p:nvSpPr>
          <p:cNvPr id="14" name="TextBox 14"/>
          <p:cNvSpPr txBox="1"/>
          <p:nvPr/>
        </p:nvSpPr>
        <p:spPr>
          <a:xfrm>
            <a:off x="2597949" y="3104308"/>
            <a:ext cx="10656813" cy="992067"/>
          </a:xfrm>
          <a:prstGeom prst="rect">
            <a:avLst/>
          </a:prstGeom>
        </p:spPr>
        <p:txBody>
          <a:bodyPr lIns="0" tIns="0" rIns="0" bIns="0" rtlCol="0" anchor="t">
            <a:spAutoFit/>
          </a:bodyPr>
          <a:lstStyle/>
          <a:p>
            <a:pPr>
              <a:lnSpc>
                <a:spcPts val="7794"/>
              </a:lnSpc>
              <a:spcBef>
                <a:spcPct val="0"/>
              </a:spcBef>
            </a:pPr>
            <a:r>
              <a:rPr lang="en-US" sz="5567" u="sng" dirty="0">
                <a:solidFill>
                  <a:srgbClr val="000000"/>
                </a:solidFill>
                <a:latin typeface="Poppins"/>
                <a:hlinkClick r:id="rId6" tooltip="https://s.id/BPSDM-Dinas"/>
              </a:rPr>
              <a:t>https://s.id/BPSDM-Dinas</a:t>
            </a:r>
          </a:p>
        </p:txBody>
      </p:sp>
      <p:sp>
        <p:nvSpPr>
          <p:cNvPr id="15" name="TextBox 15"/>
          <p:cNvSpPr txBox="1"/>
          <p:nvPr/>
        </p:nvSpPr>
        <p:spPr>
          <a:xfrm>
            <a:off x="3404105" y="4978502"/>
            <a:ext cx="11479790" cy="1343858"/>
          </a:xfrm>
          <a:prstGeom prst="rect">
            <a:avLst/>
          </a:prstGeom>
        </p:spPr>
        <p:txBody>
          <a:bodyPr lIns="0" tIns="0" rIns="0" bIns="0" rtlCol="0" anchor="t">
            <a:spAutoFit/>
          </a:bodyPr>
          <a:lstStyle/>
          <a:p>
            <a:pPr>
              <a:lnSpc>
                <a:spcPts val="10454"/>
              </a:lnSpc>
              <a:spcBef>
                <a:spcPct val="0"/>
              </a:spcBef>
            </a:pPr>
            <a:r>
              <a:rPr lang="en-US" sz="7467" dirty="0">
                <a:solidFill>
                  <a:srgbClr val="000000"/>
                </a:solidFill>
                <a:latin typeface="Poppins Bold"/>
              </a:rPr>
              <a:t>LINK TUGAS KELOMPOK</a:t>
            </a:r>
          </a:p>
        </p:txBody>
      </p:sp>
      <p:pic>
        <p:nvPicPr>
          <p:cNvPr id="16" name="Picture 15">
            <a:extLst>
              <a:ext uri="{FF2B5EF4-FFF2-40B4-BE49-F238E27FC236}">
                <a16:creationId xmlns:a16="http://schemas.microsoft.com/office/drawing/2014/main" xmlns="" id="{73DE7047-E98A-B02C-87C9-939A0A3048F1}"/>
              </a:ext>
            </a:extLst>
          </p:cNvPr>
          <p:cNvPicPr>
            <a:picLocks noChangeAspect="1"/>
          </p:cNvPicPr>
          <p:nvPr/>
        </p:nvPicPr>
        <p:blipFill>
          <a:blip r:embed="rId7"/>
          <a:stretch>
            <a:fillRect/>
          </a:stretch>
        </p:blipFill>
        <p:spPr>
          <a:xfrm>
            <a:off x="1422860" y="6303560"/>
            <a:ext cx="15820491" cy="1822862"/>
          </a:xfrm>
          <a:prstGeom prst="rect">
            <a:avLst/>
          </a:prstGeom>
        </p:spPr>
      </p:pic>
      <p:sp>
        <p:nvSpPr>
          <p:cNvPr id="19" name="TextBox 10">
            <a:extLst>
              <a:ext uri="{FF2B5EF4-FFF2-40B4-BE49-F238E27FC236}">
                <a16:creationId xmlns:a16="http://schemas.microsoft.com/office/drawing/2014/main" xmlns="" id="{3BD82EA4-B272-5030-6D3B-C774E5B722FB}"/>
              </a:ext>
            </a:extLst>
          </p:cNvPr>
          <p:cNvSpPr txBox="1"/>
          <p:nvPr/>
        </p:nvSpPr>
        <p:spPr>
          <a:xfrm>
            <a:off x="2597949" y="6543062"/>
            <a:ext cx="11346651" cy="1293367"/>
          </a:xfrm>
          <a:prstGeom prst="rect">
            <a:avLst/>
          </a:prstGeom>
        </p:spPr>
        <p:txBody>
          <a:bodyPr wrap="square" lIns="0" tIns="0" rIns="0" bIns="0" rtlCol="0" anchor="t">
            <a:spAutoFit/>
          </a:bodyPr>
          <a:lstStyle/>
          <a:p>
            <a:pPr>
              <a:lnSpc>
                <a:spcPts val="10454"/>
              </a:lnSpc>
              <a:spcBef>
                <a:spcPct val="0"/>
              </a:spcBef>
            </a:pPr>
            <a:r>
              <a:rPr lang="en-ID" sz="8000" b="0" i="0" dirty="0">
                <a:solidFill>
                  <a:srgbClr val="000000"/>
                </a:solidFill>
                <a:effectLst/>
                <a:latin typeface="ui-sans-serif"/>
              </a:rPr>
              <a:t>https://s.id/TUGAS-KLP</a:t>
            </a:r>
            <a:endParaRPr lang="en-US" sz="7467" dirty="0">
              <a:solidFill>
                <a:srgbClr val="000000"/>
              </a:solidFill>
              <a:latin typeface="Poppins Bold"/>
            </a:endParaRPr>
          </a:p>
        </p:txBody>
      </p:sp>
      <p:pic>
        <p:nvPicPr>
          <p:cNvPr id="20" name="Picture 19">
            <a:extLst>
              <a:ext uri="{FF2B5EF4-FFF2-40B4-BE49-F238E27FC236}">
                <a16:creationId xmlns:a16="http://schemas.microsoft.com/office/drawing/2014/main" xmlns="" id="{659E107D-AD0F-4681-741C-FD2BC118A697}"/>
              </a:ext>
            </a:extLst>
          </p:cNvPr>
          <p:cNvPicPr>
            <a:picLocks noChangeAspect="1"/>
          </p:cNvPicPr>
          <p:nvPr/>
        </p:nvPicPr>
        <p:blipFill>
          <a:blip r:embed="rId8"/>
          <a:stretch>
            <a:fillRect/>
          </a:stretch>
        </p:blipFill>
        <p:spPr>
          <a:xfrm>
            <a:off x="975161" y="6586362"/>
            <a:ext cx="1103472" cy="11095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6267" y="2624055"/>
            <a:ext cx="1104867" cy="110486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581133" y="2284533"/>
            <a:ext cx="15801853" cy="1439741"/>
          </a:xfrm>
          <a:prstGeom prst="rect">
            <a:avLst/>
          </a:prstGeom>
        </p:spPr>
        <p:txBody>
          <a:bodyPr lIns="0" tIns="0" rIns="0" bIns="0" rtlCol="0" anchor="t">
            <a:spAutoFit/>
          </a:bodyPr>
          <a:lstStyle/>
          <a:p>
            <a:pPr>
              <a:lnSpc>
                <a:spcPts val="5694"/>
              </a:lnSpc>
              <a:spcBef>
                <a:spcPct val="0"/>
              </a:spcBef>
            </a:pPr>
            <a:r>
              <a:rPr lang="en-US" sz="4067">
                <a:solidFill>
                  <a:srgbClr val="000000"/>
                </a:solidFill>
                <a:latin typeface="Poppins"/>
              </a:rPr>
              <a:t>Peserta Membuat Kelompok, satu kelompok terdiri dari lima orang</a:t>
            </a:r>
          </a:p>
        </p:txBody>
      </p:sp>
      <p:sp>
        <p:nvSpPr>
          <p:cNvPr id="8" name="TextBox 8"/>
          <p:cNvSpPr txBox="1"/>
          <p:nvPr/>
        </p:nvSpPr>
        <p:spPr>
          <a:xfrm>
            <a:off x="6043269"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4</a:t>
            </a:r>
          </a:p>
        </p:txBody>
      </p:sp>
      <p:sp>
        <p:nvSpPr>
          <p:cNvPr id="9" name="TextBox 9"/>
          <p:cNvSpPr txBox="1"/>
          <p:nvPr/>
        </p:nvSpPr>
        <p:spPr>
          <a:xfrm>
            <a:off x="6043269"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6</a:t>
            </a:r>
          </a:p>
        </p:txBody>
      </p:sp>
      <p:sp>
        <p:nvSpPr>
          <p:cNvPr id="10" name="TextBox 10"/>
          <p:cNvSpPr txBox="1"/>
          <p:nvPr/>
        </p:nvSpPr>
        <p:spPr>
          <a:xfrm>
            <a:off x="1581133" y="4289923"/>
            <a:ext cx="15801853" cy="1439741"/>
          </a:xfrm>
          <a:prstGeom prst="rect">
            <a:avLst/>
          </a:prstGeom>
        </p:spPr>
        <p:txBody>
          <a:bodyPr lIns="0" tIns="0" rIns="0" bIns="0" rtlCol="0" anchor="t">
            <a:spAutoFit/>
          </a:bodyPr>
          <a:lstStyle/>
          <a:p>
            <a:pPr>
              <a:lnSpc>
                <a:spcPts val="5694"/>
              </a:lnSpc>
              <a:spcBef>
                <a:spcPct val="0"/>
              </a:spcBef>
            </a:pPr>
            <a:r>
              <a:rPr lang="en-US" sz="4067">
                <a:solidFill>
                  <a:srgbClr val="000000"/>
                </a:solidFill>
                <a:latin typeface="Poppins"/>
              </a:rPr>
              <a:t>Peserta Membuat Kelompok, satu kelompok terdiri dari lima orang</a:t>
            </a:r>
          </a:p>
        </p:txBody>
      </p:sp>
      <p:grpSp>
        <p:nvGrpSpPr>
          <p:cNvPr id="11" name="Group 11"/>
          <p:cNvGrpSpPr/>
          <p:nvPr/>
        </p:nvGrpSpPr>
        <p:grpSpPr>
          <a:xfrm>
            <a:off x="476267" y="4404223"/>
            <a:ext cx="1104867" cy="11048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581133" y="6291639"/>
            <a:ext cx="15801853" cy="1439741"/>
          </a:xfrm>
          <a:prstGeom prst="rect">
            <a:avLst/>
          </a:prstGeom>
        </p:spPr>
        <p:txBody>
          <a:bodyPr lIns="0" tIns="0" rIns="0" bIns="0" rtlCol="0" anchor="t">
            <a:spAutoFit/>
          </a:bodyPr>
          <a:lstStyle/>
          <a:p>
            <a:pPr>
              <a:lnSpc>
                <a:spcPts val="5694"/>
              </a:lnSpc>
              <a:spcBef>
                <a:spcPct val="0"/>
              </a:spcBef>
            </a:pPr>
            <a:r>
              <a:rPr lang="en-US" sz="4067">
                <a:solidFill>
                  <a:srgbClr val="000000"/>
                </a:solidFill>
                <a:latin typeface="Poppins"/>
              </a:rPr>
              <a:t>Masing-masing kelompok membahas satu topik bahasan yang telah disediakan</a:t>
            </a:r>
          </a:p>
        </p:txBody>
      </p:sp>
      <p:grpSp>
        <p:nvGrpSpPr>
          <p:cNvPr id="15" name="Group 15"/>
          <p:cNvGrpSpPr/>
          <p:nvPr/>
        </p:nvGrpSpPr>
        <p:grpSpPr>
          <a:xfrm>
            <a:off x="476267" y="6516226"/>
            <a:ext cx="1104867" cy="110486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5152216" y="1122286"/>
            <a:ext cx="7983568" cy="866972"/>
          </a:xfrm>
          <a:prstGeom prst="rect">
            <a:avLst/>
          </a:prstGeom>
        </p:spPr>
        <p:txBody>
          <a:bodyPr lIns="0" tIns="0" rIns="0" bIns="0" rtlCol="0" anchor="t">
            <a:spAutoFit/>
          </a:bodyPr>
          <a:lstStyle/>
          <a:p>
            <a:pPr algn="just">
              <a:lnSpc>
                <a:spcPts val="6814"/>
              </a:lnSpc>
              <a:spcBef>
                <a:spcPct val="0"/>
              </a:spcBef>
            </a:pPr>
            <a:r>
              <a:rPr lang="en-US" sz="4867">
                <a:solidFill>
                  <a:srgbClr val="000000"/>
                </a:solidFill>
                <a:latin typeface="Poppins Bold"/>
              </a:rPr>
              <a:t>MEMBENTUK KELOMPOK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24035" y="1453636"/>
            <a:ext cx="15732403" cy="1260897"/>
            <a:chOff x="0" y="0"/>
            <a:chExt cx="5330738" cy="427240"/>
          </a:xfrm>
        </p:grpSpPr>
        <p:sp>
          <p:nvSpPr>
            <p:cNvPr id="3" name="Freeform 3"/>
            <p:cNvSpPr/>
            <p:nvPr/>
          </p:nvSpPr>
          <p:spPr>
            <a:xfrm>
              <a:off x="0" y="0"/>
              <a:ext cx="5330738" cy="427240"/>
            </a:xfrm>
            <a:custGeom>
              <a:avLst/>
              <a:gdLst/>
              <a:ahLst/>
              <a:cxnLst/>
              <a:rect l="l" t="t" r="r" b="b"/>
              <a:pathLst>
                <a:path w="5330738" h="427240">
                  <a:moveTo>
                    <a:pt x="15255" y="0"/>
                  </a:moveTo>
                  <a:lnTo>
                    <a:pt x="5315483" y="0"/>
                  </a:lnTo>
                  <a:cubicBezTo>
                    <a:pt x="5323908" y="0"/>
                    <a:pt x="5330738" y="6830"/>
                    <a:pt x="5330738" y="15255"/>
                  </a:cubicBezTo>
                  <a:lnTo>
                    <a:pt x="5330738" y="411985"/>
                  </a:lnTo>
                  <a:cubicBezTo>
                    <a:pt x="5330738" y="420410"/>
                    <a:pt x="5323908" y="427240"/>
                    <a:pt x="5315483" y="427240"/>
                  </a:cubicBezTo>
                  <a:lnTo>
                    <a:pt x="15255" y="427240"/>
                  </a:lnTo>
                  <a:cubicBezTo>
                    <a:pt x="11209" y="427240"/>
                    <a:pt x="7329" y="425633"/>
                    <a:pt x="4468" y="422772"/>
                  </a:cubicBezTo>
                  <a:cubicBezTo>
                    <a:pt x="1607" y="419911"/>
                    <a:pt x="0" y="416031"/>
                    <a:pt x="0" y="411985"/>
                  </a:cubicBezTo>
                  <a:lnTo>
                    <a:pt x="0" y="15255"/>
                  </a:lnTo>
                  <a:cubicBezTo>
                    <a:pt x="0" y="6830"/>
                    <a:pt x="6830" y="0"/>
                    <a:pt x="15255"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330738" cy="46534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924035" y="2965569"/>
            <a:ext cx="15623930" cy="1308522"/>
            <a:chOff x="0" y="0"/>
            <a:chExt cx="5293983" cy="443377"/>
          </a:xfrm>
        </p:grpSpPr>
        <p:sp>
          <p:nvSpPr>
            <p:cNvPr id="6" name="Freeform 6"/>
            <p:cNvSpPr/>
            <p:nvPr/>
          </p:nvSpPr>
          <p:spPr>
            <a:xfrm>
              <a:off x="0" y="0"/>
              <a:ext cx="5293983" cy="443377"/>
            </a:xfrm>
            <a:custGeom>
              <a:avLst/>
              <a:gdLst/>
              <a:ahLst/>
              <a:cxnLst/>
              <a:rect l="l" t="t" r="r" b="b"/>
              <a:pathLst>
                <a:path w="5293983" h="443377">
                  <a:moveTo>
                    <a:pt x="15361" y="0"/>
                  </a:moveTo>
                  <a:lnTo>
                    <a:pt x="5278622" y="0"/>
                  </a:lnTo>
                  <a:cubicBezTo>
                    <a:pt x="5287106" y="0"/>
                    <a:pt x="5293983" y="6877"/>
                    <a:pt x="5293983" y="15361"/>
                  </a:cubicBezTo>
                  <a:lnTo>
                    <a:pt x="5293983" y="428016"/>
                  </a:lnTo>
                  <a:cubicBezTo>
                    <a:pt x="5293983" y="436500"/>
                    <a:pt x="5287106" y="443377"/>
                    <a:pt x="5278622" y="443377"/>
                  </a:cubicBezTo>
                  <a:lnTo>
                    <a:pt x="15361" y="443377"/>
                  </a:lnTo>
                  <a:cubicBezTo>
                    <a:pt x="6877" y="443377"/>
                    <a:pt x="0" y="436500"/>
                    <a:pt x="0" y="428016"/>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7" name="TextBox 7"/>
            <p:cNvSpPr txBox="1"/>
            <p:nvPr/>
          </p:nvSpPr>
          <p:spPr>
            <a:xfrm>
              <a:off x="0" y="-38100"/>
              <a:ext cx="5293983" cy="48147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924035" y="4607466"/>
            <a:ext cx="15623930" cy="1132372"/>
            <a:chOff x="0" y="0"/>
            <a:chExt cx="5293983" cy="383691"/>
          </a:xfrm>
        </p:grpSpPr>
        <p:sp>
          <p:nvSpPr>
            <p:cNvPr id="9" name="Freeform 9"/>
            <p:cNvSpPr/>
            <p:nvPr/>
          </p:nvSpPr>
          <p:spPr>
            <a:xfrm>
              <a:off x="0" y="0"/>
              <a:ext cx="5293983" cy="383691"/>
            </a:xfrm>
            <a:custGeom>
              <a:avLst/>
              <a:gdLst/>
              <a:ahLst/>
              <a:cxnLst/>
              <a:rect l="l" t="t" r="r" b="b"/>
              <a:pathLst>
                <a:path w="5293983" h="383691">
                  <a:moveTo>
                    <a:pt x="15361" y="0"/>
                  </a:moveTo>
                  <a:lnTo>
                    <a:pt x="5278622" y="0"/>
                  </a:lnTo>
                  <a:cubicBezTo>
                    <a:pt x="5287106" y="0"/>
                    <a:pt x="5293983" y="6877"/>
                    <a:pt x="5293983" y="15361"/>
                  </a:cubicBezTo>
                  <a:lnTo>
                    <a:pt x="5293983" y="368330"/>
                  </a:lnTo>
                  <a:cubicBezTo>
                    <a:pt x="5293983" y="376813"/>
                    <a:pt x="5287106" y="383691"/>
                    <a:pt x="5278622" y="383691"/>
                  </a:cubicBezTo>
                  <a:lnTo>
                    <a:pt x="15361" y="383691"/>
                  </a:lnTo>
                  <a:cubicBezTo>
                    <a:pt x="6877" y="383691"/>
                    <a:pt x="0" y="376813"/>
                    <a:pt x="0" y="368330"/>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10" name="TextBox 10"/>
            <p:cNvSpPr txBox="1"/>
            <p:nvPr/>
          </p:nvSpPr>
          <p:spPr>
            <a:xfrm>
              <a:off x="0" y="-38100"/>
              <a:ext cx="5293983" cy="421791"/>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33822" y="1531651"/>
            <a:ext cx="1104867" cy="11048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333822" y="3114583"/>
            <a:ext cx="1104867" cy="110486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333822" y="4627671"/>
            <a:ext cx="1104867" cy="110486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Freeform 21"/>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2" name="TextBox 22"/>
          <p:cNvSpPr txBox="1"/>
          <p:nvPr/>
        </p:nvSpPr>
        <p:spPr>
          <a:xfrm>
            <a:off x="1543354" y="1644796"/>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1</a:t>
            </a:r>
          </a:p>
        </p:txBody>
      </p:sp>
      <p:sp>
        <p:nvSpPr>
          <p:cNvPr id="23" name="TextBox 23"/>
          <p:cNvSpPr txBox="1"/>
          <p:nvPr/>
        </p:nvSpPr>
        <p:spPr>
          <a:xfrm>
            <a:off x="6043269"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4</a:t>
            </a:r>
          </a:p>
        </p:txBody>
      </p:sp>
      <p:sp>
        <p:nvSpPr>
          <p:cNvPr id="24" name="TextBox 24"/>
          <p:cNvSpPr txBox="1"/>
          <p:nvPr/>
        </p:nvSpPr>
        <p:spPr>
          <a:xfrm>
            <a:off x="1484344" y="3180541"/>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2</a:t>
            </a:r>
          </a:p>
        </p:txBody>
      </p:sp>
      <p:sp>
        <p:nvSpPr>
          <p:cNvPr id="25" name="TextBox 25"/>
          <p:cNvSpPr txBox="1"/>
          <p:nvPr/>
        </p:nvSpPr>
        <p:spPr>
          <a:xfrm>
            <a:off x="1484344" y="4740816"/>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3</a:t>
            </a:r>
          </a:p>
        </p:txBody>
      </p:sp>
      <p:sp>
        <p:nvSpPr>
          <p:cNvPr id="26" name="TextBox 26"/>
          <p:cNvSpPr txBox="1"/>
          <p:nvPr/>
        </p:nvSpPr>
        <p:spPr>
          <a:xfrm>
            <a:off x="6043269"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6</a:t>
            </a:r>
          </a:p>
        </p:txBody>
      </p:sp>
      <p:sp>
        <p:nvSpPr>
          <p:cNvPr id="27" name="TextBox 27"/>
          <p:cNvSpPr txBox="1"/>
          <p:nvPr/>
        </p:nvSpPr>
        <p:spPr>
          <a:xfrm>
            <a:off x="6465265" y="398626"/>
            <a:ext cx="5357470" cy="926027"/>
          </a:xfrm>
          <a:prstGeom prst="rect">
            <a:avLst/>
          </a:prstGeom>
        </p:spPr>
        <p:txBody>
          <a:bodyPr lIns="0" tIns="0" rIns="0" bIns="0" rtlCol="0" anchor="t">
            <a:spAutoFit/>
          </a:bodyPr>
          <a:lstStyle/>
          <a:p>
            <a:pPr>
              <a:lnSpc>
                <a:spcPts val="7234"/>
              </a:lnSpc>
              <a:spcBef>
                <a:spcPct val="0"/>
              </a:spcBef>
            </a:pPr>
            <a:r>
              <a:rPr lang="en-US" sz="5167">
                <a:solidFill>
                  <a:srgbClr val="000000"/>
                </a:solidFill>
                <a:latin typeface="Poppins Bold"/>
              </a:rPr>
              <a:t>MATERI DISKUSI</a:t>
            </a:r>
          </a:p>
        </p:txBody>
      </p:sp>
      <p:sp>
        <p:nvSpPr>
          <p:cNvPr id="28" name="TextBox 28"/>
          <p:cNvSpPr txBox="1"/>
          <p:nvPr/>
        </p:nvSpPr>
        <p:spPr>
          <a:xfrm>
            <a:off x="2672101" y="1588982"/>
            <a:ext cx="13410622" cy="856854"/>
          </a:xfrm>
          <a:prstGeom prst="rect">
            <a:avLst/>
          </a:prstGeom>
        </p:spPr>
        <p:txBody>
          <a:bodyPr lIns="0" tIns="0" rIns="0" bIns="0" rtlCol="0" anchor="t">
            <a:spAutoFit/>
          </a:bodyPr>
          <a:lstStyle/>
          <a:p>
            <a:pPr>
              <a:lnSpc>
                <a:spcPts val="6674"/>
              </a:lnSpc>
              <a:spcBef>
                <a:spcPct val="0"/>
              </a:spcBef>
            </a:pPr>
            <a:r>
              <a:rPr lang="en-US" sz="4767">
                <a:solidFill>
                  <a:srgbClr val="000000"/>
                </a:solidFill>
                <a:latin typeface="Poppins Bold"/>
              </a:rPr>
              <a:t>Dana BOS (Bantuan Operasional Sekolah)</a:t>
            </a:r>
          </a:p>
        </p:txBody>
      </p:sp>
      <p:sp>
        <p:nvSpPr>
          <p:cNvPr id="29" name="TextBox 29"/>
          <p:cNvSpPr txBox="1"/>
          <p:nvPr/>
        </p:nvSpPr>
        <p:spPr>
          <a:xfrm>
            <a:off x="2229157" y="3153805"/>
            <a:ext cx="11373044" cy="762000"/>
          </a:xfrm>
          <a:prstGeom prst="rect">
            <a:avLst/>
          </a:prstGeom>
        </p:spPr>
        <p:txBody>
          <a:bodyPr lIns="0" tIns="0" rIns="0" bIns="0" rtlCol="0" anchor="t">
            <a:spAutoFit/>
          </a:bodyPr>
          <a:lstStyle/>
          <a:p>
            <a:pPr algn="ctr">
              <a:lnSpc>
                <a:spcPts val="5639"/>
              </a:lnSpc>
            </a:pPr>
            <a:r>
              <a:rPr lang="en-US" sz="4699">
                <a:solidFill>
                  <a:srgbClr val="000000"/>
                </a:solidFill>
                <a:latin typeface="Poppins Bold"/>
              </a:rPr>
              <a:t>Mekanisme Penyaluran Dana BOS</a:t>
            </a:r>
          </a:p>
        </p:txBody>
      </p:sp>
      <p:grpSp>
        <p:nvGrpSpPr>
          <p:cNvPr id="30" name="Group 30"/>
          <p:cNvGrpSpPr/>
          <p:nvPr/>
        </p:nvGrpSpPr>
        <p:grpSpPr>
          <a:xfrm>
            <a:off x="2032507" y="6130362"/>
            <a:ext cx="15623930" cy="1132372"/>
            <a:chOff x="0" y="0"/>
            <a:chExt cx="5293983" cy="383691"/>
          </a:xfrm>
        </p:grpSpPr>
        <p:sp>
          <p:nvSpPr>
            <p:cNvPr id="31" name="Freeform 31"/>
            <p:cNvSpPr/>
            <p:nvPr/>
          </p:nvSpPr>
          <p:spPr>
            <a:xfrm>
              <a:off x="0" y="0"/>
              <a:ext cx="5293983" cy="383691"/>
            </a:xfrm>
            <a:custGeom>
              <a:avLst/>
              <a:gdLst/>
              <a:ahLst/>
              <a:cxnLst/>
              <a:rect l="l" t="t" r="r" b="b"/>
              <a:pathLst>
                <a:path w="5293983" h="383691">
                  <a:moveTo>
                    <a:pt x="15361" y="0"/>
                  </a:moveTo>
                  <a:lnTo>
                    <a:pt x="5278622" y="0"/>
                  </a:lnTo>
                  <a:cubicBezTo>
                    <a:pt x="5287106" y="0"/>
                    <a:pt x="5293983" y="6877"/>
                    <a:pt x="5293983" y="15361"/>
                  </a:cubicBezTo>
                  <a:lnTo>
                    <a:pt x="5293983" y="368330"/>
                  </a:lnTo>
                  <a:cubicBezTo>
                    <a:pt x="5293983" y="376813"/>
                    <a:pt x="5287106" y="383691"/>
                    <a:pt x="5278622" y="383691"/>
                  </a:cubicBezTo>
                  <a:lnTo>
                    <a:pt x="15361" y="383691"/>
                  </a:lnTo>
                  <a:cubicBezTo>
                    <a:pt x="6877" y="383691"/>
                    <a:pt x="0" y="376813"/>
                    <a:pt x="0" y="368330"/>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32" name="TextBox 32"/>
            <p:cNvSpPr txBox="1"/>
            <p:nvPr/>
          </p:nvSpPr>
          <p:spPr>
            <a:xfrm>
              <a:off x="0" y="-38100"/>
              <a:ext cx="5293983" cy="421791"/>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2140979" y="7653259"/>
            <a:ext cx="15623930" cy="1132372"/>
            <a:chOff x="0" y="0"/>
            <a:chExt cx="5293983" cy="383691"/>
          </a:xfrm>
        </p:grpSpPr>
        <p:sp>
          <p:nvSpPr>
            <p:cNvPr id="34" name="Freeform 34"/>
            <p:cNvSpPr/>
            <p:nvPr/>
          </p:nvSpPr>
          <p:spPr>
            <a:xfrm>
              <a:off x="0" y="0"/>
              <a:ext cx="5293983" cy="383691"/>
            </a:xfrm>
            <a:custGeom>
              <a:avLst/>
              <a:gdLst/>
              <a:ahLst/>
              <a:cxnLst/>
              <a:rect l="l" t="t" r="r" b="b"/>
              <a:pathLst>
                <a:path w="5293983" h="383691">
                  <a:moveTo>
                    <a:pt x="15361" y="0"/>
                  </a:moveTo>
                  <a:lnTo>
                    <a:pt x="5278622" y="0"/>
                  </a:lnTo>
                  <a:cubicBezTo>
                    <a:pt x="5287106" y="0"/>
                    <a:pt x="5293983" y="6877"/>
                    <a:pt x="5293983" y="15361"/>
                  </a:cubicBezTo>
                  <a:lnTo>
                    <a:pt x="5293983" y="368330"/>
                  </a:lnTo>
                  <a:cubicBezTo>
                    <a:pt x="5293983" y="376813"/>
                    <a:pt x="5287106" y="383691"/>
                    <a:pt x="5278622" y="383691"/>
                  </a:cubicBezTo>
                  <a:lnTo>
                    <a:pt x="15361" y="383691"/>
                  </a:lnTo>
                  <a:cubicBezTo>
                    <a:pt x="6877" y="383691"/>
                    <a:pt x="0" y="376813"/>
                    <a:pt x="0" y="368330"/>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35" name="TextBox 35"/>
            <p:cNvSpPr txBox="1"/>
            <p:nvPr/>
          </p:nvSpPr>
          <p:spPr>
            <a:xfrm>
              <a:off x="0" y="-38100"/>
              <a:ext cx="5293983" cy="421791"/>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2249452" y="9176155"/>
            <a:ext cx="15623930" cy="1132372"/>
            <a:chOff x="0" y="0"/>
            <a:chExt cx="5293983" cy="383691"/>
          </a:xfrm>
        </p:grpSpPr>
        <p:sp>
          <p:nvSpPr>
            <p:cNvPr id="37" name="Freeform 37"/>
            <p:cNvSpPr/>
            <p:nvPr/>
          </p:nvSpPr>
          <p:spPr>
            <a:xfrm>
              <a:off x="0" y="0"/>
              <a:ext cx="5293983" cy="383691"/>
            </a:xfrm>
            <a:custGeom>
              <a:avLst/>
              <a:gdLst/>
              <a:ahLst/>
              <a:cxnLst/>
              <a:rect l="l" t="t" r="r" b="b"/>
              <a:pathLst>
                <a:path w="5293983" h="383691">
                  <a:moveTo>
                    <a:pt x="15361" y="0"/>
                  </a:moveTo>
                  <a:lnTo>
                    <a:pt x="5278622" y="0"/>
                  </a:lnTo>
                  <a:cubicBezTo>
                    <a:pt x="5287106" y="0"/>
                    <a:pt x="5293983" y="6877"/>
                    <a:pt x="5293983" y="15361"/>
                  </a:cubicBezTo>
                  <a:lnTo>
                    <a:pt x="5293983" y="368330"/>
                  </a:lnTo>
                  <a:cubicBezTo>
                    <a:pt x="5293983" y="376813"/>
                    <a:pt x="5287106" y="383691"/>
                    <a:pt x="5278622" y="383691"/>
                  </a:cubicBezTo>
                  <a:lnTo>
                    <a:pt x="15361" y="383691"/>
                  </a:lnTo>
                  <a:cubicBezTo>
                    <a:pt x="6877" y="383691"/>
                    <a:pt x="0" y="376813"/>
                    <a:pt x="0" y="368330"/>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38" name="TextBox 38"/>
            <p:cNvSpPr txBox="1"/>
            <p:nvPr/>
          </p:nvSpPr>
          <p:spPr>
            <a:xfrm>
              <a:off x="0" y="-38100"/>
              <a:ext cx="5293983" cy="421791"/>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1371601" y="6195967"/>
            <a:ext cx="1104867" cy="110486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41" name="TextBox 4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1486222" y="7748509"/>
            <a:ext cx="1104867" cy="1104867"/>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44" name="TextBox 4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5" name="Group 45"/>
          <p:cNvGrpSpPr/>
          <p:nvPr/>
        </p:nvGrpSpPr>
        <p:grpSpPr>
          <a:xfrm>
            <a:off x="1480074" y="9203660"/>
            <a:ext cx="1104867" cy="1104867"/>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47" name="TextBox 4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8" name="TextBox 48"/>
          <p:cNvSpPr txBox="1"/>
          <p:nvPr/>
        </p:nvSpPr>
        <p:spPr>
          <a:xfrm>
            <a:off x="1581133" y="6282762"/>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4</a:t>
            </a:r>
          </a:p>
        </p:txBody>
      </p:sp>
      <p:sp>
        <p:nvSpPr>
          <p:cNvPr id="49" name="TextBox 49"/>
          <p:cNvSpPr txBox="1"/>
          <p:nvPr/>
        </p:nvSpPr>
        <p:spPr>
          <a:xfrm>
            <a:off x="1695754" y="7799206"/>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5</a:t>
            </a:r>
          </a:p>
        </p:txBody>
      </p:sp>
      <p:sp>
        <p:nvSpPr>
          <p:cNvPr id="50" name="TextBox 50"/>
          <p:cNvSpPr txBox="1"/>
          <p:nvPr/>
        </p:nvSpPr>
        <p:spPr>
          <a:xfrm>
            <a:off x="1689606" y="9316804"/>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6</a:t>
            </a:r>
          </a:p>
        </p:txBody>
      </p:sp>
      <p:sp>
        <p:nvSpPr>
          <p:cNvPr id="51" name="TextBox 51"/>
          <p:cNvSpPr txBox="1"/>
          <p:nvPr/>
        </p:nvSpPr>
        <p:spPr>
          <a:xfrm>
            <a:off x="2672101" y="4785092"/>
            <a:ext cx="13863299" cy="815608"/>
          </a:xfrm>
          <a:prstGeom prst="rect">
            <a:avLst/>
          </a:prstGeom>
        </p:spPr>
        <p:txBody>
          <a:bodyPr wrap="square" lIns="0" tIns="0" rIns="0" bIns="0" rtlCol="0" anchor="t">
            <a:spAutoFit/>
          </a:bodyPr>
          <a:lstStyle/>
          <a:p>
            <a:pPr>
              <a:lnSpc>
                <a:spcPts val="6674"/>
              </a:lnSpc>
              <a:spcBef>
                <a:spcPct val="0"/>
              </a:spcBef>
            </a:pPr>
            <a:r>
              <a:rPr lang="en-US" sz="4767" dirty="0">
                <a:solidFill>
                  <a:srgbClr val="000000"/>
                </a:solidFill>
                <a:latin typeface="Poppins Bold"/>
              </a:rPr>
              <a:t>DAK </a:t>
            </a:r>
            <a:r>
              <a:rPr lang="en-US" sz="4767" dirty="0" err="1">
                <a:solidFill>
                  <a:srgbClr val="000000"/>
                </a:solidFill>
                <a:latin typeface="Poppins Bold"/>
              </a:rPr>
              <a:t>Fisik</a:t>
            </a:r>
            <a:r>
              <a:rPr lang="en-US" sz="4767" dirty="0">
                <a:solidFill>
                  <a:srgbClr val="000000"/>
                </a:solidFill>
                <a:latin typeface="Poppins Bold"/>
              </a:rPr>
              <a:t> (Dana </a:t>
            </a:r>
            <a:r>
              <a:rPr lang="en-US" sz="4767" dirty="0" err="1">
                <a:solidFill>
                  <a:srgbClr val="000000"/>
                </a:solidFill>
                <a:latin typeface="Poppins Bold"/>
              </a:rPr>
              <a:t>Alokasi</a:t>
            </a:r>
            <a:r>
              <a:rPr lang="en-US" sz="4767" dirty="0">
                <a:solidFill>
                  <a:srgbClr val="000000"/>
                </a:solidFill>
                <a:latin typeface="Poppins Bold"/>
              </a:rPr>
              <a:t> </a:t>
            </a:r>
            <a:r>
              <a:rPr lang="en-US" sz="4767" dirty="0" err="1">
                <a:solidFill>
                  <a:srgbClr val="000000"/>
                </a:solidFill>
                <a:latin typeface="Poppins Bold"/>
              </a:rPr>
              <a:t>Khusus</a:t>
            </a:r>
            <a:r>
              <a:rPr lang="en-US" sz="4767" dirty="0">
                <a:solidFill>
                  <a:srgbClr val="000000"/>
                </a:solidFill>
                <a:latin typeface="Poppins Bold"/>
              </a:rPr>
              <a:t> </a:t>
            </a:r>
            <a:r>
              <a:rPr lang="en-US" sz="4767" dirty="0" err="1">
                <a:solidFill>
                  <a:srgbClr val="000000"/>
                </a:solidFill>
                <a:latin typeface="Poppins Bold"/>
              </a:rPr>
              <a:t>Fisik</a:t>
            </a:r>
            <a:r>
              <a:rPr lang="en-US" sz="4767" dirty="0">
                <a:solidFill>
                  <a:srgbClr val="000000"/>
                </a:solidFill>
                <a:latin typeface="Poppins Bold"/>
              </a:rPr>
              <a:t>)</a:t>
            </a:r>
          </a:p>
        </p:txBody>
      </p:sp>
      <p:sp>
        <p:nvSpPr>
          <p:cNvPr id="52" name="TextBox 52"/>
          <p:cNvSpPr txBox="1"/>
          <p:nvPr/>
        </p:nvSpPr>
        <p:spPr>
          <a:xfrm>
            <a:off x="2249452" y="6216087"/>
            <a:ext cx="11373044" cy="762000"/>
          </a:xfrm>
          <a:prstGeom prst="rect">
            <a:avLst/>
          </a:prstGeom>
        </p:spPr>
        <p:txBody>
          <a:bodyPr lIns="0" tIns="0" rIns="0" bIns="0" rtlCol="0" anchor="t">
            <a:spAutoFit/>
          </a:bodyPr>
          <a:lstStyle/>
          <a:p>
            <a:pPr algn="ctr">
              <a:lnSpc>
                <a:spcPts val="5639"/>
              </a:lnSpc>
            </a:pPr>
            <a:r>
              <a:rPr lang="en-US" sz="4699">
                <a:solidFill>
                  <a:srgbClr val="000000"/>
                </a:solidFill>
                <a:latin typeface="Poppins Bold"/>
              </a:rPr>
              <a:t>Mekanisme Penyaluran DAK Fisik</a:t>
            </a:r>
          </a:p>
        </p:txBody>
      </p:sp>
      <p:sp>
        <p:nvSpPr>
          <p:cNvPr id="53" name="TextBox 53"/>
          <p:cNvSpPr txBox="1"/>
          <p:nvPr/>
        </p:nvSpPr>
        <p:spPr>
          <a:xfrm>
            <a:off x="2893672" y="7747541"/>
            <a:ext cx="15879553" cy="810457"/>
          </a:xfrm>
          <a:prstGeom prst="rect">
            <a:avLst/>
          </a:prstGeom>
        </p:spPr>
        <p:txBody>
          <a:bodyPr lIns="0" tIns="0" rIns="0" bIns="0" rtlCol="0" anchor="t">
            <a:spAutoFit/>
          </a:bodyPr>
          <a:lstStyle/>
          <a:p>
            <a:pPr>
              <a:lnSpc>
                <a:spcPts val="6254"/>
              </a:lnSpc>
              <a:spcBef>
                <a:spcPct val="0"/>
              </a:spcBef>
            </a:pPr>
            <a:r>
              <a:rPr lang="en-US" sz="4467">
                <a:solidFill>
                  <a:srgbClr val="000000"/>
                </a:solidFill>
                <a:latin typeface="Poppins Bold"/>
              </a:rPr>
              <a:t>APBD (Anggaran Pendapatan dan Belanja Daerah)</a:t>
            </a:r>
          </a:p>
        </p:txBody>
      </p:sp>
      <p:sp>
        <p:nvSpPr>
          <p:cNvPr id="54" name="TextBox 54"/>
          <p:cNvSpPr txBox="1"/>
          <p:nvPr/>
        </p:nvSpPr>
        <p:spPr>
          <a:xfrm>
            <a:off x="2476468" y="9332766"/>
            <a:ext cx="13557099" cy="771525"/>
          </a:xfrm>
          <a:prstGeom prst="rect">
            <a:avLst/>
          </a:prstGeom>
        </p:spPr>
        <p:txBody>
          <a:bodyPr lIns="0" tIns="0" rIns="0" bIns="0" rtlCol="0" anchor="t">
            <a:spAutoFit/>
          </a:bodyPr>
          <a:lstStyle/>
          <a:p>
            <a:pPr algn="ctr">
              <a:lnSpc>
                <a:spcPts val="5759"/>
              </a:lnSpc>
            </a:pPr>
            <a:r>
              <a:rPr lang="en-US" sz="4799">
                <a:solidFill>
                  <a:srgbClr val="000000"/>
                </a:solidFill>
                <a:latin typeface="Poppins Bold"/>
              </a:rPr>
              <a:t>Peran APBD dalam Pembanunan Sekolah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897" y="2841305"/>
            <a:ext cx="15732403" cy="1670472"/>
            <a:chOff x="0" y="0"/>
            <a:chExt cx="5330738" cy="566020"/>
          </a:xfrm>
        </p:grpSpPr>
        <p:sp>
          <p:nvSpPr>
            <p:cNvPr id="3" name="Freeform 3"/>
            <p:cNvSpPr/>
            <p:nvPr/>
          </p:nvSpPr>
          <p:spPr>
            <a:xfrm>
              <a:off x="0" y="0"/>
              <a:ext cx="5330738" cy="566020"/>
            </a:xfrm>
            <a:custGeom>
              <a:avLst/>
              <a:gdLst/>
              <a:ahLst/>
              <a:cxnLst/>
              <a:rect l="l" t="t" r="r" b="b"/>
              <a:pathLst>
                <a:path w="5330738" h="566020">
                  <a:moveTo>
                    <a:pt x="15255" y="0"/>
                  </a:moveTo>
                  <a:lnTo>
                    <a:pt x="5315483" y="0"/>
                  </a:lnTo>
                  <a:cubicBezTo>
                    <a:pt x="5323908" y="0"/>
                    <a:pt x="5330738" y="6830"/>
                    <a:pt x="5330738" y="15255"/>
                  </a:cubicBezTo>
                  <a:lnTo>
                    <a:pt x="5330738" y="550764"/>
                  </a:lnTo>
                  <a:cubicBezTo>
                    <a:pt x="5330738" y="559190"/>
                    <a:pt x="5323908" y="566020"/>
                    <a:pt x="5315483" y="566020"/>
                  </a:cubicBezTo>
                  <a:lnTo>
                    <a:pt x="15255" y="566020"/>
                  </a:lnTo>
                  <a:cubicBezTo>
                    <a:pt x="6830" y="566020"/>
                    <a:pt x="0" y="559190"/>
                    <a:pt x="0" y="550764"/>
                  </a:cubicBezTo>
                  <a:lnTo>
                    <a:pt x="0" y="15255"/>
                  </a:lnTo>
                  <a:cubicBezTo>
                    <a:pt x="0" y="6830"/>
                    <a:pt x="6830" y="0"/>
                    <a:pt x="15255"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330738" cy="60412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35370" y="4762813"/>
            <a:ext cx="15623930" cy="1670472"/>
            <a:chOff x="0" y="0"/>
            <a:chExt cx="5293983" cy="566020"/>
          </a:xfrm>
        </p:grpSpPr>
        <p:sp>
          <p:nvSpPr>
            <p:cNvPr id="6" name="Freeform 6"/>
            <p:cNvSpPr/>
            <p:nvPr/>
          </p:nvSpPr>
          <p:spPr>
            <a:xfrm>
              <a:off x="0" y="0"/>
              <a:ext cx="5293983" cy="566020"/>
            </a:xfrm>
            <a:custGeom>
              <a:avLst/>
              <a:gdLst/>
              <a:ahLst/>
              <a:cxnLst/>
              <a:rect l="l" t="t" r="r" b="b"/>
              <a:pathLst>
                <a:path w="5293983" h="566020">
                  <a:moveTo>
                    <a:pt x="15361" y="0"/>
                  </a:moveTo>
                  <a:lnTo>
                    <a:pt x="5278622" y="0"/>
                  </a:lnTo>
                  <a:cubicBezTo>
                    <a:pt x="5287106" y="0"/>
                    <a:pt x="5293983" y="6877"/>
                    <a:pt x="5293983" y="15361"/>
                  </a:cubicBezTo>
                  <a:lnTo>
                    <a:pt x="5293983" y="550659"/>
                  </a:lnTo>
                  <a:cubicBezTo>
                    <a:pt x="5293983" y="559142"/>
                    <a:pt x="5287106" y="566020"/>
                    <a:pt x="5278622" y="566020"/>
                  </a:cubicBezTo>
                  <a:lnTo>
                    <a:pt x="15361" y="566020"/>
                  </a:lnTo>
                  <a:cubicBezTo>
                    <a:pt x="6877" y="566020"/>
                    <a:pt x="0" y="559142"/>
                    <a:pt x="0" y="550659"/>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7" name="TextBox 7"/>
            <p:cNvSpPr txBox="1"/>
            <p:nvPr/>
          </p:nvSpPr>
          <p:spPr>
            <a:xfrm>
              <a:off x="0" y="-38100"/>
              <a:ext cx="5293983" cy="60412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635370" y="6688156"/>
            <a:ext cx="15623930" cy="1670472"/>
            <a:chOff x="0" y="0"/>
            <a:chExt cx="5293983" cy="566020"/>
          </a:xfrm>
        </p:grpSpPr>
        <p:sp>
          <p:nvSpPr>
            <p:cNvPr id="9" name="Freeform 9"/>
            <p:cNvSpPr/>
            <p:nvPr/>
          </p:nvSpPr>
          <p:spPr>
            <a:xfrm>
              <a:off x="0" y="0"/>
              <a:ext cx="5293983" cy="566020"/>
            </a:xfrm>
            <a:custGeom>
              <a:avLst/>
              <a:gdLst/>
              <a:ahLst/>
              <a:cxnLst/>
              <a:rect l="l" t="t" r="r" b="b"/>
              <a:pathLst>
                <a:path w="5293983" h="566020">
                  <a:moveTo>
                    <a:pt x="15361" y="0"/>
                  </a:moveTo>
                  <a:lnTo>
                    <a:pt x="5278622" y="0"/>
                  </a:lnTo>
                  <a:cubicBezTo>
                    <a:pt x="5287106" y="0"/>
                    <a:pt x="5293983" y="6877"/>
                    <a:pt x="5293983" y="15361"/>
                  </a:cubicBezTo>
                  <a:lnTo>
                    <a:pt x="5293983" y="550659"/>
                  </a:lnTo>
                  <a:cubicBezTo>
                    <a:pt x="5293983" y="559142"/>
                    <a:pt x="5287106" y="566020"/>
                    <a:pt x="5278622" y="566020"/>
                  </a:cubicBezTo>
                  <a:lnTo>
                    <a:pt x="15361" y="566020"/>
                  </a:lnTo>
                  <a:cubicBezTo>
                    <a:pt x="6877" y="566020"/>
                    <a:pt x="0" y="559142"/>
                    <a:pt x="0" y="550659"/>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10" name="TextBox 10"/>
            <p:cNvSpPr txBox="1"/>
            <p:nvPr/>
          </p:nvSpPr>
          <p:spPr>
            <a:xfrm>
              <a:off x="0" y="-38100"/>
              <a:ext cx="5293983" cy="60412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28700" y="3124108"/>
            <a:ext cx="1104867" cy="11048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028700" y="5045616"/>
            <a:ext cx="1104867" cy="110486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28700" y="6970959"/>
            <a:ext cx="1104867" cy="110486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Freeform 21"/>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2" name="TextBox 22"/>
          <p:cNvSpPr txBox="1"/>
          <p:nvPr/>
        </p:nvSpPr>
        <p:spPr>
          <a:xfrm>
            <a:off x="1241068"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1</a:t>
            </a:r>
          </a:p>
        </p:txBody>
      </p:sp>
      <p:sp>
        <p:nvSpPr>
          <p:cNvPr id="23" name="TextBox 23"/>
          <p:cNvSpPr txBox="1"/>
          <p:nvPr/>
        </p:nvSpPr>
        <p:spPr>
          <a:xfrm>
            <a:off x="6043269"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4</a:t>
            </a:r>
          </a:p>
        </p:txBody>
      </p:sp>
      <p:sp>
        <p:nvSpPr>
          <p:cNvPr id="24" name="TextBox 24"/>
          <p:cNvSpPr txBox="1"/>
          <p:nvPr/>
        </p:nvSpPr>
        <p:spPr>
          <a:xfrm>
            <a:off x="1238232" y="5158760"/>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2</a:t>
            </a:r>
          </a:p>
        </p:txBody>
      </p:sp>
      <p:sp>
        <p:nvSpPr>
          <p:cNvPr id="25" name="TextBox 25"/>
          <p:cNvSpPr txBox="1"/>
          <p:nvPr/>
        </p:nvSpPr>
        <p:spPr>
          <a:xfrm>
            <a:off x="1238232"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80A0C"/>
                </a:solidFill>
                <a:latin typeface="Poppins"/>
              </a:rPr>
              <a:t>3</a:t>
            </a:r>
          </a:p>
        </p:txBody>
      </p:sp>
      <p:sp>
        <p:nvSpPr>
          <p:cNvPr id="26" name="TextBox 26"/>
          <p:cNvSpPr txBox="1"/>
          <p:nvPr/>
        </p:nvSpPr>
        <p:spPr>
          <a:xfrm>
            <a:off x="6043269"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FFFFFF"/>
                </a:solidFill>
                <a:latin typeface="Poppins"/>
              </a:rPr>
              <a:t>6</a:t>
            </a:r>
          </a:p>
        </p:txBody>
      </p:sp>
      <p:sp>
        <p:nvSpPr>
          <p:cNvPr id="27" name="TextBox 27"/>
          <p:cNvSpPr txBox="1"/>
          <p:nvPr/>
        </p:nvSpPr>
        <p:spPr>
          <a:xfrm>
            <a:off x="2170147" y="3109599"/>
            <a:ext cx="14775055" cy="1114425"/>
          </a:xfrm>
          <a:prstGeom prst="rect">
            <a:avLst/>
          </a:prstGeom>
        </p:spPr>
        <p:txBody>
          <a:bodyPr lIns="0" tIns="0" rIns="0" bIns="0" rtlCol="0" anchor="t">
            <a:spAutoFit/>
          </a:bodyPr>
          <a:lstStyle/>
          <a:p>
            <a:pPr>
              <a:lnSpc>
                <a:spcPts val="4297"/>
              </a:lnSpc>
            </a:pPr>
            <a:r>
              <a:rPr lang="en-US" sz="3581">
                <a:solidFill>
                  <a:srgbClr val="000000"/>
                </a:solidFill>
                <a:latin typeface="Poppins Bold"/>
              </a:rPr>
              <a:t>Dana yang diberikan pemerintah kepada sekolah untuk kegiatan operasional.</a:t>
            </a:r>
          </a:p>
        </p:txBody>
      </p:sp>
      <p:sp>
        <p:nvSpPr>
          <p:cNvPr id="28" name="TextBox 28"/>
          <p:cNvSpPr txBox="1"/>
          <p:nvPr/>
        </p:nvSpPr>
        <p:spPr>
          <a:xfrm>
            <a:off x="2170147" y="5033025"/>
            <a:ext cx="14548458" cy="1114425"/>
          </a:xfrm>
          <a:prstGeom prst="rect">
            <a:avLst/>
          </a:prstGeom>
        </p:spPr>
        <p:txBody>
          <a:bodyPr lIns="0" tIns="0" rIns="0" bIns="0" rtlCol="0" anchor="t">
            <a:spAutoFit/>
          </a:bodyPr>
          <a:lstStyle/>
          <a:p>
            <a:pPr>
              <a:lnSpc>
                <a:spcPts val="4297"/>
              </a:lnSpc>
            </a:pPr>
            <a:r>
              <a:rPr lang="en-US" sz="3581">
                <a:solidFill>
                  <a:srgbClr val="000000"/>
                </a:solidFill>
                <a:latin typeface="Poppins Bold"/>
              </a:rPr>
              <a:t>Tujuan utama: meningkatkan mutu pendidikan, pemerataan, dan keadilan.</a:t>
            </a:r>
          </a:p>
        </p:txBody>
      </p:sp>
      <p:sp>
        <p:nvSpPr>
          <p:cNvPr id="29" name="TextBox 29"/>
          <p:cNvSpPr txBox="1"/>
          <p:nvPr/>
        </p:nvSpPr>
        <p:spPr>
          <a:xfrm>
            <a:off x="2170147" y="7164241"/>
            <a:ext cx="14775055" cy="1114425"/>
          </a:xfrm>
          <a:prstGeom prst="rect">
            <a:avLst/>
          </a:prstGeom>
        </p:spPr>
        <p:txBody>
          <a:bodyPr lIns="0" tIns="0" rIns="0" bIns="0" rtlCol="0" anchor="t">
            <a:spAutoFit/>
          </a:bodyPr>
          <a:lstStyle/>
          <a:p>
            <a:pPr>
              <a:lnSpc>
                <a:spcPts val="4297"/>
              </a:lnSpc>
            </a:pPr>
            <a:r>
              <a:rPr lang="en-US" sz="3581">
                <a:solidFill>
                  <a:srgbClr val="000000"/>
                </a:solidFill>
                <a:latin typeface="Poppins Bold"/>
              </a:rPr>
              <a:t>Penyaluran dilakukan berdasarkan jumlah siswa dan kriteria tertentu.</a:t>
            </a:r>
          </a:p>
        </p:txBody>
      </p:sp>
      <p:sp>
        <p:nvSpPr>
          <p:cNvPr id="30" name="TextBox 30"/>
          <p:cNvSpPr txBox="1"/>
          <p:nvPr/>
        </p:nvSpPr>
        <p:spPr>
          <a:xfrm>
            <a:off x="2739066" y="1345179"/>
            <a:ext cx="13410622" cy="856854"/>
          </a:xfrm>
          <a:prstGeom prst="rect">
            <a:avLst/>
          </a:prstGeom>
        </p:spPr>
        <p:txBody>
          <a:bodyPr lIns="0" tIns="0" rIns="0" bIns="0" rtlCol="0" anchor="t">
            <a:spAutoFit/>
          </a:bodyPr>
          <a:lstStyle/>
          <a:p>
            <a:pPr>
              <a:lnSpc>
                <a:spcPts val="6674"/>
              </a:lnSpc>
              <a:spcBef>
                <a:spcPct val="0"/>
              </a:spcBef>
            </a:pPr>
            <a:r>
              <a:rPr lang="en-US" sz="4767">
                <a:solidFill>
                  <a:srgbClr val="000000"/>
                </a:solidFill>
                <a:latin typeface="Poppins Bold"/>
              </a:rPr>
              <a:t>Dana BOS (Bantuan Operasional Sekolah)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46595" y="7946304"/>
            <a:ext cx="6829544" cy="4114800"/>
          </a:xfrm>
          <a:custGeom>
            <a:avLst/>
            <a:gdLst/>
            <a:ahLst/>
            <a:cxnLst/>
            <a:rect l="l" t="t" r="r" b="b"/>
            <a:pathLst>
              <a:path w="6829544" h="4114800">
                <a:moveTo>
                  <a:pt x="0" y="0"/>
                </a:moveTo>
                <a:lnTo>
                  <a:pt x="6829544" y="0"/>
                </a:lnTo>
                <a:lnTo>
                  <a:pt x="6829544"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3146093" flipV="1">
            <a:off x="-2140015" y="-2766981"/>
            <a:ext cx="7247662" cy="4366717"/>
          </a:xfrm>
          <a:custGeom>
            <a:avLst/>
            <a:gdLst/>
            <a:ahLst/>
            <a:cxnLst/>
            <a:rect l="l" t="t" r="r" b="b"/>
            <a:pathLst>
              <a:path w="7247662" h="4366717">
                <a:moveTo>
                  <a:pt x="0" y="4366716"/>
                </a:moveTo>
                <a:lnTo>
                  <a:pt x="7247662" y="4366716"/>
                </a:lnTo>
                <a:lnTo>
                  <a:pt x="7247662" y="0"/>
                </a:lnTo>
                <a:lnTo>
                  <a:pt x="0" y="0"/>
                </a:lnTo>
                <a:lnTo>
                  <a:pt x="0" y="4366716"/>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3439624" y="3250084"/>
            <a:ext cx="2826646" cy="2826646"/>
            <a:chOff x="0" y="0"/>
            <a:chExt cx="812800" cy="812800"/>
          </a:xfrm>
        </p:grpSpPr>
        <p:sp>
          <p:nvSpPr>
            <p:cNvPr id="5" name="Freeform 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D940"/>
            </a:solidFill>
          </p:spPr>
        </p:sp>
        <p:sp>
          <p:nvSpPr>
            <p:cNvPr id="6" name="TextBox 6"/>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142209" y="2936617"/>
            <a:ext cx="3453579" cy="345357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7634255" y="3250084"/>
            <a:ext cx="2826646" cy="2826646"/>
            <a:chOff x="0" y="0"/>
            <a:chExt cx="812800" cy="812800"/>
          </a:xfrm>
        </p:grpSpPr>
        <p:sp>
          <p:nvSpPr>
            <p:cNvPr id="11" name="Freeform 11"/>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D940"/>
            </a:solidFill>
          </p:spPr>
        </p:sp>
        <p:sp>
          <p:nvSpPr>
            <p:cNvPr id="12" name="TextBox 12"/>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5325543" y="2936617"/>
            <a:ext cx="3453579" cy="345357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1828886" y="3250084"/>
            <a:ext cx="2826646" cy="2826646"/>
            <a:chOff x="0" y="0"/>
            <a:chExt cx="812800" cy="812800"/>
          </a:xfrm>
        </p:grpSpPr>
        <p:sp>
          <p:nvSpPr>
            <p:cNvPr id="17" name="Freeform 17"/>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D940"/>
            </a:solidFill>
          </p:spPr>
        </p:sp>
        <p:sp>
          <p:nvSpPr>
            <p:cNvPr id="18" name="TextBox 18"/>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9508878" y="2936617"/>
            <a:ext cx="3453579" cy="345357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3692212" y="2936617"/>
            <a:ext cx="3453579" cy="345357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1767271" y="3580959"/>
            <a:ext cx="2203456" cy="2164895"/>
          </a:xfrm>
          <a:custGeom>
            <a:avLst/>
            <a:gdLst/>
            <a:ahLst/>
            <a:cxnLst/>
            <a:rect l="l" t="t" r="r" b="b"/>
            <a:pathLst>
              <a:path w="2203456" h="2164895">
                <a:moveTo>
                  <a:pt x="0" y="0"/>
                </a:moveTo>
                <a:lnTo>
                  <a:pt x="2203456" y="0"/>
                </a:lnTo>
                <a:lnTo>
                  <a:pt x="2203456" y="2164895"/>
                </a:lnTo>
                <a:lnTo>
                  <a:pt x="0" y="216489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6" name="Freeform 26"/>
          <p:cNvSpPr/>
          <p:nvPr/>
        </p:nvSpPr>
        <p:spPr>
          <a:xfrm>
            <a:off x="6032602" y="3572255"/>
            <a:ext cx="2039462" cy="2182304"/>
          </a:xfrm>
          <a:custGeom>
            <a:avLst/>
            <a:gdLst/>
            <a:ahLst/>
            <a:cxnLst/>
            <a:rect l="l" t="t" r="r" b="b"/>
            <a:pathLst>
              <a:path w="2039462" h="2182304">
                <a:moveTo>
                  <a:pt x="0" y="0"/>
                </a:moveTo>
                <a:lnTo>
                  <a:pt x="2039462" y="0"/>
                </a:lnTo>
                <a:lnTo>
                  <a:pt x="2039462" y="2182304"/>
                </a:lnTo>
                <a:lnTo>
                  <a:pt x="0" y="21823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7" name="Freeform 27"/>
          <p:cNvSpPr/>
          <p:nvPr/>
        </p:nvSpPr>
        <p:spPr>
          <a:xfrm>
            <a:off x="10125733" y="3567599"/>
            <a:ext cx="2219869" cy="2191616"/>
          </a:xfrm>
          <a:custGeom>
            <a:avLst/>
            <a:gdLst/>
            <a:ahLst/>
            <a:cxnLst/>
            <a:rect l="l" t="t" r="r" b="b"/>
            <a:pathLst>
              <a:path w="2219869" h="2191616">
                <a:moveTo>
                  <a:pt x="0" y="0"/>
                </a:moveTo>
                <a:lnTo>
                  <a:pt x="2219868" y="0"/>
                </a:lnTo>
                <a:lnTo>
                  <a:pt x="2219868" y="2191616"/>
                </a:lnTo>
                <a:lnTo>
                  <a:pt x="0" y="219161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8" name="Freeform 28"/>
          <p:cNvSpPr/>
          <p:nvPr/>
        </p:nvSpPr>
        <p:spPr>
          <a:xfrm>
            <a:off x="14276488" y="3482237"/>
            <a:ext cx="2285026" cy="2362339"/>
          </a:xfrm>
          <a:custGeom>
            <a:avLst/>
            <a:gdLst/>
            <a:ahLst/>
            <a:cxnLst/>
            <a:rect l="l" t="t" r="r" b="b"/>
            <a:pathLst>
              <a:path w="2285026" h="2362339">
                <a:moveTo>
                  <a:pt x="0" y="0"/>
                </a:moveTo>
                <a:lnTo>
                  <a:pt x="2285026" y="0"/>
                </a:lnTo>
                <a:lnTo>
                  <a:pt x="2285026" y="2362339"/>
                </a:lnTo>
                <a:lnTo>
                  <a:pt x="0" y="23623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9" name="TextBox 29"/>
          <p:cNvSpPr txBox="1"/>
          <p:nvPr/>
        </p:nvSpPr>
        <p:spPr>
          <a:xfrm>
            <a:off x="2868999" y="1012567"/>
            <a:ext cx="12354286" cy="876300"/>
          </a:xfrm>
          <a:prstGeom prst="rect">
            <a:avLst/>
          </a:prstGeom>
        </p:spPr>
        <p:txBody>
          <a:bodyPr lIns="0" tIns="0" rIns="0" bIns="0" rtlCol="0" anchor="t">
            <a:spAutoFit/>
          </a:bodyPr>
          <a:lstStyle/>
          <a:p>
            <a:pPr algn="ctr">
              <a:lnSpc>
                <a:spcPts val="6599"/>
              </a:lnSpc>
            </a:pPr>
            <a:r>
              <a:rPr lang="en-US" sz="5499">
                <a:solidFill>
                  <a:srgbClr val="000000"/>
                </a:solidFill>
                <a:latin typeface="Poppins Bold"/>
              </a:rPr>
              <a:t>Mekanisme Penyaluran Dana BOS</a:t>
            </a:r>
          </a:p>
        </p:txBody>
      </p:sp>
      <p:sp>
        <p:nvSpPr>
          <p:cNvPr id="30" name="TextBox 30"/>
          <p:cNvSpPr txBox="1"/>
          <p:nvPr/>
        </p:nvSpPr>
        <p:spPr>
          <a:xfrm>
            <a:off x="1142209" y="6771196"/>
            <a:ext cx="3453579" cy="1638300"/>
          </a:xfrm>
          <a:prstGeom prst="rect">
            <a:avLst/>
          </a:prstGeom>
        </p:spPr>
        <p:txBody>
          <a:bodyPr lIns="0" tIns="0" rIns="0" bIns="0" rtlCol="0" anchor="t">
            <a:spAutoFit/>
          </a:bodyPr>
          <a:lstStyle/>
          <a:p>
            <a:pPr algn="ctr">
              <a:lnSpc>
                <a:spcPts val="4200"/>
              </a:lnSpc>
            </a:pPr>
            <a:r>
              <a:rPr lang="en-US" sz="3500">
                <a:solidFill>
                  <a:srgbClr val="000000"/>
                </a:solidFill>
                <a:latin typeface="Poppins Bold"/>
              </a:rPr>
              <a:t>Proses pengajuan oleh sekolah.</a:t>
            </a:r>
          </a:p>
        </p:txBody>
      </p:sp>
      <p:sp>
        <p:nvSpPr>
          <p:cNvPr id="31" name="TextBox 31"/>
          <p:cNvSpPr txBox="1"/>
          <p:nvPr/>
        </p:nvSpPr>
        <p:spPr>
          <a:xfrm>
            <a:off x="5325543" y="6771196"/>
            <a:ext cx="3453579" cy="2705100"/>
          </a:xfrm>
          <a:prstGeom prst="rect">
            <a:avLst/>
          </a:prstGeom>
        </p:spPr>
        <p:txBody>
          <a:bodyPr lIns="0" tIns="0" rIns="0" bIns="0" rtlCol="0" anchor="t">
            <a:spAutoFit/>
          </a:bodyPr>
          <a:lstStyle/>
          <a:p>
            <a:pPr algn="ctr">
              <a:lnSpc>
                <a:spcPts val="4200"/>
              </a:lnSpc>
            </a:pPr>
            <a:r>
              <a:rPr lang="en-US" sz="3500">
                <a:solidFill>
                  <a:srgbClr val="000000"/>
                </a:solidFill>
                <a:latin typeface="Poppins Bold"/>
              </a:rPr>
              <a:t>Verifikasi dan validasi oleh dinas pendidikan setempat.</a:t>
            </a:r>
          </a:p>
        </p:txBody>
      </p:sp>
      <p:sp>
        <p:nvSpPr>
          <p:cNvPr id="32" name="TextBox 32"/>
          <p:cNvSpPr txBox="1"/>
          <p:nvPr/>
        </p:nvSpPr>
        <p:spPr>
          <a:xfrm>
            <a:off x="9508878" y="6771196"/>
            <a:ext cx="3453579" cy="2171700"/>
          </a:xfrm>
          <a:prstGeom prst="rect">
            <a:avLst/>
          </a:prstGeom>
        </p:spPr>
        <p:txBody>
          <a:bodyPr lIns="0" tIns="0" rIns="0" bIns="0" rtlCol="0" anchor="t">
            <a:spAutoFit/>
          </a:bodyPr>
          <a:lstStyle/>
          <a:p>
            <a:pPr algn="ctr">
              <a:lnSpc>
                <a:spcPts val="4200"/>
              </a:lnSpc>
            </a:pPr>
            <a:r>
              <a:rPr lang="en-US" sz="3500">
                <a:solidFill>
                  <a:srgbClr val="000000"/>
                </a:solidFill>
                <a:latin typeface="Poppins Bold"/>
              </a:rPr>
              <a:t>Pencairan dana melalui rekening sekolah.</a:t>
            </a:r>
          </a:p>
        </p:txBody>
      </p:sp>
      <p:sp>
        <p:nvSpPr>
          <p:cNvPr id="33" name="TextBox 33"/>
          <p:cNvSpPr txBox="1"/>
          <p:nvPr/>
        </p:nvSpPr>
        <p:spPr>
          <a:xfrm>
            <a:off x="13692212" y="6771196"/>
            <a:ext cx="3453579" cy="3238500"/>
          </a:xfrm>
          <a:prstGeom prst="rect">
            <a:avLst/>
          </a:prstGeom>
        </p:spPr>
        <p:txBody>
          <a:bodyPr lIns="0" tIns="0" rIns="0" bIns="0" rtlCol="0" anchor="t">
            <a:spAutoFit/>
          </a:bodyPr>
          <a:lstStyle/>
          <a:p>
            <a:pPr algn="ctr">
              <a:lnSpc>
                <a:spcPts val="4200"/>
              </a:lnSpc>
            </a:pPr>
            <a:r>
              <a:rPr lang="en-US" sz="3500">
                <a:solidFill>
                  <a:srgbClr val="000000"/>
                </a:solidFill>
                <a:latin typeface="Poppins Bold"/>
              </a:rPr>
              <a:t>Penggunaan harus transparan dan sesuai dengan aturan yang berlaku.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897" y="2841305"/>
            <a:ext cx="15732403" cy="1670472"/>
            <a:chOff x="0" y="0"/>
            <a:chExt cx="5330738" cy="566020"/>
          </a:xfrm>
        </p:grpSpPr>
        <p:sp>
          <p:nvSpPr>
            <p:cNvPr id="3" name="Freeform 3"/>
            <p:cNvSpPr/>
            <p:nvPr/>
          </p:nvSpPr>
          <p:spPr>
            <a:xfrm>
              <a:off x="0" y="0"/>
              <a:ext cx="5330738" cy="566020"/>
            </a:xfrm>
            <a:custGeom>
              <a:avLst/>
              <a:gdLst/>
              <a:ahLst/>
              <a:cxnLst/>
              <a:rect l="l" t="t" r="r" b="b"/>
              <a:pathLst>
                <a:path w="5330738" h="566020">
                  <a:moveTo>
                    <a:pt x="15255" y="0"/>
                  </a:moveTo>
                  <a:lnTo>
                    <a:pt x="5315483" y="0"/>
                  </a:lnTo>
                  <a:cubicBezTo>
                    <a:pt x="5323908" y="0"/>
                    <a:pt x="5330738" y="6830"/>
                    <a:pt x="5330738" y="15255"/>
                  </a:cubicBezTo>
                  <a:lnTo>
                    <a:pt x="5330738" y="550764"/>
                  </a:lnTo>
                  <a:cubicBezTo>
                    <a:pt x="5330738" y="559190"/>
                    <a:pt x="5323908" y="566020"/>
                    <a:pt x="5315483" y="566020"/>
                  </a:cubicBezTo>
                  <a:lnTo>
                    <a:pt x="15255" y="566020"/>
                  </a:lnTo>
                  <a:cubicBezTo>
                    <a:pt x="6830" y="566020"/>
                    <a:pt x="0" y="559190"/>
                    <a:pt x="0" y="550764"/>
                  </a:cubicBezTo>
                  <a:lnTo>
                    <a:pt x="0" y="15255"/>
                  </a:lnTo>
                  <a:cubicBezTo>
                    <a:pt x="0" y="6830"/>
                    <a:pt x="6830" y="0"/>
                    <a:pt x="15255" y="0"/>
                  </a:cubicBezTo>
                  <a:close/>
                </a:path>
              </a:pathLst>
            </a:custGeom>
            <a:solidFill>
              <a:srgbClr val="000000">
                <a:alpha val="0"/>
              </a:srgbClr>
            </a:solidFill>
            <a:ln w="85725" cap="rnd">
              <a:solidFill>
                <a:srgbClr val="000000"/>
              </a:solidFill>
              <a:prstDash val="solid"/>
              <a:round/>
            </a:ln>
          </p:spPr>
        </p:sp>
        <p:sp>
          <p:nvSpPr>
            <p:cNvPr id="4" name="TextBox 4"/>
            <p:cNvSpPr txBox="1"/>
            <p:nvPr/>
          </p:nvSpPr>
          <p:spPr>
            <a:xfrm>
              <a:off x="0" y="-38100"/>
              <a:ext cx="5330738" cy="60412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35370" y="4762813"/>
            <a:ext cx="15623930" cy="1670472"/>
            <a:chOff x="0" y="0"/>
            <a:chExt cx="5293983" cy="566020"/>
          </a:xfrm>
        </p:grpSpPr>
        <p:sp>
          <p:nvSpPr>
            <p:cNvPr id="6" name="Freeform 6"/>
            <p:cNvSpPr/>
            <p:nvPr/>
          </p:nvSpPr>
          <p:spPr>
            <a:xfrm>
              <a:off x="0" y="0"/>
              <a:ext cx="5293983" cy="566020"/>
            </a:xfrm>
            <a:custGeom>
              <a:avLst/>
              <a:gdLst/>
              <a:ahLst/>
              <a:cxnLst/>
              <a:rect l="l" t="t" r="r" b="b"/>
              <a:pathLst>
                <a:path w="5293983" h="566020">
                  <a:moveTo>
                    <a:pt x="15361" y="0"/>
                  </a:moveTo>
                  <a:lnTo>
                    <a:pt x="5278622" y="0"/>
                  </a:lnTo>
                  <a:cubicBezTo>
                    <a:pt x="5287106" y="0"/>
                    <a:pt x="5293983" y="6877"/>
                    <a:pt x="5293983" y="15361"/>
                  </a:cubicBezTo>
                  <a:lnTo>
                    <a:pt x="5293983" y="550659"/>
                  </a:lnTo>
                  <a:cubicBezTo>
                    <a:pt x="5293983" y="559142"/>
                    <a:pt x="5287106" y="566020"/>
                    <a:pt x="5278622" y="566020"/>
                  </a:cubicBezTo>
                  <a:lnTo>
                    <a:pt x="15361" y="566020"/>
                  </a:lnTo>
                  <a:cubicBezTo>
                    <a:pt x="6877" y="566020"/>
                    <a:pt x="0" y="559142"/>
                    <a:pt x="0" y="550659"/>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7" name="TextBox 7"/>
            <p:cNvSpPr txBox="1"/>
            <p:nvPr/>
          </p:nvSpPr>
          <p:spPr>
            <a:xfrm>
              <a:off x="0" y="-38100"/>
              <a:ext cx="5293983" cy="60412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635370" y="6688156"/>
            <a:ext cx="15623930" cy="1670472"/>
            <a:chOff x="0" y="0"/>
            <a:chExt cx="5293983" cy="566020"/>
          </a:xfrm>
        </p:grpSpPr>
        <p:sp>
          <p:nvSpPr>
            <p:cNvPr id="9" name="Freeform 9"/>
            <p:cNvSpPr/>
            <p:nvPr/>
          </p:nvSpPr>
          <p:spPr>
            <a:xfrm>
              <a:off x="0" y="0"/>
              <a:ext cx="5293983" cy="566020"/>
            </a:xfrm>
            <a:custGeom>
              <a:avLst/>
              <a:gdLst/>
              <a:ahLst/>
              <a:cxnLst/>
              <a:rect l="l" t="t" r="r" b="b"/>
              <a:pathLst>
                <a:path w="5293983" h="566020">
                  <a:moveTo>
                    <a:pt x="15361" y="0"/>
                  </a:moveTo>
                  <a:lnTo>
                    <a:pt x="5278622" y="0"/>
                  </a:lnTo>
                  <a:cubicBezTo>
                    <a:pt x="5287106" y="0"/>
                    <a:pt x="5293983" y="6877"/>
                    <a:pt x="5293983" y="15361"/>
                  </a:cubicBezTo>
                  <a:lnTo>
                    <a:pt x="5293983" y="550659"/>
                  </a:lnTo>
                  <a:cubicBezTo>
                    <a:pt x="5293983" y="559142"/>
                    <a:pt x="5287106" y="566020"/>
                    <a:pt x="5278622" y="566020"/>
                  </a:cubicBezTo>
                  <a:lnTo>
                    <a:pt x="15361" y="566020"/>
                  </a:lnTo>
                  <a:cubicBezTo>
                    <a:pt x="6877" y="566020"/>
                    <a:pt x="0" y="559142"/>
                    <a:pt x="0" y="550659"/>
                  </a:cubicBezTo>
                  <a:lnTo>
                    <a:pt x="0" y="15361"/>
                  </a:lnTo>
                  <a:cubicBezTo>
                    <a:pt x="0" y="6877"/>
                    <a:pt x="6877" y="0"/>
                    <a:pt x="15361" y="0"/>
                  </a:cubicBezTo>
                  <a:close/>
                </a:path>
              </a:pathLst>
            </a:custGeom>
            <a:solidFill>
              <a:srgbClr val="000000">
                <a:alpha val="0"/>
              </a:srgbClr>
            </a:solidFill>
            <a:ln w="85725" cap="rnd">
              <a:solidFill>
                <a:srgbClr val="000000"/>
              </a:solidFill>
              <a:prstDash val="solid"/>
              <a:round/>
            </a:ln>
          </p:spPr>
        </p:sp>
        <p:sp>
          <p:nvSpPr>
            <p:cNvPr id="10" name="TextBox 10"/>
            <p:cNvSpPr txBox="1"/>
            <p:nvPr/>
          </p:nvSpPr>
          <p:spPr>
            <a:xfrm>
              <a:off x="0" y="-38100"/>
              <a:ext cx="5293983" cy="60412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28700" y="3124108"/>
            <a:ext cx="1104867" cy="11048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028700" y="5045616"/>
            <a:ext cx="1104867" cy="110486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28700" y="6970959"/>
            <a:ext cx="1104867" cy="110486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FFA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flipH="1">
            <a:off x="11673300" y="8767049"/>
            <a:ext cx="7315200" cy="2075688"/>
          </a:xfrm>
          <a:custGeom>
            <a:avLst/>
            <a:gdLst/>
            <a:ahLst/>
            <a:cxnLst/>
            <a:rect l="l" t="t" r="r" b="b"/>
            <a:pathLst>
              <a:path w="7315200" h="2075688">
                <a:moveTo>
                  <a:pt x="7315200" y="0"/>
                </a:moveTo>
                <a:lnTo>
                  <a:pt x="0" y="0"/>
                </a:lnTo>
                <a:lnTo>
                  <a:pt x="0" y="2075688"/>
                </a:lnTo>
                <a:lnTo>
                  <a:pt x="7315200" y="2075688"/>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Freeform 21"/>
          <p:cNvSpPr/>
          <p:nvPr/>
        </p:nvSpPr>
        <p:spPr>
          <a:xfrm flipV="1">
            <a:off x="-236574" y="-283836"/>
            <a:ext cx="5817351" cy="1650673"/>
          </a:xfrm>
          <a:custGeom>
            <a:avLst/>
            <a:gdLst/>
            <a:ahLst/>
            <a:cxnLst/>
            <a:rect l="l" t="t" r="r" b="b"/>
            <a:pathLst>
              <a:path w="5817351" h="1650673">
                <a:moveTo>
                  <a:pt x="0" y="1650674"/>
                </a:moveTo>
                <a:lnTo>
                  <a:pt x="5817350" y="1650674"/>
                </a:lnTo>
                <a:lnTo>
                  <a:pt x="5817350" y="0"/>
                </a:lnTo>
                <a:lnTo>
                  <a:pt x="0" y="0"/>
                </a:lnTo>
                <a:lnTo>
                  <a:pt x="0" y="165067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2" name="TextBox 22"/>
          <p:cNvSpPr txBox="1"/>
          <p:nvPr/>
        </p:nvSpPr>
        <p:spPr>
          <a:xfrm>
            <a:off x="2819401" y="1321248"/>
            <a:ext cx="12458496" cy="815608"/>
          </a:xfrm>
          <a:prstGeom prst="rect">
            <a:avLst/>
          </a:prstGeom>
        </p:spPr>
        <p:txBody>
          <a:bodyPr wrap="square" lIns="0" tIns="0" rIns="0" bIns="0" rtlCol="0" anchor="t">
            <a:spAutoFit/>
          </a:bodyPr>
          <a:lstStyle/>
          <a:p>
            <a:pPr>
              <a:lnSpc>
                <a:spcPts val="6674"/>
              </a:lnSpc>
              <a:spcBef>
                <a:spcPct val="0"/>
              </a:spcBef>
            </a:pPr>
            <a:r>
              <a:rPr lang="en-US" sz="4767" dirty="0">
                <a:solidFill>
                  <a:srgbClr val="000000"/>
                </a:solidFill>
                <a:latin typeface="Poppins Bold"/>
              </a:rPr>
              <a:t>DAK </a:t>
            </a:r>
            <a:r>
              <a:rPr lang="en-US" sz="4767" dirty="0" err="1">
                <a:solidFill>
                  <a:srgbClr val="000000"/>
                </a:solidFill>
                <a:latin typeface="Poppins Bold"/>
              </a:rPr>
              <a:t>Fisik</a:t>
            </a:r>
            <a:r>
              <a:rPr lang="en-US" sz="4767" dirty="0">
                <a:solidFill>
                  <a:srgbClr val="000000"/>
                </a:solidFill>
                <a:latin typeface="Poppins Bold"/>
              </a:rPr>
              <a:t> (Dana </a:t>
            </a:r>
            <a:r>
              <a:rPr lang="en-US" sz="4767" dirty="0" err="1">
                <a:solidFill>
                  <a:srgbClr val="000000"/>
                </a:solidFill>
                <a:latin typeface="Poppins Bold"/>
              </a:rPr>
              <a:t>Alokasi</a:t>
            </a:r>
            <a:r>
              <a:rPr lang="en-US" sz="4767" dirty="0">
                <a:solidFill>
                  <a:srgbClr val="000000"/>
                </a:solidFill>
                <a:latin typeface="Poppins Bold"/>
              </a:rPr>
              <a:t> </a:t>
            </a:r>
            <a:r>
              <a:rPr lang="en-US" sz="4767" dirty="0" err="1">
                <a:solidFill>
                  <a:srgbClr val="000000"/>
                </a:solidFill>
                <a:latin typeface="Poppins Bold"/>
              </a:rPr>
              <a:t>Khusus</a:t>
            </a:r>
            <a:r>
              <a:rPr lang="en-US" sz="4767" dirty="0">
                <a:solidFill>
                  <a:srgbClr val="000000"/>
                </a:solidFill>
                <a:latin typeface="Poppins Bold"/>
              </a:rPr>
              <a:t> </a:t>
            </a:r>
            <a:r>
              <a:rPr lang="en-US" sz="4767" dirty="0" err="1">
                <a:solidFill>
                  <a:srgbClr val="000000"/>
                </a:solidFill>
                <a:latin typeface="Poppins Bold"/>
              </a:rPr>
              <a:t>Fisik</a:t>
            </a:r>
            <a:r>
              <a:rPr lang="en-US" sz="4767" dirty="0">
                <a:solidFill>
                  <a:srgbClr val="000000"/>
                </a:solidFill>
                <a:latin typeface="Poppins Bold"/>
              </a:rPr>
              <a:t>)</a:t>
            </a:r>
          </a:p>
        </p:txBody>
      </p:sp>
      <p:sp>
        <p:nvSpPr>
          <p:cNvPr id="23" name="TextBox 23"/>
          <p:cNvSpPr txBox="1"/>
          <p:nvPr/>
        </p:nvSpPr>
        <p:spPr>
          <a:xfrm>
            <a:off x="1241068" y="323725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1</a:t>
            </a:r>
          </a:p>
        </p:txBody>
      </p:sp>
      <p:sp>
        <p:nvSpPr>
          <p:cNvPr id="24" name="TextBox 24"/>
          <p:cNvSpPr txBox="1"/>
          <p:nvPr/>
        </p:nvSpPr>
        <p:spPr>
          <a:xfrm>
            <a:off x="1238232" y="5158760"/>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2</a:t>
            </a:r>
          </a:p>
        </p:txBody>
      </p:sp>
      <p:sp>
        <p:nvSpPr>
          <p:cNvPr id="25" name="TextBox 25"/>
          <p:cNvSpPr txBox="1"/>
          <p:nvPr/>
        </p:nvSpPr>
        <p:spPr>
          <a:xfrm>
            <a:off x="1238232" y="7084103"/>
            <a:ext cx="685803" cy="754752"/>
          </a:xfrm>
          <a:prstGeom prst="rect">
            <a:avLst/>
          </a:prstGeom>
        </p:spPr>
        <p:txBody>
          <a:bodyPr lIns="0" tIns="0" rIns="0" bIns="0" rtlCol="0" anchor="t">
            <a:spAutoFit/>
          </a:bodyPr>
          <a:lstStyle/>
          <a:p>
            <a:pPr algn="ctr">
              <a:lnSpc>
                <a:spcPts val="5830"/>
              </a:lnSpc>
              <a:spcBef>
                <a:spcPct val="0"/>
              </a:spcBef>
            </a:pPr>
            <a:r>
              <a:rPr lang="en-US" sz="4164">
                <a:solidFill>
                  <a:srgbClr val="000000"/>
                </a:solidFill>
                <a:latin typeface="Poppins"/>
              </a:rPr>
              <a:t>3</a:t>
            </a:r>
          </a:p>
        </p:txBody>
      </p:sp>
      <p:sp>
        <p:nvSpPr>
          <p:cNvPr id="26" name="TextBox 26"/>
          <p:cNvSpPr txBox="1"/>
          <p:nvPr/>
        </p:nvSpPr>
        <p:spPr>
          <a:xfrm>
            <a:off x="2245906" y="3076483"/>
            <a:ext cx="14425925" cy="1343025"/>
          </a:xfrm>
          <a:prstGeom prst="rect">
            <a:avLst/>
          </a:prstGeom>
        </p:spPr>
        <p:txBody>
          <a:bodyPr lIns="0" tIns="0" rIns="0" bIns="0" rtlCol="0" anchor="t">
            <a:spAutoFit/>
          </a:bodyPr>
          <a:lstStyle/>
          <a:p>
            <a:pPr>
              <a:lnSpc>
                <a:spcPts val="5137"/>
              </a:lnSpc>
            </a:pPr>
            <a:r>
              <a:rPr lang="en-US" sz="4281">
                <a:solidFill>
                  <a:srgbClr val="000000"/>
                </a:solidFill>
                <a:latin typeface="Poppins Bold"/>
              </a:rPr>
              <a:t>Dana untuk pembangunan infrastruktur fisik di sekolah</a:t>
            </a:r>
          </a:p>
        </p:txBody>
      </p:sp>
      <p:sp>
        <p:nvSpPr>
          <p:cNvPr id="27" name="TextBox 27"/>
          <p:cNvSpPr txBox="1"/>
          <p:nvPr/>
        </p:nvSpPr>
        <p:spPr>
          <a:xfrm>
            <a:off x="2170147" y="5013975"/>
            <a:ext cx="14425925" cy="1343025"/>
          </a:xfrm>
          <a:prstGeom prst="rect">
            <a:avLst/>
          </a:prstGeom>
        </p:spPr>
        <p:txBody>
          <a:bodyPr lIns="0" tIns="0" rIns="0" bIns="0" rtlCol="0" anchor="t">
            <a:spAutoFit/>
          </a:bodyPr>
          <a:lstStyle/>
          <a:p>
            <a:pPr>
              <a:lnSpc>
                <a:spcPts val="5137"/>
              </a:lnSpc>
            </a:pPr>
            <a:r>
              <a:rPr lang="en-US" sz="4281">
                <a:solidFill>
                  <a:srgbClr val="000000"/>
                </a:solidFill>
                <a:latin typeface="Poppins Bold"/>
              </a:rPr>
              <a:t>Tujuan: memperbaiki, memperluas, dan membangun fasilitas pendidikan</a:t>
            </a:r>
          </a:p>
        </p:txBody>
      </p:sp>
      <p:sp>
        <p:nvSpPr>
          <p:cNvPr id="28" name="TextBox 28"/>
          <p:cNvSpPr txBox="1"/>
          <p:nvPr/>
        </p:nvSpPr>
        <p:spPr>
          <a:xfrm>
            <a:off x="2170147" y="7145191"/>
            <a:ext cx="14425925" cy="695325"/>
          </a:xfrm>
          <a:prstGeom prst="rect">
            <a:avLst/>
          </a:prstGeom>
        </p:spPr>
        <p:txBody>
          <a:bodyPr lIns="0" tIns="0" rIns="0" bIns="0" rtlCol="0" anchor="t">
            <a:spAutoFit/>
          </a:bodyPr>
          <a:lstStyle/>
          <a:p>
            <a:pPr>
              <a:lnSpc>
                <a:spcPts val="5137"/>
              </a:lnSpc>
            </a:pPr>
            <a:r>
              <a:rPr lang="en-US" sz="4281">
                <a:solidFill>
                  <a:srgbClr val="000000"/>
                </a:solidFill>
                <a:latin typeface="Poppins Bold"/>
              </a:rPr>
              <a:t>Sumber: APBN dan APBD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13000" y="0"/>
            <a:ext cx="8575000" cy="5379379"/>
            <a:chOff x="0" y="0"/>
            <a:chExt cx="11433334" cy="7172506"/>
          </a:xfrm>
        </p:grpSpPr>
        <p:pic>
          <p:nvPicPr>
            <p:cNvPr id="3" name="Picture 3"/>
            <p:cNvPicPr>
              <a:picLocks noChangeAspect="1"/>
            </p:cNvPicPr>
            <p:nvPr/>
          </p:nvPicPr>
          <p:blipFill>
            <a:blip r:embed="rId2"/>
            <a:srcRect t="2950" b="2950"/>
            <a:stretch>
              <a:fillRect/>
            </a:stretch>
          </p:blipFill>
          <p:spPr>
            <a:xfrm>
              <a:off x="0" y="0"/>
              <a:ext cx="11433334" cy="7172506"/>
            </a:xfrm>
            <a:prstGeom prst="rect">
              <a:avLst/>
            </a:prstGeom>
          </p:spPr>
        </p:pic>
      </p:grpSp>
      <p:grpSp>
        <p:nvGrpSpPr>
          <p:cNvPr id="4" name="Group 4"/>
          <p:cNvGrpSpPr/>
          <p:nvPr/>
        </p:nvGrpSpPr>
        <p:grpSpPr>
          <a:xfrm>
            <a:off x="9713000" y="5600024"/>
            <a:ext cx="8575000" cy="4686976"/>
            <a:chOff x="0" y="0"/>
            <a:chExt cx="11433334" cy="6249301"/>
          </a:xfrm>
        </p:grpSpPr>
        <p:pic>
          <p:nvPicPr>
            <p:cNvPr id="5" name="Picture 5"/>
            <p:cNvPicPr>
              <a:picLocks noChangeAspect="1"/>
            </p:cNvPicPr>
            <p:nvPr/>
          </p:nvPicPr>
          <p:blipFill>
            <a:blip r:embed="rId3"/>
            <a:srcRect l="13690" t="16422" r="4948" b="16830"/>
            <a:stretch>
              <a:fillRect/>
            </a:stretch>
          </p:blipFill>
          <p:spPr>
            <a:xfrm>
              <a:off x="0" y="0"/>
              <a:ext cx="11433334" cy="6249301"/>
            </a:xfrm>
            <a:prstGeom prst="rect">
              <a:avLst/>
            </a:prstGeom>
          </p:spPr>
        </p:pic>
      </p:grpSp>
      <p:sp>
        <p:nvSpPr>
          <p:cNvPr id="6" name="Freeform 6"/>
          <p:cNvSpPr/>
          <p:nvPr/>
        </p:nvSpPr>
        <p:spPr>
          <a:xfrm>
            <a:off x="15046595" y="7946304"/>
            <a:ext cx="6829544" cy="4114800"/>
          </a:xfrm>
          <a:custGeom>
            <a:avLst/>
            <a:gdLst/>
            <a:ahLst/>
            <a:cxnLst/>
            <a:rect l="l" t="t" r="r" b="b"/>
            <a:pathLst>
              <a:path w="6829544" h="4114800">
                <a:moveTo>
                  <a:pt x="0" y="0"/>
                </a:moveTo>
                <a:lnTo>
                  <a:pt x="6829544" y="0"/>
                </a:lnTo>
                <a:lnTo>
                  <a:pt x="682954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rot="-3146093" flipV="1">
            <a:off x="-2140015" y="-2766981"/>
            <a:ext cx="7247662" cy="4366717"/>
          </a:xfrm>
          <a:custGeom>
            <a:avLst/>
            <a:gdLst/>
            <a:ahLst/>
            <a:cxnLst/>
            <a:rect l="l" t="t" r="r" b="b"/>
            <a:pathLst>
              <a:path w="7247662" h="4366717">
                <a:moveTo>
                  <a:pt x="0" y="4366716"/>
                </a:moveTo>
                <a:lnTo>
                  <a:pt x="7247662" y="4366716"/>
                </a:lnTo>
                <a:lnTo>
                  <a:pt x="7247662" y="0"/>
                </a:lnTo>
                <a:lnTo>
                  <a:pt x="0" y="0"/>
                </a:lnTo>
                <a:lnTo>
                  <a:pt x="0" y="4366716"/>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8" name="Group 8"/>
          <p:cNvGrpSpPr/>
          <p:nvPr/>
        </p:nvGrpSpPr>
        <p:grpSpPr>
          <a:xfrm>
            <a:off x="9144000" y="4488480"/>
            <a:ext cx="1781799" cy="178179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0202"/>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8557507" y="2331878"/>
            <a:ext cx="842111" cy="1024693"/>
          </a:xfrm>
          <a:custGeom>
            <a:avLst/>
            <a:gdLst/>
            <a:ahLst/>
            <a:cxnLst/>
            <a:rect l="l" t="t" r="r" b="b"/>
            <a:pathLst>
              <a:path w="842111" h="1024693">
                <a:moveTo>
                  <a:pt x="0" y="0"/>
                </a:moveTo>
                <a:lnTo>
                  <a:pt x="842111" y="0"/>
                </a:lnTo>
                <a:lnTo>
                  <a:pt x="842111" y="1024693"/>
                </a:lnTo>
                <a:lnTo>
                  <a:pt x="0" y="102469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Freeform 12"/>
          <p:cNvSpPr/>
          <p:nvPr/>
        </p:nvSpPr>
        <p:spPr>
          <a:xfrm>
            <a:off x="9489174" y="4825598"/>
            <a:ext cx="1091452" cy="1107562"/>
          </a:xfrm>
          <a:custGeom>
            <a:avLst/>
            <a:gdLst/>
            <a:ahLst/>
            <a:cxnLst/>
            <a:rect l="l" t="t" r="r" b="b"/>
            <a:pathLst>
              <a:path w="1091452" h="1107562">
                <a:moveTo>
                  <a:pt x="0" y="0"/>
                </a:moveTo>
                <a:lnTo>
                  <a:pt x="1091451" y="0"/>
                </a:lnTo>
                <a:lnTo>
                  <a:pt x="1091451" y="1107562"/>
                </a:lnTo>
                <a:lnTo>
                  <a:pt x="0" y="110756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TextBox 13"/>
          <p:cNvSpPr txBox="1"/>
          <p:nvPr/>
        </p:nvSpPr>
        <p:spPr>
          <a:xfrm>
            <a:off x="1028700" y="990600"/>
            <a:ext cx="8370918" cy="1543050"/>
          </a:xfrm>
          <a:prstGeom prst="rect">
            <a:avLst/>
          </a:prstGeom>
        </p:spPr>
        <p:txBody>
          <a:bodyPr lIns="0" tIns="0" rIns="0" bIns="0" rtlCol="0" anchor="t">
            <a:spAutoFit/>
          </a:bodyPr>
          <a:lstStyle/>
          <a:p>
            <a:pPr>
              <a:lnSpc>
                <a:spcPts val="5999"/>
              </a:lnSpc>
            </a:pPr>
            <a:r>
              <a:rPr lang="en-US" sz="4999">
                <a:solidFill>
                  <a:srgbClr val="000000"/>
                </a:solidFill>
                <a:latin typeface="Poppins Bold"/>
              </a:rPr>
              <a:t>Mekanisme Penyaluran DAK Fisik</a:t>
            </a:r>
          </a:p>
        </p:txBody>
      </p:sp>
      <p:sp>
        <p:nvSpPr>
          <p:cNvPr id="14" name="TextBox 14"/>
          <p:cNvSpPr txBox="1"/>
          <p:nvPr/>
        </p:nvSpPr>
        <p:spPr>
          <a:xfrm>
            <a:off x="714375" y="2642065"/>
            <a:ext cx="7528807" cy="7915275"/>
          </a:xfrm>
          <a:prstGeom prst="rect">
            <a:avLst/>
          </a:prstGeom>
        </p:spPr>
        <p:txBody>
          <a:bodyPr lIns="0" tIns="0" rIns="0" bIns="0" rtlCol="0" anchor="t">
            <a:spAutoFit/>
          </a:bodyPr>
          <a:lstStyle/>
          <a:p>
            <a:pPr marL="883644" lvl="1" indent="-441822" algn="just">
              <a:lnSpc>
                <a:spcPts val="4911"/>
              </a:lnSpc>
              <a:buFont typeface="Arial"/>
              <a:buChar char="•"/>
            </a:pPr>
            <a:r>
              <a:rPr lang="en-US" sz="4092">
                <a:solidFill>
                  <a:srgbClr val="000000"/>
                </a:solidFill>
                <a:latin typeface="Poppins"/>
              </a:rPr>
              <a:t>Prioritas pembangunan ditetapkan oleh pemerintah pusat atau daerah.</a:t>
            </a:r>
          </a:p>
          <a:p>
            <a:pPr marL="883644" lvl="1" indent="-441822" algn="just">
              <a:lnSpc>
                <a:spcPts val="4911"/>
              </a:lnSpc>
              <a:buFont typeface="Arial"/>
              <a:buChar char="•"/>
            </a:pPr>
            <a:r>
              <a:rPr lang="en-US" sz="4092">
                <a:solidFill>
                  <a:srgbClr val="000000"/>
                </a:solidFill>
                <a:latin typeface="Poppins"/>
              </a:rPr>
              <a:t>Pencairan dan pengelolaan melalui mekanisme yang terpusat.</a:t>
            </a:r>
          </a:p>
          <a:p>
            <a:pPr marL="883644" lvl="1" indent="-441822" algn="just">
              <a:lnSpc>
                <a:spcPts val="4911"/>
              </a:lnSpc>
              <a:buFont typeface="Arial"/>
              <a:buChar char="•"/>
            </a:pPr>
            <a:r>
              <a:rPr lang="en-US" sz="4092">
                <a:solidFill>
                  <a:srgbClr val="000000"/>
                </a:solidFill>
                <a:latin typeface="Poppins"/>
              </a:rPr>
              <a:t>Monitoring dan evaluasi progres pembangunan secara berkala.</a:t>
            </a:r>
          </a:p>
          <a:p>
            <a:pPr algn="just">
              <a:lnSpc>
                <a:spcPts val="8391"/>
              </a:lnSpc>
            </a:pPr>
            <a:endParaRPr lang="en-US" sz="4092">
              <a:solidFill>
                <a:srgbClr val="000000"/>
              </a:solidFill>
              <a:latin typeface="Poppi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897</Words>
  <Application>Microsoft Office PowerPoint</Application>
  <PresentationFormat>Custom</PresentationFormat>
  <Paragraphs>117</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Poppins</vt:lpstr>
      <vt:lpstr>More Sugar</vt:lpstr>
      <vt:lpstr>ui-sans-serif</vt:lpstr>
      <vt:lpstr>Calibri</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Solid and Creative Business Team</dc:title>
  <dc:creator>User</dc:creator>
  <cp:lastModifiedBy>ismail - [2010]</cp:lastModifiedBy>
  <cp:revision>5</cp:revision>
  <dcterms:created xsi:type="dcterms:W3CDTF">2006-08-16T00:00:00Z</dcterms:created>
  <dcterms:modified xsi:type="dcterms:W3CDTF">2024-03-07T08:11:06Z</dcterms:modified>
  <dc:identifier>DAF-jh0NA84</dc:identifier>
</cp:coreProperties>
</file>