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notesMasterIdLst>
    <p:notesMasterId r:id="rId47"/>
  </p:notesMasterIdLst>
  <p:handoutMasterIdLst>
    <p:handoutMasterId r:id="rId48"/>
  </p:handoutMasterIdLst>
  <p:sldIdLst>
    <p:sldId id="299" r:id="rId4"/>
    <p:sldId id="262" r:id="rId5"/>
    <p:sldId id="347" r:id="rId6"/>
    <p:sldId id="346" r:id="rId7"/>
    <p:sldId id="304" r:id="rId8"/>
    <p:sldId id="339" r:id="rId9"/>
    <p:sldId id="309" r:id="rId10"/>
    <p:sldId id="306" r:id="rId11"/>
    <p:sldId id="305" r:id="rId12"/>
    <p:sldId id="307" r:id="rId13"/>
    <p:sldId id="284" r:id="rId14"/>
    <p:sldId id="310" r:id="rId15"/>
    <p:sldId id="311" r:id="rId16"/>
    <p:sldId id="269" r:id="rId17"/>
    <p:sldId id="316" r:id="rId18"/>
    <p:sldId id="317" r:id="rId19"/>
    <p:sldId id="318" r:id="rId20"/>
    <p:sldId id="319" r:id="rId21"/>
    <p:sldId id="340" r:id="rId22"/>
    <p:sldId id="313" r:id="rId23"/>
    <p:sldId id="270" r:id="rId24"/>
    <p:sldId id="348" r:id="rId25"/>
    <p:sldId id="349" r:id="rId26"/>
    <p:sldId id="350" r:id="rId27"/>
    <p:sldId id="288" r:id="rId28"/>
    <p:sldId id="327" r:id="rId29"/>
    <p:sldId id="351" r:id="rId30"/>
    <p:sldId id="345" r:id="rId31"/>
    <p:sldId id="325" r:id="rId32"/>
    <p:sldId id="344" r:id="rId33"/>
    <p:sldId id="343" r:id="rId34"/>
    <p:sldId id="328" r:id="rId35"/>
    <p:sldId id="329" r:id="rId36"/>
    <p:sldId id="330" r:id="rId37"/>
    <p:sldId id="353" r:id="rId38"/>
    <p:sldId id="354" r:id="rId39"/>
    <p:sldId id="355" r:id="rId40"/>
    <p:sldId id="275" r:id="rId41"/>
    <p:sldId id="331" r:id="rId42"/>
    <p:sldId id="332" r:id="rId43"/>
    <p:sldId id="333" r:id="rId44"/>
    <p:sldId id="334" r:id="rId45"/>
    <p:sldId id="335" r:id="rId4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DE1"/>
    <a:srgbClr val="F4BD2D"/>
    <a:srgbClr val="F07624"/>
    <a:srgbClr val="1ED4DE"/>
    <a:srgbClr val="E6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89166" autoAdjust="0"/>
  </p:normalViewPr>
  <p:slideViewPr>
    <p:cSldViewPr showGuides="1">
      <p:cViewPr>
        <p:scale>
          <a:sx n="91" d="100"/>
          <a:sy n="91" d="100"/>
        </p:scale>
        <p:origin x="504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2024-12-18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05BA5-1B5F-45E4-A4E7-A765DDC88EF4}" type="datetimeFigureOut">
              <a:rPr lang="en-ID" smtClean="0"/>
              <a:t>18/12/2024</a:t>
            </a:fld>
            <a:endParaRPr lang="en-ID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ID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71260-5BA0-4529-B823-C2AF8BFDFA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2418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2380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80862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5402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8647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FAB2A-7E75-C290-888E-8BE1185F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>
            <a:extLst>
              <a:ext uri="{FF2B5EF4-FFF2-40B4-BE49-F238E27FC236}">
                <a16:creationId xmlns:a16="http://schemas.microsoft.com/office/drawing/2014/main" id="{E70207DA-2520-2088-CE5F-B58843A5F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>
            <a:extLst>
              <a:ext uri="{FF2B5EF4-FFF2-40B4-BE49-F238E27FC236}">
                <a16:creationId xmlns:a16="http://schemas.microsoft.com/office/drawing/2014/main" id="{7217FFC0-B543-BA5A-BD65-6CCA451B6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AACB555A-27D0-C31A-9DB2-5AC28DCDA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0061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70D5C-852B-65C7-C582-FDEB859A8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>
            <a:extLst>
              <a:ext uri="{FF2B5EF4-FFF2-40B4-BE49-F238E27FC236}">
                <a16:creationId xmlns:a16="http://schemas.microsoft.com/office/drawing/2014/main" id="{1A4151CD-BDF2-E748-C90B-32D8F8C54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>
            <a:extLst>
              <a:ext uri="{FF2B5EF4-FFF2-40B4-BE49-F238E27FC236}">
                <a16:creationId xmlns:a16="http://schemas.microsoft.com/office/drawing/2014/main" id="{AB6FC4EE-5CAA-8DE4-D56F-60C009D6C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C1E7B0D5-6108-A7C3-EDAA-12A0FA02B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6068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5119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1260-5BA0-4529-B823-C2AF8BFDFA94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5289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5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5.png"/><Relationship Id="rId7" Type="http://schemas.openxmlformats.org/officeDocument/2006/relationships/image" Target="../media/image83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95.png"/><Relationship Id="rId5" Type="http://schemas.openxmlformats.org/officeDocument/2006/relationships/image" Target="../media/image91.png"/><Relationship Id="rId10" Type="http://schemas.openxmlformats.org/officeDocument/2006/relationships/image" Target="../media/image94.png"/><Relationship Id="rId4" Type="http://schemas.openxmlformats.org/officeDocument/2006/relationships/image" Target="../media/image90.png"/><Relationship Id="rId9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533308"/>
          </a:xfrm>
        </p:spPr>
        <p:txBody>
          <a:bodyPr/>
          <a:lstStyle/>
          <a:p>
            <a:r>
              <a:rPr lang="en-US" altLang="ko-KR" sz="1100" dirty="0">
                <a:ea typeface="맑은 고딕" pitchFamily="50" charset="-127"/>
              </a:rPr>
              <a:t>LAPORAN IMPLEMENTASI PROYEK PERUBAHAN</a:t>
            </a:r>
            <a:endParaRPr lang="ko-KR" altLang="en-US" sz="11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" y="915566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 PENINGKATAN PELAYANAN INTERNET DI KOTA PRABUMULIH</a:t>
            </a:r>
          </a:p>
        </p:txBody>
      </p:sp>
      <p:pic>
        <p:nvPicPr>
          <p:cNvPr id="5" name="Gambar 4" descr="Sebuah gambar berisi teks, poster, logo, lambang&#10;&#10;Deskripsi dibuat secara otomatis">
            <a:extLst>
              <a:ext uri="{FF2B5EF4-FFF2-40B4-BE49-F238E27FC236}">
                <a16:creationId xmlns:a16="http://schemas.microsoft.com/office/drawing/2014/main" id="{A7D9EADE-61B2-6D60-7311-436B6B2D0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284" y="1712245"/>
            <a:ext cx="492660" cy="633068"/>
          </a:xfrm>
          <a:prstGeom prst="rect">
            <a:avLst/>
          </a:prstGeom>
        </p:spPr>
      </p:pic>
      <p:pic>
        <p:nvPicPr>
          <p:cNvPr id="7" name="Gambar 6" descr="Sebuah gambar berisi Grafis, desain grafis, cuplikan layar, Warna-warni&#10;&#10;Deskripsi dibuat secara otomatis">
            <a:extLst>
              <a:ext uri="{FF2B5EF4-FFF2-40B4-BE49-F238E27FC236}">
                <a16:creationId xmlns:a16="http://schemas.microsoft.com/office/drawing/2014/main" id="{C5EAFEC5-9D77-4A42-827E-8ADDC411C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1712245"/>
            <a:ext cx="1372633" cy="633068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4A0636-2168-3AFE-5A35-B4BECE742194}"/>
              </a:ext>
            </a:extLst>
          </p:cNvPr>
          <p:cNvSpPr txBox="1">
            <a:spLocks/>
          </p:cNvSpPr>
          <p:nvPr/>
        </p:nvSpPr>
        <p:spPr>
          <a:xfrm>
            <a:off x="1" y="228371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Disusun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Oleh : Drs.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Mulyadi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M.Si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8ADC782F-E1A2-F444-A32D-53A868BD0C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462" y="3406026"/>
            <a:ext cx="2545075" cy="1505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0E373CC0-69B2-C94C-9C99-3B7E1030F0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06026"/>
            <a:ext cx="2545074" cy="15439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3E101C2E-EBDB-0597-9184-86CCAFCDE0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211" y="3411496"/>
            <a:ext cx="2545075" cy="15384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A62D-331E-6A88-5DFA-54FA21F1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id="{4B5EADBA-403F-A2D2-D8B4-C8A1BBDA6808}"/>
              </a:ext>
            </a:extLst>
          </p:cNvPr>
          <p:cNvSpPr/>
          <p:nvPr/>
        </p:nvSpPr>
        <p:spPr>
          <a:xfrm>
            <a:off x="971600" y="2123305"/>
            <a:ext cx="914400" cy="91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01</a:t>
            </a:r>
            <a:endParaRPr lang="ko-KR" altLang="en-US" b="1" dirty="0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76EE52C8-4C3F-EA6B-A4C4-F719ECF9E10C}"/>
              </a:ext>
            </a:extLst>
          </p:cNvPr>
          <p:cNvSpPr/>
          <p:nvPr/>
        </p:nvSpPr>
        <p:spPr>
          <a:xfrm>
            <a:off x="2550350" y="2123305"/>
            <a:ext cx="914400" cy="91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02</a:t>
            </a:r>
            <a:endParaRPr lang="ko-KR" altLang="en-US" b="1" dirty="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92C89D91-BF5B-72A2-B691-DD5C27B45439}"/>
              </a:ext>
            </a:extLst>
          </p:cNvPr>
          <p:cNvSpPr/>
          <p:nvPr/>
        </p:nvSpPr>
        <p:spPr>
          <a:xfrm>
            <a:off x="4129100" y="2123305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03</a:t>
            </a:r>
            <a:endParaRPr lang="ko-KR" altLang="en-US" b="1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0F2F7AE2-F46D-1B73-C305-9D64D0DC749E}"/>
              </a:ext>
            </a:extLst>
          </p:cNvPr>
          <p:cNvSpPr/>
          <p:nvPr/>
        </p:nvSpPr>
        <p:spPr>
          <a:xfrm>
            <a:off x="5707850" y="2123305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04</a:t>
            </a:r>
            <a:endParaRPr lang="ko-KR" altLang="en-US" b="1" dirty="0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669FAED5-E73A-CD78-66AD-0F591258FBD3}"/>
              </a:ext>
            </a:extLst>
          </p:cNvPr>
          <p:cNvSpPr/>
          <p:nvPr/>
        </p:nvSpPr>
        <p:spPr>
          <a:xfrm>
            <a:off x="7286600" y="2123305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05</a:t>
            </a:r>
            <a:endParaRPr lang="ko-KR" altLang="en-US" b="1" dirty="0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3987A21B-6A80-F327-836F-BCD0A0803802}"/>
              </a:ext>
            </a:extLst>
          </p:cNvPr>
          <p:cNvSpPr txBox="1"/>
          <p:nvPr/>
        </p:nvSpPr>
        <p:spPr>
          <a:xfrm>
            <a:off x="675617" y="3099613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Pemilihan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penyedia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layanan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dilakukan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oleh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Diskominfo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Selaku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PPK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ED319D40-C25B-F53E-8217-C1020B050B48}"/>
              </a:ext>
            </a:extLst>
          </p:cNvPr>
          <p:cNvSpPr txBox="1"/>
          <p:nvPr/>
        </p:nvSpPr>
        <p:spPr>
          <a:xfrm>
            <a:off x="2253642" y="3099613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Penentuan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yg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internet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Diskominfo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selaku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PPK;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4">
            <a:extLst>
              <a:ext uri="{FF2B5EF4-FFF2-40B4-BE49-F238E27FC236}">
                <a16:creationId xmlns:a16="http://schemas.microsoft.com/office/drawing/2014/main" id="{2094990C-754F-B24E-2927-1A6217AB3656}"/>
              </a:ext>
            </a:extLst>
          </p:cNvPr>
          <p:cNvSpPr txBox="1"/>
          <p:nvPr/>
        </p:nvSpPr>
        <p:spPr>
          <a:xfrm>
            <a:off x="3831667" y="3099613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Lokasi yang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ditentu-kan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dipastikan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mendukung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terpasangnya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Jaringan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27">
            <a:extLst>
              <a:ext uri="{FF2B5EF4-FFF2-40B4-BE49-F238E27FC236}">
                <a16:creationId xmlns:a16="http://schemas.microsoft.com/office/drawing/2014/main" id="{CC461031-DABF-DF2C-FEAF-40EE7E6985FA}"/>
              </a:ext>
            </a:extLst>
          </p:cNvPr>
          <p:cNvSpPr txBox="1"/>
          <p:nvPr/>
        </p:nvSpPr>
        <p:spPr>
          <a:xfrm>
            <a:off x="5409692" y="3099613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Penyedia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Jasa       Internet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menyedia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-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akses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berbasis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Fiber      Optik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VSAT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0">
            <a:extLst>
              <a:ext uri="{FF2B5EF4-FFF2-40B4-BE49-F238E27FC236}">
                <a16:creationId xmlns:a16="http://schemas.microsoft.com/office/drawing/2014/main" id="{39F0F4B9-EA4C-B521-0773-1E1E1945C8DE}"/>
              </a:ext>
            </a:extLst>
          </p:cNvPr>
          <p:cNvSpPr txBox="1"/>
          <p:nvPr/>
        </p:nvSpPr>
        <p:spPr>
          <a:xfrm>
            <a:off x="6987716" y="3099613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Penyedia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jasa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  internet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menyedia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-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layanan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jasa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akses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 yang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memiliki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bandwith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minimal 20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mbps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5AE27289-835F-0EEE-A583-EA8E8CD47598}"/>
              </a:ext>
            </a:extLst>
          </p:cNvPr>
          <p:cNvSpPr txBox="1">
            <a:spLocks/>
          </p:cNvSpPr>
          <p:nvPr/>
        </p:nvSpPr>
        <p:spPr>
          <a:xfrm>
            <a:off x="0" y="288032"/>
            <a:ext cx="9144000" cy="987574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err="1">
                <a:solidFill>
                  <a:schemeClr val="accent5"/>
                </a:solidFill>
              </a:rPr>
              <a:t>Penyediaan</a:t>
            </a:r>
            <a:r>
              <a:rPr lang="en-US" altLang="ko-KR" sz="2000" dirty="0">
                <a:solidFill>
                  <a:schemeClr val="accent5"/>
                </a:solidFill>
              </a:rPr>
              <a:t> Jasa Internet </a:t>
            </a:r>
            <a:r>
              <a:rPr lang="en-US" altLang="ko-KR" sz="2000" dirty="0" err="1">
                <a:solidFill>
                  <a:schemeClr val="accent5"/>
                </a:solidFill>
              </a:rPr>
              <a:t>dalam</a:t>
            </a:r>
            <a:r>
              <a:rPr lang="en-US" altLang="ko-KR" sz="2000" dirty="0">
                <a:solidFill>
                  <a:schemeClr val="accent5"/>
                </a:solidFill>
              </a:rPr>
              <a:t> Wilayah Kota </a:t>
            </a:r>
            <a:r>
              <a:rPr lang="en-US" altLang="ko-KR" sz="2000" dirty="0" err="1">
                <a:solidFill>
                  <a:schemeClr val="accent5"/>
                </a:solidFill>
              </a:rPr>
              <a:t>Prabumulih</a:t>
            </a:r>
            <a:endParaRPr lang="en-US" altLang="ko-KR" sz="2000" dirty="0">
              <a:solidFill>
                <a:schemeClr val="accent5"/>
              </a:solidFill>
            </a:endParaRPr>
          </a:p>
          <a:p>
            <a:r>
              <a:rPr lang="en-US" altLang="ko-KR" sz="2000" dirty="0" err="1"/>
              <a:t>Dilakukan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dengan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Ketentuan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Sebagai</a:t>
            </a:r>
            <a:r>
              <a:rPr lang="en-US" altLang="ko-KR" sz="2000" dirty="0"/>
              <a:t> </a:t>
            </a:r>
            <a:r>
              <a:rPr lang="en-US" altLang="ko-KR" sz="2000" dirty="0" err="1"/>
              <a:t>Berikut</a:t>
            </a:r>
            <a:endParaRPr lang="ko-KR" altLang="en-US" sz="2000" dirty="0"/>
          </a:p>
        </p:txBody>
      </p:sp>
      <p:sp>
        <p:nvSpPr>
          <p:cNvPr id="38" name="Freeform 32">
            <a:extLst>
              <a:ext uri="{FF2B5EF4-FFF2-40B4-BE49-F238E27FC236}">
                <a16:creationId xmlns:a16="http://schemas.microsoft.com/office/drawing/2014/main" id="{45E3F1BB-E849-F28D-2575-5DE5FD091286}"/>
              </a:ext>
            </a:extLst>
          </p:cNvPr>
          <p:cNvSpPr/>
          <p:nvPr/>
        </p:nvSpPr>
        <p:spPr>
          <a:xfrm>
            <a:off x="1224783" y="1687653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9" name="Donut 24">
            <a:extLst>
              <a:ext uri="{FF2B5EF4-FFF2-40B4-BE49-F238E27FC236}">
                <a16:creationId xmlns:a16="http://schemas.microsoft.com/office/drawing/2014/main" id="{69DFEEF4-269C-16E3-08D5-BE358E0070FF}"/>
              </a:ext>
            </a:extLst>
          </p:cNvPr>
          <p:cNvSpPr/>
          <p:nvPr/>
        </p:nvSpPr>
        <p:spPr>
          <a:xfrm>
            <a:off x="2790748" y="1655217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3427D7BF-35DE-5233-4E3B-621CC43BF5CA}"/>
              </a:ext>
            </a:extLst>
          </p:cNvPr>
          <p:cNvSpPr/>
          <p:nvPr/>
        </p:nvSpPr>
        <p:spPr>
          <a:xfrm>
            <a:off x="4425280" y="173935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1" name="Block Arc 14">
            <a:extLst>
              <a:ext uri="{FF2B5EF4-FFF2-40B4-BE49-F238E27FC236}">
                <a16:creationId xmlns:a16="http://schemas.microsoft.com/office/drawing/2014/main" id="{463B9589-819C-1EB5-C06F-D473C9F942D4}"/>
              </a:ext>
            </a:extLst>
          </p:cNvPr>
          <p:cNvSpPr/>
          <p:nvPr/>
        </p:nvSpPr>
        <p:spPr>
          <a:xfrm rot="16200000">
            <a:off x="5971307" y="1706995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Freeform 55">
            <a:extLst>
              <a:ext uri="{FF2B5EF4-FFF2-40B4-BE49-F238E27FC236}">
                <a16:creationId xmlns:a16="http://schemas.microsoft.com/office/drawing/2014/main" id="{DB2405C6-BE63-9490-A086-D8F4856CC41A}"/>
              </a:ext>
            </a:extLst>
          </p:cNvPr>
          <p:cNvSpPr/>
          <p:nvPr/>
        </p:nvSpPr>
        <p:spPr>
          <a:xfrm>
            <a:off x="7632798" y="1540055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00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526960" y="34644"/>
            <a:ext cx="7596336" cy="528788"/>
          </a:xfrm>
        </p:spPr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Penyedia</a:t>
            </a:r>
            <a:r>
              <a:rPr lang="en-US" altLang="ko-KR" sz="2400" dirty="0">
                <a:solidFill>
                  <a:srgbClr val="F2AC30"/>
                </a:solidFill>
              </a:rPr>
              <a:t> </a:t>
            </a:r>
            <a:r>
              <a:rPr lang="en-US" altLang="ko-KR" sz="2400" dirty="0"/>
              <a:t>Jasa Internet</a:t>
            </a:r>
            <a:endParaRPr lang="ko-KR" altLang="en-US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979712" y="1304335"/>
            <a:ext cx="3312368" cy="1771471"/>
            <a:chOff x="2051720" y="1635646"/>
            <a:chExt cx="2088000" cy="2063781"/>
          </a:xfrm>
        </p:grpSpPr>
        <p:sp>
          <p:nvSpPr>
            <p:cNvPr id="6" name="Rectangle 5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97111" y="1805082"/>
              <a:ext cx="2008866" cy="1681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Dinas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Komunikasi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Informatika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selaku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 PPK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melakuan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proses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pengadaan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langsung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dengan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menunjuk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Penyedia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Jasa Internet    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sesuai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dengan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kriteria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teknis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yang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sudah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  </a:t>
              </a:r>
              <a:r>
                <a:rPr lang="en-ID" sz="1200" kern="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ditetapkan</a:t>
              </a:r>
              <a:r>
                <a:rPr lang="en-ID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87560" y="1304335"/>
            <a:ext cx="3360903" cy="1771471"/>
            <a:chOff x="2051720" y="1635646"/>
            <a:chExt cx="2088000" cy="2063781"/>
          </a:xfrm>
        </p:grpSpPr>
        <p:sp>
          <p:nvSpPr>
            <p:cNvPr id="21" name="Rectangle 20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30854" y="1805082"/>
              <a:ext cx="2008866" cy="1043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Proses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pengadaan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barang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jasa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dilakukan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sesuai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dengan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peraturan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perundang-undangan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yang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berlaku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dibidang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pengadaan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barang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jasa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1">
            <a:extLst>
              <a:ext uri="{FF2B5EF4-FFF2-40B4-BE49-F238E27FC236}">
                <a16:creationId xmlns:a16="http://schemas.microsoft.com/office/drawing/2014/main" id="{76A766C4-10C0-3221-D8E3-BBA409751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69" t="22562" r="17723" b="20141"/>
          <a:stretch/>
        </p:blipFill>
        <p:spPr bwMode="auto">
          <a:xfrm>
            <a:off x="6653930" y="3291830"/>
            <a:ext cx="2094534" cy="1441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C719937-87CE-B120-8AD4-365DCB3C4D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691" y="3297363"/>
            <a:ext cx="2031838" cy="1436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A80918FC-B553-9653-08B4-57321A53F4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7" b="12997"/>
          <a:stretch/>
        </p:blipFill>
        <p:spPr bwMode="auto">
          <a:xfrm>
            <a:off x="4278947" y="3291830"/>
            <a:ext cx="2092362" cy="1441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F248808-FE3F-78E0-D7C1-11D3097B7E47}"/>
              </a:ext>
            </a:extLst>
          </p:cNvPr>
          <p:cNvSpPr/>
          <p:nvPr/>
        </p:nvSpPr>
        <p:spPr>
          <a:xfrm>
            <a:off x="3347864" y="725485"/>
            <a:ext cx="528788" cy="528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127D02F-2EA8-2766-2199-87DADDF2549B}"/>
              </a:ext>
            </a:extLst>
          </p:cNvPr>
          <p:cNvSpPr/>
          <p:nvPr/>
        </p:nvSpPr>
        <p:spPr>
          <a:xfrm>
            <a:off x="6803617" y="725485"/>
            <a:ext cx="528788" cy="528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4" name="Kotak Teks 13">
            <a:extLst>
              <a:ext uri="{FF2B5EF4-FFF2-40B4-BE49-F238E27FC236}">
                <a16:creationId xmlns:a16="http://schemas.microsoft.com/office/drawing/2014/main" id="{5A4E381F-236C-1112-2984-251254AD8140}"/>
              </a:ext>
            </a:extLst>
          </p:cNvPr>
          <p:cNvSpPr txBox="1"/>
          <p:nvPr/>
        </p:nvSpPr>
        <p:spPr>
          <a:xfrm>
            <a:off x="2387195" y="4772791"/>
            <a:ext cx="12068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TELKOM Palembang</a:t>
            </a:r>
            <a:endParaRPr lang="en-ID" sz="800" dirty="0"/>
          </a:p>
        </p:txBody>
      </p:sp>
      <p:sp>
        <p:nvSpPr>
          <p:cNvPr id="15" name="Kotak Teks 14">
            <a:extLst>
              <a:ext uri="{FF2B5EF4-FFF2-40B4-BE49-F238E27FC236}">
                <a16:creationId xmlns:a16="http://schemas.microsoft.com/office/drawing/2014/main" id="{40D7B0DE-905E-30CF-8A2B-98E245560C91}"/>
              </a:ext>
            </a:extLst>
          </p:cNvPr>
          <p:cNvSpPr txBox="1"/>
          <p:nvPr/>
        </p:nvSpPr>
        <p:spPr>
          <a:xfrm>
            <a:off x="4721713" y="4772791"/>
            <a:ext cx="12068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TELKOM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16" name="Kotak Teks 15">
            <a:extLst>
              <a:ext uri="{FF2B5EF4-FFF2-40B4-BE49-F238E27FC236}">
                <a16:creationId xmlns:a16="http://schemas.microsoft.com/office/drawing/2014/main" id="{CA083A1A-4C8D-F114-D962-C67AE8147CD6}"/>
              </a:ext>
            </a:extLst>
          </p:cNvPr>
          <p:cNvSpPr txBox="1"/>
          <p:nvPr/>
        </p:nvSpPr>
        <p:spPr>
          <a:xfrm>
            <a:off x="6932978" y="4772791"/>
            <a:ext cx="1536438" cy="214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PT. Java Digital Nusantara</a:t>
            </a:r>
            <a:endParaRPr lang="en-ID" sz="800" dirty="0"/>
          </a:p>
        </p:txBody>
      </p:sp>
    </p:spTree>
    <p:extLst>
      <p:ext uri="{BB962C8B-B14F-4D97-AF65-F5344CB8AC3E}">
        <p14:creationId xmlns:p14="http://schemas.microsoft.com/office/powerpoint/2010/main" val="1028807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FC1B-873D-0C3F-49F8-991FC988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A57C-D250-C0D8-6F5E-5C44E350C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2800" dirty="0" err="1">
                <a:solidFill>
                  <a:schemeClr val="accent5"/>
                </a:solidFill>
              </a:rPr>
              <a:t>Ketentuan</a:t>
            </a:r>
            <a:r>
              <a:rPr lang="en-US" altLang="ko-KR" sz="2800" dirty="0">
                <a:solidFill>
                  <a:schemeClr val="accent5"/>
                </a:solidFill>
              </a:rPr>
              <a:t> </a:t>
            </a:r>
            <a:r>
              <a:rPr lang="en-US" altLang="ko-KR" sz="2800" dirty="0" err="1">
                <a:solidFill>
                  <a:schemeClr val="accent5"/>
                </a:solidFill>
              </a:rPr>
              <a:t>Penyedia</a:t>
            </a:r>
            <a:r>
              <a:rPr lang="en-US" altLang="ko-KR" sz="2800" dirty="0">
                <a:solidFill>
                  <a:schemeClr val="accent5"/>
                </a:solidFill>
              </a:rPr>
              <a:t> Jasa Internet di Kota </a:t>
            </a:r>
            <a:r>
              <a:rPr lang="en-US" altLang="ko-KR" sz="2800" dirty="0" err="1">
                <a:solidFill>
                  <a:schemeClr val="accent5"/>
                </a:solidFill>
              </a:rPr>
              <a:t>Prabumulih</a:t>
            </a:r>
            <a:endParaRPr lang="ko-KR" altLang="en-US" sz="28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B97CCD8-F2A7-5709-0CE0-E7BEB9F50F40}"/>
              </a:ext>
            </a:extLst>
          </p:cNvPr>
          <p:cNvSpPr/>
          <p:nvPr/>
        </p:nvSpPr>
        <p:spPr>
          <a:xfrm rot="18900000">
            <a:off x="3534429" y="1664412"/>
            <a:ext cx="2075142" cy="2075142"/>
          </a:xfrm>
          <a:prstGeom prst="frame">
            <a:avLst>
              <a:gd name="adj1" fmla="val 55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9D6B58-33F1-ADCF-5A0E-7BF68AF0053F}"/>
              </a:ext>
            </a:extLst>
          </p:cNvPr>
          <p:cNvSpPr/>
          <p:nvPr/>
        </p:nvSpPr>
        <p:spPr>
          <a:xfrm>
            <a:off x="3169515" y="1383718"/>
            <a:ext cx="900000" cy="90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01</a:t>
            </a:r>
            <a:endParaRPr lang="ko-KR" altLang="en-US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31240C3-7666-2B42-313E-C4E33BD752F5}"/>
              </a:ext>
            </a:extLst>
          </p:cNvPr>
          <p:cNvSpPr/>
          <p:nvPr/>
        </p:nvSpPr>
        <p:spPr>
          <a:xfrm>
            <a:off x="5080271" y="1383718"/>
            <a:ext cx="900000" cy="9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02</a:t>
            </a:r>
            <a:endParaRPr lang="ko-KR" alt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ACD92E9-F1B9-4346-DD55-A2F0A5818727}"/>
              </a:ext>
            </a:extLst>
          </p:cNvPr>
          <p:cNvSpPr/>
          <p:nvPr/>
        </p:nvSpPr>
        <p:spPr>
          <a:xfrm>
            <a:off x="3169515" y="3139188"/>
            <a:ext cx="900000" cy="9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03</a:t>
            </a:r>
            <a:endParaRPr lang="ko-KR" altLang="en-US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3927FAD-4777-6099-9589-2E9993ECCEC4}"/>
              </a:ext>
            </a:extLst>
          </p:cNvPr>
          <p:cNvSpPr/>
          <p:nvPr/>
        </p:nvSpPr>
        <p:spPr>
          <a:xfrm>
            <a:off x="5080271" y="3139188"/>
            <a:ext cx="900000" cy="90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04</a:t>
            </a:r>
            <a:endParaRPr lang="ko-KR" altLang="en-US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79D098-531E-2617-C361-87A3CB882963}"/>
              </a:ext>
            </a:extLst>
          </p:cNvPr>
          <p:cNvSpPr txBox="1"/>
          <p:nvPr/>
        </p:nvSpPr>
        <p:spPr>
          <a:xfrm>
            <a:off x="6228184" y="1208614"/>
            <a:ext cx="2520280" cy="889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Memblokir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situs yang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tidak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diperlukan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berkoordinasi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Diskominfo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selaku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PPK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30687F-A830-EE7A-3396-F4BAFAE6B090}"/>
              </a:ext>
            </a:extLst>
          </p:cNvPr>
          <p:cNvSpPr txBox="1"/>
          <p:nvPr/>
        </p:nvSpPr>
        <p:spPr>
          <a:xfrm>
            <a:off x="6228184" y="2957293"/>
            <a:ext cx="2375816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Melakukan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pengamanan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pemeliharaan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jaringan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sesuai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ketentuan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peraturan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perundang-undangan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B571A2-D570-17A9-4DDC-141D110F523F}"/>
              </a:ext>
            </a:extLst>
          </p:cNvPr>
          <p:cNvSpPr txBox="1"/>
          <p:nvPr/>
        </p:nvSpPr>
        <p:spPr>
          <a:xfrm>
            <a:off x="467544" y="1234636"/>
            <a:ext cx="2375816" cy="89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50000"/>
              </a:lnSpc>
              <a:spcAft>
                <a:spcPts val="800"/>
              </a:spcAft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Mengoperasikan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berlaku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8ABE49-BC6B-3B5F-231E-BBB59D1BB75A}"/>
              </a:ext>
            </a:extLst>
          </p:cNvPr>
          <p:cNvSpPr txBox="1"/>
          <p:nvPr/>
        </p:nvSpPr>
        <p:spPr>
          <a:xfrm>
            <a:off x="395536" y="2983315"/>
            <a:ext cx="2447824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Menyediakan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layanan</a:t>
            </a:r>
            <a:r>
              <a:rPr lang="en-ID" sz="1200" dirty="0">
                <a:latin typeface="Arial" panose="020B0604020202020204" pitchFamily="34" charset="0"/>
                <a:ea typeface="Calibri" panose="020F0502020204030204" pitchFamily="34" charset="0"/>
              </a:rPr>
              <a:t>              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pengaduan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pengguna</a:t>
            </a:r>
            <a:endParaRPr lang="en-ID" sz="12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B16F79C-EC03-CEC7-39AE-1B016332C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98" t="21014" r="17364" b="21236"/>
          <a:stretch/>
        </p:blipFill>
        <p:spPr bwMode="auto">
          <a:xfrm>
            <a:off x="3742336" y="2040870"/>
            <a:ext cx="1659327" cy="13222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3227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993F5-9AE9-3653-D6C7-6D9DF41BA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3989C32-10FF-BD7C-65CA-73C23B791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51470"/>
            <a:ext cx="7596336" cy="538699"/>
          </a:xfrm>
        </p:spPr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Pengawasan</a:t>
            </a:r>
            <a:r>
              <a:rPr lang="en-US" altLang="ko-KR" sz="2400" dirty="0">
                <a:solidFill>
                  <a:schemeClr val="accent5"/>
                </a:solidFill>
              </a:rPr>
              <a:t> dan </a:t>
            </a:r>
            <a:r>
              <a:rPr lang="en-US" altLang="ko-KR" sz="2400" dirty="0" err="1"/>
              <a:t>Pengendalian</a:t>
            </a:r>
            <a:endParaRPr lang="ko-KR" altLang="en-US" sz="24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024F5D-419C-9477-3C38-72BCDD752B4F}"/>
              </a:ext>
            </a:extLst>
          </p:cNvPr>
          <p:cNvGrpSpPr/>
          <p:nvPr/>
        </p:nvGrpSpPr>
        <p:grpSpPr>
          <a:xfrm>
            <a:off x="1907704" y="1380757"/>
            <a:ext cx="3329796" cy="1479026"/>
            <a:chOff x="2051720" y="1635646"/>
            <a:chExt cx="2088000" cy="206378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523CFA-220D-AFD8-04E8-A0734D9C2FB5}"/>
                </a:ext>
              </a:extLst>
            </p:cNvPr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65FF-076B-350C-B962-4F53452AA414}"/>
                </a:ext>
              </a:extLst>
            </p:cNvPr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344892-432D-5714-9EAB-E02760A7D255}"/>
                </a:ext>
              </a:extLst>
            </p:cNvPr>
            <p:cNvSpPr txBox="1"/>
            <p:nvPr/>
          </p:nvSpPr>
          <p:spPr>
            <a:xfrm>
              <a:off x="2130854" y="1805082"/>
              <a:ext cx="2008866" cy="1412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Pengawasan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pengendalian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atas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   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pelaksanaan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penyediaan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jasa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internet di      wilayah Kota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Prabumulih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dilakukan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oleh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Diskominfo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.</a:t>
              </a:r>
              <a:endPara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05FC99-D457-8967-18A0-A0E1D90557AB}"/>
              </a:ext>
            </a:extLst>
          </p:cNvPr>
          <p:cNvGrpSpPr/>
          <p:nvPr/>
        </p:nvGrpSpPr>
        <p:grpSpPr>
          <a:xfrm>
            <a:off x="5387560" y="1380756"/>
            <a:ext cx="3360903" cy="1479027"/>
            <a:chOff x="2051720" y="1635646"/>
            <a:chExt cx="2088000" cy="206378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2989AC9-5F77-E74F-5BB2-6C9C83B97062}"/>
                </a:ext>
              </a:extLst>
            </p:cNvPr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B40B0F-FA43-BB30-BCF2-6EEDAAB0412E}"/>
                </a:ext>
              </a:extLst>
            </p:cNvPr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79A5EF-E837-219E-7339-9107D86617B8}"/>
                </a:ext>
              </a:extLst>
            </p:cNvPr>
            <p:cNvSpPr txBox="1"/>
            <p:nvPr/>
          </p:nvSpPr>
          <p:spPr>
            <a:xfrm>
              <a:off x="2130854" y="1805082"/>
              <a:ext cx="2008866" cy="1417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Dalam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melakukan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pengawasan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           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pengendalian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sebagaimana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dimaksud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Diskominfo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dapat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berkoordinasi</a:t>
              </a:r>
              <a:r>
                <a:rPr lang="en-ID" sz="1200" kern="1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dengan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stakeholder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lainnya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3">
            <a:extLst>
              <a:ext uri="{FF2B5EF4-FFF2-40B4-BE49-F238E27FC236}">
                <a16:creationId xmlns:a16="http://schemas.microsoft.com/office/drawing/2014/main" id="{EB349BAE-9942-2F43-2965-0C352A8FD4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80" y="3075806"/>
            <a:ext cx="2610231" cy="1526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8D25E10-8313-1296-4D2F-E0B3AE97F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075806"/>
            <a:ext cx="2610231" cy="1526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F5CCED4-A5E7-2206-2CAB-502791936552}"/>
              </a:ext>
            </a:extLst>
          </p:cNvPr>
          <p:cNvSpPr/>
          <p:nvPr/>
        </p:nvSpPr>
        <p:spPr>
          <a:xfrm>
            <a:off x="3308208" y="803907"/>
            <a:ext cx="528788" cy="528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971315-688E-BFFA-9587-4A2940C37031}"/>
              </a:ext>
            </a:extLst>
          </p:cNvPr>
          <p:cNvSpPr/>
          <p:nvPr/>
        </p:nvSpPr>
        <p:spPr>
          <a:xfrm>
            <a:off x="6867305" y="803348"/>
            <a:ext cx="528788" cy="528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1" name="Kotak Teks 10">
            <a:extLst>
              <a:ext uri="{FF2B5EF4-FFF2-40B4-BE49-F238E27FC236}">
                <a16:creationId xmlns:a16="http://schemas.microsoft.com/office/drawing/2014/main" id="{7D8E4BFB-22B1-4848-8322-AA63550C3B23}"/>
              </a:ext>
            </a:extLst>
          </p:cNvPr>
          <p:cNvSpPr txBox="1"/>
          <p:nvPr/>
        </p:nvSpPr>
        <p:spPr>
          <a:xfrm>
            <a:off x="4040716" y="4660562"/>
            <a:ext cx="26102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Rapat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Koordinasi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Pengawasan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Pengendalian</a:t>
            </a:r>
            <a:endParaRPr lang="en-ID" sz="800" dirty="0"/>
          </a:p>
        </p:txBody>
      </p:sp>
    </p:spTree>
    <p:extLst>
      <p:ext uri="{BB962C8B-B14F-4D97-AF65-F5344CB8AC3E}">
        <p14:creationId xmlns:p14="http://schemas.microsoft.com/office/powerpoint/2010/main" val="1792796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000" dirty="0">
                <a:solidFill>
                  <a:schemeClr val="accent5"/>
                </a:solidFill>
              </a:rPr>
              <a:t>Proses </a:t>
            </a:r>
            <a:r>
              <a:rPr lang="en-US" altLang="ko-KR" sz="2000" dirty="0" err="1">
                <a:solidFill>
                  <a:schemeClr val="accent5"/>
                </a:solidFill>
              </a:rPr>
              <a:t>Dalam</a:t>
            </a:r>
            <a:r>
              <a:rPr lang="en-US" altLang="ko-KR" sz="2000" dirty="0">
                <a:solidFill>
                  <a:schemeClr val="accent5"/>
                </a:solidFill>
              </a:rPr>
              <a:t> </a:t>
            </a:r>
            <a:r>
              <a:rPr lang="en-US" altLang="ko-KR" sz="2000" dirty="0" err="1">
                <a:solidFill>
                  <a:schemeClr val="accent5"/>
                </a:solidFill>
              </a:rPr>
              <a:t>Pembuatan</a:t>
            </a:r>
            <a:r>
              <a:rPr lang="en-US" altLang="ko-KR" sz="2000" dirty="0">
                <a:solidFill>
                  <a:schemeClr val="accent5"/>
                </a:solidFill>
              </a:rPr>
              <a:t> </a:t>
            </a:r>
            <a:r>
              <a:rPr lang="en-US" altLang="ko-KR" sz="2000" dirty="0" err="1">
                <a:solidFill>
                  <a:schemeClr val="accent5"/>
                </a:solidFill>
              </a:rPr>
              <a:t>Regulasi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Ekosistem</a:t>
            </a:r>
            <a:r>
              <a:rPr lang="en-US" altLang="ko-KR" sz="2000" dirty="0"/>
              <a:t> </a:t>
            </a:r>
            <a:r>
              <a:rPr lang="en-US" altLang="ko-KR" sz="2000" dirty="0" err="1"/>
              <a:t>Pelayanan</a:t>
            </a:r>
            <a:r>
              <a:rPr lang="en-US" altLang="ko-KR" sz="2000" dirty="0"/>
              <a:t> Internet</a:t>
            </a:r>
            <a:endParaRPr lang="ko-KR" alt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4234287" y="1859586"/>
            <a:ext cx="675368" cy="6753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03</a:t>
            </a:r>
            <a:endParaRPr lang="ko-KR" altLang="en-US" b="1" dirty="0"/>
          </a:p>
        </p:txBody>
      </p:sp>
      <p:sp>
        <p:nvSpPr>
          <p:cNvPr id="7" name="Oval 6"/>
          <p:cNvSpPr/>
          <p:nvPr/>
        </p:nvSpPr>
        <p:spPr>
          <a:xfrm>
            <a:off x="2558199" y="1211928"/>
            <a:ext cx="675368" cy="675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02</a:t>
            </a:r>
            <a:endParaRPr lang="ko-KR" altLang="en-US" b="1" dirty="0"/>
          </a:p>
        </p:txBody>
      </p:sp>
      <p:sp>
        <p:nvSpPr>
          <p:cNvPr id="8" name="Oval 7"/>
          <p:cNvSpPr/>
          <p:nvPr/>
        </p:nvSpPr>
        <p:spPr>
          <a:xfrm>
            <a:off x="1894052" y="2355726"/>
            <a:ext cx="675368" cy="675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01</a:t>
            </a:r>
            <a:endParaRPr lang="ko-KR" altLang="en-US" b="1" dirty="0"/>
          </a:p>
        </p:txBody>
      </p:sp>
      <p:sp>
        <p:nvSpPr>
          <p:cNvPr id="9" name="Oval 8"/>
          <p:cNvSpPr/>
          <p:nvPr/>
        </p:nvSpPr>
        <p:spPr>
          <a:xfrm>
            <a:off x="6574522" y="2355726"/>
            <a:ext cx="675368" cy="675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05</a:t>
            </a:r>
            <a:endParaRPr lang="ko-KR" altLang="en-US" b="1" dirty="0"/>
          </a:p>
        </p:txBody>
      </p:sp>
      <p:sp>
        <p:nvSpPr>
          <p:cNvPr id="10" name="Oval 9"/>
          <p:cNvSpPr/>
          <p:nvPr/>
        </p:nvSpPr>
        <p:spPr>
          <a:xfrm>
            <a:off x="5909787" y="1167819"/>
            <a:ext cx="675368" cy="6753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04</a:t>
            </a:r>
            <a:endParaRPr lang="ko-KR" alt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347865" y="1317997"/>
            <a:ext cx="244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Penyempurnaan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Finalisasi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520" y="1358647"/>
            <a:ext cx="2156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Penyusunan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Draf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Berkoordinasi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Bagian Hukum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Setda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Kota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496" y="3131507"/>
            <a:ext cx="258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Proses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Kegiatan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Berupa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Analisis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Kebutuhan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Stakeholder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Terkait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5717" y="1347614"/>
            <a:ext cx="2156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Pengesahan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Oleh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Pj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Walikota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16217" y="3131507"/>
            <a:ext cx="186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Sosialisasi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endParaRPr lang="en-ID" sz="12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ID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Antara Lain </a:t>
            </a:r>
            <a:r>
              <a:rPr lang="en-ID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Melalui</a:t>
            </a:r>
            <a:r>
              <a:rPr lang="en-ID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Media Sosial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38A5554-AC69-D02C-74EC-1780265DE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41" t="11818" r="33126" b="5220"/>
          <a:stretch/>
        </p:blipFill>
        <p:spPr bwMode="auto">
          <a:xfrm>
            <a:off x="3847788" y="2873647"/>
            <a:ext cx="724212" cy="980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Gambar 15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D765784E-504A-FAE7-9F36-A405D56C9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5" t="20485" r="35519" b="2699"/>
          <a:stretch/>
        </p:blipFill>
        <p:spPr bwMode="auto">
          <a:xfrm>
            <a:off x="4648814" y="2873648"/>
            <a:ext cx="739282" cy="980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96250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8BAAE-5DDF-0B91-AE5F-ACA55DD06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E9CA-ED97-2DB5-CA29-996513EE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r>
              <a:rPr lang="en-US" altLang="ko-KR" sz="2000" dirty="0" err="1">
                <a:solidFill>
                  <a:schemeClr val="accent5"/>
                </a:solidFill>
              </a:rPr>
              <a:t>Perjanjian</a:t>
            </a:r>
            <a:r>
              <a:rPr lang="en-US" altLang="ko-KR" sz="2000" dirty="0">
                <a:solidFill>
                  <a:schemeClr val="accent5"/>
                </a:solidFill>
              </a:rPr>
              <a:t> Kerjasama </a:t>
            </a:r>
            <a:r>
              <a:rPr lang="en-US" altLang="ko-KR" sz="2000" dirty="0" err="1">
                <a:solidFill>
                  <a:schemeClr val="accent5"/>
                </a:solidFill>
              </a:rPr>
              <a:t>Pemerintah</a:t>
            </a:r>
            <a:r>
              <a:rPr lang="en-US" altLang="ko-KR" sz="2000" dirty="0">
                <a:solidFill>
                  <a:schemeClr val="accent5"/>
                </a:solidFill>
              </a:rPr>
              <a:t> Kota </a:t>
            </a:r>
            <a:r>
              <a:rPr lang="en-US" altLang="ko-KR" sz="2000" dirty="0" err="1">
                <a:solidFill>
                  <a:schemeClr val="accent5"/>
                </a:solidFill>
              </a:rPr>
              <a:t>Prabumulih</a:t>
            </a:r>
            <a:r>
              <a:rPr lang="en-US" altLang="ko-KR" sz="2000" dirty="0"/>
              <a:t> PT. Java Digital Nusantara</a:t>
            </a:r>
            <a:endParaRPr lang="ko-KR" altLang="en-US" sz="2000" dirty="0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0BC8910A-E37A-E01A-D10E-6640ADE37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06" t="23005" r="17374" b="21022"/>
          <a:stretch/>
        </p:blipFill>
        <p:spPr bwMode="auto">
          <a:xfrm>
            <a:off x="467544" y="851557"/>
            <a:ext cx="2448272" cy="1528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5AFBD768-E798-7C0A-3A56-637DD83668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95" t="22120" r="18606" b="19469"/>
          <a:stretch/>
        </p:blipFill>
        <p:spPr bwMode="auto">
          <a:xfrm>
            <a:off x="467544" y="2987397"/>
            <a:ext cx="2448272" cy="1528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F6EE7ACA-F70A-93CB-23F0-AF48239581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11" t="23467" r="18357" b="20542"/>
          <a:stretch/>
        </p:blipFill>
        <p:spPr bwMode="auto">
          <a:xfrm>
            <a:off x="2195736" y="1919477"/>
            <a:ext cx="2448272" cy="1528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">
            <a:extLst>
              <a:ext uri="{FF2B5EF4-FFF2-40B4-BE49-F238E27FC236}">
                <a16:creationId xmlns:a16="http://schemas.microsoft.com/office/drawing/2014/main" id="{B1D1A164-B64F-F907-4484-DD75898B9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329" t="19687" r="32667" b="4655"/>
          <a:stretch/>
        </p:blipFill>
        <p:spPr bwMode="auto">
          <a:xfrm>
            <a:off x="5087496" y="584794"/>
            <a:ext cx="1656184" cy="20690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">
            <a:extLst>
              <a:ext uri="{FF2B5EF4-FFF2-40B4-BE49-F238E27FC236}">
                <a16:creationId xmlns:a16="http://schemas.microsoft.com/office/drawing/2014/main" id="{ACC068F9-9B89-A2BB-D30B-C5ED533A1E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832" t="19908" r="32788" b="13867"/>
          <a:stretch/>
        </p:blipFill>
        <p:spPr bwMode="auto">
          <a:xfrm>
            <a:off x="6876256" y="601195"/>
            <a:ext cx="1656184" cy="20526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4D467B8A-75E0-71A6-379E-55E356B07D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293" t="19465" r="33473" b="11961"/>
          <a:stretch/>
        </p:blipFill>
        <p:spPr bwMode="auto">
          <a:xfrm>
            <a:off x="5087496" y="2735122"/>
            <a:ext cx="1659405" cy="20526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962CBAFD-5F9E-765D-ACF1-2C17F538767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955" t="23226" r="33153" b="14494"/>
          <a:stretch/>
        </p:blipFill>
        <p:spPr bwMode="auto">
          <a:xfrm>
            <a:off x="6867801" y="2735122"/>
            <a:ext cx="1664639" cy="2068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ambar 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F5D056C4-ECCE-733D-6C31-54C1DE44B9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74835"/>
            <a:ext cx="839324" cy="839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012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A19CB-3862-5228-14F4-155D1713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2AA3-4B05-1BBB-D0E6-2A330A31C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r>
              <a:rPr lang="en-US" altLang="ko-KR" sz="1800" dirty="0" err="1">
                <a:solidFill>
                  <a:schemeClr val="accent5"/>
                </a:solidFill>
              </a:rPr>
              <a:t>Perjanjian</a:t>
            </a:r>
            <a:r>
              <a:rPr lang="en-US" altLang="ko-KR" sz="1800" dirty="0">
                <a:solidFill>
                  <a:schemeClr val="accent5"/>
                </a:solidFill>
              </a:rPr>
              <a:t> Kerjasama PT. TELKOM </a:t>
            </a:r>
            <a:r>
              <a:rPr lang="en-US" altLang="ko-KR" sz="1800" dirty="0"/>
              <a:t>Bersama Dinas </a:t>
            </a:r>
            <a:r>
              <a:rPr lang="en-US" altLang="ko-KR" sz="1800" dirty="0" err="1"/>
              <a:t>Komunikasi</a:t>
            </a:r>
            <a:r>
              <a:rPr lang="en-US" altLang="ko-KR" sz="1800" dirty="0"/>
              <a:t> dan </a:t>
            </a:r>
            <a:r>
              <a:rPr lang="en-US" altLang="ko-KR" sz="1800" dirty="0" err="1"/>
              <a:t>Informatika</a:t>
            </a:r>
            <a:endParaRPr lang="ko-KR" altLang="en-US" sz="1800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BCD8194-498A-FEC3-45DC-A12A99427B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68" t="25695" r="35268" b="15819"/>
          <a:stretch/>
        </p:blipFill>
        <p:spPr bwMode="auto">
          <a:xfrm>
            <a:off x="1115617" y="716749"/>
            <a:ext cx="2796476" cy="1819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9D4C6023-66D0-AA84-888A-769ED752B9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16" t="30424" r="37288" b="13717"/>
          <a:stretch/>
        </p:blipFill>
        <p:spPr bwMode="auto">
          <a:xfrm>
            <a:off x="1115616" y="2768768"/>
            <a:ext cx="2796477" cy="1819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02A55632-7491-3796-17D5-6E6FB5500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93" t="14482" r="38529" b="27403"/>
          <a:stretch/>
        </p:blipFill>
        <p:spPr bwMode="auto">
          <a:xfrm>
            <a:off x="4848809" y="626481"/>
            <a:ext cx="1493984" cy="2016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AD8E5A0B-3FA6-468F-5FB9-AF2A9235D3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90" t="20103" r="38166" b="20943"/>
          <a:stretch/>
        </p:blipFill>
        <p:spPr bwMode="auto">
          <a:xfrm>
            <a:off x="6535179" y="627534"/>
            <a:ext cx="1493205" cy="2015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B0E7F165-83F1-7406-B671-64652DBDFC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872" t="29814" r="38071" b="10376"/>
          <a:stretch/>
        </p:blipFill>
        <p:spPr bwMode="auto">
          <a:xfrm>
            <a:off x="5662696" y="2712155"/>
            <a:ext cx="1493984" cy="2016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ambar 7">
            <a:extLst>
              <a:ext uri="{FF2B5EF4-FFF2-40B4-BE49-F238E27FC236}">
                <a16:creationId xmlns:a16="http://schemas.microsoft.com/office/drawing/2014/main" id="{FC83E0C0-6B39-3144-5D56-0B4CBF5293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0272" y="3363838"/>
            <a:ext cx="924508" cy="924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725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A160C-41A1-751D-58A1-416CB8175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50">
            <a:extLst>
              <a:ext uri="{FF2B5EF4-FFF2-40B4-BE49-F238E27FC236}">
                <a16:creationId xmlns:a16="http://schemas.microsoft.com/office/drawing/2014/main" id="{BB881E5F-4FA3-C159-AFDE-1DDE927DBAAF}"/>
              </a:ext>
            </a:extLst>
          </p:cNvPr>
          <p:cNvSpPr/>
          <p:nvPr/>
        </p:nvSpPr>
        <p:spPr>
          <a:xfrm>
            <a:off x="652233" y="2086771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8D68B31-119E-BF47-E5B1-04FAC06E1DAE}"/>
              </a:ext>
            </a:extLst>
          </p:cNvPr>
          <p:cNvSpPr/>
          <p:nvPr/>
        </p:nvSpPr>
        <p:spPr>
          <a:xfrm>
            <a:off x="652233" y="1366691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ED8CEF8C-FF9A-9975-5A4D-9D9F613B3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50843"/>
              </p:ext>
            </p:extLst>
          </p:nvPr>
        </p:nvGraphicFramePr>
        <p:xfrm>
          <a:off x="539552" y="690351"/>
          <a:ext cx="3528392" cy="2025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6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269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n-lt"/>
                      </a:endParaRPr>
                    </a:p>
                  </a:txBody>
                  <a:tcPr marL="70746" marR="70746" marT="35373" marB="35373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ID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ID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Peta Jalan ( Road Map )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Menyusun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Teknis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operasionalisasi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peta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jalan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Monitoring dan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evaluasi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kemajuan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konektivitas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di Wilayah Kota           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Prabumulih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sesuai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indikator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telah</a:t>
                      </a:r>
                      <a:r>
                        <a:rPr lang="en-ID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1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ditetapkan</a:t>
                      </a:r>
                      <a:endParaRPr lang="en-ID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3BD4211-ACCB-169C-0C8C-67F8D5121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609"/>
            <a:ext cx="9144000" cy="627534"/>
          </a:xfrm>
        </p:spPr>
        <p:txBody>
          <a:bodyPr/>
          <a:lstStyle/>
          <a:p>
            <a:r>
              <a:rPr lang="en-US" altLang="ko-KR" sz="1600" dirty="0">
                <a:solidFill>
                  <a:schemeClr val="accent5"/>
                </a:solidFill>
              </a:rPr>
              <a:t>Peta Jalan ( ROAD MAP ) </a:t>
            </a:r>
            <a:r>
              <a:rPr lang="en-US" altLang="ko-KR" sz="1600" dirty="0" err="1">
                <a:solidFill>
                  <a:schemeClr val="accent5"/>
                </a:solidFill>
              </a:rPr>
              <a:t>Pengembangan</a:t>
            </a:r>
            <a:r>
              <a:rPr lang="en-US" altLang="ko-KR" sz="1600" dirty="0">
                <a:solidFill>
                  <a:schemeClr val="accent5"/>
                </a:solidFill>
              </a:rPr>
              <a:t> </a:t>
            </a:r>
            <a:r>
              <a:rPr lang="en-US" altLang="ko-KR" sz="1600" dirty="0" err="1">
                <a:solidFill>
                  <a:schemeClr val="accent5"/>
                </a:solidFill>
              </a:rPr>
              <a:t>Infrastruktur</a:t>
            </a:r>
            <a:r>
              <a:rPr lang="en-US" altLang="ko-KR" sz="1600" dirty="0">
                <a:solidFill>
                  <a:schemeClr val="accent5"/>
                </a:solidFill>
              </a:rPr>
              <a:t> </a:t>
            </a:r>
            <a:r>
              <a:rPr lang="en-US" altLang="ko-KR" sz="1600" dirty="0" err="1">
                <a:solidFill>
                  <a:schemeClr val="accent5"/>
                </a:solidFill>
              </a:rPr>
              <a:t>Konektivitas</a:t>
            </a:r>
            <a:r>
              <a:rPr lang="en-US" altLang="ko-KR" sz="1600" dirty="0">
                <a:solidFill>
                  <a:schemeClr val="accent5"/>
                </a:solidFill>
              </a:rPr>
              <a:t> Internet </a:t>
            </a:r>
            <a:r>
              <a:rPr lang="en-US" altLang="ko-KR" sz="1600" dirty="0"/>
              <a:t>di Kota </a:t>
            </a:r>
            <a:r>
              <a:rPr lang="en-US" altLang="ko-KR" sz="1600" dirty="0" err="1"/>
              <a:t>Prabumulih</a:t>
            </a:r>
            <a:endParaRPr lang="ko-KR" altLang="en-US" sz="1600" dirty="0"/>
          </a:p>
        </p:txBody>
      </p:sp>
      <p:sp>
        <p:nvSpPr>
          <p:cNvPr id="9" name="TextBox 37">
            <a:extLst>
              <a:ext uri="{FF2B5EF4-FFF2-40B4-BE49-F238E27FC236}">
                <a16:creationId xmlns:a16="http://schemas.microsoft.com/office/drawing/2014/main" id="{C27F5353-6CF3-3915-4FB4-FB868FB44608}"/>
              </a:ext>
            </a:extLst>
          </p:cNvPr>
          <p:cNvSpPr txBox="1"/>
          <p:nvPr/>
        </p:nvSpPr>
        <p:spPr>
          <a:xfrm>
            <a:off x="5292080" y="771550"/>
            <a:ext cx="3588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Proses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Pembuatan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Peta Jalan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49">
            <a:extLst>
              <a:ext uri="{FF2B5EF4-FFF2-40B4-BE49-F238E27FC236}">
                <a16:creationId xmlns:a16="http://schemas.microsoft.com/office/drawing/2014/main" id="{6DE207E8-714F-673C-85CA-5BAE688D7A0A}"/>
              </a:ext>
            </a:extLst>
          </p:cNvPr>
          <p:cNvSpPr txBox="1"/>
          <p:nvPr/>
        </p:nvSpPr>
        <p:spPr>
          <a:xfrm>
            <a:off x="4783356" y="1203598"/>
            <a:ext cx="3965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Analisis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situasi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saat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terkait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infrastruktur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layanan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A22827-00DB-635A-03C1-0D1D2031FADB}"/>
              </a:ext>
            </a:extLst>
          </p:cNvPr>
          <p:cNvSpPr/>
          <p:nvPr/>
        </p:nvSpPr>
        <p:spPr>
          <a:xfrm>
            <a:off x="4639341" y="1271768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TextBox 40">
            <a:extLst>
              <a:ext uri="{FF2B5EF4-FFF2-40B4-BE49-F238E27FC236}">
                <a16:creationId xmlns:a16="http://schemas.microsoft.com/office/drawing/2014/main" id="{95447B4E-E185-E908-D9B4-83BA1206B8F0}"/>
              </a:ext>
            </a:extLst>
          </p:cNvPr>
          <p:cNvSpPr txBox="1"/>
          <p:nvPr/>
        </p:nvSpPr>
        <p:spPr>
          <a:xfrm>
            <a:off x="4783355" y="1665263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embentukan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tim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penyusun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peta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jalan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359A312-2BC7-C8BF-E6F2-9DAD2156CD1D}"/>
              </a:ext>
            </a:extLst>
          </p:cNvPr>
          <p:cNvSpPr/>
          <p:nvPr/>
        </p:nvSpPr>
        <p:spPr>
          <a:xfrm>
            <a:off x="4639339" y="1733433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TextBox 40">
            <a:extLst>
              <a:ext uri="{FF2B5EF4-FFF2-40B4-BE49-F238E27FC236}">
                <a16:creationId xmlns:a16="http://schemas.microsoft.com/office/drawing/2014/main" id="{C1BAA43C-BF04-3971-E44E-CD2C19C85AA3}"/>
              </a:ext>
            </a:extLst>
          </p:cNvPr>
          <p:cNvSpPr txBox="1"/>
          <p:nvPr/>
        </p:nvSpPr>
        <p:spPr>
          <a:xfrm>
            <a:off x="4783355" y="1942262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enyusunan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visi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sasaran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strategis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BD67F99-B7FC-D8E1-C871-DC1DB5EB53D2}"/>
              </a:ext>
            </a:extLst>
          </p:cNvPr>
          <p:cNvSpPr/>
          <p:nvPr/>
        </p:nvSpPr>
        <p:spPr>
          <a:xfrm>
            <a:off x="4639339" y="2010432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TextBox 40">
            <a:extLst>
              <a:ext uri="{FF2B5EF4-FFF2-40B4-BE49-F238E27FC236}">
                <a16:creationId xmlns:a16="http://schemas.microsoft.com/office/drawing/2014/main" id="{F51771D0-6EB7-5057-3A11-D2193D2C483D}"/>
              </a:ext>
            </a:extLst>
          </p:cNvPr>
          <p:cNvSpPr txBox="1"/>
          <p:nvPr/>
        </p:nvSpPr>
        <p:spPr>
          <a:xfrm>
            <a:off x="4783355" y="2213744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erancangan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peta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jalan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7085DCD-6A9D-EA8F-14D2-2882C913972F}"/>
              </a:ext>
            </a:extLst>
          </p:cNvPr>
          <p:cNvSpPr/>
          <p:nvPr/>
        </p:nvSpPr>
        <p:spPr>
          <a:xfrm>
            <a:off x="4639339" y="2281914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242F0E27-05D8-826F-AFF5-18A926FE7DA4}"/>
              </a:ext>
            </a:extLst>
          </p:cNvPr>
          <p:cNvSpPr txBox="1"/>
          <p:nvPr/>
        </p:nvSpPr>
        <p:spPr>
          <a:xfrm>
            <a:off x="4783355" y="2496260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K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onsultasi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publik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penyempurnaan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peta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jalan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D78FDC6-FE2C-B387-36D6-75DD7E073A95}"/>
              </a:ext>
            </a:extLst>
          </p:cNvPr>
          <p:cNvSpPr/>
          <p:nvPr/>
        </p:nvSpPr>
        <p:spPr>
          <a:xfrm>
            <a:off x="4639339" y="256443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4AAED4-53C5-2F71-3004-56EFBEEA7485}"/>
              </a:ext>
            </a:extLst>
          </p:cNvPr>
          <p:cNvSpPr txBox="1"/>
          <p:nvPr/>
        </p:nvSpPr>
        <p:spPr>
          <a:xfrm>
            <a:off x="4783355" y="2762225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engesahan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sosialisasi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peta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jalan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1F45C56-1595-AA35-B261-9F009028A569}"/>
              </a:ext>
            </a:extLst>
          </p:cNvPr>
          <p:cNvSpPr/>
          <p:nvPr/>
        </p:nvSpPr>
        <p:spPr>
          <a:xfrm>
            <a:off x="4639339" y="2830395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TextBox 40">
            <a:extLst>
              <a:ext uri="{FF2B5EF4-FFF2-40B4-BE49-F238E27FC236}">
                <a16:creationId xmlns:a16="http://schemas.microsoft.com/office/drawing/2014/main" id="{C3D6CDF6-0C9E-B108-E37A-E32949C77B2E}"/>
              </a:ext>
            </a:extLst>
          </p:cNvPr>
          <p:cNvSpPr txBox="1"/>
          <p:nvPr/>
        </p:nvSpPr>
        <p:spPr>
          <a:xfrm>
            <a:off x="4783355" y="3028190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mplementasi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monitoring road map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890F92A-EB79-3AAE-47C1-62680BFBAB85}"/>
              </a:ext>
            </a:extLst>
          </p:cNvPr>
          <p:cNvSpPr/>
          <p:nvPr/>
        </p:nvSpPr>
        <p:spPr>
          <a:xfrm>
            <a:off x="4639339" y="309636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55" name="Picture 12">
            <a:extLst>
              <a:ext uri="{FF2B5EF4-FFF2-40B4-BE49-F238E27FC236}">
                <a16:creationId xmlns:a16="http://schemas.microsoft.com/office/drawing/2014/main" id="{F4D8B26C-F7E4-20F4-2E8D-F259E6696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25" y="3497901"/>
            <a:ext cx="2259452" cy="1270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6" name="Picture 13">
            <a:extLst>
              <a:ext uri="{FF2B5EF4-FFF2-40B4-BE49-F238E27FC236}">
                <a16:creationId xmlns:a16="http://schemas.microsoft.com/office/drawing/2014/main" id="{8C54AA90-C39F-2BE0-25D2-97ABE4C42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8" y="3079863"/>
            <a:ext cx="2728820" cy="15340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742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EB1DC-ED3A-0C47-98C6-634BCA920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64D22-4129-05E7-B78B-75E626288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1600" dirty="0">
                <a:solidFill>
                  <a:schemeClr val="accent5"/>
                </a:solidFill>
              </a:rPr>
              <a:t>SK </a:t>
            </a:r>
            <a:r>
              <a:rPr lang="en-US" altLang="ko-KR" sz="1600" dirty="0" err="1">
                <a:solidFill>
                  <a:schemeClr val="accent5"/>
                </a:solidFill>
              </a:rPr>
              <a:t>Walikota</a:t>
            </a:r>
            <a:r>
              <a:rPr lang="en-US" altLang="ko-KR" sz="1600" dirty="0">
                <a:solidFill>
                  <a:schemeClr val="accent5"/>
                </a:solidFill>
              </a:rPr>
              <a:t> Peta Jalan ( Road Jalan ) </a:t>
            </a:r>
            <a:r>
              <a:rPr lang="en-US" altLang="ko-KR" sz="1600" dirty="0" err="1"/>
              <a:t>Pengembangan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Infrastruktur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Konektivitas</a:t>
            </a:r>
            <a:r>
              <a:rPr lang="en-US" altLang="ko-KR" sz="1600" dirty="0"/>
              <a:t> Internet</a:t>
            </a:r>
            <a:endParaRPr lang="ko-KR" altLang="en-US" sz="1600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4EF32A9-6F36-3E35-AF72-5113D1A33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70" t="12983" r="34595" b="6694"/>
          <a:stretch/>
        </p:blipFill>
        <p:spPr bwMode="auto">
          <a:xfrm>
            <a:off x="395536" y="771550"/>
            <a:ext cx="2690219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2F544E80-8529-FAE4-1FF2-B1AB02DE60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54" t="12569" r="35531" b="7764"/>
          <a:stretch/>
        </p:blipFill>
        <p:spPr bwMode="auto">
          <a:xfrm>
            <a:off x="3208634" y="771550"/>
            <a:ext cx="2690219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90301305-042C-4209-ABDA-12A2539F43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18" t="14788" r="33763" b="7024"/>
          <a:stretch/>
        </p:blipFill>
        <p:spPr bwMode="auto">
          <a:xfrm>
            <a:off x="6012160" y="771550"/>
            <a:ext cx="2677781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ambar 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90EE9FED-51E9-E030-0F10-BB67B7E67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76" y="3435846"/>
            <a:ext cx="1079748" cy="1079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1337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85864-8346-E227-05B7-FBA2D354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00B34677-8A13-5D3F-7595-FF4AF2D4B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6105"/>
          </a:xfrm>
        </p:spPr>
        <p:txBody>
          <a:bodyPr/>
          <a:lstStyle/>
          <a:p>
            <a:r>
              <a:rPr lang="en-US" altLang="ko-KR" sz="2400" dirty="0">
                <a:solidFill>
                  <a:schemeClr val="accent5"/>
                </a:solidFill>
              </a:rPr>
              <a:t>Surat Keputusan </a:t>
            </a:r>
            <a:r>
              <a:rPr lang="en-US" altLang="ko-KR" sz="2400" dirty="0" err="1"/>
              <a:t>Tentang</a:t>
            </a:r>
            <a:r>
              <a:rPr lang="en-US" altLang="ko-KR" sz="2400" dirty="0"/>
              <a:t> Smart City</a:t>
            </a:r>
            <a:endParaRPr lang="ko-KR" altLang="en-US" sz="2400" dirty="0"/>
          </a:p>
        </p:txBody>
      </p:sp>
      <p:sp>
        <p:nvSpPr>
          <p:cNvPr id="2" name="Kotak Teks 1">
            <a:extLst>
              <a:ext uri="{FF2B5EF4-FFF2-40B4-BE49-F238E27FC236}">
                <a16:creationId xmlns:a16="http://schemas.microsoft.com/office/drawing/2014/main" id="{04B176ED-5764-18ED-FA8C-F7ECEFA43871}"/>
              </a:ext>
            </a:extLst>
          </p:cNvPr>
          <p:cNvSpPr txBox="1"/>
          <p:nvPr/>
        </p:nvSpPr>
        <p:spPr>
          <a:xfrm>
            <a:off x="4793215" y="4228514"/>
            <a:ext cx="3187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Kepala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Diskominfo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Tentang</a:t>
            </a:r>
            <a:endParaRPr lang="en-ID" sz="12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Aplikasi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Smart City</a:t>
            </a:r>
            <a:endParaRPr lang="en-ID" sz="1200" dirty="0"/>
          </a:p>
        </p:txBody>
      </p:sp>
      <p:sp>
        <p:nvSpPr>
          <p:cNvPr id="3" name="Kotak Teks 2">
            <a:extLst>
              <a:ext uri="{FF2B5EF4-FFF2-40B4-BE49-F238E27FC236}">
                <a16:creationId xmlns:a16="http://schemas.microsoft.com/office/drawing/2014/main" id="{E222C3DB-E4A8-55A8-6F79-FF096A5B261C}"/>
              </a:ext>
            </a:extLst>
          </p:cNvPr>
          <p:cNvSpPr txBox="1"/>
          <p:nvPr/>
        </p:nvSpPr>
        <p:spPr>
          <a:xfrm>
            <a:off x="1154719" y="4249328"/>
            <a:ext cx="33489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Kepala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Diskominfo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Tentang</a:t>
            </a:r>
            <a:endParaRPr lang="en-ID" sz="12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Program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Smart City</a:t>
            </a:r>
            <a:endParaRPr lang="en-ID" sz="1200" dirty="0"/>
          </a:p>
        </p:txBody>
      </p:sp>
      <p:pic>
        <p:nvPicPr>
          <p:cNvPr id="7" name="Gambar 6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9984FD71-4346-2016-F66C-712B764D2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0" t="20600" r="24801" b="2401"/>
          <a:stretch/>
        </p:blipFill>
        <p:spPr>
          <a:xfrm>
            <a:off x="4865222" y="647537"/>
            <a:ext cx="2904403" cy="35809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Gambar 8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2F2B9464-2CFE-AAB0-1F43-662ED601B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0" t="20601" r="24801" b="2400"/>
          <a:stretch/>
        </p:blipFill>
        <p:spPr>
          <a:xfrm>
            <a:off x="1446383" y="647537"/>
            <a:ext cx="2904403" cy="35809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Gambar 10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8F50A987-580D-4A64-7178-92D2928EEA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7" y="2104716"/>
            <a:ext cx="934068" cy="934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Gambar 12" descr="Sebuah gambar berisi pola, kotak, Grafis, piksel&#10;&#10;Deskripsi dibuat secara otomatis">
            <a:extLst>
              <a:ext uri="{FF2B5EF4-FFF2-40B4-BE49-F238E27FC236}">
                <a16:creationId xmlns:a16="http://schemas.microsoft.com/office/drawing/2014/main" id="{757BEABF-9E07-034A-2853-6F64706195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7" y="2104717"/>
            <a:ext cx="936104" cy="936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822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1557"/>
            <a:ext cx="9144000" cy="884466"/>
          </a:xfrm>
        </p:spPr>
        <p:txBody>
          <a:bodyPr/>
          <a:lstStyle/>
          <a:p>
            <a:r>
              <a:rPr lang="en-US" altLang="ko-KR" dirty="0" err="1">
                <a:solidFill>
                  <a:schemeClr val="accent5"/>
                </a:solidFill>
              </a:rPr>
              <a:t>Pen</a:t>
            </a:r>
            <a:r>
              <a:rPr lang="en-US" altLang="ko-KR" dirty="0" err="1"/>
              <a:t>dahuluan</a:t>
            </a:r>
            <a:endParaRPr lang="ko-KR" altLang="en-US" dirty="0"/>
          </a:p>
        </p:txBody>
      </p:sp>
      <p:sp>
        <p:nvSpPr>
          <p:cNvPr id="3" name="Kotak Teks 2">
            <a:extLst>
              <a:ext uri="{FF2B5EF4-FFF2-40B4-BE49-F238E27FC236}">
                <a16:creationId xmlns:a16="http://schemas.microsoft.com/office/drawing/2014/main" id="{DFEFCC6F-CF4C-AE89-32AD-F5328608F89D}"/>
              </a:ext>
            </a:extLst>
          </p:cNvPr>
          <p:cNvSpPr txBox="1"/>
          <p:nvPr/>
        </p:nvSpPr>
        <p:spPr>
          <a:xfrm>
            <a:off x="215516" y="843558"/>
            <a:ext cx="87129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Organisasi</a:t>
            </a:r>
            <a:r>
              <a:rPr lang="en-US" sz="1400" b="1" dirty="0"/>
              <a:t> dan </a:t>
            </a:r>
            <a:r>
              <a:rPr lang="en-US" sz="1400" b="1" dirty="0" err="1"/>
              <a:t>Tusi</a:t>
            </a:r>
            <a:endParaRPr lang="en-US" sz="1400" b="1" dirty="0"/>
          </a:p>
          <a:p>
            <a:pPr algn="just"/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Dinas Komunikasi dan Informatika Kota Prabumulih dibentuk berdasarkan Peraturan Daerah Kota Prabumulih (PERDA)</a:t>
            </a:r>
            <a:r>
              <a:rPr lang="en-US" sz="12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Tahun 2016 tentang Pembentukan Susunan Organisasi dan Tata Kerja Perangkat Daerah Kota Prabumulih</a:t>
            </a:r>
            <a:r>
              <a:rPr lang="en-US" sz="12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Walikota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Perwali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Kota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Prabumulih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No.10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2017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Atas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Walikota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Prabumulih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42   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2016, dan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 Daerah Kota Prabumulih Nomor 2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Tentang Perubahan Atas</a:t>
            </a:r>
            <a:r>
              <a:rPr lang="en-US" sz="12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 Daerah Nomor 8 Tahun 2016 Tentang Pembentukan Dan Susunan Perangkat Daerah Kota Prabumu</a:t>
            </a:r>
            <a:r>
              <a:rPr lang="en-US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lih</a:t>
            </a:r>
            <a:r>
              <a:rPr lang="en-US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6C812E1B-55A3-4939-A11C-F36E6DB97F57}"/>
              </a:ext>
            </a:extLst>
          </p:cNvPr>
          <p:cNvSpPr txBox="1"/>
          <p:nvPr/>
        </p:nvSpPr>
        <p:spPr>
          <a:xfrm>
            <a:off x="188636" y="2139702"/>
            <a:ext cx="88478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Isu</a:t>
            </a:r>
            <a:r>
              <a:rPr lang="en-US" sz="1400" b="1" dirty="0"/>
              <a:t> </a:t>
            </a:r>
            <a:r>
              <a:rPr lang="en-US" sz="1400" b="1" dirty="0" err="1"/>
              <a:t>Strategis</a:t>
            </a:r>
            <a:r>
              <a:rPr lang="en-US" sz="1400" b="1" dirty="0"/>
              <a:t> </a:t>
            </a:r>
            <a:r>
              <a:rPr lang="en-US" sz="1400" b="1" dirty="0" err="1"/>
              <a:t>Terpilih</a:t>
            </a:r>
            <a:endParaRPr lang="en-US" sz="1400" b="1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berkaitan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sarana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prasarana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fasilitas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mengakibatkan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Dinas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Informatika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public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prima dan optimal 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informatika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berperan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Diseminasi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pendistribusian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pendistribusian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up to date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diakses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Masyarakat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media masa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media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tadisional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website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media interpersonal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sarasehan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ceramah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lokakarya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C30A0716-0D68-73A5-1BB3-A8D2D0F84CA1}"/>
              </a:ext>
            </a:extLst>
          </p:cNvPr>
          <p:cNvSpPr txBox="1"/>
          <p:nvPr/>
        </p:nvSpPr>
        <p:spPr>
          <a:xfrm>
            <a:off x="215516" y="3798208"/>
            <a:ext cx="8712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Kondisi</a:t>
            </a:r>
            <a:r>
              <a:rPr lang="en-US" sz="1400" b="1" dirty="0"/>
              <a:t> </a:t>
            </a:r>
            <a:r>
              <a:rPr lang="en-US" sz="1400" b="1" dirty="0" err="1"/>
              <a:t>Saat</a:t>
            </a:r>
            <a:r>
              <a:rPr lang="en-US" sz="1400" b="1" dirty="0"/>
              <a:t> </a:t>
            </a:r>
            <a:r>
              <a:rPr lang="en-US" sz="1400" b="1" dirty="0" err="1"/>
              <a:t>Ini</a:t>
            </a:r>
            <a:endParaRPr lang="en-US" sz="1400" b="1" dirty="0"/>
          </a:p>
          <a:p>
            <a:pPr marL="228600" indent="-228600">
              <a:buFont typeface="+mj-lt"/>
              <a:buAutoNum type="arabicPeriod"/>
            </a:pP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Belum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seluruhnya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wilayah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kota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Prabumulih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terlayani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endParaRPr lang="en-ID" sz="1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pemasangan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berlanganan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internet yang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endParaRPr lang="en-ID" sz="1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ID" sz="1200" dirty="0">
                <a:effectLst/>
                <a:ea typeface="Calibri" panose="020F0502020204030204" pitchFamily="34" charset="0"/>
              </a:rPr>
              <a:t>Belum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terbangunnya</a:t>
            </a:r>
            <a:r>
              <a:rPr lang="en-ID" sz="1200" dirty="0">
                <a:effectLst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sistem</a:t>
            </a:r>
            <a:r>
              <a:rPr lang="en-ID" sz="1200" dirty="0">
                <a:effectLst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layanan</a:t>
            </a:r>
            <a:r>
              <a:rPr lang="en-ID" sz="1200" dirty="0">
                <a:effectLst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kepemerintahan</a:t>
            </a:r>
            <a:r>
              <a:rPr lang="en-ID" sz="1200" dirty="0">
                <a:effectLst/>
                <a:ea typeface="Calibri" panose="020F0502020204030204" pitchFamily="34" charset="0"/>
              </a:rPr>
              <a:t> (e-government) yang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terintegrasi</a:t>
            </a:r>
            <a:endParaRPr lang="en-ID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65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B55D1-F7F1-088A-4B07-4DA696FA4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B033-A0F3-D523-864C-E5362A54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Arsitektur</a:t>
            </a:r>
            <a:r>
              <a:rPr lang="en-US" altLang="ko-KR" sz="2400" dirty="0">
                <a:solidFill>
                  <a:schemeClr val="accent5"/>
                </a:solidFill>
              </a:rPr>
              <a:t> </a:t>
            </a:r>
            <a:r>
              <a:rPr lang="en-US" altLang="ko-KR" sz="2400" dirty="0" err="1">
                <a:solidFill>
                  <a:schemeClr val="accent5"/>
                </a:solidFill>
              </a:rPr>
              <a:t>Sistem</a:t>
            </a:r>
            <a:r>
              <a:rPr lang="en-US" altLang="ko-KR" sz="2400" dirty="0">
                <a:solidFill>
                  <a:schemeClr val="accent5"/>
                </a:solidFill>
              </a:rPr>
              <a:t> e-Government </a:t>
            </a:r>
            <a:r>
              <a:rPr lang="en-US" altLang="ko-KR" sz="2400" dirty="0" err="1">
                <a:solidFill>
                  <a:schemeClr val="accent5"/>
                </a:solidFill>
              </a:rPr>
              <a:t>Terpadu</a:t>
            </a:r>
            <a:r>
              <a:rPr lang="en-US" altLang="ko-KR" sz="2400" dirty="0"/>
              <a:t> Dan </a:t>
            </a:r>
            <a:r>
              <a:rPr lang="en-US" altLang="ko-KR" sz="2400" dirty="0" err="1"/>
              <a:t>Jaringan</a:t>
            </a:r>
            <a:r>
              <a:rPr lang="en-US" altLang="ko-KR" sz="2400" dirty="0"/>
              <a:t> 5G</a:t>
            </a:r>
            <a:endParaRPr lang="ko-KR" altLang="en-US" sz="2400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44062DA-B7CF-3308-7992-2DF72C7F0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09" t="14373" r="31188" b="6688"/>
          <a:stretch/>
        </p:blipFill>
        <p:spPr bwMode="auto">
          <a:xfrm>
            <a:off x="3563888" y="884342"/>
            <a:ext cx="2501800" cy="3271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8D61FD7B-857C-350B-9710-4CFB08377A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14" t="14972" r="31050" b="11230"/>
          <a:stretch/>
        </p:blipFill>
        <p:spPr bwMode="auto">
          <a:xfrm>
            <a:off x="6300192" y="884466"/>
            <a:ext cx="2501800" cy="32714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Kotak Teks 4">
            <a:extLst>
              <a:ext uri="{FF2B5EF4-FFF2-40B4-BE49-F238E27FC236}">
                <a16:creationId xmlns:a16="http://schemas.microsoft.com/office/drawing/2014/main" id="{4EB278F9-9299-D816-1F82-5B64029B4C22}"/>
              </a:ext>
            </a:extLst>
          </p:cNvPr>
          <p:cNvSpPr txBox="1"/>
          <p:nvPr/>
        </p:nvSpPr>
        <p:spPr>
          <a:xfrm>
            <a:off x="3833440" y="4182704"/>
            <a:ext cx="46085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Dinas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Kominfo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Tentang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Arsitektur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Sistem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e-Government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Terpadu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&amp;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Jaringan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5G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Tahun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2024</a:t>
            </a:r>
            <a:endParaRPr lang="en-ID" sz="800" dirty="0"/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E766A798-B820-AAF7-B329-CB8EB15D2DE0}"/>
              </a:ext>
            </a:extLst>
          </p:cNvPr>
          <p:cNvGrpSpPr/>
          <p:nvPr/>
        </p:nvGrpSpPr>
        <p:grpSpPr>
          <a:xfrm>
            <a:off x="467544" y="1563638"/>
            <a:ext cx="2880320" cy="2016224"/>
            <a:chOff x="2051720" y="1635646"/>
            <a:chExt cx="2088001" cy="2063781"/>
          </a:xfrm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F4C12D4C-E802-A53E-AB87-D0CFFF0A4538}"/>
                </a:ext>
              </a:extLst>
            </p:cNvPr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2E86560C-5C93-35E2-FF3B-4294B068BD27}"/>
                </a:ext>
              </a:extLst>
            </p:cNvPr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5A395BFA-3568-5E9A-512D-02DA34AE0117}"/>
                </a:ext>
              </a:extLst>
            </p:cNvPr>
            <p:cNvSpPr txBox="1"/>
            <p:nvPr/>
          </p:nvSpPr>
          <p:spPr>
            <a:xfrm>
              <a:off x="2130854" y="1805082"/>
              <a:ext cx="2008867" cy="1760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sv-SE" sz="1200" dirty="0">
                  <a:latin typeface="+mj-lt"/>
                </a:rPr>
                <a:t>S</a:t>
              </a:r>
              <a:r>
                <a:rPr lang="sv-SE" sz="1200" b="0" i="0" dirty="0">
                  <a:effectLst/>
                  <a:latin typeface="+mj-lt"/>
                </a:rPr>
                <a:t>alah satu upaya pemerintah dalam      meningkatkan efisiensi, transparansi, dan akuntabilitas dalam pelayanan    publik serta dalam kegiatan                pemerintahan secara umum</a:t>
              </a:r>
              <a:r>
                <a:rPr lang="sv-SE" sz="1200" dirty="0">
                  <a:latin typeface="+mj-lt"/>
                </a:rPr>
                <a:t> d</a:t>
              </a:r>
              <a:r>
                <a:rPr lang="sv-SE" sz="1200" b="0" i="0" dirty="0">
                  <a:effectLst/>
                  <a:latin typeface="+mj-lt"/>
                </a:rPr>
                <a:t>engan  SPBE.</a:t>
              </a:r>
              <a:endParaRPr lang="en-ID" sz="1200" dirty="0">
                <a:latin typeface="+mj-lt"/>
              </a:endParaRPr>
            </a:p>
          </p:txBody>
        </p:sp>
      </p:grpSp>
      <p:pic>
        <p:nvPicPr>
          <p:cNvPr id="11" name="Gambar 10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40D24E89-92D6-BE49-FFC3-63460095F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63" y="3306671"/>
            <a:ext cx="884466" cy="884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8568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5646"/>
            <a:ext cx="9144000" cy="884466"/>
          </a:xfrm>
        </p:spPr>
        <p:txBody>
          <a:bodyPr/>
          <a:lstStyle/>
          <a:p>
            <a:pPr algn="ctr"/>
            <a:r>
              <a:rPr lang="en-US" altLang="ko-KR" sz="5400" dirty="0">
                <a:solidFill>
                  <a:schemeClr val="accent5"/>
                </a:solidFill>
              </a:rPr>
              <a:t>II. </a:t>
            </a:r>
            <a:r>
              <a:rPr lang="en-US" altLang="ko-KR" sz="5400" dirty="0" err="1">
                <a:solidFill>
                  <a:schemeClr val="accent5"/>
                </a:solidFill>
              </a:rPr>
              <a:t>Kepemimpinan</a:t>
            </a:r>
            <a:r>
              <a:rPr lang="en-US" altLang="ko-KR" sz="5400" dirty="0"/>
              <a:t> </a:t>
            </a:r>
            <a:r>
              <a:rPr lang="en-US" altLang="ko-KR" sz="5400" dirty="0" err="1"/>
              <a:t>Strategis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393411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B0B25-2137-954F-C792-4232656B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B255B669-0DB7-6014-BEC6-F43A4B2F409C}"/>
              </a:ext>
            </a:extLst>
          </p:cNvPr>
          <p:cNvSpPr/>
          <p:nvPr/>
        </p:nvSpPr>
        <p:spPr>
          <a:xfrm>
            <a:off x="242894" y="123478"/>
            <a:ext cx="656698" cy="65669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4EC608-9A07-1E73-2B38-6524796F735C}"/>
              </a:ext>
            </a:extLst>
          </p:cNvPr>
          <p:cNvSpPr txBox="1"/>
          <p:nvPr/>
        </p:nvSpPr>
        <p:spPr>
          <a:xfrm>
            <a:off x="971600" y="172203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Pemberdayaan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SDM,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Tim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Pokja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9548F0B-E4F7-93D1-47E9-FE149E601C90}"/>
              </a:ext>
            </a:extLst>
          </p:cNvPr>
          <p:cNvSpPr txBox="1"/>
          <p:nvPr/>
        </p:nvSpPr>
        <p:spPr>
          <a:xfrm>
            <a:off x="335944" y="297939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A7A68BAD-0852-0DC4-EDC1-FA54C5BBB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36837"/>
              </p:ext>
            </p:extLst>
          </p:nvPr>
        </p:nvGraphicFramePr>
        <p:xfrm>
          <a:off x="587896" y="925450"/>
          <a:ext cx="1823864" cy="3929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Koordinasi</a:t>
                      </a: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Peningkatan</a:t>
                      </a: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Pelayanan</a:t>
                      </a: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 Internet di </a:t>
                      </a:r>
                      <a:r>
                        <a:rPr lang="en-US" altLang="ko-KR" sz="1200" b="1" dirty="0" err="1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Puskesmas</a:t>
                      </a: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 Tanjung Raman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4005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A510EA2-A3F4-31BE-9049-405FC02C4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16857"/>
              </p:ext>
            </p:extLst>
          </p:nvPr>
        </p:nvGraphicFramePr>
        <p:xfrm>
          <a:off x="2636011" y="925450"/>
          <a:ext cx="1823864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Pembahasan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Draft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Peraturan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Walikota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Prabumulih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tentang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Penyediaan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dan </a:t>
                      </a:r>
                      <a:r>
                        <a:rPr lang="en-US" altLang="ko-KR" sz="1200" b="1" dirty="0" err="1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Penggunaan</a:t>
                      </a: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Jasa Internet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3BB430C-CBF9-0E52-03CE-75B03C9EA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198295"/>
              </p:ext>
            </p:extLst>
          </p:nvPr>
        </p:nvGraphicFramePr>
        <p:xfrm>
          <a:off x="4684125" y="925450"/>
          <a:ext cx="1823864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Menyerahkan</a:t>
                      </a: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 Review Draft </a:t>
                      </a:r>
                      <a:r>
                        <a:rPr lang="en-US" altLang="ko-KR" sz="1200" b="1" dirty="0" err="1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Perwako</a:t>
                      </a: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tentang</a:t>
                      </a: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Penyediaan</a:t>
                      </a: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 dan </a:t>
                      </a:r>
                      <a:r>
                        <a:rPr lang="en-US" altLang="ko-KR" sz="1200" b="1" dirty="0" err="1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Penggunaan</a:t>
                      </a: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 Jasa Internet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4C13714-B562-B158-4697-342ED68F0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094676"/>
              </p:ext>
            </p:extLst>
          </p:nvPr>
        </p:nvGraphicFramePr>
        <p:xfrm>
          <a:off x="6732239" y="925450"/>
          <a:ext cx="1823864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Rapat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Koordinasi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Pembahasan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Draft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Perwako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Tentang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Penyediaan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dan </a:t>
                      </a:r>
                      <a:r>
                        <a:rPr lang="en-US" altLang="ko-KR" sz="1200" b="1" dirty="0" err="1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Penggunaan</a:t>
                      </a:r>
                      <a:r>
                        <a:rPr lang="en-US" altLang="ko-KR" sz="12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 Jasa Internet</a:t>
                      </a:r>
                      <a:endParaRPr lang="ko-KR" altLang="en-US" sz="1200" b="1" dirty="0">
                        <a:solidFill>
                          <a:schemeClr val="accent5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1">
            <a:extLst>
              <a:ext uri="{FF2B5EF4-FFF2-40B4-BE49-F238E27FC236}">
                <a16:creationId xmlns:a16="http://schemas.microsoft.com/office/drawing/2014/main" id="{7719F6F8-C92E-E8AB-0B5C-4AAD10A583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96" y="2053482"/>
            <a:ext cx="1751592" cy="1274818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C604A37-69D5-736F-038C-9EA528189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96" y="3395048"/>
            <a:ext cx="1751592" cy="1274818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DD49F8B6-A8AB-5646-7FFE-DA3A271837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324" y="2208281"/>
            <a:ext cx="1758666" cy="1274818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5E0E7FF9-CD41-460F-4C28-EDCC39F32F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324" y="3539065"/>
            <a:ext cx="1751592" cy="1274817"/>
          </a:xfrm>
          <a:prstGeom prst="rect">
            <a:avLst/>
          </a:prstGeom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0D36AB30-B81E-50BB-7992-E2D6A63155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81" y="2053482"/>
            <a:ext cx="1759951" cy="1245463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EDE12A64-718B-C6E6-919E-4DFF057E3D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86" y="3370953"/>
            <a:ext cx="1759346" cy="1274817"/>
          </a:xfrm>
          <a:prstGeom prst="rect">
            <a:avLst/>
          </a:prstGeom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89BD7972-C069-DFB9-CDA1-8A463D3869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037" y="2208281"/>
            <a:ext cx="1758667" cy="1274817"/>
          </a:xfrm>
          <a:prstGeom prst="rect">
            <a:avLst/>
          </a:prstGeom>
        </p:spPr>
      </p:pic>
      <p:pic>
        <p:nvPicPr>
          <p:cNvPr id="25" name="Picture 13">
            <a:extLst>
              <a:ext uri="{FF2B5EF4-FFF2-40B4-BE49-F238E27FC236}">
                <a16:creationId xmlns:a16="http://schemas.microsoft.com/office/drawing/2014/main" id="{CCE06DE2-F79F-1B9B-B7E7-DDD15975C0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038" y="3555106"/>
            <a:ext cx="1758666" cy="126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9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8D58E-5C44-2912-7D15-84A98854B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ambar 15" descr="Sebuah gambar berisi pakaian, orang, Wajah manusia, pria&#10;&#10;Deskripsi dibuat secara otomatis">
            <a:extLst>
              <a:ext uri="{FF2B5EF4-FFF2-40B4-BE49-F238E27FC236}">
                <a16:creationId xmlns:a16="http://schemas.microsoft.com/office/drawing/2014/main" id="{F300640A-1E21-B19D-FE42-702EB1E07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27" y="1491630"/>
            <a:ext cx="2003134" cy="1853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52FD251-4151-7B1F-254C-08F7BF031E29}"/>
              </a:ext>
            </a:extLst>
          </p:cNvPr>
          <p:cNvSpPr/>
          <p:nvPr/>
        </p:nvSpPr>
        <p:spPr>
          <a:xfrm>
            <a:off x="149844" y="165938"/>
            <a:ext cx="656698" cy="65669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25AC5F-8C62-ADB6-46B2-D5BBF6A945D4}"/>
              </a:ext>
            </a:extLst>
          </p:cNvPr>
          <p:cNvSpPr txBox="1"/>
          <p:nvPr/>
        </p:nvSpPr>
        <p:spPr>
          <a:xfrm>
            <a:off x="899592" y="267494"/>
            <a:ext cx="8214740" cy="38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Optimalisasi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pengalokasian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APBN, APBD, PNPB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58BD5B-842B-7FD0-3F10-3E0E05E423D3}"/>
              </a:ext>
            </a:extLst>
          </p:cNvPr>
          <p:cNvSpPr txBox="1"/>
          <p:nvPr/>
        </p:nvSpPr>
        <p:spPr>
          <a:xfrm>
            <a:off x="242894" y="340399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5E940CE3-372A-6A4B-E2F1-18952DC47B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9" t="16158" r="34381" b="5752"/>
          <a:stretch/>
        </p:blipFill>
        <p:spPr bwMode="auto">
          <a:xfrm>
            <a:off x="2292968" y="915566"/>
            <a:ext cx="2189499" cy="2981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2B4A67E8-FD0E-C243-6F26-B450413524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7" t="16481" r="34625" b="5325"/>
          <a:stretch/>
        </p:blipFill>
        <p:spPr bwMode="auto">
          <a:xfrm>
            <a:off x="4670941" y="915567"/>
            <a:ext cx="2189500" cy="2981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Kotak Teks 8">
            <a:extLst>
              <a:ext uri="{FF2B5EF4-FFF2-40B4-BE49-F238E27FC236}">
                <a16:creationId xmlns:a16="http://schemas.microsoft.com/office/drawing/2014/main" id="{D874D138-90D6-ECAF-87DC-8FCA690B5BA0}"/>
              </a:ext>
            </a:extLst>
          </p:cNvPr>
          <p:cNvSpPr txBox="1"/>
          <p:nvPr/>
        </p:nvSpPr>
        <p:spPr>
          <a:xfrm>
            <a:off x="242894" y="3982367"/>
            <a:ext cx="2782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Pengajuan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Bantuan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</a:p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Kepada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GM TELKOM SUMBAGSEL</a:t>
            </a:r>
            <a:endParaRPr lang="en-ID" sz="1200" dirty="0"/>
          </a:p>
        </p:txBody>
      </p:sp>
      <p:sp>
        <p:nvSpPr>
          <p:cNvPr id="10" name="Kotak Teks 9">
            <a:extLst>
              <a:ext uri="{FF2B5EF4-FFF2-40B4-BE49-F238E27FC236}">
                <a16:creationId xmlns:a16="http://schemas.microsoft.com/office/drawing/2014/main" id="{661FBF5F-DB25-489B-E6E5-0FDDB312683A}"/>
              </a:ext>
            </a:extLst>
          </p:cNvPr>
          <p:cNvSpPr txBox="1"/>
          <p:nvPr/>
        </p:nvSpPr>
        <p:spPr>
          <a:xfrm>
            <a:off x="6332207" y="3982366"/>
            <a:ext cx="2782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Pengajuan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Bantuan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</a:p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Kepada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BAKTI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Kominfo</a:t>
            </a:r>
            <a:endParaRPr lang="en-ID" sz="1200" dirty="0"/>
          </a:p>
        </p:txBody>
      </p:sp>
      <p:pic>
        <p:nvPicPr>
          <p:cNvPr id="11" name="Gambar 10" descr="Sebuah gambar berisi pola, kotak, Simetri, piksel&#10;&#10;Deskripsi dibuat secara otomatis">
            <a:extLst>
              <a:ext uri="{FF2B5EF4-FFF2-40B4-BE49-F238E27FC236}">
                <a16:creationId xmlns:a16="http://schemas.microsoft.com/office/drawing/2014/main" id="{D87BD7F9-8684-E311-FF13-C265C96CA6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933" y="3564732"/>
            <a:ext cx="651367" cy="651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7F972E11-85FB-8C71-2674-6278588230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08" y="3564732"/>
            <a:ext cx="651367" cy="651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Gambar 21" descr="Sebuah gambar berisi teks, pakaian, pria, orang&#10;&#10;Deskripsi dibuat secara otomatis">
            <a:extLst>
              <a:ext uri="{FF2B5EF4-FFF2-40B4-BE49-F238E27FC236}">
                <a16:creationId xmlns:a16="http://schemas.microsoft.com/office/drawing/2014/main" id="{DFE471EF-B1E7-6EBF-6BE3-5FCBDCA5FC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739" y="1491630"/>
            <a:ext cx="2003134" cy="1853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3829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58E4A-8477-AC0C-CC22-C3734267E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E8E6E4B-EAD5-E258-10B1-23363090C972}"/>
              </a:ext>
            </a:extLst>
          </p:cNvPr>
          <p:cNvSpPr/>
          <p:nvPr/>
        </p:nvSpPr>
        <p:spPr>
          <a:xfrm>
            <a:off x="3024368" y="165042"/>
            <a:ext cx="656698" cy="65669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" name="TextBox 47">
            <a:extLst>
              <a:ext uri="{FF2B5EF4-FFF2-40B4-BE49-F238E27FC236}">
                <a16:creationId xmlns:a16="http://schemas.microsoft.com/office/drawing/2014/main" id="{FF08D704-5DFE-D22F-A39F-383C1FE5BADF}"/>
              </a:ext>
            </a:extLst>
          </p:cNvPr>
          <p:cNvSpPr txBox="1"/>
          <p:nvPr/>
        </p:nvSpPr>
        <p:spPr>
          <a:xfrm>
            <a:off x="3707904" y="33950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52">
            <a:extLst>
              <a:ext uri="{FF2B5EF4-FFF2-40B4-BE49-F238E27FC236}">
                <a16:creationId xmlns:a16="http://schemas.microsoft.com/office/drawing/2014/main" id="{19DB89D1-69D8-DF54-0A32-9E3A4392786D}"/>
              </a:ext>
            </a:extLst>
          </p:cNvPr>
          <p:cNvSpPr txBox="1"/>
          <p:nvPr/>
        </p:nvSpPr>
        <p:spPr>
          <a:xfrm>
            <a:off x="3117418" y="339502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pic>
        <p:nvPicPr>
          <p:cNvPr id="6" name="Gambar 5" descr="Sebuah gambar berisi outdoor, langit, pohon, orang&#10;&#10;Deskripsi dibuat secara otomatis">
            <a:extLst>
              <a:ext uri="{FF2B5EF4-FFF2-40B4-BE49-F238E27FC236}">
                <a16:creationId xmlns:a16="http://schemas.microsoft.com/office/drawing/2014/main" id="{46568A19-73D7-C594-419F-72EBC7B86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13" y="1203598"/>
            <a:ext cx="1809201" cy="2474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Gambar 13" descr="Sebuah gambar berisi teks, langit, outdoor, pohon&#10;&#10;Deskripsi dibuat secara otomatis">
            <a:extLst>
              <a:ext uri="{FF2B5EF4-FFF2-40B4-BE49-F238E27FC236}">
                <a16:creationId xmlns:a16="http://schemas.microsoft.com/office/drawing/2014/main" id="{2F76142D-3B60-B639-F2E9-76830C4DE5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163" y="1203598"/>
            <a:ext cx="1809201" cy="2474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Gambar 22" descr="Sebuah gambar berisi pakaian, orang, dalam ruangan, alas kaki&#10;&#10;Deskripsi dibuat secara otomatis">
            <a:extLst>
              <a:ext uri="{FF2B5EF4-FFF2-40B4-BE49-F238E27FC236}">
                <a16:creationId xmlns:a16="http://schemas.microsoft.com/office/drawing/2014/main" id="{1B3BA4A0-34A5-0606-94BA-20F9FB5039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8" y="2859782"/>
            <a:ext cx="2496278" cy="1872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Gambar 24" descr="Sebuah gambar berisi pakaian, pria, bangunan, alas kaki&#10;&#10;Deskripsi dibuat secara otomatis">
            <a:extLst>
              <a:ext uri="{FF2B5EF4-FFF2-40B4-BE49-F238E27FC236}">
                <a16:creationId xmlns:a16="http://schemas.microsoft.com/office/drawing/2014/main" id="{234CDB4F-12C7-D4ED-24CF-F3749A7855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7" y="876709"/>
            <a:ext cx="2496277" cy="1872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Gambar 26" descr="Sebuah gambar berisi teks, cuplikan layar, Software multimedia, multimedia&#10;&#10;Deskripsi dibuat secara otomatis">
            <a:extLst>
              <a:ext uri="{FF2B5EF4-FFF2-40B4-BE49-F238E27FC236}">
                <a16:creationId xmlns:a16="http://schemas.microsoft.com/office/drawing/2014/main" id="{D59D7B42-B87F-56DE-9518-D3FF684830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27600" r="30313" b="20601"/>
          <a:stretch/>
        </p:blipFill>
        <p:spPr>
          <a:xfrm>
            <a:off x="2715820" y="876709"/>
            <a:ext cx="2496277" cy="1872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Gambar 28" descr="Sebuah gambar berisi teks, cuplikan layar, Software multimedia, software&#10;&#10;Deskripsi dibuat secara otomatis">
            <a:extLst>
              <a:ext uri="{FF2B5EF4-FFF2-40B4-BE49-F238E27FC236}">
                <a16:creationId xmlns:a16="http://schemas.microsoft.com/office/drawing/2014/main" id="{ED74BF23-8029-74E5-3090-9ADC1A41E1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26713" r="30379" b="20717"/>
          <a:stretch/>
        </p:blipFill>
        <p:spPr>
          <a:xfrm>
            <a:off x="2715820" y="2859782"/>
            <a:ext cx="2496277" cy="1872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Kotak Teks 29">
            <a:extLst>
              <a:ext uri="{FF2B5EF4-FFF2-40B4-BE49-F238E27FC236}">
                <a16:creationId xmlns:a16="http://schemas.microsoft.com/office/drawing/2014/main" id="{D42EFDDB-28CD-531F-B407-E33436F78FF1}"/>
              </a:ext>
            </a:extLst>
          </p:cNvPr>
          <p:cNvSpPr txBox="1"/>
          <p:nvPr/>
        </p:nvSpPr>
        <p:spPr>
          <a:xfrm>
            <a:off x="5508104" y="3823614"/>
            <a:ext cx="3382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Peninjauan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Tower di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Desa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Pangkul</a:t>
            </a:r>
            <a:endParaRPr lang="en-ID" sz="12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dan</a:t>
            </a:r>
          </a:p>
          <a:p>
            <a:pPr algn="ctr"/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Peninjauan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Internet di Kantor </a:t>
            </a:r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Desa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Pangkul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2908011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9FA40F-B3CA-C02C-2E5F-34D7794A6DAB}"/>
              </a:ext>
            </a:extLst>
          </p:cNvPr>
          <p:cNvSpPr/>
          <p:nvPr/>
        </p:nvSpPr>
        <p:spPr>
          <a:xfrm>
            <a:off x="4323270" y="1337295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32038E-F0E3-71C9-757E-CC50687E2195}"/>
              </a:ext>
            </a:extLst>
          </p:cNvPr>
          <p:cNvSpPr/>
          <p:nvPr/>
        </p:nvSpPr>
        <p:spPr>
          <a:xfrm>
            <a:off x="4323270" y="1987205"/>
            <a:ext cx="524091" cy="5240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DC0A50-31B5-9448-3F2A-BE6A6D3A7F27}"/>
              </a:ext>
            </a:extLst>
          </p:cNvPr>
          <p:cNvSpPr/>
          <p:nvPr/>
        </p:nvSpPr>
        <p:spPr>
          <a:xfrm>
            <a:off x="4346112" y="2762934"/>
            <a:ext cx="524091" cy="5240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585682" y="1987206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585681" y="2762935"/>
            <a:ext cx="524091" cy="5240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585681" y="3569913"/>
            <a:ext cx="524091" cy="5240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III. </a:t>
            </a:r>
            <a:r>
              <a:rPr lang="en-US" altLang="ko-KR" dirty="0" err="1">
                <a:solidFill>
                  <a:schemeClr val="accent5"/>
                </a:solidFill>
              </a:rPr>
              <a:t>Implementasi</a:t>
            </a:r>
            <a:r>
              <a:rPr lang="en-US" altLang="ko-KR" dirty="0"/>
              <a:t> Strategi Marketing</a:t>
            </a:r>
            <a:endParaRPr lang="ko-KR" alt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4A53F0-FD50-1313-6730-C47CFB8741B0}"/>
              </a:ext>
            </a:extLst>
          </p:cNvPr>
          <p:cNvSpPr/>
          <p:nvPr/>
        </p:nvSpPr>
        <p:spPr>
          <a:xfrm>
            <a:off x="4346111" y="3569913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112381"/>
              </p:ext>
            </p:extLst>
          </p:nvPr>
        </p:nvGraphicFramePr>
        <p:xfrm>
          <a:off x="540000" y="1059582"/>
          <a:ext cx="8090635" cy="31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2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9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198137444"/>
                    </a:ext>
                  </a:extLst>
                </a:gridCol>
                <a:gridCol w="3281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4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05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Marketing Mix</a:t>
                      </a:r>
                    </a:p>
                    <a:p>
                      <a:pPr algn="ctr" latinLnBrk="1"/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bauran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pemasaran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terdiri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ID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7P, yang </a:t>
                      </a:r>
                      <a:r>
                        <a:rPr lang="en-ID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meliputi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Promotion (</a:t>
                      </a:r>
                      <a:r>
                        <a:rPr lang="en-ID" sz="12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Promosi</a:t>
                      </a: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Promosi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bertujuan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menarik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perhatian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Calon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Pelanggan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 (</a:t>
                      </a:r>
                      <a:r>
                        <a:rPr lang="en-ID" sz="12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</a:t>
                      </a: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internet,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utama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itu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sendiri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(Orang)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pelanggan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sangat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penting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Price (Harga)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Penentuan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harga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sangat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penting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 (Proses)</a:t>
                      </a:r>
                    </a:p>
                    <a:p>
                      <a:pPr algn="l" latinLnBrk="1"/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Proses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penyediaan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</a:t>
                      </a:r>
                    </a:p>
                    <a:p>
                      <a:pPr algn="l"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mencakup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berbagai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mulai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pendaftaran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instalasi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hingga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penanganan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gangguan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 (</a:t>
                      </a:r>
                      <a:r>
                        <a:rPr lang="en-ID" sz="12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Tempat</a:t>
                      </a: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Tempat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sini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merujuk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pada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bagaimana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disediakan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Physical Evidence (Bukti </a:t>
                      </a:r>
                      <a:r>
                        <a:rPr lang="en-ID" sz="12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Fisik</a:t>
                      </a:r>
                      <a:r>
                        <a:rPr lang="en-ID" sz="12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Walaupun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digital,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bukti</a:t>
                      </a:r>
                      <a:endParaRPr lang="en-ID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latinLnBrk="1"/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fisik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tetap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penting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menciptakan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kesan</a:t>
                      </a:r>
                      <a:r>
                        <a:rPr lang="en-ID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baik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703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F096A-52C7-EED9-E4FE-97DD0095B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9CDAF8F-3F80-9D45-E090-A9DAC278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265" y="176130"/>
            <a:ext cx="4075711" cy="247870"/>
          </a:xfrm>
        </p:spPr>
        <p:txBody>
          <a:bodyPr/>
          <a:lstStyle/>
          <a:p>
            <a:r>
              <a:rPr lang="en-US" altLang="ko-KR" sz="2800" dirty="0" err="1">
                <a:solidFill>
                  <a:schemeClr val="accent5"/>
                </a:solidFill>
              </a:rPr>
              <a:t>Identifikasi</a:t>
            </a:r>
            <a:r>
              <a:rPr lang="en-US" altLang="ko-KR" sz="2800" dirty="0">
                <a:solidFill>
                  <a:schemeClr val="accent5"/>
                </a:solidFill>
              </a:rPr>
              <a:t> </a:t>
            </a:r>
            <a:r>
              <a:rPr lang="en-US" altLang="ko-KR" sz="2800" dirty="0"/>
              <a:t>Stakeholder</a:t>
            </a:r>
            <a:endParaRPr lang="ko-KR" altLang="en-US" sz="2800" dirty="0"/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EF83982C-9173-98B2-66AB-8B5A4F73E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796" y="699542"/>
            <a:ext cx="5832648" cy="396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8115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FA07-12CB-2C97-0B55-7EDD0B6E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KBM-정애\014-Fullppt\PNG이미지\노트북.png">
            <a:extLst>
              <a:ext uri="{FF2B5EF4-FFF2-40B4-BE49-F238E27FC236}">
                <a16:creationId xmlns:a16="http://schemas.microsoft.com/office/drawing/2014/main" id="{0E63E090-708B-27BA-F2C1-9B54E6695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7439" r="14698" b="6991"/>
          <a:stretch/>
        </p:blipFill>
        <p:spPr bwMode="auto">
          <a:xfrm>
            <a:off x="107504" y="915566"/>
            <a:ext cx="43233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74CB5FA4-657F-7DA6-BA57-142BF275027F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9" t="14231" r="4045" b="730"/>
          <a:stretch/>
        </p:blipFill>
        <p:spPr bwMode="auto">
          <a:xfrm>
            <a:off x="2277770" y="1016076"/>
            <a:ext cx="1545306" cy="2243769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D1A5935D-F5D7-BC6D-A21E-CBFC659D6F19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9" t="16823" r="23022" b="13337"/>
          <a:stretch/>
        </p:blipFill>
        <p:spPr bwMode="auto">
          <a:xfrm>
            <a:off x="761459" y="1059582"/>
            <a:ext cx="1513731" cy="2228856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ambar 8" descr="Sebuah gambar berisi logo, simbol, Grafis, Font&#10;&#10;Deskripsi dibuat secara otomatis">
            <a:extLst>
              <a:ext uri="{FF2B5EF4-FFF2-40B4-BE49-F238E27FC236}">
                <a16:creationId xmlns:a16="http://schemas.microsoft.com/office/drawing/2014/main" id="{35201B60-E372-23E2-FFA7-6A0F5DA5C0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02" y="770124"/>
            <a:ext cx="343270" cy="343270"/>
          </a:xfrm>
          <a:prstGeom prst="rect">
            <a:avLst/>
          </a:prstGeom>
        </p:spPr>
      </p:pic>
      <p:pic>
        <p:nvPicPr>
          <p:cNvPr id="11" name="Gambar 10" descr="Sebuah gambar berisi Grafis, Warna-warni, lingkaran, desain grafis&#10;&#10;Deskripsi dibuat secara otomatis">
            <a:extLst>
              <a:ext uri="{FF2B5EF4-FFF2-40B4-BE49-F238E27FC236}">
                <a16:creationId xmlns:a16="http://schemas.microsoft.com/office/drawing/2014/main" id="{8C0FC0F6-8430-01C3-36B6-42CAC49964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788" y="770124"/>
            <a:ext cx="343270" cy="34327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5497F0-3F18-1AC6-921E-13037AAE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265" y="176130"/>
            <a:ext cx="4075711" cy="247870"/>
          </a:xfrm>
        </p:spPr>
        <p:txBody>
          <a:bodyPr/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Media </a:t>
            </a:r>
            <a:r>
              <a:rPr lang="en-US" altLang="ko-KR" sz="2800" dirty="0" err="1"/>
              <a:t>Sosial</a:t>
            </a:r>
            <a:endParaRPr lang="ko-KR" altLang="en-US" sz="2800" dirty="0"/>
          </a:p>
        </p:txBody>
      </p:sp>
      <p:pic>
        <p:nvPicPr>
          <p:cNvPr id="3" name="Gambar 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68E07C63-48AC-0E6A-F65F-910FB77500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25" y="1773242"/>
            <a:ext cx="750183" cy="750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Gambar 3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58EC92CC-85AB-9DA6-9BF1-6F8C42018C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336" y="1797819"/>
            <a:ext cx="752380" cy="752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Kotak Teks 7">
            <a:extLst>
              <a:ext uri="{FF2B5EF4-FFF2-40B4-BE49-F238E27FC236}">
                <a16:creationId xmlns:a16="http://schemas.microsoft.com/office/drawing/2014/main" id="{74D320A5-7653-0A22-F192-485636F79FA8}"/>
              </a:ext>
            </a:extLst>
          </p:cNvPr>
          <p:cNvSpPr txBox="1"/>
          <p:nvPr/>
        </p:nvSpPr>
        <p:spPr>
          <a:xfrm>
            <a:off x="642841" y="3616259"/>
            <a:ext cx="32526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Surat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Edaran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Manfaat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 Pendidikan</a:t>
            </a:r>
            <a:endParaRPr lang="en-ID" sz="1200" dirty="0"/>
          </a:p>
        </p:txBody>
      </p:sp>
      <p:pic>
        <p:nvPicPr>
          <p:cNvPr id="10" name="Picture 4" descr="D:\KBM-정애\014-Fullppt\PNG이미지\노트북.png">
            <a:extLst>
              <a:ext uri="{FF2B5EF4-FFF2-40B4-BE49-F238E27FC236}">
                <a16:creationId xmlns:a16="http://schemas.microsoft.com/office/drawing/2014/main" id="{B9922740-C0AC-27D7-C0EA-82D7D4129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7439" r="14698" b="6991"/>
          <a:stretch/>
        </p:blipFill>
        <p:spPr bwMode="auto">
          <a:xfrm>
            <a:off x="4724804" y="915566"/>
            <a:ext cx="4323360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ambar 15" descr="Sebuah gambar berisi teks, software, Laman internet, Ikon komputer&#10;&#10;Deskripsi dibuat secara otomatis">
            <a:extLst>
              <a:ext uri="{FF2B5EF4-FFF2-40B4-BE49-F238E27FC236}">
                <a16:creationId xmlns:a16="http://schemas.microsoft.com/office/drawing/2014/main" id="{67A6E85C-5A7C-3E3E-7749-D8878A2A4E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6401" r="23226" b="5201"/>
          <a:stretch/>
        </p:blipFill>
        <p:spPr>
          <a:xfrm>
            <a:off x="5365476" y="1069623"/>
            <a:ext cx="1532330" cy="2228856"/>
          </a:xfrm>
          <a:prstGeom prst="rect">
            <a:avLst/>
          </a:prstGeom>
        </p:spPr>
      </p:pic>
      <p:pic>
        <p:nvPicPr>
          <p:cNvPr id="17" name="Gambar 16" descr="Sebuah gambar berisi teks, cuplikan layar, software, Ikon komputer&#10;&#10;Deskripsi dibuat secara otomatis">
            <a:extLst>
              <a:ext uri="{FF2B5EF4-FFF2-40B4-BE49-F238E27FC236}">
                <a16:creationId xmlns:a16="http://schemas.microsoft.com/office/drawing/2014/main" id="{36A0B096-8C7C-8AEE-C2C0-6C17F918831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5000" r="4325" b="2401"/>
          <a:stretch/>
        </p:blipFill>
        <p:spPr>
          <a:xfrm>
            <a:off x="6897806" y="1068543"/>
            <a:ext cx="1513361" cy="2228854"/>
          </a:xfrm>
          <a:prstGeom prst="rect">
            <a:avLst/>
          </a:prstGeom>
        </p:spPr>
      </p:pic>
      <p:sp>
        <p:nvSpPr>
          <p:cNvPr id="18" name="Kotak Teks 17">
            <a:extLst>
              <a:ext uri="{FF2B5EF4-FFF2-40B4-BE49-F238E27FC236}">
                <a16:creationId xmlns:a16="http://schemas.microsoft.com/office/drawing/2014/main" id="{612FF8FA-4A22-6478-3142-95FBF7638138}"/>
              </a:ext>
            </a:extLst>
          </p:cNvPr>
          <p:cNvSpPr txBox="1"/>
          <p:nvPr/>
        </p:nvSpPr>
        <p:spPr>
          <a:xfrm>
            <a:off x="4890294" y="3628397"/>
            <a:ext cx="3992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Kepala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Diskominfo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Pelayanan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</a:p>
          <a:p>
            <a:pPr algn="ctr"/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Dalam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Mendukung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Program </a:t>
            </a:r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r>
              <a:rPr lang="en-ID" sz="1200" b="1" dirty="0">
                <a:latin typeface="Arial" panose="020B0604020202020204" pitchFamily="34" charset="0"/>
                <a:ea typeface="Calibri" panose="020F0502020204030204" pitchFamily="34" charset="0"/>
              </a:rPr>
              <a:t> Smart </a:t>
            </a:r>
            <a:r>
              <a:rPr lang="en-ID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CIty</a:t>
            </a:r>
            <a:endParaRPr lang="en-ID" sz="1200" dirty="0"/>
          </a:p>
        </p:txBody>
      </p:sp>
      <p:pic>
        <p:nvPicPr>
          <p:cNvPr id="20" name="Gambar 19" descr="Sebuah gambar berisi logo, simbol, Grafis, Font&#10;&#10;Deskripsi dibuat secara otomatis">
            <a:extLst>
              <a:ext uri="{FF2B5EF4-FFF2-40B4-BE49-F238E27FC236}">
                <a16:creationId xmlns:a16="http://schemas.microsoft.com/office/drawing/2014/main" id="{BC66461D-5A07-B52F-013B-482024B3AC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32" y="770124"/>
            <a:ext cx="343270" cy="343270"/>
          </a:xfrm>
          <a:prstGeom prst="rect">
            <a:avLst/>
          </a:prstGeom>
        </p:spPr>
      </p:pic>
      <p:pic>
        <p:nvPicPr>
          <p:cNvPr id="21" name="Gambar 20" descr="Sebuah gambar berisi Grafis, Warna-warni, lingkaran, desain grafis&#10;&#10;Deskripsi dibuat secara otomatis">
            <a:extLst>
              <a:ext uri="{FF2B5EF4-FFF2-40B4-BE49-F238E27FC236}">
                <a16:creationId xmlns:a16="http://schemas.microsoft.com/office/drawing/2014/main" id="{B32C02FA-D25E-2334-3916-E0DCCE2DB6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18" y="770124"/>
            <a:ext cx="343270" cy="343270"/>
          </a:xfrm>
          <a:prstGeom prst="rect">
            <a:avLst/>
          </a:prstGeom>
        </p:spPr>
      </p:pic>
      <p:pic>
        <p:nvPicPr>
          <p:cNvPr id="25" name="Gambar 24" descr="Sebuah gambar berisi pola, kotak, Simetri, piksel&#10;&#10;Deskripsi dibuat secara otomatis">
            <a:extLst>
              <a:ext uri="{FF2B5EF4-FFF2-40B4-BE49-F238E27FC236}">
                <a16:creationId xmlns:a16="http://schemas.microsoft.com/office/drawing/2014/main" id="{6494672E-9A4B-0560-AE74-1C9C317450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29" y="1797819"/>
            <a:ext cx="773932" cy="773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Gambar 26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C233876E-2803-715A-8EFB-FEA1A3E29EC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20" y="1802856"/>
            <a:ext cx="768894" cy="768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53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D273F-3A27-648B-2F14-BD50ADF76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KBM-정애\014-Fullppt\PNG이미지\노트북.png">
            <a:extLst>
              <a:ext uri="{FF2B5EF4-FFF2-40B4-BE49-F238E27FC236}">
                <a16:creationId xmlns:a16="http://schemas.microsoft.com/office/drawing/2014/main" id="{1431C9C4-7FE9-EAEB-2CCA-D3EFD1FFC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7439" r="14698" b="6991"/>
          <a:stretch/>
        </p:blipFill>
        <p:spPr bwMode="auto">
          <a:xfrm>
            <a:off x="107504" y="915566"/>
            <a:ext cx="43233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3EA04DA-C1B0-B8FB-618D-4662A3C14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265" y="176130"/>
            <a:ext cx="4075711" cy="247870"/>
          </a:xfrm>
        </p:spPr>
        <p:txBody>
          <a:bodyPr/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Media </a:t>
            </a:r>
            <a:r>
              <a:rPr lang="en-US" altLang="ko-KR" sz="2800" dirty="0" err="1"/>
              <a:t>Sosial</a:t>
            </a:r>
            <a:endParaRPr lang="ko-KR" altLang="en-US" sz="2800" dirty="0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B3A8035D-8263-EA78-1A68-71AFC67431DA}"/>
              </a:ext>
            </a:extLst>
          </p:cNvPr>
          <p:cNvSpPr txBox="1"/>
          <p:nvPr/>
        </p:nvSpPr>
        <p:spPr>
          <a:xfrm>
            <a:off x="323528" y="3616259"/>
            <a:ext cx="3816424" cy="71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Nota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Kesepahaman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Dinas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Komunikasi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ID" sz="1200" b="1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an           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Informatika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Kota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Prabumulih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Dengan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Perusahaan Perseroan PT. Telekomunikasi Indonesia,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Tbk</a:t>
            </a:r>
            <a:endParaRPr lang="en-ID" sz="1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D:\KBM-정애\014-Fullppt\PNG이미지\노트북.png">
            <a:extLst>
              <a:ext uri="{FF2B5EF4-FFF2-40B4-BE49-F238E27FC236}">
                <a16:creationId xmlns:a16="http://schemas.microsoft.com/office/drawing/2014/main" id="{3762D271-9227-8E1D-4B3D-5F3998D33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7439" r="14698" b="6991"/>
          <a:stretch/>
        </p:blipFill>
        <p:spPr bwMode="auto">
          <a:xfrm>
            <a:off x="4724804" y="915566"/>
            <a:ext cx="4323360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ambar 11" descr="Sebuah gambar berisi teks, cuplikan layar, software, multimedia&#10;&#10;Deskripsi dibuat secara otomatis">
            <a:extLst>
              <a:ext uri="{FF2B5EF4-FFF2-40B4-BE49-F238E27FC236}">
                <a16:creationId xmlns:a16="http://schemas.microsoft.com/office/drawing/2014/main" id="{04F8C77C-281F-68A5-BB70-A1AA496758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4675" r="4325" b="2401"/>
          <a:stretch/>
        </p:blipFill>
        <p:spPr>
          <a:xfrm>
            <a:off x="2306211" y="1089921"/>
            <a:ext cx="1512169" cy="2201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Gambar 19" descr="Sebuah gambar berisi teks, cuplikan layar, software, Laman internet&#10;&#10;Deskripsi dibuat secara otomatis">
            <a:extLst>
              <a:ext uri="{FF2B5EF4-FFF2-40B4-BE49-F238E27FC236}">
                <a16:creationId xmlns:a16="http://schemas.microsoft.com/office/drawing/2014/main" id="{3D11364D-BFDA-8EBE-79E5-18A41E047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2" t="16284" r="23291" b="5601"/>
          <a:stretch/>
        </p:blipFill>
        <p:spPr>
          <a:xfrm>
            <a:off x="755577" y="1110080"/>
            <a:ext cx="1512168" cy="218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Gambar 8" descr="Sebuah gambar berisi logo, simbol, Grafis, Font&#10;&#10;Deskripsi dibuat secara otomatis">
            <a:extLst>
              <a:ext uri="{FF2B5EF4-FFF2-40B4-BE49-F238E27FC236}">
                <a16:creationId xmlns:a16="http://schemas.microsoft.com/office/drawing/2014/main" id="{880E87D8-9AD5-AE52-FD35-2C1C688F9E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02" y="770124"/>
            <a:ext cx="343270" cy="343270"/>
          </a:xfrm>
          <a:prstGeom prst="rect">
            <a:avLst/>
          </a:prstGeom>
        </p:spPr>
      </p:pic>
      <p:pic>
        <p:nvPicPr>
          <p:cNvPr id="11" name="Gambar 10" descr="Sebuah gambar berisi Grafis, Warna-warni, lingkaran, desain grafis&#10;&#10;Deskripsi dibuat secara otomatis">
            <a:extLst>
              <a:ext uri="{FF2B5EF4-FFF2-40B4-BE49-F238E27FC236}">
                <a16:creationId xmlns:a16="http://schemas.microsoft.com/office/drawing/2014/main" id="{57B59F82-566D-823A-48C8-1A2E305A61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788" y="770124"/>
            <a:ext cx="343270" cy="343270"/>
          </a:xfrm>
          <a:prstGeom prst="rect">
            <a:avLst/>
          </a:prstGeom>
        </p:spPr>
      </p:pic>
      <p:pic>
        <p:nvPicPr>
          <p:cNvPr id="22" name="Gambar 21" descr="Sebuah gambar berisi teks, cuplikan layar, software, Ikon komputer&#10;&#10;Deskripsi dibuat secara otomatis">
            <a:extLst>
              <a:ext uri="{FF2B5EF4-FFF2-40B4-BE49-F238E27FC236}">
                <a16:creationId xmlns:a16="http://schemas.microsoft.com/office/drawing/2014/main" id="{B78712D3-7E65-5ECF-9725-EA06FE04C0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4973" r="4325" b="2401"/>
          <a:stretch/>
        </p:blipFill>
        <p:spPr>
          <a:xfrm>
            <a:off x="6930140" y="1110080"/>
            <a:ext cx="1458283" cy="2217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Gambar 23" descr="Sebuah gambar berisi teks, cuplikan layar, software, Laman internet&#10;&#10;Deskripsi dibuat secara otomatis">
            <a:extLst>
              <a:ext uri="{FF2B5EF4-FFF2-40B4-BE49-F238E27FC236}">
                <a16:creationId xmlns:a16="http://schemas.microsoft.com/office/drawing/2014/main" id="{8C624FA8-B7AA-C53F-E328-907C39D77F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5792" r="23226" b="5271"/>
          <a:stretch/>
        </p:blipFill>
        <p:spPr>
          <a:xfrm>
            <a:off x="5417973" y="1110080"/>
            <a:ext cx="1458283" cy="218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Gambar 24" descr="Sebuah gambar berisi logo, simbol, Grafis, Font&#10;&#10;Deskripsi dibuat secara otomatis">
            <a:extLst>
              <a:ext uri="{FF2B5EF4-FFF2-40B4-BE49-F238E27FC236}">
                <a16:creationId xmlns:a16="http://schemas.microsoft.com/office/drawing/2014/main" id="{85FCD5E7-B16E-BDDA-D8D3-BBF4FDE1FF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77" y="776818"/>
            <a:ext cx="343270" cy="343270"/>
          </a:xfrm>
          <a:prstGeom prst="rect">
            <a:avLst/>
          </a:prstGeom>
        </p:spPr>
      </p:pic>
      <p:pic>
        <p:nvPicPr>
          <p:cNvPr id="26" name="Gambar 25" descr="Sebuah gambar berisi Grafis, Warna-warni, lingkaran, desain grafis&#10;&#10;Deskripsi dibuat secara otomatis">
            <a:extLst>
              <a:ext uri="{FF2B5EF4-FFF2-40B4-BE49-F238E27FC236}">
                <a16:creationId xmlns:a16="http://schemas.microsoft.com/office/drawing/2014/main" id="{35E9F620-B906-1E6B-55F8-3B9382D939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63" y="776818"/>
            <a:ext cx="343270" cy="343270"/>
          </a:xfrm>
          <a:prstGeom prst="rect">
            <a:avLst/>
          </a:prstGeom>
        </p:spPr>
      </p:pic>
      <p:sp>
        <p:nvSpPr>
          <p:cNvPr id="27" name="Kotak Teks 26">
            <a:extLst>
              <a:ext uri="{FF2B5EF4-FFF2-40B4-BE49-F238E27FC236}">
                <a16:creationId xmlns:a16="http://schemas.microsoft.com/office/drawing/2014/main" id="{13A4AB0F-0E5B-E8AE-E7EE-63C786B7D6BC}"/>
              </a:ext>
            </a:extLst>
          </p:cNvPr>
          <p:cNvSpPr txBox="1"/>
          <p:nvPr/>
        </p:nvSpPr>
        <p:spPr>
          <a:xfrm>
            <a:off x="5025423" y="3644388"/>
            <a:ext cx="3816424" cy="49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Nota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Kerjasama Antara 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 Kota </a:t>
            </a:r>
            <a:r>
              <a:rPr lang="en-ID" sz="1200" b="1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ID" sz="1200" b="1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engan</a:t>
            </a:r>
            <a:r>
              <a:rPr lang="en-ID" sz="1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>
                <a:effectLst/>
                <a:latin typeface="+mj-lt"/>
                <a:ea typeface="Aptos" panose="020B0004020202020204" pitchFamily="34" charset="0"/>
              </a:rPr>
              <a:t>PT. Java Digital Nusantara</a:t>
            </a:r>
            <a:endParaRPr lang="en-ID" sz="1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Gambar 27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F0C66E2A-9C23-2852-903A-7936DC3F84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7" y="1824765"/>
            <a:ext cx="752379" cy="752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Gambar 29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2D8C0A65-4388-DE4E-9320-5AAFA4BC69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75" y="1779662"/>
            <a:ext cx="752379" cy="752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Gambar 31" descr="Sebuah gambar berisi pola, kotak, seni, piksel&#10;&#10;Deskripsi dibuat secara otomatis">
            <a:extLst>
              <a:ext uri="{FF2B5EF4-FFF2-40B4-BE49-F238E27FC236}">
                <a16:creationId xmlns:a16="http://schemas.microsoft.com/office/drawing/2014/main" id="{BD035476-E03C-85EF-4931-E6E641F0AC7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83" y="1779661"/>
            <a:ext cx="752379" cy="752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Gambar 33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A9EADF74-CE16-0BF7-DE9A-4D886E7987C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862" y="1785055"/>
            <a:ext cx="746985" cy="746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801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A62EC-AA22-FBEA-059E-CD28E221A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9E43E-4F1F-3C9B-F9C3-F87844943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9144000" cy="627534"/>
          </a:xfrm>
        </p:spPr>
        <p:txBody>
          <a:bodyPr/>
          <a:lstStyle/>
          <a:p>
            <a:r>
              <a:rPr lang="en-US" altLang="ko-KR" sz="4000" dirty="0">
                <a:solidFill>
                  <a:schemeClr val="accent5"/>
                </a:solidFill>
              </a:rPr>
              <a:t>IV. </a:t>
            </a:r>
            <a:r>
              <a:rPr lang="en-US" altLang="ko-KR" sz="4000" dirty="0" err="1">
                <a:solidFill>
                  <a:schemeClr val="accent5"/>
                </a:solidFill>
              </a:rPr>
              <a:t>Keberlanjutan</a:t>
            </a:r>
            <a:r>
              <a:rPr lang="en-US" altLang="ko-KR" sz="4000" dirty="0">
                <a:solidFill>
                  <a:schemeClr val="accent5"/>
                </a:solidFill>
              </a:rPr>
              <a:t> </a:t>
            </a:r>
            <a:r>
              <a:rPr lang="en-US" altLang="ko-KR" sz="4000" dirty="0" err="1"/>
              <a:t>Proyek</a:t>
            </a:r>
            <a:r>
              <a:rPr lang="en-US" altLang="ko-KR" sz="4000" dirty="0"/>
              <a:t> </a:t>
            </a:r>
            <a:r>
              <a:rPr lang="en-US" altLang="ko-KR" sz="4000" dirty="0" err="1"/>
              <a:t>Perubahan</a:t>
            </a:r>
            <a:endParaRPr lang="ko-KR" altLang="en-US" sz="4000" dirty="0"/>
          </a:p>
        </p:txBody>
      </p:sp>
      <p:sp>
        <p:nvSpPr>
          <p:cNvPr id="6" name="Pentagon 48">
            <a:extLst>
              <a:ext uri="{FF2B5EF4-FFF2-40B4-BE49-F238E27FC236}">
                <a16:creationId xmlns:a16="http://schemas.microsoft.com/office/drawing/2014/main" id="{0883A693-DAD7-EF1A-FD8E-D1492CA1A9C0}"/>
              </a:ext>
            </a:extLst>
          </p:cNvPr>
          <p:cNvSpPr/>
          <p:nvPr/>
        </p:nvSpPr>
        <p:spPr>
          <a:xfrm>
            <a:off x="1308122" y="1680118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56F6CDA-B06A-1008-839F-64AFCA772AAF}"/>
              </a:ext>
            </a:extLst>
          </p:cNvPr>
          <p:cNvSpPr/>
          <p:nvPr/>
        </p:nvSpPr>
        <p:spPr>
          <a:xfrm>
            <a:off x="2203536" y="1680118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53">
            <a:extLst>
              <a:ext uri="{FF2B5EF4-FFF2-40B4-BE49-F238E27FC236}">
                <a16:creationId xmlns:a16="http://schemas.microsoft.com/office/drawing/2014/main" id="{AE06EDC8-16BD-4FAE-7961-9E058CD5F186}"/>
              </a:ext>
            </a:extLst>
          </p:cNvPr>
          <p:cNvSpPr txBox="1"/>
          <p:nvPr/>
        </p:nvSpPr>
        <p:spPr>
          <a:xfrm>
            <a:off x="1389795" y="1759114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EBBFBBB-D08A-4A1F-D660-1B1BF565C918}"/>
              </a:ext>
            </a:extLst>
          </p:cNvPr>
          <p:cNvSpPr txBox="1"/>
          <p:nvPr/>
        </p:nvSpPr>
        <p:spPr bwMode="auto">
          <a:xfrm>
            <a:off x="2699792" y="1732592"/>
            <a:ext cx="484531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Dukungan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dari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stakeholder internal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maupun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eksternal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baik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partner 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maupun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costumer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kelanjutan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proyek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perubahan</a:t>
            </a:r>
            <a:endParaRPr lang="en-US" altLang="ko-KR" sz="1200" b="1" dirty="0">
              <a:cs typeface="Arial" pitchFamily="34" charset="0"/>
            </a:endParaRPr>
          </a:p>
        </p:txBody>
      </p:sp>
      <p:sp>
        <p:nvSpPr>
          <p:cNvPr id="12" name="Pentagon 107">
            <a:extLst>
              <a:ext uri="{FF2B5EF4-FFF2-40B4-BE49-F238E27FC236}">
                <a16:creationId xmlns:a16="http://schemas.microsoft.com/office/drawing/2014/main" id="{2E4DFFE6-4326-1C25-A90B-1CC11AF6C2FF}"/>
              </a:ext>
            </a:extLst>
          </p:cNvPr>
          <p:cNvSpPr/>
          <p:nvPr/>
        </p:nvSpPr>
        <p:spPr>
          <a:xfrm>
            <a:off x="1308122" y="2377994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F021B8FE-CC3A-20BB-E80F-00DAD37CAF5A}"/>
              </a:ext>
            </a:extLst>
          </p:cNvPr>
          <p:cNvSpPr/>
          <p:nvPr/>
        </p:nvSpPr>
        <p:spPr>
          <a:xfrm>
            <a:off x="2203536" y="2377994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TextBox 109">
            <a:extLst>
              <a:ext uri="{FF2B5EF4-FFF2-40B4-BE49-F238E27FC236}">
                <a16:creationId xmlns:a16="http://schemas.microsoft.com/office/drawing/2014/main" id="{679D952F-4D6E-2A10-F0EC-C00ADE554B8B}"/>
              </a:ext>
            </a:extLst>
          </p:cNvPr>
          <p:cNvSpPr txBox="1"/>
          <p:nvPr/>
        </p:nvSpPr>
        <p:spPr>
          <a:xfrm>
            <a:off x="1389795" y="2456990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5E3B2F7F-FC57-0897-C275-923524111642}"/>
              </a:ext>
            </a:extLst>
          </p:cNvPr>
          <p:cNvSpPr txBox="1"/>
          <p:nvPr/>
        </p:nvSpPr>
        <p:spPr bwMode="auto">
          <a:xfrm>
            <a:off x="2699792" y="2430468"/>
            <a:ext cx="484531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Manfaat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yang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sudah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tampak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dikaitkan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RB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berdampak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 yang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sudah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menunjukan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monetasi</a:t>
            </a:r>
            <a:endParaRPr lang="en-US" altLang="ko-KR" sz="1200" b="1" dirty="0">
              <a:cs typeface="Arial" pitchFamily="34" charset="0"/>
            </a:endParaRPr>
          </a:p>
        </p:txBody>
      </p:sp>
      <p:sp>
        <p:nvSpPr>
          <p:cNvPr id="18" name="Pentagon 114">
            <a:extLst>
              <a:ext uri="{FF2B5EF4-FFF2-40B4-BE49-F238E27FC236}">
                <a16:creationId xmlns:a16="http://schemas.microsoft.com/office/drawing/2014/main" id="{65F9D0DE-87DD-C4F1-4327-BC4CEC8488E7}"/>
              </a:ext>
            </a:extLst>
          </p:cNvPr>
          <p:cNvSpPr/>
          <p:nvPr/>
        </p:nvSpPr>
        <p:spPr>
          <a:xfrm>
            <a:off x="1308122" y="307587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E744222E-B52F-00BD-A7FD-5CC76AB1AC4B}"/>
              </a:ext>
            </a:extLst>
          </p:cNvPr>
          <p:cNvSpPr/>
          <p:nvPr/>
        </p:nvSpPr>
        <p:spPr>
          <a:xfrm>
            <a:off x="2203536" y="307587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TextBox 116">
            <a:extLst>
              <a:ext uri="{FF2B5EF4-FFF2-40B4-BE49-F238E27FC236}">
                <a16:creationId xmlns:a16="http://schemas.microsoft.com/office/drawing/2014/main" id="{74AA3E16-E165-98B6-B9E7-27CD2EBC15BC}"/>
              </a:ext>
            </a:extLst>
          </p:cNvPr>
          <p:cNvSpPr txBox="1"/>
          <p:nvPr/>
        </p:nvSpPr>
        <p:spPr>
          <a:xfrm>
            <a:off x="1389795" y="315486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87BEBDD-DE33-BEAB-E5CC-9F1B3C1DBD13}"/>
              </a:ext>
            </a:extLst>
          </p:cNvPr>
          <p:cNvSpPr txBox="1"/>
          <p:nvPr/>
        </p:nvSpPr>
        <p:spPr bwMode="auto">
          <a:xfrm>
            <a:off x="2699792" y="3128344"/>
            <a:ext cx="4845318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Key success factor</a:t>
            </a:r>
            <a:endParaRPr lang="en-US" altLang="ko-KR" sz="1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14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8D5CC-6B55-EC5C-3F91-06444745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0702FB8B-A475-294E-9A96-B54C252DE3CC}"/>
              </a:ext>
            </a:extLst>
          </p:cNvPr>
          <p:cNvSpPr txBox="1"/>
          <p:nvPr/>
        </p:nvSpPr>
        <p:spPr>
          <a:xfrm>
            <a:off x="125506" y="1260943"/>
            <a:ext cx="8892988" cy="126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Pokok</a:t>
            </a:r>
            <a:r>
              <a:rPr lang="en-GB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Masalah</a:t>
            </a:r>
            <a:r>
              <a:rPr lang="en-GB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Proyek</a:t>
            </a:r>
            <a:r>
              <a:rPr lang="en-GB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Perubahan</a:t>
            </a:r>
            <a:r>
              <a:rPr lang="en-GB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Belum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Kebijakan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kuat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mengembangkan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Infrastruktur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Konektivitas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Internet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Bagi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Kesejahteraan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Masyarakat. Jika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kebijakan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pengembangan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internet di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Kelurahan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Desa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menjadi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prioritas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maka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masyarakat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terpencil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tertinggal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jauh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hal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kesejahteraan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sosial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</a:t>
            </a:r>
            <a:r>
              <a:rPr lang="en-GB" sz="1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ID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767A7427-50A7-5B24-A2BC-A101404CFFC1}"/>
              </a:ext>
            </a:extLst>
          </p:cNvPr>
          <p:cNvSpPr txBox="1"/>
          <p:nvPr/>
        </p:nvSpPr>
        <p:spPr>
          <a:xfrm>
            <a:off x="153150" y="2644780"/>
            <a:ext cx="8802978" cy="704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/>
              <a:t>Gagasan</a:t>
            </a:r>
            <a:r>
              <a:rPr lang="en-US" sz="1600" b="1" dirty="0"/>
              <a:t> </a:t>
            </a:r>
            <a:r>
              <a:rPr lang="en-US" sz="1600" b="1" dirty="0" err="1"/>
              <a:t>Proyek</a:t>
            </a:r>
            <a:r>
              <a:rPr lang="en-US" sz="1600" b="1" dirty="0"/>
              <a:t> </a:t>
            </a:r>
            <a:r>
              <a:rPr lang="en-US" sz="1600" b="1" dirty="0" err="1"/>
              <a:t>Perubahan</a:t>
            </a:r>
            <a:endParaRPr lang="en-US" sz="1600" b="1" dirty="0"/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Infrastruktur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Konektivitas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Internet yang Handal </a:t>
            </a: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Masyarakat</a:t>
            </a:r>
            <a:r>
              <a:rPr lang="en-ID" sz="1200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Kota </a:t>
            </a:r>
            <a:r>
              <a:rPr lang="en-GB" sz="1200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Prabumulih</a:t>
            </a:r>
            <a:endParaRPr lang="en-ID" sz="1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21D28652-54C5-F59F-E95F-F3E1A80F37F9}"/>
              </a:ext>
            </a:extLst>
          </p:cNvPr>
          <p:cNvSpPr txBox="1"/>
          <p:nvPr/>
        </p:nvSpPr>
        <p:spPr>
          <a:xfrm>
            <a:off x="153150" y="3484337"/>
            <a:ext cx="8712968" cy="704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/>
              <a:t>Tujuan</a:t>
            </a:r>
            <a:r>
              <a:rPr lang="en-US" sz="1600" b="1" dirty="0"/>
              <a:t> </a:t>
            </a:r>
            <a:r>
              <a:rPr lang="en-US" sz="1600" b="1" dirty="0" err="1"/>
              <a:t>Proyek</a:t>
            </a:r>
            <a:r>
              <a:rPr lang="en-US" sz="1600" b="1" dirty="0"/>
              <a:t> </a:t>
            </a:r>
            <a:r>
              <a:rPr lang="en-US" sz="1600" b="1" dirty="0" err="1"/>
              <a:t>Perubahan</a:t>
            </a:r>
            <a:endParaRPr lang="en-US" sz="1600" b="1" dirty="0"/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Cakupan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en-ID" sz="1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Dalam</a:t>
            </a:r>
            <a:r>
              <a:rPr lang="en-ID" sz="1200" dirty="0">
                <a:effectLst/>
                <a:ea typeface="Calibri" panose="020F0502020204030204" pitchFamily="34" charset="0"/>
              </a:rPr>
              <a:t> Wilayah Kota </a:t>
            </a:r>
            <a:r>
              <a:rPr lang="en-ID" sz="1200" dirty="0" err="1">
                <a:effectLst/>
                <a:ea typeface="Calibri" panose="020F0502020204030204" pitchFamily="34" charset="0"/>
              </a:rPr>
              <a:t>Prabumulih</a:t>
            </a:r>
            <a:endParaRPr lang="en-ID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9A08DA8-88AE-2FA3-C811-9F471CF3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557"/>
            <a:ext cx="9144000" cy="884466"/>
          </a:xfrm>
        </p:spPr>
        <p:txBody>
          <a:bodyPr/>
          <a:lstStyle/>
          <a:p>
            <a:r>
              <a:rPr lang="en-US" altLang="ko-KR" dirty="0" err="1">
                <a:solidFill>
                  <a:schemeClr val="accent5"/>
                </a:solidFill>
              </a:rPr>
              <a:t>Pendahuluan</a:t>
            </a:r>
            <a:r>
              <a:rPr lang="en-US" altLang="ko-KR" dirty="0"/>
              <a:t> - </a:t>
            </a:r>
            <a:r>
              <a:rPr lang="en-US" altLang="ko-KR" dirty="0" err="1"/>
              <a:t>Lanjutan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3515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4D143-F6D4-31C3-FD7A-A78410526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A5CB72F-E9DE-5E2E-D9B8-A3CEEF88E21F}"/>
              </a:ext>
            </a:extLst>
          </p:cNvPr>
          <p:cNvSpPr txBox="1">
            <a:spLocks/>
          </p:cNvSpPr>
          <p:nvPr/>
        </p:nvSpPr>
        <p:spPr>
          <a:xfrm>
            <a:off x="2538028" y="-4162"/>
            <a:ext cx="4067944" cy="48351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accent5"/>
                </a:solidFill>
              </a:rPr>
              <a:t>Dukungan</a:t>
            </a:r>
            <a:r>
              <a:rPr lang="en-US" altLang="ko-KR" sz="2400" dirty="0">
                <a:solidFill>
                  <a:schemeClr val="accent5"/>
                </a:solidFill>
              </a:rPr>
              <a:t> Dari </a:t>
            </a:r>
            <a:r>
              <a:rPr lang="en-US" altLang="ko-KR" sz="2400" dirty="0"/>
              <a:t>Stakeholder</a:t>
            </a:r>
            <a:endParaRPr lang="ko-KR" altLang="en-US" sz="2400" dirty="0"/>
          </a:p>
        </p:txBody>
      </p:sp>
      <p:pic>
        <p:nvPicPr>
          <p:cNvPr id="9" name="Gambar 8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73167839-E5E2-9A31-398A-D904A4D25B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t="23134" r="38511" b="19928"/>
          <a:stretch/>
        </p:blipFill>
        <p:spPr bwMode="auto">
          <a:xfrm>
            <a:off x="471549" y="555526"/>
            <a:ext cx="2267010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ambar 10" descr="Sebuah gambar berisi teks, cuplikan layar, pria, Software multimedia&#10;&#10;Deskripsi dibuat secara otomatis">
            <a:extLst>
              <a:ext uri="{FF2B5EF4-FFF2-40B4-BE49-F238E27FC236}">
                <a16:creationId xmlns:a16="http://schemas.microsoft.com/office/drawing/2014/main" id="{0EE7B1A9-8AAE-4639-6CB3-302C34906D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t="23565" r="38885" b="19254"/>
          <a:stretch/>
        </p:blipFill>
        <p:spPr bwMode="auto">
          <a:xfrm>
            <a:off x="471549" y="2077078"/>
            <a:ext cx="2267010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Gambar 14">
            <a:extLst>
              <a:ext uri="{FF2B5EF4-FFF2-40B4-BE49-F238E27FC236}">
                <a16:creationId xmlns:a16="http://schemas.microsoft.com/office/drawing/2014/main" id="{B1EA6355-780A-1235-84C3-AAE086597C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" t="23272" r="38938" b="19679"/>
          <a:stretch/>
        </p:blipFill>
        <p:spPr bwMode="auto">
          <a:xfrm>
            <a:off x="471549" y="3598630"/>
            <a:ext cx="2267010" cy="1389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Gambar 16" descr="Sebuah gambar berisi teks, cuplikan layar, Wajah manusia, software&#10;&#10;Deskripsi dibuat secara otomatis">
            <a:extLst>
              <a:ext uri="{FF2B5EF4-FFF2-40B4-BE49-F238E27FC236}">
                <a16:creationId xmlns:a16="http://schemas.microsoft.com/office/drawing/2014/main" id="{7A5D93B9-4072-7D51-6857-87EB0F57F4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" t="23347" r="38639" b="19470"/>
          <a:stretch/>
        </p:blipFill>
        <p:spPr bwMode="auto">
          <a:xfrm>
            <a:off x="3420390" y="555525"/>
            <a:ext cx="2303219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Gambar 20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DF232B56-B30D-6E16-2077-9D9A150B074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" t="23564" r="38622" b="19467"/>
          <a:stretch/>
        </p:blipFill>
        <p:spPr bwMode="auto">
          <a:xfrm>
            <a:off x="3420389" y="2077078"/>
            <a:ext cx="2303219" cy="1389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Gambar 22">
            <a:extLst>
              <a:ext uri="{FF2B5EF4-FFF2-40B4-BE49-F238E27FC236}">
                <a16:creationId xmlns:a16="http://schemas.microsoft.com/office/drawing/2014/main" id="{84909E13-5C94-9F58-F366-C9E6F055C06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3346" r="38751" b="19692"/>
          <a:stretch/>
        </p:blipFill>
        <p:spPr bwMode="auto">
          <a:xfrm>
            <a:off x="3420388" y="3599709"/>
            <a:ext cx="2303220" cy="1387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Gambar 23" descr="Sebuah gambar berisi teks, cuplikan layar, Wajah manusia, Software multimedia&#10;&#10;Deskripsi dibuat secara otomatis">
            <a:extLst>
              <a:ext uri="{FF2B5EF4-FFF2-40B4-BE49-F238E27FC236}">
                <a16:creationId xmlns:a16="http://schemas.microsoft.com/office/drawing/2014/main" id="{8A25345F-03E3-B384-E083-23124D0242D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t="23345" r="38989" b="20345"/>
          <a:stretch/>
        </p:blipFill>
        <p:spPr bwMode="auto">
          <a:xfrm>
            <a:off x="6369233" y="555525"/>
            <a:ext cx="2303218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Gambar 24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27DE3579-EFA6-4E3A-0BB8-BFEF294251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t="23345" r="38624" b="19906"/>
          <a:stretch/>
        </p:blipFill>
        <p:spPr bwMode="auto">
          <a:xfrm>
            <a:off x="6369230" y="2077078"/>
            <a:ext cx="2303221" cy="1389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Gambar 25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B63B7326-3C56-F542-937C-6A9D7C43CA04}"/>
              </a:ext>
            </a:extLst>
          </p:cNvPr>
          <p:cNvPicPr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t="22911" r="38761" b="19898"/>
          <a:stretch/>
        </p:blipFill>
        <p:spPr bwMode="auto">
          <a:xfrm>
            <a:off x="6369230" y="3599709"/>
            <a:ext cx="2303219" cy="1387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Gambar 1" descr="Sebuah gambar berisi pola, kotak, Grafis, piksel&#10;&#10;Deskripsi dibuat secara otomatis">
            <a:extLst>
              <a:ext uri="{FF2B5EF4-FFF2-40B4-BE49-F238E27FC236}">
                <a16:creationId xmlns:a16="http://schemas.microsoft.com/office/drawing/2014/main" id="{4D5CF8C9-CBCD-1F97-6D93-51C7DFA3AC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290" y="882676"/>
            <a:ext cx="791081" cy="791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Gambar 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1F168D03-8442-4A33-B75E-E27AA794D2D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289" y="2376161"/>
            <a:ext cx="791081" cy="791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Gambar 3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19CB6AE0-8D89-FB37-BDAD-A12D4313C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969" y="3897713"/>
            <a:ext cx="791081" cy="791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Gambar 5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B2D54497-770B-D712-385D-55570C2EC7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41" y="854210"/>
            <a:ext cx="791080" cy="791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Gambar 7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67813C54-F9F2-C187-42E3-E5CA45AAC59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41" y="2375660"/>
            <a:ext cx="791080" cy="791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Gambar 9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18FA5B04-2F9E-D125-D01D-83D3B3BBD74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39" y="3893750"/>
            <a:ext cx="791080" cy="791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FE963173-5E48-0603-5E68-E05C0CB6E5C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657" y="868443"/>
            <a:ext cx="762614" cy="762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Gambar 1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F08FFF09-EF68-1D73-D7C7-3E0D296D3AB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657" y="2376692"/>
            <a:ext cx="762614" cy="762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Gambar 13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8079B546-9C5C-8F8C-F462-3A433CD75CF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090" y="3902979"/>
            <a:ext cx="762615" cy="762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Kotak Teks 17">
            <a:extLst>
              <a:ext uri="{FF2B5EF4-FFF2-40B4-BE49-F238E27FC236}">
                <a16:creationId xmlns:a16="http://schemas.microsoft.com/office/drawing/2014/main" id="{16CB140A-FBF8-D64A-A0E3-E9178734705F}"/>
              </a:ext>
            </a:extLst>
          </p:cNvPr>
          <p:cNvSpPr txBox="1"/>
          <p:nvPr/>
        </p:nvSpPr>
        <p:spPr>
          <a:xfrm>
            <a:off x="395536" y="1780241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Pj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Walikota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19" name="Kotak Teks 18">
            <a:extLst>
              <a:ext uri="{FF2B5EF4-FFF2-40B4-BE49-F238E27FC236}">
                <a16:creationId xmlns:a16="http://schemas.microsoft.com/office/drawing/2014/main" id="{1C6DEB7F-C637-EC9C-92C9-3BF64C9F265B}"/>
              </a:ext>
            </a:extLst>
          </p:cNvPr>
          <p:cNvSpPr txBox="1"/>
          <p:nvPr/>
        </p:nvSpPr>
        <p:spPr>
          <a:xfrm>
            <a:off x="380918" y="3285288"/>
            <a:ext cx="2448272" cy="2257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D" sz="8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Pj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Sekretaris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Daerah Kota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Prabumulih</a:t>
            </a:r>
            <a:endParaRPr lang="en-ID" sz="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Kotak Teks 19">
            <a:extLst>
              <a:ext uri="{FF2B5EF4-FFF2-40B4-BE49-F238E27FC236}">
                <a16:creationId xmlns:a16="http://schemas.microsoft.com/office/drawing/2014/main" id="{7EAE4F4B-3FB1-213F-6912-86E761216778}"/>
              </a:ext>
            </a:extLst>
          </p:cNvPr>
          <p:cNvSpPr txBox="1"/>
          <p:nvPr/>
        </p:nvSpPr>
        <p:spPr>
          <a:xfrm>
            <a:off x="380918" y="4799186"/>
            <a:ext cx="2448272" cy="2257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GM Service Telkom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Witel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Sumbagsel</a:t>
            </a:r>
            <a:endParaRPr lang="en-ID" sz="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B92EDA28-0592-8DEF-E7B7-E1ACB51B65D8}"/>
              </a:ext>
            </a:extLst>
          </p:cNvPr>
          <p:cNvSpPr txBox="1"/>
          <p:nvPr/>
        </p:nvSpPr>
        <p:spPr>
          <a:xfrm>
            <a:off x="3347862" y="1774831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BPS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16" name="Kotak Teks 15">
            <a:extLst>
              <a:ext uri="{FF2B5EF4-FFF2-40B4-BE49-F238E27FC236}">
                <a16:creationId xmlns:a16="http://schemas.microsoft.com/office/drawing/2014/main" id="{0BE3944F-9DAE-EC74-ABD8-6E4B0D3BF1FC}"/>
              </a:ext>
            </a:extLst>
          </p:cNvPr>
          <p:cNvSpPr txBox="1"/>
          <p:nvPr/>
        </p:nvSpPr>
        <p:spPr>
          <a:xfrm>
            <a:off x="3347862" y="3297683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DPMD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22" name="Kotak Teks 21">
            <a:extLst>
              <a:ext uri="{FF2B5EF4-FFF2-40B4-BE49-F238E27FC236}">
                <a16:creationId xmlns:a16="http://schemas.microsoft.com/office/drawing/2014/main" id="{440AC572-7924-DEDC-E2C6-A99136508A1F}"/>
              </a:ext>
            </a:extLst>
          </p:cNvPr>
          <p:cNvSpPr txBox="1"/>
          <p:nvPr/>
        </p:nvSpPr>
        <p:spPr>
          <a:xfrm>
            <a:off x="3349686" y="4804288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Bappeda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27" name="Kotak Teks 26">
            <a:extLst>
              <a:ext uri="{FF2B5EF4-FFF2-40B4-BE49-F238E27FC236}">
                <a16:creationId xmlns:a16="http://schemas.microsoft.com/office/drawing/2014/main" id="{1CC2C573-ED1C-BBE4-0659-44A24E0C5A28}"/>
              </a:ext>
            </a:extLst>
          </p:cNvPr>
          <p:cNvSpPr txBox="1"/>
          <p:nvPr/>
        </p:nvSpPr>
        <p:spPr>
          <a:xfrm>
            <a:off x="6296703" y="1778296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Disdikbud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28" name="Kotak Teks 27">
            <a:extLst>
              <a:ext uri="{FF2B5EF4-FFF2-40B4-BE49-F238E27FC236}">
                <a16:creationId xmlns:a16="http://schemas.microsoft.com/office/drawing/2014/main" id="{6D21BE0C-8746-9DA1-B5C5-BC9186129909}"/>
              </a:ext>
            </a:extLst>
          </p:cNvPr>
          <p:cNvSpPr txBox="1"/>
          <p:nvPr/>
        </p:nvSpPr>
        <p:spPr>
          <a:xfrm>
            <a:off x="6296580" y="3290390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Balitbang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  <p:sp>
        <p:nvSpPr>
          <p:cNvPr id="29" name="Kotak Teks 28">
            <a:extLst>
              <a:ext uri="{FF2B5EF4-FFF2-40B4-BE49-F238E27FC236}">
                <a16:creationId xmlns:a16="http://schemas.microsoft.com/office/drawing/2014/main" id="{FCB22798-3FCA-6B14-9252-CACF10E652A3}"/>
              </a:ext>
            </a:extLst>
          </p:cNvPr>
          <p:cNvSpPr txBox="1"/>
          <p:nvPr/>
        </p:nvSpPr>
        <p:spPr>
          <a:xfrm>
            <a:off x="6296580" y="4801736"/>
            <a:ext cx="2448272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Kepala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Bagian Hukum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</p:spTree>
    <p:extLst>
      <p:ext uri="{BB962C8B-B14F-4D97-AF65-F5344CB8AC3E}">
        <p14:creationId xmlns:p14="http://schemas.microsoft.com/office/powerpoint/2010/main" val="1569951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E4045-2076-040D-B206-3363D51D9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FDD4D40-E51E-D687-E6A9-C3C892730EBF}"/>
              </a:ext>
            </a:extLst>
          </p:cNvPr>
          <p:cNvSpPr txBox="1">
            <a:spLocks/>
          </p:cNvSpPr>
          <p:nvPr/>
        </p:nvSpPr>
        <p:spPr>
          <a:xfrm>
            <a:off x="2538028" y="267494"/>
            <a:ext cx="4067944" cy="48351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accent5"/>
                </a:solidFill>
              </a:rPr>
              <a:t>Dukungan</a:t>
            </a:r>
            <a:r>
              <a:rPr lang="en-US" altLang="ko-KR" sz="2400" dirty="0">
                <a:solidFill>
                  <a:schemeClr val="accent5"/>
                </a:solidFill>
              </a:rPr>
              <a:t> Dari </a:t>
            </a:r>
            <a:r>
              <a:rPr lang="en-US" altLang="ko-KR" sz="2400" dirty="0"/>
              <a:t>Stakeholder</a:t>
            </a:r>
            <a:endParaRPr lang="ko-KR" altLang="en-US" sz="2400" dirty="0"/>
          </a:p>
        </p:txBody>
      </p:sp>
      <p:pic>
        <p:nvPicPr>
          <p:cNvPr id="27" name="Gambar 26">
            <a:extLst>
              <a:ext uri="{FF2B5EF4-FFF2-40B4-BE49-F238E27FC236}">
                <a16:creationId xmlns:a16="http://schemas.microsoft.com/office/drawing/2014/main" id="{15B2C16B-2198-5DE9-8B6F-F310D46628D6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24004" r="38760" b="19458"/>
          <a:stretch/>
        </p:blipFill>
        <p:spPr bwMode="auto">
          <a:xfrm>
            <a:off x="645140" y="996288"/>
            <a:ext cx="2303220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Gambar 28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EB7F4961-4ACC-EE81-6057-A9AE8E896186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" t="23784" r="38639" b="20345"/>
          <a:stretch/>
        </p:blipFill>
        <p:spPr bwMode="auto">
          <a:xfrm>
            <a:off x="3420390" y="996289"/>
            <a:ext cx="2303220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Gambar 29" descr="Sebuah gambar berisi teks, cuplikan layar, Software multimedia, software&#10;&#10;Deskripsi dibuat secara otomatis">
            <a:extLst>
              <a:ext uri="{FF2B5EF4-FFF2-40B4-BE49-F238E27FC236}">
                <a16:creationId xmlns:a16="http://schemas.microsoft.com/office/drawing/2014/main" id="{D4759CA3-D24E-DF43-18B1-E22E86811FB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t="21667" r="16353" b="10380"/>
          <a:stretch/>
        </p:blipFill>
        <p:spPr bwMode="auto">
          <a:xfrm>
            <a:off x="6228184" y="996888"/>
            <a:ext cx="2303220" cy="1389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Gambar 30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403C0826-0B26-2283-6DC2-BDA747FEE5A1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6" t="22143" r="16444" b="11756"/>
          <a:stretch/>
        </p:blipFill>
        <p:spPr bwMode="auto">
          <a:xfrm>
            <a:off x="1907704" y="2877593"/>
            <a:ext cx="2303220" cy="1389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Gambar 31">
            <a:extLst>
              <a:ext uri="{FF2B5EF4-FFF2-40B4-BE49-F238E27FC236}">
                <a16:creationId xmlns:a16="http://schemas.microsoft.com/office/drawing/2014/main" id="{D487F74D-5454-E66C-0597-0F55F303B9C1}"/>
              </a:ext>
            </a:extLst>
          </p:cNvPr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6" t="22060" r="16020" b="10577"/>
          <a:stretch/>
        </p:blipFill>
        <p:spPr bwMode="auto">
          <a:xfrm>
            <a:off x="4933078" y="2877593"/>
            <a:ext cx="2303220" cy="1389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Gambar 3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549765B5-CD04-DAD9-B49F-9EC633580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66" y="1295510"/>
            <a:ext cx="791081" cy="791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Gambar 33">
            <a:extLst>
              <a:ext uri="{FF2B5EF4-FFF2-40B4-BE49-F238E27FC236}">
                <a16:creationId xmlns:a16="http://schemas.microsoft.com/office/drawing/2014/main" id="{C985DDA0-46AE-1DDF-B5BC-29BF60E0F9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864" y="1295510"/>
            <a:ext cx="789033" cy="789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Gambar 35" descr="Sebuah gambar berisi pola, kotak, Grafis, piksel&#10;&#10;Deskripsi dibuat secara otomatis">
            <a:extLst>
              <a:ext uri="{FF2B5EF4-FFF2-40B4-BE49-F238E27FC236}">
                <a16:creationId xmlns:a16="http://schemas.microsoft.com/office/drawing/2014/main" id="{FA9903E4-AC61-25BE-4211-12B8A4A27D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91" y="1295510"/>
            <a:ext cx="789033" cy="789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Gambar 36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34034513-BABB-7FF4-1D92-730301159C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176818"/>
            <a:ext cx="789033" cy="789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Gambar 37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11F984DA-A39A-1C39-25A8-497BFF13861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176818"/>
            <a:ext cx="789033" cy="789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Kotak Teks 1">
            <a:extLst>
              <a:ext uri="{FF2B5EF4-FFF2-40B4-BE49-F238E27FC236}">
                <a16:creationId xmlns:a16="http://schemas.microsoft.com/office/drawing/2014/main" id="{3529D4D8-FB59-57A8-F356-EA9854A18FD1}"/>
              </a:ext>
            </a:extLst>
          </p:cNvPr>
          <p:cNvSpPr txBox="1"/>
          <p:nvPr/>
        </p:nvSpPr>
        <p:spPr>
          <a:xfrm>
            <a:off x="572614" y="2204429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Camat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Rambang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Kapak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Tengah</a:t>
            </a:r>
            <a:endParaRPr lang="en-ID" sz="800" dirty="0"/>
          </a:p>
        </p:txBody>
      </p:sp>
      <p:sp>
        <p:nvSpPr>
          <p:cNvPr id="3" name="Kotak Teks 2">
            <a:extLst>
              <a:ext uri="{FF2B5EF4-FFF2-40B4-BE49-F238E27FC236}">
                <a16:creationId xmlns:a16="http://schemas.microsoft.com/office/drawing/2014/main" id="{38172197-9840-2FC7-69BB-6D06BEDBDFB7}"/>
              </a:ext>
            </a:extLst>
          </p:cNvPr>
          <p:cNvSpPr txBox="1"/>
          <p:nvPr/>
        </p:nvSpPr>
        <p:spPr>
          <a:xfrm>
            <a:off x="3347864" y="2204428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Camat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Barat</a:t>
            </a:r>
            <a:endParaRPr lang="en-ID" sz="800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D92CBDF3-B7D3-46F8-6149-8DE1DCB5B1C9}"/>
              </a:ext>
            </a:extLst>
          </p:cNvPr>
          <p:cNvSpPr txBox="1"/>
          <p:nvPr/>
        </p:nvSpPr>
        <p:spPr>
          <a:xfrm>
            <a:off x="6155658" y="2210547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Camat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Selatan</a:t>
            </a:r>
            <a:endParaRPr lang="en-ID" sz="800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1CAC2216-9765-B4C4-F96A-CE006E3047CA}"/>
              </a:ext>
            </a:extLst>
          </p:cNvPr>
          <p:cNvSpPr txBox="1"/>
          <p:nvPr/>
        </p:nvSpPr>
        <p:spPr>
          <a:xfrm>
            <a:off x="1835178" y="4102839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Camat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Utara</a:t>
            </a:r>
            <a:endParaRPr lang="en-ID" sz="800" dirty="0"/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F8BCDD5B-F358-78D3-7EE1-4F5AF677E53D}"/>
              </a:ext>
            </a:extLst>
          </p:cNvPr>
          <p:cNvSpPr txBox="1"/>
          <p:nvPr/>
        </p:nvSpPr>
        <p:spPr>
          <a:xfrm>
            <a:off x="4860550" y="4111346"/>
            <a:ext cx="2448272" cy="220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Lurah</a:t>
            </a:r>
            <a:r>
              <a:rPr lang="en-ID" sz="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endParaRPr lang="en-ID" sz="800" dirty="0"/>
          </a:p>
        </p:txBody>
      </p:sp>
    </p:spTree>
    <p:extLst>
      <p:ext uri="{BB962C8B-B14F-4D97-AF65-F5344CB8AC3E}">
        <p14:creationId xmlns:p14="http://schemas.microsoft.com/office/powerpoint/2010/main" val="3591050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5BA03-54A8-79FD-D9CE-FEEA50836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45424-C72D-A8A7-A20B-EEE01AFA8A25}"/>
              </a:ext>
            </a:extLst>
          </p:cNvPr>
          <p:cNvSpPr/>
          <p:nvPr/>
        </p:nvSpPr>
        <p:spPr>
          <a:xfrm>
            <a:off x="426365" y="155074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BAC9-23B3-CDE9-570C-E0833BBB17BF}"/>
              </a:ext>
            </a:extLst>
          </p:cNvPr>
          <p:cNvSpPr/>
          <p:nvPr/>
        </p:nvSpPr>
        <p:spPr>
          <a:xfrm>
            <a:off x="426365" y="2072077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390019E1-8DE6-D848-7FF2-D3BFFD216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621714"/>
              </p:ext>
            </p:extLst>
          </p:nvPr>
        </p:nvGraphicFramePr>
        <p:xfrm>
          <a:off x="300986" y="873881"/>
          <a:ext cx="3528392" cy="1645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6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269">
                <a:tc gridSpan="2">
                  <a:txBody>
                    <a:bodyPr/>
                    <a:lstStyle/>
                    <a:p>
                      <a:pPr latinLnBrk="1"/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Pemberdayaan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organisasi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pembelajar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yaitu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kemampuan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melaksanakan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strategi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endParaRPr lang="en-ID" sz="1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kompetensi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dibutuhkan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meliputi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</a:t>
                      </a:r>
                      <a:endParaRPr lang="ko-KR" altLang="en-US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kompetensi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pihak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lain,antara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lain Tim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efektif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stakeholder dan </a:t>
                      </a:r>
                    </a:p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masyarakat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diri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dikaitkan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strategi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itle 1">
            <a:extLst>
              <a:ext uri="{FF2B5EF4-FFF2-40B4-BE49-F238E27FC236}">
                <a16:creationId xmlns:a16="http://schemas.microsoft.com/office/drawing/2014/main" id="{76993E2B-FBAD-87FD-9030-7AF16622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r>
              <a:rPr lang="en-US" altLang="ko-KR" sz="3600" dirty="0">
                <a:solidFill>
                  <a:schemeClr val="accent5"/>
                </a:solidFill>
              </a:rPr>
              <a:t>V. </a:t>
            </a:r>
            <a:r>
              <a:rPr lang="en-US" altLang="ko-KR" sz="3600" dirty="0" err="1">
                <a:solidFill>
                  <a:schemeClr val="accent5"/>
                </a:solidFill>
              </a:rPr>
              <a:t>Pemberdayaan</a:t>
            </a:r>
            <a:r>
              <a:rPr lang="en-US" altLang="ko-KR" sz="3600" dirty="0">
                <a:solidFill>
                  <a:schemeClr val="accent5"/>
                </a:solidFill>
              </a:rPr>
              <a:t> </a:t>
            </a:r>
            <a:r>
              <a:rPr lang="en-US" altLang="ko-KR" sz="3600" dirty="0" err="1"/>
              <a:t>Organisasi</a:t>
            </a:r>
            <a:r>
              <a:rPr lang="en-US" altLang="ko-KR" sz="3600" dirty="0"/>
              <a:t> </a:t>
            </a:r>
            <a:r>
              <a:rPr lang="en-US" altLang="ko-KR" sz="3600" dirty="0" err="1"/>
              <a:t>Pembelajar</a:t>
            </a:r>
            <a:endParaRPr lang="ko-KR" altLang="en-US" sz="3600" dirty="0"/>
          </a:p>
        </p:txBody>
      </p:sp>
      <p:sp>
        <p:nvSpPr>
          <p:cNvPr id="19" name="TextBox 49">
            <a:extLst>
              <a:ext uri="{FF2B5EF4-FFF2-40B4-BE49-F238E27FC236}">
                <a16:creationId xmlns:a16="http://schemas.microsoft.com/office/drawing/2014/main" id="{2703687C-11B0-01F3-80E1-9BDB4F6ADC3A}"/>
              </a:ext>
            </a:extLst>
          </p:cNvPr>
          <p:cNvSpPr txBox="1"/>
          <p:nvPr/>
        </p:nvSpPr>
        <p:spPr>
          <a:xfrm>
            <a:off x="4530698" y="1399941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Pengembangan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Kompetensi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Teknis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49">
            <a:extLst>
              <a:ext uri="{FF2B5EF4-FFF2-40B4-BE49-F238E27FC236}">
                <a16:creationId xmlns:a16="http://schemas.microsoft.com/office/drawing/2014/main" id="{2DD3869A-9FC1-5066-7830-B536AEA33DC2}"/>
              </a:ext>
            </a:extLst>
          </p:cNvPr>
          <p:cNvSpPr txBox="1"/>
          <p:nvPr/>
        </p:nvSpPr>
        <p:spPr>
          <a:xfrm>
            <a:off x="4530698" y="1676940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Peningkatan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Keterampilan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Manajemen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Proyek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49">
            <a:extLst>
              <a:ext uri="{FF2B5EF4-FFF2-40B4-BE49-F238E27FC236}">
                <a16:creationId xmlns:a16="http://schemas.microsoft.com/office/drawing/2014/main" id="{400DF55E-93A5-6990-0BFA-D1D539A7A481}"/>
              </a:ext>
            </a:extLst>
          </p:cNvPr>
          <p:cNvSpPr txBox="1"/>
          <p:nvPr/>
        </p:nvSpPr>
        <p:spPr>
          <a:xfrm>
            <a:off x="4530698" y="1948422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Mengasah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Keterampilan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Komunikasi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49">
            <a:extLst>
              <a:ext uri="{FF2B5EF4-FFF2-40B4-BE49-F238E27FC236}">
                <a16:creationId xmlns:a16="http://schemas.microsoft.com/office/drawing/2014/main" id="{3CCB95A9-3CE3-2CA8-45D8-11C0013B07E6}"/>
              </a:ext>
            </a:extLst>
          </p:cNvPr>
          <p:cNvSpPr txBox="1"/>
          <p:nvPr/>
        </p:nvSpPr>
        <p:spPr>
          <a:xfrm>
            <a:off x="4530698" y="2214387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Peningkatan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Kecerdasan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Emosional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49">
            <a:extLst>
              <a:ext uri="{FF2B5EF4-FFF2-40B4-BE49-F238E27FC236}">
                <a16:creationId xmlns:a16="http://schemas.microsoft.com/office/drawing/2014/main" id="{C4BAAB41-C9F2-5379-9B8C-5381726BBE0F}"/>
              </a:ext>
            </a:extLst>
          </p:cNvPr>
          <p:cNvSpPr txBox="1"/>
          <p:nvPr/>
        </p:nvSpPr>
        <p:spPr>
          <a:xfrm>
            <a:off x="4530698" y="2483709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Mengikuti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Perkembangan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Industri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Inovasi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Teknologi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49">
            <a:extLst>
              <a:ext uri="{FF2B5EF4-FFF2-40B4-BE49-F238E27FC236}">
                <a16:creationId xmlns:a16="http://schemas.microsoft.com/office/drawing/2014/main" id="{9D5D4CBC-5496-E0B3-F4E5-E130FAADBE8A}"/>
              </a:ext>
            </a:extLst>
          </p:cNvPr>
          <p:cNvSpPr txBox="1"/>
          <p:nvPr/>
        </p:nvSpPr>
        <p:spPr>
          <a:xfrm>
            <a:off x="4530698" y="2749674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Mengelola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Mengukur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Peforma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Diri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49">
            <a:extLst>
              <a:ext uri="{FF2B5EF4-FFF2-40B4-BE49-F238E27FC236}">
                <a16:creationId xmlns:a16="http://schemas.microsoft.com/office/drawing/2014/main" id="{77863D6F-4B88-9BE4-5B47-B8A38023D624}"/>
              </a:ext>
            </a:extLst>
          </p:cNvPr>
          <p:cNvSpPr txBox="1"/>
          <p:nvPr/>
        </p:nvSpPr>
        <p:spPr>
          <a:xfrm>
            <a:off x="4530697" y="3010122"/>
            <a:ext cx="4414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Pengelolaan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Diri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Mengurangi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Stres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Tetap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Produktif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49">
            <a:extLst>
              <a:ext uri="{FF2B5EF4-FFF2-40B4-BE49-F238E27FC236}">
                <a16:creationId xmlns:a16="http://schemas.microsoft.com/office/drawing/2014/main" id="{EE2B3F7B-BAD7-A095-9A0A-BFC5DD62D407}"/>
              </a:ext>
            </a:extLst>
          </p:cNvPr>
          <p:cNvSpPr txBox="1"/>
          <p:nvPr/>
        </p:nvSpPr>
        <p:spPr>
          <a:xfrm>
            <a:off x="4530698" y="3279188"/>
            <a:ext cx="4414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Membangun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Jaringan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Ahli di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Bidang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Teknologi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49">
            <a:extLst>
              <a:ext uri="{FF2B5EF4-FFF2-40B4-BE49-F238E27FC236}">
                <a16:creationId xmlns:a16="http://schemas.microsoft.com/office/drawing/2014/main" id="{18BE6743-589F-9AA1-8466-9508C6900B7B}"/>
              </a:ext>
            </a:extLst>
          </p:cNvPr>
          <p:cNvSpPr txBox="1"/>
          <p:nvPr/>
        </p:nvSpPr>
        <p:spPr>
          <a:xfrm>
            <a:off x="4530698" y="3539121"/>
            <a:ext cx="421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Mencari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Feedback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dari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Pengguna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Rekan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Kerja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49">
            <a:extLst>
              <a:ext uri="{FF2B5EF4-FFF2-40B4-BE49-F238E27FC236}">
                <a16:creationId xmlns:a16="http://schemas.microsoft.com/office/drawing/2014/main" id="{170FA098-BF14-16D1-ACFE-157DF35802B8}"/>
              </a:ext>
            </a:extLst>
          </p:cNvPr>
          <p:cNvSpPr txBox="1"/>
          <p:nvPr/>
        </p:nvSpPr>
        <p:spPr>
          <a:xfrm>
            <a:off x="4530697" y="3744401"/>
            <a:ext cx="4558355" cy="339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Menerapkan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Pengetahuan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Meningkatkan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Kualitas</a:t>
            </a:r>
            <a:r>
              <a:rPr lang="en-ID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Internet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C5E1206-A694-3FF5-4F8D-A27FB76FA3A2}"/>
              </a:ext>
            </a:extLst>
          </p:cNvPr>
          <p:cNvSpPr/>
          <p:nvPr/>
        </p:nvSpPr>
        <p:spPr>
          <a:xfrm>
            <a:off x="4408533" y="1478737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FE179A7-9795-8515-9498-590F79803366}"/>
              </a:ext>
            </a:extLst>
          </p:cNvPr>
          <p:cNvSpPr/>
          <p:nvPr/>
        </p:nvSpPr>
        <p:spPr>
          <a:xfrm>
            <a:off x="4408533" y="175573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5DDD83E-4112-F4D1-64E4-2D24D44FEB2E}"/>
              </a:ext>
            </a:extLst>
          </p:cNvPr>
          <p:cNvSpPr/>
          <p:nvPr/>
        </p:nvSpPr>
        <p:spPr>
          <a:xfrm>
            <a:off x="4408533" y="2027218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B6A43F9-95D0-30CF-2DD7-A4B544ED22B0}"/>
              </a:ext>
            </a:extLst>
          </p:cNvPr>
          <p:cNvSpPr/>
          <p:nvPr/>
        </p:nvSpPr>
        <p:spPr>
          <a:xfrm>
            <a:off x="4408533" y="2293183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E3A3101-B652-0C19-FCCA-95930BD4941D}"/>
              </a:ext>
            </a:extLst>
          </p:cNvPr>
          <p:cNvSpPr/>
          <p:nvPr/>
        </p:nvSpPr>
        <p:spPr>
          <a:xfrm>
            <a:off x="4408533" y="2562505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84C6A8E-DA79-16B2-ACB3-608509058FE5}"/>
              </a:ext>
            </a:extLst>
          </p:cNvPr>
          <p:cNvSpPr/>
          <p:nvPr/>
        </p:nvSpPr>
        <p:spPr>
          <a:xfrm>
            <a:off x="4408533" y="282847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73CB8E1-BDD1-7B9E-B991-2ECD020E61EF}"/>
              </a:ext>
            </a:extLst>
          </p:cNvPr>
          <p:cNvSpPr/>
          <p:nvPr/>
        </p:nvSpPr>
        <p:spPr>
          <a:xfrm>
            <a:off x="4408533" y="3088918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8F8BA9-296B-FC6F-8D3F-EC1A66B443B2}"/>
              </a:ext>
            </a:extLst>
          </p:cNvPr>
          <p:cNvSpPr/>
          <p:nvPr/>
        </p:nvSpPr>
        <p:spPr>
          <a:xfrm>
            <a:off x="4408533" y="3352723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9729B93-826D-8517-025D-015E374CC879}"/>
              </a:ext>
            </a:extLst>
          </p:cNvPr>
          <p:cNvSpPr/>
          <p:nvPr/>
        </p:nvSpPr>
        <p:spPr>
          <a:xfrm>
            <a:off x="4408533" y="3611011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367A5A4-8D3E-811A-2047-F54A3C26EE41}"/>
              </a:ext>
            </a:extLst>
          </p:cNvPr>
          <p:cNvSpPr/>
          <p:nvPr/>
        </p:nvSpPr>
        <p:spPr>
          <a:xfrm>
            <a:off x="4408533" y="3854456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TextBox 26">
            <a:extLst>
              <a:ext uri="{FF2B5EF4-FFF2-40B4-BE49-F238E27FC236}">
                <a16:creationId xmlns:a16="http://schemas.microsoft.com/office/drawing/2014/main" id="{B6821917-2BA0-5D54-9E61-66C1298C62BA}"/>
              </a:ext>
            </a:extLst>
          </p:cNvPr>
          <p:cNvSpPr txBox="1"/>
          <p:nvPr/>
        </p:nvSpPr>
        <p:spPr>
          <a:xfrm>
            <a:off x="4139952" y="873881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Beberapa</a:t>
            </a:r>
            <a:r>
              <a:rPr lang="en-US" altLang="ko-KR" sz="1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Langkah </a:t>
            </a:r>
            <a:r>
              <a:rPr lang="en-US" altLang="ko-KR" sz="12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Implementasi</a:t>
            </a:r>
            <a:r>
              <a:rPr lang="en-US" altLang="ko-KR" sz="1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Pengembangan</a:t>
            </a:r>
            <a:r>
              <a:rPr lang="en-US" altLang="ko-KR" sz="1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Potensi</a:t>
            </a:r>
            <a:r>
              <a:rPr lang="en-US" altLang="ko-KR" sz="1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diri</a:t>
            </a:r>
            <a:r>
              <a:rPr lang="en-US" altLang="ko-KR" sz="1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Untuk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Mendukung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Peningkatan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Pelayanan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Internet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51" name="Picture 7">
            <a:extLst>
              <a:ext uri="{FF2B5EF4-FFF2-40B4-BE49-F238E27FC236}">
                <a16:creationId xmlns:a16="http://schemas.microsoft.com/office/drawing/2014/main" id="{E144CC76-A2ED-0E23-51FD-26BFCEB0F4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7" b="12997"/>
          <a:stretch/>
        </p:blipFill>
        <p:spPr bwMode="auto">
          <a:xfrm>
            <a:off x="606385" y="2782930"/>
            <a:ext cx="2885495" cy="1768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9366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0762-210C-AC58-C6E2-F0A10DCCE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19E6B-4AFE-26DB-2F82-0470A8AE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07654"/>
            <a:ext cx="9144000" cy="884466"/>
          </a:xfrm>
        </p:spPr>
        <p:txBody>
          <a:bodyPr/>
          <a:lstStyle/>
          <a:p>
            <a:pPr algn="ctr"/>
            <a:r>
              <a:rPr lang="en-US" altLang="ko-KR" sz="4000" dirty="0">
                <a:solidFill>
                  <a:schemeClr val="accent5"/>
                </a:solidFill>
              </a:rPr>
              <a:t>VI. </a:t>
            </a:r>
            <a:r>
              <a:rPr lang="en-US" altLang="ko-KR" sz="4000" dirty="0" err="1">
                <a:solidFill>
                  <a:schemeClr val="accent5"/>
                </a:solidFill>
              </a:rPr>
              <a:t>Keterkaitan</a:t>
            </a:r>
            <a:r>
              <a:rPr lang="en-US" altLang="ko-KR" sz="4000" dirty="0">
                <a:solidFill>
                  <a:schemeClr val="accent5"/>
                </a:solidFill>
              </a:rPr>
              <a:t> Mata </a:t>
            </a:r>
            <a:r>
              <a:rPr lang="en-US" altLang="ko-KR" sz="4000" dirty="0" err="1"/>
              <a:t>Pelatihan</a:t>
            </a:r>
            <a:r>
              <a:rPr lang="en-US" altLang="ko-KR" sz="4000" dirty="0"/>
              <a:t> </a:t>
            </a:r>
            <a:r>
              <a:rPr lang="en-US" altLang="ko-KR" sz="4000" dirty="0" err="1"/>
              <a:t>Pilihan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5753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12D2C-CB49-7B80-B9AB-3B099C9D1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8F0CF383-EC84-3940-2E63-88AAE24CC881}"/>
              </a:ext>
            </a:extLst>
          </p:cNvPr>
          <p:cNvSpPr/>
          <p:nvPr/>
        </p:nvSpPr>
        <p:spPr>
          <a:xfrm>
            <a:off x="3246188" y="237946"/>
            <a:ext cx="656698" cy="65669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TextBox 38">
            <a:extLst>
              <a:ext uri="{FF2B5EF4-FFF2-40B4-BE49-F238E27FC236}">
                <a16:creationId xmlns:a16="http://schemas.microsoft.com/office/drawing/2014/main" id="{99891949-DE4F-9D27-2710-71BC393FB030}"/>
              </a:ext>
            </a:extLst>
          </p:cNvPr>
          <p:cNvSpPr txBox="1"/>
          <p:nvPr/>
        </p:nvSpPr>
        <p:spPr>
          <a:xfrm>
            <a:off x="3995936" y="339502"/>
            <a:ext cx="1871760" cy="38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(KPK)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50">
            <a:extLst>
              <a:ext uri="{FF2B5EF4-FFF2-40B4-BE49-F238E27FC236}">
                <a16:creationId xmlns:a16="http://schemas.microsoft.com/office/drawing/2014/main" id="{CFFDA734-58A7-E5C3-B159-87BC932BC58D}"/>
              </a:ext>
            </a:extLst>
          </p:cNvPr>
          <p:cNvSpPr txBox="1"/>
          <p:nvPr/>
        </p:nvSpPr>
        <p:spPr>
          <a:xfrm>
            <a:off x="3339238" y="412407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C34FFFB1-2C03-48C6-B795-DF5257A6D1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75606"/>
            <a:ext cx="3888396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131E9D9F-63B0-7F7F-9310-98A549DC00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75606"/>
            <a:ext cx="3888396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Kotak Teks 19">
            <a:extLst>
              <a:ext uri="{FF2B5EF4-FFF2-40B4-BE49-F238E27FC236}">
                <a16:creationId xmlns:a16="http://schemas.microsoft.com/office/drawing/2014/main" id="{C2A57E65-711E-2D14-6124-7530783C0DBC}"/>
              </a:ext>
            </a:extLst>
          </p:cNvPr>
          <p:cNvSpPr txBox="1"/>
          <p:nvPr/>
        </p:nvSpPr>
        <p:spPr>
          <a:xfrm>
            <a:off x="2339752" y="4043865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err="1">
                <a:latin typeface="+mn-lt"/>
                <a:cs typeface="Arial" pitchFamily="34" charset="0"/>
              </a:rPr>
              <a:t>Rapat</a:t>
            </a:r>
            <a:r>
              <a:rPr lang="en-US" altLang="ko-KR" sz="1200" b="1" dirty="0">
                <a:latin typeface="+mn-lt"/>
                <a:cs typeface="Arial" pitchFamily="34" charset="0"/>
              </a:rPr>
              <a:t> </a:t>
            </a:r>
            <a:r>
              <a:rPr lang="en-US" altLang="ko-KR" sz="1200" b="1" dirty="0" err="1">
                <a:latin typeface="+mn-lt"/>
                <a:cs typeface="Arial" pitchFamily="34" charset="0"/>
              </a:rPr>
              <a:t>Korsupgah</a:t>
            </a:r>
            <a:r>
              <a:rPr lang="en-US" altLang="ko-KR" sz="1200" b="1" dirty="0">
                <a:latin typeface="+mn-lt"/>
                <a:cs typeface="Arial" pitchFamily="34" charset="0"/>
              </a:rPr>
              <a:t> KPK</a:t>
            </a:r>
            <a:endParaRPr lang="ko-KR" altLang="en-US" sz="1200" b="1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30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F017-F05F-6077-1FF1-E4A94C13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48A00E3-B179-AD59-623E-FA70F62BB17A}"/>
              </a:ext>
            </a:extLst>
          </p:cNvPr>
          <p:cNvSpPr/>
          <p:nvPr/>
        </p:nvSpPr>
        <p:spPr>
          <a:xfrm>
            <a:off x="2886148" y="237946"/>
            <a:ext cx="656698" cy="65669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" name="TextBox 44">
            <a:extLst>
              <a:ext uri="{FF2B5EF4-FFF2-40B4-BE49-F238E27FC236}">
                <a16:creationId xmlns:a16="http://schemas.microsoft.com/office/drawing/2014/main" id="{5472909B-E7D0-5966-E86F-E85734197E00}"/>
              </a:ext>
            </a:extLst>
          </p:cNvPr>
          <p:cNvSpPr txBox="1"/>
          <p:nvPr/>
        </p:nvSpPr>
        <p:spPr>
          <a:xfrm>
            <a:off x="3635896" y="339502"/>
            <a:ext cx="2736304" cy="38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(BPK)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51">
            <a:extLst>
              <a:ext uri="{FF2B5EF4-FFF2-40B4-BE49-F238E27FC236}">
                <a16:creationId xmlns:a16="http://schemas.microsoft.com/office/drawing/2014/main" id="{DED7DCD5-73EC-1F1F-3505-54BF0B250198}"/>
              </a:ext>
            </a:extLst>
          </p:cNvPr>
          <p:cNvSpPr txBox="1"/>
          <p:nvPr/>
        </p:nvSpPr>
        <p:spPr>
          <a:xfrm>
            <a:off x="2979198" y="412407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4FA1362-8021-E76A-FC94-479D40ADF9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6"/>
          <a:stretch/>
        </p:blipFill>
        <p:spPr bwMode="auto">
          <a:xfrm>
            <a:off x="539552" y="1131590"/>
            <a:ext cx="3888433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3A1E36-705D-5BC5-1724-4F52B10A02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31590"/>
            <a:ext cx="3888433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Kotak Teks 7">
            <a:extLst>
              <a:ext uri="{FF2B5EF4-FFF2-40B4-BE49-F238E27FC236}">
                <a16:creationId xmlns:a16="http://schemas.microsoft.com/office/drawing/2014/main" id="{216E2682-6024-780D-BF89-7CEEF691B855}"/>
              </a:ext>
            </a:extLst>
          </p:cNvPr>
          <p:cNvSpPr txBox="1"/>
          <p:nvPr/>
        </p:nvSpPr>
        <p:spPr>
          <a:xfrm>
            <a:off x="269776" y="4011910"/>
            <a:ext cx="86044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Sosialisasi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Pendidikan Anti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Korupsi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Dinas Pendidikan dan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Kebudayaan</a:t>
            </a:r>
            <a:r>
              <a:rPr lang="en-ID" sz="1200" b="1" dirty="0"/>
              <a:t> </a:t>
            </a:r>
            <a:r>
              <a:rPr lang="en-ID" altLang="ko-KR" sz="1200" b="1" kern="1200" dirty="0">
                <a:effectLst/>
                <a:latin typeface="+mn-lt"/>
                <a:ea typeface="+mn-ea"/>
                <a:cs typeface="+mn-cs"/>
              </a:rPr>
              <a:t>Kota </a:t>
            </a:r>
            <a:r>
              <a:rPr lang="en-ID" altLang="ko-KR" sz="1200" b="1" kern="1200" dirty="0" err="1">
                <a:effectLst/>
                <a:latin typeface="+mn-lt"/>
                <a:ea typeface="+mn-ea"/>
                <a:cs typeface="+mn-cs"/>
              </a:rPr>
              <a:t>Prabumulih</a:t>
            </a:r>
            <a:r>
              <a:rPr lang="en-ID" altLang="ko-KR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altLang="ko-KR" sz="1200" b="1" kern="1200" dirty="0" err="1"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ID" altLang="ko-KR" sz="1200" b="1" kern="1200" dirty="0">
                <a:effectLst/>
                <a:latin typeface="+mn-lt"/>
                <a:ea typeface="+mn-ea"/>
                <a:cs typeface="+mn-cs"/>
              </a:rPr>
              <a:t> 2024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18831904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B024A-28F8-F826-8D62-CCFDF89C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E8D6E17-2BA0-851F-D293-C404A0D616D6}"/>
              </a:ext>
            </a:extLst>
          </p:cNvPr>
          <p:cNvSpPr/>
          <p:nvPr/>
        </p:nvSpPr>
        <p:spPr>
          <a:xfrm>
            <a:off x="2094060" y="237947"/>
            <a:ext cx="656698" cy="65669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extBox 47">
            <a:extLst>
              <a:ext uri="{FF2B5EF4-FFF2-40B4-BE49-F238E27FC236}">
                <a16:creationId xmlns:a16="http://schemas.microsoft.com/office/drawing/2014/main" id="{9ECDAF00-FD3D-0A0E-2EA6-557F0F1B69C6}"/>
              </a:ext>
            </a:extLst>
          </p:cNvPr>
          <p:cNvSpPr txBox="1"/>
          <p:nvPr/>
        </p:nvSpPr>
        <p:spPr>
          <a:xfrm>
            <a:off x="2843808" y="339502"/>
            <a:ext cx="4536056" cy="38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Nasional (BAPPENAS)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52">
            <a:extLst>
              <a:ext uri="{FF2B5EF4-FFF2-40B4-BE49-F238E27FC236}">
                <a16:creationId xmlns:a16="http://schemas.microsoft.com/office/drawing/2014/main" id="{9E780445-1082-943B-58EC-C0B227F2FAEB}"/>
              </a:ext>
            </a:extLst>
          </p:cNvPr>
          <p:cNvSpPr txBox="1"/>
          <p:nvPr/>
        </p:nvSpPr>
        <p:spPr>
          <a:xfrm>
            <a:off x="2187110" y="412407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pic>
        <p:nvPicPr>
          <p:cNvPr id="12" name="Gambar 11" descr="Sebuah gambar berisi pakaian, orang, Wajah manusia, meja&#10;&#10;Deskripsi dibuat secara otomatis">
            <a:extLst>
              <a:ext uri="{FF2B5EF4-FFF2-40B4-BE49-F238E27FC236}">
                <a16:creationId xmlns:a16="http://schemas.microsoft.com/office/drawing/2014/main" id="{BE36D414-9C7A-657F-900E-B301422517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561" y="1355224"/>
            <a:ext cx="2790617" cy="2080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Gambar 13" descr="Sebuah gambar berisi pakaian, orang, dalam ruangan, mebel&#10;&#10;Deskripsi dibuat secara otomatis">
            <a:extLst>
              <a:ext uri="{FF2B5EF4-FFF2-40B4-BE49-F238E27FC236}">
                <a16:creationId xmlns:a16="http://schemas.microsoft.com/office/drawing/2014/main" id="{89CEC75B-402F-D308-BE72-A0DC32FF8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91" y="1355224"/>
            <a:ext cx="2790617" cy="2080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Gambar 15" descr="Sebuah gambar berisi pakaian, orang, dalam ruangan, mebel&#10;&#10;Deskripsi dibuat secara otomatis">
            <a:extLst>
              <a:ext uri="{FF2B5EF4-FFF2-40B4-BE49-F238E27FC236}">
                <a16:creationId xmlns:a16="http://schemas.microsoft.com/office/drawing/2014/main" id="{56957D9C-6C8F-F4DC-A041-0D79752BEA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55224"/>
            <a:ext cx="2790617" cy="2080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Kotak Teks 16">
            <a:extLst>
              <a:ext uri="{FF2B5EF4-FFF2-40B4-BE49-F238E27FC236}">
                <a16:creationId xmlns:a16="http://schemas.microsoft.com/office/drawing/2014/main" id="{6ED3D958-A3D5-AA0E-2458-74375D7A4AEE}"/>
              </a:ext>
            </a:extLst>
          </p:cNvPr>
          <p:cNvSpPr txBox="1"/>
          <p:nvPr/>
        </p:nvSpPr>
        <p:spPr>
          <a:xfrm>
            <a:off x="269776" y="3579862"/>
            <a:ext cx="86044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b="1" dirty="0" err="1"/>
              <a:t>Rapat</a:t>
            </a:r>
            <a:r>
              <a:rPr lang="en-ID" sz="1200" b="1" dirty="0"/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Koordinasi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Perencanaan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Kepala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BAPPEDA Kota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Prabumulih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3194967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CD37B-E74A-2955-5BA3-620039DB4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D0F388A-F016-1395-FFA9-6207C04CB831}"/>
              </a:ext>
            </a:extLst>
          </p:cNvPr>
          <p:cNvSpPr/>
          <p:nvPr/>
        </p:nvSpPr>
        <p:spPr>
          <a:xfrm>
            <a:off x="1034982" y="225656"/>
            <a:ext cx="656698" cy="65669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" name="TextBox 41">
            <a:extLst>
              <a:ext uri="{FF2B5EF4-FFF2-40B4-BE49-F238E27FC236}">
                <a16:creationId xmlns:a16="http://schemas.microsoft.com/office/drawing/2014/main" id="{A0557F47-10AC-39D0-0BD8-6809A83E2327}"/>
              </a:ext>
            </a:extLst>
          </p:cNvPr>
          <p:cNvSpPr txBox="1"/>
          <p:nvPr/>
        </p:nvSpPr>
        <p:spPr>
          <a:xfrm>
            <a:off x="1691680" y="339502"/>
            <a:ext cx="6552728" cy="38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Pemerintahan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Daerah (KEMENDAGRI)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D22D04A1-72E7-0B51-EDD1-1CD8AFB692B1}"/>
              </a:ext>
            </a:extLst>
          </p:cNvPr>
          <p:cNvSpPr txBox="1"/>
          <p:nvPr/>
        </p:nvSpPr>
        <p:spPr>
          <a:xfrm>
            <a:off x="1128032" y="406383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A8620D2-F211-BB08-2E07-5C8BF95F4C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3705429" cy="2704979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35E9708F-3457-A9A9-A84A-D65A744545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44" y="1131588"/>
            <a:ext cx="3705428" cy="2704979"/>
          </a:xfrm>
          <a:prstGeom prst="rect">
            <a:avLst/>
          </a:prstGeom>
        </p:spPr>
      </p:pic>
      <p:sp>
        <p:nvSpPr>
          <p:cNvPr id="12" name="Kotak Teks 11">
            <a:extLst>
              <a:ext uri="{FF2B5EF4-FFF2-40B4-BE49-F238E27FC236}">
                <a16:creationId xmlns:a16="http://schemas.microsoft.com/office/drawing/2014/main" id="{41DDE9AD-B402-B49F-BAAB-1478857C7A12}"/>
              </a:ext>
            </a:extLst>
          </p:cNvPr>
          <p:cNvSpPr txBox="1"/>
          <p:nvPr/>
        </p:nvSpPr>
        <p:spPr>
          <a:xfrm>
            <a:off x="251520" y="3939902"/>
            <a:ext cx="8640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Sosialisasi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Peraturan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Walikota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Prabumulih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Nomor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59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ID" sz="1200" b="1" dirty="0"/>
              <a:t> 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2023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Tata Cara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Penyelenggaraan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Kartu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Kredit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Pemerintah</a:t>
            </a:r>
            <a:r>
              <a:rPr lang="en-ID" sz="1200" b="1" dirty="0"/>
              <a:t> 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Daerah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Pelaksanaan</a:t>
            </a:r>
            <a:r>
              <a:rPr lang="en-ID" sz="1200" b="1" dirty="0"/>
              <a:t> </a:t>
            </a:r>
            <a:r>
              <a:rPr lang="en-ID" sz="1200" b="1" kern="1200" dirty="0">
                <a:effectLst/>
                <a:latin typeface="+mn-lt"/>
                <a:ea typeface="+mn-ea"/>
                <a:cs typeface="+mn-cs"/>
              </a:rPr>
              <a:t>APBD Kota </a:t>
            </a:r>
            <a:r>
              <a:rPr lang="en-ID" sz="1200" b="1" kern="1200" dirty="0" err="1">
                <a:effectLst/>
                <a:latin typeface="+mn-lt"/>
                <a:ea typeface="+mn-ea"/>
                <a:cs typeface="+mn-cs"/>
              </a:rPr>
              <a:t>Prabumulih</a:t>
            </a:r>
            <a:endParaRPr lang="ko-KR" altLang="en-US" sz="1200" b="1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57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dirty="0">
                <a:solidFill>
                  <a:schemeClr val="accent5"/>
                </a:solidFill>
              </a:rPr>
              <a:t>Mata </a:t>
            </a:r>
            <a:r>
              <a:rPr lang="en-US" altLang="ko-KR" sz="2400" dirty="0" err="1">
                <a:solidFill>
                  <a:schemeClr val="accent5"/>
                </a:solidFill>
              </a:rPr>
              <a:t>Pelatihan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Pilihan</a:t>
            </a:r>
            <a:endParaRPr lang="ko-KR" alt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086933"/>
              </p:ext>
            </p:extLst>
          </p:nvPr>
        </p:nvGraphicFramePr>
        <p:xfrm>
          <a:off x="336257" y="2113374"/>
          <a:ext cx="1836330" cy="2808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Membina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Kerjasama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 </a:t>
                      </a: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Industri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 Kata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Kunci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agar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Sukses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Berkarir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Developing Self</a:t>
                      </a:r>
                    </a:p>
                    <a:p>
                      <a:pPr algn="ctr" latinLnBrk="1"/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Regulated Learning to</a:t>
                      </a:r>
                    </a:p>
                    <a:p>
                      <a:pPr algn="ctr" latinLnBrk="1"/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obtain Your Goals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Effective communication using NLP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Meningkatkan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active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listening skill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057940"/>
              </p:ext>
            </p:extLst>
          </p:nvPr>
        </p:nvGraphicFramePr>
        <p:xfrm>
          <a:off x="2563211" y="2341974"/>
          <a:ext cx="183633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algn="ctr"/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Menentukan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Strategi</a:t>
                      </a:r>
                    </a:p>
                    <a:p>
                      <a:pPr algn="ctr"/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Kecerdasaan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Buatan</a:t>
                      </a:r>
                      <a:endParaRPr lang="en-ID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Menciptakan</a:t>
                      </a:r>
                      <a:endParaRPr lang="en-ID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Nilai di </a:t>
                      </a: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Pemerintahan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Pengenalan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 dan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Perkembangnya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Ragam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Penggunaan</a:t>
                      </a:r>
                      <a:endParaRPr lang="en-ID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Kecerdasaan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Buatan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</a:t>
                      </a:r>
                    </a:p>
                    <a:p>
                      <a:pPr algn="ctr" latinLnBrk="1"/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Success Stories dan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 Highlight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07428"/>
              </p:ext>
            </p:extLst>
          </p:nvPr>
        </p:nvGraphicFramePr>
        <p:xfrm>
          <a:off x="6971413" y="2113374"/>
          <a:ext cx="183633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Mengaktifkan</a:t>
                      </a:r>
                      <a:endParaRPr lang="en-ID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Tranformasi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 </a:t>
                      </a: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</a:t>
                      </a:r>
                      <a:endParaRPr lang="en-ID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Pemerintahan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Apa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Itu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endParaRPr lang="en-ID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Faktor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Keberhasilan</a:t>
                      </a:r>
                      <a:endParaRPr lang="en-ID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Langkah-Langkah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Kasus</a:t>
                      </a:r>
                      <a:endParaRPr lang="en-ID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Pemerintahan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23661"/>
              </p:ext>
            </p:extLst>
          </p:nvPr>
        </p:nvGraphicFramePr>
        <p:xfrm>
          <a:off x="4751894" y="2341974"/>
          <a:ext cx="1836330" cy="215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Mengaktifkan</a:t>
                      </a:r>
                      <a:endParaRPr lang="en-ID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 Sektor UMKM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2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Transformasi</a:t>
                      </a:r>
                      <a:r>
                        <a:rPr lang="en-ID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People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1">
            <a:extLst>
              <a:ext uri="{FF2B5EF4-FFF2-40B4-BE49-F238E27FC236}">
                <a16:creationId xmlns:a16="http://schemas.microsoft.com/office/drawing/2014/main" id="{F6B3B894-9205-0E35-5B83-F12B54F0AC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93" t="6621" r="32337" b="38824"/>
          <a:stretch/>
        </p:blipFill>
        <p:spPr bwMode="auto">
          <a:xfrm>
            <a:off x="336257" y="843558"/>
            <a:ext cx="1840267" cy="1206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B27FFA25-8E06-9C39-7491-2988CE78F2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35" t="8668" r="29454" b="33604"/>
          <a:stretch/>
        </p:blipFill>
        <p:spPr bwMode="auto">
          <a:xfrm>
            <a:off x="2555776" y="1059581"/>
            <a:ext cx="1843765" cy="1234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2EB14978-8C31-2C87-866E-46E23A86DE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66" t="17340" r="27986" b="28267"/>
          <a:stretch/>
        </p:blipFill>
        <p:spPr bwMode="auto">
          <a:xfrm>
            <a:off x="4751171" y="1049634"/>
            <a:ext cx="1836330" cy="1234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576E9DC9-391D-611B-AB51-64078F4763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965" t="20965" r="25332" b="23856"/>
          <a:stretch/>
        </p:blipFill>
        <p:spPr bwMode="auto">
          <a:xfrm>
            <a:off x="6953084" y="843558"/>
            <a:ext cx="1836330" cy="1224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4609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45EB5-87AA-E205-0A8B-9C8144C1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DA5D648-4EDB-E88C-011E-189D21AD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2546"/>
            <a:ext cx="9144000" cy="627534"/>
          </a:xfrm>
        </p:spPr>
        <p:txBody>
          <a:bodyPr/>
          <a:lstStyle/>
          <a:p>
            <a:r>
              <a:rPr lang="en-US" altLang="ko-KR" sz="2000" dirty="0">
                <a:solidFill>
                  <a:schemeClr val="accent5"/>
                </a:solidFill>
              </a:rPr>
              <a:t>Kesimpulan</a:t>
            </a:r>
            <a:endParaRPr lang="ko-KR" altLang="en-US" sz="2000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985185C8-AD9C-E8B0-DC3D-B5500BD85812}"/>
              </a:ext>
            </a:extLst>
          </p:cNvPr>
          <p:cNvSpPr txBox="1"/>
          <p:nvPr/>
        </p:nvSpPr>
        <p:spPr>
          <a:xfrm>
            <a:off x="136612" y="339502"/>
            <a:ext cx="8870776" cy="4506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9017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Peningkatan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Aksesibilitas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Internet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melalui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Pembuatan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Perjanjian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kerja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sama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dalam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hal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ini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perjanjian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kerja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sama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antara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Pemerintah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Kota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Prabumulih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ID" sz="110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dengan</a:t>
            </a:r>
            <a:r>
              <a:rPr lang="en-ID" sz="1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PT. Telkom Indonesia dan PT. Java Digital Nusantara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berhasil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di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sasaran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terutama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 wilayah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sebelumnya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1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Keberadaan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Publik: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proses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Hal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kepuasan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Partisipasi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dan Stakeholder: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keberhasilan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SDM: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pegawai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berkontribusi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optimal.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Tantangan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dan Non-Teknis: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geografis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resistensi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matang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partisipasi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5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C916C-290C-E42C-396B-12566CF7B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67B8A-2944-4C9F-A28E-AE2E0512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116"/>
            <a:ext cx="9144000" cy="884466"/>
          </a:xfrm>
        </p:spPr>
        <p:txBody>
          <a:bodyPr/>
          <a:lstStyle/>
          <a:p>
            <a:r>
              <a:rPr lang="en-US" altLang="ko-KR" dirty="0" err="1">
                <a:solidFill>
                  <a:schemeClr val="accent5"/>
                </a:solidFill>
              </a:rPr>
              <a:t>Tiga</a:t>
            </a:r>
            <a:r>
              <a:rPr lang="en-US" altLang="ko-KR" dirty="0">
                <a:solidFill>
                  <a:schemeClr val="accent5"/>
                </a:solidFill>
              </a:rPr>
              <a:t> </a:t>
            </a:r>
            <a:r>
              <a:rPr lang="en-US" altLang="ko-KR" dirty="0" err="1">
                <a:solidFill>
                  <a:schemeClr val="accent5"/>
                </a:solidFill>
              </a:rPr>
              <a:t>Tahap</a:t>
            </a:r>
            <a:r>
              <a:rPr lang="en-US" altLang="ko-KR" dirty="0">
                <a:solidFill>
                  <a:schemeClr val="accent5"/>
                </a:solidFill>
              </a:rPr>
              <a:t> </a:t>
            </a:r>
            <a:r>
              <a:rPr lang="en-US" altLang="ko-KR" dirty="0" err="1"/>
              <a:t>Proyek</a:t>
            </a:r>
            <a:endParaRPr lang="ko-KR" alt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F42AEB-F57B-719A-0331-BFDFEB6C10D1}"/>
              </a:ext>
            </a:extLst>
          </p:cNvPr>
          <p:cNvGrpSpPr/>
          <p:nvPr/>
        </p:nvGrpSpPr>
        <p:grpSpPr>
          <a:xfrm>
            <a:off x="503549" y="1491630"/>
            <a:ext cx="8136901" cy="1552788"/>
            <a:chOff x="1186482" y="1119644"/>
            <a:chExt cx="7560810" cy="1552788"/>
          </a:xfrm>
        </p:grpSpPr>
        <p:sp>
          <p:nvSpPr>
            <p:cNvPr id="11" name="Chevron 10">
              <a:extLst>
                <a:ext uri="{FF2B5EF4-FFF2-40B4-BE49-F238E27FC236}">
                  <a16:creationId xmlns:a16="http://schemas.microsoft.com/office/drawing/2014/main" id="{D860CAA1-36C0-8615-160F-B551CEF18FFE}"/>
                </a:ext>
              </a:extLst>
            </p:cNvPr>
            <p:cNvSpPr/>
            <p:nvPr/>
          </p:nvSpPr>
          <p:spPr>
            <a:xfrm>
              <a:off x="1186482" y="1509706"/>
              <a:ext cx="2445446" cy="772664"/>
            </a:xfrm>
            <a:prstGeom prst="chevron">
              <a:avLst>
                <a:gd name="adj" fmla="val 4485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b="1" dirty="0" err="1">
                  <a:solidFill>
                    <a:schemeClr val="bg1"/>
                  </a:solidFill>
                </a:rPr>
                <a:t>Jangka</a:t>
              </a:r>
              <a:r>
                <a:rPr lang="en-US" altLang="ko-KR" sz="1200" b="1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b="1" dirty="0" err="1">
                  <a:solidFill>
                    <a:schemeClr val="bg1"/>
                  </a:solidFill>
                </a:rPr>
                <a:t>Pendek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Chevron 11">
              <a:extLst>
                <a:ext uri="{FF2B5EF4-FFF2-40B4-BE49-F238E27FC236}">
                  <a16:creationId xmlns:a16="http://schemas.microsoft.com/office/drawing/2014/main" id="{237D73C2-C73B-A50F-59F0-9C1F05A7E983}"/>
                </a:ext>
              </a:extLst>
            </p:cNvPr>
            <p:cNvSpPr/>
            <p:nvPr/>
          </p:nvSpPr>
          <p:spPr>
            <a:xfrm>
              <a:off x="3341404" y="1509706"/>
              <a:ext cx="2713144" cy="772664"/>
            </a:xfrm>
            <a:prstGeom prst="chevron">
              <a:avLst>
                <a:gd name="adj" fmla="val 4485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100" b="1" dirty="0" err="1">
                  <a:solidFill>
                    <a:schemeClr val="bg1"/>
                  </a:solidFill>
                </a:rPr>
                <a:t>Jangka</a:t>
              </a:r>
              <a:r>
                <a:rPr lang="en-US" altLang="ko-KR" sz="1100" b="1" dirty="0">
                  <a:solidFill>
                    <a:schemeClr val="bg1"/>
                  </a:solidFill>
                </a:rPr>
                <a:t> </a:t>
              </a:r>
              <a:r>
                <a:rPr lang="en-US" altLang="ko-KR" sz="1100" b="1" dirty="0" err="1">
                  <a:solidFill>
                    <a:schemeClr val="bg1"/>
                  </a:solidFill>
                </a:rPr>
                <a:t>Menengah</a:t>
              </a:r>
              <a:endParaRPr lang="ko-KR" alt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Up Arrow 7">
              <a:extLst>
                <a:ext uri="{FF2B5EF4-FFF2-40B4-BE49-F238E27FC236}">
                  <a16:creationId xmlns:a16="http://schemas.microsoft.com/office/drawing/2014/main" id="{0BDE3BFE-B051-2DF4-E0D4-969CB05FEBD7}"/>
                </a:ext>
              </a:extLst>
            </p:cNvPr>
            <p:cNvSpPr/>
            <p:nvPr/>
          </p:nvSpPr>
          <p:spPr>
            <a:xfrm rot="5400000">
              <a:off x="6490342" y="415482"/>
              <a:ext cx="1552788" cy="2961112"/>
            </a:xfrm>
            <a:custGeom>
              <a:avLst/>
              <a:gdLst/>
              <a:ahLst/>
              <a:cxnLst/>
              <a:rect l="l" t="t" r="r" b="b"/>
              <a:pathLst>
                <a:path w="1552788" h="2015662">
                  <a:moveTo>
                    <a:pt x="0" y="736643"/>
                  </a:moveTo>
                  <a:lnTo>
                    <a:pt x="776394" y="0"/>
                  </a:lnTo>
                  <a:lnTo>
                    <a:pt x="1552788" y="736643"/>
                  </a:lnTo>
                  <a:lnTo>
                    <a:pt x="1164591" y="736643"/>
                  </a:lnTo>
                  <a:lnTo>
                    <a:pt x="1164591" y="2015662"/>
                  </a:lnTo>
                  <a:lnTo>
                    <a:pt x="1162556" y="2015662"/>
                  </a:lnTo>
                  <a:lnTo>
                    <a:pt x="776394" y="1669237"/>
                  </a:lnTo>
                  <a:lnTo>
                    <a:pt x="390233" y="2015662"/>
                  </a:lnTo>
                  <a:lnTo>
                    <a:pt x="388197" y="2015662"/>
                  </a:lnTo>
                  <a:lnTo>
                    <a:pt x="388197" y="7366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F2098A5-9FBA-8DD4-20E8-CCE32A027521}"/>
              </a:ext>
            </a:extLst>
          </p:cNvPr>
          <p:cNvSpPr txBox="1"/>
          <p:nvPr/>
        </p:nvSpPr>
        <p:spPr>
          <a:xfrm>
            <a:off x="5762271" y="3193890"/>
            <a:ext cx="1856447" cy="184666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Juli 2025 </a:t>
            </a:r>
            <a:r>
              <a:rPr lang="en-US" altLang="ko-KR" sz="1200" b="1" dirty="0" err="1">
                <a:solidFill>
                  <a:schemeClr val="accent1"/>
                </a:solidFill>
                <a:cs typeface="Arial" pitchFamily="34" charset="0"/>
              </a:rPr>
              <a:t>s.d</a:t>
            </a:r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 April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141C31-BF7B-73A4-2C16-D00E207E7488}"/>
              </a:ext>
            </a:extLst>
          </p:cNvPr>
          <p:cNvSpPr txBox="1"/>
          <p:nvPr/>
        </p:nvSpPr>
        <p:spPr>
          <a:xfrm>
            <a:off x="3135324" y="3194214"/>
            <a:ext cx="2156941" cy="184666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200" b="1" dirty="0" err="1">
                <a:solidFill>
                  <a:schemeClr val="accent2"/>
                </a:solidFill>
                <a:cs typeface="Arial" pitchFamily="34" charset="0"/>
              </a:rPr>
              <a:t>Januari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 2025 </a:t>
            </a:r>
            <a:r>
              <a:rPr lang="en-US" altLang="ko-KR" sz="1200" b="1" dirty="0" err="1">
                <a:solidFill>
                  <a:schemeClr val="accent2"/>
                </a:solidFill>
                <a:cs typeface="Arial" pitchFamily="34" charset="0"/>
              </a:rPr>
              <a:t>s.d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 Juni 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8CEFDD-2CFA-21DB-5543-DCBF1CD362C0}"/>
              </a:ext>
            </a:extLst>
          </p:cNvPr>
          <p:cNvSpPr txBox="1"/>
          <p:nvPr/>
        </p:nvSpPr>
        <p:spPr>
          <a:xfrm>
            <a:off x="408785" y="3194214"/>
            <a:ext cx="2611209" cy="184666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Oktober 2024 </a:t>
            </a:r>
            <a:r>
              <a:rPr lang="en-US" altLang="ko-KR" sz="1200" b="1" dirty="0" err="1">
                <a:solidFill>
                  <a:schemeClr val="accent3"/>
                </a:solidFill>
                <a:cs typeface="Arial" pitchFamily="34" charset="0"/>
              </a:rPr>
              <a:t>s.d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accent3"/>
                </a:solidFill>
                <a:cs typeface="Arial" pitchFamily="34" charset="0"/>
              </a:rPr>
              <a:t>Desember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 2024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5F3F929-9B90-E694-8076-C3D8B7B19E30}"/>
              </a:ext>
            </a:extLst>
          </p:cNvPr>
          <p:cNvCxnSpPr/>
          <p:nvPr/>
        </p:nvCxnSpPr>
        <p:spPr>
          <a:xfrm>
            <a:off x="1760704" y="2762166"/>
            <a:ext cx="0" cy="32235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8B3D2A7-F1C9-BFB7-02F4-17F2B72CA43F}"/>
              </a:ext>
            </a:extLst>
          </p:cNvPr>
          <p:cNvCxnSpPr/>
          <p:nvPr/>
        </p:nvCxnSpPr>
        <p:spPr>
          <a:xfrm>
            <a:off x="4282599" y="2762166"/>
            <a:ext cx="0" cy="32235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170F36D-03D0-3DFE-5747-33D34A0A45B8}"/>
              </a:ext>
            </a:extLst>
          </p:cNvPr>
          <p:cNvCxnSpPr/>
          <p:nvPr/>
        </p:nvCxnSpPr>
        <p:spPr>
          <a:xfrm>
            <a:off x="6690495" y="2762166"/>
            <a:ext cx="0" cy="32235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Kotak Teks 4">
            <a:extLst>
              <a:ext uri="{FF2B5EF4-FFF2-40B4-BE49-F238E27FC236}">
                <a16:creationId xmlns:a16="http://schemas.microsoft.com/office/drawing/2014/main" id="{7AFBDB0E-9C29-18E7-FC06-3803DEF1AAC9}"/>
              </a:ext>
            </a:extLst>
          </p:cNvPr>
          <p:cNvSpPr txBox="1"/>
          <p:nvPr/>
        </p:nvSpPr>
        <p:spPr>
          <a:xfrm>
            <a:off x="6248798" y="2129524"/>
            <a:ext cx="17099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err="1">
                <a:solidFill>
                  <a:schemeClr val="bg1"/>
                </a:solidFill>
              </a:rPr>
              <a:t>Jangka</a:t>
            </a:r>
            <a:r>
              <a:rPr lang="en-US" altLang="ko-KR" sz="1200" b="1" dirty="0">
                <a:solidFill>
                  <a:schemeClr val="bg1"/>
                </a:solidFill>
              </a:rPr>
              <a:t> Panjang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199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F42D8-1645-40E2-0FA0-5898BE12C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C395DDA2-5F70-CE6C-5F67-A26A33E82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Saran</a:t>
            </a:r>
            <a:endParaRPr lang="ko-KR" altLang="en-US" sz="2800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62175B58-DFB0-72F0-BFA4-76FCCD7D374A}"/>
              </a:ext>
            </a:extLst>
          </p:cNvPr>
          <p:cNvSpPr txBox="1"/>
          <p:nvPr/>
        </p:nvSpPr>
        <p:spPr>
          <a:xfrm>
            <a:off x="136612" y="518495"/>
            <a:ext cx="8870776" cy="4106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Pemeliharaan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pemeliharaan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berkala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andal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Disarankan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mengadakan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memanfaatkan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Luas: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Perluasan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swasta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akademisi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memperkuat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inovasi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dan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monitoring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diterapkan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Diversifikasi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Pendanaan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Mengupayakan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alternatif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CSR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hibah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Dari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Pusat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kesinambungan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Dinas 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ID" sz="11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membawa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positif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panjang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1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11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185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3D36D-160C-8E65-24A0-CAF36CB1C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8A18BEF4-B850-AAB1-7972-3B9E719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Lesson Learned</a:t>
            </a:r>
            <a:endParaRPr lang="ko-KR" altLang="en-US" sz="2800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D3C8567B-2D1B-450C-505C-FDDD1497092A}"/>
              </a:ext>
            </a:extLst>
          </p:cNvPr>
          <p:cNvSpPr txBox="1"/>
          <p:nvPr/>
        </p:nvSpPr>
        <p:spPr>
          <a:xfrm>
            <a:off x="136612" y="699730"/>
            <a:ext cx="8870776" cy="3888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Lesson learned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hal-hal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800"/>
              </a:spcAft>
            </a:pP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Matang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Pemahaman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spesifik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bermanfaat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Pemetaan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paling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membutuhkan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geografis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pendukung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koordinasi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Kerjasama Lintas Sektor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OperatorTelekomunikasi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kepentinagn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miskomunikasi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tekologi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Guna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Pilihan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VSAT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Fiber Optik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mengintegrasikan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ramah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ekonomis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4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9424B-CD73-91D1-BC76-07DE7E05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57ECF082-B04A-78EC-04D9-86618C20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008"/>
            <a:ext cx="9144000" cy="627534"/>
          </a:xfrm>
        </p:spPr>
        <p:txBody>
          <a:bodyPr/>
          <a:lstStyle/>
          <a:p>
            <a:r>
              <a:rPr lang="en-US" altLang="ko-KR" sz="2400" dirty="0">
                <a:solidFill>
                  <a:schemeClr val="accent5"/>
                </a:solidFill>
              </a:rPr>
              <a:t>Lesson Learned - </a:t>
            </a:r>
            <a:r>
              <a:rPr lang="en-US" altLang="ko-KR" sz="2400" dirty="0" err="1">
                <a:solidFill>
                  <a:schemeClr val="accent5"/>
                </a:solidFill>
              </a:rPr>
              <a:t>Lanjutan</a:t>
            </a:r>
            <a:endParaRPr lang="ko-KR" altLang="en-US" sz="2400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2EEBF909-33F1-793E-39F7-F6E75343F40C}"/>
              </a:ext>
            </a:extLst>
          </p:cNvPr>
          <p:cNvSpPr txBox="1"/>
          <p:nvPr/>
        </p:nvSpPr>
        <p:spPr>
          <a:xfrm>
            <a:off x="136612" y="851490"/>
            <a:ext cx="8870776" cy="2944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SDM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pemeliharaan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pemahaman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penggunaanya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Keberlanjutan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melbatkan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berbasisb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CSR (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Bantuan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Pusat)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keberlangsungan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Pemeliharaan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rutin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teknis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berfungsi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optimal.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Adaptasi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konsisten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rutin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diperbaiki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Fleksibiltasi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menyesuaikan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berubah-berubah</a:t>
            </a:r>
            <a:r>
              <a:rPr lang="en-ID" sz="1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dilapangan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281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147D6-F82A-8036-11CA-C4A38431D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CDB83A8-92D3-0828-E776-5FB5009DE391}"/>
              </a:ext>
            </a:extLst>
          </p:cNvPr>
          <p:cNvGrpSpPr/>
          <p:nvPr/>
        </p:nvGrpSpPr>
        <p:grpSpPr>
          <a:xfrm>
            <a:off x="1907704" y="1985806"/>
            <a:ext cx="5472608" cy="826255"/>
            <a:chOff x="1828381" y="3313206"/>
            <a:chExt cx="5472608" cy="826255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B8B99128-2CF4-A593-80A2-BFA00BEE764A}"/>
                </a:ext>
              </a:extLst>
            </p:cNvPr>
            <p:cNvSpPr txBox="1">
              <a:spLocks/>
            </p:cNvSpPr>
            <p:nvPr/>
          </p:nvSpPr>
          <p:spPr>
            <a:xfrm>
              <a:off x="1828381" y="3313206"/>
              <a:ext cx="5472608" cy="542078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36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en-US" altLang="ko-KR" dirty="0" err="1">
                  <a:solidFill>
                    <a:schemeClr val="accent5"/>
                  </a:solidFill>
                  <a:latin typeface="+mj-lt"/>
                </a:rPr>
                <a:t>Terima</a:t>
              </a:r>
              <a:r>
                <a:rPr lang="en-US" altLang="ko-KR" dirty="0">
                  <a:solidFill>
                    <a:schemeClr val="accent5"/>
                  </a:solidFill>
                  <a:latin typeface="+mj-lt"/>
                </a:rPr>
                <a:t> Kasih</a:t>
              </a:r>
              <a:endParaRPr lang="ko-KR" altLang="en-US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7" name="Text Placeholder 7">
              <a:extLst>
                <a:ext uri="{FF2B5EF4-FFF2-40B4-BE49-F238E27FC236}">
                  <a16:creationId xmlns:a16="http://schemas.microsoft.com/office/drawing/2014/main" id="{2C9027AC-30FF-D551-6981-5EFDE8C8D391}"/>
                </a:ext>
              </a:extLst>
            </p:cNvPr>
            <p:cNvSpPr txBox="1">
              <a:spLocks/>
            </p:cNvSpPr>
            <p:nvPr/>
          </p:nvSpPr>
          <p:spPr>
            <a:xfrm>
              <a:off x="1828381" y="3862774"/>
              <a:ext cx="5472608" cy="27668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cs typeface="Arial" pitchFamily="34" charset="0"/>
                </a:rPr>
                <a:t>Drs. </a:t>
              </a:r>
              <a:r>
                <a:rPr lang="en-US" altLang="ko-KR" sz="1400" b="1" dirty="0" err="1">
                  <a:cs typeface="Arial" pitchFamily="34" charset="0"/>
                </a:rPr>
                <a:t>Mulyadi</a:t>
              </a:r>
              <a:r>
                <a:rPr lang="en-US" altLang="ko-KR" sz="1400" b="1" dirty="0">
                  <a:cs typeface="Arial" pitchFamily="34" charset="0"/>
                </a:rPr>
                <a:t>, M.si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pic>
        <p:nvPicPr>
          <p:cNvPr id="9" name="Picture 1">
            <a:extLst>
              <a:ext uri="{FF2B5EF4-FFF2-40B4-BE49-F238E27FC236}">
                <a16:creationId xmlns:a16="http://schemas.microsoft.com/office/drawing/2014/main" id="{8C7DAAE9-DF43-6F90-CBD4-7D4D58D3F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06" t="23005" r="17374" b="21022"/>
          <a:stretch/>
        </p:blipFill>
        <p:spPr bwMode="auto">
          <a:xfrm>
            <a:off x="3865625" y="3867894"/>
            <a:ext cx="1412749" cy="11692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CF936672-5032-57AA-D83F-5608236D17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95" t="22120" r="18606" b="19469"/>
          <a:stretch/>
        </p:blipFill>
        <p:spPr bwMode="auto">
          <a:xfrm>
            <a:off x="251520" y="1211888"/>
            <a:ext cx="2620412" cy="2089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D9359D59-3A0D-C2D9-8AF1-625CE79D22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70" y="1211888"/>
            <a:ext cx="2620412" cy="2087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38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1BA71-FF57-266D-1D46-5FFFD5594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99A1A-E7DD-7B88-D5F7-BF620361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874"/>
            <a:ext cx="9144000" cy="568660"/>
          </a:xfrm>
        </p:spPr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Tahapan</a:t>
            </a:r>
            <a:r>
              <a:rPr lang="en-US" altLang="ko-KR" sz="2400" dirty="0">
                <a:solidFill>
                  <a:schemeClr val="accent5"/>
                </a:solidFill>
              </a:rPr>
              <a:t> Utama </a:t>
            </a:r>
            <a:r>
              <a:rPr lang="en-US" altLang="ko-KR" sz="2400" dirty="0" err="1">
                <a:solidFill>
                  <a:schemeClr val="accent5"/>
                </a:solidFill>
              </a:rPr>
              <a:t>Dalam</a:t>
            </a:r>
            <a:r>
              <a:rPr lang="en-US" altLang="ko-KR" sz="2400" dirty="0">
                <a:solidFill>
                  <a:schemeClr val="accent5"/>
                </a:solidFill>
              </a:rPr>
              <a:t> </a:t>
            </a:r>
            <a:r>
              <a:rPr lang="en-US" altLang="ko-KR" sz="2400" dirty="0" err="1">
                <a:solidFill>
                  <a:schemeClr val="accent5"/>
                </a:solidFill>
              </a:rPr>
              <a:t>Pelaksanaan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Proyek</a:t>
            </a:r>
            <a:r>
              <a:rPr lang="en-US" altLang="ko-KR" sz="2400" dirty="0"/>
              <a:t> </a:t>
            </a:r>
            <a:r>
              <a:rPr lang="en-US" altLang="ko-KR" sz="2400" dirty="0" err="1"/>
              <a:t>Jangka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Pendek</a:t>
            </a:r>
            <a:endParaRPr lang="ko-KR" altLang="en-US" sz="2400" dirty="0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AA92485C-84BD-F5C6-B2C9-8FE318394428}"/>
              </a:ext>
            </a:extLst>
          </p:cNvPr>
          <p:cNvSpPr/>
          <p:nvPr/>
        </p:nvSpPr>
        <p:spPr>
          <a:xfrm rot="5400000">
            <a:off x="8023586" y="824551"/>
            <a:ext cx="993902" cy="743886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213EE4CF-8E1A-A6BE-2DF3-4D486ED29E2D}"/>
              </a:ext>
            </a:extLst>
          </p:cNvPr>
          <p:cNvSpPr/>
          <p:nvPr/>
        </p:nvSpPr>
        <p:spPr>
          <a:xfrm rot="5400000">
            <a:off x="6926505" y="1955064"/>
            <a:ext cx="1509649" cy="986409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7903F9D-A899-67D2-BAF0-8011816B6833}"/>
              </a:ext>
            </a:extLst>
          </p:cNvPr>
          <p:cNvSpPr/>
          <p:nvPr/>
        </p:nvSpPr>
        <p:spPr>
          <a:xfrm rot="5400000">
            <a:off x="5995580" y="3409230"/>
            <a:ext cx="1398684" cy="986409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781BE1-5EE8-8DC4-30D1-3FBA9C74A29F}"/>
              </a:ext>
            </a:extLst>
          </p:cNvPr>
          <p:cNvGrpSpPr/>
          <p:nvPr/>
        </p:nvGrpSpPr>
        <p:grpSpPr>
          <a:xfrm>
            <a:off x="1234288" y="699542"/>
            <a:ext cx="6938112" cy="824004"/>
            <a:chOff x="2113657" y="4283314"/>
            <a:chExt cx="3647460" cy="82400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134EA8-4F84-52E4-4A3E-EAADBDA3CFBA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yang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meliputi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proses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kegiatan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berupa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analisis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kebutuhan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,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penyusunan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draf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,    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penyempurnaan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finalisasi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,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pengesahan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sosialisasi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FE0B0A-4327-959D-CAC8-17B8893C69E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Membuat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ekosistem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pelayanan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internet di Kota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Prabumulih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D421588-B2F1-C6ED-7D3D-9CF2385EDE38}"/>
              </a:ext>
            </a:extLst>
          </p:cNvPr>
          <p:cNvGrpSpPr/>
          <p:nvPr/>
        </p:nvGrpSpPr>
        <p:grpSpPr>
          <a:xfrm>
            <a:off x="35496" y="1754419"/>
            <a:ext cx="7157274" cy="1105363"/>
            <a:chOff x="2093754" y="4283314"/>
            <a:chExt cx="3667363" cy="11053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63720A-1517-4893-C443-1AAA52C8B8FD}"/>
                </a:ext>
              </a:extLst>
            </p:cNvPr>
            <p:cNvSpPr txBox="1"/>
            <p:nvPr/>
          </p:nvSpPr>
          <p:spPr>
            <a:xfrm>
              <a:off x="2093754" y="4495163"/>
              <a:ext cx="3667361" cy="893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yang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meliputi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proses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kegiatan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indentifikasi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kebutuhan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kerja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sama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perencanaan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pembentukan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tim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negosiasi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dengan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pihak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PT. Telkom Indonesia dan PT. Java Digital Nusantara,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penyusunan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review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perjanjian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pengesahan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penandatanganan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perjanjian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implementasi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dan monitoring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kerja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sz="1200" kern="1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sama</a:t>
              </a:r>
              <a:r>
                <a:rPr lang="en-ID" sz="12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D3FB05-6DEC-A160-F401-6D3F679CB9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Membuat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Perjanjian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Kerja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sama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dengan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PT. Telkom Indonesia dan PT. Java Digital Nusantara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4712EB-65AB-934B-AA67-284D4E0C43FD}"/>
              </a:ext>
            </a:extLst>
          </p:cNvPr>
          <p:cNvGrpSpPr/>
          <p:nvPr/>
        </p:nvGrpSpPr>
        <p:grpSpPr>
          <a:xfrm>
            <a:off x="539552" y="3147814"/>
            <a:ext cx="5653156" cy="1378002"/>
            <a:chOff x="2113657" y="4283314"/>
            <a:chExt cx="3647460" cy="13780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1C896F-E6CD-3D2C-A3D1-C5225C491B8E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1166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meliputi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proses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kegiatan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berupa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analisis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situasi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saat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ini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terkait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infrastruktur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,  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regulasi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layanan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internet yang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ada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kebutuhan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pasar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serta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tantangan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   yang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dihadapi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oleh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penyedia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layanan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internet,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pengguna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pemangku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    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kepentingan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lainnya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B42C1-A560-EA72-F410-FE50DC873E19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Membuat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Peta Jalan Pembangunan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Ekosistem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Pelayanan</a:t>
              </a:r>
              <a:r>
                <a:rPr lang="en-ID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Internet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C482FFA-8DA1-A89C-6431-F3436B6E6084}"/>
              </a:ext>
            </a:extLst>
          </p:cNvPr>
          <p:cNvSpPr txBox="1"/>
          <p:nvPr/>
        </p:nvSpPr>
        <p:spPr>
          <a:xfrm>
            <a:off x="8172400" y="823813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86A7C9-9589-84EA-1778-C2147C2B478C}"/>
              </a:ext>
            </a:extLst>
          </p:cNvPr>
          <p:cNvSpPr txBox="1"/>
          <p:nvPr/>
        </p:nvSpPr>
        <p:spPr>
          <a:xfrm>
            <a:off x="7269754" y="1923678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7D7398-B9AB-72C8-2196-3B77DEE5092E}"/>
              </a:ext>
            </a:extLst>
          </p:cNvPr>
          <p:cNvSpPr txBox="1"/>
          <p:nvPr/>
        </p:nvSpPr>
        <p:spPr>
          <a:xfrm>
            <a:off x="6261642" y="3435846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EF4DB197-5E71-F772-1D75-407DE022D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68" t="25695" r="35268" b="15819"/>
          <a:stretch/>
        </p:blipFill>
        <p:spPr bwMode="auto">
          <a:xfrm>
            <a:off x="7524328" y="2427065"/>
            <a:ext cx="1503609" cy="14388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38F774B5-7326-81B8-53E9-81920E737D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11" t="23467" r="18357" b="20542"/>
          <a:stretch/>
        </p:blipFill>
        <p:spPr bwMode="auto">
          <a:xfrm>
            <a:off x="6904084" y="3592295"/>
            <a:ext cx="1556347" cy="14364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3998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6EEC8-8446-BD77-A2D3-4D7753954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E91F9-2F04-6180-BCF8-E60ACD38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59"/>
            <a:ext cx="9144000" cy="502375"/>
          </a:xfrm>
        </p:spPr>
        <p:txBody>
          <a:bodyPr/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I. </a:t>
            </a:r>
            <a:r>
              <a:rPr lang="en-US" altLang="ko-KR" sz="2800" dirty="0" err="1">
                <a:solidFill>
                  <a:schemeClr val="accent5"/>
                </a:solidFill>
              </a:rPr>
              <a:t>Capaian</a:t>
            </a:r>
            <a:r>
              <a:rPr lang="en-US" altLang="ko-KR" sz="2800" dirty="0">
                <a:solidFill>
                  <a:schemeClr val="accent5"/>
                </a:solidFill>
              </a:rPr>
              <a:t> </a:t>
            </a:r>
            <a:r>
              <a:rPr lang="en-US" altLang="ko-KR" sz="2800" dirty="0" err="1">
                <a:solidFill>
                  <a:schemeClr val="accent5"/>
                </a:solidFill>
              </a:rPr>
              <a:t>Perubahan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Terhadap</a:t>
            </a:r>
            <a:r>
              <a:rPr lang="en-US" altLang="ko-KR" sz="2800" dirty="0"/>
              <a:t> </a:t>
            </a:r>
            <a:r>
              <a:rPr lang="en-US" altLang="ko-KR" sz="2800" dirty="0" err="1"/>
              <a:t>Rencana</a:t>
            </a:r>
            <a:r>
              <a:rPr lang="en-US" altLang="ko-KR" sz="2800" dirty="0"/>
              <a:t> </a:t>
            </a:r>
            <a:r>
              <a:rPr lang="en-US" altLang="ko-KR" sz="2800" dirty="0" err="1"/>
              <a:t>Perubahan</a:t>
            </a:r>
            <a:endParaRPr lang="ko-KR" altLang="en-US" sz="2800" dirty="0"/>
          </a:p>
        </p:txBody>
      </p:sp>
      <p:sp>
        <p:nvSpPr>
          <p:cNvPr id="8" name="Pentagon 48">
            <a:extLst>
              <a:ext uri="{FF2B5EF4-FFF2-40B4-BE49-F238E27FC236}">
                <a16:creationId xmlns:a16="http://schemas.microsoft.com/office/drawing/2014/main" id="{35BBD321-1199-2017-6446-4B144AF26563}"/>
              </a:ext>
            </a:extLst>
          </p:cNvPr>
          <p:cNvSpPr/>
          <p:nvPr/>
        </p:nvSpPr>
        <p:spPr>
          <a:xfrm>
            <a:off x="1273486" y="930772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FD14F48-C5B3-92CF-5DA5-EADC8E73A012}"/>
              </a:ext>
            </a:extLst>
          </p:cNvPr>
          <p:cNvSpPr/>
          <p:nvPr/>
        </p:nvSpPr>
        <p:spPr>
          <a:xfrm>
            <a:off x="2168900" y="930772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70A5389C-4652-B51D-A480-3F7C3D4AB8BD}"/>
              </a:ext>
            </a:extLst>
          </p:cNvPr>
          <p:cNvSpPr txBox="1"/>
          <p:nvPr/>
        </p:nvSpPr>
        <p:spPr>
          <a:xfrm>
            <a:off x="1355159" y="1009768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90DD131-37F9-7B53-449F-0ABD9A0C466B}"/>
              </a:ext>
            </a:extLst>
          </p:cNvPr>
          <p:cNvSpPr txBox="1"/>
          <p:nvPr/>
        </p:nvSpPr>
        <p:spPr bwMode="auto">
          <a:xfrm>
            <a:off x="2665156" y="1028635"/>
            <a:ext cx="4845318" cy="33951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Pembentukan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Tim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entagon 107">
            <a:extLst>
              <a:ext uri="{FF2B5EF4-FFF2-40B4-BE49-F238E27FC236}">
                <a16:creationId xmlns:a16="http://schemas.microsoft.com/office/drawing/2014/main" id="{C3B924DF-95D2-81A4-910A-D6DD9921FD34}"/>
              </a:ext>
            </a:extLst>
          </p:cNvPr>
          <p:cNvSpPr/>
          <p:nvPr/>
        </p:nvSpPr>
        <p:spPr>
          <a:xfrm>
            <a:off x="1273486" y="1628648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44B68119-CB7C-B451-19DD-B4482AE8A16D}"/>
              </a:ext>
            </a:extLst>
          </p:cNvPr>
          <p:cNvSpPr/>
          <p:nvPr/>
        </p:nvSpPr>
        <p:spPr>
          <a:xfrm>
            <a:off x="2168900" y="1628648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TextBox 109">
            <a:extLst>
              <a:ext uri="{FF2B5EF4-FFF2-40B4-BE49-F238E27FC236}">
                <a16:creationId xmlns:a16="http://schemas.microsoft.com/office/drawing/2014/main" id="{A47E121B-8FE0-F8F4-D161-C777B88F0C5D}"/>
              </a:ext>
            </a:extLst>
          </p:cNvPr>
          <p:cNvSpPr txBox="1"/>
          <p:nvPr/>
        </p:nvSpPr>
        <p:spPr>
          <a:xfrm>
            <a:off x="1355159" y="1707644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2EA6DE42-AF01-2301-C223-52EE9290FA4C}"/>
              </a:ext>
            </a:extLst>
          </p:cNvPr>
          <p:cNvSpPr txBox="1"/>
          <p:nvPr/>
        </p:nvSpPr>
        <p:spPr bwMode="auto">
          <a:xfrm>
            <a:off x="2665156" y="1692254"/>
            <a:ext cx="4989334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Aft>
                <a:spcPts val="800"/>
              </a:spcAft>
            </a:pP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Walikota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Pelayanan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Pentagon 114">
            <a:extLst>
              <a:ext uri="{FF2B5EF4-FFF2-40B4-BE49-F238E27FC236}">
                <a16:creationId xmlns:a16="http://schemas.microsoft.com/office/drawing/2014/main" id="{71D88B9D-5924-0F1A-E362-9A472CF301E4}"/>
              </a:ext>
            </a:extLst>
          </p:cNvPr>
          <p:cNvSpPr/>
          <p:nvPr/>
        </p:nvSpPr>
        <p:spPr>
          <a:xfrm>
            <a:off x="1273486" y="2326524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8A3BA15-FCB9-0EEB-CCF7-AAC61D8E9034}"/>
              </a:ext>
            </a:extLst>
          </p:cNvPr>
          <p:cNvSpPr/>
          <p:nvPr/>
        </p:nvSpPr>
        <p:spPr>
          <a:xfrm>
            <a:off x="2168900" y="2326524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TextBox 116">
            <a:extLst>
              <a:ext uri="{FF2B5EF4-FFF2-40B4-BE49-F238E27FC236}">
                <a16:creationId xmlns:a16="http://schemas.microsoft.com/office/drawing/2014/main" id="{0ADA03DC-291C-1F4F-CCE4-FCEC46B79806}"/>
              </a:ext>
            </a:extLst>
          </p:cNvPr>
          <p:cNvSpPr txBox="1"/>
          <p:nvPr/>
        </p:nvSpPr>
        <p:spPr>
          <a:xfrm>
            <a:off x="1355159" y="2405520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98B854D-8F19-3236-5B64-82CE041CC021}"/>
              </a:ext>
            </a:extLst>
          </p:cNvPr>
          <p:cNvSpPr txBox="1"/>
          <p:nvPr/>
        </p:nvSpPr>
        <p:spPr bwMode="auto">
          <a:xfrm>
            <a:off x="2665156" y="2459305"/>
            <a:ext cx="4845318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cs typeface="Arial" pitchFamily="34" charset="0"/>
              </a:rPr>
              <a:t>Pembuatan</a:t>
            </a:r>
            <a:r>
              <a:rPr lang="en-US" altLang="ko-KR" sz="1200" b="1" dirty="0">
                <a:cs typeface="Arial" pitchFamily="34" charset="0"/>
              </a:rPr>
              <a:t> </a:t>
            </a:r>
            <a:r>
              <a:rPr lang="en-US" altLang="ko-KR" sz="1200" b="1" dirty="0" err="1">
                <a:cs typeface="Arial" pitchFamily="34" charset="0"/>
              </a:rPr>
              <a:t>Perjanjian</a:t>
            </a:r>
            <a:r>
              <a:rPr lang="en-US" altLang="ko-KR" sz="1200" b="1" dirty="0">
                <a:cs typeface="Arial" pitchFamily="34" charset="0"/>
              </a:rPr>
              <a:t> Kerjasama</a:t>
            </a:r>
          </a:p>
        </p:txBody>
      </p:sp>
      <p:sp>
        <p:nvSpPr>
          <p:cNvPr id="23" name="Pentagon 121">
            <a:extLst>
              <a:ext uri="{FF2B5EF4-FFF2-40B4-BE49-F238E27FC236}">
                <a16:creationId xmlns:a16="http://schemas.microsoft.com/office/drawing/2014/main" id="{AECC4641-31F5-2914-8C85-E51DD16C2B7D}"/>
              </a:ext>
            </a:extLst>
          </p:cNvPr>
          <p:cNvSpPr/>
          <p:nvPr/>
        </p:nvSpPr>
        <p:spPr>
          <a:xfrm>
            <a:off x="1273486" y="302440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40BE3B73-7723-36E0-889A-29FBEC9CEF31}"/>
              </a:ext>
            </a:extLst>
          </p:cNvPr>
          <p:cNvSpPr/>
          <p:nvPr/>
        </p:nvSpPr>
        <p:spPr>
          <a:xfrm>
            <a:off x="2168900" y="302440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TextBox 123">
            <a:extLst>
              <a:ext uri="{FF2B5EF4-FFF2-40B4-BE49-F238E27FC236}">
                <a16:creationId xmlns:a16="http://schemas.microsoft.com/office/drawing/2014/main" id="{064EFE41-B768-7222-C47C-C2823373D114}"/>
              </a:ext>
            </a:extLst>
          </p:cNvPr>
          <p:cNvSpPr txBox="1"/>
          <p:nvPr/>
        </p:nvSpPr>
        <p:spPr>
          <a:xfrm>
            <a:off x="1355159" y="310339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0A4E2C1F-C52E-C0A3-017F-4BDC85F184EE}"/>
              </a:ext>
            </a:extLst>
          </p:cNvPr>
          <p:cNvSpPr txBox="1"/>
          <p:nvPr/>
        </p:nvSpPr>
        <p:spPr bwMode="auto">
          <a:xfrm>
            <a:off x="2665156" y="3076874"/>
            <a:ext cx="484531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cs typeface="Arial" pitchFamily="34" charset="0"/>
              </a:rPr>
              <a:t>Pembuatan</a:t>
            </a:r>
            <a:r>
              <a:rPr lang="en-US" altLang="ko-KR" sz="1200" b="1" dirty="0">
                <a:cs typeface="Arial" pitchFamily="34" charset="0"/>
              </a:rPr>
              <a:t> Road Map (Peta Jalan) </a:t>
            </a:r>
            <a:r>
              <a:rPr lang="en-US" altLang="ko-KR" sz="1200" b="1" dirty="0" err="1">
                <a:cs typeface="Arial" pitchFamily="34" charset="0"/>
              </a:rPr>
              <a:t>untuk</a:t>
            </a:r>
            <a:r>
              <a:rPr lang="en-US" altLang="ko-KR" sz="1200" b="1" dirty="0">
                <a:cs typeface="Arial" pitchFamily="34" charset="0"/>
              </a:rPr>
              <a:t> </a:t>
            </a:r>
            <a:r>
              <a:rPr lang="en-US" altLang="ko-KR" sz="1200" b="1" dirty="0" err="1">
                <a:cs typeface="Arial" pitchFamily="34" charset="0"/>
              </a:rPr>
              <a:t>Peningkatan</a:t>
            </a:r>
            <a:r>
              <a:rPr lang="en-US" altLang="ko-KR" sz="1200" b="1" dirty="0">
                <a:cs typeface="Arial" pitchFamily="34" charset="0"/>
              </a:rPr>
              <a:t> dan </a:t>
            </a:r>
            <a:r>
              <a:rPr lang="en-US" altLang="ko-KR" sz="1200" b="1" dirty="0" err="1">
                <a:cs typeface="Arial" pitchFamily="34" charset="0"/>
              </a:rPr>
              <a:t>Pengembangan</a:t>
            </a:r>
            <a:r>
              <a:rPr lang="en-US" altLang="ko-KR" sz="1200" b="1" dirty="0">
                <a:cs typeface="Arial" pitchFamily="34" charset="0"/>
              </a:rPr>
              <a:t> </a:t>
            </a:r>
            <a:r>
              <a:rPr lang="en-US" altLang="ko-KR" sz="1200" b="1" dirty="0" err="1">
                <a:cs typeface="Arial" pitchFamily="34" charset="0"/>
              </a:rPr>
              <a:t>Infrastruktur</a:t>
            </a:r>
            <a:r>
              <a:rPr lang="en-US" altLang="ko-KR" sz="1200" b="1" dirty="0">
                <a:cs typeface="Arial" pitchFamily="34" charset="0"/>
              </a:rPr>
              <a:t> Internet</a:t>
            </a:r>
          </a:p>
        </p:txBody>
      </p:sp>
      <p:sp>
        <p:nvSpPr>
          <p:cNvPr id="27" name="Kotak Teks 26">
            <a:extLst>
              <a:ext uri="{FF2B5EF4-FFF2-40B4-BE49-F238E27FC236}">
                <a16:creationId xmlns:a16="http://schemas.microsoft.com/office/drawing/2014/main" id="{16A16AB4-3146-3829-19F6-AE71E1AA5572}"/>
              </a:ext>
            </a:extLst>
          </p:cNvPr>
          <p:cNvSpPr txBox="1"/>
          <p:nvPr/>
        </p:nvSpPr>
        <p:spPr>
          <a:xfrm>
            <a:off x="125760" y="504041"/>
            <a:ext cx="8892480" cy="339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Capaian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Proyek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Perubahan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terhadap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rencana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perubahan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telah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dilaksanakan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pada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tahap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jangka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pendek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melalui</a:t>
            </a:r>
            <a:r>
              <a:rPr lang="en-ID" sz="12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proses 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entagon 48">
            <a:extLst>
              <a:ext uri="{FF2B5EF4-FFF2-40B4-BE49-F238E27FC236}">
                <a16:creationId xmlns:a16="http://schemas.microsoft.com/office/drawing/2014/main" id="{C85A2CA2-AE8F-E325-145F-456D0867430D}"/>
              </a:ext>
            </a:extLst>
          </p:cNvPr>
          <p:cNvSpPr/>
          <p:nvPr/>
        </p:nvSpPr>
        <p:spPr>
          <a:xfrm>
            <a:off x="1273486" y="3679396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3F6CBE-C617-791B-AC35-FB6D45632163}"/>
              </a:ext>
            </a:extLst>
          </p:cNvPr>
          <p:cNvSpPr/>
          <p:nvPr/>
        </p:nvSpPr>
        <p:spPr>
          <a:xfrm>
            <a:off x="2168900" y="3679396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TextBox 53">
            <a:extLst>
              <a:ext uri="{FF2B5EF4-FFF2-40B4-BE49-F238E27FC236}">
                <a16:creationId xmlns:a16="http://schemas.microsoft.com/office/drawing/2014/main" id="{FE621EC4-20B7-DC6B-935D-DFC2E8B4C485}"/>
              </a:ext>
            </a:extLst>
          </p:cNvPr>
          <p:cNvSpPr txBox="1"/>
          <p:nvPr/>
        </p:nvSpPr>
        <p:spPr>
          <a:xfrm>
            <a:off x="1355159" y="3758392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C5964C6-F298-5EC5-F12A-1E87AED691AA}"/>
              </a:ext>
            </a:extLst>
          </p:cNvPr>
          <p:cNvSpPr txBox="1"/>
          <p:nvPr/>
        </p:nvSpPr>
        <p:spPr bwMode="auto">
          <a:xfrm>
            <a:off x="2665156" y="3744416"/>
            <a:ext cx="484531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Aft>
                <a:spcPts val="800"/>
              </a:spcAft>
            </a:pP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Pembentukan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Surat Keputusan </a:t>
            </a:r>
            <a:r>
              <a:rPr lang="en-ID" sz="12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Kepala</a:t>
            </a:r>
            <a:r>
              <a:rPr lang="en-ID" sz="12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Dinas </a:t>
            </a:r>
            <a:r>
              <a:rPr lang="en-ID" sz="12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Kominfo</a:t>
            </a:r>
            <a:r>
              <a:rPr lang="en-ID" sz="12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Kota       </a:t>
            </a:r>
            <a:r>
              <a:rPr lang="en-ID" sz="12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Prabumulih</a:t>
            </a:r>
            <a:r>
              <a:rPr lang="en-ID" sz="12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2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Smart City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entagon 107">
            <a:extLst>
              <a:ext uri="{FF2B5EF4-FFF2-40B4-BE49-F238E27FC236}">
                <a16:creationId xmlns:a16="http://schemas.microsoft.com/office/drawing/2014/main" id="{E0BA616E-CB79-C94D-F54D-15F5ABE57CC1}"/>
              </a:ext>
            </a:extLst>
          </p:cNvPr>
          <p:cNvSpPr/>
          <p:nvPr/>
        </p:nvSpPr>
        <p:spPr>
          <a:xfrm>
            <a:off x="1273486" y="4372014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08933DA-A547-5DF9-9632-2A6AF8AFDBAA}"/>
              </a:ext>
            </a:extLst>
          </p:cNvPr>
          <p:cNvSpPr/>
          <p:nvPr/>
        </p:nvSpPr>
        <p:spPr>
          <a:xfrm>
            <a:off x="2168900" y="4372014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TextBox 109">
            <a:extLst>
              <a:ext uri="{FF2B5EF4-FFF2-40B4-BE49-F238E27FC236}">
                <a16:creationId xmlns:a16="http://schemas.microsoft.com/office/drawing/2014/main" id="{0064637C-BE29-BBBA-2454-024F207CFF71}"/>
              </a:ext>
            </a:extLst>
          </p:cNvPr>
          <p:cNvSpPr txBox="1"/>
          <p:nvPr/>
        </p:nvSpPr>
        <p:spPr>
          <a:xfrm>
            <a:off x="1355159" y="4451010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ED91EDC-497A-4FC9-1E0F-41CC0DAD2D87}"/>
              </a:ext>
            </a:extLst>
          </p:cNvPr>
          <p:cNvSpPr txBox="1"/>
          <p:nvPr/>
        </p:nvSpPr>
        <p:spPr bwMode="auto">
          <a:xfrm>
            <a:off x="2665156" y="4435620"/>
            <a:ext cx="520535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Aft>
                <a:spcPts val="800"/>
              </a:spcAft>
            </a:pP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Surat Keputusan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Kepala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Dinas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Kominfo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Kota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Prabumulih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Arsitektur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e-Government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Terpadu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Jaringan</a:t>
            </a:r>
            <a:r>
              <a:rPr lang="en-ID" sz="12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5G</a:t>
            </a:r>
            <a:endParaRPr lang="en-ID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537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79A32-C825-53DC-6FC9-A9FB03A2F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035614F-3554-4635-30F6-D329E1A947D4}"/>
              </a:ext>
            </a:extLst>
          </p:cNvPr>
          <p:cNvSpPr/>
          <p:nvPr/>
        </p:nvSpPr>
        <p:spPr>
          <a:xfrm>
            <a:off x="395536" y="2665893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FD1CBDF-C3BD-9001-1451-4F04393338F2}"/>
              </a:ext>
            </a:extLst>
          </p:cNvPr>
          <p:cNvSpPr/>
          <p:nvPr/>
        </p:nvSpPr>
        <p:spPr>
          <a:xfrm>
            <a:off x="395536" y="333123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4E94B7-FB01-3867-623E-84235A962676}"/>
              </a:ext>
            </a:extLst>
          </p:cNvPr>
          <p:cNvSpPr/>
          <p:nvPr/>
        </p:nvSpPr>
        <p:spPr>
          <a:xfrm>
            <a:off x="395536" y="3996577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43ED97-9239-2839-1E94-8DB8007A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5971"/>
          </a:xfrm>
        </p:spPr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Pembentukan</a:t>
            </a:r>
            <a:r>
              <a:rPr lang="en-US" altLang="ko-KR" sz="2400" dirty="0"/>
              <a:t> Tim </a:t>
            </a:r>
            <a:r>
              <a:rPr lang="en-US" altLang="ko-KR" sz="2400" dirty="0" err="1"/>
              <a:t>Efektif</a:t>
            </a:r>
            <a:endParaRPr lang="ko-KR" altLang="en-US" sz="2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7EBAE49-F4AB-9C88-A919-A6A50C4DA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915566"/>
            <a:ext cx="2344226" cy="1400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E7767FEE-9B3D-71B9-2D19-AD92C6FAB0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6"/>
          <a:stretch/>
        </p:blipFill>
        <p:spPr bwMode="auto">
          <a:xfrm>
            <a:off x="6560443" y="915566"/>
            <a:ext cx="2435284" cy="1400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F616C01-B60B-5194-B588-5A0155BC7A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50" y="2647328"/>
            <a:ext cx="2344226" cy="1582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C35360C-512A-2531-E5EC-55078B5381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443" y="2647328"/>
            <a:ext cx="2435284" cy="1582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Kotak Teks 11">
            <a:extLst>
              <a:ext uri="{FF2B5EF4-FFF2-40B4-BE49-F238E27FC236}">
                <a16:creationId xmlns:a16="http://schemas.microsoft.com/office/drawing/2014/main" id="{D37ADBD7-DB7C-674A-9986-AEF52CCAC7DE}"/>
              </a:ext>
            </a:extLst>
          </p:cNvPr>
          <p:cNvSpPr txBox="1"/>
          <p:nvPr/>
        </p:nvSpPr>
        <p:spPr>
          <a:xfrm>
            <a:off x="5286654" y="2311427"/>
            <a:ext cx="24316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Kegiatan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Rapat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Tim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Efektif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Proyek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Perubahan</a:t>
            </a:r>
            <a:endParaRPr lang="en-ID" sz="800" dirty="0"/>
          </a:p>
        </p:txBody>
      </p:sp>
      <p:sp>
        <p:nvSpPr>
          <p:cNvPr id="15" name="Kotak Teks 14">
            <a:extLst>
              <a:ext uri="{FF2B5EF4-FFF2-40B4-BE49-F238E27FC236}">
                <a16:creationId xmlns:a16="http://schemas.microsoft.com/office/drawing/2014/main" id="{0C75A6A8-0751-6F20-5AA7-AF146FE076CC}"/>
              </a:ext>
            </a:extLst>
          </p:cNvPr>
          <p:cNvSpPr txBox="1"/>
          <p:nvPr/>
        </p:nvSpPr>
        <p:spPr>
          <a:xfrm>
            <a:off x="4806363" y="4229963"/>
            <a:ext cx="35081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Konsultasi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Mentor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Penyusunan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8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endParaRPr lang="en-ID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D00B81-DD19-D22C-6C05-09FEC5DA5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76997"/>
              </p:ext>
            </p:extLst>
          </p:nvPr>
        </p:nvGraphicFramePr>
        <p:xfrm>
          <a:off x="233706" y="1887659"/>
          <a:ext cx="3681977" cy="262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26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komunikasi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efektif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yaitu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Rapat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Koordinasi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Rutin</a:t>
                      </a:r>
                    </a:p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Rapat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Berkala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membahas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perkembangan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proyek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indentifikasi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tantangan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mengevaluasi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pekerjaan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Platftorm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komunikasi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Digital</a:t>
                      </a:r>
                    </a:p>
                    <a:p>
                      <a:pPr lvl="0"/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email,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stack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memudahkan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koordinasi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terutama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jika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tersebar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berbagai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wilayah</a:t>
                      </a: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Penyampaian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laporan</a:t>
                      </a:r>
                      <a:r>
                        <a:rPr lang="en-ID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berkala</a:t>
                      </a:r>
                      <a:endParaRPr lang="en-ID" sz="10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Setiap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laporan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kemajuan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berkala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memastikan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transparasi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memudahkan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proyek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" name="Gambar 15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708F6835-0FF7-7730-1280-1A9744FD70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02" y="1614565"/>
            <a:ext cx="719708" cy="719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Gambar 16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9C325611-EE72-FA9D-3DBC-0A32B7680B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456" y="3511255"/>
            <a:ext cx="719708" cy="719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Group 18">
            <a:extLst>
              <a:ext uri="{FF2B5EF4-FFF2-40B4-BE49-F238E27FC236}">
                <a16:creationId xmlns:a16="http://schemas.microsoft.com/office/drawing/2014/main" id="{308072AF-969D-C6D1-E23C-CDFCE5811C2D}"/>
              </a:ext>
            </a:extLst>
          </p:cNvPr>
          <p:cNvGrpSpPr/>
          <p:nvPr/>
        </p:nvGrpSpPr>
        <p:grpSpPr>
          <a:xfrm>
            <a:off x="395536" y="695972"/>
            <a:ext cx="3384376" cy="1191688"/>
            <a:chOff x="2051720" y="1635646"/>
            <a:chExt cx="2088000" cy="2063781"/>
          </a:xfrm>
        </p:grpSpPr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3622D424-5520-CE5C-4FF8-816C0BA3D5FE}"/>
                </a:ext>
              </a:extLst>
            </p:cNvPr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0ABBC172-D2A6-695C-7201-32A0ECC167B3}"/>
                </a:ext>
              </a:extLst>
            </p:cNvPr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11">
              <a:extLst>
                <a:ext uri="{FF2B5EF4-FFF2-40B4-BE49-F238E27FC236}">
                  <a16:creationId xmlns:a16="http://schemas.microsoft.com/office/drawing/2014/main" id="{B36723B9-042E-B996-1D3A-E6C111FF65C5}"/>
                </a:ext>
              </a:extLst>
            </p:cNvPr>
            <p:cNvSpPr txBox="1"/>
            <p:nvPr/>
          </p:nvSpPr>
          <p:spPr>
            <a:xfrm>
              <a:off x="2051720" y="1805083"/>
              <a:ext cx="2088000" cy="1538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Pembentukan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Tim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efektif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untuk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implementasi</a:t>
              </a:r>
              <a:r>
                <a:rPr lang="en-ID" sz="1200" dirty="0">
                  <a:latin typeface="Arial" panose="020B0604020202020204" pitchFamily="34" charset="0"/>
                  <a:ea typeface="Calibri" panose="020F0502020204030204" pitchFamily="34" charset="0"/>
                </a:rPr>
                <a:t>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proyek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perubahan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dalam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strategi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peningkatan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pelayanan</a:t>
              </a:r>
              <a:r>
                <a:rPr lang="en-ID" sz="1200" dirty="0"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internet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adalah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kunci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untuk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memastikan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Proyek</a:t>
              </a:r>
              <a:r>
                <a:rPr lang="en-ID" sz="1200" dirty="0"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berjalan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dengan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lancar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   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mencapai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tujuan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yang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ditargetkan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22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42D7F-C07E-7A67-9E11-29C314944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4F594-4C23-6456-149F-A490EE50E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2400" dirty="0">
                <a:solidFill>
                  <a:schemeClr val="accent5"/>
                </a:solidFill>
              </a:rPr>
              <a:t>SK Tim </a:t>
            </a:r>
            <a:r>
              <a:rPr lang="en-US" altLang="ko-KR" sz="2400" dirty="0" err="1">
                <a:solidFill>
                  <a:schemeClr val="accent5"/>
                </a:solidFill>
              </a:rPr>
              <a:t>Efektif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Proyek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Perubahan</a:t>
            </a:r>
            <a:endParaRPr lang="ko-KR" altLang="en-US" sz="2400" dirty="0"/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BD118786-2DB9-E412-7F3A-B575A42654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41" t="11818" r="33126" b="5220"/>
          <a:stretch/>
        </p:blipFill>
        <p:spPr bwMode="auto">
          <a:xfrm>
            <a:off x="288067" y="1053822"/>
            <a:ext cx="2019300" cy="324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03361CB7-F87B-CE93-E79A-42DD16E9F2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4" t="12675" r="32794" b="5873"/>
          <a:stretch/>
        </p:blipFill>
        <p:spPr bwMode="auto">
          <a:xfrm>
            <a:off x="2483768" y="1050131"/>
            <a:ext cx="2019300" cy="324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3F2BD9EC-6ADA-D262-1E22-1A2C8D79E9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731" t="13793" r="32798" b="7702"/>
          <a:stretch/>
        </p:blipFill>
        <p:spPr bwMode="auto">
          <a:xfrm>
            <a:off x="4689150" y="1050131"/>
            <a:ext cx="2005980" cy="324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165E7379-9BEC-B81A-40B3-12C42A621A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730" t="15528" r="36185" b="5554"/>
          <a:stretch/>
        </p:blipFill>
        <p:spPr bwMode="auto">
          <a:xfrm>
            <a:off x="6870248" y="1050131"/>
            <a:ext cx="2019300" cy="324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ambar 2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75BA09AD-33E0-AF15-54C8-3606F82A5A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30" y="3363838"/>
            <a:ext cx="1007740" cy="1007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384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D67C-5AD5-6BC8-9CAC-E4F3BC5E3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6396C38-7012-91B8-5D36-5CA2CFCDB40D}"/>
              </a:ext>
            </a:extLst>
          </p:cNvPr>
          <p:cNvSpPr/>
          <p:nvPr/>
        </p:nvSpPr>
        <p:spPr>
          <a:xfrm>
            <a:off x="683568" y="2950518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C90ABA-FF51-4F4B-3CF6-FC07E5B56294}"/>
              </a:ext>
            </a:extLst>
          </p:cNvPr>
          <p:cNvSpPr/>
          <p:nvPr/>
        </p:nvSpPr>
        <p:spPr>
          <a:xfrm>
            <a:off x="683568" y="3454574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8FE50C4-E4A6-D8B1-B883-3CC7468A28DB}"/>
              </a:ext>
            </a:extLst>
          </p:cNvPr>
          <p:cNvSpPr/>
          <p:nvPr/>
        </p:nvSpPr>
        <p:spPr>
          <a:xfrm>
            <a:off x="683568" y="3975906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4429F6-4F37-EDA2-868C-E1BF41AB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2400" dirty="0" err="1">
                <a:solidFill>
                  <a:schemeClr val="accent5"/>
                </a:solidFill>
              </a:rPr>
              <a:t>Membuat</a:t>
            </a:r>
            <a:r>
              <a:rPr lang="en-US" altLang="ko-KR" sz="2400" dirty="0">
                <a:solidFill>
                  <a:schemeClr val="accent5"/>
                </a:solidFill>
              </a:rPr>
              <a:t> </a:t>
            </a:r>
            <a:r>
              <a:rPr lang="en-US" altLang="ko-KR" sz="2400" dirty="0" err="1">
                <a:solidFill>
                  <a:schemeClr val="accent5"/>
                </a:solidFill>
              </a:rPr>
              <a:t>Regulasi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Pelayanan</a:t>
            </a:r>
            <a:r>
              <a:rPr lang="en-US" altLang="ko-KR" sz="2400" dirty="0"/>
              <a:t> Internet</a:t>
            </a:r>
            <a:endParaRPr lang="ko-KR" altLang="en-US" sz="2400" dirty="0"/>
          </a:p>
        </p:txBody>
      </p:sp>
      <p:pic>
        <p:nvPicPr>
          <p:cNvPr id="11" name="Gambar 10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523FE7A2-2FED-F407-CD46-2F4F5E0524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16545" r="35519" b="5850"/>
          <a:stretch/>
        </p:blipFill>
        <p:spPr bwMode="auto">
          <a:xfrm>
            <a:off x="4355976" y="926599"/>
            <a:ext cx="2093514" cy="3397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Gambar 11" descr="Sebuah gambar berisi teks, cuplikan layar, software, Software multimedia&#10;&#10;Deskripsi dibuat secara otomatis">
            <a:extLst>
              <a:ext uri="{FF2B5EF4-FFF2-40B4-BE49-F238E27FC236}">
                <a16:creationId xmlns:a16="http://schemas.microsoft.com/office/drawing/2014/main" id="{576F7209-A908-7F0E-21BF-72C1211B48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5" t="20485" r="35519" b="2699"/>
          <a:stretch/>
        </p:blipFill>
        <p:spPr bwMode="auto">
          <a:xfrm>
            <a:off x="6660232" y="926599"/>
            <a:ext cx="2105925" cy="3397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Kotak Teks 6">
            <a:extLst>
              <a:ext uri="{FF2B5EF4-FFF2-40B4-BE49-F238E27FC236}">
                <a16:creationId xmlns:a16="http://schemas.microsoft.com/office/drawing/2014/main" id="{E71A1FE0-73DE-A6E7-909A-5D892E38822D}"/>
              </a:ext>
            </a:extLst>
          </p:cNvPr>
          <p:cNvSpPr txBox="1"/>
          <p:nvPr/>
        </p:nvSpPr>
        <p:spPr>
          <a:xfrm>
            <a:off x="4355975" y="4366379"/>
            <a:ext cx="441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PERWAKO No. 48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Tahun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2024</a:t>
            </a:r>
            <a:r>
              <a:rPr lang="en-ID" sz="800" b="1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entang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Penyediaan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Penggunaan</a:t>
            </a:r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Jasa Internet</a:t>
            </a:r>
          </a:p>
          <a:p>
            <a:pPr algn="ctr"/>
            <a:r>
              <a:rPr lang="en-ID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 Wilayah Kota </a:t>
            </a:r>
            <a:r>
              <a:rPr lang="en-ID" sz="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Prabumulih</a:t>
            </a:r>
            <a:endParaRPr lang="en-ID" sz="800" dirty="0"/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06E57297-FABA-5170-BA94-93F73737B8DC}"/>
              </a:ext>
            </a:extLst>
          </p:cNvPr>
          <p:cNvGrpSpPr/>
          <p:nvPr/>
        </p:nvGrpSpPr>
        <p:grpSpPr>
          <a:xfrm>
            <a:off x="494834" y="987574"/>
            <a:ext cx="3257788" cy="1159403"/>
            <a:chOff x="2051720" y="1635646"/>
            <a:chExt cx="2088000" cy="2063781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249F56D9-C72E-FA13-0AFA-8F3FE86F3300}"/>
                </a:ext>
              </a:extLst>
            </p:cNvPr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A0907F49-E6BD-3D35-EFAF-5A5E2B62E3CE}"/>
                </a:ext>
              </a:extLst>
            </p:cNvPr>
            <p:cNvSpPr/>
            <p:nvPr/>
          </p:nvSpPr>
          <p:spPr>
            <a:xfrm>
              <a:off x="2051720" y="3627419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62B2DC74-F38D-2245-63D3-F9BA0DD426DB}"/>
                </a:ext>
              </a:extLst>
            </p:cNvPr>
            <p:cNvSpPr txBox="1"/>
            <p:nvPr/>
          </p:nvSpPr>
          <p:spPr>
            <a:xfrm>
              <a:off x="2130854" y="1805082"/>
              <a:ext cx="2008866" cy="1807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dirty="0" err="1">
                  <a:latin typeface="Arial" panose="020B0604020202020204" pitchFamily="34" charset="0"/>
                  <a:ea typeface="Calibri" panose="020F0502020204030204" pitchFamily="34" charset="0"/>
                </a:rPr>
                <a:t>U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ntuk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mendukung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peningkatan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pelayanan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internet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perlu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menetapkan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Peraturan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 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WaliKota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Prabumulih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  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tentang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Penyediaan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dan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Penggunaan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Jasa Internet di Wilayah Kota </a:t>
              </a:r>
              <a:r>
                <a:rPr lang="en-ID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Prabumulih</a:t>
              </a:r>
              <a:r>
                <a:rPr lang="en-ID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288FAC6-9612-577F-3CC3-449C12ECD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601998"/>
              </p:ext>
            </p:extLst>
          </p:nvPr>
        </p:nvGraphicFramePr>
        <p:xfrm>
          <a:off x="611560" y="2269089"/>
          <a:ext cx="3024336" cy="21748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0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269">
                <a:tc gridSpan="2">
                  <a:txBody>
                    <a:bodyPr/>
                    <a:lstStyle/>
                    <a:p>
                      <a:pPr latinLnBrk="1"/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Ruang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lingkup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peraturan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Walikota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ID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meliputi</a:t>
                      </a:r>
                      <a:endParaRPr lang="ko-KR" altLang="en-US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0746" marR="70746" marT="35373" marB="35373"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Penyediaan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jasa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di wilayah  Kota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Prabumulih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Penggunaan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jasa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internet di wilayah Kota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Prabumulih</a:t>
                      </a:r>
                      <a:endParaRPr lang="en-ID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Pengawasan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pengendalian</a:t>
                      </a:r>
                      <a:r>
                        <a:rPr lang="en-ID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0746" marR="70746" marT="35373" marB="35373"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" name="Gambar 14" descr="Sebuah gambar berisi pola, kotak, piksel, deasin&#10;&#10;Deskripsi dibuat secara otomatis">
            <a:extLst>
              <a:ext uri="{FF2B5EF4-FFF2-40B4-BE49-F238E27FC236}">
                <a16:creationId xmlns:a16="http://schemas.microsoft.com/office/drawing/2014/main" id="{D185D059-F561-5B32-0BA8-C9FF5D6F12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628" y="3481912"/>
            <a:ext cx="884467" cy="884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93376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2298</TotalTime>
  <Words>2446</Words>
  <Application>Microsoft Office PowerPoint</Application>
  <PresentationFormat>Peragaan Layar (16:9)</PresentationFormat>
  <Paragraphs>397</Paragraphs>
  <Slides>43</Slides>
  <Notes>8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3</vt:i4>
      </vt:variant>
      <vt:variant>
        <vt:lpstr>Judul Slide</vt:lpstr>
      </vt:variant>
      <vt:variant>
        <vt:i4>43</vt:i4>
      </vt:variant>
    </vt:vector>
  </HeadingPairs>
  <TitlesOfParts>
    <vt:vector size="51" baseType="lpstr">
      <vt:lpstr>맑은 고딕</vt:lpstr>
      <vt:lpstr>Aptos</vt:lpstr>
      <vt:lpstr>Arial</vt:lpstr>
      <vt:lpstr>Calibri</vt:lpstr>
      <vt:lpstr>Times New Roman</vt:lpstr>
      <vt:lpstr>Cover and End Slide Master</vt:lpstr>
      <vt:lpstr>Contents Slide Master</vt:lpstr>
      <vt:lpstr>Section Break Slide Master</vt:lpstr>
      <vt:lpstr>LAPORAN IMPLEMENTASI PROYEK PERUBAHAN</vt:lpstr>
      <vt:lpstr>Pendahuluan</vt:lpstr>
      <vt:lpstr>Pendahuluan - Lanjutan</vt:lpstr>
      <vt:lpstr>Tiga Tahap Proyek</vt:lpstr>
      <vt:lpstr>Tahapan Utama Dalam Pelaksanaan Proyek Jangka Pendek</vt:lpstr>
      <vt:lpstr>I. Capaian Perubahan Terhadap Rencana Perubahan</vt:lpstr>
      <vt:lpstr>Pembentukan Tim Efektif</vt:lpstr>
      <vt:lpstr>SK Tim Efektif Proyek Perubahan</vt:lpstr>
      <vt:lpstr>Membuat Regulasi Pelayanan Internet</vt:lpstr>
      <vt:lpstr>Presentasi PowerPoint</vt:lpstr>
      <vt:lpstr>Penyedia Jasa Internet</vt:lpstr>
      <vt:lpstr>Ketentuan Penyedia Jasa Internet di Kota Prabumulih</vt:lpstr>
      <vt:lpstr>Pengawasan dan Pengendalian</vt:lpstr>
      <vt:lpstr>Proses Dalam Pembuatan Regulasi Ekosistem Pelayanan Internet</vt:lpstr>
      <vt:lpstr>Perjanjian Kerjasama Pemerintah Kota Prabumulih PT. Java Digital Nusantara</vt:lpstr>
      <vt:lpstr>Perjanjian Kerjasama PT. TELKOM Bersama Dinas Komunikasi dan Informatika</vt:lpstr>
      <vt:lpstr>Peta Jalan ( ROAD MAP ) Pengembangan Infrastruktur Konektivitas Internet di Kota Prabumulih</vt:lpstr>
      <vt:lpstr>SK Walikota Peta Jalan ( Road Jalan ) Pengembangan Infrastruktur Konektivitas Internet</vt:lpstr>
      <vt:lpstr>Surat Keputusan Tentang Smart City</vt:lpstr>
      <vt:lpstr>Arsitektur Sistem e-Government Terpadu Dan Jaringan 5G</vt:lpstr>
      <vt:lpstr>II. Kepemimpinan Strategis</vt:lpstr>
      <vt:lpstr>Presentasi PowerPoint</vt:lpstr>
      <vt:lpstr>Presentasi PowerPoint</vt:lpstr>
      <vt:lpstr>Presentasi PowerPoint</vt:lpstr>
      <vt:lpstr>III. Implementasi Strategi Marketing</vt:lpstr>
      <vt:lpstr>Identifikasi Stakeholder</vt:lpstr>
      <vt:lpstr>Media Sosial</vt:lpstr>
      <vt:lpstr>Media Sosial</vt:lpstr>
      <vt:lpstr>IV. Keberlanjutan Proyek Perubahan</vt:lpstr>
      <vt:lpstr>Presentasi PowerPoint</vt:lpstr>
      <vt:lpstr>Presentasi PowerPoint</vt:lpstr>
      <vt:lpstr>V. Pemberdayaan Organisasi Pembelajar</vt:lpstr>
      <vt:lpstr>VI. Keterkaitan Mata Pelatihan Pilihan</vt:lpstr>
      <vt:lpstr>Presentasi PowerPoint</vt:lpstr>
      <vt:lpstr>Presentasi PowerPoint</vt:lpstr>
      <vt:lpstr>Presentasi PowerPoint</vt:lpstr>
      <vt:lpstr>Presentasi PowerPoint</vt:lpstr>
      <vt:lpstr>Mata Pelatihan Pilihan</vt:lpstr>
      <vt:lpstr>Kesimpulan</vt:lpstr>
      <vt:lpstr>Saran</vt:lpstr>
      <vt:lpstr>Lesson Learned</vt:lpstr>
      <vt:lpstr>Lesson Learned - Lanjutan</vt:lpstr>
      <vt:lpstr>Presentasi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akhmadsyukrimukhsin</cp:lastModifiedBy>
  <cp:revision>198</cp:revision>
  <dcterms:created xsi:type="dcterms:W3CDTF">2016-12-01T00:32:25Z</dcterms:created>
  <dcterms:modified xsi:type="dcterms:W3CDTF">2024-12-18T08:26:41Z</dcterms:modified>
</cp:coreProperties>
</file>