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56" r:id="rId2"/>
    <p:sldId id="258" r:id="rId3"/>
    <p:sldId id="259" r:id="rId4"/>
    <p:sldId id="260" r:id="rId5"/>
    <p:sldId id="261" r:id="rId6"/>
    <p:sldId id="273" r:id="rId7"/>
    <p:sldId id="288" r:id="rId8"/>
    <p:sldId id="264" r:id="rId9"/>
    <p:sldId id="265" r:id="rId10"/>
    <p:sldId id="266" r:id="rId11"/>
    <p:sldId id="267" r:id="rId12"/>
    <p:sldId id="274" r:id="rId13"/>
    <p:sldId id="289" r:id="rId14"/>
    <p:sldId id="275" r:id="rId15"/>
    <p:sldId id="284" r:id="rId16"/>
    <p:sldId id="285" r:id="rId17"/>
    <p:sldId id="286" r:id="rId18"/>
    <p:sldId id="287" r:id="rId19"/>
    <p:sldId id="277" r:id="rId20"/>
    <p:sldId id="268" r:id="rId21"/>
    <p:sldId id="269" r:id="rId22"/>
    <p:sldId id="281" r:id="rId23"/>
    <p:sldId id="279" r:id="rId24"/>
    <p:sldId id="271" r:id="rId25"/>
    <p:sldId id="282" r:id="rId26"/>
    <p:sldId id="272" r:id="rId27"/>
  </p:sldIdLst>
  <p:sldSz cx="6858000" cy="9906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7" autoAdjust="0"/>
    <p:restoredTop sz="86418" autoAdjust="0"/>
  </p:normalViewPr>
  <p:slideViewPr>
    <p:cSldViewPr snapToGrid="0">
      <p:cViewPr varScale="1">
        <p:scale>
          <a:sx n="67" d="100"/>
          <a:sy n="67" d="100"/>
        </p:scale>
        <p:origin x="3222" y="48"/>
      </p:cViewPr>
      <p:guideLst>
        <p:guide orient="horz" pos="3120"/>
        <p:guide pos="2160"/>
      </p:guideLst>
    </p:cSldViewPr>
  </p:slideViewPr>
  <p:outlineViewPr>
    <p:cViewPr>
      <p:scale>
        <a:sx n="33" d="100"/>
        <a:sy n="33" d="100"/>
      </p:scale>
      <p:origin x="0" y="0"/>
    </p:cViewPr>
  </p:outlineViewPr>
  <p:notesTextViewPr>
    <p:cViewPr>
      <p:scale>
        <a:sx n="200" d="100"/>
        <a:sy n="2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AB3984-A1A9-476E-BD42-F42F1308FBE8}" type="datetimeFigureOut">
              <a:rPr lang="en-US" smtClean="0"/>
              <a:t>12/17/2024</a:t>
            </a:fld>
            <a:endParaRPr lang="en-US"/>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99E986-ADA5-4652-A12B-B8AB244E26EC}" type="slidenum">
              <a:rPr lang="en-US" smtClean="0"/>
              <a:t>‹#›</a:t>
            </a:fld>
            <a:endParaRPr lang="en-US"/>
          </a:p>
        </p:txBody>
      </p:sp>
    </p:spTree>
    <p:extLst>
      <p:ext uri="{BB962C8B-B14F-4D97-AF65-F5344CB8AC3E}">
        <p14:creationId xmlns:p14="http://schemas.microsoft.com/office/powerpoint/2010/main" val="4164142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1274409"/>
          </a:xfrm>
        </p:spPr>
        <p:txBody>
          <a:bodyPr anchor="ctr">
            <a:normAutofit/>
          </a:bodyPr>
          <a:lstStyle>
            <a:lvl1pPr algn="ctr">
              <a:defRPr sz="2800">
                <a:latin typeface="Berlin Sans FB" panose="020E0602020502020306"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07E819F-C33E-40F2-940A-2646441D77BB}" type="datetime1">
              <a:rPr lang="en-US" smtClean="0"/>
              <a:t>12/17/2024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5000">
                <a:latin typeface="Broadway" panose="04040905080B02020502" pitchFamily="82" charset="0"/>
              </a:defRPr>
            </a:lvl1pPr>
          </a:lstStyle>
          <a:p>
            <a:fld id="{46EC08D2-4672-43EB-ADB2-B583FFB4DD81}" type="slidenum">
              <a:rPr lang="en-US" smtClean="0"/>
              <a:pPr/>
              <a:t>‹#›</a:t>
            </a:fld>
            <a:endParaRPr lang="en-US"/>
          </a:p>
        </p:txBody>
      </p:sp>
    </p:spTree>
    <p:extLst>
      <p:ext uri="{BB962C8B-B14F-4D97-AF65-F5344CB8AC3E}">
        <p14:creationId xmlns:p14="http://schemas.microsoft.com/office/powerpoint/2010/main" val="20037081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ACB8B0-84C6-4F85-9118-7495939E2541}" type="datetime1">
              <a:rPr lang="en-US" smtClean="0"/>
              <a:t>12/17/2024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EC08D2-4672-43EB-ADB2-B583FFB4DD81}" type="slidenum">
              <a:rPr lang="en-US" smtClean="0"/>
              <a:t>‹#›</a:t>
            </a:fld>
            <a:endParaRPr lang="en-US"/>
          </a:p>
        </p:txBody>
      </p:sp>
    </p:spTree>
    <p:extLst>
      <p:ext uri="{BB962C8B-B14F-4D97-AF65-F5344CB8AC3E}">
        <p14:creationId xmlns:p14="http://schemas.microsoft.com/office/powerpoint/2010/main" val="4092585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C855C7-62A6-4F84-8961-C65A1B8AC111}" type="datetime1">
              <a:rPr lang="en-US" smtClean="0"/>
              <a:t>12/17/2024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EC08D2-4672-43EB-ADB2-B583FFB4DD81}" type="slidenum">
              <a:rPr lang="en-US" smtClean="0"/>
              <a:t>‹#›</a:t>
            </a:fld>
            <a:endParaRPr lang="en-US"/>
          </a:p>
        </p:txBody>
      </p:sp>
    </p:spTree>
    <p:extLst>
      <p:ext uri="{BB962C8B-B14F-4D97-AF65-F5344CB8AC3E}">
        <p14:creationId xmlns:p14="http://schemas.microsoft.com/office/powerpoint/2010/main" val="3200217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3" name="Group 2"/>
          <p:cNvGrpSpPr/>
          <p:nvPr userDrawn="1"/>
        </p:nvGrpSpPr>
        <p:grpSpPr>
          <a:xfrm>
            <a:off x="-23811" y="0"/>
            <a:ext cx="6881812" cy="10038735"/>
            <a:chOff x="2014538" y="-14658"/>
            <a:chExt cx="6881812" cy="10038735"/>
          </a:xfrm>
        </p:grpSpPr>
        <p:pic>
          <p:nvPicPr>
            <p:cNvPr id="9" name="Picture 8"/>
            <p:cNvPicPr>
              <a:picLocks noChangeAspect="1"/>
            </p:cNvPicPr>
            <p:nvPr userDrawn="1"/>
          </p:nvPicPr>
          <p:blipFill rotWithShape="1">
            <a:blip r:embed="rId2"/>
            <a:srcRect l="21127" r="38818"/>
            <a:stretch/>
          </p:blipFill>
          <p:spPr>
            <a:xfrm>
              <a:off x="2014538" y="-14658"/>
              <a:ext cx="6820105" cy="10038735"/>
            </a:xfrm>
            <a:prstGeom prst="rect">
              <a:avLst/>
            </a:prstGeom>
            <a:ln>
              <a:noFill/>
            </a:ln>
          </p:spPr>
        </p:pic>
        <p:sp>
          <p:nvSpPr>
            <p:cNvPr id="2" name="Rectangle 1"/>
            <p:cNvSpPr/>
            <p:nvPr userDrawn="1"/>
          </p:nvSpPr>
          <p:spPr>
            <a:xfrm>
              <a:off x="2014538" y="-14658"/>
              <a:ext cx="6881812" cy="9906000"/>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Date Placeholder 3"/>
          <p:cNvSpPr>
            <a:spLocks noGrp="1"/>
          </p:cNvSpPr>
          <p:nvPr>
            <p:ph type="dt" sz="half" idx="10"/>
          </p:nvPr>
        </p:nvSpPr>
        <p:spPr/>
        <p:txBody>
          <a:bodyPr/>
          <a:lstStyle/>
          <a:p>
            <a:fld id="{8E135E2F-7EF9-4DFA-B4D5-7E69881ED0B0}" type="datetime1">
              <a:rPr lang="en-US" smtClean="0"/>
              <a:t>12/17/2024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5122863" y="9181397"/>
            <a:ext cx="1543050" cy="527403"/>
          </a:xfrm>
        </p:spPr>
        <p:txBody>
          <a:bodyPr/>
          <a:lstStyle>
            <a:lvl1pPr>
              <a:defRPr sz="2400">
                <a:latin typeface=".VnTimeH" panose="020B7200000000000000" pitchFamily="34" charset="0"/>
              </a:defRPr>
            </a:lvl1pPr>
          </a:lstStyle>
          <a:p>
            <a:fld id="{46EC08D2-4672-43EB-ADB2-B583FFB4DD81}" type="slidenum">
              <a:rPr lang="en-US" smtClean="0"/>
              <a:pPr/>
              <a:t>‹#›</a:t>
            </a:fld>
            <a:endParaRPr lang="en-US" dirty="0"/>
          </a:p>
        </p:txBody>
      </p:sp>
      <p:pic>
        <p:nvPicPr>
          <p:cNvPr id="7" name="Picture 6"/>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71447" y="0"/>
            <a:ext cx="6515100" cy="885190"/>
          </a:xfrm>
          <a:prstGeom prst="rect">
            <a:avLst/>
          </a:prstGeom>
          <a:noFill/>
        </p:spPr>
      </p:pic>
      <p:pic>
        <p:nvPicPr>
          <p:cNvPr id="8" name="Picture 7"/>
          <p:cNvPicPr/>
          <p:nvPr userDrawn="1"/>
        </p:nvPicPr>
        <p:blipFill rotWithShape="1">
          <a:blip r:embed="rId4">
            <a:extLst>
              <a:ext uri="{28A0092B-C50C-407E-A947-70E740481C1C}">
                <a14:useLocalDpi xmlns:a14="http://schemas.microsoft.com/office/drawing/2010/main" val="0"/>
              </a:ext>
            </a:extLst>
          </a:blip>
          <a:srcRect b="28395"/>
          <a:stretch/>
        </p:blipFill>
        <p:spPr>
          <a:xfrm>
            <a:off x="1" y="9393522"/>
            <a:ext cx="6858000" cy="630555"/>
          </a:xfrm>
          <a:prstGeom prst="rect">
            <a:avLst/>
          </a:prstGeom>
        </p:spPr>
      </p:pic>
    </p:spTree>
    <p:extLst>
      <p:ext uri="{BB962C8B-B14F-4D97-AF65-F5344CB8AC3E}">
        <p14:creationId xmlns:p14="http://schemas.microsoft.com/office/powerpoint/2010/main" val="3284707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5257800"/>
            <a:ext cx="5915025" cy="1332444"/>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32D41A6-BB0B-4AEB-847C-C64E8F10F35A}" type="datetime1">
              <a:rPr lang="en-US" smtClean="0"/>
              <a:t>12/17/2024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EC08D2-4672-43EB-ADB2-B583FFB4DD81}" type="slidenum">
              <a:rPr lang="en-US" smtClean="0"/>
              <a:t>‹#›</a:t>
            </a:fld>
            <a:endParaRPr lang="en-US"/>
          </a:p>
        </p:txBody>
      </p:sp>
    </p:spTree>
    <p:extLst>
      <p:ext uri="{BB962C8B-B14F-4D97-AF65-F5344CB8AC3E}">
        <p14:creationId xmlns:p14="http://schemas.microsoft.com/office/powerpoint/2010/main" val="1480508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Date Placeholder 4"/>
          <p:cNvSpPr>
            <a:spLocks noGrp="1"/>
          </p:cNvSpPr>
          <p:nvPr>
            <p:ph type="dt" sz="half" idx="10"/>
          </p:nvPr>
        </p:nvSpPr>
        <p:spPr/>
        <p:txBody>
          <a:bodyPr/>
          <a:lstStyle/>
          <a:p>
            <a:fld id="{46300F7C-E037-4776-A49F-0844B4A451D8}" type="datetime1">
              <a:rPr lang="en-US" smtClean="0"/>
              <a:t>12/17/2024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EC08D2-4672-43EB-ADB2-B583FFB4DD81}" type="slidenum">
              <a:rPr lang="en-US" smtClean="0"/>
              <a:t>‹#›</a:t>
            </a:fld>
            <a:endParaRPr lang="en-US"/>
          </a:p>
        </p:txBody>
      </p:sp>
    </p:spTree>
    <p:extLst>
      <p:ext uri="{BB962C8B-B14F-4D97-AF65-F5344CB8AC3E}">
        <p14:creationId xmlns:p14="http://schemas.microsoft.com/office/powerpoint/2010/main" val="4371798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FC5DB50-B232-48B3-B899-1336B0BDD91D}" type="datetime1">
              <a:rPr lang="en-US" smtClean="0"/>
              <a:t>12/17/2024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EC08D2-4672-43EB-ADB2-B583FFB4DD81}" type="slidenum">
              <a:rPr lang="en-US" smtClean="0"/>
              <a:t>‹#›</a:t>
            </a:fld>
            <a:endParaRPr lang="en-US"/>
          </a:p>
        </p:txBody>
      </p:sp>
    </p:spTree>
    <p:extLst>
      <p:ext uri="{BB962C8B-B14F-4D97-AF65-F5344CB8AC3E}">
        <p14:creationId xmlns:p14="http://schemas.microsoft.com/office/powerpoint/2010/main" val="3630798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81178B9-9288-4CE2-87B2-A750211873EA}" type="datetime1">
              <a:rPr lang="en-US" smtClean="0"/>
              <a:t>12/17/2024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EC08D2-4672-43EB-ADB2-B583FFB4DD81}" type="slidenum">
              <a:rPr lang="en-US" smtClean="0"/>
              <a:t>‹#›</a:t>
            </a:fld>
            <a:endParaRPr lang="en-US"/>
          </a:p>
        </p:txBody>
      </p:sp>
    </p:spTree>
    <p:extLst>
      <p:ext uri="{BB962C8B-B14F-4D97-AF65-F5344CB8AC3E}">
        <p14:creationId xmlns:p14="http://schemas.microsoft.com/office/powerpoint/2010/main" val="2317310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32C756-C816-4C6F-9674-EDA9DE1B28CB}" type="datetime1">
              <a:rPr lang="en-US" smtClean="0"/>
              <a:t>12/17/2024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EC08D2-4672-43EB-ADB2-B583FFB4DD81}" type="slidenum">
              <a:rPr lang="en-US" smtClean="0"/>
              <a:t>‹#›</a:t>
            </a:fld>
            <a:endParaRPr lang="en-US"/>
          </a:p>
        </p:txBody>
      </p:sp>
    </p:spTree>
    <p:extLst>
      <p:ext uri="{BB962C8B-B14F-4D97-AF65-F5344CB8AC3E}">
        <p14:creationId xmlns:p14="http://schemas.microsoft.com/office/powerpoint/2010/main" val="557574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4B22F9DF-830B-4F64-B730-2B69601CE361}" type="datetime1">
              <a:rPr lang="en-US" smtClean="0"/>
              <a:t>12/17/2024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EC08D2-4672-43EB-ADB2-B583FFB4DD81}" type="slidenum">
              <a:rPr lang="en-US" smtClean="0"/>
              <a:t>‹#›</a:t>
            </a:fld>
            <a:endParaRPr lang="en-US"/>
          </a:p>
        </p:txBody>
      </p:sp>
    </p:spTree>
    <p:extLst>
      <p:ext uri="{BB962C8B-B14F-4D97-AF65-F5344CB8AC3E}">
        <p14:creationId xmlns:p14="http://schemas.microsoft.com/office/powerpoint/2010/main" val="1098910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111FD356-CA35-4EFD-9038-194EF9B7C8B8}" type="datetime1">
              <a:rPr lang="en-US" smtClean="0"/>
              <a:t>12/17/2024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EC08D2-4672-43EB-ADB2-B583FFB4DD81}" type="slidenum">
              <a:rPr lang="en-US" smtClean="0"/>
              <a:t>‹#›</a:t>
            </a:fld>
            <a:endParaRPr lang="en-US"/>
          </a:p>
        </p:txBody>
      </p:sp>
    </p:spTree>
    <p:extLst>
      <p:ext uri="{BB962C8B-B14F-4D97-AF65-F5344CB8AC3E}">
        <p14:creationId xmlns:p14="http://schemas.microsoft.com/office/powerpoint/2010/main" val="1027833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351B0A78-B35F-4FE2-8CC7-BF7C93F0CD1A}" type="datetime1">
              <a:rPr lang="en-US" smtClean="0"/>
              <a:t>12/17/2024</a:t>
            </a:fld>
            <a:endParaRPr 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46EC08D2-4672-43EB-ADB2-B583FFB4DD81}" type="slidenum">
              <a:rPr lang="en-US" smtClean="0"/>
              <a:t>‹#›</a:t>
            </a:fld>
            <a:endParaRPr lang="en-US"/>
          </a:p>
        </p:txBody>
      </p:sp>
    </p:spTree>
    <p:extLst>
      <p:ext uri="{BB962C8B-B14F-4D97-AF65-F5344CB8AC3E}">
        <p14:creationId xmlns:p14="http://schemas.microsoft.com/office/powerpoint/2010/main" val="34393938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5.jpeg"/><Relationship Id="rId7"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emf"/><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3.emf"/><Relationship Id="rId5" Type="http://schemas.openxmlformats.org/officeDocument/2006/relationships/image" Target="../media/image22.emf"/><Relationship Id="rId4" Type="http://schemas.openxmlformats.org/officeDocument/2006/relationships/image" Target="../media/image21.emf"/></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30.emf"/><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9.emf"/><Relationship Id="rId5" Type="http://schemas.openxmlformats.org/officeDocument/2006/relationships/image" Target="../media/image28.jpeg"/><Relationship Id="rId4" Type="http://schemas.openxmlformats.org/officeDocument/2006/relationships/image" Target="../media/image27.jpeg"/></Relationships>
</file>

<file path=ppt/slides/_rels/slide14.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emf"/><Relationship Id="rId4" Type="http://schemas.openxmlformats.org/officeDocument/2006/relationships/image" Target="../media/image33.emf"/></Relationships>
</file>

<file path=ppt/slides/_rels/slide15.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image" Target="../media/image36.jpeg"/><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16.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image" Target="../media/image42.jpeg"/><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17.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49.png"/><Relationship Id="rId7" Type="http://schemas.openxmlformats.org/officeDocument/2006/relationships/image" Target="../media/image53.jpe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png"/><Relationship Id="rId9" Type="http://schemas.openxmlformats.org/officeDocument/2006/relationships/image" Target="../media/image55.jpeg"/></Relationships>
</file>

<file path=ppt/slides/_rels/slide18.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1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image" Target="../media/image70.jpeg"/><Relationship Id="rId13" Type="http://schemas.openxmlformats.org/officeDocument/2006/relationships/image" Target="../media/image75.jpeg"/><Relationship Id="rId3" Type="http://schemas.openxmlformats.org/officeDocument/2006/relationships/image" Target="../media/image65.png"/><Relationship Id="rId7" Type="http://schemas.openxmlformats.org/officeDocument/2006/relationships/image" Target="../media/image69.jpeg"/><Relationship Id="rId12" Type="http://schemas.openxmlformats.org/officeDocument/2006/relationships/image" Target="../media/image74.jpeg"/><Relationship Id="rId2"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image" Target="../media/image68.jpeg"/><Relationship Id="rId11" Type="http://schemas.openxmlformats.org/officeDocument/2006/relationships/image" Target="../media/image73.jpeg"/><Relationship Id="rId5" Type="http://schemas.openxmlformats.org/officeDocument/2006/relationships/image" Target="../media/image67.jpeg"/><Relationship Id="rId15" Type="http://schemas.openxmlformats.org/officeDocument/2006/relationships/image" Target="../media/image77.png"/><Relationship Id="rId10" Type="http://schemas.openxmlformats.org/officeDocument/2006/relationships/image" Target="../media/image72.jpeg"/><Relationship Id="rId4" Type="http://schemas.openxmlformats.org/officeDocument/2006/relationships/image" Target="../media/image66.jpeg"/><Relationship Id="rId9" Type="http://schemas.openxmlformats.org/officeDocument/2006/relationships/image" Target="../media/image71.jpeg"/><Relationship Id="rId14" Type="http://schemas.openxmlformats.org/officeDocument/2006/relationships/image" Target="../media/image76.jpeg"/></Relationships>
</file>

<file path=ppt/slides/_rels/slide21.xml.rels><?xml version="1.0" encoding="UTF-8" standalone="yes"?>
<Relationships xmlns="http://schemas.openxmlformats.org/package/2006/relationships"><Relationship Id="rId3" Type="http://schemas.openxmlformats.org/officeDocument/2006/relationships/image" Target="../media/image79.emf"/><Relationship Id="rId7" Type="http://schemas.openxmlformats.org/officeDocument/2006/relationships/image" Target="../media/image83.emf"/><Relationship Id="rId2" Type="http://schemas.openxmlformats.org/officeDocument/2006/relationships/image" Target="../media/image78.emf"/><Relationship Id="rId1" Type="http://schemas.openxmlformats.org/officeDocument/2006/relationships/slideLayout" Target="../slideLayouts/slideLayout2.xml"/><Relationship Id="rId6" Type="http://schemas.openxmlformats.org/officeDocument/2006/relationships/image" Target="../media/image82.emf"/><Relationship Id="rId5" Type="http://schemas.openxmlformats.org/officeDocument/2006/relationships/image" Target="../media/image81.emf"/><Relationship Id="rId4" Type="http://schemas.openxmlformats.org/officeDocument/2006/relationships/image" Target="../media/image80.emf"/></Relationships>
</file>

<file path=ppt/slides/_rels/slide22.xml.rels><?xml version="1.0" encoding="UTF-8" standalone="yes"?>
<Relationships xmlns="http://schemas.openxmlformats.org/package/2006/relationships"><Relationship Id="rId8" Type="http://schemas.openxmlformats.org/officeDocument/2006/relationships/image" Target="../media/image90.emf"/><Relationship Id="rId3" Type="http://schemas.openxmlformats.org/officeDocument/2006/relationships/image" Target="../media/image85.png"/><Relationship Id="rId7" Type="http://schemas.openxmlformats.org/officeDocument/2006/relationships/image" Target="../media/image89.emf"/><Relationship Id="rId2" Type="http://schemas.openxmlformats.org/officeDocument/2006/relationships/image" Target="../media/image84.jpeg"/><Relationship Id="rId1" Type="http://schemas.openxmlformats.org/officeDocument/2006/relationships/slideLayout" Target="../slideLayouts/slideLayout2.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2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2.xml"/><Relationship Id="rId4" Type="http://schemas.openxmlformats.org/officeDocument/2006/relationships/image" Target="../media/image93.png"/></Relationships>
</file>

<file path=ppt/slides/_rels/slide24.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26.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6EC08D2-4672-43EB-ADB2-B583FFB4DD81}" type="slidenum">
              <a:rPr lang="en-US" smtClean="0"/>
              <a:pPr/>
              <a:t>1</a:t>
            </a:fld>
            <a:endParaRPr lang="en-US"/>
          </a:p>
        </p:txBody>
      </p:sp>
      <p:sp>
        <p:nvSpPr>
          <p:cNvPr id="3" name="Subtitle 2"/>
          <p:cNvSpPr>
            <a:spLocks noGrp="1"/>
          </p:cNvSpPr>
          <p:nvPr>
            <p:ph type="subTitle" idx="1"/>
          </p:nvPr>
        </p:nvSpPr>
        <p:spPr/>
        <p:txBody>
          <a:bodyPr/>
          <a:lstStyle/>
          <a:p>
            <a:endParaRPr lang="en-US"/>
          </a:p>
        </p:txBody>
      </p:sp>
      <p:sp>
        <p:nvSpPr>
          <p:cNvPr id="2" name="Title 1"/>
          <p:cNvSpPr>
            <a:spLocks noGrp="1"/>
          </p:cNvSpPr>
          <p:nvPr>
            <p:ph type="ctrTitle"/>
          </p:nvPr>
        </p:nvSpPr>
        <p:spPr/>
        <p:txBody>
          <a:bodyPr>
            <a:normAutofit/>
          </a:bodyPr>
          <a:lstStyle/>
          <a:p>
            <a:r>
              <a:rPr lang="en-US" dirty="0"/>
              <a:t>Cover</a:t>
            </a:r>
          </a:p>
        </p:txBody>
      </p:sp>
      <p:pic>
        <p:nvPicPr>
          <p:cNvPr id="17" name="Picture 16"/>
          <p:cNvPicPr>
            <a:picLocks noChangeAspect="1"/>
          </p:cNvPicPr>
          <p:nvPr/>
        </p:nvPicPr>
        <p:blipFill>
          <a:blip r:embed="rId2"/>
          <a:stretch>
            <a:fillRect/>
          </a:stretch>
        </p:blipFill>
        <p:spPr>
          <a:xfrm>
            <a:off x="0" y="1941"/>
            <a:ext cx="6870787" cy="9906859"/>
          </a:xfrm>
          <a:prstGeom prst="rect">
            <a:avLst/>
          </a:prstGeom>
        </p:spPr>
      </p:pic>
      <p:sp>
        <p:nvSpPr>
          <p:cNvPr id="7" name="Rectangle 6"/>
          <p:cNvSpPr/>
          <p:nvPr/>
        </p:nvSpPr>
        <p:spPr>
          <a:xfrm>
            <a:off x="4554896" y="263533"/>
            <a:ext cx="1831617" cy="769441"/>
          </a:xfrm>
          <a:prstGeom prst="rect">
            <a:avLst/>
          </a:prstGeom>
        </p:spPr>
        <p:txBody>
          <a:bodyPr wrap="square">
            <a:spAutoFit/>
          </a:bodyPr>
          <a:lstStyle/>
          <a:p>
            <a:pPr algn="r"/>
            <a:r>
              <a:rPr lang="id-ID" sz="2800" b="1" dirty="0">
                <a:latin typeface="Aloha Magazine - Demo Version T" pitchFamily="50" charset="0"/>
              </a:rPr>
              <a:t>PROPER </a:t>
            </a:r>
          </a:p>
          <a:p>
            <a:pPr algn="r"/>
            <a:r>
              <a:rPr lang="id-ID" sz="1600" b="1" dirty="0">
                <a:latin typeface="Aloha Magazine - Demo Version T" pitchFamily="50" charset="0"/>
              </a:rPr>
              <a:t>PERUBAHAN</a:t>
            </a:r>
            <a:endParaRPr lang="nn-NO" sz="1600" b="1" dirty="0">
              <a:latin typeface="Aloha Magazine - Demo Version T" pitchFamily="50" charset="0"/>
            </a:endParaRPr>
          </a:p>
        </p:txBody>
      </p:sp>
      <p:pic>
        <p:nvPicPr>
          <p:cNvPr id="8" name="Picture 7"/>
          <p:cNvPicPr>
            <a:picLocks noChangeAspect="1"/>
          </p:cNvPicPr>
          <p:nvPr/>
        </p:nvPicPr>
        <p:blipFill>
          <a:blip r:embed="rId3"/>
          <a:stretch>
            <a:fillRect/>
          </a:stretch>
        </p:blipFill>
        <p:spPr>
          <a:xfrm>
            <a:off x="113168" y="4559456"/>
            <a:ext cx="6230482" cy="5501568"/>
          </a:xfrm>
          <a:prstGeom prst="rect">
            <a:avLst/>
          </a:prstGeom>
        </p:spPr>
      </p:pic>
      <p:sp>
        <p:nvSpPr>
          <p:cNvPr id="18" name="Rectangle 39"/>
          <p:cNvSpPr>
            <a:spLocks/>
          </p:cNvSpPr>
          <p:nvPr/>
        </p:nvSpPr>
        <p:spPr bwMode="auto">
          <a:xfrm>
            <a:off x="428141" y="263533"/>
            <a:ext cx="1526989" cy="842324"/>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endParaRPr lang="en-US"/>
          </a:p>
        </p:txBody>
      </p:sp>
      <p:sp>
        <p:nvSpPr>
          <p:cNvPr id="20" name="Rectangle 19"/>
          <p:cNvSpPr/>
          <p:nvPr/>
        </p:nvSpPr>
        <p:spPr>
          <a:xfrm>
            <a:off x="0" y="9165958"/>
            <a:ext cx="6796087" cy="584775"/>
          </a:xfrm>
          <a:prstGeom prst="rect">
            <a:avLst/>
          </a:prstGeom>
          <a:solidFill>
            <a:schemeClr val="bg1">
              <a:alpha val="43000"/>
            </a:schemeClr>
          </a:solidFill>
        </p:spPr>
        <p:txBody>
          <a:bodyPr wrap="square">
            <a:spAutoFit/>
          </a:bodyPr>
          <a:lstStyle/>
          <a:p>
            <a:pPr algn="r"/>
            <a:r>
              <a:rPr lang="id-ID" sz="3200" b="1" dirty="0">
                <a:latin typeface="Aloha Magazine - Demo Version T" pitchFamily="50" charset="0"/>
              </a:rPr>
              <a:t>Special Edition</a:t>
            </a:r>
            <a:endParaRPr lang="nn-NO" sz="3200" b="1" dirty="0">
              <a:latin typeface="Aloha Magazine - Demo Version T" pitchFamily="50" charset="0"/>
            </a:endParaRPr>
          </a:p>
        </p:txBody>
      </p:sp>
      <p:sp>
        <p:nvSpPr>
          <p:cNvPr id="6" name="Rectangle 5"/>
          <p:cNvSpPr/>
          <p:nvPr/>
        </p:nvSpPr>
        <p:spPr>
          <a:xfrm>
            <a:off x="1972694" y="8113245"/>
            <a:ext cx="4815229" cy="954107"/>
          </a:xfrm>
          <a:prstGeom prst="rect">
            <a:avLst/>
          </a:prstGeom>
          <a:solidFill>
            <a:srgbClr val="FFC000">
              <a:alpha val="72000"/>
            </a:srgbClr>
          </a:solidFill>
        </p:spPr>
        <p:txBody>
          <a:bodyPr wrap="none">
            <a:spAutoFit/>
          </a:bodyPr>
          <a:lstStyle/>
          <a:p>
            <a:pPr>
              <a:tabLst>
                <a:tab pos="800100" algn="l"/>
              </a:tabLst>
            </a:pPr>
            <a:r>
              <a:rPr lang="en-US" sz="2800" b="1" dirty="0">
                <a:latin typeface="Arial" panose="020B0604020202020204" pitchFamily="34" charset="0"/>
                <a:cs typeface="Arial" panose="020B0604020202020204" pitchFamily="34" charset="0"/>
              </a:rPr>
              <a:t>H. APRIZAL, </a:t>
            </a:r>
            <a:r>
              <a:rPr lang="en-US" sz="2800" b="1" dirty="0" err="1">
                <a:latin typeface="Arial" panose="020B0604020202020204" pitchFamily="34" charset="0"/>
                <a:cs typeface="Arial" panose="020B0604020202020204" pitchFamily="34" charset="0"/>
              </a:rPr>
              <a:t>S.Ag</a:t>
            </a:r>
            <a:r>
              <a:rPr lang="en-US" sz="2800" b="1" dirty="0">
                <a:latin typeface="Arial" panose="020B0604020202020204" pitchFamily="34" charset="0"/>
                <a:cs typeface="Arial" panose="020B0604020202020204" pitchFamily="34" charset="0"/>
              </a:rPr>
              <a:t>, SE, </a:t>
            </a:r>
            <a:r>
              <a:rPr lang="en-US" sz="2800" b="1" dirty="0" err="1">
                <a:latin typeface="Arial" panose="020B0604020202020204" pitchFamily="34" charset="0"/>
                <a:cs typeface="Arial" panose="020B0604020202020204" pitchFamily="34" charset="0"/>
              </a:rPr>
              <a:t>M.Si</a:t>
            </a:r>
            <a:endParaRPr lang="id-ID" sz="2800" b="1" dirty="0">
              <a:latin typeface="Arial" panose="020B0604020202020204" pitchFamily="34" charset="0"/>
              <a:cs typeface="Arial" panose="020B0604020202020204" pitchFamily="34" charset="0"/>
            </a:endParaRPr>
          </a:p>
          <a:p>
            <a:pPr algn="r">
              <a:tabLst>
                <a:tab pos="800100" algn="l"/>
              </a:tabLst>
            </a:pPr>
            <a:r>
              <a:rPr lang="en-US" sz="2800">
                <a:latin typeface="Arial" panose="020B0604020202020204" pitchFamily="34" charset="0"/>
                <a:cs typeface="Arial" panose="020B0604020202020204" pitchFamily="34" charset="0"/>
              </a:rPr>
              <a:t>REFORMER</a:t>
            </a:r>
            <a:r>
              <a:rPr lang="id-ID" sz="2800">
                <a:latin typeface="Arial" panose="020B0604020202020204" pitchFamily="34" charset="0"/>
                <a:cs typeface="Arial" panose="020B0604020202020204" pitchFamily="34" charset="0"/>
              </a:rPr>
              <a:t> </a:t>
            </a:r>
            <a:r>
              <a:rPr lang="id-ID" sz="2800" dirty="0">
                <a:latin typeface="Arial" panose="020B0604020202020204" pitchFamily="34" charset="0"/>
                <a:cs typeface="Arial" panose="020B0604020202020204" pitchFamily="34" charset="0"/>
              </a:rPr>
              <a:t>04</a:t>
            </a:r>
            <a:endParaRPr lang="en-US" sz="2800" dirty="0">
              <a:latin typeface="Arial" panose="020B0604020202020204" pitchFamily="34" charset="0"/>
              <a:cs typeface="Arial" panose="020B0604020202020204" pitchFamily="34" charset="0"/>
            </a:endParaRPr>
          </a:p>
        </p:txBody>
      </p:sp>
      <p:sp>
        <p:nvSpPr>
          <p:cNvPr id="5" name="Rectangle 4"/>
          <p:cNvSpPr/>
          <p:nvPr/>
        </p:nvSpPr>
        <p:spPr>
          <a:xfrm>
            <a:off x="857250" y="2700021"/>
            <a:ext cx="5668385" cy="1323439"/>
          </a:xfrm>
          <a:prstGeom prst="rect">
            <a:avLst/>
          </a:prstGeom>
        </p:spPr>
        <p:txBody>
          <a:bodyPr wrap="square">
            <a:spAutoFit/>
          </a:bodyPr>
          <a:lstStyle/>
          <a:p>
            <a:pPr algn="r"/>
            <a:r>
              <a:rPr lang="nn-NO" sz="2000" b="1" dirty="0"/>
              <a:t>PENINGKATAN PELAYANAN PENGELOLAAN ASPIRASI MASYARAKAT YANG RESPONSIF, TRANSPARAN </a:t>
            </a:r>
            <a:endParaRPr lang="id-ID" sz="2000" b="1" dirty="0"/>
          </a:p>
          <a:p>
            <a:pPr algn="r"/>
            <a:r>
              <a:rPr lang="nn-NO" sz="2000" b="1" dirty="0"/>
              <a:t>DAN AKUNTABEL</a:t>
            </a:r>
            <a:r>
              <a:rPr lang="id-ID" sz="2000" b="1" dirty="0"/>
              <a:t> </a:t>
            </a:r>
            <a:r>
              <a:rPr lang="nn-NO" sz="2000" b="1" dirty="0"/>
              <a:t>DI SEKRETARIAT </a:t>
            </a:r>
            <a:endParaRPr lang="id-ID" sz="2000" b="1" dirty="0"/>
          </a:p>
          <a:p>
            <a:pPr algn="r"/>
            <a:r>
              <a:rPr lang="nn-NO" sz="2000" b="1" dirty="0"/>
              <a:t>DPRD PROVINSI SUMATERA SELATAN</a:t>
            </a:r>
          </a:p>
        </p:txBody>
      </p:sp>
      <p:sp>
        <p:nvSpPr>
          <p:cNvPr id="10" name="Rectangle 9"/>
          <p:cNvSpPr/>
          <p:nvPr/>
        </p:nvSpPr>
        <p:spPr>
          <a:xfrm>
            <a:off x="2629222" y="1635330"/>
            <a:ext cx="3851349" cy="1107996"/>
          </a:xfrm>
          <a:prstGeom prst="rect">
            <a:avLst/>
          </a:prstGeom>
        </p:spPr>
        <p:txBody>
          <a:bodyPr wrap="square">
            <a:spAutoFit/>
          </a:bodyPr>
          <a:lstStyle/>
          <a:p>
            <a:r>
              <a:rPr lang="id-ID" sz="6600" dirty="0">
                <a:latin typeface="Aloha Magazine - Demo Version" pitchFamily="50" charset="0"/>
                <a:ea typeface="SimSun" panose="02010600030101010101" pitchFamily="2" charset="-122"/>
              </a:rPr>
              <a:t>“ASMAR”</a:t>
            </a:r>
            <a:endParaRPr lang="en-US" sz="6600" dirty="0">
              <a:latin typeface="Aloha Magazine - Demo Version" pitchFamily="50" charset="0"/>
            </a:endParaRPr>
          </a:p>
        </p:txBody>
      </p:sp>
    </p:spTree>
    <p:extLst>
      <p:ext uri="{BB962C8B-B14F-4D97-AF65-F5344CB8AC3E}">
        <p14:creationId xmlns:p14="http://schemas.microsoft.com/office/powerpoint/2010/main" val="38745352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424606" y="1173520"/>
            <a:ext cx="3742864" cy="720824"/>
          </a:xfrm>
        </p:spPr>
        <p:txBody>
          <a:bodyPr>
            <a:noAutofit/>
          </a:bodyPr>
          <a:lstStyle/>
          <a:p>
            <a:pPr algn="ctr"/>
            <a:r>
              <a:rPr lang="en-US" sz="2000" b="1" dirty="0"/>
              <a:t>MILESTONE</a:t>
            </a:r>
            <a:r>
              <a:rPr lang="id-ID" sz="2000" b="1" dirty="0"/>
              <a:t> PROYEK PERUBAHAN</a:t>
            </a:r>
            <a:endParaRPr lang="en-US" sz="2000" b="1" dirty="0"/>
          </a:p>
        </p:txBody>
      </p:sp>
      <p:sp>
        <p:nvSpPr>
          <p:cNvPr id="4" name="Slide Number Placeholder 3"/>
          <p:cNvSpPr>
            <a:spLocks noGrp="1"/>
          </p:cNvSpPr>
          <p:nvPr>
            <p:ph type="sldNum" sz="quarter" idx="12"/>
          </p:nvPr>
        </p:nvSpPr>
        <p:spPr/>
        <p:txBody>
          <a:bodyPr/>
          <a:lstStyle/>
          <a:p>
            <a:fld id="{46EC08D2-4672-43EB-ADB2-B583FFB4DD81}" type="slidenum">
              <a:rPr lang="en-US" smtClean="0"/>
              <a:pPr/>
              <a:t>10</a:t>
            </a:fld>
            <a:endParaRPr lang="en-US"/>
          </a:p>
        </p:txBody>
      </p:sp>
      <p:graphicFrame>
        <p:nvGraphicFramePr>
          <p:cNvPr id="21" name="Table 20"/>
          <p:cNvGraphicFramePr>
            <a:graphicFrameLocks noGrp="1"/>
          </p:cNvGraphicFramePr>
          <p:nvPr>
            <p:extLst>
              <p:ext uri="{D42A27DB-BD31-4B8C-83A1-F6EECF244321}">
                <p14:modId xmlns:p14="http://schemas.microsoft.com/office/powerpoint/2010/main" val="128103441"/>
              </p:ext>
            </p:extLst>
          </p:nvPr>
        </p:nvGraphicFramePr>
        <p:xfrm>
          <a:off x="697689" y="2035004"/>
          <a:ext cx="5196699" cy="7406640"/>
        </p:xfrm>
        <a:graphic>
          <a:graphicData uri="http://schemas.openxmlformats.org/drawingml/2006/table">
            <a:tbl>
              <a:tblPr firstRow="1" firstCol="1" bandRow="1"/>
              <a:tblGrid>
                <a:gridCol w="1021672">
                  <a:extLst>
                    <a:ext uri="{9D8B030D-6E8A-4147-A177-3AD203B41FA5}">
                      <a16:colId xmlns:a16="http://schemas.microsoft.com/office/drawing/2014/main" val="1044035652"/>
                    </a:ext>
                  </a:extLst>
                </a:gridCol>
                <a:gridCol w="1969549">
                  <a:extLst>
                    <a:ext uri="{9D8B030D-6E8A-4147-A177-3AD203B41FA5}">
                      <a16:colId xmlns:a16="http://schemas.microsoft.com/office/drawing/2014/main" val="4026250035"/>
                    </a:ext>
                  </a:extLst>
                </a:gridCol>
                <a:gridCol w="1496649">
                  <a:extLst>
                    <a:ext uri="{9D8B030D-6E8A-4147-A177-3AD203B41FA5}">
                      <a16:colId xmlns:a16="http://schemas.microsoft.com/office/drawing/2014/main" val="3475118864"/>
                    </a:ext>
                  </a:extLst>
                </a:gridCol>
                <a:gridCol w="708829">
                  <a:extLst>
                    <a:ext uri="{9D8B030D-6E8A-4147-A177-3AD203B41FA5}">
                      <a16:colId xmlns:a16="http://schemas.microsoft.com/office/drawing/2014/main" val="1445617980"/>
                    </a:ext>
                  </a:extLst>
                </a:gridCol>
              </a:tblGrid>
              <a:tr h="137004">
                <a:tc>
                  <a:txBody>
                    <a:bodyPr/>
                    <a:lstStyle/>
                    <a:p>
                      <a:pPr marL="0" indent="0" algn="ctr">
                        <a:lnSpc>
                          <a:spcPct val="100000"/>
                        </a:lnSpc>
                        <a:spcAft>
                          <a:spcPts val="0"/>
                        </a:spcAft>
                        <a:tabLst>
                          <a:tab pos="810260" algn="l"/>
                        </a:tabLst>
                      </a:pPr>
                      <a:r>
                        <a:rPr lang="zh-CN" sz="9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Milestone</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tc>
                  <a:txBody>
                    <a:bodyPr/>
                    <a:lstStyle/>
                    <a:p>
                      <a:pPr marL="0" indent="0" algn="ctr">
                        <a:lnSpc>
                          <a:spcPct val="100000"/>
                        </a:lnSpc>
                        <a:spcAft>
                          <a:spcPts val="0"/>
                        </a:spcAft>
                        <a:tabLst>
                          <a:tab pos="810260" algn="l"/>
                        </a:tabLst>
                      </a:pPr>
                      <a:r>
                        <a:rPr lang="zh-CN" sz="9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Kegiatan</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tc>
                  <a:txBody>
                    <a:bodyPr/>
                    <a:lstStyle/>
                    <a:p>
                      <a:pPr marL="0" indent="0" algn="ctr">
                        <a:lnSpc>
                          <a:spcPct val="100000"/>
                        </a:lnSpc>
                        <a:spcAft>
                          <a:spcPts val="0"/>
                        </a:spcAft>
                        <a:tabLst>
                          <a:tab pos="810260" algn="l"/>
                        </a:tabLst>
                      </a:pPr>
                      <a:r>
                        <a:rPr lang="zh-CN" sz="9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Output dan Evidance</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tc>
                  <a:txBody>
                    <a:bodyPr/>
                    <a:lstStyle/>
                    <a:p>
                      <a:pPr marL="0" indent="0" algn="ctr">
                        <a:lnSpc>
                          <a:spcPct val="100000"/>
                        </a:lnSpc>
                        <a:spcAft>
                          <a:spcPts val="0"/>
                        </a:spcAft>
                        <a:tabLst>
                          <a:tab pos="810260" algn="l"/>
                        </a:tabLst>
                      </a:pPr>
                      <a:r>
                        <a:rPr lang="zh-CN" sz="9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Waktu</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extLst>
                  <a:ext uri="{0D108BD9-81ED-4DB2-BD59-A6C34878D82A}">
                    <a16:rowId xmlns:a16="http://schemas.microsoft.com/office/drawing/2014/main" val="3438957694"/>
                  </a:ext>
                </a:extLst>
              </a:tr>
              <a:tr h="822935">
                <a:tc>
                  <a:txBody>
                    <a:bodyPr/>
                    <a:lstStyle/>
                    <a:p>
                      <a:pPr>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Advokasi ke stakeholder internal/eksternal</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tc>
                  <a:txBody>
                    <a:bodyPr/>
                    <a:lstStyle/>
                    <a:p>
                      <a:pPr marL="201930" indent="-201930">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a. 	melaporkan rencana pelaksanaan </a:t>
                      </a:r>
                      <a:r>
                        <a:rPr lang="en-ID" sz="900" dirty="0" err="1">
                          <a:effectLst/>
                          <a:latin typeface="Arial" panose="020B0604020202020204" pitchFamily="34" charset="0"/>
                          <a:ea typeface="Times New Roman" panose="02020603050405020304" pitchFamily="18" charset="0"/>
                          <a:cs typeface="Times New Roman" panose="02020603050405020304" pitchFamily="18" charset="0"/>
                        </a:rPr>
                        <a:t>proyek</a:t>
                      </a:r>
                      <a:r>
                        <a:rPr lang="en-ID" sz="900" dirty="0">
                          <a:effectLst/>
                          <a:latin typeface="Arial" panose="020B0604020202020204" pitchFamily="34" charset="0"/>
                          <a:ea typeface="Times New Roman" panose="02020603050405020304" pitchFamily="18" charset="0"/>
                          <a:cs typeface="Times New Roman" panose="02020603050405020304" pitchFamily="18" charset="0"/>
                        </a:rPr>
                        <a:t> </a:t>
                      </a:r>
                      <a:r>
                        <a:rPr lang="en-ID" sz="900" dirty="0" err="1">
                          <a:effectLst/>
                          <a:latin typeface="Arial" panose="020B0604020202020204" pitchFamily="34" charset="0"/>
                          <a:ea typeface="Times New Roman" panose="02020603050405020304" pitchFamily="18" charset="0"/>
                          <a:cs typeface="Times New Roman" panose="02020603050405020304" pitchFamily="18" charset="0"/>
                        </a:rPr>
                        <a:t>perubahan</a:t>
                      </a:r>
                      <a:r>
                        <a:rPr lang="zh-CN" sz="900" dirty="0">
                          <a:effectLst/>
                          <a:latin typeface="Calibri" panose="020F0502020204030204" pitchFamily="34" charset="0"/>
                          <a:ea typeface="Arial" panose="020B0604020202020204" pitchFamily="34" charset="0"/>
                          <a:cs typeface="Times New Roman" panose="02020603050405020304" pitchFamily="18" charset="0"/>
                        </a:rPr>
                        <a:t> kepada Sekda</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p>
                      <a:pPr marL="201930" indent="-201930">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b. 	melakukan konsultasi dengan mentor untuk persiapan pelaksanaan proyek perubahan</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p>
                      <a:pPr marL="201930" indent="-201930">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c.	memimpin rapat internal untuk penjelasan proyek perubahan</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p>
                      <a:pPr marL="201930" indent="-201930">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d.	melakukan koordinasi dengan stakeholder eksternal</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tc>
                  <a:txBody>
                    <a:bodyPr/>
                    <a:lstStyle/>
                    <a:p>
                      <a:pPr>
                        <a:lnSpc>
                          <a:spcPct val="100000"/>
                        </a:lnSpc>
                        <a:spcAft>
                          <a:spcPts val="0"/>
                        </a:spcAft>
                      </a:pPr>
                      <a:r>
                        <a:rPr lang="zh-CN" sz="900">
                          <a:effectLst/>
                          <a:latin typeface="Calibri" panose="020F0502020204030204" pitchFamily="34" charset="0"/>
                          <a:ea typeface="Arial" panose="020B0604020202020204" pitchFamily="34" charset="0"/>
                          <a:cs typeface="Times New Roman" panose="02020603050405020304" pitchFamily="18" charset="0"/>
                        </a:rPr>
                        <a:t>Adanya dukungan stakeholder internal dan eksternal terhadap proyek perubahan</a:t>
                      </a:r>
                      <a:endParaRPr lang="en-US" sz="100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tc>
                  <a:txBody>
                    <a:bodyPr/>
                    <a:lstStyle/>
                    <a:p>
                      <a:pPr>
                        <a:lnSpc>
                          <a:spcPct val="100000"/>
                        </a:lnSpc>
                        <a:spcAft>
                          <a:spcPts val="0"/>
                        </a:spcAft>
                      </a:pPr>
                      <a:r>
                        <a:rPr lang="zh-CN" sz="900">
                          <a:effectLst/>
                          <a:latin typeface="Calibri" panose="020F0502020204030204" pitchFamily="34" charset="0"/>
                          <a:ea typeface="Arial" panose="020B0604020202020204" pitchFamily="34" charset="0"/>
                          <a:cs typeface="Times New Roman" panose="02020603050405020304" pitchFamily="18" charset="0"/>
                        </a:rPr>
                        <a:t>Minggu I</a:t>
                      </a:r>
                      <a:endParaRPr lang="en-US" sz="100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extLst>
                  <a:ext uri="{0D108BD9-81ED-4DB2-BD59-A6C34878D82A}">
                    <a16:rowId xmlns:a16="http://schemas.microsoft.com/office/drawing/2014/main" val="1690530170"/>
                  </a:ext>
                </a:extLst>
              </a:tr>
              <a:tr h="205734">
                <a:tc>
                  <a:txBody>
                    <a:bodyPr/>
                    <a:lstStyle/>
                    <a:p>
                      <a:pPr>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Pembentukan tim kerja </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tc>
                  <a:txBody>
                    <a:bodyPr/>
                    <a:lstStyle/>
                    <a:p>
                      <a:pPr marL="201930" indent="-201930">
                        <a:lnSpc>
                          <a:spcPct val="100000"/>
                        </a:lnSpc>
                        <a:spcAft>
                          <a:spcPts val="0"/>
                        </a:spcAft>
                      </a:pPr>
                      <a:r>
                        <a:rPr lang="zh-CN" sz="900">
                          <a:effectLst/>
                          <a:latin typeface="Calibri" panose="020F0502020204030204" pitchFamily="34" charset="0"/>
                          <a:ea typeface="Arial" panose="020B0604020202020204" pitchFamily="34" charset="0"/>
                          <a:cs typeface="Times New Roman" panose="02020603050405020304" pitchFamily="18" charset="0"/>
                        </a:rPr>
                        <a:t>a. 	menetapkan SK tim kerja</a:t>
                      </a:r>
                      <a:endParaRPr lang="en-US" sz="1000">
                        <a:effectLst/>
                        <a:latin typeface="Calibri" panose="020F0502020204030204" pitchFamily="34" charset="0"/>
                        <a:ea typeface="SimSun" panose="02010600030101010101" pitchFamily="2" charset="-122"/>
                        <a:cs typeface="Times New Roman" panose="02020603050405020304" pitchFamily="18" charset="0"/>
                      </a:endParaRPr>
                    </a:p>
                    <a:p>
                      <a:pPr marL="201930" indent="-201930">
                        <a:lnSpc>
                          <a:spcPct val="100000"/>
                        </a:lnSpc>
                        <a:spcAft>
                          <a:spcPts val="0"/>
                        </a:spcAft>
                      </a:pPr>
                      <a:r>
                        <a:rPr lang="zh-CN" sz="900">
                          <a:effectLst/>
                          <a:latin typeface="Calibri" panose="020F0502020204030204" pitchFamily="34" charset="0"/>
                          <a:ea typeface="Arial" panose="020B0604020202020204" pitchFamily="34" charset="0"/>
                          <a:cs typeface="Times New Roman" panose="02020603050405020304" pitchFamily="18" charset="0"/>
                        </a:rPr>
                        <a:t>b. rapat persiapan dan konsolidasi tim kerja</a:t>
                      </a:r>
                      <a:endParaRPr lang="en-US" sz="100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tc>
                  <a:txBody>
                    <a:bodyPr/>
                    <a:lstStyle/>
                    <a:p>
                      <a:pPr>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SK tim kerja</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p>
                      <a:pPr>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Undangan hadir, bahan rapat, notulen</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tc>
                  <a:txBody>
                    <a:bodyPr/>
                    <a:lstStyle/>
                    <a:p>
                      <a:pPr>
                        <a:lnSpc>
                          <a:spcPct val="100000"/>
                        </a:lnSpc>
                        <a:spcAft>
                          <a:spcPts val="0"/>
                        </a:spcAft>
                      </a:pPr>
                      <a:r>
                        <a:rPr lang="zh-CN" sz="900">
                          <a:effectLst/>
                          <a:latin typeface="Calibri" panose="020F0502020204030204" pitchFamily="34" charset="0"/>
                          <a:ea typeface="Arial" panose="020B0604020202020204" pitchFamily="34" charset="0"/>
                          <a:cs typeface="Times New Roman" panose="02020603050405020304" pitchFamily="18" charset="0"/>
                        </a:rPr>
                        <a:t>Minggu II</a:t>
                      </a:r>
                      <a:endParaRPr lang="en-US" sz="100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extLst>
                  <a:ext uri="{0D108BD9-81ED-4DB2-BD59-A6C34878D82A}">
                    <a16:rowId xmlns:a16="http://schemas.microsoft.com/office/drawing/2014/main" val="2672958554"/>
                  </a:ext>
                </a:extLst>
              </a:tr>
              <a:tr h="411467">
                <a:tc>
                  <a:txBody>
                    <a:bodyPr/>
                    <a:lstStyle/>
                    <a:p>
                      <a:pPr>
                        <a:lnSpc>
                          <a:spcPct val="100000"/>
                        </a:lnSpc>
                        <a:spcAft>
                          <a:spcPts val="0"/>
                        </a:spcAft>
                      </a:pPr>
                      <a:r>
                        <a:rPr lang="zh-CN" sz="900">
                          <a:effectLst/>
                          <a:latin typeface="Calibri" panose="020F0502020204030204" pitchFamily="34" charset="0"/>
                          <a:ea typeface="Arial" panose="020B0604020202020204" pitchFamily="34" charset="0"/>
                          <a:cs typeface="Times New Roman" panose="02020603050405020304" pitchFamily="18" charset="0"/>
                        </a:rPr>
                        <a:t>Membangun komitmen Bersama</a:t>
                      </a:r>
                      <a:endParaRPr lang="en-US" sz="100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tc>
                  <a:txBody>
                    <a:bodyPr/>
                    <a:lstStyle/>
                    <a:p>
                      <a:pPr marL="201930" indent="-201930">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a. 	melaporkan dan konsultasi pelaksanaan kepada pimpinan OPD</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p>
                      <a:pPr marL="201930" indent="-201930">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b. melakukan Kerjasama atau sharing dengan OPD lain</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tc>
                  <a:txBody>
                    <a:bodyPr/>
                    <a:lstStyle/>
                    <a:p>
                      <a:pPr>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Laporan</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p>
                      <a:pPr>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Kesepakatan bersama</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tc>
                  <a:txBody>
                    <a:bodyPr/>
                    <a:lstStyle/>
                    <a:p>
                      <a:pPr>
                        <a:lnSpc>
                          <a:spcPct val="100000"/>
                        </a:lnSpc>
                        <a:spcAft>
                          <a:spcPts val="0"/>
                        </a:spcAft>
                      </a:pPr>
                      <a:r>
                        <a:rPr lang="zh-CN" sz="900">
                          <a:effectLst/>
                          <a:latin typeface="Calibri" panose="020F0502020204030204" pitchFamily="34" charset="0"/>
                          <a:ea typeface="Arial" panose="020B0604020202020204" pitchFamily="34" charset="0"/>
                          <a:cs typeface="Times New Roman" panose="02020603050405020304" pitchFamily="18" charset="0"/>
                        </a:rPr>
                        <a:t>Minggu III</a:t>
                      </a:r>
                      <a:endParaRPr lang="en-US" sz="100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extLst>
                  <a:ext uri="{0D108BD9-81ED-4DB2-BD59-A6C34878D82A}">
                    <a16:rowId xmlns:a16="http://schemas.microsoft.com/office/drawing/2014/main" val="4047480945"/>
                  </a:ext>
                </a:extLst>
              </a:tr>
              <a:tr h="205734">
                <a:tc>
                  <a:txBody>
                    <a:bodyPr/>
                    <a:lstStyle/>
                    <a:p>
                      <a:pPr>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Penyusunan surat edaran</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tc>
                  <a:txBody>
                    <a:bodyPr/>
                    <a:lstStyle/>
                    <a:p>
                      <a:pPr marL="201930" indent="-201930">
                        <a:lnSpc>
                          <a:spcPct val="100000"/>
                        </a:lnSpc>
                        <a:spcAft>
                          <a:spcPts val="0"/>
                        </a:spcAft>
                      </a:pPr>
                      <a:r>
                        <a:rPr lang="zh-CN" sz="900">
                          <a:effectLst/>
                          <a:latin typeface="Calibri" panose="020F0502020204030204" pitchFamily="34" charset="0"/>
                          <a:ea typeface="Arial" panose="020B0604020202020204" pitchFamily="34" charset="0"/>
                          <a:cs typeface="Times New Roman" panose="02020603050405020304" pitchFamily="18" charset="0"/>
                        </a:rPr>
                        <a:t>a. 	penyusunan draf surat edaran</a:t>
                      </a:r>
                      <a:endParaRPr lang="en-US" sz="1000">
                        <a:effectLst/>
                        <a:latin typeface="Calibri" panose="020F0502020204030204" pitchFamily="34" charset="0"/>
                        <a:ea typeface="SimSun" panose="02010600030101010101" pitchFamily="2" charset="-122"/>
                        <a:cs typeface="Times New Roman" panose="02020603050405020304" pitchFamily="18" charset="0"/>
                      </a:endParaRPr>
                    </a:p>
                    <a:p>
                      <a:pPr marL="201930" indent="-201930">
                        <a:lnSpc>
                          <a:spcPct val="100000"/>
                        </a:lnSpc>
                        <a:spcAft>
                          <a:spcPts val="0"/>
                        </a:spcAft>
                      </a:pPr>
                      <a:r>
                        <a:rPr lang="zh-CN" sz="900">
                          <a:effectLst/>
                          <a:latin typeface="Calibri" panose="020F0502020204030204" pitchFamily="34" charset="0"/>
                          <a:ea typeface="Arial" panose="020B0604020202020204" pitchFamily="34" charset="0"/>
                          <a:cs typeface="Times New Roman" panose="02020603050405020304" pitchFamily="18" charset="0"/>
                        </a:rPr>
                        <a:t>b. 	persetujuan, penandatangan surat edaran</a:t>
                      </a:r>
                      <a:endParaRPr lang="en-US" sz="100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tc>
                  <a:txBody>
                    <a:bodyPr/>
                    <a:lstStyle/>
                    <a:p>
                      <a:pPr>
                        <a:lnSpc>
                          <a:spcPct val="100000"/>
                        </a:lnSpc>
                        <a:spcAft>
                          <a:spcPts val="0"/>
                        </a:spcAft>
                      </a:pPr>
                      <a:r>
                        <a:rPr lang="zh-CN" sz="900">
                          <a:effectLst/>
                          <a:latin typeface="Calibri" panose="020F0502020204030204" pitchFamily="34" charset="0"/>
                          <a:ea typeface="Arial" panose="020B0604020202020204" pitchFamily="34" charset="0"/>
                          <a:cs typeface="Times New Roman" panose="02020603050405020304" pitchFamily="18" charset="0"/>
                        </a:rPr>
                        <a:t>Surat edaran</a:t>
                      </a:r>
                      <a:endParaRPr lang="en-US" sz="100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tc>
                  <a:txBody>
                    <a:bodyPr/>
                    <a:lstStyle/>
                    <a:p>
                      <a:pPr>
                        <a:lnSpc>
                          <a:spcPct val="100000"/>
                        </a:lnSpc>
                        <a:spcAft>
                          <a:spcPts val="0"/>
                        </a:spcAft>
                      </a:pPr>
                      <a:r>
                        <a:rPr lang="zh-CN" sz="900">
                          <a:effectLst/>
                          <a:latin typeface="Calibri" panose="020F0502020204030204" pitchFamily="34" charset="0"/>
                          <a:ea typeface="Arial" panose="020B0604020202020204" pitchFamily="34" charset="0"/>
                          <a:cs typeface="Times New Roman" panose="02020603050405020304" pitchFamily="18" charset="0"/>
                        </a:rPr>
                        <a:t>Minggu II</a:t>
                      </a:r>
                      <a:endParaRPr lang="en-US" sz="100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extLst>
                  <a:ext uri="{0D108BD9-81ED-4DB2-BD59-A6C34878D82A}">
                    <a16:rowId xmlns:a16="http://schemas.microsoft.com/office/drawing/2014/main" val="222891038"/>
                  </a:ext>
                </a:extLst>
              </a:tr>
              <a:tr h="308601">
                <a:tc>
                  <a:txBody>
                    <a:bodyPr/>
                    <a:lstStyle/>
                    <a:p>
                      <a:pPr>
                        <a:lnSpc>
                          <a:spcPct val="100000"/>
                        </a:lnSpc>
                        <a:spcAft>
                          <a:spcPts val="0"/>
                        </a:spcAft>
                      </a:pPr>
                      <a:r>
                        <a:rPr lang="zh-CN" sz="900">
                          <a:effectLst/>
                          <a:latin typeface="Calibri" panose="020F0502020204030204" pitchFamily="34" charset="0"/>
                          <a:ea typeface="Arial" panose="020B0604020202020204" pitchFamily="34" charset="0"/>
                          <a:cs typeface="Times New Roman" panose="02020603050405020304" pitchFamily="18" charset="0"/>
                        </a:rPr>
                        <a:t>Pembuatan SOP</a:t>
                      </a:r>
                      <a:endParaRPr lang="en-US" sz="100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tc>
                  <a:txBody>
                    <a:bodyPr/>
                    <a:lstStyle/>
                    <a:p>
                      <a:pPr marL="201930" indent="-201930">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a. </a:t>
                      </a:r>
                      <a:r>
                        <a:rPr lang="id-ID" altLang="zh-CN" sz="900" dirty="0">
                          <a:effectLst/>
                          <a:latin typeface="Calibri" panose="020F0502020204030204" pitchFamily="34" charset="0"/>
                          <a:ea typeface="Arial" panose="020B0604020202020204" pitchFamily="34" charset="0"/>
                          <a:cs typeface="Times New Roman" panose="02020603050405020304" pitchFamily="18" charset="0"/>
                        </a:rPr>
                        <a:t>	</a:t>
                      </a:r>
                      <a:r>
                        <a:rPr lang="zh-CN" sz="900" dirty="0">
                          <a:effectLst/>
                          <a:latin typeface="Calibri" panose="020F0502020204030204" pitchFamily="34" charset="0"/>
                          <a:ea typeface="Arial" panose="020B0604020202020204" pitchFamily="34" charset="0"/>
                          <a:cs typeface="Times New Roman" panose="02020603050405020304" pitchFamily="18" charset="0"/>
                        </a:rPr>
                        <a:t>penyusunan draf SOP</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p>
                      <a:pPr marL="201930" indent="-201930">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b. </a:t>
                      </a:r>
                      <a:r>
                        <a:rPr lang="id-ID" altLang="zh-CN" sz="900" dirty="0">
                          <a:effectLst/>
                          <a:latin typeface="Calibri" panose="020F0502020204030204" pitchFamily="34" charset="0"/>
                          <a:ea typeface="Arial" panose="020B0604020202020204" pitchFamily="34" charset="0"/>
                          <a:cs typeface="Times New Roman" panose="02020603050405020304" pitchFamily="18" charset="0"/>
                        </a:rPr>
                        <a:t>	</a:t>
                      </a:r>
                      <a:r>
                        <a:rPr lang="zh-CN" sz="900" dirty="0">
                          <a:effectLst/>
                          <a:latin typeface="Calibri" panose="020F0502020204030204" pitchFamily="34" charset="0"/>
                          <a:ea typeface="Arial" panose="020B0604020202020204" pitchFamily="34" charset="0"/>
                          <a:cs typeface="Times New Roman" panose="02020603050405020304" pitchFamily="18" charset="0"/>
                        </a:rPr>
                        <a:t>pembahasan dan finalisasi draf SOP</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p>
                      <a:pPr marL="201930" indent="-201930">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c. </a:t>
                      </a:r>
                      <a:r>
                        <a:rPr lang="id-ID" altLang="zh-CN" sz="900" dirty="0">
                          <a:effectLst/>
                          <a:latin typeface="Calibri" panose="020F0502020204030204" pitchFamily="34" charset="0"/>
                          <a:ea typeface="Arial" panose="020B0604020202020204" pitchFamily="34" charset="0"/>
                          <a:cs typeface="Times New Roman" panose="02020603050405020304" pitchFamily="18" charset="0"/>
                        </a:rPr>
                        <a:t>	</a:t>
                      </a:r>
                      <a:r>
                        <a:rPr lang="zh-CN" sz="900" dirty="0">
                          <a:effectLst/>
                          <a:latin typeface="Calibri" panose="020F0502020204030204" pitchFamily="34" charset="0"/>
                          <a:ea typeface="Arial" panose="020B0604020202020204" pitchFamily="34" charset="0"/>
                          <a:cs typeface="Times New Roman" panose="02020603050405020304" pitchFamily="18" charset="0"/>
                        </a:rPr>
                        <a:t>penetapan SOP</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tc>
                  <a:txBody>
                    <a:bodyPr/>
                    <a:lstStyle/>
                    <a:p>
                      <a:pPr>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Dokumen penetapan SOP</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tc>
                  <a:txBody>
                    <a:bodyPr/>
                    <a:lstStyle/>
                    <a:p>
                      <a:pPr>
                        <a:lnSpc>
                          <a:spcPct val="100000"/>
                        </a:lnSpc>
                        <a:spcAft>
                          <a:spcPts val="0"/>
                        </a:spcAft>
                      </a:pPr>
                      <a:r>
                        <a:rPr lang="zh-CN" sz="900">
                          <a:effectLst/>
                          <a:latin typeface="Calibri" panose="020F0502020204030204" pitchFamily="34" charset="0"/>
                          <a:ea typeface="Arial" panose="020B0604020202020204" pitchFamily="34" charset="0"/>
                          <a:cs typeface="Times New Roman" panose="02020603050405020304" pitchFamily="18" charset="0"/>
                        </a:rPr>
                        <a:t>Minggu II</a:t>
                      </a:r>
                      <a:endParaRPr lang="en-US" sz="100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extLst>
                  <a:ext uri="{0D108BD9-81ED-4DB2-BD59-A6C34878D82A}">
                    <a16:rowId xmlns:a16="http://schemas.microsoft.com/office/drawing/2014/main" val="3971895531"/>
                  </a:ext>
                </a:extLst>
              </a:tr>
              <a:tr h="720068">
                <a:tc>
                  <a:txBody>
                    <a:bodyPr/>
                    <a:lstStyle/>
                    <a:p>
                      <a:pPr>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Pembuatan rancangan aplikasi</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tc>
                  <a:txBody>
                    <a:bodyPr/>
                    <a:lstStyle/>
                    <a:p>
                      <a:pPr marL="201930" indent="-201930">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a. </a:t>
                      </a:r>
                      <a:r>
                        <a:rPr lang="id-ID" altLang="zh-CN" sz="900" dirty="0">
                          <a:effectLst/>
                          <a:latin typeface="Calibri" panose="020F0502020204030204" pitchFamily="34" charset="0"/>
                          <a:ea typeface="Arial" panose="020B0604020202020204" pitchFamily="34" charset="0"/>
                          <a:cs typeface="Times New Roman" panose="02020603050405020304" pitchFamily="18" charset="0"/>
                        </a:rPr>
                        <a:t>	</a:t>
                      </a:r>
                      <a:r>
                        <a:rPr lang="zh-CN" sz="900" dirty="0">
                          <a:effectLst/>
                          <a:latin typeface="Calibri" panose="020F0502020204030204" pitchFamily="34" charset="0"/>
                          <a:ea typeface="Arial" panose="020B0604020202020204" pitchFamily="34" charset="0"/>
                          <a:cs typeface="Times New Roman" panose="02020603050405020304" pitchFamily="18" charset="0"/>
                        </a:rPr>
                        <a:t>Memimpin diskusi untuk membahas rancangan aplikasi</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p>
                      <a:pPr marL="201930" indent="-201930">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b. 	proses perancangan </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p>
                      <a:pPr marL="201930" indent="-201930">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c.	proses pembangunan sistem dan domain</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p>
                      <a:pPr marL="201930" indent="-201930">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d. 	finishing</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p>
                      <a:pPr marL="201930" indent="-201930">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e. 	uji coba</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p>
                      <a:pPr marL="201930" indent="-201930">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f. 	Menyusun manual book</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tc>
                  <a:txBody>
                    <a:bodyPr/>
                    <a:lstStyle/>
                    <a:p>
                      <a:pPr>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Desain aplikasi</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p>
                      <a:pPr>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 </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tc>
                  <a:txBody>
                    <a:bodyPr/>
                    <a:lstStyle/>
                    <a:p>
                      <a:pPr>
                        <a:lnSpc>
                          <a:spcPct val="100000"/>
                        </a:lnSpc>
                        <a:spcAft>
                          <a:spcPts val="0"/>
                        </a:spcAft>
                      </a:pPr>
                      <a:r>
                        <a:rPr lang="zh-CN" sz="900">
                          <a:effectLst/>
                          <a:latin typeface="Calibri" panose="020F0502020204030204" pitchFamily="34" charset="0"/>
                          <a:ea typeface="Arial" panose="020B0604020202020204" pitchFamily="34" charset="0"/>
                          <a:cs typeface="Times New Roman" panose="02020603050405020304" pitchFamily="18" charset="0"/>
                        </a:rPr>
                        <a:t>Minggi II, III, IV</a:t>
                      </a:r>
                      <a:endParaRPr lang="en-US" sz="100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extLst>
                  <a:ext uri="{0D108BD9-81ED-4DB2-BD59-A6C34878D82A}">
                    <a16:rowId xmlns:a16="http://schemas.microsoft.com/office/drawing/2014/main" val="1858087171"/>
                  </a:ext>
                </a:extLst>
              </a:tr>
              <a:tr h="205734">
                <a:tc>
                  <a:txBody>
                    <a:bodyPr/>
                    <a:lstStyle/>
                    <a:p>
                      <a:pPr>
                        <a:lnSpc>
                          <a:spcPct val="100000"/>
                        </a:lnSpc>
                        <a:spcAft>
                          <a:spcPts val="0"/>
                        </a:spcAft>
                      </a:pPr>
                      <a:r>
                        <a:rPr lang="zh-CN" sz="900">
                          <a:effectLst/>
                          <a:latin typeface="Calibri" panose="020F0502020204030204" pitchFamily="34" charset="0"/>
                          <a:ea typeface="Arial" panose="020B0604020202020204" pitchFamily="34" charset="0"/>
                          <a:cs typeface="Times New Roman" panose="02020603050405020304" pitchFamily="18" charset="0"/>
                        </a:rPr>
                        <a:t>Sosialisasi dan desiminasi </a:t>
                      </a:r>
                      <a:endParaRPr lang="en-US" sz="100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tc>
                  <a:txBody>
                    <a:bodyPr/>
                    <a:lstStyle/>
                    <a:p>
                      <a:pPr marL="201930" indent="-201930">
                        <a:lnSpc>
                          <a:spcPct val="100000"/>
                        </a:lnSpc>
                        <a:spcAft>
                          <a:spcPts val="0"/>
                        </a:spcAft>
                      </a:pPr>
                      <a:r>
                        <a:rPr lang="zh-CN" sz="900">
                          <a:effectLst/>
                          <a:latin typeface="Calibri" panose="020F0502020204030204" pitchFamily="34" charset="0"/>
                          <a:ea typeface="Arial" panose="020B0604020202020204" pitchFamily="34" charset="0"/>
                          <a:cs typeface="Times New Roman" panose="02020603050405020304" pitchFamily="18" charset="0"/>
                        </a:rPr>
                        <a:t>a.	membuat materi sosialisasi dan desiminasi</a:t>
                      </a:r>
                      <a:endParaRPr lang="en-US" sz="1000">
                        <a:effectLst/>
                        <a:latin typeface="Calibri" panose="020F0502020204030204" pitchFamily="34" charset="0"/>
                        <a:ea typeface="SimSun" panose="02010600030101010101" pitchFamily="2" charset="-122"/>
                        <a:cs typeface="Times New Roman" panose="02020603050405020304" pitchFamily="18" charset="0"/>
                      </a:endParaRPr>
                    </a:p>
                    <a:p>
                      <a:pPr marL="201930" indent="-201930">
                        <a:lnSpc>
                          <a:spcPct val="100000"/>
                        </a:lnSpc>
                        <a:spcAft>
                          <a:spcPts val="0"/>
                        </a:spcAft>
                      </a:pPr>
                      <a:r>
                        <a:rPr lang="zh-CN" sz="900">
                          <a:effectLst/>
                          <a:latin typeface="Calibri" panose="020F0502020204030204" pitchFamily="34" charset="0"/>
                          <a:ea typeface="Arial" panose="020B0604020202020204" pitchFamily="34" charset="0"/>
                          <a:cs typeface="Times New Roman" panose="02020603050405020304" pitchFamily="18" charset="0"/>
                        </a:rPr>
                        <a:t>b. 	Launching</a:t>
                      </a:r>
                      <a:endParaRPr lang="en-US" sz="100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tc>
                  <a:txBody>
                    <a:bodyPr/>
                    <a:lstStyle/>
                    <a:p>
                      <a:pPr>
                        <a:lnSpc>
                          <a:spcPct val="100000"/>
                        </a:lnSpc>
                        <a:spcAft>
                          <a:spcPts val="0"/>
                        </a:spcAft>
                      </a:pPr>
                      <a:r>
                        <a:rPr lang="zh-CN" sz="900">
                          <a:effectLst/>
                          <a:latin typeface="Calibri" panose="020F0502020204030204" pitchFamily="34" charset="0"/>
                          <a:ea typeface="Arial" panose="020B0604020202020204" pitchFamily="34" charset="0"/>
                          <a:cs typeface="Times New Roman" panose="02020603050405020304" pitchFamily="18" charset="0"/>
                        </a:rPr>
                        <a:t>Undangan daftar hadir dan notulen sosialisasi dan launching</a:t>
                      </a:r>
                      <a:endParaRPr lang="en-US" sz="100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tc>
                  <a:txBody>
                    <a:bodyPr/>
                    <a:lstStyle/>
                    <a:p>
                      <a:pPr>
                        <a:lnSpc>
                          <a:spcPct val="100000"/>
                        </a:lnSpc>
                        <a:spcAft>
                          <a:spcPts val="0"/>
                        </a:spcAft>
                      </a:pPr>
                      <a:r>
                        <a:rPr lang="zh-CN" sz="900">
                          <a:effectLst/>
                          <a:latin typeface="Calibri" panose="020F0502020204030204" pitchFamily="34" charset="0"/>
                          <a:ea typeface="Arial" panose="020B0604020202020204" pitchFamily="34" charset="0"/>
                          <a:cs typeface="Times New Roman" panose="02020603050405020304" pitchFamily="18" charset="0"/>
                        </a:rPr>
                        <a:t>Minggu II, III</a:t>
                      </a:r>
                      <a:endParaRPr lang="en-US" sz="100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extLst>
                  <a:ext uri="{0D108BD9-81ED-4DB2-BD59-A6C34878D82A}">
                    <a16:rowId xmlns:a16="http://schemas.microsoft.com/office/drawing/2014/main" val="3568700537"/>
                  </a:ext>
                </a:extLst>
              </a:tr>
              <a:tr h="1028669">
                <a:tc>
                  <a:txBody>
                    <a:bodyPr/>
                    <a:lstStyle/>
                    <a:p>
                      <a:pPr>
                        <a:lnSpc>
                          <a:spcPct val="100000"/>
                        </a:lnSpc>
                        <a:spcAft>
                          <a:spcPts val="0"/>
                        </a:spcAft>
                      </a:pPr>
                      <a:r>
                        <a:rPr lang="zh-CN" sz="900">
                          <a:effectLst/>
                          <a:latin typeface="Calibri" panose="020F0502020204030204" pitchFamily="34" charset="0"/>
                          <a:ea typeface="Arial" panose="020B0604020202020204" pitchFamily="34" charset="0"/>
                          <a:cs typeface="Times New Roman" panose="02020603050405020304" pitchFamily="18" charset="0"/>
                        </a:rPr>
                        <a:t>Implementasi </a:t>
                      </a:r>
                      <a:endParaRPr lang="en-US" sz="100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tc>
                  <a:txBody>
                    <a:bodyPr/>
                    <a:lstStyle/>
                    <a:p>
                      <a:pPr marL="201930" indent="-201930">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a.	pengolahan data aspirasi dan pengaduan masyarakat yang masuk melalui aplikasi</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p>
                      <a:pPr marL="201930" indent="-201930">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b.	mengarahkan tim kerja melakukan verifikasi aspirasi dan pengaduan masyarakat </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p>
                      <a:pPr marL="201930" indent="-201930">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c.	pemilahan aspirasi dan pengaduan masyarakat kepada Anggota Dewan</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p>
                      <a:pPr marL="201930" indent="-201930">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d. </a:t>
                      </a:r>
                      <a:r>
                        <a:rPr lang="id-ID" altLang="zh-CN" sz="900" dirty="0">
                          <a:effectLst/>
                          <a:latin typeface="Calibri" panose="020F0502020204030204" pitchFamily="34" charset="0"/>
                          <a:ea typeface="Arial" panose="020B0604020202020204" pitchFamily="34" charset="0"/>
                          <a:cs typeface="Times New Roman" panose="02020603050405020304" pitchFamily="18" charset="0"/>
                        </a:rPr>
                        <a:t>	</a:t>
                      </a:r>
                      <a:r>
                        <a:rPr lang="zh-CN" sz="900" dirty="0">
                          <a:effectLst/>
                          <a:latin typeface="Calibri" panose="020F0502020204030204" pitchFamily="34" charset="0"/>
                          <a:ea typeface="Arial" panose="020B0604020202020204" pitchFamily="34" charset="0"/>
                          <a:cs typeface="Times New Roman" panose="02020603050405020304" pitchFamily="18" charset="0"/>
                        </a:rPr>
                        <a:t>penyampaian aspirasi dan pengaduan masyarakat kepada Anggota Dewan</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p>
                      <a:pPr marL="201930" indent="-201930">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e. 	melakukan evaluasi hasil kegiatan</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p>
                      <a:pPr marL="201930" indent="-201930">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f. 	Menyusun pelaporan</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tc>
                  <a:txBody>
                    <a:bodyPr/>
                    <a:lstStyle/>
                    <a:p>
                      <a:pPr>
                        <a:lnSpc>
                          <a:spcPct val="100000"/>
                        </a:lnSpc>
                        <a:spcAft>
                          <a:spcPts val="0"/>
                        </a:spcAft>
                      </a:pPr>
                      <a:r>
                        <a:rPr lang="zh-CN" sz="900">
                          <a:effectLst/>
                          <a:latin typeface="Calibri" panose="020F0502020204030204" pitchFamily="34" charset="0"/>
                          <a:ea typeface="Arial" panose="020B0604020202020204" pitchFamily="34" charset="0"/>
                          <a:cs typeface="Times New Roman" panose="02020603050405020304" pitchFamily="18" charset="0"/>
                        </a:rPr>
                        <a:t>Data aspirasi dan pengaduan masyarakat</a:t>
                      </a:r>
                      <a:endParaRPr lang="en-US" sz="1000">
                        <a:effectLst/>
                        <a:latin typeface="Calibri" panose="020F0502020204030204" pitchFamily="34" charset="0"/>
                        <a:ea typeface="SimSun" panose="02010600030101010101" pitchFamily="2" charset="-122"/>
                        <a:cs typeface="Times New Roman" panose="02020603050405020304" pitchFamily="18" charset="0"/>
                      </a:endParaRPr>
                    </a:p>
                    <a:p>
                      <a:pPr>
                        <a:lnSpc>
                          <a:spcPct val="100000"/>
                        </a:lnSpc>
                        <a:spcAft>
                          <a:spcPts val="0"/>
                        </a:spcAft>
                      </a:pPr>
                      <a:r>
                        <a:rPr lang="zh-CN" sz="900">
                          <a:effectLst/>
                          <a:latin typeface="Calibri" panose="020F0502020204030204" pitchFamily="34" charset="0"/>
                          <a:ea typeface="Arial" panose="020B0604020202020204" pitchFamily="34" charset="0"/>
                          <a:cs typeface="Times New Roman" panose="02020603050405020304" pitchFamily="18" charset="0"/>
                        </a:rPr>
                        <a:t>Laporan monitoring dan evaluasi</a:t>
                      </a:r>
                      <a:endParaRPr lang="en-US" sz="100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tc>
                  <a:txBody>
                    <a:bodyPr/>
                    <a:lstStyle/>
                    <a:p>
                      <a:pPr>
                        <a:lnSpc>
                          <a:spcPct val="100000"/>
                        </a:lnSpc>
                        <a:spcAft>
                          <a:spcPts val="0"/>
                        </a:spcAft>
                      </a:pPr>
                      <a:r>
                        <a:rPr lang="zh-CN" sz="900">
                          <a:effectLst/>
                          <a:latin typeface="Calibri" panose="020F0502020204030204" pitchFamily="34" charset="0"/>
                          <a:ea typeface="Arial" panose="020B0604020202020204" pitchFamily="34" charset="0"/>
                          <a:cs typeface="Times New Roman" panose="02020603050405020304" pitchFamily="18" charset="0"/>
                        </a:rPr>
                        <a:t>Minggu II, III, IV</a:t>
                      </a:r>
                      <a:endParaRPr lang="en-US" sz="100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extLst>
                  <a:ext uri="{0D108BD9-81ED-4DB2-BD59-A6C34878D82A}">
                    <a16:rowId xmlns:a16="http://schemas.microsoft.com/office/drawing/2014/main" val="2768164755"/>
                  </a:ext>
                </a:extLst>
              </a:tr>
              <a:tr h="514167">
                <a:tc>
                  <a:txBody>
                    <a:bodyPr/>
                    <a:lstStyle/>
                    <a:p>
                      <a:pPr>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Penyusunan konsep pedoman aspirasi dan pengaduan masyarakat</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tc>
                  <a:txBody>
                    <a:bodyPr/>
                    <a:lstStyle/>
                    <a:p>
                      <a:pPr marL="201930" indent="-201930">
                        <a:lnSpc>
                          <a:spcPct val="100000"/>
                        </a:lnSpc>
                        <a:spcAft>
                          <a:spcPts val="0"/>
                        </a:spcAft>
                      </a:pPr>
                      <a:r>
                        <a:rPr lang="id-ID" sz="900" dirty="0">
                          <a:effectLst/>
                          <a:latin typeface="Arial" panose="020B0604020202020204" pitchFamily="34" charset="0"/>
                          <a:ea typeface="Times New Roman" panose="02020603050405020304" pitchFamily="18" charset="0"/>
                          <a:cs typeface="Times New Roman" panose="02020603050405020304" pitchFamily="18" charset="0"/>
                        </a:rPr>
                        <a:t>a</a:t>
                      </a:r>
                      <a:r>
                        <a:rPr lang="zh-CN" sz="900" dirty="0">
                          <a:effectLst/>
                          <a:latin typeface="Calibri" panose="020F0502020204030204" pitchFamily="34" charset="0"/>
                          <a:ea typeface="Arial" panose="020B0604020202020204" pitchFamily="34" charset="0"/>
                          <a:cs typeface="Times New Roman" panose="02020603050405020304" pitchFamily="18" charset="0"/>
                        </a:rPr>
                        <a:t>. 	melakukan rapat koordinasi </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p>
                      <a:pPr marL="201930" indent="-201930">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b.	Menyusun draf konsep </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p>
                      <a:pPr marL="201930" indent="-201930">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c. 	membahas finalisasi draf konsep</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p>
                      <a:pPr marL="201930" indent="-201930">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d. 	menetapkan konsep</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tc>
                  <a:txBody>
                    <a:bodyPr/>
                    <a:lstStyle/>
                    <a:p>
                      <a:pPr>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Undangan</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p>
                      <a:pPr>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Daftar hadir</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p>
                      <a:pPr>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Bahan rapat</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p>
                      <a:pPr>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Notulen</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tc>
                  <a:txBody>
                    <a:bodyPr/>
                    <a:lstStyle/>
                    <a:p>
                      <a:pPr>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Minggu II, III </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extLst>
                  <a:ext uri="{0D108BD9-81ED-4DB2-BD59-A6C34878D82A}">
                    <a16:rowId xmlns:a16="http://schemas.microsoft.com/office/drawing/2014/main" val="644136596"/>
                  </a:ext>
                </a:extLst>
              </a:tr>
              <a:tr h="205734">
                <a:tc>
                  <a:txBody>
                    <a:bodyPr/>
                    <a:lstStyle/>
                    <a:p>
                      <a:pPr>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Evaluasi dan pelaporan</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tc>
                  <a:txBody>
                    <a:bodyPr/>
                    <a:lstStyle/>
                    <a:p>
                      <a:pPr marL="201930" indent="-201930">
                        <a:lnSpc>
                          <a:spcPct val="100000"/>
                        </a:lnSpc>
                        <a:spcAft>
                          <a:spcPts val="0"/>
                        </a:spcAft>
                      </a:pPr>
                      <a:r>
                        <a:rPr lang="zh-CN" sz="900">
                          <a:effectLst/>
                          <a:latin typeface="Calibri" panose="020F0502020204030204" pitchFamily="34" charset="0"/>
                          <a:ea typeface="Arial" panose="020B0604020202020204" pitchFamily="34" charset="0"/>
                          <a:cs typeface="Times New Roman" panose="02020603050405020304" pitchFamily="18" charset="0"/>
                        </a:rPr>
                        <a:t>a. 	melaksanakan evaluasi</a:t>
                      </a:r>
                      <a:endParaRPr lang="en-US" sz="1000">
                        <a:effectLst/>
                        <a:latin typeface="Calibri" panose="020F0502020204030204" pitchFamily="34" charset="0"/>
                        <a:ea typeface="SimSun" panose="02010600030101010101" pitchFamily="2" charset="-122"/>
                        <a:cs typeface="Times New Roman" panose="02020603050405020304" pitchFamily="18" charset="0"/>
                      </a:endParaRPr>
                    </a:p>
                    <a:p>
                      <a:pPr marL="201930" indent="-201930">
                        <a:lnSpc>
                          <a:spcPct val="100000"/>
                        </a:lnSpc>
                        <a:spcAft>
                          <a:spcPts val="0"/>
                        </a:spcAft>
                      </a:pPr>
                      <a:r>
                        <a:rPr lang="zh-CN" sz="900">
                          <a:effectLst/>
                          <a:latin typeface="Calibri" panose="020F0502020204030204" pitchFamily="34" charset="0"/>
                          <a:ea typeface="Arial" panose="020B0604020202020204" pitchFamily="34" charset="0"/>
                          <a:cs typeface="Times New Roman" panose="02020603050405020304" pitchFamily="18" charset="0"/>
                        </a:rPr>
                        <a:t>b. 	Menyusun pelaporan</a:t>
                      </a:r>
                      <a:endParaRPr lang="en-US" sz="100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tc>
                  <a:txBody>
                    <a:bodyPr/>
                    <a:lstStyle/>
                    <a:p>
                      <a:pPr>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Dokumen evaluasi</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p>
                      <a:pPr>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Dokumen pelaporan kegiatan</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tc>
                  <a:txBody>
                    <a:bodyPr/>
                    <a:lstStyle/>
                    <a:p>
                      <a:pPr>
                        <a:lnSpc>
                          <a:spcPct val="100000"/>
                        </a:lnSpc>
                        <a:spcAft>
                          <a:spcPts val="0"/>
                        </a:spcAft>
                      </a:pPr>
                      <a:r>
                        <a:rPr lang="zh-CN" sz="900" dirty="0">
                          <a:effectLst/>
                          <a:latin typeface="Calibri" panose="020F0502020204030204" pitchFamily="34" charset="0"/>
                          <a:ea typeface="Arial" panose="020B0604020202020204" pitchFamily="34" charset="0"/>
                          <a:cs typeface="Times New Roman" panose="02020603050405020304" pitchFamily="18" charset="0"/>
                        </a:rPr>
                        <a:t>Minggu IV</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a:txBody>
                  <a:tcPr marL="48058" marR="48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tile tx="0" ty="0" sx="100000" sy="100000" flip="none" algn="tl"/>
                    </a:blipFill>
                  </a:tcPr>
                </a:tc>
                <a:extLst>
                  <a:ext uri="{0D108BD9-81ED-4DB2-BD59-A6C34878D82A}">
                    <a16:rowId xmlns:a16="http://schemas.microsoft.com/office/drawing/2014/main" val="479278363"/>
                  </a:ext>
                </a:extLst>
              </a:tr>
            </a:tbl>
          </a:graphicData>
        </a:graphic>
      </p:graphicFrame>
    </p:spTree>
    <p:extLst>
      <p:ext uri="{BB962C8B-B14F-4D97-AF65-F5344CB8AC3E}">
        <p14:creationId xmlns:p14="http://schemas.microsoft.com/office/powerpoint/2010/main" val="1554908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6EC08D2-4672-43EB-ADB2-B583FFB4DD81}" type="slidenum">
              <a:rPr lang="en-US" smtClean="0"/>
              <a:pPr/>
              <a:t>11</a:t>
            </a:fld>
            <a:endParaRPr lang="en-US"/>
          </a:p>
        </p:txBody>
      </p:sp>
      <p:sp>
        <p:nvSpPr>
          <p:cNvPr id="3" name="Rectangle 2"/>
          <p:cNvSpPr/>
          <p:nvPr/>
        </p:nvSpPr>
        <p:spPr>
          <a:xfrm>
            <a:off x="2712423" y="1701372"/>
            <a:ext cx="3572263" cy="41549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lvl="0" algn="just">
              <a:lnSpc>
                <a:spcPct val="150000"/>
              </a:lnSpc>
              <a:spcAft>
                <a:spcPts val="800"/>
              </a:spcAft>
              <a:tabLst>
                <a:tab pos="810260" algn="l"/>
              </a:tabLst>
            </a:pPr>
            <a:r>
              <a:rPr lang="id-ID" sz="1400" dirty="0">
                <a:solidFill>
                  <a:srgbClr val="000000"/>
                </a:solidFill>
                <a:latin typeface="Berlin Sans FB" panose="020E0602020502020306" pitchFamily="34" charset="0"/>
                <a:ea typeface="SimSun" panose="02010600030101010101" pitchFamily="2" charset="-122"/>
                <a:cs typeface="Times New Roman" panose="02020603050405020304" pitchFamily="18" charset="0"/>
              </a:rPr>
              <a:t>1. Advokasi ke stakeholder internal/eksternal</a:t>
            </a:r>
            <a:endParaRPr lang="en-US" sz="1400" dirty="0">
              <a:latin typeface="Berlin Sans FB" panose="020E0602020502020306" pitchFamily="34" charset="0"/>
              <a:ea typeface="SimSun" panose="02010600030101010101" pitchFamily="2" charset="-122"/>
              <a:cs typeface="Times New Roman" panose="02020603050405020304" pitchFamily="18" charset="0"/>
            </a:endParaRPr>
          </a:p>
        </p:txBody>
      </p:sp>
      <p:grpSp>
        <p:nvGrpSpPr>
          <p:cNvPr id="7" name="Group 6"/>
          <p:cNvGrpSpPr/>
          <p:nvPr/>
        </p:nvGrpSpPr>
        <p:grpSpPr>
          <a:xfrm>
            <a:off x="3387655" y="2232430"/>
            <a:ext cx="2603608" cy="7491931"/>
            <a:chOff x="2853419" y="2312443"/>
            <a:chExt cx="3030076" cy="8719101"/>
          </a:xfrm>
        </p:grpSpPr>
        <p:grpSp>
          <p:nvGrpSpPr>
            <p:cNvPr id="10" name="Group 9"/>
            <p:cNvGrpSpPr/>
            <p:nvPr/>
          </p:nvGrpSpPr>
          <p:grpSpPr>
            <a:xfrm>
              <a:off x="2928993" y="2312443"/>
              <a:ext cx="2595910" cy="2152000"/>
              <a:chOff x="990600" y="2705100"/>
              <a:chExt cx="3340100" cy="2865550"/>
            </a:xfrm>
          </p:grpSpPr>
          <p:pic>
            <p:nvPicPr>
              <p:cNvPr id="11" name="Picture 10"/>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0600" y="2705100"/>
                <a:ext cx="3340100" cy="2505075"/>
              </a:xfrm>
              <a:prstGeom prst="rect">
                <a:avLst/>
              </a:prstGeom>
              <a:ln>
                <a:noFill/>
              </a:ln>
              <a:effectLst>
                <a:outerShdw blurRad="292100" dist="139700" dir="2700000" algn="tl" rotWithShape="0">
                  <a:srgbClr val="333333">
                    <a:alpha val="65000"/>
                  </a:srgbClr>
                </a:outerShdw>
              </a:effectLst>
            </p:spPr>
          </p:pic>
          <p:sp>
            <p:nvSpPr>
              <p:cNvPr id="12" name="Rectangle 11"/>
              <p:cNvSpPr/>
              <p:nvPr/>
            </p:nvSpPr>
            <p:spPr>
              <a:xfrm>
                <a:off x="1567864" y="5211405"/>
                <a:ext cx="2185571" cy="359245"/>
              </a:xfrm>
              <a:prstGeom prst="rect">
                <a:avLst/>
              </a:prstGeom>
            </p:spPr>
            <p:txBody>
              <a:bodyPr wrap="none">
                <a:spAutoFit/>
              </a:bodyPr>
              <a:lstStyle/>
              <a:p>
                <a:pPr algn="ctr">
                  <a:lnSpc>
                    <a:spcPct val="150000"/>
                  </a:lnSpc>
                  <a:spcBef>
                    <a:spcPts val="200"/>
                  </a:spcBef>
                  <a:spcAft>
                    <a:spcPts val="0"/>
                  </a:spcAft>
                </a:pPr>
                <a:r>
                  <a:rPr lang="en-US" sz="1000" b="1" dirty="0" err="1">
                    <a:solidFill>
                      <a:srgbClr val="000000"/>
                    </a:solidFill>
                    <a:latin typeface="Arial" panose="020B0604020202020204" pitchFamily="34" charset="0"/>
                    <a:ea typeface="Arial MT"/>
                    <a:cs typeface="Times New Roman" panose="02020603050405020304" pitchFamily="18" charset="0"/>
                  </a:rPr>
                  <a:t>Konsultasi</a:t>
                </a:r>
                <a:r>
                  <a:rPr lang="en-US" sz="1000" b="1" dirty="0">
                    <a:solidFill>
                      <a:srgbClr val="000000"/>
                    </a:solidFill>
                    <a:latin typeface="Arial" panose="020B0604020202020204" pitchFamily="34" charset="0"/>
                    <a:ea typeface="Arial MT"/>
                    <a:cs typeface="Times New Roman" panose="02020603050405020304" pitchFamily="18" charset="0"/>
                  </a:rPr>
                  <a:t> </a:t>
                </a:r>
                <a:r>
                  <a:rPr lang="en-US" sz="1000" b="1" dirty="0" err="1">
                    <a:solidFill>
                      <a:srgbClr val="000000"/>
                    </a:solidFill>
                    <a:latin typeface="Arial" panose="020B0604020202020204" pitchFamily="34" charset="0"/>
                    <a:ea typeface="Arial MT"/>
                    <a:cs typeface="Times New Roman" panose="02020603050405020304" pitchFamily="18" charset="0"/>
                  </a:rPr>
                  <a:t>dengan</a:t>
                </a:r>
                <a:r>
                  <a:rPr lang="en-US" sz="1000" b="1" dirty="0">
                    <a:solidFill>
                      <a:srgbClr val="000000"/>
                    </a:solidFill>
                    <a:latin typeface="Arial" panose="020B0604020202020204" pitchFamily="34" charset="0"/>
                    <a:ea typeface="Arial MT"/>
                    <a:cs typeface="Times New Roman" panose="02020603050405020304" pitchFamily="18" charset="0"/>
                  </a:rPr>
                  <a:t> Mentor</a:t>
                </a:r>
                <a:endParaRPr lang="en-US" sz="10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p:txBody>
          </p:sp>
        </p:grpSp>
        <p:grpSp>
          <p:nvGrpSpPr>
            <p:cNvPr id="13" name="Group 12"/>
            <p:cNvGrpSpPr/>
            <p:nvPr/>
          </p:nvGrpSpPr>
          <p:grpSpPr>
            <a:xfrm>
              <a:off x="2984946" y="6663387"/>
              <a:ext cx="2776722" cy="2096767"/>
              <a:chOff x="5773289" y="6540587"/>
              <a:chExt cx="4187707" cy="3162234"/>
            </a:xfrm>
          </p:grpSpPr>
          <p:pic>
            <p:nvPicPr>
              <p:cNvPr id="16" name="Picture 1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91200" y="6540587"/>
                <a:ext cx="3796853" cy="2529774"/>
              </a:xfrm>
              <a:prstGeom prst="rect">
                <a:avLst/>
              </a:prstGeom>
              <a:ln>
                <a:noFill/>
              </a:ln>
              <a:effectLst>
                <a:outerShdw blurRad="292100" dist="139700" dir="2700000" algn="tl" rotWithShape="0">
                  <a:srgbClr val="333333">
                    <a:alpha val="65000"/>
                  </a:srgbClr>
                </a:outerShdw>
              </a:effectLst>
            </p:spPr>
          </p:pic>
          <p:sp>
            <p:nvSpPr>
              <p:cNvPr id="18" name="Rectangle 17"/>
              <p:cNvSpPr/>
              <p:nvPr/>
            </p:nvSpPr>
            <p:spPr>
              <a:xfrm>
                <a:off x="5773289" y="9099396"/>
                <a:ext cx="4187707" cy="603425"/>
              </a:xfrm>
              <a:prstGeom prst="rect">
                <a:avLst/>
              </a:prstGeom>
            </p:spPr>
            <p:txBody>
              <a:bodyPr wrap="none">
                <a:spAutoFit/>
              </a:bodyPr>
              <a:lstStyle/>
              <a:p>
                <a:r>
                  <a:rPr lang="en-US" sz="1000" dirty="0" err="1">
                    <a:latin typeface="Arial" panose="020B0604020202020204" pitchFamily="34" charset="0"/>
                    <a:ea typeface="Arial MT"/>
                    <a:cs typeface="Arial" panose="020B0604020202020204" pitchFamily="34" charset="0"/>
                  </a:rPr>
                  <a:t>Koordinasi</a:t>
                </a:r>
                <a:r>
                  <a:rPr lang="en-US" sz="1000" dirty="0">
                    <a:latin typeface="Arial" panose="020B0604020202020204" pitchFamily="34" charset="0"/>
                    <a:ea typeface="Arial MT"/>
                    <a:cs typeface="Arial" panose="020B0604020202020204" pitchFamily="34" charset="0"/>
                  </a:rPr>
                  <a:t> </a:t>
                </a:r>
                <a:r>
                  <a:rPr lang="en-US" sz="1000" dirty="0" err="1">
                    <a:latin typeface="Arial" panose="020B0604020202020204" pitchFamily="34" charset="0"/>
                    <a:ea typeface="Arial MT"/>
                    <a:cs typeface="Arial" panose="020B0604020202020204" pitchFamily="34" charset="0"/>
                  </a:rPr>
                  <a:t>dengan</a:t>
                </a:r>
                <a:r>
                  <a:rPr lang="en-US" sz="1000" dirty="0">
                    <a:latin typeface="Arial" panose="020B0604020202020204" pitchFamily="34" charset="0"/>
                    <a:ea typeface="Arial MT"/>
                    <a:cs typeface="Arial" panose="020B0604020202020204" pitchFamily="34" charset="0"/>
                  </a:rPr>
                  <a:t> </a:t>
                </a:r>
                <a:r>
                  <a:rPr lang="en-US" sz="1000" dirty="0" err="1">
                    <a:latin typeface="Arial" panose="020B0604020202020204" pitchFamily="34" charset="0"/>
                    <a:ea typeface="Arial MT"/>
                    <a:cs typeface="Arial" panose="020B0604020202020204" pitchFamily="34" charset="0"/>
                  </a:rPr>
                  <a:t>Bappeda</a:t>
                </a:r>
                <a:r>
                  <a:rPr lang="en-US" sz="1000" dirty="0">
                    <a:latin typeface="Arial" panose="020B0604020202020204" pitchFamily="34" charset="0"/>
                    <a:ea typeface="Arial MT"/>
                    <a:cs typeface="Arial" panose="020B0604020202020204" pitchFamily="34" charset="0"/>
                  </a:rPr>
                  <a:t> </a:t>
                </a:r>
                <a:r>
                  <a:rPr lang="en-US" sz="1000" dirty="0" err="1">
                    <a:latin typeface="Arial" panose="020B0604020202020204" pitchFamily="34" charset="0"/>
                    <a:ea typeface="Arial MT"/>
                    <a:cs typeface="Arial" panose="020B0604020202020204" pitchFamily="34" charset="0"/>
                  </a:rPr>
                  <a:t>Provinsi</a:t>
                </a:r>
                <a:r>
                  <a:rPr lang="en-US" sz="1000" dirty="0">
                    <a:latin typeface="Arial" panose="020B0604020202020204" pitchFamily="34" charset="0"/>
                    <a:ea typeface="Arial MT"/>
                    <a:cs typeface="Arial" panose="020B0604020202020204" pitchFamily="34" charset="0"/>
                  </a:rPr>
                  <a:t> </a:t>
                </a:r>
                <a:r>
                  <a:rPr lang="en-US" sz="1000" dirty="0" err="1">
                    <a:latin typeface="Arial" panose="020B0604020202020204" pitchFamily="34" charset="0"/>
                    <a:ea typeface="Arial MT"/>
                    <a:cs typeface="Arial" panose="020B0604020202020204" pitchFamily="34" charset="0"/>
                  </a:rPr>
                  <a:t>Sumsel</a:t>
                </a:r>
                <a:r>
                  <a:rPr lang="en-US" sz="1000" dirty="0">
                    <a:latin typeface="Arial" panose="020B0604020202020204" pitchFamily="34" charset="0"/>
                    <a:ea typeface="Arial MT"/>
                    <a:cs typeface="Arial" panose="020B0604020202020204" pitchFamily="34" charset="0"/>
                  </a:rPr>
                  <a:t> </a:t>
                </a:r>
                <a:endParaRPr lang="id-ID" sz="1000" dirty="0">
                  <a:latin typeface="Arial" panose="020B0604020202020204" pitchFamily="34" charset="0"/>
                  <a:ea typeface="Arial MT"/>
                  <a:cs typeface="Arial" panose="020B0604020202020204" pitchFamily="34" charset="0"/>
                </a:endParaRPr>
              </a:p>
              <a:p>
                <a:r>
                  <a:rPr lang="en-US" sz="1000" dirty="0">
                    <a:latin typeface="Arial" panose="020B0604020202020204" pitchFamily="34" charset="0"/>
                    <a:ea typeface="Arial MT"/>
                    <a:cs typeface="Arial" panose="020B0604020202020204" pitchFamily="34" charset="0"/>
                  </a:rPr>
                  <a:t>(31 </a:t>
                </a:r>
                <a:r>
                  <a:rPr lang="en-US" sz="1000" dirty="0" err="1">
                    <a:latin typeface="Arial" panose="020B0604020202020204" pitchFamily="34" charset="0"/>
                    <a:ea typeface="Arial MT"/>
                    <a:cs typeface="Arial" panose="020B0604020202020204" pitchFamily="34" charset="0"/>
                  </a:rPr>
                  <a:t>Oktober</a:t>
                </a:r>
                <a:r>
                  <a:rPr lang="en-US" sz="1000" dirty="0">
                    <a:latin typeface="Arial" panose="020B0604020202020204" pitchFamily="34" charset="0"/>
                    <a:ea typeface="Arial MT"/>
                    <a:cs typeface="Arial" panose="020B0604020202020204" pitchFamily="34" charset="0"/>
                  </a:rPr>
                  <a:t> 2024)</a:t>
                </a:r>
                <a:endParaRPr lang="en-US" sz="1000" dirty="0">
                  <a:latin typeface="Arial" panose="020B0604020202020204" pitchFamily="34" charset="0"/>
                  <a:cs typeface="Arial" panose="020B0604020202020204" pitchFamily="34" charset="0"/>
                </a:endParaRPr>
              </a:p>
            </p:txBody>
          </p:sp>
        </p:grpSp>
        <p:grpSp>
          <p:nvGrpSpPr>
            <p:cNvPr id="19" name="Group 18"/>
            <p:cNvGrpSpPr/>
            <p:nvPr/>
          </p:nvGrpSpPr>
          <p:grpSpPr>
            <a:xfrm>
              <a:off x="2853419" y="4534006"/>
              <a:ext cx="2832827" cy="2096767"/>
              <a:chOff x="792238" y="6542771"/>
              <a:chExt cx="4272320" cy="3162234"/>
            </a:xfrm>
          </p:grpSpPr>
          <p:pic>
            <p:nvPicPr>
              <p:cNvPr id="20" name="Picture 19"/>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6542771"/>
                <a:ext cx="3830628" cy="2527592"/>
              </a:xfrm>
              <a:prstGeom prst="rect">
                <a:avLst/>
              </a:prstGeom>
              <a:ln>
                <a:noFill/>
              </a:ln>
              <a:effectLst>
                <a:outerShdw blurRad="292100" dist="139700" dir="2700000" algn="tl" rotWithShape="0">
                  <a:srgbClr val="333333">
                    <a:alpha val="65000"/>
                  </a:srgbClr>
                </a:outerShdw>
              </a:effectLst>
            </p:spPr>
          </p:pic>
          <p:sp>
            <p:nvSpPr>
              <p:cNvPr id="21" name="Rectangle 20"/>
              <p:cNvSpPr/>
              <p:nvPr/>
            </p:nvSpPr>
            <p:spPr>
              <a:xfrm>
                <a:off x="792238" y="9062899"/>
                <a:ext cx="4272320" cy="642106"/>
              </a:xfrm>
              <a:prstGeom prst="rect">
                <a:avLst/>
              </a:prstGeom>
            </p:spPr>
            <p:txBody>
              <a:bodyPr wrap="none">
                <a:spAutoFit/>
              </a:bodyPr>
              <a:lstStyle/>
              <a:p>
                <a:pPr algn="ctr">
                  <a:spcBef>
                    <a:spcPts val="200"/>
                  </a:spcBef>
                  <a:spcAft>
                    <a:spcPts val="0"/>
                  </a:spcAft>
                </a:pPr>
                <a:r>
                  <a:rPr lang="en-US" sz="1000" dirty="0" err="1">
                    <a:solidFill>
                      <a:srgbClr val="000000"/>
                    </a:solidFill>
                    <a:latin typeface="Arial" panose="020B0604020202020204" pitchFamily="34" charset="0"/>
                    <a:ea typeface="Arial MT"/>
                    <a:cs typeface="Times New Roman" panose="02020603050405020304" pitchFamily="18" charset="0"/>
                  </a:rPr>
                  <a:t>Koordinasi</a:t>
                </a:r>
                <a:r>
                  <a:rPr lang="en-US" sz="1000" dirty="0">
                    <a:solidFill>
                      <a:srgbClr val="000000"/>
                    </a:solidFill>
                    <a:latin typeface="Arial" panose="020B0604020202020204" pitchFamily="34" charset="0"/>
                    <a:ea typeface="Arial MT"/>
                    <a:cs typeface="Times New Roman" panose="02020603050405020304" pitchFamily="18" charset="0"/>
                  </a:rPr>
                  <a:t> </a:t>
                </a:r>
                <a:r>
                  <a:rPr lang="en-US" sz="1000" dirty="0" err="1">
                    <a:solidFill>
                      <a:srgbClr val="000000"/>
                    </a:solidFill>
                    <a:latin typeface="Arial" panose="020B0604020202020204" pitchFamily="34" charset="0"/>
                    <a:ea typeface="Arial MT"/>
                    <a:cs typeface="Times New Roman" panose="02020603050405020304" pitchFamily="18" charset="0"/>
                  </a:rPr>
                  <a:t>dengan</a:t>
                </a:r>
                <a:r>
                  <a:rPr lang="en-US" sz="1000" dirty="0">
                    <a:solidFill>
                      <a:srgbClr val="000000"/>
                    </a:solidFill>
                    <a:latin typeface="Arial" panose="020B0604020202020204" pitchFamily="34" charset="0"/>
                    <a:ea typeface="Arial MT"/>
                    <a:cs typeface="Times New Roman" panose="02020603050405020304" pitchFamily="18" charset="0"/>
                  </a:rPr>
                  <a:t> BPKAD </a:t>
                </a:r>
                <a:r>
                  <a:rPr lang="en-US" sz="1000" dirty="0" err="1">
                    <a:solidFill>
                      <a:srgbClr val="000000"/>
                    </a:solidFill>
                    <a:latin typeface="Arial" panose="020B0604020202020204" pitchFamily="34" charset="0"/>
                    <a:ea typeface="Arial MT"/>
                    <a:cs typeface="Times New Roman" panose="02020603050405020304" pitchFamily="18" charset="0"/>
                  </a:rPr>
                  <a:t>Provinsi</a:t>
                </a:r>
                <a:r>
                  <a:rPr lang="en-US" sz="1000" dirty="0">
                    <a:solidFill>
                      <a:srgbClr val="000000"/>
                    </a:solidFill>
                    <a:latin typeface="Arial" panose="020B0604020202020204" pitchFamily="34" charset="0"/>
                    <a:ea typeface="Arial MT"/>
                    <a:cs typeface="Times New Roman" panose="02020603050405020304" pitchFamily="18" charset="0"/>
                  </a:rPr>
                  <a:t> </a:t>
                </a:r>
                <a:r>
                  <a:rPr lang="en-US" sz="1000" dirty="0" err="1">
                    <a:solidFill>
                      <a:srgbClr val="000000"/>
                    </a:solidFill>
                    <a:latin typeface="Arial" panose="020B0604020202020204" pitchFamily="34" charset="0"/>
                    <a:ea typeface="Arial MT"/>
                    <a:cs typeface="Times New Roman" panose="02020603050405020304" pitchFamily="18" charset="0"/>
                  </a:rPr>
                  <a:t>Sumsel</a:t>
                </a:r>
                <a:endParaRPr lang="id-ID" sz="1000" dirty="0">
                  <a:solidFill>
                    <a:srgbClr val="000000"/>
                  </a:solidFill>
                  <a:latin typeface="Arial" panose="020B0604020202020204" pitchFamily="34" charset="0"/>
                  <a:ea typeface="Arial MT"/>
                  <a:cs typeface="Times New Roman" panose="02020603050405020304" pitchFamily="18" charset="0"/>
                </a:endParaRPr>
              </a:p>
              <a:p>
                <a:pPr>
                  <a:spcBef>
                    <a:spcPts val="200"/>
                  </a:spcBef>
                  <a:spcAft>
                    <a:spcPts val="0"/>
                  </a:spcAft>
                </a:pPr>
                <a:r>
                  <a:rPr lang="en-US" sz="1000" dirty="0">
                    <a:solidFill>
                      <a:srgbClr val="000000"/>
                    </a:solidFill>
                    <a:latin typeface="Arial" panose="020B0604020202020204" pitchFamily="34" charset="0"/>
                    <a:ea typeface="Arial MT"/>
                    <a:cs typeface="Times New Roman" panose="02020603050405020304" pitchFamily="18" charset="0"/>
                  </a:rPr>
                  <a:t>(1 November 2024)</a:t>
                </a:r>
                <a:endParaRPr lang="en-US" sz="1000"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p:txBody>
          </p:sp>
        </p:grpSp>
        <p:pic>
          <p:nvPicPr>
            <p:cNvPr id="23" name="Picture 22"/>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86679" y="8835497"/>
              <a:ext cx="2654928" cy="1746606"/>
            </a:xfrm>
            <a:prstGeom prst="rect">
              <a:avLst/>
            </a:prstGeom>
            <a:ln>
              <a:noFill/>
            </a:ln>
            <a:effectLst>
              <a:outerShdw blurRad="292100" dist="139700" dir="2700000" algn="tl" rotWithShape="0">
                <a:srgbClr val="333333">
                  <a:alpha val="65000"/>
                </a:srgbClr>
              </a:outerShdw>
            </a:effectLst>
          </p:spPr>
        </p:pic>
        <p:sp>
          <p:nvSpPr>
            <p:cNvPr id="24" name="Rectangle 23"/>
            <p:cNvSpPr/>
            <p:nvPr/>
          </p:nvSpPr>
          <p:spPr>
            <a:xfrm>
              <a:off x="3058300" y="10631434"/>
              <a:ext cx="2825195" cy="400110"/>
            </a:xfrm>
            <a:prstGeom prst="rect">
              <a:avLst/>
            </a:prstGeom>
          </p:spPr>
          <p:txBody>
            <a:bodyPr wrap="square">
              <a:spAutoFit/>
            </a:bodyPr>
            <a:lstStyle/>
            <a:p>
              <a:r>
                <a:rPr lang="en-US" sz="1000" dirty="0" err="1">
                  <a:latin typeface="Calibri" panose="020F0502020204030204" pitchFamily="34" charset="0"/>
                  <a:ea typeface="Arial MT"/>
                  <a:cs typeface="Times New Roman" panose="02020603050405020304" pitchFamily="18" charset="0"/>
                </a:rPr>
                <a:t>Koordinasi</a:t>
              </a:r>
              <a:r>
                <a:rPr lang="en-US" sz="1000" dirty="0">
                  <a:latin typeface="Calibri" panose="020F0502020204030204" pitchFamily="34" charset="0"/>
                  <a:ea typeface="Arial MT"/>
                  <a:cs typeface="Times New Roman" panose="02020603050405020304" pitchFamily="18" charset="0"/>
                </a:rPr>
                <a:t> </a:t>
              </a:r>
              <a:r>
                <a:rPr lang="en-US" sz="1000" dirty="0" err="1">
                  <a:latin typeface="Calibri" panose="020F0502020204030204" pitchFamily="34" charset="0"/>
                  <a:ea typeface="Arial MT"/>
                  <a:cs typeface="Times New Roman" panose="02020603050405020304" pitchFamily="18" charset="0"/>
                </a:rPr>
                <a:t>dengan</a:t>
              </a:r>
              <a:r>
                <a:rPr lang="en-US" sz="1000" dirty="0">
                  <a:latin typeface="Calibri" panose="020F0502020204030204" pitchFamily="34" charset="0"/>
                  <a:ea typeface="Arial MT"/>
                  <a:cs typeface="Times New Roman" panose="02020603050405020304" pitchFamily="18" charset="0"/>
                </a:rPr>
                <a:t> Biro </a:t>
              </a:r>
              <a:r>
                <a:rPr lang="en-US" sz="1000" dirty="0" err="1">
                  <a:latin typeface="Calibri" panose="020F0502020204030204" pitchFamily="34" charset="0"/>
                  <a:ea typeface="Arial MT"/>
                  <a:cs typeface="Times New Roman" panose="02020603050405020304" pitchFamily="18" charset="0"/>
                </a:rPr>
                <a:t>Hukum</a:t>
              </a:r>
              <a:r>
                <a:rPr lang="en-US" sz="1000" dirty="0">
                  <a:latin typeface="Calibri" panose="020F0502020204030204" pitchFamily="34" charset="0"/>
                  <a:ea typeface="Arial MT"/>
                  <a:cs typeface="Times New Roman" panose="02020603050405020304" pitchFamily="18" charset="0"/>
                </a:rPr>
                <a:t> </a:t>
              </a:r>
              <a:r>
                <a:rPr lang="en-US" sz="1000" dirty="0" err="1">
                  <a:latin typeface="Calibri" panose="020F0502020204030204" pitchFamily="34" charset="0"/>
                  <a:ea typeface="Arial MT"/>
                  <a:cs typeface="Times New Roman" panose="02020603050405020304" pitchFamily="18" charset="0"/>
                </a:rPr>
                <a:t>Provinsi</a:t>
              </a:r>
              <a:r>
                <a:rPr lang="en-US" sz="1000" dirty="0">
                  <a:latin typeface="Calibri" panose="020F0502020204030204" pitchFamily="34" charset="0"/>
                  <a:ea typeface="Arial MT"/>
                  <a:cs typeface="Times New Roman" panose="02020603050405020304" pitchFamily="18" charset="0"/>
                </a:rPr>
                <a:t> </a:t>
              </a:r>
              <a:r>
                <a:rPr lang="en-US" sz="1000" dirty="0" err="1">
                  <a:latin typeface="Calibri" panose="020F0502020204030204" pitchFamily="34" charset="0"/>
                  <a:ea typeface="Arial MT"/>
                  <a:cs typeface="Times New Roman" panose="02020603050405020304" pitchFamily="18" charset="0"/>
                </a:rPr>
                <a:t>Sumsel</a:t>
              </a:r>
              <a:r>
                <a:rPr lang="en-US" sz="1000" dirty="0">
                  <a:latin typeface="Calibri" panose="020F0502020204030204" pitchFamily="34" charset="0"/>
                  <a:ea typeface="Arial MT"/>
                  <a:cs typeface="Times New Roman" panose="02020603050405020304" pitchFamily="18" charset="0"/>
                </a:rPr>
                <a:t> </a:t>
              </a:r>
              <a:endParaRPr lang="id-ID" sz="1000" dirty="0">
                <a:latin typeface="Calibri" panose="020F0502020204030204" pitchFamily="34" charset="0"/>
                <a:ea typeface="Arial MT"/>
                <a:cs typeface="Times New Roman" panose="02020603050405020304" pitchFamily="18" charset="0"/>
              </a:endParaRPr>
            </a:p>
            <a:p>
              <a:r>
                <a:rPr lang="en-US" sz="1000" dirty="0">
                  <a:latin typeface="Calibri" panose="020F0502020204030204" pitchFamily="34" charset="0"/>
                  <a:ea typeface="Arial MT"/>
                  <a:cs typeface="Times New Roman" panose="02020603050405020304" pitchFamily="18" charset="0"/>
                </a:rPr>
                <a:t>(28 </a:t>
              </a:r>
              <a:r>
                <a:rPr lang="en-US" sz="1000" dirty="0" err="1">
                  <a:latin typeface="Calibri" panose="020F0502020204030204" pitchFamily="34" charset="0"/>
                  <a:ea typeface="Arial MT"/>
                  <a:cs typeface="Times New Roman" panose="02020603050405020304" pitchFamily="18" charset="0"/>
                </a:rPr>
                <a:t>Oktober</a:t>
              </a:r>
              <a:r>
                <a:rPr lang="en-US" sz="1000" dirty="0">
                  <a:latin typeface="Calibri" panose="020F0502020204030204" pitchFamily="34" charset="0"/>
                  <a:ea typeface="Arial MT"/>
                  <a:cs typeface="Times New Roman" panose="02020603050405020304" pitchFamily="18" charset="0"/>
                </a:rPr>
                <a:t> 2024)</a:t>
              </a:r>
              <a:endParaRPr lang="en-US" sz="1000" dirty="0"/>
            </a:p>
          </p:txBody>
        </p:sp>
      </p:grpSp>
      <p:pic>
        <p:nvPicPr>
          <p:cNvPr id="6" name="Picture 5"/>
          <p:cNvPicPr>
            <a:picLocks noChangeAspect="1"/>
          </p:cNvPicPr>
          <p:nvPr/>
        </p:nvPicPr>
        <p:blipFill rotWithShape="1">
          <a:blip r:embed="rId6">
            <a:extLst>
              <a:ext uri="{28A0092B-C50C-407E-A947-70E740481C1C}">
                <a14:useLocalDpi xmlns:a14="http://schemas.microsoft.com/office/drawing/2010/main" val="0"/>
              </a:ext>
            </a:extLst>
          </a:blip>
          <a:srcRect l="16129" r="50108"/>
          <a:stretch/>
        </p:blipFill>
        <p:spPr>
          <a:xfrm>
            <a:off x="408570" y="850658"/>
            <a:ext cx="2112348" cy="8892562"/>
          </a:xfrm>
          <a:prstGeom prst="rect">
            <a:avLst/>
          </a:prstGeom>
        </p:spPr>
      </p:pic>
      <p:pic>
        <p:nvPicPr>
          <p:cNvPr id="22" name="Picture 2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71447" y="0"/>
            <a:ext cx="6515100" cy="885190"/>
          </a:xfrm>
          <a:prstGeom prst="rect">
            <a:avLst/>
          </a:prstGeom>
          <a:noFill/>
        </p:spPr>
      </p:pic>
      <p:pic>
        <p:nvPicPr>
          <p:cNvPr id="25" name="Picture 24"/>
          <p:cNvPicPr/>
          <p:nvPr/>
        </p:nvPicPr>
        <p:blipFill rotWithShape="1">
          <a:blip r:embed="rId8">
            <a:extLst>
              <a:ext uri="{28A0092B-C50C-407E-A947-70E740481C1C}">
                <a14:useLocalDpi xmlns:a14="http://schemas.microsoft.com/office/drawing/2010/main" val="0"/>
              </a:ext>
            </a:extLst>
          </a:blip>
          <a:srcRect b="28395"/>
          <a:stretch/>
        </p:blipFill>
        <p:spPr>
          <a:xfrm>
            <a:off x="1" y="9393522"/>
            <a:ext cx="6858000" cy="630555"/>
          </a:xfrm>
          <a:prstGeom prst="rect">
            <a:avLst/>
          </a:prstGeom>
        </p:spPr>
      </p:pic>
      <p:sp>
        <p:nvSpPr>
          <p:cNvPr id="2" name="Title 1"/>
          <p:cNvSpPr>
            <a:spLocks noGrp="1"/>
          </p:cNvSpPr>
          <p:nvPr>
            <p:ph type="title" idx="4294967295"/>
          </p:nvPr>
        </p:nvSpPr>
        <p:spPr>
          <a:xfrm>
            <a:off x="600075" y="1170376"/>
            <a:ext cx="5915025" cy="720824"/>
          </a:xfrm>
        </p:spPr>
        <p:txBody>
          <a:bodyPr>
            <a:noAutofit/>
          </a:bodyPr>
          <a:lstStyle/>
          <a:p>
            <a:r>
              <a:rPr lang="en-US" sz="2000" b="1" dirty="0"/>
              <a:t>IMPLEMENTASI PROYEK PERUBAHAN JANGKA PENDEK</a:t>
            </a:r>
          </a:p>
        </p:txBody>
      </p:sp>
    </p:spTree>
    <p:extLst>
      <p:ext uri="{BB962C8B-B14F-4D97-AF65-F5344CB8AC3E}">
        <p14:creationId xmlns:p14="http://schemas.microsoft.com/office/powerpoint/2010/main" val="31167576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6EC08D2-4672-43EB-ADB2-B583FFB4DD81}" type="slidenum">
              <a:rPr lang="en-US" smtClean="0"/>
              <a:pPr/>
              <a:t>12</a:t>
            </a:fld>
            <a:endParaRPr lang="en-US"/>
          </a:p>
        </p:txBody>
      </p:sp>
      <p:sp>
        <p:nvSpPr>
          <p:cNvPr id="2" name="Rectangle 1"/>
          <p:cNvSpPr/>
          <p:nvPr/>
        </p:nvSpPr>
        <p:spPr>
          <a:xfrm>
            <a:off x="604584" y="1036173"/>
            <a:ext cx="2608406" cy="369332"/>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id-ID" dirty="0">
                <a:solidFill>
                  <a:srgbClr val="000000"/>
                </a:solidFill>
                <a:latin typeface="Berlin Sans FB" panose="020E0602020502020306" pitchFamily="34" charset="0"/>
                <a:ea typeface="SimSun" panose="02010600030101010101" pitchFamily="2" charset="-122"/>
                <a:cs typeface="Times New Roman" panose="02020603050405020304" pitchFamily="18" charset="0"/>
              </a:rPr>
              <a:t>Pembentukan tim kerja </a:t>
            </a:r>
            <a:endParaRPr lang="en-US" dirty="0">
              <a:latin typeface="Berlin Sans FB" panose="020E0602020502020306" pitchFamily="34" charset="0"/>
            </a:endParaRPr>
          </a:p>
        </p:txBody>
      </p:sp>
      <p:pic>
        <p:nvPicPr>
          <p:cNvPr id="26" name="Picture 25"/>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00803" y="6925361"/>
            <a:ext cx="2202835" cy="2300180"/>
          </a:xfrm>
          <a:prstGeom prst="rect">
            <a:avLst/>
          </a:prstGeom>
          <a:ln>
            <a:noFill/>
          </a:ln>
          <a:effectLst>
            <a:outerShdw blurRad="292100" dist="139700" dir="2700000" algn="tl" rotWithShape="0">
              <a:srgbClr val="333333">
                <a:alpha val="65000"/>
              </a:srgbClr>
            </a:outerShdw>
          </a:effectLst>
        </p:spPr>
      </p:pic>
      <p:pic>
        <p:nvPicPr>
          <p:cNvPr id="27" name="Picture 2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77227" y="6925361"/>
            <a:ext cx="2310824" cy="2300180"/>
          </a:xfrm>
          <a:prstGeom prst="rect">
            <a:avLst/>
          </a:prstGeom>
          <a:ln>
            <a:noFill/>
          </a:ln>
          <a:effectLst>
            <a:outerShdw blurRad="292100" dist="139700" dir="2700000" algn="tl" rotWithShape="0">
              <a:srgbClr val="333333">
                <a:alpha val="65000"/>
              </a:srgbClr>
            </a:outerShdw>
          </a:effectLst>
        </p:spPr>
      </p:pic>
      <p:grpSp>
        <p:nvGrpSpPr>
          <p:cNvPr id="29" name="Group 28"/>
          <p:cNvGrpSpPr/>
          <p:nvPr/>
        </p:nvGrpSpPr>
        <p:grpSpPr>
          <a:xfrm>
            <a:off x="604584" y="1405505"/>
            <a:ext cx="4993242" cy="3564701"/>
            <a:chOff x="5859655" y="1164966"/>
            <a:chExt cx="6855866" cy="4894439"/>
          </a:xfrm>
        </p:grpSpPr>
        <p:pic>
          <p:nvPicPr>
            <p:cNvPr id="30" name="Picture 29"/>
            <p:cNvPicPr>
              <a:picLocks noChangeAspect="1"/>
            </p:cNvPicPr>
            <p:nvPr/>
          </p:nvPicPr>
          <p:blipFill>
            <a:blip r:embed="rId4"/>
            <a:stretch>
              <a:fillRect/>
            </a:stretch>
          </p:blipFill>
          <p:spPr>
            <a:xfrm>
              <a:off x="5859655" y="1256821"/>
              <a:ext cx="3406972" cy="4802584"/>
            </a:xfrm>
            <a:prstGeom prst="rect">
              <a:avLst/>
            </a:prstGeom>
            <a:ln>
              <a:noFill/>
            </a:ln>
            <a:effectLst>
              <a:outerShdw blurRad="292100" dist="139700" dir="2700000" algn="tl" rotWithShape="0">
                <a:srgbClr val="333333">
                  <a:alpha val="65000"/>
                </a:srgbClr>
              </a:outerShdw>
            </a:effectLst>
          </p:spPr>
        </p:pic>
        <p:pic>
          <p:nvPicPr>
            <p:cNvPr id="31" name="Picture 30"/>
            <p:cNvPicPr>
              <a:picLocks noChangeAspect="1"/>
            </p:cNvPicPr>
            <p:nvPr/>
          </p:nvPicPr>
          <p:blipFill>
            <a:blip r:embed="rId5"/>
            <a:stretch>
              <a:fillRect/>
            </a:stretch>
          </p:blipFill>
          <p:spPr>
            <a:xfrm>
              <a:off x="9266627" y="1164966"/>
              <a:ext cx="3448894" cy="4802584"/>
            </a:xfrm>
            <a:prstGeom prst="rect">
              <a:avLst/>
            </a:prstGeom>
            <a:ln>
              <a:noFill/>
            </a:ln>
            <a:effectLst>
              <a:outerShdw blurRad="292100" dist="139700" dir="2700000" algn="tl" rotWithShape="0">
                <a:srgbClr val="333333">
                  <a:alpha val="65000"/>
                </a:srgbClr>
              </a:outerShdw>
            </a:effectLst>
          </p:spPr>
        </p:pic>
      </p:grpSp>
      <p:grpSp>
        <p:nvGrpSpPr>
          <p:cNvPr id="32" name="Group 31"/>
          <p:cNvGrpSpPr/>
          <p:nvPr/>
        </p:nvGrpSpPr>
        <p:grpSpPr>
          <a:xfrm>
            <a:off x="1587500" y="3483460"/>
            <a:ext cx="4458898" cy="3107291"/>
            <a:chOff x="10928999" y="6179219"/>
            <a:chExt cx="6901257" cy="4809308"/>
          </a:xfrm>
        </p:grpSpPr>
        <p:pic>
          <p:nvPicPr>
            <p:cNvPr id="33" name="Picture 32"/>
            <p:cNvPicPr>
              <a:picLocks noChangeAspect="1"/>
            </p:cNvPicPr>
            <p:nvPr/>
          </p:nvPicPr>
          <p:blipFill>
            <a:blip r:embed="rId6"/>
            <a:stretch>
              <a:fillRect/>
            </a:stretch>
          </p:blipFill>
          <p:spPr>
            <a:xfrm>
              <a:off x="10928999" y="6179219"/>
              <a:ext cx="3432622" cy="4802584"/>
            </a:xfrm>
            <a:prstGeom prst="rect">
              <a:avLst/>
            </a:prstGeom>
            <a:ln>
              <a:noFill/>
            </a:ln>
            <a:effectLst>
              <a:outerShdw blurRad="292100" dist="139700" dir="2700000" algn="tl" rotWithShape="0">
                <a:srgbClr val="333333">
                  <a:alpha val="65000"/>
                </a:srgbClr>
              </a:outerShdw>
            </a:effectLst>
          </p:spPr>
        </p:pic>
        <p:pic>
          <p:nvPicPr>
            <p:cNvPr id="34" name="Picture 33"/>
            <p:cNvPicPr>
              <a:picLocks noChangeAspect="1"/>
            </p:cNvPicPr>
            <p:nvPr/>
          </p:nvPicPr>
          <p:blipFill>
            <a:blip r:embed="rId7"/>
            <a:stretch>
              <a:fillRect/>
            </a:stretch>
          </p:blipFill>
          <p:spPr>
            <a:xfrm>
              <a:off x="14361621" y="6185943"/>
              <a:ext cx="3468635" cy="4802584"/>
            </a:xfrm>
            <a:prstGeom prst="rect">
              <a:avLst/>
            </a:prstGeom>
            <a:ln>
              <a:no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4094444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6EC08D2-4672-43EB-ADB2-B583FFB4DD81}" type="slidenum">
              <a:rPr lang="en-US" smtClean="0"/>
              <a:pPr/>
              <a:t>13</a:t>
            </a:fld>
            <a:endParaRPr lang="en-US" dirty="0"/>
          </a:p>
        </p:txBody>
      </p:sp>
      <p:sp>
        <p:nvSpPr>
          <p:cNvPr id="3" name="Title 2"/>
          <p:cNvSpPr>
            <a:spLocks noGrp="1"/>
          </p:cNvSpPr>
          <p:nvPr>
            <p:ph type="title" idx="4294967295"/>
          </p:nvPr>
        </p:nvSpPr>
        <p:spPr>
          <a:xfrm>
            <a:off x="752344" y="1338479"/>
            <a:ext cx="3258683" cy="372481"/>
          </a:xfrm>
        </p:spPr>
        <p:style>
          <a:lnRef idx="1">
            <a:schemeClr val="accent4"/>
          </a:lnRef>
          <a:fillRef idx="2">
            <a:schemeClr val="accent4"/>
          </a:fillRef>
          <a:effectRef idx="1">
            <a:schemeClr val="accent4"/>
          </a:effectRef>
          <a:fontRef idx="minor">
            <a:schemeClr val="dk1"/>
          </a:fontRef>
        </p:style>
        <p:txBody>
          <a:bodyPr>
            <a:normAutofit fontScale="90000"/>
          </a:bodyPr>
          <a:lstStyle/>
          <a:p>
            <a:r>
              <a:rPr lang="id-ID" sz="1800" dirty="0">
                <a:latin typeface="Berlin Sans FB" panose="020E0602020502020306" pitchFamily="34" charset="0"/>
              </a:rPr>
              <a:t>Membangun</a:t>
            </a:r>
            <a:r>
              <a:rPr lang="id-ID" sz="1800" baseline="0" dirty="0">
                <a:latin typeface="Berlin Sans FB" panose="020E0602020502020306" pitchFamily="34" charset="0"/>
              </a:rPr>
              <a:t> Komitmen Bersama</a:t>
            </a:r>
            <a:endParaRPr lang="en-US" sz="1800" dirty="0">
              <a:latin typeface="Berlin Sans FB" panose="020E0602020502020306" pitchFamily="34" charset="0"/>
            </a:endParaRPr>
          </a:p>
        </p:txBody>
      </p:sp>
      <p:grpSp>
        <p:nvGrpSpPr>
          <p:cNvPr id="8" name="Group 7"/>
          <p:cNvGrpSpPr/>
          <p:nvPr/>
        </p:nvGrpSpPr>
        <p:grpSpPr>
          <a:xfrm>
            <a:off x="753956" y="1843549"/>
            <a:ext cx="5350087" cy="3496254"/>
            <a:chOff x="2124075" y="1865665"/>
            <a:chExt cx="10736484" cy="7016237"/>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40977" y="1887150"/>
              <a:ext cx="5177345" cy="3447473"/>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24075" y="1865665"/>
              <a:ext cx="5193168" cy="3458543"/>
            </a:xfrm>
            <a:prstGeom prst="rect">
              <a:avLst/>
            </a:prstGeom>
            <a:ln>
              <a:noFill/>
            </a:ln>
            <a:effectLst>
              <a:outerShdw blurRad="292100" dist="139700" dir="2700000" algn="tl" rotWithShape="0">
                <a:srgbClr val="333333">
                  <a:alpha val="65000"/>
                </a:srgbClr>
              </a:outerShdw>
            </a:effectLst>
          </p:spPr>
        </p:pic>
        <p:pic>
          <p:nvPicPr>
            <p:cNvPr id="6" name="Picture 5"/>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80325" y="5629835"/>
              <a:ext cx="5036918" cy="3252067"/>
            </a:xfrm>
            <a:prstGeom prst="rect">
              <a:avLst/>
            </a:prstGeom>
            <a:ln>
              <a:noFill/>
            </a:ln>
            <a:effectLst>
              <a:outerShdw blurRad="292100" dist="139700" dir="2700000" algn="tl" rotWithShape="0">
                <a:srgbClr val="333333">
                  <a:alpha val="65000"/>
                </a:srgbClr>
              </a:outerShdw>
            </a:effectLst>
          </p:spPr>
        </p:pic>
        <p:pic>
          <p:nvPicPr>
            <p:cNvPr id="7" name="Picture 6"/>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40977" y="5600700"/>
              <a:ext cx="5319582" cy="3226400"/>
            </a:xfrm>
            <a:prstGeom prst="rect">
              <a:avLst/>
            </a:prstGeom>
            <a:ln>
              <a:noFill/>
            </a:ln>
            <a:effectLst>
              <a:outerShdw blurRad="292100" dist="139700" dir="2700000" algn="tl" rotWithShape="0">
                <a:srgbClr val="333333">
                  <a:alpha val="65000"/>
                </a:srgbClr>
              </a:outerShdw>
            </a:effectLst>
          </p:spPr>
        </p:pic>
      </p:grpSp>
      <p:pic>
        <p:nvPicPr>
          <p:cNvPr id="9" name="Picture 8"/>
          <p:cNvPicPr>
            <a:picLocks noChangeAspect="1"/>
          </p:cNvPicPr>
          <p:nvPr/>
        </p:nvPicPr>
        <p:blipFill>
          <a:blip r:embed="rId6"/>
          <a:stretch>
            <a:fillRect/>
          </a:stretch>
        </p:blipFill>
        <p:spPr>
          <a:xfrm>
            <a:off x="3553765" y="5668768"/>
            <a:ext cx="2378881" cy="3510838"/>
          </a:xfrm>
          <a:prstGeom prst="rect">
            <a:avLst/>
          </a:prstGeom>
          <a:ln>
            <a:noFill/>
          </a:ln>
          <a:effectLst>
            <a:outerShdw blurRad="292100" dist="139700" dir="2700000" algn="tl" rotWithShape="0">
              <a:srgbClr val="333333">
                <a:alpha val="65000"/>
              </a:srgbClr>
            </a:outerShdw>
          </a:effectLst>
        </p:spPr>
      </p:pic>
      <p:pic>
        <p:nvPicPr>
          <p:cNvPr id="10" name="Picture 9"/>
          <p:cNvPicPr>
            <a:picLocks noChangeAspect="1"/>
          </p:cNvPicPr>
          <p:nvPr/>
        </p:nvPicPr>
        <p:blipFill>
          <a:blip r:embed="rId7"/>
          <a:stretch>
            <a:fillRect/>
          </a:stretch>
        </p:blipFill>
        <p:spPr>
          <a:xfrm>
            <a:off x="1096184" y="5678459"/>
            <a:ext cx="2245575" cy="349145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957731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6EC08D2-4672-43EB-ADB2-B583FFB4DD81}" type="slidenum">
              <a:rPr lang="en-US" smtClean="0"/>
              <a:pPr/>
              <a:t>14</a:t>
            </a:fld>
            <a:endParaRPr lang="en-US"/>
          </a:p>
        </p:txBody>
      </p:sp>
      <p:sp>
        <p:nvSpPr>
          <p:cNvPr id="4" name="Rectangle 3"/>
          <p:cNvSpPr/>
          <p:nvPr/>
        </p:nvSpPr>
        <p:spPr>
          <a:xfrm>
            <a:off x="336232" y="1000706"/>
            <a:ext cx="2648482" cy="369332"/>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id-ID" dirty="0">
                <a:latin typeface="Berlin Sans FB" panose="020E0602020502020306" pitchFamily="34" charset="0"/>
              </a:rPr>
              <a:t>Penyusunan surat edaran</a:t>
            </a:r>
            <a:endParaRPr lang="en-US" dirty="0">
              <a:latin typeface="Berlin Sans FB" panose="020E0602020502020306" pitchFamily="34" charset="0"/>
            </a:endParaRPr>
          </a:p>
        </p:txBody>
      </p:sp>
      <p:pic>
        <p:nvPicPr>
          <p:cNvPr id="18" name="Picture 17"/>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388" y="1420975"/>
            <a:ext cx="2199640" cy="3414395"/>
          </a:xfrm>
          <a:prstGeom prst="rect">
            <a:avLst/>
          </a:prstGeom>
          <a:ln>
            <a:noFill/>
          </a:ln>
          <a:effectLst>
            <a:outerShdw blurRad="292100" dist="139700" dir="2700000" algn="tl" rotWithShape="0">
              <a:srgbClr val="333333">
                <a:alpha val="65000"/>
              </a:srgbClr>
            </a:outerShdw>
          </a:effectLst>
        </p:spPr>
      </p:pic>
      <p:pic>
        <p:nvPicPr>
          <p:cNvPr id="19" name="Picture 18"/>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93260" y="1433077"/>
            <a:ext cx="2130425" cy="3368675"/>
          </a:xfrm>
          <a:prstGeom prst="rect">
            <a:avLst/>
          </a:prstGeom>
          <a:ln>
            <a:noFill/>
          </a:ln>
          <a:effectLst>
            <a:outerShdw blurRad="292100" dist="139700" dir="2700000" algn="tl" rotWithShape="0">
              <a:srgbClr val="333333">
                <a:alpha val="65000"/>
              </a:srgbClr>
            </a:outerShdw>
          </a:effectLst>
        </p:spPr>
      </p:pic>
      <p:grpSp>
        <p:nvGrpSpPr>
          <p:cNvPr id="20" name="Group 19"/>
          <p:cNvGrpSpPr/>
          <p:nvPr/>
        </p:nvGrpSpPr>
        <p:grpSpPr>
          <a:xfrm>
            <a:off x="947191" y="5458902"/>
            <a:ext cx="5017217" cy="3832587"/>
            <a:chOff x="2828925" y="400062"/>
            <a:chExt cx="11910171" cy="9098024"/>
          </a:xfrm>
        </p:grpSpPr>
        <p:pic>
          <p:nvPicPr>
            <p:cNvPr id="21" name="Picture 20"/>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58200" y="400062"/>
              <a:ext cx="6280896" cy="4438977"/>
            </a:xfrm>
            <a:prstGeom prst="rect">
              <a:avLst/>
            </a:prstGeom>
            <a:ln>
              <a:noFill/>
            </a:ln>
            <a:effectLst>
              <a:outerShdw blurRad="292100" dist="139700" dir="2700000" algn="tl" rotWithShape="0">
                <a:srgbClr val="333333">
                  <a:alpha val="65000"/>
                </a:srgbClr>
              </a:outerShdw>
            </a:effectLst>
          </p:spPr>
        </p:pic>
        <p:pic>
          <p:nvPicPr>
            <p:cNvPr id="22" name="Picture 2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37285" y="4888386"/>
              <a:ext cx="6122726" cy="4438977"/>
            </a:xfrm>
            <a:prstGeom prst="rect">
              <a:avLst/>
            </a:prstGeom>
            <a:ln>
              <a:noFill/>
            </a:ln>
            <a:effectLst>
              <a:outerShdw blurRad="292100" dist="139700" dir="2700000" algn="tl" rotWithShape="0">
                <a:srgbClr val="333333">
                  <a:alpha val="65000"/>
                </a:srgbClr>
              </a:outerShdw>
            </a:effectLst>
          </p:spPr>
        </p:pic>
        <p:pic>
          <p:nvPicPr>
            <p:cNvPr id="23" name="Picture 22"/>
            <p:cNvPicPr>
              <a:picLocks noChangeAspect="1"/>
            </p:cNvPicPr>
            <p:nvPr/>
          </p:nvPicPr>
          <p:blipFill>
            <a:blip r:embed="rId6"/>
            <a:stretch>
              <a:fillRect/>
            </a:stretch>
          </p:blipFill>
          <p:spPr>
            <a:xfrm>
              <a:off x="2828925" y="421480"/>
              <a:ext cx="5286375" cy="9076606"/>
            </a:xfrm>
            <a:prstGeom prst="rect">
              <a:avLst/>
            </a:prstGeom>
            <a:ln>
              <a:noFill/>
            </a:ln>
            <a:effectLst>
              <a:outerShdw blurRad="292100" dist="139700" dir="2700000" algn="tl" rotWithShape="0">
                <a:srgbClr val="333333">
                  <a:alpha val="65000"/>
                </a:srgbClr>
              </a:outerShdw>
            </a:effectLst>
          </p:spPr>
        </p:pic>
      </p:grpSp>
      <p:sp>
        <p:nvSpPr>
          <p:cNvPr id="24" name="Rectangle 23"/>
          <p:cNvSpPr/>
          <p:nvPr/>
        </p:nvSpPr>
        <p:spPr>
          <a:xfrm>
            <a:off x="336232" y="5089570"/>
            <a:ext cx="1819729" cy="369332"/>
          </a:xfrm>
          <a:prstGeom prst="rect">
            <a:avLst/>
          </a:prstGeom>
        </p:spPr>
        <p:txBody>
          <a:bodyPr wrap="none">
            <a:spAutoFit/>
          </a:bodyPr>
          <a:lstStyle/>
          <a:p>
            <a:r>
              <a:rPr lang="id-ID" dirty="0">
                <a:latin typeface="Berlin Sans FB" panose="020E0602020502020306" pitchFamily="34" charset="0"/>
                <a:cs typeface="Trebuchet MS"/>
              </a:rPr>
              <a:t>Pembuatan SOP</a:t>
            </a:r>
            <a:endParaRPr lang="en-US" dirty="0">
              <a:latin typeface="Berlin Sans FB" panose="020E0602020502020306" pitchFamily="34" charset="0"/>
            </a:endParaRPr>
          </a:p>
        </p:txBody>
      </p:sp>
    </p:spTree>
    <p:extLst>
      <p:ext uri="{BB962C8B-B14F-4D97-AF65-F5344CB8AC3E}">
        <p14:creationId xmlns:p14="http://schemas.microsoft.com/office/powerpoint/2010/main" val="33073911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6EC08D2-4672-43EB-ADB2-B583FFB4DD81}" type="slidenum">
              <a:rPr lang="en-US" smtClean="0"/>
              <a:pPr/>
              <a:t>15</a:t>
            </a:fld>
            <a:endParaRPr lang="en-US"/>
          </a:p>
        </p:txBody>
      </p:sp>
      <p:sp>
        <p:nvSpPr>
          <p:cNvPr id="3" name="Rectangle 2"/>
          <p:cNvSpPr/>
          <p:nvPr/>
        </p:nvSpPr>
        <p:spPr>
          <a:xfrm>
            <a:off x="405639" y="1133924"/>
            <a:ext cx="3398687" cy="369332"/>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lvl="0"/>
            <a:r>
              <a:rPr lang="id-ID" dirty="0">
                <a:latin typeface="Berlin Sans FB" panose="020E0602020502020306" pitchFamily="34" charset="0"/>
              </a:rPr>
              <a:t>Pengembangan Rancangan Fitur</a:t>
            </a:r>
            <a:endParaRPr lang="en-US" dirty="0">
              <a:latin typeface="Berlin Sans FB" panose="020E0602020502020306" pitchFamily="34" charset="0"/>
            </a:endParaRPr>
          </a:p>
        </p:txBody>
      </p:sp>
      <p:pic>
        <p:nvPicPr>
          <p:cNvPr id="4" name="Picture 3" descr="D:\0 PIM 2 2024\SET DPRD\eviden\foto tim IT\WhatsApp Image 2024-12-05 at 12.25.05 (2).jpe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47324" y="1836210"/>
            <a:ext cx="2758713" cy="1956568"/>
          </a:xfrm>
          <a:prstGeom prst="rect">
            <a:avLst/>
          </a:prstGeom>
          <a:ln>
            <a:noFill/>
          </a:ln>
          <a:effectLst>
            <a:outerShdw blurRad="292100" dist="139700" dir="2700000" algn="tl" rotWithShape="0">
              <a:srgbClr val="333333">
                <a:alpha val="65000"/>
              </a:srgbClr>
            </a:outerShdw>
          </a:effectLst>
        </p:spPr>
      </p:pic>
      <p:pic>
        <p:nvPicPr>
          <p:cNvPr id="5" name="Picture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9061" y="6222443"/>
            <a:ext cx="3751518" cy="1937232"/>
          </a:xfrm>
          <a:prstGeom prst="rect">
            <a:avLst/>
          </a:prstGeom>
          <a:ln>
            <a:noFill/>
          </a:ln>
          <a:effectLst>
            <a:outerShdw blurRad="292100" dist="139700" dir="2700000" algn="tl" rotWithShape="0">
              <a:srgbClr val="333333">
                <a:alpha val="65000"/>
              </a:srgbClr>
            </a:outerShdw>
          </a:effectLst>
        </p:spPr>
      </p:pic>
      <p:pic>
        <p:nvPicPr>
          <p:cNvPr id="6" name="Picture 5"/>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67348" y="7245153"/>
            <a:ext cx="3766462" cy="1912099"/>
          </a:xfrm>
          <a:prstGeom prst="rect">
            <a:avLst/>
          </a:prstGeom>
          <a:ln>
            <a:noFill/>
          </a:ln>
          <a:effectLst>
            <a:outerShdw blurRad="292100" dist="139700" dir="2700000" algn="tl" rotWithShape="0">
              <a:srgbClr val="333333">
                <a:alpha val="65000"/>
              </a:srgbClr>
            </a:outerShdw>
          </a:effectLst>
        </p:spPr>
      </p:pic>
      <p:pic>
        <p:nvPicPr>
          <p:cNvPr id="9" name="Picture 8"/>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5639" y="1836209"/>
            <a:ext cx="2935680" cy="1956568"/>
          </a:xfrm>
          <a:prstGeom prst="rect">
            <a:avLst/>
          </a:prstGeom>
          <a:ln>
            <a:noFill/>
          </a:ln>
          <a:effectLst>
            <a:outerShdw blurRad="292100" dist="139700" dir="2700000" algn="tl" rotWithShape="0">
              <a:srgbClr val="333333">
                <a:alpha val="65000"/>
              </a:srgbClr>
            </a:outerShdw>
          </a:effectLst>
        </p:spPr>
      </p:pic>
      <p:pic>
        <p:nvPicPr>
          <p:cNvPr id="10" name="Picture 9"/>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47325" y="4102221"/>
            <a:ext cx="2753186" cy="1834923"/>
          </a:xfrm>
          <a:prstGeom prst="rect">
            <a:avLst/>
          </a:prstGeom>
          <a:ln>
            <a:noFill/>
          </a:ln>
          <a:effectLst>
            <a:outerShdw blurRad="292100" dist="139700" dir="2700000" algn="tl" rotWithShape="0">
              <a:srgbClr val="333333">
                <a:alpha val="65000"/>
              </a:srgbClr>
            </a:outerShdw>
          </a:effectLst>
        </p:spPr>
      </p:pic>
      <p:pic>
        <p:nvPicPr>
          <p:cNvPr id="11" name="Picture 10"/>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5106" y="4102221"/>
            <a:ext cx="2903650" cy="181077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733791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6EC08D2-4672-43EB-ADB2-B583FFB4DD81}" type="slidenum">
              <a:rPr lang="en-US" smtClean="0"/>
              <a:pPr/>
              <a:t>16</a:t>
            </a:fld>
            <a:endParaRPr lang="en-US"/>
          </a:p>
        </p:txBody>
      </p:sp>
      <p:sp>
        <p:nvSpPr>
          <p:cNvPr id="3" name="Rectangle 2"/>
          <p:cNvSpPr/>
          <p:nvPr/>
        </p:nvSpPr>
        <p:spPr>
          <a:xfrm>
            <a:off x="525975" y="1045740"/>
            <a:ext cx="2630848" cy="369332"/>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lvl="0"/>
            <a:r>
              <a:rPr lang="id-ID" dirty="0">
                <a:latin typeface="Berlin Sans FB" panose="020E0602020502020306" pitchFamily="34" charset="0"/>
              </a:rPr>
              <a:t>Sosialisasi dan Desiminasi </a:t>
            </a:r>
            <a:endParaRPr lang="en-US" dirty="0">
              <a:latin typeface="Berlin Sans FB" panose="020E0602020502020306" pitchFamily="34" charset="0"/>
            </a:endParaRPr>
          </a:p>
        </p:txBody>
      </p:sp>
      <p:grpSp>
        <p:nvGrpSpPr>
          <p:cNvPr id="16" name="Group 15"/>
          <p:cNvGrpSpPr/>
          <p:nvPr/>
        </p:nvGrpSpPr>
        <p:grpSpPr>
          <a:xfrm>
            <a:off x="525974" y="1710052"/>
            <a:ext cx="5854917" cy="6608038"/>
            <a:chOff x="525975" y="1710053"/>
            <a:chExt cx="5171282" cy="5354492"/>
          </a:xfrm>
        </p:grpSpPr>
        <p:pic>
          <p:nvPicPr>
            <p:cNvPr id="103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45602" y="1710053"/>
              <a:ext cx="2551655" cy="170305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31"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9004" y="3585568"/>
              <a:ext cx="2482694" cy="165318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30"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9004" y="5411211"/>
              <a:ext cx="2482694" cy="165333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9" name="Picture 1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45602" y="3585567"/>
              <a:ext cx="2551655" cy="165166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8" name="Picture 10"/>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5975" y="1710053"/>
              <a:ext cx="2554581" cy="170305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6" name="Picture 1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50579" y="5409692"/>
              <a:ext cx="2446678" cy="162750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9349324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6EC08D2-4672-43EB-ADB2-B583FFB4DD81}" type="slidenum">
              <a:rPr lang="en-US" smtClean="0"/>
              <a:pPr/>
              <a:t>17</a:t>
            </a:fld>
            <a:endParaRPr lang="en-US"/>
          </a:p>
        </p:txBody>
      </p:sp>
      <p:sp>
        <p:nvSpPr>
          <p:cNvPr id="5" name="Rectangle 4"/>
          <p:cNvSpPr/>
          <p:nvPr/>
        </p:nvSpPr>
        <p:spPr>
          <a:xfrm>
            <a:off x="223561" y="908739"/>
            <a:ext cx="3429000" cy="400110"/>
          </a:xfrm>
          <a:prstGeom prst="rect">
            <a:avLst/>
          </a:prstGeom>
        </p:spPr>
        <p:style>
          <a:lnRef idx="1">
            <a:schemeClr val="accent4"/>
          </a:lnRef>
          <a:fillRef idx="2">
            <a:schemeClr val="accent4"/>
          </a:fillRef>
          <a:effectRef idx="1">
            <a:schemeClr val="accent4"/>
          </a:effectRef>
          <a:fontRef idx="minor">
            <a:schemeClr val="dk1"/>
          </a:fontRef>
        </p:style>
        <p:txBody>
          <a:bodyPr>
            <a:spAutoFit/>
          </a:bodyPr>
          <a:lstStyle/>
          <a:p>
            <a:pPr algn="just">
              <a:spcAft>
                <a:spcPts val="800"/>
              </a:spcAft>
              <a:tabLst>
                <a:tab pos="810260" algn="l"/>
              </a:tabLst>
            </a:pPr>
            <a:r>
              <a:rPr lang="id-ID" sz="2000" dirty="0">
                <a:effectLst/>
                <a:latin typeface="Calibri" panose="020F0502020204030204" pitchFamily="34" charset="0"/>
                <a:ea typeface="SimSun" panose="02010600030101010101" pitchFamily="2" charset="-122"/>
                <a:cs typeface="Times New Roman" panose="02020603050405020304" pitchFamily="18" charset="0"/>
              </a:rPr>
              <a:t>IMPLEMENTASI</a:t>
            </a:r>
            <a:endParaRPr lang="en-US" sz="2000" dirty="0">
              <a:effectLst/>
              <a:latin typeface="Calibri" panose="020F0502020204030204" pitchFamily="34" charset="0"/>
              <a:ea typeface="SimSun" panose="02010600030101010101" pitchFamily="2" charset="-122"/>
              <a:cs typeface="Times New Roman" panose="02020603050405020304" pitchFamily="18" charset="0"/>
            </a:endParaRPr>
          </a:p>
        </p:txBody>
      </p:sp>
      <p:sp>
        <p:nvSpPr>
          <p:cNvPr id="3" name="Rectangle 2"/>
          <p:cNvSpPr/>
          <p:nvPr/>
        </p:nvSpPr>
        <p:spPr>
          <a:xfrm>
            <a:off x="347437" y="1306109"/>
            <a:ext cx="3042838" cy="577081"/>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285750" indent="-285750" algn="just">
              <a:spcAft>
                <a:spcPts val="800"/>
              </a:spcAft>
              <a:buFont typeface="+mj-lt"/>
              <a:buAutoNum type="alphaLcPeriod"/>
              <a:tabLst>
                <a:tab pos="810260" algn="l"/>
              </a:tabLst>
            </a:pPr>
            <a:r>
              <a:rPr lang="id-ID" sz="1050" dirty="0">
                <a:solidFill>
                  <a:srgbClr val="000000"/>
                </a:solidFill>
                <a:latin typeface="Berlin Sans FB" panose="020E0602020502020306" pitchFamily="34" charset="0"/>
                <a:ea typeface="SimSun" panose="02010600030101010101" pitchFamily="2" charset="-122"/>
                <a:cs typeface="Times New Roman" panose="02020603050405020304" pitchFamily="18" charset="0"/>
              </a:rPr>
              <a:t>Pengolahan data aspirasi dan pengaduan masyarakat yang masuk melalui website untuk menuju fitur “ASMAR”</a:t>
            </a:r>
            <a:endParaRPr lang="en-US" sz="1000" dirty="0">
              <a:effectLst/>
              <a:latin typeface="Berlin Sans FB" panose="020E0602020502020306" pitchFamily="34" charset="0"/>
              <a:ea typeface="SimSun" panose="02010600030101010101" pitchFamily="2" charset="-122"/>
              <a:cs typeface="Times New Roman" panose="02020603050405020304" pitchFamily="18" charset="0"/>
            </a:endParaRPr>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9772" y="2112325"/>
            <a:ext cx="2973203" cy="1782269"/>
          </a:xfrm>
          <a:prstGeom prst="rect">
            <a:avLst/>
          </a:prstGeom>
          <a:ln>
            <a:noFill/>
          </a:ln>
          <a:effectLst>
            <a:outerShdw blurRad="292100" dist="139700" dir="2700000" algn="tl" rotWithShape="0">
              <a:srgbClr val="333333">
                <a:alpha val="65000"/>
              </a:srgbClr>
            </a:outerShdw>
          </a:effectLst>
        </p:spPr>
      </p:pic>
      <p:sp>
        <p:nvSpPr>
          <p:cNvPr id="6" name="Rectangle 5"/>
          <p:cNvSpPr/>
          <p:nvPr/>
        </p:nvSpPr>
        <p:spPr>
          <a:xfrm>
            <a:off x="3802490" y="1308849"/>
            <a:ext cx="2504522" cy="600164"/>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58738" lvl="1"/>
            <a:r>
              <a:rPr lang="id-ID" sz="1100" dirty="0">
                <a:latin typeface="Berlin Sans FB" panose="020E0602020502020306" pitchFamily="34" charset="0"/>
              </a:rPr>
              <a:t>b. Mengarahkan tim kerja melakukan verifikasi aspirasi dan pengaduan masyarakat</a:t>
            </a:r>
            <a:endParaRPr lang="en-US" sz="1100" dirty="0">
              <a:latin typeface="Berlin Sans FB" panose="020E0602020502020306" pitchFamily="34" charset="0"/>
            </a:endParaRPr>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05837" y="2112325"/>
            <a:ext cx="2605472" cy="1602376"/>
          </a:xfrm>
          <a:prstGeom prst="rect">
            <a:avLst/>
          </a:prstGeom>
          <a:ln>
            <a:noFill/>
          </a:ln>
          <a:effectLst>
            <a:outerShdw blurRad="292100" dist="139700" dir="2700000" algn="tl" rotWithShape="0">
              <a:srgbClr val="333333">
                <a:alpha val="65000"/>
              </a:srgbClr>
            </a:outerShdw>
          </a:effectLst>
        </p:spPr>
      </p:pic>
      <p:sp>
        <p:nvSpPr>
          <p:cNvPr id="8" name="Rectangle 7"/>
          <p:cNvSpPr/>
          <p:nvPr/>
        </p:nvSpPr>
        <p:spPr>
          <a:xfrm>
            <a:off x="347437" y="4171901"/>
            <a:ext cx="3042838" cy="40011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0" lvl="1"/>
            <a:r>
              <a:rPr lang="id-ID" sz="1000" dirty="0">
                <a:latin typeface="Berlin Sans FB" panose="020E0602020502020306" pitchFamily="34" charset="0"/>
              </a:rPr>
              <a:t>c. Pemilahan aspirasi dan pengaduan masyarakat kepada Anggota Dewan</a:t>
            </a:r>
            <a:endParaRPr lang="en-US" sz="1000" dirty="0">
              <a:latin typeface="Berlin Sans FB" panose="020E0602020502020306" pitchFamily="34" charset="0"/>
            </a:endParaRPr>
          </a:p>
        </p:txBody>
      </p:sp>
      <p:pic>
        <p:nvPicPr>
          <p:cNvPr id="9" name="Picture 8"/>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0183" y="4659961"/>
            <a:ext cx="3037451" cy="1708361"/>
          </a:xfrm>
          <a:prstGeom prst="rect">
            <a:avLst/>
          </a:prstGeom>
          <a:ln>
            <a:noFill/>
          </a:ln>
          <a:effectLst>
            <a:outerShdw blurRad="292100" dist="139700" dir="2700000" algn="tl" rotWithShape="0">
              <a:srgbClr val="333333">
                <a:alpha val="65000"/>
              </a:srgbClr>
            </a:outerShdw>
          </a:effectLst>
        </p:spPr>
      </p:pic>
      <p:grpSp>
        <p:nvGrpSpPr>
          <p:cNvPr id="12" name="Group 11"/>
          <p:cNvGrpSpPr/>
          <p:nvPr/>
        </p:nvGrpSpPr>
        <p:grpSpPr>
          <a:xfrm>
            <a:off x="3811364" y="4246717"/>
            <a:ext cx="2496050" cy="1658667"/>
            <a:chOff x="868998" y="3251835"/>
            <a:chExt cx="5120005" cy="3402330"/>
          </a:xfrm>
        </p:grpSpPr>
        <p:pic>
          <p:nvPicPr>
            <p:cNvPr id="10" name="Picture 9"/>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40748" y="3251835"/>
              <a:ext cx="2548255" cy="3397250"/>
            </a:xfrm>
            <a:prstGeom prst="rect">
              <a:avLst/>
            </a:prstGeom>
            <a:ln>
              <a:noFill/>
            </a:ln>
            <a:effectLst>
              <a:outerShdw blurRad="292100" dist="139700" dir="2700000" algn="tl" rotWithShape="0">
                <a:srgbClr val="333333">
                  <a:alpha val="65000"/>
                </a:srgbClr>
              </a:outerShdw>
            </a:effectLst>
          </p:spPr>
        </p:pic>
        <p:pic>
          <p:nvPicPr>
            <p:cNvPr id="11" name="Picture 10"/>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8998" y="3251835"/>
              <a:ext cx="2430780" cy="3402330"/>
            </a:xfrm>
            <a:prstGeom prst="rect">
              <a:avLst/>
            </a:prstGeom>
            <a:ln>
              <a:noFill/>
            </a:ln>
            <a:effectLst>
              <a:outerShdw blurRad="292100" dist="139700" dir="2700000" algn="tl" rotWithShape="0">
                <a:srgbClr val="333333">
                  <a:alpha val="65000"/>
                </a:srgbClr>
              </a:outerShdw>
            </a:effectLst>
          </p:spPr>
        </p:pic>
      </p:grpSp>
      <p:sp>
        <p:nvSpPr>
          <p:cNvPr id="13" name="Rectangle 12"/>
          <p:cNvSpPr/>
          <p:nvPr/>
        </p:nvSpPr>
        <p:spPr>
          <a:xfrm>
            <a:off x="437850" y="6708459"/>
            <a:ext cx="2730418" cy="41549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0" lvl="1" algn="just">
              <a:spcAft>
                <a:spcPts val="800"/>
              </a:spcAft>
              <a:tabLst>
                <a:tab pos="810260" algn="l"/>
              </a:tabLst>
            </a:pPr>
            <a:r>
              <a:rPr lang="id-ID" sz="1000" dirty="0">
                <a:solidFill>
                  <a:srgbClr val="000000"/>
                </a:solidFill>
                <a:latin typeface="Berlin Sans FB" panose="020E0602020502020306" pitchFamily="34" charset="0"/>
                <a:ea typeface="SimSun" panose="02010600030101010101" pitchFamily="2" charset="-122"/>
                <a:cs typeface="Times New Roman" panose="02020603050405020304" pitchFamily="18" charset="0"/>
              </a:rPr>
              <a:t>d. Penyampaian aspirasi dan pengaduan masyarakat kepada Anggota Dewan</a:t>
            </a:r>
            <a:endParaRPr lang="en-US" sz="900" dirty="0">
              <a:effectLst/>
              <a:latin typeface="Berlin Sans FB" panose="020E0602020502020306" pitchFamily="34" charset="0"/>
              <a:ea typeface="SimSun" panose="02010600030101010101" pitchFamily="2" charset="-122"/>
              <a:cs typeface="Times New Roman" panose="02020603050405020304" pitchFamily="18" charset="0"/>
            </a:endParaRPr>
          </a:p>
        </p:txBody>
      </p:sp>
      <p:pic>
        <p:nvPicPr>
          <p:cNvPr id="14" name="Picture 13"/>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55940" y="7181801"/>
            <a:ext cx="2717342" cy="1808524"/>
          </a:xfrm>
          <a:prstGeom prst="rect">
            <a:avLst/>
          </a:prstGeom>
          <a:noFill/>
          <a:ln>
            <a:noFill/>
          </a:ln>
        </p:spPr>
      </p:pic>
      <p:sp>
        <p:nvSpPr>
          <p:cNvPr id="15" name="Rectangle 14"/>
          <p:cNvSpPr/>
          <p:nvPr/>
        </p:nvSpPr>
        <p:spPr>
          <a:xfrm>
            <a:off x="12646742" y="5905385"/>
            <a:ext cx="2730418" cy="415498"/>
          </a:xfrm>
          <a:prstGeom prst="rect">
            <a:avLst/>
          </a:prstGeom>
        </p:spPr>
        <p:txBody>
          <a:bodyPr wrap="square">
            <a:spAutoFit/>
          </a:bodyPr>
          <a:lstStyle/>
          <a:p>
            <a:pPr marL="0" lvl="1" algn="just">
              <a:spcAft>
                <a:spcPts val="800"/>
              </a:spcAft>
              <a:tabLst>
                <a:tab pos="810260" algn="l"/>
              </a:tabLst>
            </a:pPr>
            <a:r>
              <a:rPr lang="id-ID" sz="1000" dirty="0">
                <a:solidFill>
                  <a:srgbClr val="000000"/>
                </a:solidFill>
                <a:latin typeface="Arial" panose="020B0604020202020204" pitchFamily="34" charset="0"/>
                <a:ea typeface="SimSun" panose="02010600030101010101" pitchFamily="2" charset="-122"/>
                <a:cs typeface="Times New Roman" panose="02020603050405020304" pitchFamily="18" charset="0"/>
              </a:rPr>
              <a:t>d. Penyampaian aspirasi dan pengaduan masyarakat kepada Anggota Dewan</a:t>
            </a:r>
            <a:endParaRPr lang="en-US" sz="900" dirty="0">
              <a:effectLst/>
              <a:latin typeface="Calibri" panose="020F0502020204030204" pitchFamily="34" charset="0"/>
              <a:ea typeface="SimSun" panose="02010600030101010101" pitchFamily="2" charset="-122"/>
              <a:cs typeface="Times New Roman" panose="02020603050405020304" pitchFamily="18" charset="0"/>
            </a:endParaRPr>
          </a:p>
        </p:txBody>
      </p:sp>
      <p:pic>
        <p:nvPicPr>
          <p:cNvPr id="2050" name="Picture 24"/>
          <p:cNvPicPr>
            <a:picLocks noChangeAspect="1" noChangeArrowheads="1"/>
          </p:cNvPicPr>
          <p:nvPr/>
        </p:nvPicPr>
        <p:blipFill>
          <a:blip r:embed="rId8" cstate="print">
            <a:extLst>
              <a:ext uri="{28A0092B-C50C-407E-A947-70E740481C1C}">
                <a14:useLocalDpi xmlns:a14="http://schemas.microsoft.com/office/drawing/2010/main" val="0"/>
              </a:ext>
            </a:extLst>
          </a:blip>
          <a:srcRect l="-2" t="1810" r="-2354" b="21910"/>
          <a:stretch>
            <a:fillRect/>
          </a:stretch>
        </p:blipFill>
        <p:spPr bwMode="auto">
          <a:xfrm>
            <a:off x="3698193" y="6458024"/>
            <a:ext cx="2829908" cy="14054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49" name="Picture 26"/>
          <p:cNvPicPr>
            <a:picLocks noChangeAspect="1" noChangeArrowheads="1"/>
          </p:cNvPicPr>
          <p:nvPr/>
        </p:nvPicPr>
        <p:blipFill>
          <a:blip r:embed="rId9" cstate="print">
            <a:extLst>
              <a:ext uri="{28A0092B-C50C-407E-A947-70E740481C1C}">
                <a14:useLocalDpi xmlns:a14="http://schemas.microsoft.com/office/drawing/2010/main" val="0"/>
              </a:ext>
            </a:extLst>
          </a:blip>
          <a:srcRect b="18291"/>
          <a:stretch>
            <a:fillRect/>
          </a:stretch>
        </p:blipFill>
        <p:spPr bwMode="auto">
          <a:xfrm>
            <a:off x="3698193" y="7703216"/>
            <a:ext cx="2713116" cy="147818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6" name="Rectangle 3"/>
          <p:cNvSpPr>
            <a:spLocks noChangeArrowheads="1"/>
          </p:cNvSpPr>
          <p:nvPr/>
        </p:nvSpPr>
        <p:spPr bwMode="auto">
          <a:xfrm>
            <a:off x="8801100" y="447626"/>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7" name="Rectangle 4"/>
          <p:cNvSpPr>
            <a:spLocks noChangeArrowheads="1"/>
          </p:cNvSpPr>
          <p:nvPr/>
        </p:nvSpPr>
        <p:spPr bwMode="auto">
          <a:xfrm>
            <a:off x="9364663" y="3714701"/>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5"/>
          <p:cNvSpPr>
            <a:spLocks noChangeArrowheads="1"/>
          </p:cNvSpPr>
          <p:nvPr/>
        </p:nvSpPr>
        <p:spPr bwMode="auto">
          <a:xfrm>
            <a:off x="9364663" y="7181801"/>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18"/>
          <p:cNvSpPr/>
          <p:nvPr/>
        </p:nvSpPr>
        <p:spPr>
          <a:xfrm>
            <a:off x="3651249" y="6099217"/>
            <a:ext cx="2164375" cy="32316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just">
              <a:lnSpc>
                <a:spcPct val="150000"/>
              </a:lnSpc>
              <a:spcAft>
                <a:spcPts val="800"/>
              </a:spcAft>
              <a:tabLst>
                <a:tab pos="810260" algn="l"/>
              </a:tabLst>
            </a:pPr>
            <a:r>
              <a:rPr lang="id-ID" sz="1000" dirty="0">
                <a:solidFill>
                  <a:srgbClr val="000000"/>
                </a:solidFill>
                <a:latin typeface="Berlin Sans FB" panose="020E0602020502020306" pitchFamily="34" charset="0"/>
                <a:ea typeface="SimSun" panose="02010600030101010101" pitchFamily="2" charset="-122"/>
                <a:cs typeface="Times New Roman" panose="02020603050405020304" pitchFamily="18" charset="0"/>
              </a:rPr>
              <a:t>e. Melakukan evaluasi hasil kegiatan</a:t>
            </a:r>
            <a:endParaRPr lang="en-US" sz="900" dirty="0">
              <a:effectLst/>
              <a:latin typeface="Berlin Sans FB" panose="020E0602020502020306"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9472595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6EC08D2-4672-43EB-ADB2-B583FFB4DD81}" type="slidenum">
              <a:rPr lang="en-US" smtClean="0"/>
              <a:pPr/>
              <a:t>18</a:t>
            </a:fld>
            <a:endParaRPr lang="en-US"/>
          </a:p>
        </p:txBody>
      </p:sp>
      <p:grpSp>
        <p:nvGrpSpPr>
          <p:cNvPr id="12" name="Group 11"/>
          <p:cNvGrpSpPr/>
          <p:nvPr/>
        </p:nvGrpSpPr>
        <p:grpSpPr>
          <a:xfrm>
            <a:off x="354967" y="3740024"/>
            <a:ext cx="5632879" cy="2718844"/>
            <a:chOff x="354967" y="3331647"/>
            <a:chExt cx="6344076" cy="2718844"/>
          </a:xfrm>
        </p:grpSpPr>
        <p:pic>
          <p:nvPicPr>
            <p:cNvPr id="4" name="Picture 3"/>
            <p:cNvPicPr>
              <a:picLocks noChangeAspect="1"/>
            </p:cNvPicPr>
            <p:nvPr/>
          </p:nvPicPr>
          <p:blipFill>
            <a:blip r:embed="rId2"/>
            <a:stretch>
              <a:fillRect/>
            </a:stretch>
          </p:blipFill>
          <p:spPr>
            <a:xfrm>
              <a:off x="354967" y="3331647"/>
              <a:ext cx="2052028" cy="2670952"/>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3"/>
            <a:stretch>
              <a:fillRect/>
            </a:stretch>
          </p:blipFill>
          <p:spPr>
            <a:xfrm>
              <a:off x="4654383" y="3357435"/>
              <a:ext cx="2044660" cy="2670952"/>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4"/>
            <a:stretch>
              <a:fillRect/>
            </a:stretch>
          </p:blipFill>
          <p:spPr>
            <a:xfrm>
              <a:off x="2468885" y="3357435"/>
              <a:ext cx="2066764" cy="2693056"/>
            </a:xfrm>
            <a:prstGeom prst="rect">
              <a:avLst/>
            </a:prstGeom>
            <a:ln>
              <a:noFill/>
            </a:ln>
            <a:effectLst>
              <a:outerShdw blurRad="292100" dist="139700" dir="2700000" algn="tl" rotWithShape="0">
                <a:srgbClr val="333333">
                  <a:alpha val="65000"/>
                </a:srgbClr>
              </a:outerShdw>
            </a:effectLst>
          </p:spPr>
        </p:pic>
      </p:grpSp>
      <p:grpSp>
        <p:nvGrpSpPr>
          <p:cNvPr id="11" name="Group 10"/>
          <p:cNvGrpSpPr/>
          <p:nvPr/>
        </p:nvGrpSpPr>
        <p:grpSpPr>
          <a:xfrm>
            <a:off x="485846" y="6458868"/>
            <a:ext cx="5502000" cy="2722529"/>
            <a:chOff x="293758" y="6028387"/>
            <a:chExt cx="6372155" cy="2722529"/>
          </a:xfrm>
        </p:grpSpPr>
        <p:pic>
          <p:nvPicPr>
            <p:cNvPr id="6" name="Picture 5"/>
            <p:cNvPicPr>
              <a:picLocks noChangeAspect="1"/>
            </p:cNvPicPr>
            <p:nvPr/>
          </p:nvPicPr>
          <p:blipFill>
            <a:blip r:embed="rId5"/>
            <a:stretch>
              <a:fillRect/>
            </a:stretch>
          </p:blipFill>
          <p:spPr>
            <a:xfrm>
              <a:off x="293758" y="6050491"/>
              <a:ext cx="2063080" cy="2700425"/>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6"/>
            <a:stretch>
              <a:fillRect/>
            </a:stretch>
          </p:blipFill>
          <p:spPr>
            <a:xfrm>
              <a:off x="2500650" y="6028387"/>
              <a:ext cx="2055712" cy="2689372"/>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7"/>
            <a:stretch>
              <a:fillRect/>
            </a:stretch>
          </p:blipFill>
          <p:spPr>
            <a:xfrm>
              <a:off x="4606517" y="6050491"/>
              <a:ext cx="2059396" cy="2667268"/>
            </a:xfrm>
            <a:prstGeom prst="rect">
              <a:avLst/>
            </a:prstGeom>
            <a:ln>
              <a:noFill/>
            </a:ln>
            <a:effectLst>
              <a:outerShdw blurRad="292100" dist="139700" dir="2700000" algn="tl" rotWithShape="0">
                <a:srgbClr val="333333">
                  <a:alpha val="65000"/>
                </a:srgbClr>
              </a:outerShdw>
            </a:effectLst>
          </p:spPr>
        </p:pic>
      </p:grpSp>
      <p:pic>
        <p:nvPicPr>
          <p:cNvPr id="3" name="Picture 2"/>
          <p:cNvPicPr>
            <a:picLocks noChangeAspect="1"/>
          </p:cNvPicPr>
          <p:nvPr/>
        </p:nvPicPr>
        <p:blipFill>
          <a:blip r:embed="rId8"/>
          <a:stretch>
            <a:fillRect/>
          </a:stretch>
        </p:blipFill>
        <p:spPr>
          <a:xfrm>
            <a:off x="327790" y="1154746"/>
            <a:ext cx="2744750" cy="3564738"/>
          </a:xfrm>
          <a:prstGeom prst="rect">
            <a:avLst/>
          </a:prstGeom>
          <a:ln>
            <a:noFill/>
          </a:ln>
          <a:effectLst>
            <a:outerShdw blurRad="292100" dist="139700" dir="2700000" algn="tl" rotWithShape="0">
              <a:srgbClr val="333333">
                <a:alpha val="65000"/>
              </a:srgbClr>
            </a:outerShdw>
          </a:effectLst>
        </p:spPr>
      </p:pic>
      <p:sp>
        <p:nvSpPr>
          <p:cNvPr id="13" name="Rectangle 12"/>
          <p:cNvSpPr/>
          <p:nvPr/>
        </p:nvSpPr>
        <p:spPr>
          <a:xfrm>
            <a:off x="3545199" y="1536949"/>
            <a:ext cx="2957861" cy="92333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lvl="0"/>
            <a:r>
              <a:rPr lang="en-US" dirty="0" err="1">
                <a:latin typeface="Berlin Sans FB" panose="020E0602020502020306" pitchFamily="34" charset="0"/>
              </a:rPr>
              <a:t>Pe</a:t>
            </a:r>
            <a:r>
              <a:rPr lang="en-US" altLang="zh-CN" dirty="0" err="1">
                <a:latin typeface="Berlin Sans FB" panose="020E0602020502020306" pitchFamily="34" charset="0"/>
              </a:rPr>
              <a:t>nyusunan</a:t>
            </a:r>
            <a:r>
              <a:rPr lang="en-US" altLang="zh-CN" dirty="0">
                <a:latin typeface="Berlin Sans FB" panose="020E0602020502020306" pitchFamily="34" charset="0"/>
              </a:rPr>
              <a:t> </a:t>
            </a:r>
            <a:r>
              <a:rPr lang="en-US" altLang="zh-CN" dirty="0" err="1">
                <a:latin typeface="Berlin Sans FB" panose="020E0602020502020306" pitchFamily="34" charset="0"/>
              </a:rPr>
              <a:t>pedoman</a:t>
            </a:r>
            <a:r>
              <a:rPr lang="en-US" altLang="zh-CN" dirty="0">
                <a:latin typeface="Berlin Sans FB" panose="020E0602020502020306" pitchFamily="34" charset="0"/>
              </a:rPr>
              <a:t> </a:t>
            </a:r>
            <a:endParaRPr lang="id-ID" altLang="zh-CN" dirty="0">
              <a:latin typeface="Berlin Sans FB" panose="020E0602020502020306" pitchFamily="34" charset="0"/>
            </a:endParaRPr>
          </a:p>
          <a:p>
            <a:pPr lvl="0"/>
            <a:r>
              <a:rPr lang="en-US" dirty="0" err="1">
                <a:latin typeface="Berlin Sans FB" panose="020E0602020502020306" pitchFamily="34" charset="0"/>
              </a:rPr>
              <a:t>penyampaian</a:t>
            </a:r>
            <a:r>
              <a:rPr lang="en-US" dirty="0">
                <a:latin typeface="Berlin Sans FB" panose="020E0602020502020306" pitchFamily="34" charset="0"/>
              </a:rPr>
              <a:t> </a:t>
            </a:r>
            <a:r>
              <a:rPr lang="en-US" altLang="zh-CN" dirty="0" err="1">
                <a:latin typeface="Berlin Sans FB" panose="020E0602020502020306" pitchFamily="34" charset="0"/>
              </a:rPr>
              <a:t>aspirasi</a:t>
            </a:r>
            <a:r>
              <a:rPr lang="en-US" altLang="zh-CN" dirty="0">
                <a:latin typeface="Berlin Sans FB" panose="020E0602020502020306" pitchFamily="34" charset="0"/>
              </a:rPr>
              <a:t> </a:t>
            </a:r>
            <a:endParaRPr lang="id-ID" altLang="zh-CN" dirty="0">
              <a:latin typeface="Berlin Sans FB" panose="020E0602020502020306" pitchFamily="34" charset="0"/>
            </a:endParaRPr>
          </a:p>
          <a:p>
            <a:pPr lvl="0"/>
            <a:r>
              <a:rPr lang="en-US" altLang="zh-CN" dirty="0" err="1">
                <a:latin typeface="Berlin Sans FB" panose="020E0602020502020306" pitchFamily="34" charset="0"/>
              </a:rPr>
              <a:t>dan</a:t>
            </a:r>
            <a:r>
              <a:rPr lang="en-US" altLang="zh-CN" dirty="0">
                <a:latin typeface="Berlin Sans FB" panose="020E0602020502020306" pitchFamily="34" charset="0"/>
              </a:rPr>
              <a:t> </a:t>
            </a:r>
            <a:r>
              <a:rPr lang="en-US" altLang="zh-CN" dirty="0" err="1">
                <a:latin typeface="Berlin Sans FB" panose="020E0602020502020306" pitchFamily="34" charset="0"/>
              </a:rPr>
              <a:t>pengaduan</a:t>
            </a:r>
            <a:r>
              <a:rPr lang="en-US" altLang="zh-CN" dirty="0">
                <a:latin typeface="Berlin Sans FB" panose="020E0602020502020306" pitchFamily="34" charset="0"/>
              </a:rPr>
              <a:t> </a:t>
            </a:r>
            <a:r>
              <a:rPr lang="en-US" altLang="zh-CN" dirty="0" err="1">
                <a:latin typeface="Berlin Sans FB" panose="020E0602020502020306" pitchFamily="34" charset="0"/>
              </a:rPr>
              <a:t>masyarakat</a:t>
            </a:r>
            <a:endParaRPr lang="en-US" dirty="0">
              <a:latin typeface="Berlin Sans FB" panose="020E0602020502020306" pitchFamily="34" charset="0"/>
            </a:endParaRPr>
          </a:p>
        </p:txBody>
      </p:sp>
    </p:spTree>
    <p:extLst>
      <p:ext uri="{BB962C8B-B14F-4D97-AF65-F5344CB8AC3E}">
        <p14:creationId xmlns:p14="http://schemas.microsoft.com/office/powerpoint/2010/main" val="1471934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82998" y="912602"/>
            <a:ext cx="5915025" cy="720824"/>
          </a:xfrm>
        </p:spPr>
        <p:txBody>
          <a:bodyPr/>
          <a:lstStyle/>
          <a:p>
            <a:r>
              <a:rPr lang="id-ID" dirty="0"/>
              <a:t>KEPEMIMPINAN</a:t>
            </a:r>
            <a:r>
              <a:rPr lang="id-ID" baseline="0" dirty="0"/>
              <a:t> STRATEGIS</a:t>
            </a:r>
            <a:endParaRPr lang="en-US" dirty="0"/>
          </a:p>
        </p:txBody>
      </p:sp>
      <p:sp>
        <p:nvSpPr>
          <p:cNvPr id="3" name="Slide Number Placeholder 2"/>
          <p:cNvSpPr>
            <a:spLocks noGrp="1"/>
          </p:cNvSpPr>
          <p:nvPr>
            <p:ph type="sldNum" sz="quarter" idx="12"/>
          </p:nvPr>
        </p:nvSpPr>
        <p:spPr/>
        <p:txBody>
          <a:bodyPr/>
          <a:lstStyle/>
          <a:p>
            <a:fld id="{46EC08D2-4672-43EB-ADB2-B583FFB4DD81}" type="slidenum">
              <a:rPr lang="en-US" smtClean="0"/>
              <a:pPr/>
              <a:t>19</a:t>
            </a:fld>
            <a:endParaRPr lang="en-US"/>
          </a:p>
        </p:txBody>
      </p:sp>
      <p:sp>
        <p:nvSpPr>
          <p:cNvPr id="11" name="Rectangle 10"/>
          <p:cNvSpPr/>
          <p:nvPr/>
        </p:nvSpPr>
        <p:spPr>
          <a:xfrm>
            <a:off x="544272" y="1747844"/>
            <a:ext cx="2279791" cy="374654"/>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pPr marL="53975" algn="just">
              <a:lnSpc>
                <a:spcPct val="150000"/>
              </a:lnSpc>
              <a:spcAft>
                <a:spcPts val="800"/>
              </a:spcAft>
              <a:tabLst>
                <a:tab pos="723900" algn="l"/>
              </a:tabLst>
            </a:pPr>
            <a:r>
              <a:rPr lang="id-ID" sz="1400" dirty="0">
                <a:solidFill>
                  <a:srgbClr val="000000"/>
                </a:solidFill>
                <a:latin typeface="Berlin Sans FB" panose="020E0602020502020306" pitchFamily="34" charset="0"/>
                <a:ea typeface="Calibri" panose="020F0502020204030204" pitchFamily="34" charset="0"/>
                <a:cs typeface="Times New Roman" panose="02020603050405020304" pitchFamily="18" charset="0"/>
              </a:rPr>
              <a:t>Strategi Pengelolaan Risiko</a:t>
            </a:r>
            <a:endParaRPr lang="en-US" sz="1400" dirty="0">
              <a:solidFill>
                <a:srgbClr val="000000"/>
              </a:solidFill>
              <a:latin typeface="Berlin Sans FB" panose="020E0602020502020306" pitchFamily="34" charset="0"/>
              <a:ea typeface="Calibri" panose="020F0502020204030204" pitchFamily="34" charset="0"/>
              <a:cs typeface="Times New Roman" panose="02020603050405020304" pitchFamily="18" charset="0"/>
            </a:endParaRPr>
          </a:p>
        </p:txBody>
      </p:sp>
      <p:sp>
        <p:nvSpPr>
          <p:cNvPr id="14" name="Rectangle 13"/>
          <p:cNvSpPr/>
          <p:nvPr/>
        </p:nvSpPr>
        <p:spPr>
          <a:xfrm>
            <a:off x="544272" y="2122498"/>
            <a:ext cx="2852070" cy="3647152"/>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r>
              <a:rPr lang="id-ID" sz="1100" dirty="0">
                <a:latin typeface="Arial" panose="020B0604020202020204" pitchFamily="34" charset="0"/>
                <a:ea typeface="SimSun" panose="02010600030101010101" pitchFamily="2" charset="-122"/>
                <a:cs typeface="Times New Roman" panose="02020603050405020304" pitchFamily="18" charset="0"/>
              </a:rPr>
              <a:t>Waktu pelaksanaan yang bertepatan dengan Pelantikan pimpinan DPRD Provinsi Sumsel dan penyelenggaraan Pemilihan Kepala Daerah yang menyebabkan terjadinya kesibukan yang cukup tinggi dan menghambat koordinasi pelaksanaan implementasi proyek perubahan. Hal itu dapat mengakibatkan tujuan akhir dari proyek perubahan ini menjadi terhambat. Tindakan mitigasi pada risiko tersebut telah dilaksanakan dalam implementasi proyek perubahan pada jangka pendek ini berupa pembentukan Tim Efektif dan penyusunan Surat Edaran DPRD tentang Penyampaian aspirasi Masyarakat Nomor 005.160/04143/DPRD-SS/2024 serta pembuatan MoU dengan Dinas Kependudukan dan Pencataan Sipil dan Dinas Komunikasi dan Informatika Provinsi Sumatera Selatan</a:t>
            </a:r>
            <a:endParaRPr lang="en-US" sz="1100" dirty="0"/>
          </a:p>
        </p:txBody>
      </p:sp>
      <p:grpSp>
        <p:nvGrpSpPr>
          <p:cNvPr id="17" name="Group 16"/>
          <p:cNvGrpSpPr/>
          <p:nvPr/>
        </p:nvGrpSpPr>
        <p:grpSpPr>
          <a:xfrm>
            <a:off x="3636979" y="1747844"/>
            <a:ext cx="2661044" cy="2690268"/>
            <a:chOff x="3636979" y="2364476"/>
            <a:chExt cx="2661044" cy="2690268"/>
          </a:xfrm>
        </p:grpSpPr>
        <p:sp>
          <p:nvSpPr>
            <p:cNvPr id="12" name="Rectangle 11"/>
            <p:cNvSpPr/>
            <p:nvPr/>
          </p:nvSpPr>
          <p:spPr>
            <a:xfrm>
              <a:off x="3636979" y="2364476"/>
              <a:ext cx="1904689" cy="374654"/>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just">
                <a:lnSpc>
                  <a:spcPct val="150000"/>
                </a:lnSpc>
                <a:spcAft>
                  <a:spcPts val="800"/>
                </a:spcAft>
                <a:tabLst>
                  <a:tab pos="723900" algn="l"/>
                </a:tabLst>
              </a:pPr>
              <a:r>
                <a:rPr lang="id-ID" sz="1400" dirty="0">
                  <a:solidFill>
                    <a:srgbClr val="000000"/>
                  </a:solidFill>
                  <a:latin typeface="Berlin Sans FB" panose="020E0602020502020306" pitchFamily="34" charset="0"/>
                  <a:ea typeface="Calibri" panose="020F0502020204030204" pitchFamily="34" charset="0"/>
                  <a:cs typeface="Times New Roman" panose="02020603050405020304" pitchFamily="18" charset="0"/>
                </a:rPr>
                <a:t>Pemanfaatan Peluang</a:t>
              </a:r>
              <a:endParaRPr lang="en-US" sz="1400" dirty="0">
                <a:solidFill>
                  <a:srgbClr val="000000"/>
                </a:solidFill>
                <a:latin typeface="Berlin Sans FB" panose="020E0602020502020306" pitchFamily="34" charset="0"/>
                <a:ea typeface="Calibri" panose="020F0502020204030204" pitchFamily="34" charset="0"/>
                <a:cs typeface="Times New Roman" panose="02020603050405020304" pitchFamily="18" charset="0"/>
              </a:endParaRPr>
            </a:p>
          </p:txBody>
        </p:sp>
        <p:sp>
          <p:nvSpPr>
            <p:cNvPr id="15" name="Rectangle 14"/>
            <p:cNvSpPr/>
            <p:nvPr/>
          </p:nvSpPr>
          <p:spPr>
            <a:xfrm>
              <a:off x="3636981" y="2761809"/>
              <a:ext cx="2661042" cy="2292935"/>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342900" indent="-342900" algn="just">
                <a:buFont typeface="+mj-lt"/>
                <a:buAutoNum type="arabicPeriod"/>
              </a:pPr>
              <a:r>
                <a:rPr lang="id-ID" sz="1100" dirty="0">
                  <a:latin typeface="Arial" panose="020B0604020202020204" pitchFamily="34" charset="0"/>
                  <a:ea typeface="SimSun" panose="02010600030101010101" pitchFamily="2" charset="-122"/>
                  <a:cs typeface="Arial" panose="020B0604020202020204" pitchFamily="34" charset="0"/>
                </a:rPr>
                <a:t>Memanfaatkan  komitmen dan tekad pemimpin di Pemerintah Provinsi Sumatera Selatan dan DPRD Provinsi Sumatera Selatan </a:t>
              </a:r>
            </a:p>
            <a:p>
              <a:pPr marL="342900" indent="-342900" algn="just">
                <a:buFont typeface="+mj-lt"/>
                <a:buAutoNum type="arabicPeriod"/>
              </a:pPr>
              <a:r>
                <a:rPr lang="id-ID" sz="1100" dirty="0">
                  <a:latin typeface="Arial" panose="020B0604020202020204" pitchFamily="34" charset="0"/>
                  <a:ea typeface="SimSun" panose="02010600030101010101" pitchFamily="2" charset="-122"/>
                  <a:cs typeface="Arial" panose="020B0604020202020204" pitchFamily="34" charset="0"/>
                </a:rPr>
                <a:t>Memanfaatkan Dasar hukum yaitu SK Tim, SE DPRD dan Tugas Pokok dan Fungsi serta adanya MoU dengan Dinas Kependudukan dan Pencataan Sipil dan Dinas Komunikasi dan Informatika Provinsi Sumatera Selatan</a:t>
              </a:r>
              <a:endParaRPr lang="en-US" sz="1100" dirty="0">
                <a:latin typeface="Arial" panose="020B0604020202020204" pitchFamily="34" charset="0"/>
                <a:cs typeface="Arial" panose="020B0604020202020204" pitchFamily="34" charset="0"/>
              </a:endParaRPr>
            </a:p>
            <a:p>
              <a:pPr algn="just"/>
              <a:endParaRPr lang="en-US" sz="1100" dirty="0">
                <a:latin typeface="Arial" panose="020B0604020202020204" pitchFamily="34" charset="0"/>
                <a:cs typeface="Arial" panose="020B0604020202020204" pitchFamily="34" charset="0"/>
              </a:endParaRPr>
            </a:p>
          </p:txBody>
        </p:sp>
      </p:grpSp>
      <p:grpSp>
        <p:nvGrpSpPr>
          <p:cNvPr id="18" name="Group 17"/>
          <p:cNvGrpSpPr/>
          <p:nvPr/>
        </p:nvGrpSpPr>
        <p:grpSpPr>
          <a:xfrm>
            <a:off x="3636979" y="4486207"/>
            <a:ext cx="2661044" cy="1248655"/>
            <a:chOff x="3636979" y="5032079"/>
            <a:chExt cx="2661044" cy="1248655"/>
          </a:xfrm>
        </p:grpSpPr>
        <p:sp>
          <p:nvSpPr>
            <p:cNvPr id="13" name="Rectangle 12"/>
            <p:cNvSpPr/>
            <p:nvPr/>
          </p:nvSpPr>
          <p:spPr>
            <a:xfrm>
              <a:off x="3636980" y="5032079"/>
              <a:ext cx="2661043" cy="52322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spcAft>
                  <a:spcPts val="800"/>
                </a:spcAft>
                <a:tabLst>
                  <a:tab pos="723900" algn="l"/>
                </a:tabLst>
              </a:pPr>
              <a:r>
                <a:rPr lang="id-ID" sz="1400" dirty="0">
                  <a:solidFill>
                    <a:srgbClr val="000000"/>
                  </a:solidFill>
                  <a:latin typeface="Berlin Sans FB" panose="020E0602020502020306" pitchFamily="34" charset="0"/>
                  <a:ea typeface="Calibri" panose="020F0502020204030204" pitchFamily="34" charset="0"/>
                  <a:cs typeface="Times New Roman" panose="02020603050405020304" pitchFamily="18" charset="0"/>
                </a:rPr>
                <a:t>Pengelolaan sumber daya secara efektif dan efisien</a:t>
              </a:r>
              <a:endParaRPr lang="en-US" sz="1400" dirty="0">
                <a:solidFill>
                  <a:srgbClr val="000000"/>
                </a:solidFill>
                <a:latin typeface="Berlin Sans FB" panose="020E0602020502020306" pitchFamily="34" charset="0"/>
                <a:ea typeface="Calibri" panose="020F0502020204030204" pitchFamily="34" charset="0"/>
                <a:cs typeface="Times New Roman" panose="02020603050405020304" pitchFamily="18" charset="0"/>
              </a:endParaRPr>
            </a:p>
          </p:txBody>
        </p:sp>
        <p:sp>
          <p:nvSpPr>
            <p:cNvPr id="16" name="Rectangle 15"/>
            <p:cNvSpPr/>
            <p:nvPr/>
          </p:nvSpPr>
          <p:spPr>
            <a:xfrm>
              <a:off x="3636979" y="5577978"/>
              <a:ext cx="2661043" cy="702756"/>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spcAft>
                  <a:spcPts val="800"/>
                </a:spcAft>
                <a:tabLst>
                  <a:tab pos="723900" algn="l"/>
                </a:tabLst>
              </a:pPr>
              <a:r>
                <a:rPr lang="id-ID" sz="1100" dirty="0">
                  <a:latin typeface="Arial" panose="020B0604020202020204" pitchFamily="34" charset="0"/>
                  <a:ea typeface="SimSun" panose="02010600030101010101" pitchFamily="2" charset="-122"/>
                  <a:cs typeface="Arial" panose="020B0604020202020204" pitchFamily="34" charset="0"/>
                </a:rPr>
                <a:t>1. Perencanaan program kerja;</a:t>
              </a:r>
              <a:endParaRPr lang="en-US" sz="1100" dirty="0">
                <a:latin typeface="Arial" panose="020B0604020202020204" pitchFamily="34" charset="0"/>
                <a:ea typeface="SimSun" panose="02010600030101010101" pitchFamily="2" charset="-122"/>
                <a:cs typeface="Arial" panose="020B0604020202020204" pitchFamily="34" charset="0"/>
              </a:endParaRPr>
            </a:p>
            <a:p>
              <a:pPr algn="just">
                <a:spcAft>
                  <a:spcPts val="800"/>
                </a:spcAft>
                <a:tabLst>
                  <a:tab pos="723900" algn="l"/>
                </a:tabLst>
              </a:pPr>
              <a:r>
                <a:rPr lang="id-ID" sz="1100" dirty="0">
                  <a:latin typeface="Arial" panose="020B0604020202020204" pitchFamily="34" charset="0"/>
                  <a:ea typeface="SimSun" panose="02010600030101010101" pitchFamily="2" charset="-122"/>
                  <a:cs typeface="Arial" panose="020B0604020202020204" pitchFamily="34" charset="0"/>
                </a:rPr>
                <a:t>2. Melakukan koodinasi dan dukungan bagi pelaksanaan proyek perubahan ini.</a:t>
              </a:r>
              <a:endParaRPr lang="en-US" sz="1100" dirty="0">
                <a:latin typeface="Arial" panose="020B0604020202020204" pitchFamily="34" charset="0"/>
                <a:ea typeface="SimSun" panose="02010600030101010101" pitchFamily="2" charset="-122"/>
                <a:cs typeface="Arial" panose="020B0604020202020204" pitchFamily="34" charset="0"/>
              </a:endParaRPr>
            </a:p>
          </p:txBody>
        </p:sp>
      </p:grpSp>
      <p:pic>
        <p:nvPicPr>
          <p:cNvPr id="4" name="Picture 3"/>
          <p:cNvPicPr>
            <a:picLocks noChangeAspect="1"/>
          </p:cNvPicPr>
          <p:nvPr/>
        </p:nvPicPr>
        <p:blipFill>
          <a:blip r:embed="rId2"/>
          <a:stretch>
            <a:fillRect/>
          </a:stretch>
        </p:blipFill>
        <p:spPr>
          <a:xfrm>
            <a:off x="1" y="6215570"/>
            <a:ext cx="6858000" cy="3047310"/>
          </a:xfrm>
          <a:prstGeom prst="rect">
            <a:avLst/>
          </a:prstGeom>
        </p:spPr>
      </p:pic>
    </p:spTree>
    <p:extLst>
      <p:ext uri="{BB962C8B-B14F-4D97-AF65-F5344CB8AC3E}">
        <p14:creationId xmlns:p14="http://schemas.microsoft.com/office/powerpoint/2010/main" val="29552274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2"/>
          <a:stretch>
            <a:fillRect/>
          </a:stretch>
        </p:blipFill>
        <p:spPr>
          <a:xfrm>
            <a:off x="1" y="-859"/>
            <a:ext cx="6870787" cy="9906859"/>
          </a:xfrm>
          <a:prstGeom prst="rect">
            <a:avLst/>
          </a:prstGeom>
        </p:spPr>
      </p:pic>
      <p:pic>
        <p:nvPicPr>
          <p:cNvPr id="19" name="Picture 18"/>
          <p:cNvPicPr>
            <a:picLocks noChangeAspect="1"/>
          </p:cNvPicPr>
          <p:nvPr/>
        </p:nvPicPr>
        <p:blipFill rotWithShape="1">
          <a:blip r:embed="rId3"/>
          <a:srcRect t="5925"/>
          <a:stretch/>
        </p:blipFill>
        <p:spPr>
          <a:xfrm>
            <a:off x="0" y="1726198"/>
            <a:ext cx="6703796" cy="4819318"/>
          </a:xfrm>
          <a:prstGeom prst="rect">
            <a:avLst/>
          </a:prstGeom>
          <a:ln>
            <a:noFill/>
          </a:ln>
          <a:effectLst>
            <a:softEdge rad="112500"/>
          </a:effectLst>
        </p:spPr>
      </p:pic>
      <p:sp>
        <p:nvSpPr>
          <p:cNvPr id="2" name="Title 1"/>
          <p:cNvSpPr>
            <a:spLocks noGrp="1"/>
          </p:cNvSpPr>
          <p:nvPr>
            <p:ph type="title" idx="4294967295"/>
          </p:nvPr>
        </p:nvSpPr>
        <p:spPr>
          <a:xfrm>
            <a:off x="1584131" y="2639047"/>
            <a:ext cx="3538732" cy="237687"/>
          </a:xfrm>
        </p:spPr>
        <p:txBody>
          <a:bodyPr>
            <a:normAutofit fontScale="90000"/>
          </a:bodyPr>
          <a:lstStyle/>
          <a:p>
            <a:pPr algn="ctr"/>
            <a:r>
              <a:rPr lang="id-ID" sz="1800" b="1" dirty="0"/>
              <a:t>Susunan Tim Efektif</a:t>
            </a:r>
            <a:endParaRPr lang="en-US" sz="1800" b="1" dirty="0"/>
          </a:p>
        </p:txBody>
      </p:sp>
      <p:sp>
        <p:nvSpPr>
          <p:cNvPr id="4" name="Slide Number Placeholder 3"/>
          <p:cNvSpPr>
            <a:spLocks noGrp="1"/>
          </p:cNvSpPr>
          <p:nvPr>
            <p:ph type="sldNum" sz="quarter" idx="12"/>
          </p:nvPr>
        </p:nvSpPr>
        <p:spPr/>
        <p:txBody>
          <a:bodyPr/>
          <a:lstStyle/>
          <a:p>
            <a:fld id="{46EC08D2-4672-43EB-ADB2-B583FFB4DD81}" type="slidenum">
              <a:rPr lang="en-US" smtClean="0"/>
              <a:pPr/>
              <a:t>2</a:t>
            </a:fld>
            <a:endParaRPr lang="en-US"/>
          </a:p>
        </p:txBody>
      </p:sp>
      <p:pic>
        <p:nvPicPr>
          <p:cNvPr id="10" name="Picture 9"/>
          <p:cNvPicPr/>
          <p:nvPr/>
        </p:nvPicPr>
        <p:blipFill rotWithShape="1">
          <a:blip r:embed="rId4">
            <a:extLst>
              <a:ext uri="{28A0092B-C50C-407E-A947-70E740481C1C}">
                <a14:useLocalDpi xmlns:a14="http://schemas.microsoft.com/office/drawing/2010/main" val="0"/>
              </a:ext>
            </a:extLst>
          </a:blip>
          <a:srcRect b="28395"/>
          <a:stretch/>
        </p:blipFill>
        <p:spPr>
          <a:xfrm>
            <a:off x="1" y="9393522"/>
            <a:ext cx="6858000" cy="630555"/>
          </a:xfrm>
          <a:prstGeom prst="rect">
            <a:avLst/>
          </a:prstGeom>
        </p:spPr>
      </p:pic>
      <p:pic>
        <p:nvPicPr>
          <p:cNvPr id="12" name="Picture 11"/>
          <p:cNvPicPr>
            <a:picLocks noChangeAspect="1"/>
          </p:cNvPicPr>
          <p:nvPr/>
        </p:nvPicPr>
        <p:blipFill>
          <a:blip r:embed="rId5"/>
          <a:stretch>
            <a:fillRect/>
          </a:stretch>
        </p:blipFill>
        <p:spPr>
          <a:xfrm>
            <a:off x="940061" y="2876734"/>
            <a:ext cx="4954327" cy="3089094"/>
          </a:xfrm>
          <a:prstGeom prst="rect">
            <a:avLst/>
          </a:prstGeom>
        </p:spPr>
      </p:pic>
    </p:spTree>
    <p:extLst>
      <p:ext uri="{BB962C8B-B14F-4D97-AF65-F5344CB8AC3E}">
        <p14:creationId xmlns:p14="http://schemas.microsoft.com/office/powerpoint/2010/main" val="7754518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71488" y="1091725"/>
            <a:ext cx="5915025" cy="720824"/>
          </a:xfrm>
        </p:spPr>
        <p:txBody>
          <a:bodyPr>
            <a:normAutofit/>
          </a:bodyPr>
          <a:lstStyle/>
          <a:p>
            <a:r>
              <a:rPr lang="en-US" sz="2400" b="1" dirty="0"/>
              <a:t>IMPLEMENTASI STRATEGI MARKETING</a:t>
            </a:r>
          </a:p>
        </p:txBody>
      </p:sp>
      <p:sp>
        <p:nvSpPr>
          <p:cNvPr id="4" name="Slide Number Placeholder 3"/>
          <p:cNvSpPr>
            <a:spLocks noGrp="1"/>
          </p:cNvSpPr>
          <p:nvPr>
            <p:ph type="sldNum" sz="quarter" idx="12"/>
          </p:nvPr>
        </p:nvSpPr>
        <p:spPr/>
        <p:txBody>
          <a:bodyPr/>
          <a:lstStyle/>
          <a:p>
            <a:fld id="{46EC08D2-4672-43EB-ADB2-B583FFB4DD81}" type="slidenum">
              <a:rPr lang="en-US" smtClean="0"/>
              <a:pPr/>
              <a:t>20</a:t>
            </a:fld>
            <a:endParaRPr lang="en-US"/>
          </a:p>
        </p:txBody>
      </p:sp>
      <p:grpSp>
        <p:nvGrpSpPr>
          <p:cNvPr id="3" name="Group 2"/>
          <p:cNvGrpSpPr/>
          <p:nvPr/>
        </p:nvGrpSpPr>
        <p:grpSpPr>
          <a:xfrm>
            <a:off x="687061" y="5014656"/>
            <a:ext cx="5699452" cy="3792188"/>
            <a:chOff x="687061" y="5014656"/>
            <a:chExt cx="5699452" cy="3792188"/>
          </a:xfrm>
        </p:grpSpPr>
        <p:grpSp>
          <p:nvGrpSpPr>
            <p:cNvPr id="5" name="Group 4"/>
            <p:cNvGrpSpPr/>
            <p:nvPr/>
          </p:nvGrpSpPr>
          <p:grpSpPr>
            <a:xfrm>
              <a:off x="4550779" y="5014656"/>
              <a:ext cx="1835734" cy="2510156"/>
              <a:chOff x="8444566" y="1809121"/>
              <a:chExt cx="2355850" cy="3221355"/>
            </a:xfrm>
          </p:grpSpPr>
          <p:pic>
            <p:nvPicPr>
              <p:cNvPr id="6" name="Picture 5"/>
              <p:cNvPicPr/>
              <p:nvPr/>
            </p:nvPicPr>
            <p:blipFill>
              <a:blip r:embed="rId2" cstate="print">
                <a:extLst>
                  <a:ext uri="{28A0092B-C50C-407E-A947-70E740481C1C}">
                    <a14:useLocalDpi xmlns:a14="http://schemas.microsoft.com/office/drawing/2010/main" val="0"/>
                  </a:ext>
                </a:extLst>
              </a:blip>
              <a:stretch>
                <a:fillRect/>
              </a:stretch>
            </p:blipFill>
            <p:spPr>
              <a:xfrm>
                <a:off x="8451551" y="1809121"/>
                <a:ext cx="2348865" cy="1565275"/>
              </a:xfrm>
              <a:prstGeom prst="rect">
                <a:avLst/>
              </a:prstGeom>
            </p:spPr>
          </p:pic>
          <p:pic>
            <p:nvPicPr>
              <p:cNvPr id="8" name="Picture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44566" y="3460121"/>
                <a:ext cx="2355850" cy="1570355"/>
              </a:xfrm>
              <a:prstGeom prst="rect">
                <a:avLst/>
              </a:prstGeom>
              <a:noFill/>
            </p:spPr>
          </p:pic>
        </p:grpSp>
        <p:grpSp>
          <p:nvGrpSpPr>
            <p:cNvPr id="9" name="Group 8"/>
            <p:cNvGrpSpPr/>
            <p:nvPr/>
          </p:nvGrpSpPr>
          <p:grpSpPr>
            <a:xfrm>
              <a:off x="687061" y="5014656"/>
              <a:ext cx="3558428" cy="1491086"/>
              <a:chOff x="668301" y="1685925"/>
              <a:chExt cx="14206754" cy="6505575"/>
            </a:xfrm>
          </p:grpSpPr>
          <p:pic>
            <p:nvPicPr>
              <p:cNvPr id="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8301" y="1685925"/>
                <a:ext cx="4562475" cy="30384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1951" y="5067300"/>
                <a:ext cx="4695825" cy="31242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2"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87933" y="1685925"/>
                <a:ext cx="4566494" cy="30384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3" name="Picture 1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393072" y="5067300"/>
                <a:ext cx="4690881" cy="31242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4" name="Picture 10"/>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321416" y="1719110"/>
                <a:ext cx="4553639" cy="30384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5" name="Picture 1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188755" y="5067300"/>
                <a:ext cx="4686300" cy="31242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grpSp>
          <p:nvGrpSpPr>
            <p:cNvPr id="16" name="Group 15"/>
            <p:cNvGrpSpPr/>
            <p:nvPr/>
          </p:nvGrpSpPr>
          <p:grpSpPr>
            <a:xfrm>
              <a:off x="781784" y="6729329"/>
              <a:ext cx="4579813" cy="2077515"/>
              <a:chOff x="8425620" y="6197314"/>
              <a:chExt cx="6753259" cy="3063443"/>
            </a:xfrm>
          </p:grpSpPr>
          <p:pic>
            <p:nvPicPr>
              <p:cNvPr id="17" name="Picture 16"/>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957095" y="6227123"/>
                <a:ext cx="2065102" cy="1358575"/>
              </a:xfrm>
              <a:prstGeom prst="rect">
                <a:avLst/>
              </a:prstGeom>
              <a:ln>
                <a:noFill/>
              </a:ln>
              <a:effectLst>
                <a:outerShdw blurRad="292100" dist="139700" dir="2700000" algn="tl" rotWithShape="0">
                  <a:srgbClr val="333333">
                    <a:alpha val="65000"/>
                  </a:srgbClr>
                </a:outerShdw>
              </a:effectLst>
            </p:spPr>
          </p:pic>
          <p:pic>
            <p:nvPicPr>
              <p:cNvPr id="18" name="Picture 17"/>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3151999" y="7909774"/>
                <a:ext cx="2026880" cy="1350473"/>
              </a:xfrm>
              <a:prstGeom prst="rect">
                <a:avLst/>
              </a:prstGeom>
              <a:ln>
                <a:noFill/>
              </a:ln>
              <a:effectLst>
                <a:outerShdw blurRad="292100" dist="139700" dir="2700000" algn="tl" rotWithShape="0">
                  <a:srgbClr val="333333">
                    <a:alpha val="65000"/>
                  </a:srgbClr>
                </a:outerShdw>
              </a:effectLst>
            </p:spPr>
          </p:pic>
          <p:pic>
            <p:nvPicPr>
              <p:cNvPr id="19" name="Picture 18"/>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957095" y="7921158"/>
                <a:ext cx="2030195" cy="1339599"/>
              </a:xfrm>
              <a:prstGeom prst="rect">
                <a:avLst/>
              </a:prstGeom>
              <a:ln>
                <a:noFill/>
              </a:ln>
              <a:effectLst>
                <a:outerShdw blurRad="292100" dist="139700" dir="2700000" algn="tl" rotWithShape="0">
                  <a:srgbClr val="333333">
                    <a:alpha val="65000"/>
                  </a:srgbClr>
                </a:outerShdw>
              </a:effectLst>
            </p:spPr>
          </p:pic>
          <p:pic>
            <p:nvPicPr>
              <p:cNvPr id="20" name="Picture 19"/>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425620" y="6197314"/>
                <a:ext cx="2065642" cy="1375463"/>
              </a:xfrm>
              <a:prstGeom prst="rect">
                <a:avLst/>
              </a:prstGeom>
              <a:ln>
                <a:noFill/>
              </a:ln>
              <a:effectLst>
                <a:outerShdw blurRad="292100" dist="139700" dir="2700000" algn="tl" rotWithShape="0">
                  <a:srgbClr val="333333">
                    <a:alpha val="65000"/>
                  </a:srgbClr>
                </a:outerShdw>
              </a:effectLst>
            </p:spPr>
          </p:pic>
          <p:pic>
            <p:nvPicPr>
              <p:cNvPr id="21" name="Picture 20"/>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440368" y="7972988"/>
                <a:ext cx="2122391" cy="1287259"/>
              </a:xfrm>
              <a:prstGeom prst="rect">
                <a:avLst/>
              </a:prstGeom>
              <a:ln>
                <a:noFill/>
              </a:ln>
              <a:effectLst>
                <a:outerShdw blurRad="292100" dist="139700" dir="2700000" algn="tl" rotWithShape="0">
                  <a:srgbClr val="333333">
                    <a:alpha val="65000"/>
                  </a:srgbClr>
                </a:outerShdw>
              </a:effectLst>
            </p:spPr>
          </p:pic>
        </p:grpSp>
      </p:grpSp>
      <p:pic>
        <p:nvPicPr>
          <p:cNvPr id="22" name="Picture 21"/>
          <p:cNvPicPr>
            <a:picLocks noChangeAspect="1"/>
          </p:cNvPicPr>
          <p:nvPr/>
        </p:nvPicPr>
        <p:blipFill>
          <a:blip r:embed="rId15"/>
          <a:stretch>
            <a:fillRect/>
          </a:stretch>
        </p:blipFill>
        <p:spPr>
          <a:xfrm>
            <a:off x="628842" y="2477751"/>
            <a:ext cx="3739391" cy="1864098"/>
          </a:xfrm>
          <a:prstGeom prst="rect">
            <a:avLst/>
          </a:prstGeom>
        </p:spPr>
      </p:pic>
      <p:sp>
        <p:nvSpPr>
          <p:cNvPr id="23" name="Title 1"/>
          <p:cNvSpPr txBox="1">
            <a:spLocks/>
          </p:cNvSpPr>
          <p:nvPr/>
        </p:nvSpPr>
        <p:spPr>
          <a:xfrm>
            <a:off x="628842" y="2233949"/>
            <a:ext cx="3739391" cy="268726"/>
          </a:xfrm>
          <a:prstGeom prst="rect">
            <a:avLst/>
          </a:prstGeom>
        </p:spPr>
        <p:txBody>
          <a:bodyPr vert="horz" lIns="91440" tIns="45720" rIns="91440" bIns="45720" rtlCol="0" anchor="ctr">
            <a:normAutofit fontScale="825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id-ID" sz="1800" dirty="0"/>
              <a:t>PRA-IMPLEMENTASI</a:t>
            </a:r>
            <a:endParaRPr lang="en-US" sz="1800" dirty="0"/>
          </a:p>
        </p:txBody>
      </p:sp>
      <p:sp>
        <p:nvSpPr>
          <p:cNvPr id="24" name="Title 1"/>
          <p:cNvSpPr txBox="1">
            <a:spLocks/>
          </p:cNvSpPr>
          <p:nvPr/>
        </p:nvSpPr>
        <p:spPr>
          <a:xfrm>
            <a:off x="596454" y="4714240"/>
            <a:ext cx="3739391" cy="268726"/>
          </a:xfrm>
          <a:prstGeom prst="rect">
            <a:avLst/>
          </a:prstGeom>
        </p:spPr>
        <p:txBody>
          <a:bodyPr vert="horz" lIns="91440" tIns="45720" rIns="91440" bIns="45720" rtlCol="0" anchor="ctr">
            <a:normAutofit fontScale="825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id-ID" sz="1800" dirty="0"/>
              <a:t>PROSES IMPLEMENTASI</a:t>
            </a:r>
            <a:endParaRPr lang="en-US" sz="1800" dirty="0"/>
          </a:p>
        </p:txBody>
      </p:sp>
    </p:spTree>
    <p:extLst>
      <p:ext uri="{BB962C8B-B14F-4D97-AF65-F5344CB8AC3E}">
        <p14:creationId xmlns:p14="http://schemas.microsoft.com/office/powerpoint/2010/main" val="38038433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72402" y="1133213"/>
            <a:ext cx="5915025" cy="720824"/>
          </a:xfrm>
        </p:spPr>
        <p:txBody>
          <a:bodyPr>
            <a:normAutofit/>
          </a:bodyPr>
          <a:lstStyle/>
          <a:p>
            <a:r>
              <a:rPr lang="en-US" dirty="0"/>
              <a:t>DUKUNGAN STAKEHOLDERS</a:t>
            </a:r>
          </a:p>
        </p:txBody>
      </p:sp>
      <p:sp>
        <p:nvSpPr>
          <p:cNvPr id="4" name="Slide Number Placeholder 3"/>
          <p:cNvSpPr>
            <a:spLocks noGrp="1"/>
          </p:cNvSpPr>
          <p:nvPr>
            <p:ph type="sldNum" sz="quarter" idx="12"/>
          </p:nvPr>
        </p:nvSpPr>
        <p:spPr/>
        <p:txBody>
          <a:bodyPr/>
          <a:lstStyle/>
          <a:p>
            <a:fld id="{46EC08D2-4672-43EB-ADB2-B583FFB4DD81}" type="slidenum">
              <a:rPr lang="en-US" smtClean="0"/>
              <a:pPr/>
              <a:t>21</a:t>
            </a:fld>
            <a:endParaRPr lang="en-US"/>
          </a:p>
        </p:txBody>
      </p:sp>
      <p:pic>
        <p:nvPicPr>
          <p:cNvPr id="3" name="Picture 2"/>
          <p:cNvPicPr>
            <a:picLocks noChangeAspect="1"/>
          </p:cNvPicPr>
          <p:nvPr/>
        </p:nvPicPr>
        <p:blipFill>
          <a:blip r:embed="rId2"/>
          <a:stretch>
            <a:fillRect/>
          </a:stretch>
        </p:blipFill>
        <p:spPr>
          <a:xfrm>
            <a:off x="4283706" y="4632305"/>
            <a:ext cx="1748745" cy="2651002"/>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3"/>
          <a:stretch>
            <a:fillRect/>
          </a:stretch>
        </p:blipFill>
        <p:spPr>
          <a:xfrm>
            <a:off x="4235436" y="1934270"/>
            <a:ext cx="1708697" cy="2570769"/>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4"/>
          <a:stretch>
            <a:fillRect/>
          </a:stretch>
        </p:blipFill>
        <p:spPr>
          <a:xfrm>
            <a:off x="2468275" y="4632305"/>
            <a:ext cx="1728721" cy="2600857"/>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5"/>
          <a:stretch>
            <a:fillRect/>
          </a:stretch>
        </p:blipFill>
        <p:spPr>
          <a:xfrm>
            <a:off x="2368493" y="1854037"/>
            <a:ext cx="1795467" cy="2651002"/>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6"/>
          <a:stretch>
            <a:fillRect/>
          </a:stretch>
        </p:blipFill>
        <p:spPr>
          <a:xfrm>
            <a:off x="659244" y="4585272"/>
            <a:ext cx="1726023" cy="2647890"/>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7"/>
          <a:stretch>
            <a:fillRect/>
          </a:stretch>
        </p:blipFill>
        <p:spPr>
          <a:xfrm>
            <a:off x="701462" y="1854037"/>
            <a:ext cx="1614078" cy="265100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855097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6EC08D2-4672-43EB-ADB2-B583FFB4DD81}" type="slidenum">
              <a:rPr lang="en-US" smtClean="0"/>
              <a:pPr/>
              <a:t>22</a:t>
            </a:fld>
            <a:endParaRPr lang="en-US"/>
          </a:p>
        </p:txBody>
      </p:sp>
      <p:grpSp>
        <p:nvGrpSpPr>
          <p:cNvPr id="8" name="Group 7"/>
          <p:cNvGrpSpPr/>
          <p:nvPr/>
        </p:nvGrpSpPr>
        <p:grpSpPr>
          <a:xfrm>
            <a:off x="475453" y="1204685"/>
            <a:ext cx="3971418" cy="2495771"/>
            <a:chOff x="12050395" y="1732286"/>
            <a:chExt cx="5248275" cy="3298190"/>
          </a:xfrm>
        </p:grpSpPr>
        <p:pic>
          <p:nvPicPr>
            <p:cNvPr id="9" name="Picture 8"/>
            <p:cNvPicPr/>
            <p:nvPr/>
          </p:nvPicPr>
          <p:blipFill rotWithShape="1">
            <a:blip r:embed="rId2" cstate="print">
              <a:extLst>
                <a:ext uri="{28A0092B-C50C-407E-A947-70E740481C1C}">
                  <a14:useLocalDpi xmlns:a14="http://schemas.microsoft.com/office/drawing/2010/main" val="0"/>
                </a:ext>
              </a:extLst>
            </a:blip>
            <a:srcRect t="7987" r="-1120" b="6249"/>
            <a:stretch/>
          </p:blipFill>
          <p:spPr bwMode="auto">
            <a:xfrm>
              <a:off x="13773785" y="1739906"/>
              <a:ext cx="1789430" cy="3290570"/>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10" name="Picture 9"/>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621000" y="1732286"/>
              <a:ext cx="1677670" cy="3284220"/>
            </a:xfrm>
            <a:prstGeom prst="rect">
              <a:avLst/>
            </a:prstGeom>
            <a:ln>
              <a:noFill/>
            </a:ln>
            <a:effectLst>
              <a:outerShdw blurRad="292100" dist="139700" dir="2700000" algn="tl" rotWithShape="0">
                <a:srgbClr val="333333">
                  <a:alpha val="65000"/>
                </a:srgbClr>
              </a:outerShdw>
            </a:effectLst>
          </p:spPr>
        </p:pic>
        <p:pic>
          <p:nvPicPr>
            <p:cNvPr id="11" name="Picture 10"/>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050395" y="1741811"/>
              <a:ext cx="1644015" cy="3279140"/>
            </a:xfrm>
            <a:prstGeom prst="rect">
              <a:avLst/>
            </a:prstGeom>
            <a:ln>
              <a:noFill/>
            </a:ln>
            <a:effectLst>
              <a:outerShdw blurRad="292100" dist="139700" dir="2700000" algn="tl" rotWithShape="0">
                <a:srgbClr val="333333">
                  <a:alpha val="65000"/>
                </a:srgbClr>
              </a:outerShdw>
            </a:effectLst>
          </p:spPr>
        </p:pic>
      </p:grpSp>
      <p:pic>
        <p:nvPicPr>
          <p:cNvPr id="4" name="Picture 3"/>
          <p:cNvPicPr>
            <a:picLocks noChangeAspect="1"/>
          </p:cNvPicPr>
          <p:nvPr/>
        </p:nvPicPr>
        <p:blipFill>
          <a:blip r:embed="rId5"/>
          <a:stretch>
            <a:fillRect/>
          </a:stretch>
        </p:blipFill>
        <p:spPr>
          <a:xfrm>
            <a:off x="1571319" y="3719506"/>
            <a:ext cx="2066245" cy="3204063"/>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6"/>
          <a:stretch>
            <a:fillRect/>
          </a:stretch>
        </p:blipFill>
        <p:spPr>
          <a:xfrm>
            <a:off x="3853522" y="3700456"/>
            <a:ext cx="2538681" cy="3223113"/>
          </a:xfrm>
          <a:prstGeom prst="rect">
            <a:avLst/>
          </a:prstGeom>
          <a:ln>
            <a:noFill/>
          </a:ln>
          <a:effectLst>
            <a:outerShdw blurRad="292100" dist="139700" dir="2700000" algn="tl" rotWithShape="0">
              <a:srgbClr val="333333">
                <a:alpha val="65000"/>
              </a:srgbClr>
            </a:outerShdw>
          </a:effectLst>
        </p:spPr>
      </p:pic>
      <p:pic>
        <p:nvPicPr>
          <p:cNvPr id="12" name="Picture 1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9693" y="7075626"/>
            <a:ext cx="3287872" cy="2369472"/>
          </a:xfrm>
          <a:prstGeom prst="rect">
            <a:avLst/>
          </a:prstGeom>
          <a:noFill/>
          <a:ln>
            <a:noFill/>
          </a:ln>
        </p:spPr>
      </p:pic>
      <p:pic>
        <p:nvPicPr>
          <p:cNvPr id="13" name="Picture 12"/>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743398" y="7300686"/>
            <a:ext cx="2758927" cy="2144412"/>
          </a:xfrm>
          <a:prstGeom prst="rect">
            <a:avLst/>
          </a:prstGeom>
          <a:noFill/>
          <a:ln>
            <a:noFill/>
          </a:ln>
        </p:spPr>
      </p:pic>
    </p:spTree>
    <p:extLst>
      <p:ext uri="{BB962C8B-B14F-4D97-AF65-F5344CB8AC3E}">
        <p14:creationId xmlns:p14="http://schemas.microsoft.com/office/powerpoint/2010/main" val="31528157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6EC08D2-4672-43EB-ADB2-B583FFB4DD81}" type="slidenum">
              <a:rPr lang="en-US" smtClean="0"/>
              <a:pPr/>
              <a:t>23</a:t>
            </a:fld>
            <a:endParaRPr lang="en-US"/>
          </a:p>
        </p:txBody>
      </p:sp>
      <p:sp>
        <p:nvSpPr>
          <p:cNvPr id="9" name="Title 8"/>
          <p:cNvSpPr>
            <a:spLocks noGrp="1"/>
          </p:cNvSpPr>
          <p:nvPr>
            <p:ph type="title" idx="4294967295"/>
          </p:nvPr>
        </p:nvSpPr>
        <p:spPr>
          <a:xfrm>
            <a:off x="327770" y="861962"/>
            <a:ext cx="5915025" cy="720824"/>
          </a:xfrm>
        </p:spPr>
        <p:txBody>
          <a:bodyPr>
            <a:noAutofit/>
          </a:bodyPr>
          <a:lstStyle/>
          <a:p>
            <a:r>
              <a:rPr lang="en-US" sz="2000" b="1" i="0" kern="1200" baseline="0" dirty="0">
                <a:solidFill>
                  <a:schemeClr val="tx1"/>
                </a:solidFill>
                <a:effectLst/>
                <a:latin typeface="+mj-lt"/>
                <a:ea typeface="+mj-ea"/>
                <a:cs typeface="+mj-cs"/>
              </a:rPr>
              <a:t>PEMANFAATAN MATA PELATIHAN PILIHAN DALAM IMPLEMENTASI PROYEK PERUBAHAN </a:t>
            </a:r>
            <a:endParaRPr lang="en-US" sz="1600" dirty="0"/>
          </a:p>
        </p:txBody>
      </p:sp>
      <p:grpSp>
        <p:nvGrpSpPr>
          <p:cNvPr id="2" name="Group 1"/>
          <p:cNvGrpSpPr/>
          <p:nvPr/>
        </p:nvGrpSpPr>
        <p:grpSpPr>
          <a:xfrm>
            <a:off x="3161065" y="2027025"/>
            <a:ext cx="2811947" cy="6330955"/>
            <a:chOff x="2546510" y="3174893"/>
            <a:chExt cx="3720165" cy="8375762"/>
          </a:xfrm>
        </p:grpSpPr>
        <p:pic>
          <p:nvPicPr>
            <p:cNvPr id="10" name="Picture 9"/>
            <p:cNvPicPr/>
            <p:nvPr/>
          </p:nvPicPr>
          <p:blipFill>
            <a:blip r:embed="rId2"/>
            <a:stretch>
              <a:fillRect/>
            </a:stretch>
          </p:blipFill>
          <p:spPr>
            <a:xfrm>
              <a:off x="2566187" y="3174893"/>
              <a:ext cx="3680813" cy="2609850"/>
            </a:xfrm>
            <a:prstGeom prst="rect">
              <a:avLst/>
            </a:prstGeom>
            <a:ln>
              <a:noFill/>
            </a:ln>
            <a:effectLst>
              <a:outerShdw blurRad="292100" dist="139700" dir="2700000" algn="tl" rotWithShape="0">
                <a:srgbClr val="333333">
                  <a:alpha val="65000"/>
                </a:srgbClr>
              </a:outerShdw>
            </a:effectLst>
          </p:spPr>
        </p:pic>
        <p:pic>
          <p:nvPicPr>
            <p:cNvPr id="11" name="Picture 10"/>
            <p:cNvPicPr/>
            <p:nvPr/>
          </p:nvPicPr>
          <p:blipFill>
            <a:blip r:embed="rId3"/>
            <a:stretch>
              <a:fillRect/>
            </a:stretch>
          </p:blipFill>
          <p:spPr>
            <a:xfrm>
              <a:off x="2546510" y="6057849"/>
              <a:ext cx="3720165" cy="2609850"/>
            </a:xfrm>
            <a:prstGeom prst="rect">
              <a:avLst/>
            </a:prstGeom>
            <a:ln>
              <a:noFill/>
            </a:ln>
            <a:effectLst>
              <a:outerShdw blurRad="292100" dist="139700" dir="2700000" algn="tl" rotWithShape="0">
                <a:srgbClr val="333333">
                  <a:alpha val="65000"/>
                </a:srgbClr>
              </a:outerShdw>
            </a:effectLst>
          </p:spPr>
        </p:pic>
        <p:pic>
          <p:nvPicPr>
            <p:cNvPr id="12" name="Picture 11"/>
            <p:cNvPicPr/>
            <p:nvPr/>
          </p:nvPicPr>
          <p:blipFill>
            <a:blip r:embed="rId4"/>
            <a:stretch>
              <a:fillRect/>
            </a:stretch>
          </p:blipFill>
          <p:spPr>
            <a:xfrm>
              <a:off x="2546510" y="8940805"/>
              <a:ext cx="3693795" cy="2609850"/>
            </a:xfrm>
            <a:prstGeom prst="rect">
              <a:avLst/>
            </a:prstGeom>
            <a:ln>
              <a:noFill/>
            </a:ln>
            <a:effectLst>
              <a:outerShdw blurRad="292100" dist="139700" dir="2700000" algn="tl" rotWithShape="0">
                <a:srgbClr val="333333">
                  <a:alpha val="65000"/>
                </a:srgbClr>
              </a:outerShdw>
            </a:effectLst>
          </p:spPr>
        </p:pic>
      </p:grpSp>
      <p:sp>
        <p:nvSpPr>
          <p:cNvPr id="13" name="Rectangle 12"/>
          <p:cNvSpPr/>
          <p:nvPr/>
        </p:nvSpPr>
        <p:spPr>
          <a:xfrm>
            <a:off x="622301" y="2197765"/>
            <a:ext cx="2377491" cy="1631216"/>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id-ID" sz="1000" dirty="0">
                <a:solidFill>
                  <a:srgbClr val="000000"/>
                </a:solidFill>
                <a:latin typeface="Arial" panose="020B0604020202020204" pitchFamily="34" charset="0"/>
                <a:ea typeface="Calibri" panose="020F0502020204030204" pitchFamily="34" charset="0"/>
                <a:cs typeface="Times New Roman" panose="02020603050405020304" pitchFamily="18" charset="0"/>
              </a:rPr>
              <a:t>memiliki keterampilan dalam mengelola Hubungan Kerja Produktif Antar Generasi  sehingga project leader memiliki kemampuan mengelola hubungan kerja produktif antar generasi yang berbeda karakteristik dan strategi yang dibutuhkan dalam rangka memastikan tingginya etos kerja tim dan tercapainya kinerja organisasi </a:t>
            </a:r>
            <a:endParaRPr lang="en-US" sz="1000" dirty="0"/>
          </a:p>
        </p:txBody>
      </p:sp>
      <p:sp>
        <p:nvSpPr>
          <p:cNvPr id="14" name="Rectangle 13"/>
          <p:cNvSpPr/>
          <p:nvPr/>
        </p:nvSpPr>
        <p:spPr>
          <a:xfrm>
            <a:off x="755898" y="4376894"/>
            <a:ext cx="2219662" cy="1631216"/>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spcAft>
                <a:spcPts val="0"/>
              </a:spcAft>
            </a:pPr>
            <a:r>
              <a:rPr lang="id-ID" sz="1000" dirty="0">
                <a:solidFill>
                  <a:srgbClr val="000000"/>
                </a:solidFill>
                <a:latin typeface="Arial" panose="020B0604020202020204" pitchFamily="34" charset="0"/>
                <a:ea typeface="Calibri" panose="020F0502020204030204" pitchFamily="34" charset="0"/>
                <a:cs typeface="Times New Roman" panose="02020603050405020304" pitchFamily="18" charset="0"/>
              </a:rPr>
              <a:t>melatih project leader untuk </a:t>
            </a:r>
            <a:r>
              <a:rPr lang="id-ID" sz="1000" dirty="0">
                <a:latin typeface="Arial" panose="020B0604020202020204" pitchFamily="34" charset="0"/>
                <a:ea typeface="Calibri" panose="020F0502020204030204" pitchFamily="34" charset="0"/>
                <a:cs typeface="Arial" panose="020B0604020202020204" pitchFamily="34" charset="0"/>
              </a:rPr>
              <a:t>memiliki kesadaran digital dalam menjalankan perilaku kepemimpinannya melalui proses kolaborasi, inovasi dan komunikasi dengan seluruh lini organisasi </a:t>
            </a:r>
            <a:r>
              <a:rPr lang="id-ID" sz="1000" dirty="0">
                <a:solidFill>
                  <a:srgbClr val="000000"/>
                </a:solidFill>
                <a:latin typeface="Arial" panose="020B0604020202020204" pitchFamily="34" charset="0"/>
                <a:ea typeface="Calibri" panose="020F0502020204030204" pitchFamily="34" charset="0"/>
                <a:cs typeface="Arial" panose="020B0604020202020204" pitchFamily="34" charset="0"/>
              </a:rPr>
              <a:t>mendukung aksesibilitas, efektifitas dan efisiensi dalam memberikan pemahaman terkait aplikasi Aspirasi Masyarakat</a:t>
            </a:r>
            <a:endParaRPr lang="en-US" sz="1000" dirty="0">
              <a:latin typeface="Arial" panose="020B0604020202020204" pitchFamily="34" charset="0"/>
              <a:cs typeface="Arial" panose="020B0604020202020204" pitchFamily="34" charset="0"/>
            </a:endParaRPr>
          </a:p>
        </p:txBody>
      </p:sp>
      <p:sp>
        <p:nvSpPr>
          <p:cNvPr id="15" name="Rectangle 14"/>
          <p:cNvSpPr/>
          <p:nvPr/>
        </p:nvSpPr>
        <p:spPr>
          <a:xfrm>
            <a:off x="692862" y="6632967"/>
            <a:ext cx="2236368" cy="147732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id-ID" sz="1000" dirty="0">
                <a:solidFill>
                  <a:srgbClr val="000000"/>
                </a:solidFill>
                <a:latin typeface="Arial" panose="020B0604020202020204" pitchFamily="34" charset="0"/>
                <a:ea typeface="Calibri" panose="020F0502020204030204" pitchFamily="34" charset="0"/>
                <a:cs typeface="Times New Roman" panose="02020603050405020304" pitchFamily="18" charset="0"/>
              </a:rPr>
              <a:t>mengajarkan dan melatih project leader dengan pengetahuan ketahanan diri untuk mengendalikan situasi penuh stres sehingga dapat bertumbuh ke arah positif sehingga memiliki kemampuan dalam mengelola kapasitas dan proses dinamis untuk mengatasi stres dan kesulitan secara adaptif</a:t>
            </a:r>
            <a:endParaRPr lang="en-US" sz="1000" dirty="0"/>
          </a:p>
        </p:txBody>
      </p:sp>
    </p:spTree>
    <p:extLst>
      <p:ext uri="{BB962C8B-B14F-4D97-AF65-F5344CB8AC3E}">
        <p14:creationId xmlns:p14="http://schemas.microsoft.com/office/powerpoint/2010/main" val="3517421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71488" y="1450272"/>
            <a:ext cx="3082873" cy="3544894"/>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780632" y="1450272"/>
            <a:ext cx="2605881" cy="3544894"/>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idx="4294967295"/>
          </p:nvPr>
        </p:nvSpPr>
        <p:spPr>
          <a:xfrm>
            <a:off x="471488" y="729448"/>
            <a:ext cx="5915025" cy="720824"/>
          </a:xfrm>
        </p:spPr>
        <p:txBody>
          <a:bodyPr>
            <a:normAutofit/>
          </a:bodyPr>
          <a:lstStyle/>
          <a:p>
            <a:r>
              <a:rPr lang="en-US" sz="2400" dirty="0"/>
              <a:t>KEBERLANJUTAN PROYEK PERUBAHAN</a:t>
            </a:r>
          </a:p>
        </p:txBody>
      </p:sp>
      <p:sp>
        <p:nvSpPr>
          <p:cNvPr id="4" name="Slide Number Placeholder 3"/>
          <p:cNvSpPr>
            <a:spLocks noGrp="1"/>
          </p:cNvSpPr>
          <p:nvPr>
            <p:ph type="sldNum" sz="quarter" idx="12"/>
          </p:nvPr>
        </p:nvSpPr>
        <p:spPr/>
        <p:txBody>
          <a:bodyPr/>
          <a:lstStyle/>
          <a:p>
            <a:fld id="{46EC08D2-4672-43EB-ADB2-B583FFB4DD81}" type="slidenum">
              <a:rPr lang="en-US" smtClean="0"/>
              <a:pPr/>
              <a:t>24</a:t>
            </a:fld>
            <a:endParaRPr lang="en-US"/>
          </a:p>
        </p:txBody>
      </p:sp>
      <p:sp>
        <p:nvSpPr>
          <p:cNvPr id="3" name="Rectangle 2"/>
          <p:cNvSpPr/>
          <p:nvPr/>
        </p:nvSpPr>
        <p:spPr>
          <a:xfrm>
            <a:off x="471488" y="1578846"/>
            <a:ext cx="2970212" cy="3416320"/>
          </a:xfrm>
          <a:prstGeom prst="rect">
            <a:avLst/>
          </a:prstGeom>
        </p:spPr>
        <p:txBody>
          <a:bodyPr wrap="square" numCol="1" spcCol="182880">
            <a:spAutoFit/>
          </a:bodyPr>
          <a:lstStyle/>
          <a:p>
            <a:pPr marL="342900" lvl="0" indent="-342900" algn="just">
              <a:spcBef>
                <a:spcPts val="200"/>
              </a:spcBef>
              <a:spcAft>
                <a:spcPts val="0"/>
              </a:spcAft>
              <a:buFont typeface="+mj-lt"/>
              <a:buAutoNum type="alphaUcPeriod"/>
            </a:pPr>
            <a:r>
              <a:rPr lang="en-US" sz="1200" b="1" dirty="0" err="1">
                <a:solidFill>
                  <a:srgbClr val="000000"/>
                </a:solidFill>
                <a:latin typeface="Arial" panose="020B0604020202020204" pitchFamily="34" charset="0"/>
                <a:ea typeface="Times New Roman" panose="02020603050405020304" pitchFamily="18" charset="0"/>
                <a:cs typeface="Times New Roman" panose="02020603050405020304" pitchFamily="18" charset="0"/>
              </a:rPr>
              <a:t>Jangka</a:t>
            </a:r>
            <a:r>
              <a:rPr lang="en-US" sz="12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r>
              <a:rPr lang="en-US" sz="1200" b="1" dirty="0" err="1">
                <a:solidFill>
                  <a:srgbClr val="000000"/>
                </a:solidFill>
                <a:latin typeface="Arial" panose="020B0604020202020204" pitchFamily="34" charset="0"/>
                <a:ea typeface="Times New Roman" panose="02020603050405020304" pitchFamily="18" charset="0"/>
                <a:cs typeface="Times New Roman" panose="02020603050405020304" pitchFamily="18" charset="0"/>
              </a:rPr>
              <a:t>Menengah</a:t>
            </a:r>
            <a:endParaRPr lang="en-US" sz="12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marL="800100" lvl="1" indent="-342900" algn="just">
              <a:buFont typeface="+mj-lt"/>
              <a:buAutoNum type="arabicPeriod"/>
            </a:pPr>
            <a:r>
              <a:rPr lang="en-US" sz="1200" dirty="0" err="1">
                <a:latin typeface="Arial" panose="020B0604020202020204" pitchFamily="34" charset="0"/>
                <a:ea typeface="SimSun" panose="02010600030101010101" pitchFamily="2" charset="-122"/>
                <a:cs typeface="Times New Roman" panose="02020603050405020304" pitchFamily="18" charset="0"/>
              </a:rPr>
              <a:t>pengolahan</a:t>
            </a:r>
            <a:r>
              <a:rPr lang="en-US" sz="1200" dirty="0">
                <a:latin typeface="Arial" panose="020B0604020202020204" pitchFamily="34" charset="0"/>
                <a:ea typeface="SimSun" panose="02010600030101010101" pitchFamily="2" charset="-122"/>
                <a:cs typeface="Times New Roman" panose="02020603050405020304" pitchFamily="18" charset="0"/>
              </a:rPr>
              <a:t> data </a:t>
            </a:r>
            <a:r>
              <a:rPr lang="en-US" sz="1200" dirty="0" err="1">
                <a:latin typeface="Arial" panose="020B0604020202020204" pitchFamily="34" charset="0"/>
                <a:ea typeface="SimSun" panose="02010600030101010101" pitchFamily="2" charset="-122"/>
                <a:cs typeface="Times New Roman" panose="02020603050405020304" pitchFamily="18" charset="0"/>
              </a:rPr>
              <a:t>aspirasi</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dan</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pengaduan</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masyarakat</a:t>
            </a:r>
            <a:r>
              <a:rPr lang="en-US" sz="1200" dirty="0">
                <a:latin typeface="Arial" panose="020B0604020202020204" pitchFamily="34" charset="0"/>
                <a:ea typeface="SimSun" panose="02010600030101010101" pitchFamily="2" charset="-122"/>
                <a:cs typeface="Times New Roman" panose="02020603050405020304" pitchFamily="18" charset="0"/>
              </a:rPr>
              <a:t> yang </a:t>
            </a:r>
            <a:r>
              <a:rPr lang="en-US" sz="1200" dirty="0" err="1">
                <a:latin typeface="Arial" panose="020B0604020202020204" pitchFamily="34" charset="0"/>
                <a:ea typeface="SimSun" panose="02010600030101010101" pitchFamily="2" charset="-122"/>
                <a:cs typeface="Times New Roman" panose="02020603050405020304" pitchFamily="18" charset="0"/>
              </a:rPr>
              <a:t>masuk</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melalui</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aplikasi</a:t>
            </a:r>
            <a:endParaRPr lang="en-US" sz="1200" dirty="0">
              <a:latin typeface="Calibri" panose="020F0502020204030204" pitchFamily="34" charset="0"/>
              <a:ea typeface="SimSun" panose="02010600030101010101" pitchFamily="2" charset="-122"/>
              <a:cs typeface="Times New Roman" panose="02020603050405020304" pitchFamily="18" charset="0"/>
            </a:endParaRPr>
          </a:p>
          <a:p>
            <a:pPr marL="800100" lvl="1" indent="-342900" algn="just">
              <a:buFont typeface="+mj-lt"/>
              <a:buAutoNum type="arabicPeriod"/>
            </a:pPr>
            <a:r>
              <a:rPr lang="en-US" sz="1200" dirty="0" err="1">
                <a:latin typeface="Arial" panose="020B0604020202020204" pitchFamily="34" charset="0"/>
                <a:ea typeface="SimSun" panose="02010600030101010101" pitchFamily="2" charset="-122"/>
                <a:cs typeface="Times New Roman" panose="02020603050405020304" pitchFamily="18" charset="0"/>
              </a:rPr>
              <a:t>verifikasi</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aspirasi</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dan</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pengaduan</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masyarakat</a:t>
            </a:r>
            <a:r>
              <a:rPr lang="en-US" sz="1200" dirty="0">
                <a:latin typeface="Arial" panose="020B0604020202020204" pitchFamily="34" charset="0"/>
                <a:ea typeface="SimSun" panose="02010600030101010101" pitchFamily="2" charset="-122"/>
                <a:cs typeface="Times New Roman" panose="02020603050405020304" pitchFamily="18" charset="0"/>
              </a:rPr>
              <a:t> </a:t>
            </a:r>
            <a:endParaRPr lang="en-US" sz="1200" dirty="0">
              <a:latin typeface="Calibri" panose="020F0502020204030204" pitchFamily="34" charset="0"/>
              <a:ea typeface="SimSun" panose="02010600030101010101" pitchFamily="2" charset="-122"/>
              <a:cs typeface="Times New Roman" panose="02020603050405020304" pitchFamily="18" charset="0"/>
            </a:endParaRPr>
          </a:p>
          <a:p>
            <a:pPr marL="800100" lvl="1" indent="-342900" algn="just">
              <a:buFont typeface="+mj-lt"/>
              <a:buAutoNum type="arabicPeriod"/>
            </a:pPr>
            <a:r>
              <a:rPr lang="en-US" sz="1200" dirty="0" err="1">
                <a:latin typeface="Arial" panose="020B0604020202020204" pitchFamily="34" charset="0"/>
                <a:ea typeface="SimSun" panose="02010600030101010101" pitchFamily="2" charset="-122"/>
                <a:cs typeface="Times New Roman" panose="02020603050405020304" pitchFamily="18" charset="0"/>
              </a:rPr>
              <a:t>Klasifikasi</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aspirasi</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dan</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pengaduan</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masyarakat</a:t>
            </a:r>
            <a:endParaRPr lang="en-US" sz="1200" dirty="0">
              <a:latin typeface="Calibri" panose="020F0502020204030204" pitchFamily="34" charset="0"/>
              <a:ea typeface="SimSun" panose="02010600030101010101" pitchFamily="2" charset="-122"/>
              <a:cs typeface="Times New Roman" panose="02020603050405020304" pitchFamily="18" charset="0"/>
            </a:endParaRPr>
          </a:p>
          <a:p>
            <a:pPr marL="800100" lvl="1" indent="-342900" algn="just">
              <a:buFont typeface="+mj-lt"/>
              <a:buAutoNum type="arabicPeriod"/>
            </a:pPr>
            <a:r>
              <a:rPr lang="en-US" sz="1200" dirty="0" err="1">
                <a:latin typeface="Arial" panose="020B0604020202020204" pitchFamily="34" charset="0"/>
                <a:ea typeface="SimSun" panose="02010600030101010101" pitchFamily="2" charset="-122"/>
                <a:cs typeface="Times New Roman" panose="02020603050405020304" pitchFamily="18" charset="0"/>
              </a:rPr>
              <a:t>Penyampaian</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dan</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penginputan</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aspirasi</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dan</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pengaduan</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masyarakat</a:t>
            </a:r>
            <a:endParaRPr lang="en-US" sz="1200" dirty="0">
              <a:latin typeface="Calibri" panose="020F0502020204030204" pitchFamily="34" charset="0"/>
              <a:ea typeface="SimSun" panose="02010600030101010101" pitchFamily="2" charset="-122"/>
              <a:cs typeface="Times New Roman" panose="02020603050405020304" pitchFamily="18" charset="0"/>
            </a:endParaRPr>
          </a:p>
          <a:p>
            <a:pPr marL="800100" lvl="1" indent="-342900" algn="just">
              <a:buFont typeface="+mj-lt"/>
              <a:buAutoNum type="arabicPeriod"/>
            </a:pPr>
            <a:r>
              <a:rPr lang="en-US" sz="1200" dirty="0" err="1">
                <a:latin typeface="Arial" panose="020B0604020202020204" pitchFamily="34" charset="0"/>
                <a:ea typeface="SimSun" panose="02010600030101010101" pitchFamily="2" charset="-122"/>
                <a:cs typeface="Times New Roman" panose="02020603050405020304" pitchFamily="18" charset="0"/>
              </a:rPr>
              <a:t>Rapat</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koordinasi</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dengan</a:t>
            </a:r>
            <a:r>
              <a:rPr lang="en-US" sz="1200" dirty="0">
                <a:latin typeface="Arial" panose="020B0604020202020204" pitchFamily="34" charset="0"/>
                <a:ea typeface="SimSun" panose="02010600030101010101" pitchFamily="2" charset="-122"/>
                <a:cs typeface="Times New Roman" panose="02020603050405020304" pitchFamily="18" charset="0"/>
              </a:rPr>
              <a:t> DPRD </a:t>
            </a:r>
            <a:r>
              <a:rPr lang="en-US" sz="1200" dirty="0" err="1">
                <a:latin typeface="Arial" panose="020B0604020202020204" pitchFamily="34" charset="0"/>
                <a:ea typeface="SimSun" panose="02010600030101010101" pitchFamily="2" charset="-122"/>
                <a:cs typeface="Times New Roman" panose="02020603050405020304" pitchFamily="18" charset="0"/>
              </a:rPr>
              <a:t>dalam</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perumusan</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pokok-pokok</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pikiran</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berdasarkan</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aspirasi</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dan</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pengaduan</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masyarakat</a:t>
            </a:r>
            <a:endParaRPr lang="en-US" sz="1200" dirty="0">
              <a:latin typeface="Calibri" panose="020F0502020204030204" pitchFamily="34" charset="0"/>
              <a:ea typeface="SimSun" panose="02010600030101010101" pitchFamily="2" charset="-122"/>
              <a:cs typeface="Times New Roman" panose="02020603050405020304" pitchFamily="18" charset="0"/>
            </a:endParaRPr>
          </a:p>
          <a:p>
            <a:pPr marL="800100" lvl="1" indent="-342900" algn="just">
              <a:spcAft>
                <a:spcPts val="800"/>
              </a:spcAft>
              <a:buFont typeface="+mj-lt"/>
              <a:buAutoNum type="arabicPeriod"/>
            </a:pPr>
            <a:r>
              <a:rPr lang="en-US" sz="1200" dirty="0" err="1">
                <a:latin typeface="Arial" panose="020B0604020202020204" pitchFamily="34" charset="0"/>
                <a:ea typeface="SimSun" panose="02010600030101010101" pitchFamily="2" charset="-122"/>
                <a:cs typeface="Times New Roman" panose="02020603050405020304" pitchFamily="18" charset="0"/>
              </a:rPr>
              <a:t>Melakukan</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evaluasi</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hasil</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kegiatan</a:t>
            </a:r>
            <a:endParaRPr lang="en-US" sz="1200" dirty="0">
              <a:latin typeface="Calibri" panose="020F0502020204030204" pitchFamily="34" charset="0"/>
              <a:ea typeface="SimSun" panose="02010600030101010101" pitchFamily="2" charset="-122"/>
              <a:cs typeface="Times New Roman" panose="02020603050405020304" pitchFamily="18" charset="0"/>
            </a:endParaRPr>
          </a:p>
        </p:txBody>
      </p:sp>
      <p:pic>
        <p:nvPicPr>
          <p:cNvPr id="5" name="Picture 4"/>
          <p:cNvPicPr/>
          <p:nvPr/>
        </p:nvPicPr>
        <p:blipFill>
          <a:blip r:embed="rId2"/>
          <a:stretch>
            <a:fillRect/>
          </a:stretch>
        </p:blipFill>
        <p:spPr>
          <a:xfrm>
            <a:off x="1993106" y="5345314"/>
            <a:ext cx="2897188" cy="4099784"/>
          </a:xfrm>
          <a:prstGeom prst="rect">
            <a:avLst/>
          </a:prstGeom>
          <a:ln>
            <a:noFill/>
          </a:ln>
          <a:effectLst>
            <a:outerShdw blurRad="292100" dist="139700" dir="2700000" algn="tl" rotWithShape="0">
              <a:srgbClr val="333333">
                <a:alpha val="65000"/>
              </a:srgbClr>
            </a:outerShdw>
          </a:effectLst>
        </p:spPr>
      </p:pic>
      <p:sp>
        <p:nvSpPr>
          <p:cNvPr id="6" name="Rectangle 5"/>
          <p:cNvSpPr/>
          <p:nvPr/>
        </p:nvSpPr>
        <p:spPr>
          <a:xfrm>
            <a:off x="3780632" y="1557492"/>
            <a:ext cx="2113756" cy="1938992"/>
          </a:xfrm>
          <a:prstGeom prst="rect">
            <a:avLst/>
          </a:prstGeom>
        </p:spPr>
        <p:txBody>
          <a:bodyPr wrap="square" numCol="1" spcCol="182880">
            <a:spAutoFit/>
          </a:bodyPr>
          <a:lstStyle/>
          <a:p>
            <a:pPr lvl="0" algn="just">
              <a:spcBef>
                <a:spcPts val="200"/>
              </a:spcBef>
              <a:spcAft>
                <a:spcPts val="0"/>
              </a:spcAft>
            </a:pPr>
            <a:r>
              <a:rPr lang="id-ID" sz="12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B.  </a:t>
            </a:r>
            <a:r>
              <a:rPr lang="en-US" sz="1200" b="1" dirty="0" err="1">
                <a:solidFill>
                  <a:srgbClr val="000000"/>
                </a:solidFill>
                <a:latin typeface="Arial" panose="020B0604020202020204" pitchFamily="34" charset="0"/>
                <a:ea typeface="Times New Roman" panose="02020603050405020304" pitchFamily="18" charset="0"/>
                <a:cs typeface="Times New Roman" panose="02020603050405020304" pitchFamily="18" charset="0"/>
              </a:rPr>
              <a:t>Jangka</a:t>
            </a:r>
            <a:r>
              <a:rPr lang="en-US" sz="12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r>
              <a:rPr lang="en-US" sz="1200" b="1" dirty="0" err="1">
                <a:solidFill>
                  <a:srgbClr val="000000"/>
                </a:solidFill>
                <a:latin typeface="Arial" panose="020B0604020202020204" pitchFamily="34" charset="0"/>
                <a:ea typeface="Times New Roman" panose="02020603050405020304" pitchFamily="18" charset="0"/>
                <a:cs typeface="Times New Roman" panose="02020603050405020304" pitchFamily="18" charset="0"/>
              </a:rPr>
              <a:t>Panjang</a:t>
            </a:r>
            <a:endParaRPr lang="en-US" sz="12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marL="457200" indent="-285750" algn="just">
              <a:buFont typeface="+mj-lt"/>
              <a:buAutoNum type="arabicPeriod"/>
            </a:pPr>
            <a:r>
              <a:rPr lang="en-US" sz="1200" dirty="0" err="1">
                <a:latin typeface="Arial" panose="020B0604020202020204" pitchFamily="34" charset="0"/>
                <a:ea typeface="SimSun" panose="02010600030101010101" pitchFamily="2" charset="-122"/>
                <a:cs typeface="Times New Roman" panose="02020603050405020304" pitchFamily="18" charset="0"/>
              </a:rPr>
              <a:t>Rapat-rapat</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koordinasi</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Bersama</a:t>
            </a:r>
            <a:r>
              <a:rPr lang="en-US" sz="1200" dirty="0">
                <a:latin typeface="Arial" panose="020B0604020202020204" pitchFamily="34" charset="0"/>
                <a:ea typeface="SimSun" panose="02010600030101010101" pitchFamily="2" charset="-122"/>
                <a:cs typeface="Times New Roman" panose="02020603050405020304" pitchFamily="18" charset="0"/>
              </a:rPr>
              <a:t> OPD </a:t>
            </a:r>
            <a:r>
              <a:rPr lang="en-US" sz="1200" dirty="0" err="1">
                <a:latin typeface="Arial" panose="020B0604020202020204" pitchFamily="34" charset="0"/>
                <a:ea typeface="SimSun" panose="02010600030101010101" pitchFamily="2" charset="-122"/>
                <a:cs typeface="Times New Roman" panose="02020603050405020304" pitchFamily="18" charset="0"/>
              </a:rPr>
              <a:t>dan</a:t>
            </a:r>
            <a:r>
              <a:rPr lang="en-US" sz="1200" dirty="0">
                <a:latin typeface="Arial" panose="020B0604020202020204" pitchFamily="34" charset="0"/>
                <a:ea typeface="SimSun" panose="02010600030101010101" pitchFamily="2" charset="-122"/>
                <a:cs typeface="Times New Roman" panose="02020603050405020304" pitchFamily="18" charset="0"/>
              </a:rPr>
              <a:t> stakeholder </a:t>
            </a:r>
            <a:r>
              <a:rPr lang="en-US" sz="1200" dirty="0" err="1">
                <a:latin typeface="Arial" panose="020B0604020202020204" pitchFamily="34" charset="0"/>
                <a:ea typeface="SimSun" panose="02010600030101010101" pitchFamily="2" charset="-122"/>
                <a:cs typeface="Times New Roman" panose="02020603050405020304" pitchFamily="18" charset="0"/>
              </a:rPr>
              <a:t>terkait</a:t>
            </a:r>
            <a:endParaRPr lang="en-US" sz="1200" dirty="0">
              <a:latin typeface="Calibri" panose="020F0502020204030204" pitchFamily="34" charset="0"/>
              <a:ea typeface="SimSun" panose="02010600030101010101" pitchFamily="2" charset="-122"/>
              <a:cs typeface="Times New Roman" panose="02020603050405020304" pitchFamily="18" charset="0"/>
            </a:endParaRPr>
          </a:p>
          <a:p>
            <a:pPr marL="457200" indent="-285750" algn="just">
              <a:buFont typeface="+mj-lt"/>
              <a:buAutoNum type="arabicPeriod"/>
            </a:pPr>
            <a:r>
              <a:rPr lang="en-US" sz="1200" dirty="0" err="1">
                <a:latin typeface="Arial" panose="020B0604020202020204" pitchFamily="34" charset="0"/>
                <a:ea typeface="SimSun" panose="02010600030101010101" pitchFamily="2" charset="-122"/>
                <a:cs typeface="Times New Roman" panose="02020603050405020304" pitchFamily="18" charset="0"/>
              </a:rPr>
              <a:t>Implementasi</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pokok</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pikiran</a:t>
            </a:r>
            <a:r>
              <a:rPr lang="en-US" sz="1200" dirty="0">
                <a:latin typeface="Arial" panose="020B0604020202020204" pitchFamily="34" charset="0"/>
                <a:ea typeface="SimSun" panose="02010600030101010101" pitchFamily="2" charset="-122"/>
                <a:cs typeface="Times New Roman" panose="02020603050405020304" pitchFamily="18" charset="0"/>
              </a:rPr>
              <a:t> DPRD </a:t>
            </a:r>
            <a:r>
              <a:rPr lang="en-US" sz="1200" dirty="0" err="1">
                <a:latin typeface="Arial" panose="020B0604020202020204" pitchFamily="34" charset="0"/>
                <a:ea typeface="SimSun" panose="02010600030101010101" pitchFamily="2" charset="-122"/>
                <a:cs typeface="Times New Roman" panose="02020603050405020304" pitchFamily="18" charset="0"/>
              </a:rPr>
              <a:t>dalam</a:t>
            </a:r>
            <a:r>
              <a:rPr lang="en-US" sz="1200" dirty="0">
                <a:latin typeface="Arial" panose="020B0604020202020204" pitchFamily="34" charset="0"/>
                <a:ea typeface="SimSun" panose="02010600030101010101" pitchFamily="2" charset="-122"/>
                <a:cs typeface="Times New Roman" panose="02020603050405020304" pitchFamily="18" charset="0"/>
              </a:rPr>
              <a:t> RKPD</a:t>
            </a:r>
            <a:endParaRPr lang="en-US" sz="1200" dirty="0">
              <a:latin typeface="Calibri" panose="020F0502020204030204" pitchFamily="34" charset="0"/>
              <a:ea typeface="SimSun" panose="02010600030101010101" pitchFamily="2" charset="-122"/>
              <a:cs typeface="Times New Roman" panose="02020603050405020304" pitchFamily="18" charset="0"/>
            </a:endParaRPr>
          </a:p>
          <a:p>
            <a:pPr marL="457200" indent="-285750" algn="just">
              <a:spcAft>
                <a:spcPts val="800"/>
              </a:spcAft>
              <a:buFont typeface="+mj-lt"/>
              <a:buAutoNum type="arabicPeriod"/>
            </a:pPr>
            <a:r>
              <a:rPr lang="en-US" sz="1200" dirty="0" err="1">
                <a:latin typeface="Arial" panose="020B0604020202020204" pitchFamily="34" charset="0"/>
                <a:ea typeface="SimSun" panose="02010600030101010101" pitchFamily="2" charset="-122"/>
                <a:cs typeface="Times New Roman" panose="02020603050405020304" pitchFamily="18" charset="0"/>
              </a:rPr>
              <a:t>melakukan</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evaluasi</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hasil</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kegiatan</a:t>
            </a:r>
            <a:endParaRPr lang="en-US" sz="1200" dirty="0">
              <a:effectLst/>
              <a:latin typeface="Calibri" panose="020F050202020403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1597104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60470" y="894296"/>
            <a:ext cx="5915025" cy="720824"/>
          </a:xfrm>
        </p:spPr>
        <p:txBody>
          <a:bodyPr/>
          <a:lstStyle/>
          <a:p>
            <a:r>
              <a:rPr lang="id-ID" dirty="0"/>
              <a:t>PENGEMBANGAN</a:t>
            </a:r>
            <a:r>
              <a:rPr lang="id-ID" baseline="0" dirty="0"/>
              <a:t> </a:t>
            </a:r>
            <a:r>
              <a:rPr lang="id-ID" dirty="0"/>
              <a:t>POTENSI DIRI</a:t>
            </a:r>
            <a:endParaRPr lang="en-US" dirty="0"/>
          </a:p>
        </p:txBody>
      </p:sp>
      <p:sp>
        <p:nvSpPr>
          <p:cNvPr id="3" name="Slide Number Placeholder 2"/>
          <p:cNvSpPr>
            <a:spLocks noGrp="1"/>
          </p:cNvSpPr>
          <p:nvPr>
            <p:ph type="sldNum" sz="quarter" idx="12"/>
          </p:nvPr>
        </p:nvSpPr>
        <p:spPr/>
        <p:txBody>
          <a:bodyPr/>
          <a:lstStyle/>
          <a:p>
            <a:fld id="{46EC08D2-4672-43EB-ADB2-B583FFB4DD81}" type="slidenum">
              <a:rPr lang="en-US" smtClean="0"/>
              <a:pPr/>
              <a:t>25</a:t>
            </a:fld>
            <a:endParaRPr lang="en-US"/>
          </a:p>
        </p:txBody>
      </p:sp>
      <p:grpSp>
        <p:nvGrpSpPr>
          <p:cNvPr id="9" name="Group 8"/>
          <p:cNvGrpSpPr/>
          <p:nvPr/>
        </p:nvGrpSpPr>
        <p:grpSpPr>
          <a:xfrm>
            <a:off x="622040" y="1420828"/>
            <a:ext cx="5645411" cy="6649116"/>
            <a:chOff x="622040" y="1420827"/>
            <a:chExt cx="5645411" cy="7134343"/>
          </a:xfrm>
        </p:grpSpPr>
        <p:pic>
          <p:nvPicPr>
            <p:cNvPr id="4" name="Picture 3"/>
            <p:cNvPicPr>
              <a:picLocks noChangeAspect="1"/>
            </p:cNvPicPr>
            <p:nvPr/>
          </p:nvPicPr>
          <p:blipFill>
            <a:blip r:embed="rId2"/>
            <a:stretch>
              <a:fillRect/>
            </a:stretch>
          </p:blipFill>
          <p:spPr>
            <a:xfrm>
              <a:off x="622040" y="1420827"/>
              <a:ext cx="5591886" cy="2669297"/>
            </a:xfrm>
            <a:prstGeom prst="rect">
              <a:avLst/>
            </a:prstGeom>
          </p:spPr>
        </p:pic>
        <p:pic>
          <p:nvPicPr>
            <p:cNvPr id="5" name="Picture 4"/>
            <p:cNvPicPr>
              <a:picLocks noChangeAspect="1"/>
            </p:cNvPicPr>
            <p:nvPr/>
          </p:nvPicPr>
          <p:blipFill>
            <a:blip r:embed="rId3"/>
            <a:stretch>
              <a:fillRect/>
            </a:stretch>
          </p:blipFill>
          <p:spPr>
            <a:xfrm>
              <a:off x="622040" y="4090124"/>
              <a:ext cx="5645410" cy="3224159"/>
            </a:xfrm>
            <a:prstGeom prst="rect">
              <a:avLst/>
            </a:prstGeom>
          </p:spPr>
        </p:pic>
        <p:pic>
          <p:nvPicPr>
            <p:cNvPr id="6" name="Picture 5"/>
            <p:cNvPicPr>
              <a:picLocks noChangeAspect="1"/>
            </p:cNvPicPr>
            <p:nvPr/>
          </p:nvPicPr>
          <p:blipFill>
            <a:blip r:embed="rId4"/>
            <a:stretch>
              <a:fillRect/>
            </a:stretch>
          </p:blipFill>
          <p:spPr>
            <a:xfrm>
              <a:off x="622041" y="7365592"/>
              <a:ext cx="5645410" cy="1189578"/>
            </a:xfrm>
            <a:prstGeom prst="rect">
              <a:avLst/>
            </a:prstGeom>
          </p:spPr>
        </p:pic>
      </p:grpSp>
    </p:spTree>
    <p:extLst>
      <p:ext uri="{BB962C8B-B14F-4D97-AF65-F5344CB8AC3E}">
        <p14:creationId xmlns:p14="http://schemas.microsoft.com/office/powerpoint/2010/main" val="21520277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41675" y="1186506"/>
            <a:ext cx="5915025" cy="524137"/>
          </a:xfrm>
        </p:spPr>
        <p:txBody>
          <a:bodyPr>
            <a:normAutofit/>
          </a:bodyPr>
          <a:lstStyle/>
          <a:p>
            <a:r>
              <a:rPr lang="id-ID" sz="2400" dirty="0"/>
              <a:t>PENUTUP</a:t>
            </a:r>
            <a:endParaRPr lang="en-US" sz="2400" dirty="0"/>
          </a:p>
        </p:txBody>
      </p:sp>
      <p:sp>
        <p:nvSpPr>
          <p:cNvPr id="4" name="Slide Number Placeholder 3"/>
          <p:cNvSpPr>
            <a:spLocks noGrp="1"/>
          </p:cNvSpPr>
          <p:nvPr>
            <p:ph type="sldNum" sz="quarter" idx="12"/>
          </p:nvPr>
        </p:nvSpPr>
        <p:spPr/>
        <p:txBody>
          <a:bodyPr/>
          <a:lstStyle/>
          <a:p>
            <a:fld id="{46EC08D2-4672-43EB-ADB2-B583FFB4DD81}" type="slidenum">
              <a:rPr lang="en-US" smtClean="0"/>
              <a:pPr/>
              <a:t>26</a:t>
            </a:fld>
            <a:endParaRPr lang="en-US"/>
          </a:p>
        </p:txBody>
      </p:sp>
      <p:sp>
        <p:nvSpPr>
          <p:cNvPr id="5" name="Rectangle 4"/>
          <p:cNvSpPr/>
          <p:nvPr/>
        </p:nvSpPr>
        <p:spPr>
          <a:xfrm>
            <a:off x="471488" y="4331792"/>
            <a:ext cx="5758067" cy="1954381"/>
          </a:xfrm>
          <a:prstGeom prst="rect">
            <a:avLst/>
          </a:prstGeom>
          <a:solidFill>
            <a:schemeClr val="accent6">
              <a:lumMod val="20000"/>
              <a:lumOff val="80000"/>
            </a:schemeClr>
          </a:solidFill>
        </p:spPr>
        <p:txBody>
          <a:bodyPr wrap="square">
            <a:spAutoFit/>
          </a:bodyPr>
          <a:lstStyle/>
          <a:p>
            <a:pPr marL="228600" lvl="0" indent="-228600" algn="just">
              <a:buFont typeface="+mj-lt"/>
              <a:buAutoNum type="arabicPeriod"/>
            </a:pPr>
            <a:r>
              <a:rPr lang="en-US" sz="1100" dirty="0" err="1">
                <a:latin typeface=".VnArial" panose="020B7200000000000000" pitchFamily="34" charset="0"/>
              </a:rPr>
              <a:t>Kerjasama</a:t>
            </a:r>
            <a:r>
              <a:rPr lang="en-US" sz="1100" dirty="0">
                <a:latin typeface=".VnArial" panose="020B7200000000000000" pitchFamily="34" charset="0"/>
              </a:rPr>
              <a:t> </a:t>
            </a:r>
            <a:r>
              <a:rPr lang="en-US" sz="1100" dirty="0" err="1">
                <a:latin typeface=".VnArial" panose="020B7200000000000000" pitchFamily="34" charset="0"/>
              </a:rPr>
              <a:t>dan</a:t>
            </a:r>
            <a:r>
              <a:rPr lang="en-US" sz="1100" dirty="0">
                <a:latin typeface=".VnArial" panose="020B7200000000000000" pitchFamily="34" charset="0"/>
              </a:rPr>
              <a:t> </a:t>
            </a:r>
            <a:r>
              <a:rPr lang="en-US" sz="1100" dirty="0" err="1">
                <a:latin typeface=".VnArial" panose="020B7200000000000000" pitchFamily="34" charset="0"/>
              </a:rPr>
              <a:t>kolaborasi</a:t>
            </a:r>
            <a:r>
              <a:rPr lang="en-US" sz="1100" dirty="0">
                <a:latin typeface=".VnArial" panose="020B7200000000000000" pitchFamily="34" charset="0"/>
              </a:rPr>
              <a:t> yang solid </a:t>
            </a:r>
            <a:r>
              <a:rPr lang="en-US" sz="1100" dirty="0" err="1">
                <a:latin typeface=".VnArial" panose="020B7200000000000000" pitchFamily="34" charset="0"/>
              </a:rPr>
              <a:t>sangat</a:t>
            </a:r>
            <a:r>
              <a:rPr lang="en-US" sz="1100" dirty="0">
                <a:latin typeface=".VnArial" panose="020B7200000000000000" pitchFamily="34" charset="0"/>
              </a:rPr>
              <a:t> </a:t>
            </a:r>
            <a:r>
              <a:rPr lang="en-US" sz="1100" dirty="0" err="1">
                <a:latin typeface=".VnArial" panose="020B7200000000000000" pitchFamily="34" charset="0"/>
              </a:rPr>
              <a:t>diperlukan</a:t>
            </a:r>
            <a:r>
              <a:rPr lang="en-US" sz="1100" dirty="0">
                <a:latin typeface=".VnArial" panose="020B7200000000000000" pitchFamily="34" charset="0"/>
              </a:rPr>
              <a:t> </a:t>
            </a:r>
            <a:r>
              <a:rPr lang="en-US" sz="1100" dirty="0" err="1">
                <a:latin typeface=".VnArial" panose="020B7200000000000000" pitchFamily="34" charset="0"/>
              </a:rPr>
              <a:t>dalam</a:t>
            </a:r>
            <a:r>
              <a:rPr lang="en-US" sz="1100" dirty="0">
                <a:latin typeface=".VnArial" panose="020B7200000000000000" pitchFamily="34" charset="0"/>
              </a:rPr>
              <a:t> </a:t>
            </a:r>
            <a:r>
              <a:rPr lang="en-US" sz="1100" dirty="0" err="1">
                <a:latin typeface=".VnArial" panose="020B7200000000000000" pitchFamily="34" charset="0"/>
              </a:rPr>
              <a:t>keberhasilan</a:t>
            </a:r>
            <a:r>
              <a:rPr lang="en-US" sz="1100" dirty="0">
                <a:latin typeface=".VnArial" panose="020B7200000000000000" pitchFamily="34" charset="0"/>
              </a:rPr>
              <a:t> </a:t>
            </a:r>
            <a:r>
              <a:rPr lang="en-US" sz="1100" dirty="0" err="1">
                <a:latin typeface=".VnArial" panose="020B7200000000000000" pitchFamily="34" charset="0"/>
              </a:rPr>
              <a:t>mencapai</a:t>
            </a:r>
            <a:r>
              <a:rPr lang="en-US" sz="1100" dirty="0">
                <a:latin typeface=".VnArial" panose="020B7200000000000000" pitchFamily="34" charset="0"/>
              </a:rPr>
              <a:t> </a:t>
            </a:r>
            <a:r>
              <a:rPr lang="en-US" sz="1100" dirty="0" err="1">
                <a:latin typeface=".VnArial" panose="020B7200000000000000" pitchFamily="34" charset="0"/>
              </a:rPr>
              <a:t>tujuan</a:t>
            </a:r>
            <a:r>
              <a:rPr lang="en-US" sz="1100" dirty="0">
                <a:latin typeface=".VnArial" panose="020B7200000000000000" pitchFamily="34" charset="0"/>
              </a:rPr>
              <a:t> yang </a:t>
            </a:r>
            <a:r>
              <a:rPr lang="en-US" sz="1100" dirty="0" err="1">
                <a:latin typeface=".VnArial" panose="020B7200000000000000" pitchFamily="34" charset="0"/>
              </a:rPr>
              <a:t>diharapkan</a:t>
            </a:r>
            <a:endParaRPr lang="en-US" sz="1100" dirty="0">
              <a:latin typeface=".VnArial" panose="020B7200000000000000" pitchFamily="34" charset="0"/>
            </a:endParaRPr>
          </a:p>
          <a:p>
            <a:pPr marL="228600" lvl="0" indent="-228600" algn="just">
              <a:buFont typeface="+mj-lt"/>
              <a:buAutoNum type="arabicPeriod"/>
            </a:pPr>
            <a:r>
              <a:rPr lang="en-US" sz="1100" dirty="0" err="1">
                <a:latin typeface=".VnArial" panose="020B7200000000000000" pitchFamily="34" charset="0"/>
              </a:rPr>
              <a:t>Strategi</a:t>
            </a:r>
            <a:r>
              <a:rPr lang="en-US" sz="1100" dirty="0">
                <a:latin typeface=".VnArial" panose="020B7200000000000000" pitchFamily="34" charset="0"/>
              </a:rPr>
              <a:t> </a:t>
            </a:r>
            <a:r>
              <a:rPr lang="en-US" sz="1100" dirty="0" err="1">
                <a:latin typeface=".VnArial" panose="020B7200000000000000" pitchFamily="34" charset="0"/>
              </a:rPr>
              <a:t>komunikasi</a:t>
            </a:r>
            <a:r>
              <a:rPr lang="en-US" sz="1100" dirty="0">
                <a:latin typeface=".VnArial" panose="020B7200000000000000" pitchFamily="34" charset="0"/>
              </a:rPr>
              <a:t> yang </a:t>
            </a:r>
            <a:r>
              <a:rPr lang="en-US" sz="1100" dirty="0" err="1">
                <a:latin typeface=".VnArial" panose="020B7200000000000000" pitchFamily="34" charset="0"/>
              </a:rPr>
              <a:t>efektif</a:t>
            </a:r>
            <a:r>
              <a:rPr lang="en-US" sz="1100" dirty="0">
                <a:latin typeface=".VnArial" panose="020B7200000000000000" pitchFamily="34" charset="0"/>
              </a:rPr>
              <a:t> </a:t>
            </a:r>
            <a:r>
              <a:rPr lang="en-US" sz="1100" dirty="0" err="1">
                <a:latin typeface=".VnArial" panose="020B7200000000000000" pitchFamily="34" charset="0"/>
              </a:rPr>
              <a:t>sangat</a:t>
            </a:r>
            <a:r>
              <a:rPr lang="en-US" sz="1100" dirty="0">
                <a:latin typeface=".VnArial" panose="020B7200000000000000" pitchFamily="34" charset="0"/>
              </a:rPr>
              <a:t> </a:t>
            </a:r>
            <a:r>
              <a:rPr lang="en-US" sz="1100" dirty="0" err="1">
                <a:latin typeface=".VnArial" panose="020B7200000000000000" pitchFamily="34" charset="0"/>
              </a:rPr>
              <a:t>mempengaruhi</a:t>
            </a:r>
            <a:r>
              <a:rPr lang="en-US" sz="1100" dirty="0">
                <a:latin typeface=".VnArial" panose="020B7200000000000000" pitchFamily="34" charset="0"/>
              </a:rPr>
              <a:t> </a:t>
            </a:r>
            <a:r>
              <a:rPr lang="en-US" sz="1100" dirty="0" err="1">
                <a:latin typeface=".VnArial" panose="020B7200000000000000" pitchFamily="34" charset="0"/>
              </a:rPr>
              <a:t>dukungan</a:t>
            </a:r>
            <a:r>
              <a:rPr lang="en-US" sz="1100" dirty="0">
                <a:latin typeface=".VnArial" panose="020B7200000000000000" pitchFamily="34" charset="0"/>
              </a:rPr>
              <a:t> stakeholders </a:t>
            </a:r>
            <a:r>
              <a:rPr lang="en-US" sz="1100" dirty="0" err="1">
                <a:latin typeface=".VnArial" panose="020B7200000000000000" pitchFamily="34" charset="0"/>
              </a:rPr>
              <a:t>terhadap</a:t>
            </a:r>
            <a:r>
              <a:rPr lang="en-US" sz="1100" dirty="0">
                <a:latin typeface=".VnArial" panose="020B7200000000000000" pitchFamily="34" charset="0"/>
              </a:rPr>
              <a:t> </a:t>
            </a:r>
            <a:r>
              <a:rPr lang="en-US" sz="1100" dirty="0" err="1">
                <a:latin typeface=".VnArial" panose="020B7200000000000000" pitchFamily="34" charset="0"/>
              </a:rPr>
              <a:t>keberhasilan</a:t>
            </a:r>
            <a:r>
              <a:rPr lang="en-US" sz="1100" dirty="0">
                <a:latin typeface=".VnArial" panose="020B7200000000000000" pitchFamily="34" charset="0"/>
              </a:rPr>
              <a:t> </a:t>
            </a:r>
            <a:r>
              <a:rPr lang="en-US" sz="1100" dirty="0" err="1">
                <a:latin typeface=".VnArial" panose="020B7200000000000000" pitchFamily="34" charset="0"/>
              </a:rPr>
              <a:t>pencapaian</a:t>
            </a:r>
            <a:r>
              <a:rPr lang="en-US" sz="1100" dirty="0">
                <a:latin typeface=".VnArial" panose="020B7200000000000000" pitchFamily="34" charset="0"/>
              </a:rPr>
              <a:t> </a:t>
            </a:r>
            <a:r>
              <a:rPr lang="en-US" sz="1100" dirty="0" err="1">
                <a:latin typeface=".VnArial" panose="020B7200000000000000" pitchFamily="34" charset="0"/>
              </a:rPr>
              <a:t>tujuan</a:t>
            </a:r>
            <a:endParaRPr lang="en-US" sz="1100" dirty="0">
              <a:latin typeface=".VnArial" panose="020B7200000000000000" pitchFamily="34" charset="0"/>
            </a:endParaRPr>
          </a:p>
          <a:p>
            <a:pPr marL="228600" lvl="0" indent="-228600" algn="just">
              <a:buFont typeface="+mj-lt"/>
              <a:buAutoNum type="arabicPeriod"/>
            </a:pPr>
            <a:r>
              <a:rPr lang="en-US" sz="1100" dirty="0" err="1">
                <a:latin typeface=".VnArial" panose="020B7200000000000000" pitchFamily="34" charset="0"/>
              </a:rPr>
              <a:t>Kepemimpinan</a:t>
            </a:r>
            <a:r>
              <a:rPr lang="en-US" sz="1100" dirty="0">
                <a:latin typeface=".VnArial" panose="020B7200000000000000" pitchFamily="34" charset="0"/>
              </a:rPr>
              <a:t> </a:t>
            </a:r>
            <a:r>
              <a:rPr lang="en-US" sz="1100" dirty="0" err="1">
                <a:latin typeface=".VnArial" panose="020B7200000000000000" pitchFamily="34" charset="0"/>
              </a:rPr>
              <a:t>kolaboratif</a:t>
            </a:r>
            <a:r>
              <a:rPr lang="en-US" sz="1100" dirty="0">
                <a:latin typeface=".VnArial" panose="020B7200000000000000" pitchFamily="34" charset="0"/>
              </a:rPr>
              <a:t> </a:t>
            </a:r>
            <a:r>
              <a:rPr lang="en-US" sz="1100" dirty="0" err="1">
                <a:latin typeface=".VnArial" panose="020B7200000000000000" pitchFamily="34" charset="0"/>
              </a:rPr>
              <a:t>dapat</a:t>
            </a:r>
            <a:r>
              <a:rPr lang="en-US" sz="1100" dirty="0">
                <a:latin typeface=".VnArial" panose="020B7200000000000000" pitchFamily="34" charset="0"/>
              </a:rPr>
              <a:t> </a:t>
            </a:r>
            <a:r>
              <a:rPr lang="en-US" sz="1100" dirty="0" err="1">
                <a:latin typeface=".VnArial" panose="020B7200000000000000" pitchFamily="34" charset="0"/>
              </a:rPr>
              <a:t>mengakomodir</a:t>
            </a:r>
            <a:r>
              <a:rPr lang="en-US" sz="1100" dirty="0">
                <a:latin typeface=".VnArial" panose="020B7200000000000000" pitchFamily="34" charset="0"/>
              </a:rPr>
              <a:t> </a:t>
            </a:r>
            <a:r>
              <a:rPr lang="en-US" sz="1100" dirty="0" err="1">
                <a:latin typeface=".VnArial" panose="020B7200000000000000" pitchFamily="34" charset="0"/>
              </a:rPr>
              <a:t>kebutuhan</a:t>
            </a:r>
            <a:r>
              <a:rPr lang="en-US" sz="1100" dirty="0">
                <a:latin typeface=".VnArial" panose="020B7200000000000000" pitchFamily="34" charset="0"/>
              </a:rPr>
              <a:t> </a:t>
            </a:r>
            <a:r>
              <a:rPr lang="en-US" sz="1100" dirty="0" err="1">
                <a:latin typeface=".VnArial" panose="020B7200000000000000" pitchFamily="34" charset="0"/>
              </a:rPr>
              <a:t>sesuai</a:t>
            </a:r>
            <a:r>
              <a:rPr lang="en-US" sz="1100" dirty="0">
                <a:latin typeface=".VnArial" panose="020B7200000000000000" pitchFamily="34" charset="0"/>
              </a:rPr>
              <a:t> </a:t>
            </a:r>
            <a:r>
              <a:rPr lang="en-US" sz="1100" dirty="0" err="1">
                <a:latin typeface=".VnArial" panose="020B7200000000000000" pitchFamily="34" charset="0"/>
              </a:rPr>
              <a:t>perkembangan</a:t>
            </a:r>
            <a:r>
              <a:rPr lang="en-US" sz="1100" dirty="0">
                <a:latin typeface=".VnArial" panose="020B7200000000000000" pitchFamily="34" charset="0"/>
              </a:rPr>
              <a:t> </a:t>
            </a:r>
            <a:r>
              <a:rPr lang="en-US" sz="1100" dirty="0" err="1">
                <a:latin typeface=".VnArial" panose="020B7200000000000000" pitchFamily="34" charset="0"/>
              </a:rPr>
              <a:t>situasi</a:t>
            </a:r>
            <a:r>
              <a:rPr lang="en-US" sz="1100" dirty="0">
                <a:latin typeface=".VnArial" panose="020B7200000000000000" pitchFamily="34" charset="0"/>
              </a:rPr>
              <a:t>, </a:t>
            </a:r>
            <a:r>
              <a:rPr lang="en-US" sz="1100" dirty="0" err="1">
                <a:latin typeface=".VnArial" panose="020B7200000000000000" pitchFamily="34" charset="0"/>
              </a:rPr>
              <a:t>dapat</a:t>
            </a:r>
            <a:r>
              <a:rPr lang="en-US" sz="1100" dirty="0">
                <a:latin typeface=".VnArial" panose="020B7200000000000000" pitchFamily="34" charset="0"/>
              </a:rPr>
              <a:t> </a:t>
            </a:r>
            <a:r>
              <a:rPr lang="en-US" sz="1100" dirty="0" err="1">
                <a:latin typeface=".VnArial" panose="020B7200000000000000" pitchFamily="34" charset="0"/>
              </a:rPr>
              <a:t>merumuskan</a:t>
            </a:r>
            <a:r>
              <a:rPr lang="en-US" sz="1100" dirty="0">
                <a:latin typeface=".VnArial" panose="020B7200000000000000" pitchFamily="34" charset="0"/>
              </a:rPr>
              <a:t> </a:t>
            </a:r>
            <a:r>
              <a:rPr lang="en-US" sz="1100" dirty="0" err="1">
                <a:latin typeface=".VnArial" panose="020B7200000000000000" pitchFamily="34" charset="0"/>
              </a:rPr>
              <a:t>kebijakan</a:t>
            </a:r>
            <a:r>
              <a:rPr lang="en-US" sz="1100" dirty="0">
                <a:latin typeface=".VnArial" panose="020B7200000000000000" pitchFamily="34" charset="0"/>
              </a:rPr>
              <a:t> yang </a:t>
            </a:r>
            <a:r>
              <a:rPr lang="en-US" sz="1100" dirty="0" err="1">
                <a:latin typeface=".VnArial" panose="020B7200000000000000" pitchFamily="34" charset="0"/>
              </a:rPr>
              <a:t>adaptif</a:t>
            </a:r>
            <a:r>
              <a:rPr lang="en-US" sz="1100" dirty="0">
                <a:latin typeface=".VnArial" panose="020B7200000000000000" pitchFamily="34" charset="0"/>
              </a:rPr>
              <a:t> </a:t>
            </a:r>
            <a:r>
              <a:rPr lang="en-US" sz="1100" dirty="0" err="1">
                <a:latin typeface=".VnArial" panose="020B7200000000000000" pitchFamily="34" charset="0"/>
              </a:rPr>
              <a:t>dan</a:t>
            </a:r>
            <a:r>
              <a:rPr lang="en-US" sz="1100" dirty="0">
                <a:latin typeface=".VnArial" panose="020B7200000000000000" pitchFamily="34" charset="0"/>
              </a:rPr>
              <a:t> </a:t>
            </a:r>
            <a:r>
              <a:rPr lang="en-US" sz="1100" dirty="0" err="1">
                <a:latin typeface=".VnArial" panose="020B7200000000000000" pitchFamily="34" charset="0"/>
              </a:rPr>
              <a:t>dapat</a:t>
            </a:r>
            <a:r>
              <a:rPr lang="en-US" sz="1100" dirty="0">
                <a:latin typeface=".VnArial" panose="020B7200000000000000" pitchFamily="34" charset="0"/>
              </a:rPr>
              <a:t> </a:t>
            </a:r>
            <a:r>
              <a:rPr lang="en-US" sz="1100" dirty="0" err="1">
                <a:latin typeface=".VnArial" panose="020B7200000000000000" pitchFamily="34" charset="0"/>
              </a:rPr>
              <a:t>membuat</a:t>
            </a:r>
            <a:r>
              <a:rPr lang="en-US" sz="1100" dirty="0">
                <a:latin typeface=".VnArial" panose="020B7200000000000000" pitchFamily="34" charset="0"/>
              </a:rPr>
              <a:t> </a:t>
            </a:r>
            <a:r>
              <a:rPr lang="en-US" sz="1100" dirty="0" err="1">
                <a:latin typeface=".VnArial" panose="020B7200000000000000" pitchFamily="34" charset="0"/>
              </a:rPr>
              <a:t>gagasan</a:t>
            </a:r>
            <a:r>
              <a:rPr lang="en-US" sz="1100" dirty="0">
                <a:latin typeface=".VnArial" panose="020B7200000000000000" pitchFamily="34" charset="0"/>
              </a:rPr>
              <a:t> </a:t>
            </a:r>
            <a:r>
              <a:rPr lang="en-US" sz="1100" dirty="0" err="1">
                <a:latin typeface=".VnArial" panose="020B7200000000000000" pitchFamily="34" charset="0"/>
              </a:rPr>
              <a:t>dan</a:t>
            </a:r>
            <a:r>
              <a:rPr lang="en-US" sz="1100" dirty="0">
                <a:latin typeface=".VnArial" panose="020B7200000000000000" pitchFamily="34" charset="0"/>
              </a:rPr>
              <a:t> </a:t>
            </a:r>
            <a:r>
              <a:rPr lang="en-US" sz="1100" dirty="0" err="1">
                <a:latin typeface=".VnArial" panose="020B7200000000000000" pitchFamily="34" charset="0"/>
              </a:rPr>
              <a:t>inovasi</a:t>
            </a:r>
            <a:r>
              <a:rPr lang="en-US" sz="1100" dirty="0">
                <a:latin typeface=".VnArial" panose="020B7200000000000000" pitchFamily="34" charset="0"/>
              </a:rPr>
              <a:t> </a:t>
            </a:r>
            <a:r>
              <a:rPr lang="en-US" sz="1100" dirty="0" err="1">
                <a:latin typeface=".VnArial" panose="020B7200000000000000" pitchFamily="34" charset="0"/>
              </a:rPr>
              <a:t>menjadi</a:t>
            </a:r>
            <a:r>
              <a:rPr lang="en-US" sz="1100" dirty="0">
                <a:latin typeface=".VnArial" panose="020B7200000000000000" pitchFamily="34" charset="0"/>
              </a:rPr>
              <a:t> </a:t>
            </a:r>
            <a:r>
              <a:rPr lang="en-US" sz="1100" dirty="0" err="1">
                <a:latin typeface=".VnArial" panose="020B7200000000000000" pitchFamily="34" charset="0"/>
              </a:rPr>
              <a:t>kenyataan</a:t>
            </a:r>
            <a:r>
              <a:rPr lang="en-US" sz="1100" dirty="0">
                <a:latin typeface=".VnArial" panose="020B7200000000000000" pitchFamily="34" charset="0"/>
              </a:rPr>
              <a:t> yang </a:t>
            </a:r>
            <a:r>
              <a:rPr lang="en-US" sz="1100" dirty="0" err="1">
                <a:latin typeface=".VnArial" panose="020B7200000000000000" pitchFamily="34" charset="0"/>
              </a:rPr>
              <a:t>berguna</a:t>
            </a:r>
            <a:r>
              <a:rPr lang="en-US" sz="1100" dirty="0">
                <a:latin typeface=".VnArial" panose="020B7200000000000000" pitchFamily="34" charset="0"/>
              </a:rPr>
              <a:t> </a:t>
            </a:r>
            <a:r>
              <a:rPr lang="en-US" sz="1100" dirty="0" err="1">
                <a:latin typeface=".VnArial" panose="020B7200000000000000" pitchFamily="34" charset="0"/>
              </a:rPr>
              <a:t>bagi</a:t>
            </a:r>
            <a:r>
              <a:rPr lang="en-US" sz="1100" dirty="0">
                <a:latin typeface=".VnArial" panose="020B7200000000000000" pitchFamily="34" charset="0"/>
              </a:rPr>
              <a:t> </a:t>
            </a:r>
            <a:r>
              <a:rPr lang="en-US" sz="1100" dirty="0" err="1">
                <a:latin typeface=".VnArial" panose="020B7200000000000000" pitchFamily="34" charset="0"/>
              </a:rPr>
              <a:t>organisasi</a:t>
            </a:r>
            <a:r>
              <a:rPr lang="en-US" sz="1100" dirty="0">
                <a:latin typeface=".VnArial" panose="020B7200000000000000" pitchFamily="34" charset="0"/>
              </a:rPr>
              <a:t> </a:t>
            </a:r>
            <a:r>
              <a:rPr lang="en-US" sz="1100" dirty="0" err="1">
                <a:latin typeface=".VnArial" panose="020B7200000000000000" pitchFamily="34" charset="0"/>
              </a:rPr>
              <a:t>baik</a:t>
            </a:r>
            <a:r>
              <a:rPr lang="en-US" sz="1100" dirty="0">
                <a:latin typeface=".VnArial" panose="020B7200000000000000" pitchFamily="34" charset="0"/>
              </a:rPr>
              <a:t> di masa </a:t>
            </a:r>
            <a:r>
              <a:rPr lang="en-US" sz="1100" dirty="0" err="1">
                <a:latin typeface=".VnArial" panose="020B7200000000000000" pitchFamily="34" charset="0"/>
              </a:rPr>
              <a:t>kini</a:t>
            </a:r>
            <a:r>
              <a:rPr lang="en-US" sz="1100" dirty="0">
                <a:latin typeface=".VnArial" panose="020B7200000000000000" pitchFamily="34" charset="0"/>
              </a:rPr>
              <a:t> </a:t>
            </a:r>
            <a:r>
              <a:rPr lang="en-US" sz="1100" dirty="0" err="1">
                <a:latin typeface=".VnArial" panose="020B7200000000000000" pitchFamily="34" charset="0"/>
              </a:rPr>
              <a:t>maupun</a:t>
            </a:r>
            <a:r>
              <a:rPr lang="en-US" sz="1100" dirty="0">
                <a:latin typeface=".VnArial" panose="020B7200000000000000" pitchFamily="34" charset="0"/>
              </a:rPr>
              <a:t> masa yang </a:t>
            </a:r>
            <a:r>
              <a:rPr lang="en-US" sz="1100" dirty="0" err="1">
                <a:latin typeface=".VnArial" panose="020B7200000000000000" pitchFamily="34" charset="0"/>
              </a:rPr>
              <a:t>akan</a:t>
            </a:r>
            <a:r>
              <a:rPr lang="en-US" sz="1100" dirty="0">
                <a:latin typeface=".VnArial" panose="020B7200000000000000" pitchFamily="34" charset="0"/>
              </a:rPr>
              <a:t> </a:t>
            </a:r>
            <a:r>
              <a:rPr lang="en-US" sz="1100" dirty="0" err="1">
                <a:latin typeface=".VnArial" panose="020B7200000000000000" pitchFamily="34" charset="0"/>
              </a:rPr>
              <a:t>datang</a:t>
            </a:r>
            <a:endParaRPr lang="en-US" sz="1100" dirty="0">
              <a:latin typeface=".VnArial" panose="020B7200000000000000" pitchFamily="34" charset="0"/>
            </a:endParaRPr>
          </a:p>
          <a:p>
            <a:pPr marL="228600" lvl="0" indent="-228600" algn="just">
              <a:buFont typeface="+mj-lt"/>
              <a:buAutoNum type="arabicPeriod"/>
            </a:pPr>
            <a:r>
              <a:rPr lang="en-US" sz="1100" dirty="0" err="1">
                <a:latin typeface=".VnArial" panose="020B7200000000000000" pitchFamily="34" charset="0"/>
              </a:rPr>
              <a:t>Kepemimpinan</a:t>
            </a:r>
            <a:r>
              <a:rPr lang="en-US" sz="1100" dirty="0">
                <a:latin typeface=".VnArial" panose="020B7200000000000000" pitchFamily="34" charset="0"/>
              </a:rPr>
              <a:t> yang </a:t>
            </a:r>
            <a:r>
              <a:rPr lang="en-US" sz="1100" dirty="0" err="1">
                <a:latin typeface=".VnArial" panose="020B7200000000000000" pitchFamily="34" charset="0"/>
              </a:rPr>
              <a:t>berfikir</a:t>
            </a:r>
            <a:r>
              <a:rPr lang="en-US" sz="1100" dirty="0">
                <a:latin typeface=".VnArial" panose="020B7200000000000000" pitchFamily="34" charset="0"/>
              </a:rPr>
              <a:t> </a:t>
            </a:r>
            <a:r>
              <a:rPr lang="en-US" sz="1100" dirty="0" err="1">
                <a:latin typeface=".VnArial" panose="020B7200000000000000" pitchFamily="34" charset="0"/>
              </a:rPr>
              <a:t>secara</a:t>
            </a:r>
            <a:r>
              <a:rPr lang="en-US" sz="1100" dirty="0">
                <a:latin typeface=".VnArial" panose="020B7200000000000000" pitchFamily="34" charset="0"/>
              </a:rPr>
              <a:t> </a:t>
            </a:r>
            <a:r>
              <a:rPr lang="en-US" sz="1100" dirty="0" err="1">
                <a:latin typeface=".VnArial" panose="020B7200000000000000" pitchFamily="34" charset="0"/>
              </a:rPr>
              <a:t>holistik</a:t>
            </a:r>
            <a:r>
              <a:rPr lang="en-US" sz="1100" dirty="0">
                <a:latin typeface=".VnArial" panose="020B7200000000000000" pitchFamily="34" charset="0"/>
              </a:rPr>
              <a:t> </a:t>
            </a:r>
            <a:r>
              <a:rPr lang="en-US" sz="1100" dirty="0" err="1">
                <a:latin typeface=".VnArial" panose="020B7200000000000000" pitchFamily="34" charset="0"/>
              </a:rPr>
              <a:t>mampu</a:t>
            </a:r>
            <a:r>
              <a:rPr lang="en-US" sz="1100" dirty="0">
                <a:latin typeface=".VnArial" panose="020B7200000000000000" pitchFamily="34" charset="0"/>
              </a:rPr>
              <a:t> </a:t>
            </a:r>
            <a:r>
              <a:rPr lang="en-US" sz="1100" dirty="0" err="1">
                <a:latin typeface=".VnArial" panose="020B7200000000000000" pitchFamily="34" charset="0"/>
              </a:rPr>
              <a:t>melihat</a:t>
            </a:r>
            <a:r>
              <a:rPr lang="en-US" sz="1100" dirty="0">
                <a:latin typeface=".VnArial" panose="020B7200000000000000" pitchFamily="34" charset="0"/>
              </a:rPr>
              <a:t> </a:t>
            </a:r>
            <a:r>
              <a:rPr lang="en-US" sz="1100" dirty="0" err="1">
                <a:latin typeface=".VnArial" panose="020B7200000000000000" pitchFamily="34" charset="0"/>
              </a:rPr>
              <a:t>persoalan</a:t>
            </a:r>
            <a:r>
              <a:rPr lang="en-US" sz="1100" dirty="0">
                <a:latin typeface=".VnArial" panose="020B7200000000000000" pitchFamily="34" charset="0"/>
              </a:rPr>
              <a:t> </a:t>
            </a:r>
            <a:r>
              <a:rPr lang="en-US" sz="1100" dirty="0" err="1">
                <a:latin typeface=".VnArial" panose="020B7200000000000000" pitchFamily="34" charset="0"/>
              </a:rPr>
              <a:t>secara</a:t>
            </a:r>
            <a:r>
              <a:rPr lang="en-US" sz="1100" dirty="0">
                <a:latin typeface=".VnArial" panose="020B7200000000000000" pitchFamily="34" charset="0"/>
              </a:rPr>
              <a:t> </a:t>
            </a:r>
            <a:r>
              <a:rPr lang="en-US" sz="1100" dirty="0" err="1">
                <a:latin typeface=".VnArial" panose="020B7200000000000000" pitchFamily="34" charset="0"/>
              </a:rPr>
              <a:t>lebih</a:t>
            </a:r>
            <a:r>
              <a:rPr lang="en-US" sz="1100" dirty="0">
                <a:latin typeface=".VnArial" panose="020B7200000000000000" pitchFamily="34" charset="0"/>
              </a:rPr>
              <a:t> </a:t>
            </a:r>
            <a:r>
              <a:rPr lang="en-US" sz="1100" dirty="0" err="1">
                <a:latin typeface=".VnArial" panose="020B7200000000000000" pitchFamily="34" charset="0"/>
              </a:rPr>
              <a:t>menyeluruh</a:t>
            </a:r>
            <a:r>
              <a:rPr lang="en-US" sz="1100" dirty="0">
                <a:latin typeface=".VnArial" panose="020B7200000000000000" pitchFamily="34" charset="0"/>
              </a:rPr>
              <a:t> </a:t>
            </a:r>
            <a:r>
              <a:rPr lang="en-US" sz="1100" dirty="0" err="1">
                <a:latin typeface=".VnArial" panose="020B7200000000000000" pitchFamily="34" charset="0"/>
              </a:rPr>
              <a:t>sehingga</a:t>
            </a:r>
            <a:r>
              <a:rPr lang="en-US" sz="1100" dirty="0">
                <a:latin typeface=".VnArial" panose="020B7200000000000000" pitchFamily="34" charset="0"/>
              </a:rPr>
              <a:t> </a:t>
            </a:r>
            <a:r>
              <a:rPr lang="en-US" sz="1100" dirty="0" err="1">
                <a:latin typeface=".VnArial" panose="020B7200000000000000" pitchFamily="34" charset="0"/>
              </a:rPr>
              <a:t>gagasan</a:t>
            </a:r>
            <a:r>
              <a:rPr lang="en-US" sz="1100" dirty="0">
                <a:latin typeface=".VnArial" panose="020B7200000000000000" pitchFamily="34" charset="0"/>
              </a:rPr>
              <a:t> </a:t>
            </a:r>
            <a:r>
              <a:rPr lang="en-US" sz="1100" dirty="0" err="1">
                <a:latin typeface=".VnArial" panose="020B7200000000000000" pitchFamily="34" charset="0"/>
              </a:rPr>
              <a:t>pemecahan</a:t>
            </a:r>
            <a:r>
              <a:rPr lang="en-US" sz="1100" dirty="0">
                <a:latin typeface=".VnArial" panose="020B7200000000000000" pitchFamily="34" charset="0"/>
              </a:rPr>
              <a:t> </a:t>
            </a:r>
            <a:r>
              <a:rPr lang="en-US" sz="1100" dirty="0" err="1">
                <a:latin typeface=".VnArial" panose="020B7200000000000000" pitchFamily="34" charset="0"/>
              </a:rPr>
              <a:t>masalahnya</a:t>
            </a:r>
            <a:r>
              <a:rPr lang="en-US" sz="1100" dirty="0">
                <a:latin typeface=".VnArial" panose="020B7200000000000000" pitchFamily="34" charset="0"/>
              </a:rPr>
              <a:t> </a:t>
            </a:r>
            <a:r>
              <a:rPr lang="en-US" sz="1100" dirty="0" err="1">
                <a:latin typeface=".VnArial" panose="020B7200000000000000" pitchFamily="34" charset="0"/>
              </a:rPr>
              <a:t>tidak</a:t>
            </a:r>
            <a:r>
              <a:rPr lang="en-US" sz="1100" dirty="0">
                <a:latin typeface=".VnArial" panose="020B7200000000000000" pitchFamily="34" charset="0"/>
              </a:rPr>
              <a:t> </a:t>
            </a:r>
            <a:r>
              <a:rPr lang="en-US" sz="1100" dirty="0" err="1">
                <a:latin typeface=".VnArial" panose="020B7200000000000000" pitchFamily="34" charset="0"/>
              </a:rPr>
              <a:t>hanya</a:t>
            </a:r>
            <a:r>
              <a:rPr lang="en-US" sz="1100" dirty="0">
                <a:latin typeface=".VnArial" panose="020B7200000000000000" pitchFamily="34" charset="0"/>
              </a:rPr>
              <a:t> "</a:t>
            </a:r>
            <a:r>
              <a:rPr lang="en-US" sz="1100" dirty="0" err="1">
                <a:latin typeface=".VnArial" panose="020B7200000000000000" pitchFamily="34" charset="0"/>
              </a:rPr>
              <a:t>reaktif</a:t>
            </a:r>
            <a:r>
              <a:rPr lang="en-US" sz="1100" dirty="0">
                <a:latin typeface=".VnArial" panose="020B7200000000000000" pitchFamily="34" charset="0"/>
              </a:rPr>
              <a:t>" </a:t>
            </a:r>
            <a:r>
              <a:rPr lang="en-US" sz="1100" dirty="0" err="1">
                <a:latin typeface=".VnArial" panose="020B7200000000000000" pitchFamily="34" charset="0"/>
              </a:rPr>
              <a:t>tetapi</a:t>
            </a:r>
            <a:r>
              <a:rPr lang="en-US" sz="1100" dirty="0">
                <a:latin typeface=".VnArial" panose="020B7200000000000000" pitchFamily="34" charset="0"/>
              </a:rPr>
              <a:t> </a:t>
            </a:r>
            <a:r>
              <a:rPr lang="en-US" sz="1100" dirty="0" err="1">
                <a:latin typeface=".VnArial" panose="020B7200000000000000" pitchFamily="34" charset="0"/>
              </a:rPr>
              <a:t>juga</a:t>
            </a:r>
            <a:r>
              <a:rPr lang="en-US" sz="1100" dirty="0">
                <a:latin typeface=".VnArial" panose="020B7200000000000000" pitchFamily="34" charset="0"/>
              </a:rPr>
              <a:t> "</a:t>
            </a:r>
            <a:r>
              <a:rPr lang="en-US" sz="1100" dirty="0" err="1">
                <a:latin typeface=".VnArial" panose="020B7200000000000000" pitchFamily="34" charset="0"/>
              </a:rPr>
              <a:t>preventif</a:t>
            </a:r>
            <a:r>
              <a:rPr lang="en-US" sz="1100" dirty="0">
                <a:latin typeface=".VnArial" panose="020B7200000000000000" pitchFamily="34" charset="0"/>
              </a:rPr>
              <a:t>"</a:t>
            </a:r>
          </a:p>
        </p:txBody>
      </p:sp>
      <p:sp>
        <p:nvSpPr>
          <p:cNvPr id="7" name="Rectangle 6"/>
          <p:cNvSpPr/>
          <p:nvPr/>
        </p:nvSpPr>
        <p:spPr>
          <a:xfrm>
            <a:off x="4544414" y="3962460"/>
            <a:ext cx="1685141" cy="369332"/>
          </a:xfrm>
          <a:prstGeom prst="rect">
            <a:avLst/>
          </a:prstGeom>
        </p:spPr>
        <p:txBody>
          <a:bodyPr wrap="none">
            <a:spAutoFit/>
          </a:bodyPr>
          <a:lstStyle/>
          <a:p>
            <a:r>
              <a:rPr lang="id-ID" dirty="0"/>
              <a:t>LESSON LEARNT</a:t>
            </a:r>
            <a:endParaRPr lang="en-US"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1675" y="1710643"/>
            <a:ext cx="1736841" cy="1946709"/>
          </a:xfrm>
          <a:prstGeom prst="rect">
            <a:avLst/>
          </a:prstGeom>
        </p:spPr>
      </p:pic>
      <p:sp>
        <p:nvSpPr>
          <p:cNvPr id="3" name="Rectangle 2"/>
          <p:cNvSpPr/>
          <p:nvPr/>
        </p:nvSpPr>
        <p:spPr>
          <a:xfrm>
            <a:off x="2380851" y="2082625"/>
            <a:ext cx="3702449" cy="1277273"/>
          </a:xfrm>
          <a:prstGeom prst="rect">
            <a:avLst/>
          </a:prstGeom>
          <a:solidFill>
            <a:schemeClr val="accent4">
              <a:lumMod val="20000"/>
              <a:lumOff val="80000"/>
            </a:schemeClr>
          </a:solidFill>
        </p:spPr>
        <p:txBody>
          <a:bodyPr wrap="square">
            <a:spAutoFit/>
          </a:bodyPr>
          <a:lstStyle/>
          <a:p>
            <a:pPr algn="just"/>
            <a:r>
              <a:rPr lang="id-ID" sz="1100" dirty="0">
                <a:latin typeface=".VnArial" panose="020B7200000000000000" pitchFamily="34" charset="0"/>
              </a:rPr>
              <a:t>Proyek perubahan ini telah dilaksanakan sesuai dengan Output yang ditetapkan berkat kerja keras Tim Efektif dan Komitmen Project Leader dalam mencapai tujuan. Pengembangan terhadap potensi diri akan terus dilakukan baik dalam Integritas, Kerjasama maupun dalam Pengelolaan Perubahan akan senatiasa dijadikan tolok ukur dalam aplikasi kepemimpinan</a:t>
            </a:r>
            <a:endParaRPr lang="en-US" sz="1100" dirty="0">
              <a:latin typeface=".VnArial" panose="020B7200000000000000" pitchFamily="34" charset="0"/>
            </a:endParaRPr>
          </a:p>
        </p:txBody>
      </p:sp>
      <p:pic>
        <p:nvPicPr>
          <p:cNvPr id="1026" name="Picture 2" descr="https://palpos.bacakoran.co/upload/05033e60e6ee6f514098c0aaafd7487f.jpg"/>
          <p:cNvPicPr>
            <a:picLocks noChangeAspect="1" noChangeArrowheads="1"/>
          </p:cNvPicPr>
          <p:nvPr/>
        </p:nvPicPr>
        <p:blipFill rotWithShape="1">
          <a:blip r:embed="rId3">
            <a:extLst>
              <a:ext uri="{28A0092B-C50C-407E-A947-70E740481C1C}">
                <a14:useLocalDpi xmlns:a14="http://schemas.microsoft.com/office/drawing/2010/main" val="0"/>
              </a:ext>
            </a:extLst>
          </a:blip>
          <a:srcRect t="25288" b="31049"/>
          <a:stretch/>
        </p:blipFill>
        <p:spPr bwMode="auto">
          <a:xfrm>
            <a:off x="0" y="6952941"/>
            <a:ext cx="6858000" cy="1548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2585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71487" y="1916190"/>
            <a:ext cx="5915025" cy="720824"/>
          </a:xfrm>
        </p:spPr>
        <p:txBody>
          <a:bodyPr>
            <a:normAutofit/>
          </a:bodyPr>
          <a:lstStyle/>
          <a:p>
            <a:r>
              <a:rPr lang="en-US" dirty="0">
                <a:latin typeface="Aloha Magazine - Demo Version" pitchFamily="50" charset="0"/>
              </a:rPr>
              <a:t>Dari </a:t>
            </a:r>
            <a:r>
              <a:rPr lang="en-US" dirty="0" err="1">
                <a:latin typeface="Aloha Magazine - Demo Version" pitchFamily="50" charset="0"/>
              </a:rPr>
              <a:t>redaksi</a:t>
            </a:r>
            <a:endParaRPr lang="en-US" dirty="0">
              <a:latin typeface="Aloha Magazine - Demo Version" pitchFamily="50" charset="0"/>
            </a:endParaRPr>
          </a:p>
        </p:txBody>
      </p:sp>
      <p:sp>
        <p:nvSpPr>
          <p:cNvPr id="4" name="Slide Number Placeholder 3"/>
          <p:cNvSpPr>
            <a:spLocks noGrp="1"/>
          </p:cNvSpPr>
          <p:nvPr>
            <p:ph type="sldNum" sz="quarter" idx="12"/>
          </p:nvPr>
        </p:nvSpPr>
        <p:spPr/>
        <p:txBody>
          <a:bodyPr/>
          <a:lstStyle/>
          <a:p>
            <a:fld id="{46EC08D2-4672-43EB-ADB2-B583FFB4DD81}" type="slidenum">
              <a:rPr lang="en-US" smtClean="0"/>
              <a:pPr/>
              <a:t>3</a:t>
            </a:fld>
            <a:endParaRPr lang="en-US"/>
          </a:p>
        </p:txBody>
      </p:sp>
      <p:sp>
        <p:nvSpPr>
          <p:cNvPr id="5" name="Content Placeholder 2"/>
          <p:cNvSpPr txBox="1">
            <a:spLocks/>
          </p:cNvSpPr>
          <p:nvPr/>
        </p:nvSpPr>
        <p:spPr>
          <a:xfrm>
            <a:off x="573088" y="2766572"/>
            <a:ext cx="5915025" cy="6285266"/>
          </a:xfrm>
          <a:prstGeom prst="rect">
            <a:avLst/>
          </a:prstGeom>
        </p:spPr>
        <p:txBody>
          <a:bodyPr vert="horz" lIns="91440" tIns="45720" rIns="91440" bIns="45720" rtlCol="0">
            <a:normAutofit fontScale="700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r>
              <a:rPr lang="id-ID" dirty="0"/>
              <a:t>	</a:t>
            </a:r>
            <a:r>
              <a:rPr lang="en-US" dirty="0" err="1"/>
              <a:t>Sekretariat</a:t>
            </a:r>
            <a:r>
              <a:rPr lang="en-US" dirty="0"/>
              <a:t> DPRD </a:t>
            </a:r>
            <a:r>
              <a:rPr lang="en-US" dirty="0" err="1"/>
              <a:t>Provinsi</a:t>
            </a:r>
            <a:r>
              <a:rPr lang="en-US" dirty="0"/>
              <a:t> Sumatera Selatan </a:t>
            </a:r>
            <a:r>
              <a:rPr lang="en-US" dirty="0" err="1"/>
              <a:t>memiliki</a:t>
            </a:r>
            <a:r>
              <a:rPr lang="en-US" dirty="0"/>
              <a:t> </a:t>
            </a:r>
            <a:r>
              <a:rPr lang="en-US" dirty="0" err="1"/>
              <a:t>peran</a:t>
            </a:r>
            <a:r>
              <a:rPr lang="en-US" dirty="0"/>
              <a:t> </a:t>
            </a:r>
            <a:r>
              <a:rPr lang="en-US" dirty="0" err="1"/>
              <a:t>penting</a:t>
            </a:r>
            <a:r>
              <a:rPr lang="en-US" dirty="0"/>
              <a:t> </a:t>
            </a:r>
            <a:r>
              <a:rPr lang="en-US" dirty="0" err="1"/>
              <a:t>dalam</a:t>
            </a:r>
            <a:r>
              <a:rPr lang="en-US" dirty="0"/>
              <a:t> </a:t>
            </a:r>
            <a:r>
              <a:rPr lang="en-US" dirty="0" err="1"/>
              <a:t>mendukung</a:t>
            </a:r>
            <a:r>
              <a:rPr lang="en-US" dirty="0"/>
              <a:t> </a:t>
            </a:r>
            <a:r>
              <a:rPr lang="en-US" dirty="0" err="1"/>
              <a:t>aktivitas</a:t>
            </a:r>
            <a:r>
              <a:rPr lang="en-US" dirty="0"/>
              <a:t> DPRD, </a:t>
            </a:r>
            <a:r>
              <a:rPr lang="en-US" dirty="0" err="1"/>
              <a:t>termasuk</a:t>
            </a:r>
            <a:r>
              <a:rPr lang="en-US" dirty="0"/>
              <a:t> </a:t>
            </a:r>
            <a:r>
              <a:rPr lang="en-US" dirty="0" err="1"/>
              <a:t>dalam</a:t>
            </a:r>
            <a:r>
              <a:rPr lang="en-US" dirty="0"/>
              <a:t> </a:t>
            </a:r>
            <a:r>
              <a:rPr lang="en-US" dirty="0" err="1"/>
              <a:t>menyalurkan</a:t>
            </a:r>
            <a:r>
              <a:rPr lang="en-US" dirty="0"/>
              <a:t> </a:t>
            </a:r>
            <a:r>
              <a:rPr lang="en-US" dirty="0" err="1"/>
              <a:t>aspirasi</a:t>
            </a:r>
            <a:r>
              <a:rPr lang="en-US" dirty="0"/>
              <a:t> </a:t>
            </a:r>
            <a:r>
              <a:rPr lang="en-US" dirty="0" err="1"/>
              <a:t>masyarakat</a:t>
            </a:r>
            <a:r>
              <a:rPr lang="en-US" dirty="0"/>
              <a:t>. </a:t>
            </a:r>
            <a:r>
              <a:rPr lang="en-US" dirty="0" err="1"/>
              <a:t>Masyarakat</a:t>
            </a:r>
            <a:r>
              <a:rPr lang="en-US" dirty="0"/>
              <a:t> </a:t>
            </a:r>
            <a:r>
              <a:rPr lang="en-US" dirty="0" err="1"/>
              <a:t>seringkali</a:t>
            </a:r>
            <a:r>
              <a:rPr lang="en-US" dirty="0"/>
              <a:t> </a:t>
            </a:r>
            <a:r>
              <a:rPr lang="en-US" dirty="0" err="1"/>
              <a:t>memerlukan</a:t>
            </a:r>
            <a:r>
              <a:rPr lang="en-US" dirty="0"/>
              <a:t> </a:t>
            </a:r>
            <a:r>
              <a:rPr lang="en-US" dirty="0" err="1"/>
              <a:t>akses</a:t>
            </a:r>
            <a:r>
              <a:rPr lang="en-US" dirty="0"/>
              <a:t> yang </a:t>
            </a:r>
            <a:r>
              <a:rPr lang="en-US" dirty="0" err="1"/>
              <a:t>cepat</a:t>
            </a:r>
            <a:r>
              <a:rPr lang="en-US" dirty="0"/>
              <a:t> </a:t>
            </a:r>
            <a:r>
              <a:rPr lang="en-US" dirty="0" err="1"/>
              <a:t>dan</a:t>
            </a:r>
            <a:r>
              <a:rPr lang="en-US" dirty="0"/>
              <a:t> </a:t>
            </a:r>
            <a:r>
              <a:rPr lang="en-US" dirty="0" err="1"/>
              <a:t>mudah</a:t>
            </a:r>
            <a:r>
              <a:rPr lang="en-US" dirty="0"/>
              <a:t> </a:t>
            </a:r>
            <a:r>
              <a:rPr lang="en-US" dirty="0" err="1"/>
              <a:t>terhadap</a:t>
            </a:r>
            <a:r>
              <a:rPr lang="en-US" dirty="0"/>
              <a:t> </a:t>
            </a:r>
            <a:r>
              <a:rPr lang="en-US" dirty="0" err="1"/>
              <a:t>informasi</a:t>
            </a:r>
            <a:r>
              <a:rPr lang="en-US" dirty="0"/>
              <a:t> </a:t>
            </a:r>
            <a:r>
              <a:rPr lang="en-US" dirty="0" err="1"/>
              <a:t>atau</a:t>
            </a:r>
            <a:r>
              <a:rPr lang="en-US" dirty="0"/>
              <a:t> </a:t>
            </a:r>
            <a:r>
              <a:rPr lang="en-US" dirty="0" err="1"/>
              <a:t>layanan</a:t>
            </a:r>
            <a:r>
              <a:rPr lang="en-US" dirty="0"/>
              <a:t> </a:t>
            </a:r>
            <a:r>
              <a:rPr lang="en-US" dirty="0" err="1"/>
              <a:t>publik</a:t>
            </a:r>
            <a:r>
              <a:rPr lang="en-US" dirty="0"/>
              <a:t>, </a:t>
            </a:r>
            <a:r>
              <a:rPr lang="en-US" dirty="0" err="1"/>
              <a:t>seperti</a:t>
            </a:r>
            <a:r>
              <a:rPr lang="en-US" dirty="0"/>
              <a:t> </a:t>
            </a:r>
            <a:r>
              <a:rPr lang="en-US" dirty="0" err="1"/>
              <a:t>permohonan</a:t>
            </a:r>
            <a:r>
              <a:rPr lang="en-US" dirty="0"/>
              <a:t> </a:t>
            </a:r>
            <a:r>
              <a:rPr lang="en-US" dirty="0" err="1"/>
              <a:t>informasi</a:t>
            </a:r>
            <a:r>
              <a:rPr lang="en-US" dirty="0"/>
              <a:t>, </a:t>
            </a:r>
            <a:r>
              <a:rPr lang="en-US" dirty="0" err="1"/>
              <a:t>pengaduan</a:t>
            </a:r>
            <a:r>
              <a:rPr lang="en-US" dirty="0"/>
              <a:t>, </a:t>
            </a:r>
            <a:r>
              <a:rPr lang="en-US" dirty="0" err="1"/>
              <a:t>atau</a:t>
            </a:r>
            <a:r>
              <a:rPr lang="en-US" dirty="0"/>
              <a:t> </a:t>
            </a:r>
            <a:r>
              <a:rPr lang="en-US" dirty="0" err="1"/>
              <a:t>penyampaian</a:t>
            </a:r>
            <a:r>
              <a:rPr lang="en-US" dirty="0"/>
              <a:t> </a:t>
            </a:r>
            <a:r>
              <a:rPr lang="en-US" dirty="0" err="1"/>
              <a:t>aspirasi</a:t>
            </a:r>
            <a:r>
              <a:rPr lang="en-US" dirty="0"/>
              <a:t>. </a:t>
            </a:r>
            <a:r>
              <a:rPr lang="en-US" dirty="0" err="1"/>
              <a:t>Peningkatan</a:t>
            </a:r>
            <a:r>
              <a:rPr lang="en-US" dirty="0"/>
              <a:t> </a:t>
            </a:r>
            <a:r>
              <a:rPr lang="en-US" dirty="0" err="1"/>
              <a:t>pelayanan</a:t>
            </a:r>
            <a:r>
              <a:rPr lang="en-US" dirty="0"/>
              <a:t> </a:t>
            </a:r>
            <a:r>
              <a:rPr lang="en-US" dirty="0" err="1"/>
              <a:t>publik</a:t>
            </a:r>
            <a:r>
              <a:rPr lang="en-US" dirty="0"/>
              <a:t>, </a:t>
            </a:r>
            <a:r>
              <a:rPr lang="en-US" dirty="0" err="1"/>
              <a:t>terutama</a:t>
            </a:r>
            <a:r>
              <a:rPr lang="en-US" dirty="0"/>
              <a:t> </a:t>
            </a:r>
            <a:r>
              <a:rPr lang="en-US" dirty="0" err="1"/>
              <a:t>dengan</a:t>
            </a:r>
            <a:r>
              <a:rPr lang="en-US" dirty="0"/>
              <a:t> </a:t>
            </a:r>
            <a:r>
              <a:rPr lang="en-US" dirty="0" err="1"/>
              <a:t>memanfaatkan</a:t>
            </a:r>
            <a:r>
              <a:rPr lang="en-US" dirty="0"/>
              <a:t> </a:t>
            </a:r>
            <a:r>
              <a:rPr lang="en-US" dirty="0" err="1"/>
              <a:t>teknologi</a:t>
            </a:r>
            <a:r>
              <a:rPr lang="en-US" dirty="0"/>
              <a:t>, </a:t>
            </a:r>
            <a:r>
              <a:rPr lang="en-US" dirty="0" err="1"/>
              <a:t>dapat</a:t>
            </a:r>
            <a:r>
              <a:rPr lang="en-US" dirty="0"/>
              <a:t> </a:t>
            </a:r>
            <a:r>
              <a:rPr lang="en-US" dirty="0" err="1"/>
              <a:t>mempercepat</a:t>
            </a:r>
            <a:r>
              <a:rPr lang="en-US" dirty="0"/>
              <a:t> </a:t>
            </a:r>
            <a:r>
              <a:rPr lang="en-US" dirty="0" err="1"/>
              <a:t>akses</a:t>
            </a:r>
            <a:r>
              <a:rPr lang="en-US" dirty="0"/>
              <a:t> </a:t>
            </a:r>
            <a:r>
              <a:rPr lang="en-US" dirty="0" err="1"/>
              <a:t>masyarakat</a:t>
            </a:r>
            <a:r>
              <a:rPr lang="en-US" dirty="0"/>
              <a:t> </a:t>
            </a:r>
            <a:r>
              <a:rPr lang="en-US" dirty="0" err="1"/>
              <a:t>terhadap</a:t>
            </a:r>
            <a:r>
              <a:rPr lang="en-US" dirty="0"/>
              <a:t> </a:t>
            </a:r>
            <a:r>
              <a:rPr lang="en-US" dirty="0" err="1"/>
              <a:t>layanan</a:t>
            </a:r>
            <a:r>
              <a:rPr lang="en-US" dirty="0"/>
              <a:t> </a:t>
            </a:r>
            <a:r>
              <a:rPr lang="en-US" dirty="0" err="1"/>
              <a:t>dan</a:t>
            </a:r>
            <a:r>
              <a:rPr lang="en-US" dirty="0"/>
              <a:t> </a:t>
            </a:r>
            <a:r>
              <a:rPr lang="en-US" dirty="0" err="1"/>
              <a:t>meningkatkan</a:t>
            </a:r>
            <a:r>
              <a:rPr lang="en-US" dirty="0"/>
              <a:t> </a:t>
            </a:r>
            <a:r>
              <a:rPr lang="en-US" dirty="0" err="1"/>
              <a:t>responsivitas</a:t>
            </a:r>
            <a:r>
              <a:rPr lang="en-US" dirty="0"/>
              <a:t> </a:t>
            </a:r>
            <a:r>
              <a:rPr lang="en-US" dirty="0" err="1"/>
              <a:t>Sekretariat</a:t>
            </a:r>
            <a:r>
              <a:rPr lang="en-US" dirty="0"/>
              <a:t> DPRD </a:t>
            </a:r>
            <a:r>
              <a:rPr lang="en-US" dirty="0" err="1"/>
              <a:t>terhadap</a:t>
            </a:r>
            <a:r>
              <a:rPr lang="en-US" dirty="0"/>
              <a:t> </a:t>
            </a:r>
            <a:r>
              <a:rPr lang="en-US" dirty="0" err="1"/>
              <a:t>kebutuhan</a:t>
            </a:r>
            <a:r>
              <a:rPr lang="en-US" dirty="0"/>
              <a:t> </a:t>
            </a:r>
            <a:r>
              <a:rPr lang="en-US" dirty="0" err="1"/>
              <a:t>publik</a:t>
            </a:r>
            <a:r>
              <a:rPr lang="en-US" dirty="0"/>
              <a:t>.. </a:t>
            </a:r>
          </a:p>
          <a:p>
            <a:pPr marL="0" indent="0" algn="just">
              <a:buFont typeface="Arial" panose="020B0604020202020204" pitchFamily="34" charset="0"/>
              <a:buNone/>
            </a:pPr>
            <a:r>
              <a:rPr lang="id-ID" dirty="0"/>
              <a:t>	</a:t>
            </a:r>
            <a:r>
              <a:rPr lang="en-US" dirty="0" err="1"/>
              <a:t>Inovasi</a:t>
            </a:r>
            <a:r>
              <a:rPr lang="en-US" dirty="0"/>
              <a:t> </a:t>
            </a:r>
            <a:r>
              <a:rPr lang="en-US" dirty="0" err="1"/>
              <a:t>perubahan</a:t>
            </a:r>
            <a:r>
              <a:rPr lang="en-US" dirty="0"/>
              <a:t> yang </a:t>
            </a:r>
            <a:r>
              <a:rPr lang="en-US" dirty="0" err="1"/>
              <a:t>dilaksanakan</a:t>
            </a:r>
            <a:r>
              <a:rPr lang="en-US" dirty="0"/>
              <a:t> </a:t>
            </a:r>
            <a:r>
              <a:rPr lang="en-US" dirty="0" err="1"/>
              <a:t>adalah</a:t>
            </a:r>
            <a:r>
              <a:rPr lang="en-US" dirty="0"/>
              <a:t> </a:t>
            </a:r>
            <a:r>
              <a:rPr lang="id-ID" dirty="0"/>
              <a:t>upaya untuk Peningkatan Pelayanan Pengelolaan  Aspirasi Masyarakat Yang Responsif,  Transparan Dan Akuntabel Di Sekretariat DPRD Provinsi Sumatera Selatan</a:t>
            </a:r>
            <a:endParaRPr lang="en-US" dirty="0"/>
          </a:p>
          <a:p>
            <a:pPr marL="0" indent="0" algn="just">
              <a:buFont typeface="Arial" panose="020B0604020202020204" pitchFamily="34" charset="0"/>
              <a:buNone/>
            </a:pPr>
            <a:r>
              <a:rPr lang="en-US" dirty="0"/>
              <a:t>	</a:t>
            </a:r>
            <a:r>
              <a:rPr lang="id-ID" dirty="0"/>
              <a:t>Peningkatan Pelayanan Pengelolaan  Aspirasi Masyarakat Yang Responsif,  Transparan Dan Akuntabel Di Sekretariat DPRD Provinsi Sumatera Selatan </a:t>
            </a:r>
            <a:r>
              <a:rPr lang="en-US" dirty="0" err="1"/>
              <a:t>dengan</a:t>
            </a:r>
            <a:r>
              <a:rPr lang="en-US" dirty="0"/>
              <a:t> </a:t>
            </a:r>
            <a:r>
              <a:rPr lang="en-US" dirty="0" err="1"/>
              <a:t>menyiapkan</a:t>
            </a:r>
            <a:r>
              <a:rPr lang="en-US" dirty="0"/>
              <a:t> </a:t>
            </a:r>
            <a:r>
              <a:rPr lang="en-US" dirty="0" err="1"/>
              <a:t>beberapa</a:t>
            </a:r>
            <a:r>
              <a:rPr lang="en-US" dirty="0"/>
              <a:t> </a:t>
            </a:r>
            <a:r>
              <a:rPr lang="en-US" dirty="0" err="1"/>
              <a:t>rencana</a:t>
            </a:r>
            <a:r>
              <a:rPr lang="en-US" dirty="0"/>
              <a:t> </a:t>
            </a:r>
            <a:r>
              <a:rPr lang="en-US" dirty="0" err="1"/>
              <a:t>kerja</a:t>
            </a:r>
            <a:r>
              <a:rPr lang="en-US" dirty="0"/>
              <a:t> yang </a:t>
            </a:r>
            <a:r>
              <a:rPr lang="en-US" dirty="0" err="1"/>
              <a:t>mencakup</a:t>
            </a:r>
            <a:r>
              <a:rPr lang="en-US" dirty="0"/>
              <a:t>: 1. </a:t>
            </a:r>
            <a:r>
              <a:rPr lang="en-US" dirty="0" err="1"/>
              <a:t>Advokasi</a:t>
            </a:r>
            <a:r>
              <a:rPr lang="en-US" dirty="0"/>
              <a:t> </a:t>
            </a:r>
            <a:r>
              <a:rPr lang="en-US" dirty="0" err="1"/>
              <a:t>ke</a:t>
            </a:r>
            <a:r>
              <a:rPr lang="en-US" dirty="0"/>
              <a:t> stakeholder internal / </a:t>
            </a:r>
            <a:r>
              <a:rPr lang="en-US" dirty="0" err="1"/>
              <a:t>eksternal</a:t>
            </a:r>
            <a:r>
              <a:rPr lang="id-ID" dirty="0"/>
              <a:t>, </a:t>
            </a:r>
            <a:r>
              <a:rPr lang="en-US" dirty="0"/>
              <a:t>2. </a:t>
            </a:r>
            <a:r>
              <a:rPr lang="en-US" dirty="0" err="1"/>
              <a:t>Pembentukan</a:t>
            </a:r>
            <a:r>
              <a:rPr lang="en-US" dirty="0"/>
              <a:t> </a:t>
            </a:r>
            <a:r>
              <a:rPr lang="en-US" dirty="0" err="1"/>
              <a:t>tim</a:t>
            </a:r>
            <a:r>
              <a:rPr lang="en-US" dirty="0"/>
              <a:t> </a:t>
            </a:r>
            <a:r>
              <a:rPr lang="en-US" dirty="0" err="1"/>
              <a:t>kerja</a:t>
            </a:r>
            <a:r>
              <a:rPr lang="en-US" dirty="0"/>
              <a:t> </a:t>
            </a:r>
            <a:r>
              <a:rPr lang="id-ID" dirty="0"/>
              <a:t>, </a:t>
            </a:r>
            <a:r>
              <a:rPr lang="en-US" dirty="0"/>
              <a:t>3. </a:t>
            </a:r>
            <a:r>
              <a:rPr lang="en-US" dirty="0" err="1"/>
              <a:t>Membangun</a:t>
            </a:r>
            <a:r>
              <a:rPr lang="en-US" dirty="0"/>
              <a:t> </a:t>
            </a:r>
            <a:r>
              <a:rPr lang="en-US" dirty="0" err="1"/>
              <a:t>komitmen</a:t>
            </a:r>
            <a:r>
              <a:rPr lang="en-US" dirty="0"/>
              <a:t> </a:t>
            </a:r>
            <a:r>
              <a:rPr lang="en-US" dirty="0" err="1"/>
              <a:t>Bersama</a:t>
            </a:r>
            <a:r>
              <a:rPr lang="id-ID" dirty="0"/>
              <a:t>, </a:t>
            </a:r>
            <a:r>
              <a:rPr lang="en-US" dirty="0"/>
              <a:t>4. </a:t>
            </a:r>
            <a:r>
              <a:rPr lang="en-US" dirty="0" err="1"/>
              <a:t>Penyusunan</a:t>
            </a:r>
            <a:r>
              <a:rPr lang="en-US" dirty="0"/>
              <a:t> </a:t>
            </a:r>
            <a:r>
              <a:rPr lang="en-US" dirty="0" err="1"/>
              <a:t>surat</a:t>
            </a:r>
            <a:r>
              <a:rPr lang="en-US" dirty="0"/>
              <a:t> </a:t>
            </a:r>
            <a:r>
              <a:rPr lang="en-US" dirty="0" err="1"/>
              <a:t>edaran</a:t>
            </a:r>
            <a:r>
              <a:rPr lang="id-ID" dirty="0"/>
              <a:t>, </a:t>
            </a:r>
            <a:r>
              <a:rPr lang="en-US" dirty="0"/>
              <a:t>5. </a:t>
            </a:r>
            <a:r>
              <a:rPr lang="en-US" dirty="0" err="1"/>
              <a:t>Pembuatan</a:t>
            </a:r>
            <a:r>
              <a:rPr lang="en-US" dirty="0"/>
              <a:t> SOP</a:t>
            </a:r>
            <a:r>
              <a:rPr lang="id-ID" dirty="0"/>
              <a:t>, </a:t>
            </a:r>
            <a:r>
              <a:rPr lang="en-US" dirty="0"/>
              <a:t>6. </a:t>
            </a:r>
            <a:r>
              <a:rPr lang="en-US" dirty="0" err="1"/>
              <a:t>Pembuatan</a:t>
            </a:r>
            <a:r>
              <a:rPr lang="en-US" dirty="0"/>
              <a:t> </a:t>
            </a:r>
            <a:r>
              <a:rPr lang="en-US" dirty="0" err="1"/>
              <a:t>rancangan</a:t>
            </a:r>
            <a:r>
              <a:rPr lang="en-US" dirty="0"/>
              <a:t> </a:t>
            </a:r>
            <a:r>
              <a:rPr lang="en-US" dirty="0" err="1"/>
              <a:t>pengembangan</a:t>
            </a:r>
            <a:r>
              <a:rPr lang="en-US" dirty="0"/>
              <a:t> </a:t>
            </a:r>
            <a:r>
              <a:rPr lang="en-US" dirty="0" err="1"/>
              <a:t>aplikasi</a:t>
            </a:r>
            <a:r>
              <a:rPr lang="id-ID" dirty="0"/>
              <a:t>, </a:t>
            </a:r>
            <a:r>
              <a:rPr lang="en-US" dirty="0"/>
              <a:t>7. </a:t>
            </a:r>
            <a:r>
              <a:rPr lang="en-US" dirty="0" err="1"/>
              <a:t>Sosialisasi</a:t>
            </a:r>
            <a:r>
              <a:rPr lang="en-US" dirty="0"/>
              <a:t> </a:t>
            </a:r>
            <a:r>
              <a:rPr lang="en-US" dirty="0" err="1"/>
              <a:t>dan</a:t>
            </a:r>
            <a:r>
              <a:rPr lang="en-US" dirty="0"/>
              <a:t> </a:t>
            </a:r>
            <a:r>
              <a:rPr lang="en-US" dirty="0" err="1"/>
              <a:t>desiminasi</a:t>
            </a:r>
            <a:r>
              <a:rPr lang="id-ID" dirty="0"/>
              <a:t>, </a:t>
            </a:r>
            <a:r>
              <a:rPr lang="en-US" dirty="0"/>
              <a:t>8. </a:t>
            </a:r>
            <a:r>
              <a:rPr lang="en-US" dirty="0" err="1"/>
              <a:t>Implementasi</a:t>
            </a:r>
            <a:r>
              <a:rPr lang="en-US" dirty="0"/>
              <a:t> </a:t>
            </a:r>
            <a:r>
              <a:rPr lang="id-ID" dirty="0"/>
              <a:t>, </a:t>
            </a:r>
            <a:r>
              <a:rPr lang="en-US" dirty="0"/>
              <a:t>9.Penyusunan </a:t>
            </a:r>
            <a:r>
              <a:rPr lang="en-US" dirty="0" err="1"/>
              <a:t>pedoman</a:t>
            </a:r>
            <a:r>
              <a:rPr lang="en-US" dirty="0"/>
              <a:t> </a:t>
            </a:r>
            <a:r>
              <a:rPr lang="en-US" dirty="0" err="1"/>
              <a:t>penyampaian</a:t>
            </a:r>
            <a:r>
              <a:rPr lang="en-US" dirty="0"/>
              <a:t> </a:t>
            </a:r>
            <a:r>
              <a:rPr lang="en-US" dirty="0" err="1"/>
              <a:t>aspirasi</a:t>
            </a:r>
            <a:r>
              <a:rPr lang="en-US" dirty="0"/>
              <a:t> </a:t>
            </a:r>
            <a:r>
              <a:rPr lang="en-US" dirty="0" err="1"/>
              <a:t>dan</a:t>
            </a:r>
            <a:r>
              <a:rPr lang="en-US" dirty="0"/>
              <a:t> </a:t>
            </a:r>
            <a:r>
              <a:rPr lang="en-US" dirty="0" err="1"/>
              <a:t>pengaduan</a:t>
            </a:r>
            <a:r>
              <a:rPr lang="en-US" dirty="0"/>
              <a:t> </a:t>
            </a:r>
            <a:r>
              <a:rPr lang="en-US" dirty="0" err="1"/>
              <a:t>masyarakat</a:t>
            </a:r>
            <a:r>
              <a:rPr lang="en-US" dirty="0"/>
              <a:t>	</a:t>
            </a:r>
            <a:r>
              <a:rPr lang="en-US" dirty="0" err="1"/>
              <a:t>Proyek</a:t>
            </a:r>
            <a:r>
              <a:rPr lang="en-US" dirty="0"/>
              <a:t> </a:t>
            </a:r>
            <a:r>
              <a:rPr lang="en-US" dirty="0" err="1"/>
              <a:t>perubahan</a:t>
            </a:r>
            <a:r>
              <a:rPr lang="en-US" dirty="0"/>
              <a:t> </a:t>
            </a:r>
            <a:r>
              <a:rPr lang="en-US" dirty="0" err="1"/>
              <a:t>ini</a:t>
            </a:r>
            <a:r>
              <a:rPr lang="en-US" dirty="0"/>
              <a:t> </a:t>
            </a:r>
            <a:r>
              <a:rPr lang="en-US" dirty="0" err="1"/>
              <a:t>memiliki</a:t>
            </a:r>
            <a:r>
              <a:rPr lang="en-US" dirty="0"/>
              <a:t> </a:t>
            </a:r>
            <a:r>
              <a:rPr lang="en-US" dirty="0" err="1"/>
              <a:t>peran</a:t>
            </a:r>
            <a:r>
              <a:rPr lang="en-US" dirty="0"/>
              <a:t> </a:t>
            </a:r>
            <a:r>
              <a:rPr lang="en-US" dirty="0" err="1"/>
              <a:t>strategis</a:t>
            </a:r>
            <a:r>
              <a:rPr lang="en-US" dirty="0"/>
              <a:t> </a:t>
            </a:r>
            <a:r>
              <a:rPr lang="en-US" dirty="0" err="1"/>
              <a:t>dan</a:t>
            </a:r>
            <a:r>
              <a:rPr lang="en-US" dirty="0"/>
              <a:t> </a:t>
            </a:r>
            <a:r>
              <a:rPr lang="en-US" dirty="0" err="1"/>
              <a:t>perspektif</a:t>
            </a:r>
            <a:r>
              <a:rPr lang="en-US" dirty="0"/>
              <a:t> </a:t>
            </a:r>
            <a:r>
              <a:rPr lang="en-US" dirty="0" err="1"/>
              <a:t>kedepan</a:t>
            </a:r>
            <a:r>
              <a:rPr lang="en-US" dirty="0"/>
              <a:t> </a:t>
            </a:r>
            <a:r>
              <a:rPr lang="en-US" dirty="0" err="1"/>
              <a:t>dalam</a:t>
            </a:r>
            <a:r>
              <a:rPr lang="en-US" dirty="0"/>
              <a:t> </a:t>
            </a:r>
            <a:r>
              <a:rPr lang="en-US" dirty="0" err="1"/>
              <a:t>rangka</a:t>
            </a:r>
            <a:r>
              <a:rPr lang="en-US" dirty="0"/>
              <a:t> </a:t>
            </a:r>
            <a:r>
              <a:rPr lang="en-US" dirty="0" err="1"/>
              <a:t>menampung</a:t>
            </a:r>
            <a:r>
              <a:rPr lang="en-US" dirty="0"/>
              <a:t> </a:t>
            </a:r>
            <a:r>
              <a:rPr lang="en-US" dirty="0" err="1"/>
              <a:t>aspirasi</a:t>
            </a:r>
            <a:r>
              <a:rPr lang="en-US" dirty="0"/>
              <a:t> </a:t>
            </a:r>
            <a:r>
              <a:rPr lang="en-US" dirty="0" err="1"/>
              <a:t>masyarakat</a:t>
            </a:r>
            <a:r>
              <a:rPr lang="en-US" dirty="0"/>
              <a:t> </a:t>
            </a:r>
            <a:r>
              <a:rPr lang="en-US" dirty="0" err="1"/>
              <a:t>terhadap</a:t>
            </a:r>
            <a:r>
              <a:rPr lang="en-US" dirty="0"/>
              <a:t> </a:t>
            </a:r>
            <a:r>
              <a:rPr lang="en-US" dirty="0" err="1"/>
              <a:t>pemerintahan</a:t>
            </a:r>
            <a:r>
              <a:rPr lang="en-US" dirty="0"/>
              <a:t> </a:t>
            </a:r>
            <a:r>
              <a:rPr lang="en-US" dirty="0" err="1"/>
              <a:t>Provinsi</a:t>
            </a:r>
            <a:r>
              <a:rPr lang="en-US" dirty="0"/>
              <a:t> Sumatera Selatan </a:t>
            </a:r>
            <a:r>
              <a:rPr lang="en-US" dirty="0" err="1"/>
              <a:t>melalui</a:t>
            </a:r>
            <a:r>
              <a:rPr lang="en-US" dirty="0"/>
              <a:t> DPRD </a:t>
            </a:r>
            <a:r>
              <a:rPr lang="en-US" dirty="0" err="1"/>
              <a:t>Provinsi</a:t>
            </a:r>
            <a:r>
              <a:rPr lang="en-US" dirty="0"/>
              <a:t> Sumatera Selatan</a:t>
            </a:r>
          </a:p>
          <a:p>
            <a:pPr marL="0" indent="0" algn="just">
              <a:buFont typeface="Arial" panose="020B0604020202020204" pitchFamily="34" charset="0"/>
              <a:buNone/>
            </a:pPr>
            <a:r>
              <a:rPr lang="id-ID" dirty="0"/>
              <a:t>	</a:t>
            </a:r>
            <a:r>
              <a:rPr lang="en-US" dirty="0" err="1"/>
              <a:t>Melalui</a:t>
            </a:r>
            <a:r>
              <a:rPr lang="en-US" dirty="0"/>
              <a:t> </a:t>
            </a:r>
            <a:r>
              <a:rPr lang="en-US" dirty="0" err="1"/>
              <a:t>Kegiatan</a:t>
            </a:r>
            <a:r>
              <a:rPr lang="en-US" dirty="0"/>
              <a:t> </a:t>
            </a:r>
            <a:r>
              <a:rPr lang="en-US" dirty="0" err="1"/>
              <a:t>proyek</a:t>
            </a:r>
            <a:r>
              <a:rPr lang="en-US" dirty="0"/>
              <a:t> </a:t>
            </a:r>
            <a:r>
              <a:rPr lang="en-US" dirty="0" err="1"/>
              <a:t>perubahan</a:t>
            </a:r>
            <a:r>
              <a:rPr lang="en-US" dirty="0"/>
              <a:t> </a:t>
            </a:r>
            <a:r>
              <a:rPr lang="en-US" dirty="0" err="1"/>
              <a:t>ini</a:t>
            </a:r>
            <a:r>
              <a:rPr lang="en-US" dirty="0"/>
              <a:t> </a:t>
            </a:r>
            <a:r>
              <a:rPr lang="id-ID" dirty="0"/>
              <a:t>Sekretariat DPRD Provinsi Sumatera Selatan</a:t>
            </a:r>
            <a:r>
              <a:rPr lang="en-US" dirty="0"/>
              <a:t> </a:t>
            </a:r>
            <a:r>
              <a:rPr lang="en-US" dirty="0" err="1"/>
              <a:t>lebih</a:t>
            </a:r>
            <a:r>
              <a:rPr lang="en-US" dirty="0"/>
              <a:t> </a:t>
            </a:r>
            <a:r>
              <a:rPr lang="en-US" dirty="0" err="1"/>
              <a:t>meningkatkan</a:t>
            </a:r>
            <a:r>
              <a:rPr lang="en-US" dirty="0"/>
              <a:t>  </a:t>
            </a:r>
            <a:r>
              <a:rPr lang="en-US" dirty="0" err="1"/>
              <a:t>kinerjanya</a:t>
            </a:r>
            <a:r>
              <a:rPr lang="en-US" dirty="0"/>
              <a:t> </a:t>
            </a:r>
            <a:r>
              <a:rPr lang="en-US" dirty="0" err="1"/>
              <a:t>dalam</a:t>
            </a:r>
            <a:r>
              <a:rPr lang="en-US" dirty="0"/>
              <a:t> </a:t>
            </a:r>
            <a:r>
              <a:rPr lang="en-US" dirty="0" err="1"/>
              <a:t>memberikan</a:t>
            </a:r>
            <a:r>
              <a:rPr lang="en-US" dirty="0"/>
              <a:t> </a:t>
            </a:r>
            <a:r>
              <a:rPr lang="en-US" dirty="0" err="1"/>
              <a:t>pelayanan</a:t>
            </a:r>
            <a:r>
              <a:rPr lang="en-US" dirty="0"/>
              <a:t> </a:t>
            </a:r>
            <a:r>
              <a:rPr lang="en-US" dirty="0" err="1"/>
              <a:t>kepada</a:t>
            </a:r>
            <a:r>
              <a:rPr lang="en-US" dirty="0"/>
              <a:t> </a:t>
            </a:r>
            <a:r>
              <a:rPr lang="en-US" dirty="0" err="1"/>
              <a:t>masyarakat</a:t>
            </a:r>
            <a:r>
              <a:rPr lang="en-US" dirty="0"/>
              <a:t> di </a:t>
            </a:r>
            <a:r>
              <a:rPr lang="id-ID" dirty="0"/>
              <a:t>provinsi Sumatera Selatan</a:t>
            </a:r>
            <a:r>
              <a:rPr lang="en-US" dirty="0"/>
              <a:t>. </a:t>
            </a:r>
            <a:r>
              <a:rPr lang="id-ID" dirty="0"/>
              <a:t>Masyarakat </a:t>
            </a:r>
            <a:r>
              <a:rPr lang="en-US" dirty="0" err="1"/>
              <a:t>dapat</a:t>
            </a:r>
            <a:r>
              <a:rPr lang="en-US" dirty="0"/>
              <a:t> </a:t>
            </a:r>
            <a:r>
              <a:rPr lang="id-ID" dirty="0"/>
              <a:t>lebih mudah dalam menyalurkan aspirasinya </a:t>
            </a:r>
            <a:r>
              <a:rPr lang="en-US" dirty="0" err="1"/>
              <a:t>tentang</a:t>
            </a:r>
            <a:r>
              <a:rPr lang="en-US" dirty="0"/>
              <a:t> </a:t>
            </a:r>
            <a:r>
              <a:rPr lang="en-US" dirty="0" err="1"/>
              <a:t>permasalahan</a:t>
            </a:r>
            <a:r>
              <a:rPr lang="en-US" dirty="0"/>
              <a:t> </a:t>
            </a:r>
            <a:r>
              <a:rPr lang="en-US" dirty="0" err="1"/>
              <a:t>dengan</a:t>
            </a:r>
            <a:r>
              <a:rPr lang="en-US" dirty="0"/>
              <a:t> </a:t>
            </a:r>
            <a:r>
              <a:rPr lang="en-US" dirty="0" err="1"/>
              <a:t>mudah</a:t>
            </a:r>
            <a:r>
              <a:rPr lang="en-US" dirty="0"/>
              <a:t>, </a:t>
            </a:r>
            <a:r>
              <a:rPr lang="id-ID" dirty="0"/>
              <a:t>Sekretariat DPRD Provinsi Sumatera Selatan</a:t>
            </a:r>
            <a:r>
              <a:rPr lang="en-US" dirty="0"/>
              <a:t> </a:t>
            </a:r>
            <a:r>
              <a:rPr lang="en-US" dirty="0" err="1"/>
              <a:t>dapat</a:t>
            </a:r>
            <a:r>
              <a:rPr lang="en-US" dirty="0"/>
              <a:t> </a:t>
            </a:r>
            <a:r>
              <a:rPr lang="en-US" dirty="0" err="1"/>
              <a:t>dengan</a:t>
            </a:r>
            <a:r>
              <a:rPr lang="en-US" dirty="0"/>
              <a:t> </a:t>
            </a:r>
            <a:r>
              <a:rPr lang="en-US" dirty="0" err="1"/>
              <a:t>mudah</a:t>
            </a:r>
            <a:r>
              <a:rPr lang="en-US" dirty="0"/>
              <a:t> </a:t>
            </a:r>
            <a:r>
              <a:rPr lang="en-US" dirty="0" err="1"/>
              <a:t>menginformasikan</a:t>
            </a:r>
            <a:r>
              <a:rPr lang="id-ID" dirty="0"/>
              <a:t> kepada OPD terkait dan anggota DPRD terkait aspirasi masyarakat ini.  </a:t>
            </a:r>
            <a:endParaRPr lang="en-US" dirty="0"/>
          </a:p>
          <a:p>
            <a:pPr marL="0" indent="0" algn="just">
              <a:buFont typeface="Arial" panose="020B0604020202020204" pitchFamily="34" charset="0"/>
              <a:buNone/>
            </a:pPr>
            <a:r>
              <a:rPr lang="id-ID" dirty="0"/>
              <a:t>	</a:t>
            </a:r>
            <a:r>
              <a:rPr lang="en-US" dirty="0" err="1"/>
              <a:t>Selain</a:t>
            </a:r>
            <a:r>
              <a:rPr lang="en-US" dirty="0"/>
              <a:t> </a:t>
            </a:r>
            <a:r>
              <a:rPr lang="en-US" dirty="0" err="1"/>
              <a:t>itu</a:t>
            </a:r>
            <a:r>
              <a:rPr lang="en-US" dirty="0"/>
              <a:t> </a:t>
            </a:r>
            <a:r>
              <a:rPr lang="en-US" dirty="0" err="1"/>
              <a:t>proyek</a:t>
            </a:r>
            <a:r>
              <a:rPr lang="en-US" dirty="0"/>
              <a:t> </a:t>
            </a:r>
            <a:r>
              <a:rPr lang="en-US" dirty="0" err="1"/>
              <a:t>perubahan</a:t>
            </a:r>
            <a:r>
              <a:rPr lang="en-US" dirty="0"/>
              <a:t> </a:t>
            </a:r>
            <a:r>
              <a:rPr lang="en-US" dirty="0" err="1"/>
              <a:t>ini</a:t>
            </a:r>
            <a:r>
              <a:rPr lang="en-US" dirty="0"/>
              <a:t> </a:t>
            </a:r>
            <a:r>
              <a:rPr lang="en-US" dirty="0" err="1"/>
              <a:t>juga</a:t>
            </a:r>
            <a:r>
              <a:rPr lang="en-US" dirty="0"/>
              <a:t> </a:t>
            </a:r>
            <a:r>
              <a:rPr lang="en-US" dirty="0" err="1"/>
              <a:t>menjadi</a:t>
            </a:r>
            <a:r>
              <a:rPr lang="en-US" dirty="0"/>
              <a:t> </a:t>
            </a:r>
            <a:r>
              <a:rPr lang="en-US" dirty="0" err="1"/>
              <a:t>bukti</a:t>
            </a:r>
            <a:r>
              <a:rPr lang="en-US" dirty="0"/>
              <a:t>, </a:t>
            </a:r>
            <a:r>
              <a:rPr lang="en-US" dirty="0" err="1"/>
              <a:t>bahwa</a:t>
            </a:r>
            <a:r>
              <a:rPr lang="en-US" dirty="0"/>
              <a:t> </a:t>
            </a:r>
            <a:r>
              <a:rPr lang="id-ID" dirty="0"/>
              <a:t>Sekretariat DPRD Provinsi Sumatera Selatan</a:t>
            </a:r>
            <a:r>
              <a:rPr lang="en-US" dirty="0"/>
              <a:t> </a:t>
            </a:r>
            <a:r>
              <a:rPr lang="en-US" dirty="0" err="1"/>
              <a:t>adalah</a:t>
            </a:r>
            <a:r>
              <a:rPr lang="en-US" dirty="0"/>
              <a:t> </a:t>
            </a:r>
            <a:r>
              <a:rPr lang="en-US" dirty="0" err="1"/>
              <a:t>organisasi</a:t>
            </a:r>
            <a:r>
              <a:rPr lang="en-US" dirty="0"/>
              <a:t> yang agile </a:t>
            </a:r>
            <a:r>
              <a:rPr lang="en-US" dirty="0" err="1"/>
              <a:t>dan</a:t>
            </a:r>
            <a:r>
              <a:rPr lang="en-US" dirty="0"/>
              <a:t> </a:t>
            </a:r>
            <a:r>
              <a:rPr lang="en-US" dirty="0" err="1"/>
              <a:t>adaptif</a:t>
            </a:r>
            <a:r>
              <a:rPr lang="en-US" dirty="0"/>
              <a:t>, </a:t>
            </a:r>
            <a:r>
              <a:rPr lang="en-US" dirty="0" err="1"/>
              <a:t>yaitu</a:t>
            </a:r>
            <a:r>
              <a:rPr lang="en-US" dirty="0"/>
              <a:t> </a:t>
            </a:r>
            <a:r>
              <a:rPr lang="en-US" dirty="0" err="1"/>
              <a:t>organisasi</a:t>
            </a:r>
            <a:r>
              <a:rPr lang="en-US" dirty="0"/>
              <a:t> yang </a:t>
            </a:r>
            <a:r>
              <a:rPr lang="en-US" dirty="0" err="1"/>
              <a:t>mampu</a:t>
            </a:r>
            <a:r>
              <a:rPr lang="en-US" dirty="0"/>
              <a:t> </a:t>
            </a:r>
            <a:r>
              <a:rPr lang="en-US" dirty="0" err="1"/>
              <a:t>dengan</a:t>
            </a:r>
            <a:r>
              <a:rPr lang="en-US" dirty="0"/>
              <a:t> </a:t>
            </a:r>
            <a:r>
              <a:rPr lang="en-US" dirty="0" err="1"/>
              <a:t>cepat</a:t>
            </a:r>
            <a:r>
              <a:rPr lang="en-US" dirty="0"/>
              <a:t> </a:t>
            </a:r>
            <a:r>
              <a:rPr lang="en-US" dirty="0" err="1"/>
              <a:t>merespon</a:t>
            </a:r>
            <a:r>
              <a:rPr lang="en-US" dirty="0"/>
              <a:t> </a:t>
            </a:r>
            <a:r>
              <a:rPr lang="en-US" dirty="0" err="1"/>
              <a:t>perubahan</a:t>
            </a:r>
            <a:r>
              <a:rPr lang="en-US" dirty="0"/>
              <a:t> </a:t>
            </a:r>
            <a:r>
              <a:rPr lang="en-US" dirty="0" err="1"/>
              <a:t>dan</a:t>
            </a:r>
            <a:r>
              <a:rPr lang="en-US" dirty="0"/>
              <a:t> </a:t>
            </a:r>
            <a:r>
              <a:rPr lang="en-US" dirty="0" err="1"/>
              <a:t>beradaptasi</a:t>
            </a:r>
            <a:r>
              <a:rPr lang="en-US" dirty="0"/>
              <a:t> </a:t>
            </a:r>
            <a:r>
              <a:rPr lang="en-US" dirty="0" err="1"/>
              <a:t>dengan</a:t>
            </a:r>
            <a:r>
              <a:rPr lang="en-US" dirty="0"/>
              <a:t> </a:t>
            </a:r>
            <a:r>
              <a:rPr lang="en-US" dirty="0" err="1"/>
              <a:t>keadaan</a:t>
            </a:r>
            <a:r>
              <a:rPr lang="en-US" dirty="0"/>
              <a:t> </a:t>
            </a:r>
            <a:r>
              <a:rPr lang="en-US" dirty="0" err="1"/>
              <a:t>serta</a:t>
            </a:r>
            <a:r>
              <a:rPr lang="en-US" dirty="0"/>
              <a:t> </a:t>
            </a:r>
            <a:r>
              <a:rPr lang="en-US" dirty="0" err="1"/>
              <a:t>perkembangan</a:t>
            </a:r>
            <a:r>
              <a:rPr lang="en-US" dirty="0"/>
              <a:t> zaman. </a:t>
            </a:r>
          </a:p>
          <a:p>
            <a:endParaRPr lang="en-US" dirty="0"/>
          </a:p>
        </p:txBody>
      </p:sp>
    </p:spTree>
    <p:extLst>
      <p:ext uri="{BB962C8B-B14F-4D97-AF65-F5344CB8AC3E}">
        <p14:creationId xmlns:p14="http://schemas.microsoft.com/office/powerpoint/2010/main" val="644344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2787" y="-859"/>
            <a:ext cx="6870787" cy="9906859"/>
          </a:xfrm>
          <a:prstGeom prst="rect">
            <a:avLst/>
          </a:prstGeom>
        </p:spPr>
      </p:pic>
      <p:sp>
        <p:nvSpPr>
          <p:cNvPr id="2" name="Title 1"/>
          <p:cNvSpPr>
            <a:spLocks noGrp="1"/>
          </p:cNvSpPr>
          <p:nvPr>
            <p:ph type="title" idx="4294967295"/>
          </p:nvPr>
        </p:nvSpPr>
        <p:spPr>
          <a:xfrm>
            <a:off x="573995" y="1231379"/>
            <a:ext cx="5915025" cy="720824"/>
          </a:xfrm>
        </p:spPr>
        <p:txBody>
          <a:bodyPr>
            <a:normAutofit/>
          </a:bodyPr>
          <a:lstStyle/>
          <a:p>
            <a:r>
              <a:rPr lang="en-US" dirty="0" err="1"/>
              <a:t>Daftar</a:t>
            </a:r>
            <a:r>
              <a:rPr lang="en-US" dirty="0"/>
              <a:t> </a:t>
            </a:r>
            <a:r>
              <a:rPr lang="en-US" dirty="0" err="1"/>
              <a:t>isi</a:t>
            </a:r>
            <a:endParaRPr lang="en-US" dirty="0"/>
          </a:p>
        </p:txBody>
      </p:sp>
      <p:sp>
        <p:nvSpPr>
          <p:cNvPr id="4" name="Slide Number Placeholder 3"/>
          <p:cNvSpPr>
            <a:spLocks noGrp="1"/>
          </p:cNvSpPr>
          <p:nvPr>
            <p:ph type="sldNum" sz="quarter" idx="12"/>
          </p:nvPr>
        </p:nvSpPr>
        <p:spPr/>
        <p:txBody>
          <a:bodyPr/>
          <a:lstStyle/>
          <a:p>
            <a:fld id="{46EC08D2-4672-43EB-ADB2-B583FFB4DD81}" type="slidenum">
              <a:rPr lang="en-US" smtClean="0"/>
              <a:pPr/>
              <a:t>4</a:t>
            </a:fld>
            <a:endParaRPr lang="en-US"/>
          </a:p>
        </p:txBody>
      </p:sp>
      <p:sp>
        <p:nvSpPr>
          <p:cNvPr id="3" name="Rectangle 2"/>
          <p:cNvSpPr/>
          <p:nvPr/>
        </p:nvSpPr>
        <p:spPr>
          <a:xfrm>
            <a:off x="573995" y="2098946"/>
            <a:ext cx="6558957" cy="3539430"/>
          </a:xfrm>
          <a:prstGeom prst="rect">
            <a:avLst/>
          </a:prstGeom>
        </p:spPr>
        <p:txBody>
          <a:bodyPr wrap="square">
            <a:spAutoFit/>
          </a:bodyPr>
          <a:lstStyle/>
          <a:p>
            <a:r>
              <a:rPr lang="id-ID" sz="1400" dirty="0">
                <a:latin typeface="Berlin Sans FB" panose="020E0602020502020306" pitchFamily="34" charset="0"/>
                <a:ea typeface="Calibri" panose="020F0502020204030204" pitchFamily="34" charset="0"/>
                <a:cs typeface="Times New Roman" panose="02020603050405020304" pitchFamily="18" charset="0"/>
              </a:rPr>
              <a:t>01. </a:t>
            </a:r>
            <a:r>
              <a:rPr lang="en-US" sz="1400" dirty="0">
                <a:latin typeface="Berlin Sans FB" panose="020E0602020502020306" pitchFamily="34" charset="0"/>
                <a:ea typeface="Calibri" panose="020F0502020204030204" pitchFamily="34" charset="0"/>
                <a:cs typeface="Times New Roman" panose="02020603050405020304" pitchFamily="18" charset="0"/>
              </a:rPr>
              <a:t>Cover</a:t>
            </a:r>
          </a:p>
          <a:p>
            <a:r>
              <a:rPr lang="id-ID" sz="1400" dirty="0">
                <a:latin typeface="Berlin Sans FB" panose="020E0602020502020306" pitchFamily="34" charset="0"/>
                <a:ea typeface="Calibri" panose="020F0502020204030204" pitchFamily="34" charset="0"/>
                <a:cs typeface="Times New Roman" panose="02020603050405020304" pitchFamily="18" charset="0"/>
              </a:rPr>
              <a:t>02. Susunan Tim Efektif</a:t>
            </a:r>
            <a:endParaRPr lang="en-US" sz="1400" dirty="0">
              <a:latin typeface="Berlin Sans FB" panose="020E0602020502020306" pitchFamily="34" charset="0"/>
              <a:ea typeface="Calibri" panose="020F0502020204030204" pitchFamily="34" charset="0"/>
              <a:cs typeface="Times New Roman" panose="02020603050405020304" pitchFamily="18" charset="0"/>
            </a:endParaRPr>
          </a:p>
          <a:p>
            <a:r>
              <a:rPr lang="id-ID" sz="1400" dirty="0">
                <a:latin typeface="Berlin Sans FB" panose="020E0602020502020306" pitchFamily="34" charset="0"/>
                <a:ea typeface="Calibri" panose="020F0502020204030204" pitchFamily="34" charset="0"/>
                <a:cs typeface="Times New Roman" panose="02020603050405020304" pitchFamily="18" charset="0"/>
              </a:rPr>
              <a:t>03. </a:t>
            </a:r>
            <a:r>
              <a:rPr lang="en-US" sz="1400" dirty="0">
                <a:latin typeface="Berlin Sans FB" panose="020E0602020502020306" pitchFamily="34" charset="0"/>
                <a:ea typeface="Calibri" panose="020F0502020204030204" pitchFamily="34" charset="0"/>
                <a:cs typeface="Times New Roman" panose="02020603050405020304" pitchFamily="18" charset="0"/>
              </a:rPr>
              <a:t>Dari </a:t>
            </a:r>
            <a:r>
              <a:rPr lang="en-US" sz="1400" dirty="0" err="1">
                <a:latin typeface="Berlin Sans FB" panose="020E0602020502020306" pitchFamily="34" charset="0"/>
                <a:ea typeface="Calibri" panose="020F0502020204030204" pitchFamily="34" charset="0"/>
                <a:cs typeface="Times New Roman" panose="02020603050405020304" pitchFamily="18" charset="0"/>
              </a:rPr>
              <a:t>Redaksi</a:t>
            </a:r>
            <a:endParaRPr lang="en-US" sz="1400" dirty="0">
              <a:latin typeface="Berlin Sans FB" panose="020E0602020502020306" pitchFamily="34" charset="0"/>
              <a:ea typeface="Calibri" panose="020F0502020204030204" pitchFamily="34" charset="0"/>
              <a:cs typeface="Times New Roman" panose="02020603050405020304" pitchFamily="18" charset="0"/>
            </a:endParaRPr>
          </a:p>
          <a:p>
            <a:r>
              <a:rPr lang="id-ID" sz="1400" dirty="0">
                <a:latin typeface="Berlin Sans FB" panose="020E0602020502020306" pitchFamily="34" charset="0"/>
                <a:ea typeface="Calibri" panose="020F0502020204030204" pitchFamily="34" charset="0"/>
                <a:cs typeface="Times New Roman" panose="02020603050405020304" pitchFamily="18" charset="0"/>
              </a:rPr>
              <a:t>04. </a:t>
            </a:r>
            <a:r>
              <a:rPr lang="en-US" sz="1400" dirty="0" err="1">
                <a:latin typeface="Berlin Sans FB" panose="020E0602020502020306" pitchFamily="34" charset="0"/>
                <a:ea typeface="Calibri" panose="020F0502020204030204" pitchFamily="34" charset="0"/>
                <a:cs typeface="Times New Roman" panose="02020603050405020304" pitchFamily="18" charset="0"/>
              </a:rPr>
              <a:t>Daftar</a:t>
            </a:r>
            <a:r>
              <a:rPr lang="en-US" sz="1400" dirty="0">
                <a:latin typeface="Berlin Sans FB" panose="020E0602020502020306" pitchFamily="34" charset="0"/>
                <a:ea typeface="Calibri" panose="020F0502020204030204" pitchFamily="34" charset="0"/>
                <a:cs typeface="Times New Roman" panose="02020603050405020304" pitchFamily="18" charset="0"/>
              </a:rPr>
              <a:t> Isi</a:t>
            </a:r>
          </a:p>
          <a:p>
            <a:r>
              <a:rPr lang="id-ID" sz="1400" dirty="0">
                <a:latin typeface="Berlin Sans FB" panose="020E0602020502020306" pitchFamily="34" charset="0"/>
                <a:ea typeface="Calibri" panose="020F0502020204030204" pitchFamily="34" charset="0"/>
                <a:cs typeface="Times New Roman" panose="02020603050405020304" pitchFamily="18" charset="0"/>
              </a:rPr>
              <a:t>05. </a:t>
            </a:r>
            <a:r>
              <a:rPr lang="en-US" sz="1400" dirty="0" err="1">
                <a:latin typeface="Berlin Sans FB" panose="020E0602020502020306" pitchFamily="34" charset="0"/>
                <a:ea typeface="Calibri" panose="020F0502020204030204" pitchFamily="34" charset="0"/>
                <a:cs typeface="Times New Roman" panose="02020603050405020304" pitchFamily="18" charset="0"/>
              </a:rPr>
              <a:t>Ringkasan</a:t>
            </a:r>
            <a:r>
              <a:rPr lang="en-US" sz="1400" dirty="0">
                <a:latin typeface="Berlin Sans FB" panose="020E0602020502020306" pitchFamily="34" charset="0"/>
                <a:ea typeface="Calibri" panose="020F0502020204030204" pitchFamily="34" charset="0"/>
                <a:cs typeface="Times New Roman" panose="02020603050405020304" pitchFamily="18" charset="0"/>
              </a:rPr>
              <a:t>  </a:t>
            </a:r>
            <a:r>
              <a:rPr lang="en-US" sz="1400" dirty="0" err="1">
                <a:latin typeface="Berlin Sans FB" panose="020E0602020502020306" pitchFamily="34" charset="0"/>
                <a:ea typeface="Calibri" panose="020F0502020204030204" pitchFamily="34" charset="0"/>
                <a:cs typeface="Times New Roman" panose="02020603050405020304" pitchFamily="18" charset="0"/>
              </a:rPr>
              <a:t>Rancangan</a:t>
            </a:r>
            <a:r>
              <a:rPr lang="en-US" sz="1400" dirty="0">
                <a:latin typeface="Berlin Sans FB" panose="020E0602020502020306" pitchFamily="34" charset="0"/>
                <a:ea typeface="Calibri" panose="020F0502020204030204" pitchFamily="34" charset="0"/>
                <a:cs typeface="Times New Roman" panose="02020603050405020304" pitchFamily="18" charset="0"/>
              </a:rPr>
              <a:t> </a:t>
            </a:r>
            <a:r>
              <a:rPr lang="en-US" sz="1400" dirty="0" err="1">
                <a:latin typeface="Berlin Sans FB" panose="020E0602020502020306" pitchFamily="34" charset="0"/>
                <a:ea typeface="Calibri" panose="020F0502020204030204" pitchFamily="34" charset="0"/>
                <a:cs typeface="Times New Roman" panose="02020603050405020304" pitchFamily="18" charset="0"/>
              </a:rPr>
              <a:t>Proyek</a:t>
            </a:r>
            <a:r>
              <a:rPr lang="en-US" sz="1400" dirty="0">
                <a:latin typeface="Berlin Sans FB" panose="020E0602020502020306" pitchFamily="34" charset="0"/>
                <a:ea typeface="Calibri" panose="020F0502020204030204" pitchFamily="34" charset="0"/>
                <a:cs typeface="Times New Roman" panose="02020603050405020304" pitchFamily="18" charset="0"/>
              </a:rPr>
              <a:t> </a:t>
            </a:r>
            <a:r>
              <a:rPr lang="en-US" sz="1400" dirty="0" err="1">
                <a:latin typeface="Berlin Sans FB" panose="020E0602020502020306" pitchFamily="34" charset="0"/>
                <a:ea typeface="Calibri" panose="020F0502020204030204" pitchFamily="34" charset="0"/>
                <a:cs typeface="Times New Roman" panose="02020603050405020304" pitchFamily="18" charset="0"/>
              </a:rPr>
              <a:t>Perubahan</a:t>
            </a:r>
            <a:endParaRPr lang="en-US" sz="1400" dirty="0">
              <a:latin typeface="Berlin Sans FB" panose="020E0602020502020306" pitchFamily="34" charset="0"/>
              <a:ea typeface="Calibri" panose="020F0502020204030204" pitchFamily="34" charset="0"/>
              <a:cs typeface="Times New Roman" panose="02020603050405020304" pitchFamily="18" charset="0"/>
            </a:endParaRPr>
          </a:p>
          <a:p>
            <a:r>
              <a:rPr lang="id-ID" sz="1400" dirty="0">
                <a:latin typeface="Berlin Sans FB" panose="020E0602020502020306" pitchFamily="34" charset="0"/>
                <a:ea typeface="Calibri" panose="020F0502020204030204" pitchFamily="34" charset="0"/>
                <a:cs typeface="Times New Roman" panose="02020603050405020304" pitchFamily="18" charset="0"/>
              </a:rPr>
              <a:t>06. </a:t>
            </a:r>
            <a:r>
              <a:rPr lang="en-US" sz="1400" dirty="0" err="1">
                <a:latin typeface="Berlin Sans FB" panose="020E0602020502020306" pitchFamily="34" charset="0"/>
                <a:ea typeface="Calibri" panose="020F0502020204030204" pitchFamily="34" charset="0"/>
                <a:cs typeface="Times New Roman" panose="02020603050405020304" pitchFamily="18" charset="0"/>
              </a:rPr>
              <a:t>Profil</a:t>
            </a:r>
            <a:r>
              <a:rPr lang="en-US" sz="1400" dirty="0">
                <a:latin typeface="Berlin Sans FB" panose="020E0602020502020306" pitchFamily="34" charset="0"/>
                <a:ea typeface="Calibri" panose="020F0502020204030204" pitchFamily="34" charset="0"/>
                <a:cs typeface="Times New Roman" panose="02020603050405020304" pitchFamily="18" charset="0"/>
              </a:rPr>
              <a:t> </a:t>
            </a:r>
            <a:r>
              <a:rPr lang="en-US" sz="1400" dirty="0" err="1">
                <a:latin typeface="Berlin Sans FB" panose="020E0602020502020306" pitchFamily="34" charset="0"/>
                <a:ea typeface="Calibri" panose="020F0502020204030204" pitchFamily="34" charset="0"/>
                <a:cs typeface="Times New Roman" panose="02020603050405020304" pitchFamily="18" charset="0"/>
              </a:rPr>
              <a:t>Pelayanan</a:t>
            </a:r>
            <a:r>
              <a:rPr lang="en-US" sz="1400" dirty="0">
                <a:latin typeface="Berlin Sans FB" panose="020E0602020502020306" pitchFamily="34" charset="0"/>
                <a:ea typeface="Calibri" panose="020F0502020204030204" pitchFamily="34" charset="0"/>
                <a:cs typeface="Times New Roman" panose="02020603050405020304" pitchFamily="18" charset="0"/>
              </a:rPr>
              <a:t> </a:t>
            </a:r>
            <a:r>
              <a:rPr lang="en-US" sz="1400" dirty="0" err="1">
                <a:latin typeface="Berlin Sans FB" panose="020E0602020502020306" pitchFamily="34" charset="0"/>
                <a:ea typeface="Calibri" panose="020F0502020204030204" pitchFamily="34" charset="0"/>
                <a:cs typeface="Times New Roman" panose="02020603050405020304" pitchFamily="18" charset="0"/>
              </a:rPr>
              <a:t>Organisasi</a:t>
            </a:r>
            <a:endParaRPr lang="en-US" sz="1400" dirty="0">
              <a:latin typeface="Berlin Sans FB" panose="020E0602020502020306" pitchFamily="34" charset="0"/>
              <a:ea typeface="Calibri" panose="020F0502020204030204" pitchFamily="34" charset="0"/>
              <a:cs typeface="Times New Roman" panose="02020603050405020304" pitchFamily="18" charset="0"/>
            </a:endParaRPr>
          </a:p>
          <a:p>
            <a:r>
              <a:rPr lang="id-ID" sz="1400" dirty="0">
                <a:latin typeface="Berlin Sans FB" panose="020E0602020502020306" pitchFamily="34" charset="0"/>
                <a:ea typeface="Calibri" panose="020F0502020204030204" pitchFamily="34" charset="0"/>
                <a:cs typeface="Times New Roman" panose="02020603050405020304" pitchFamily="18" charset="0"/>
              </a:rPr>
              <a:t>08. </a:t>
            </a:r>
            <a:r>
              <a:rPr lang="en-US" sz="1400" dirty="0" err="1">
                <a:latin typeface="Berlin Sans FB" panose="020E0602020502020306" pitchFamily="34" charset="0"/>
                <a:ea typeface="Calibri" panose="020F0502020204030204" pitchFamily="34" charset="0"/>
                <a:cs typeface="Times New Roman" panose="02020603050405020304" pitchFamily="18" charset="0"/>
              </a:rPr>
              <a:t>Tujuan</a:t>
            </a:r>
            <a:r>
              <a:rPr lang="en-US" sz="1400" dirty="0">
                <a:latin typeface="Berlin Sans FB" panose="020E0602020502020306" pitchFamily="34" charset="0"/>
                <a:ea typeface="Calibri" panose="020F0502020204030204" pitchFamily="34" charset="0"/>
                <a:cs typeface="Times New Roman" panose="02020603050405020304" pitchFamily="18" charset="0"/>
              </a:rPr>
              <a:t> Dan </a:t>
            </a:r>
            <a:r>
              <a:rPr lang="en-US" sz="1400" dirty="0" err="1">
                <a:latin typeface="Berlin Sans FB" panose="020E0602020502020306" pitchFamily="34" charset="0"/>
                <a:ea typeface="Calibri" panose="020F0502020204030204" pitchFamily="34" charset="0"/>
                <a:cs typeface="Times New Roman" panose="02020603050405020304" pitchFamily="18" charset="0"/>
              </a:rPr>
              <a:t>Manfaat</a:t>
            </a:r>
            <a:endParaRPr lang="en-US" sz="1400" dirty="0">
              <a:latin typeface="Berlin Sans FB" panose="020E0602020502020306" pitchFamily="34" charset="0"/>
              <a:ea typeface="Calibri" panose="020F0502020204030204" pitchFamily="34" charset="0"/>
              <a:cs typeface="Times New Roman" panose="02020603050405020304" pitchFamily="18" charset="0"/>
            </a:endParaRPr>
          </a:p>
          <a:p>
            <a:r>
              <a:rPr lang="id-ID" sz="1400" dirty="0">
                <a:latin typeface="Berlin Sans FB" panose="020E0602020502020306" pitchFamily="34" charset="0"/>
                <a:ea typeface="Calibri" panose="020F0502020204030204" pitchFamily="34" charset="0"/>
                <a:cs typeface="Times New Roman" panose="02020603050405020304" pitchFamily="18" charset="0"/>
              </a:rPr>
              <a:t>09. </a:t>
            </a:r>
            <a:r>
              <a:rPr lang="en-US" sz="1400" dirty="0">
                <a:latin typeface="Berlin Sans FB" panose="020E0602020502020306" pitchFamily="34" charset="0"/>
                <a:ea typeface="Calibri" panose="020F0502020204030204" pitchFamily="34" charset="0"/>
                <a:cs typeface="Times New Roman" panose="02020603050405020304" pitchFamily="18" charset="0"/>
              </a:rPr>
              <a:t>Output Dan Outcome</a:t>
            </a:r>
            <a:r>
              <a:rPr lang="id-ID" sz="1400" dirty="0">
                <a:latin typeface="Berlin Sans FB" panose="020E0602020502020306" pitchFamily="34" charset="0"/>
                <a:ea typeface="Calibri" panose="020F0502020204030204" pitchFamily="34" charset="0"/>
                <a:cs typeface="Times New Roman" panose="02020603050405020304" pitchFamily="18" charset="0"/>
              </a:rPr>
              <a:t> </a:t>
            </a:r>
            <a:r>
              <a:rPr lang="en-US" sz="1400" dirty="0" err="1">
                <a:latin typeface="Berlin Sans FB" panose="020E0602020502020306" pitchFamily="34" charset="0"/>
                <a:ea typeface="Calibri" panose="020F0502020204030204" pitchFamily="34" charset="0"/>
                <a:cs typeface="Times New Roman" panose="02020603050405020304" pitchFamily="18" charset="0"/>
              </a:rPr>
              <a:t>Proyek</a:t>
            </a:r>
            <a:r>
              <a:rPr lang="en-US" sz="1400" dirty="0">
                <a:latin typeface="Berlin Sans FB" panose="020E0602020502020306" pitchFamily="34" charset="0"/>
                <a:ea typeface="Calibri" panose="020F0502020204030204" pitchFamily="34" charset="0"/>
                <a:cs typeface="Times New Roman" panose="02020603050405020304" pitchFamily="18" charset="0"/>
              </a:rPr>
              <a:t> </a:t>
            </a:r>
            <a:r>
              <a:rPr lang="en-US" sz="1400" dirty="0" err="1">
                <a:latin typeface="Berlin Sans FB" panose="020E0602020502020306" pitchFamily="34" charset="0"/>
                <a:ea typeface="Calibri" panose="020F0502020204030204" pitchFamily="34" charset="0"/>
                <a:cs typeface="Times New Roman" panose="02020603050405020304" pitchFamily="18" charset="0"/>
              </a:rPr>
              <a:t>Perubahan</a:t>
            </a:r>
            <a:endParaRPr lang="en-US" sz="1400" dirty="0">
              <a:latin typeface="Berlin Sans FB" panose="020E0602020502020306" pitchFamily="34" charset="0"/>
              <a:ea typeface="Calibri" panose="020F0502020204030204" pitchFamily="34" charset="0"/>
              <a:cs typeface="Times New Roman" panose="02020603050405020304" pitchFamily="18" charset="0"/>
            </a:endParaRPr>
          </a:p>
          <a:p>
            <a:r>
              <a:rPr lang="id-ID" sz="1400" dirty="0">
                <a:latin typeface="Berlin Sans FB" panose="020E0602020502020306" pitchFamily="34" charset="0"/>
                <a:ea typeface="Calibri" panose="020F0502020204030204" pitchFamily="34" charset="0"/>
                <a:cs typeface="Times New Roman" panose="02020603050405020304" pitchFamily="18" charset="0"/>
              </a:rPr>
              <a:t>10. </a:t>
            </a:r>
            <a:r>
              <a:rPr lang="en-US" sz="1400" dirty="0" err="1">
                <a:latin typeface="Berlin Sans FB" panose="020E0602020502020306" pitchFamily="34" charset="0"/>
                <a:ea typeface="Calibri" panose="020F0502020204030204" pitchFamily="34" charset="0"/>
                <a:cs typeface="Times New Roman" panose="02020603050405020304" pitchFamily="18" charset="0"/>
              </a:rPr>
              <a:t>Implementasi</a:t>
            </a:r>
            <a:r>
              <a:rPr lang="en-US" sz="1400" dirty="0">
                <a:latin typeface="Berlin Sans FB" panose="020E0602020502020306" pitchFamily="34" charset="0"/>
                <a:ea typeface="Calibri" panose="020F0502020204030204" pitchFamily="34" charset="0"/>
                <a:cs typeface="Times New Roman" panose="02020603050405020304" pitchFamily="18" charset="0"/>
              </a:rPr>
              <a:t> </a:t>
            </a:r>
            <a:r>
              <a:rPr lang="en-US" sz="1400" dirty="0" err="1">
                <a:latin typeface="Berlin Sans FB" panose="020E0602020502020306" pitchFamily="34" charset="0"/>
                <a:ea typeface="Calibri" panose="020F0502020204030204" pitchFamily="34" charset="0"/>
                <a:cs typeface="Times New Roman" panose="02020603050405020304" pitchFamily="18" charset="0"/>
              </a:rPr>
              <a:t>Proyek</a:t>
            </a:r>
            <a:r>
              <a:rPr lang="en-US" sz="1400" dirty="0">
                <a:latin typeface="Berlin Sans FB" panose="020E0602020502020306" pitchFamily="34" charset="0"/>
                <a:ea typeface="Calibri" panose="020F0502020204030204" pitchFamily="34" charset="0"/>
                <a:cs typeface="Times New Roman" panose="02020603050405020304" pitchFamily="18" charset="0"/>
              </a:rPr>
              <a:t> </a:t>
            </a:r>
            <a:r>
              <a:rPr lang="en-US" sz="1400" dirty="0" err="1">
                <a:latin typeface="Berlin Sans FB" panose="020E0602020502020306" pitchFamily="34" charset="0"/>
                <a:ea typeface="Calibri" panose="020F0502020204030204" pitchFamily="34" charset="0"/>
                <a:cs typeface="Times New Roman" panose="02020603050405020304" pitchFamily="18" charset="0"/>
              </a:rPr>
              <a:t>Perubahan</a:t>
            </a:r>
            <a:r>
              <a:rPr lang="en-US" sz="1400" dirty="0">
                <a:latin typeface="Berlin Sans FB" panose="020E0602020502020306" pitchFamily="34" charset="0"/>
                <a:ea typeface="Calibri" panose="020F0502020204030204" pitchFamily="34" charset="0"/>
                <a:cs typeface="Times New Roman" panose="02020603050405020304" pitchFamily="18" charset="0"/>
              </a:rPr>
              <a:t> </a:t>
            </a:r>
            <a:r>
              <a:rPr lang="en-US" sz="1400" dirty="0" err="1">
                <a:latin typeface="Berlin Sans FB" panose="020E0602020502020306" pitchFamily="34" charset="0"/>
                <a:ea typeface="Calibri" panose="020F0502020204030204" pitchFamily="34" charset="0"/>
                <a:cs typeface="Times New Roman" panose="02020603050405020304" pitchFamily="18" charset="0"/>
              </a:rPr>
              <a:t>Jangka</a:t>
            </a:r>
            <a:r>
              <a:rPr lang="en-US" sz="1400" dirty="0">
                <a:latin typeface="Berlin Sans FB" panose="020E0602020502020306" pitchFamily="34" charset="0"/>
                <a:ea typeface="Calibri" panose="020F0502020204030204" pitchFamily="34" charset="0"/>
                <a:cs typeface="Times New Roman" panose="02020603050405020304" pitchFamily="18" charset="0"/>
              </a:rPr>
              <a:t> </a:t>
            </a:r>
            <a:r>
              <a:rPr lang="en-US" sz="1400" dirty="0" err="1">
                <a:latin typeface="Berlin Sans FB" panose="020E0602020502020306" pitchFamily="34" charset="0"/>
                <a:ea typeface="Calibri" panose="020F0502020204030204" pitchFamily="34" charset="0"/>
                <a:cs typeface="Times New Roman" panose="02020603050405020304" pitchFamily="18" charset="0"/>
              </a:rPr>
              <a:t>Pendek</a:t>
            </a:r>
            <a:endParaRPr lang="en-US" sz="1400" dirty="0">
              <a:latin typeface="Berlin Sans FB" panose="020E0602020502020306" pitchFamily="34" charset="0"/>
              <a:ea typeface="Calibri" panose="020F0502020204030204" pitchFamily="34" charset="0"/>
              <a:cs typeface="Times New Roman" panose="02020603050405020304" pitchFamily="18" charset="0"/>
            </a:endParaRPr>
          </a:p>
          <a:p>
            <a:r>
              <a:rPr lang="id-ID" sz="1400" dirty="0">
                <a:latin typeface="Berlin Sans FB" panose="020E0602020502020306" pitchFamily="34" charset="0"/>
                <a:ea typeface="Calibri" panose="020F0502020204030204" pitchFamily="34" charset="0"/>
                <a:cs typeface="Times New Roman" panose="02020603050405020304" pitchFamily="18" charset="0"/>
              </a:rPr>
              <a:t>19. Kepemimpinan Strategis</a:t>
            </a:r>
            <a:endParaRPr lang="en-US" sz="1400" dirty="0">
              <a:latin typeface="Berlin Sans FB" panose="020E0602020502020306" pitchFamily="34" charset="0"/>
              <a:ea typeface="Calibri" panose="020F0502020204030204" pitchFamily="34" charset="0"/>
              <a:cs typeface="Times New Roman" panose="02020603050405020304" pitchFamily="18" charset="0"/>
            </a:endParaRPr>
          </a:p>
          <a:p>
            <a:r>
              <a:rPr lang="id-ID" sz="1400" dirty="0">
                <a:latin typeface="Berlin Sans FB" panose="020E0602020502020306" pitchFamily="34" charset="0"/>
                <a:ea typeface="Calibri" panose="020F0502020204030204" pitchFamily="34" charset="0"/>
                <a:cs typeface="Times New Roman" panose="02020603050405020304" pitchFamily="18" charset="0"/>
              </a:rPr>
              <a:t>20. </a:t>
            </a:r>
            <a:r>
              <a:rPr lang="en-US" sz="1400" dirty="0" err="1">
                <a:latin typeface="Berlin Sans FB" panose="020E0602020502020306" pitchFamily="34" charset="0"/>
                <a:ea typeface="Calibri" panose="020F0502020204030204" pitchFamily="34" charset="0"/>
                <a:cs typeface="Times New Roman" panose="02020603050405020304" pitchFamily="18" charset="0"/>
              </a:rPr>
              <a:t>Implementasi</a:t>
            </a:r>
            <a:r>
              <a:rPr lang="en-US" sz="1400" dirty="0">
                <a:latin typeface="Berlin Sans FB" panose="020E0602020502020306" pitchFamily="34" charset="0"/>
                <a:ea typeface="Calibri" panose="020F0502020204030204" pitchFamily="34" charset="0"/>
                <a:cs typeface="Times New Roman" panose="02020603050405020304" pitchFamily="18" charset="0"/>
              </a:rPr>
              <a:t> </a:t>
            </a:r>
            <a:r>
              <a:rPr lang="en-US" sz="1400" dirty="0" err="1">
                <a:latin typeface="Berlin Sans FB" panose="020E0602020502020306" pitchFamily="34" charset="0"/>
                <a:ea typeface="Calibri" panose="020F0502020204030204" pitchFamily="34" charset="0"/>
                <a:cs typeface="Times New Roman" panose="02020603050405020304" pitchFamily="18" charset="0"/>
              </a:rPr>
              <a:t>Strategi</a:t>
            </a:r>
            <a:r>
              <a:rPr lang="en-US" sz="1400" dirty="0">
                <a:latin typeface="Berlin Sans FB" panose="020E0602020502020306" pitchFamily="34" charset="0"/>
                <a:ea typeface="Calibri" panose="020F0502020204030204" pitchFamily="34" charset="0"/>
                <a:cs typeface="Times New Roman" panose="02020603050405020304" pitchFamily="18" charset="0"/>
              </a:rPr>
              <a:t> Marketing</a:t>
            </a:r>
          </a:p>
          <a:p>
            <a:r>
              <a:rPr lang="id-ID" sz="1400" dirty="0">
                <a:latin typeface="Berlin Sans FB" panose="020E0602020502020306" pitchFamily="34" charset="0"/>
                <a:ea typeface="Calibri" panose="020F0502020204030204" pitchFamily="34" charset="0"/>
                <a:cs typeface="Times New Roman" panose="02020603050405020304" pitchFamily="18" charset="0"/>
              </a:rPr>
              <a:t>23. </a:t>
            </a:r>
            <a:r>
              <a:rPr lang="en-US" sz="1400" dirty="0" err="1">
                <a:latin typeface="Berlin Sans FB" panose="020E0602020502020306" pitchFamily="34" charset="0"/>
                <a:ea typeface="Calibri" panose="020F0502020204030204" pitchFamily="34" charset="0"/>
                <a:cs typeface="Times New Roman" panose="02020603050405020304" pitchFamily="18" charset="0"/>
              </a:rPr>
              <a:t>Pemanfaatan</a:t>
            </a:r>
            <a:r>
              <a:rPr lang="en-US" sz="1400" dirty="0">
                <a:latin typeface="Berlin Sans FB" panose="020E0602020502020306" pitchFamily="34" charset="0"/>
                <a:ea typeface="Calibri" panose="020F0502020204030204" pitchFamily="34" charset="0"/>
                <a:cs typeface="Times New Roman" panose="02020603050405020304" pitchFamily="18" charset="0"/>
              </a:rPr>
              <a:t> Mata </a:t>
            </a:r>
            <a:r>
              <a:rPr lang="en-US" sz="1400" dirty="0" err="1">
                <a:latin typeface="Berlin Sans FB" panose="020E0602020502020306" pitchFamily="34" charset="0"/>
                <a:ea typeface="Calibri" panose="020F0502020204030204" pitchFamily="34" charset="0"/>
                <a:cs typeface="Times New Roman" panose="02020603050405020304" pitchFamily="18" charset="0"/>
              </a:rPr>
              <a:t>Pelatihan</a:t>
            </a:r>
            <a:r>
              <a:rPr lang="en-US" sz="1400" dirty="0">
                <a:latin typeface="Berlin Sans FB" panose="020E0602020502020306" pitchFamily="34" charset="0"/>
                <a:ea typeface="Calibri" panose="020F0502020204030204" pitchFamily="34" charset="0"/>
                <a:cs typeface="Times New Roman" panose="02020603050405020304" pitchFamily="18" charset="0"/>
              </a:rPr>
              <a:t> </a:t>
            </a:r>
            <a:r>
              <a:rPr lang="en-US" sz="1400" dirty="0" err="1">
                <a:latin typeface="Berlin Sans FB" panose="020E0602020502020306" pitchFamily="34" charset="0"/>
                <a:ea typeface="Calibri" panose="020F0502020204030204" pitchFamily="34" charset="0"/>
                <a:cs typeface="Times New Roman" panose="02020603050405020304" pitchFamily="18" charset="0"/>
              </a:rPr>
              <a:t>Pilihan</a:t>
            </a:r>
            <a:r>
              <a:rPr lang="en-US" sz="1400" dirty="0">
                <a:latin typeface="Berlin Sans FB" panose="020E0602020502020306" pitchFamily="34" charset="0"/>
                <a:ea typeface="Calibri" panose="020F0502020204030204" pitchFamily="34" charset="0"/>
                <a:cs typeface="Times New Roman" panose="02020603050405020304" pitchFamily="18" charset="0"/>
              </a:rPr>
              <a:t> </a:t>
            </a:r>
            <a:endParaRPr lang="id-ID" sz="1400" dirty="0">
              <a:latin typeface="Berlin Sans FB" panose="020E0602020502020306" pitchFamily="34" charset="0"/>
              <a:ea typeface="Calibri" panose="020F0502020204030204" pitchFamily="34" charset="0"/>
              <a:cs typeface="Times New Roman" panose="02020603050405020304" pitchFamily="18" charset="0"/>
            </a:endParaRPr>
          </a:p>
          <a:p>
            <a:r>
              <a:rPr lang="id-ID" sz="1400" dirty="0">
                <a:latin typeface="Berlin Sans FB" panose="020E0602020502020306" pitchFamily="34" charset="0"/>
                <a:ea typeface="Calibri" panose="020F0502020204030204" pitchFamily="34" charset="0"/>
                <a:cs typeface="Times New Roman" panose="02020603050405020304" pitchFamily="18" charset="0"/>
              </a:rPr>
              <a:t>      </a:t>
            </a:r>
            <a:r>
              <a:rPr lang="en-US" sz="1400" dirty="0" err="1">
                <a:latin typeface="Berlin Sans FB" panose="020E0602020502020306" pitchFamily="34" charset="0"/>
                <a:ea typeface="Calibri" panose="020F0502020204030204" pitchFamily="34" charset="0"/>
                <a:cs typeface="Times New Roman" panose="02020603050405020304" pitchFamily="18" charset="0"/>
              </a:rPr>
              <a:t>Dalam</a:t>
            </a:r>
            <a:r>
              <a:rPr lang="en-US" sz="1400" dirty="0">
                <a:latin typeface="Berlin Sans FB" panose="020E0602020502020306" pitchFamily="34" charset="0"/>
                <a:ea typeface="Calibri" panose="020F0502020204030204" pitchFamily="34" charset="0"/>
                <a:cs typeface="Times New Roman" panose="02020603050405020304" pitchFamily="18" charset="0"/>
              </a:rPr>
              <a:t> </a:t>
            </a:r>
            <a:r>
              <a:rPr lang="en-US" sz="1400" dirty="0" err="1">
                <a:latin typeface="Berlin Sans FB" panose="020E0602020502020306" pitchFamily="34" charset="0"/>
                <a:ea typeface="Calibri" panose="020F0502020204030204" pitchFamily="34" charset="0"/>
                <a:cs typeface="Times New Roman" panose="02020603050405020304" pitchFamily="18" charset="0"/>
              </a:rPr>
              <a:t>Implementasi</a:t>
            </a:r>
            <a:r>
              <a:rPr lang="en-US" sz="1400" dirty="0">
                <a:latin typeface="Berlin Sans FB" panose="020E0602020502020306" pitchFamily="34" charset="0"/>
                <a:ea typeface="Calibri" panose="020F0502020204030204" pitchFamily="34" charset="0"/>
                <a:cs typeface="Times New Roman" panose="02020603050405020304" pitchFamily="18" charset="0"/>
              </a:rPr>
              <a:t> </a:t>
            </a:r>
            <a:r>
              <a:rPr lang="en-US" sz="1400" dirty="0" err="1">
                <a:latin typeface="Berlin Sans FB" panose="020E0602020502020306" pitchFamily="34" charset="0"/>
                <a:ea typeface="Calibri" panose="020F0502020204030204" pitchFamily="34" charset="0"/>
                <a:cs typeface="Times New Roman" panose="02020603050405020304" pitchFamily="18" charset="0"/>
              </a:rPr>
              <a:t>Proyek</a:t>
            </a:r>
            <a:r>
              <a:rPr lang="en-US" sz="1400" dirty="0">
                <a:latin typeface="Berlin Sans FB" panose="020E0602020502020306" pitchFamily="34" charset="0"/>
                <a:ea typeface="Calibri" panose="020F0502020204030204" pitchFamily="34" charset="0"/>
                <a:cs typeface="Times New Roman" panose="02020603050405020304" pitchFamily="18" charset="0"/>
              </a:rPr>
              <a:t> </a:t>
            </a:r>
            <a:r>
              <a:rPr lang="en-US" sz="1400" dirty="0" err="1">
                <a:latin typeface="Berlin Sans FB" panose="020E0602020502020306" pitchFamily="34" charset="0"/>
                <a:ea typeface="Calibri" panose="020F0502020204030204" pitchFamily="34" charset="0"/>
                <a:cs typeface="Times New Roman" panose="02020603050405020304" pitchFamily="18" charset="0"/>
              </a:rPr>
              <a:t>Perubahan</a:t>
            </a:r>
            <a:r>
              <a:rPr lang="en-US" sz="1400" dirty="0">
                <a:latin typeface="Berlin Sans FB" panose="020E0602020502020306" pitchFamily="34" charset="0"/>
                <a:ea typeface="Calibri" panose="020F0502020204030204" pitchFamily="34" charset="0"/>
                <a:cs typeface="Times New Roman" panose="02020603050405020304" pitchFamily="18" charset="0"/>
              </a:rPr>
              <a:t> </a:t>
            </a:r>
          </a:p>
          <a:p>
            <a:r>
              <a:rPr lang="id-ID" sz="1400" dirty="0">
                <a:latin typeface="Berlin Sans FB" panose="020E0602020502020306" pitchFamily="34" charset="0"/>
                <a:ea typeface="Calibri" panose="020F0502020204030204" pitchFamily="34" charset="0"/>
                <a:cs typeface="Times New Roman" panose="02020603050405020304" pitchFamily="18" charset="0"/>
              </a:rPr>
              <a:t>24. </a:t>
            </a:r>
            <a:r>
              <a:rPr lang="en-US" sz="1400" dirty="0" err="1">
                <a:latin typeface="Berlin Sans FB" panose="020E0602020502020306" pitchFamily="34" charset="0"/>
                <a:ea typeface="Calibri" panose="020F0502020204030204" pitchFamily="34" charset="0"/>
                <a:cs typeface="Times New Roman" panose="02020603050405020304" pitchFamily="18" charset="0"/>
              </a:rPr>
              <a:t>Keberlanjutan</a:t>
            </a:r>
            <a:r>
              <a:rPr lang="en-US" sz="1400" dirty="0">
                <a:latin typeface="Berlin Sans FB" panose="020E0602020502020306" pitchFamily="34" charset="0"/>
                <a:ea typeface="Calibri" panose="020F0502020204030204" pitchFamily="34" charset="0"/>
                <a:cs typeface="Times New Roman" panose="02020603050405020304" pitchFamily="18" charset="0"/>
              </a:rPr>
              <a:t> </a:t>
            </a:r>
            <a:r>
              <a:rPr lang="en-US" sz="1400" dirty="0" err="1">
                <a:latin typeface="Berlin Sans FB" panose="020E0602020502020306" pitchFamily="34" charset="0"/>
                <a:ea typeface="Calibri" panose="020F0502020204030204" pitchFamily="34" charset="0"/>
                <a:cs typeface="Times New Roman" panose="02020603050405020304" pitchFamily="18" charset="0"/>
              </a:rPr>
              <a:t>Proyek</a:t>
            </a:r>
            <a:r>
              <a:rPr lang="en-US" sz="1400" dirty="0">
                <a:latin typeface="Berlin Sans FB" panose="020E0602020502020306" pitchFamily="34" charset="0"/>
                <a:ea typeface="Calibri" panose="020F0502020204030204" pitchFamily="34" charset="0"/>
                <a:cs typeface="Times New Roman" panose="02020603050405020304" pitchFamily="18" charset="0"/>
              </a:rPr>
              <a:t> </a:t>
            </a:r>
            <a:r>
              <a:rPr lang="en-US" sz="1400" dirty="0" err="1">
                <a:latin typeface="Berlin Sans FB" panose="020E0602020502020306" pitchFamily="34" charset="0"/>
                <a:ea typeface="Calibri" panose="020F0502020204030204" pitchFamily="34" charset="0"/>
                <a:cs typeface="Times New Roman" panose="02020603050405020304" pitchFamily="18" charset="0"/>
              </a:rPr>
              <a:t>Perubahan</a:t>
            </a:r>
            <a:endParaRPr lang="en-US" sz="1400" dirty="0">
              <a:latin typeface="Berlin Sans FB" panose="020E0602020502020306" pitchFamily="34" charset="0"/>
              <a:ea typeface="Calibri" panose="020F0502020204030204" pitchFamily="34" charset="0"/>
              <a:cs typeface="Times New Roman" panose="02020603050405020304" pitchFamily="18" charset="0"/>
            </a:endParaRPr>
          </a:p>
          <a:p>
            <a:r>
              <a:rPr lang="id-ID" sz="1400" dirty="0">
                <a:latin typeface="Berlin Sans FB" panose="020E0602020502020306" pitchFamily="34" charset="0"/>
                <a:ea typeface="Calibri" panose="020F0502020204030204" pitchFamily="34" charset="0"/>
                <a:cs typeface="Times New Roman" panose="02020603050405020304" pitchFamily="18" charset="0"/>
              </a:rPr>
              <a:t>25. Pengembangan Potensi Diri</a:t>
            </a:r>
            <a:endParaRPr lang="en-US" sz="1400" dirty="0">
              <a:latin typeface="Berlin Sans FB" panose="020E0602020502020306" pitchFamily="34" charset="0"/>
              <a:ea typeface="Calibri" panose="020F0502020204030204" pitchFamily="34" charset="0"/>
              <a:cs typeface="Times New Roman" panose="02020603050405020304" pitchFamily="18" charset="0"/>
            </a:endParaRPr>
          </a:p>
          <a:p>
            <a:r>
              <a:rPr lang="id-ID" sz="1400" dirty="0">
                <a:latin typeface="Berlin Sans FB" panose="020E0602020502020306" pitchFamily="34" charset="0"/>
                <a:ea typeface="Calibri" panose="020F0502020204030204" pitchFamily="34" charset="0"/>
                <a:cs typeface="Times New Roman" panose="02020603050405020304" pitchFamily="18" charset="0"/>
              </a:rPr>
              <a:t>26 Penutup</a:t>
            </a:r>
            <a:endParaRPr lang="en-US" sz="1400" dirty="0">
              <a:latin typeface="Berlin Sans FB" panose="020E0602020502020306"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4143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t="5925"/>
          <a:stretch/>
        </p:blipFill>
        <p:spPr>
          <a:xfrm>
            <a:off x="116309" y="2481118"/>
            <a:ext cx="6703796" cy="3959391"/>
          </a:xfrm>
          <a:prstGeom prst="rect">
            <a:avLst/>
          </a:prstGeom>
        </p:spPr>
      </p:pic>
      <p:sp>
        <p:nvSpPr>
          <p:cNvPr id="2" name="Title 1"/>
          <p:cNvSpPr>
            <a:spLocks noGrp="1"/>
          </p:cNvSpPr>
          <p:nvPr>
            <p:ph type="title" idx="4294967295"/>
          </p:nvPr>
        </p:nvSpPr>
        <p:spPr>
          <a:xfrm>
            <a:off x="510696" y="865495"/>
            <a:ext cx="5915025" cy="720824"/>
          </a:xfrm>
        </p:spPr>
        <p:txBody>
          <a:bodyPr>
            <a:noAutofit/>
          </a:bodyPr>
          <a:lstStyle/>
          <a:p>
            <a:r>
              <a:rPr lang="en-US" sz="2400" dirty="0"/>
              <a:t>RINGKASAN  RANCANGAN PROYEK PERUBAHAN</a:t>
            </a:r>
          </a:p>
        </p:txBody>
      </p:sp>
      <p:sp>
        <p:nvSpPr>
          <p:cNvPr id="4" name="Slide Number Placeholder 3"/>
          <p:cNvSpPr>
            <a:spLocks noGrp="1"/>
          </p:cNvSpPr>
          <p:nvPr>
            <p:ph type="sldNum" sz="quarter" idx="12"/>
          </p:nvPr>
        </p:nvSpPr>
        <p:spPr>
          <a:xfrm>
            <a:off x="5122863" y="8922281"/>
            <a:ext cx="1543050" cy="786520"/>
          </a:xfrm>
        </p:spPr>
        <p:txBody>
          <a:bodyPr/>
          <a:lstStyle/>
          <a:p>
            <a:fld id="{46EC08D2-4672-43EB-ADB2-B583FFB4DD81}" type="slidenum">
              <a:rPr lang="en-US" smtClean="0"/>
              <a:pPr/>
              <a:t>5</a:t>
            </a:fld>
            <a:endParaRPr lang="en-US" dirty="0"/>
          </a:p>
        </p:txBody>
      </p:sp>
      <p:sp>
        <p:nvSpPr>
          <p:cNvPr id="3" name="Rectangle 2"/>
          <p:cNvSpPr/>
          <p:nvPr/>
        </p:nvSpPr>
        <p:spPr>
          <a:xfrm>
            <a:off x="630238" y="1967824"/>
            <a:ext cx="2068195" cy="369332"/>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en-US" dirty="0">
                <a:latin typeface="Berlin Sans FB" panose="020E0602020502020306" pitchFamily="34" charset="0"/>
              </a:rPr>
              <a:t>LATAR BELAKANG</a:t>
            </a:r>
          </a:p>
        </p:txBody>
      </p:sp>
      <p:sp>
        <p:nvSpPr>
          <p:cNvPr id="5" name="Rectangle 4"/>
          <p:cNvSpPr/>
          <p:nvPr/>
        </p:nvSpPr>
        <p:spPr>
          <a:xfrm>
            <a:off x="510695" y="2337156"/>
            <a:ext cx="5915025" cy="2123658"/>
          </a:xfrm>
          <a:prstGeom prst="rect">
            <a:avLst/>
          </a:prstGeom>
        </p:spPr>
        <p:txBody>
          <a:bodyPr wrap="square" numCol="2" spcCol="182880">
            <a:spAutoFit/>
          </a:bodyPr>
          <a:lstStyle/>
          <a:p>
            <a:pPr algn="just">
              <a:tabLst>
                <a:tab pos="457200" algn="l"/>
              </a:tabLst>
            </a:pPr>
            <a:r>
              <a:rPr lang="en-US" sz="1200" dirty="0" err="1">
                <a:latin typeface="Bahnschrift SemiLight SemiConde" panose="020B0502040204020203" pitchFamily="34" charset="0"/>
                <a:cs typeface="Arial" panose="020B0604020202020204" pitchFamily="34" charset="0"/>
              </a:rPr>
              <a:t>Masyarakat</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mengukur</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kinerja</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lembaga</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publik</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berdasarkan</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seberapa</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baik</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pelayanan</a:t>
            </a:r>
            <a:r>
              <a:rPr lang="en-US" sz="1200" dirty="0">
                <a:latin typeface="Bahnschrift SemiLight SemiConde" panose="020B0502040204020203" pitchFamily="34" charset="0"/>
                <a:cs typeface="Arial" panose="020B0604020202020204" pitchFamily="34" charset="0"/>
              </a:rPr>
              <a:t> yang </a:t>
            </a:r>
            <a:r>
              <a:rPr lang="en-US" sz="1200" dirty="0" err="1">
                <a:latin typeface="Bahnschrift SemiLight SemiConde" panose="020B0502040204020203" pitchFamily="34" charset="0"/>
                <a:cs typeface="Arial" panose="020B0604020202020204" pitchFamily="34" charset="0"/>
              </a:rPr>
              <a:t>mereka</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terima</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Dengan</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peningkatan</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kualitas</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pelayanan</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publik</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Sekretariat</a:t>
            </a:r>
            <a:r>
              <a:rPr lang="en-US" sz="1200" dirty="0">
                <a:latin typeface="Bahnschrift SemiLight SemiConde" panose="020B0502040204020203" pitchFamily="34" charset="0"/>
                <a:cs typeface="Arial" panose="020B0604020202020204" pitchFamily="34" charset="0"/>
              </a:rPr>
              <a:t> DPRD </a:t>
            </a:r>
            <a:r>
              <a:rPr lang="en-US" sz="1200" dirty="0" err="1">
                <a:latin typeface="Bahnschrift SemiLight SemiConde" panose="020B0502040204020203" pitchFamily="34" charset="0"/>
                <a:cs typeface="Arial" panose="020B0604020202020204" pitchFamily="34" charset="0"/>
              </a:rPr>
              <a:t>dapat</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menciptakan</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hubungan</a:t>
            </a:r>
            <a:r>
              <a:rPr lang="en-US" sz="1200" dirty="0">
                <a:latin typeface="Bahnschrift SemiLight SemiConde" panose="020B0502040204020203" pitchFamily="34" charset="0"/>
                <a:cs typeface="Arial" panose="020B0604020202020204" pitchFamily="34" charset="0"/>
              </a:rPr>
              <a:t> yang </a:t>
            </a:r>
            <a:r>
              <a:rPr lang="en-US" sz="1200" dirty="0" err="1">
                <a:latin typeface="Bahnschrift SemiLight SemiConde" panose="020B0502040204020203" pitchFamily="34" charset="0"/>
                <a:cs typeface="Arial" panose="020B0604020202020204" pitchFamily="34" charset="0"/>
              </a:rPr>
              <a:t>lebih</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baik</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dengan</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masyarakat</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serta</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meningkatkan</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citra</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lembaga</a:t>
            </a:r>
            <a:r>
              <a:rPr lang="en-US" sz="1200" dirty="0">
                <a:latin typeface="Bahnschrift SemiLight SemiConde" panose="020B0502040204020203" pitchFamily="34" charset="0"/>
                <a:cs typeface="Arial" panose="020B0604020202020204" pitchFamily="34" charset="0"/>
              </a:rPr>
              <a:t> di </a:t>
            </a:r>
            <a:r>
              <a:rPr lang="en-US" sz="1200" dirty="0" err="1">
                <a:latin typeface="Bahnschrift SemiLight SemiConde" panose="020B0502040204020203" pitchFamily="34" charset="0"/>
                <a:cs typeface="Arial" panose="020B0604020202020204" pitchFamily="34" charset="0"/>
              </a:rPr>
              <a:t>mata</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publik</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Kepuasan</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publik</a:t>
            </a:r>
            <a:r>
              <a:rPr lang="en-US" sz="1200" dirty="0">
                <a:latin typeface="Bahnschrift SemiLight SemiConde" panose="020B0502040204020203" pitchFamily="34" charset="0"/>
                <a:cs typeface="Arial" panose="020B0604020202020204" pitchFamily="34" charset="0"/>
              </a:rPr>
              <a:t> yang </a:t>
            </a:r>
            <a:r>
              <a:rPr lang="en-US" sz="1200" dirty="0" err="1">
                <a:latin typeface="Bahnschrift SemiLight SemiConde" panose="020B0502040204020203" pitchFamily="34" charset="0"/>
                <a:cs typeface="Arial" panose="020B0604020202020204" pitchFamily="34" charset="0"/>
              </a:rPr>
              <a:t>tinggi</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akan</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berkontribusi</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terhadap</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kepercayaan</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dan</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dukungan</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masyarakat</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terhadap</a:t>
            </a:r>
            <a:r>
              <a:rPr lang="en-US" sz="1200" dirty="0">
                <a:latin typeface="Bahnschrift SemiLight SemiConde" panose="020B0502040204020203" pitchFamily="34" charset="0"/>
                <a:cs typeface="Arial" panose="020B0604020202020204" pitchFamily="34" charset="0"/>
              </a:rPr>
              <a:t> DPRD </a:t>
            </a:r>
            <a:r>
              <a:rPr lang="en-US" sz="1200" dirty="0" err="1">
                <a:latin typeface="Bahnschrift SemiLight SemiConde" panose="020B0502040204020203" pitchFamily="34" charset="0"/>
                <a:cs typeface="Arial" panose="020B0604020202020204" pitchFamily="34" charset="0"/>
              </a:rPr>
              <a:t>dalam</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menjalankan</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fungsinya</a:t>
            </a:r>
            <a:r>
              <a:rPr lang="id-ID"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Peningkatan</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pelayanan</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publik</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merupakan</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bagian</a:t>
            </a:r>
            <a:r>
              <a:rPr lang="en-US" sz="1200" dirty="0">
                <a:latin typeface="Bahnschrift SemiLight SemiConde" panose="020B0502040204020203" pitchFamily="34" charset="0"/>
                <a:cs typeface="Arial" panose="020B0604020202020204" pitchFamily="34" charset="0"/>
              </a:rPr>
              <a:t> integral </a:t>
            </a:r>
            <a:r>
              <a:rPr lang="en-US" sz="1200" dirty="0" err="1">
                <a:latin typeface="Bahnschrift SemiLight SemiConde" panose="020B0502040204020203" pitchFamily="34" charset="0"/>
                <a:cs typeface="Arial" panose="020B0604020202020204" pitchFamily="34" charset="0"/>
              </a:rPr>
              <a:t>dari</a:t>
            </a:r>
            <a:r>
              <a:rPr lang="en-US" sz="1200" dirty="0">
                <a:latin typeface="Bahnschrift SemiLight SemiConde" panose="020B0502040204020203" pitchFamily="34" charset="0"/>
                <a:cs typeface="Arial" panose="020B0604020202020204" pitchFamily="34" charset="0"/>
              </a:rPr>
              <a:t> program </a:t>
            </a:r>
            <a:r>
              <a:rPr lang="en-US" sz="1200" dirty="0" err="1">
                <a:latin typeface="Bahnschrift SemiLight SemiConde" panose="020B0502040204020203" pitchFamily="34" charset="0"/>
                <a:cs typeface="Arial" panose="020B0604020202020204" pitchFamily="34" charset="0"/>
              </a:rPr>
              <a:t>reformasi</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birokrasi</a:t>
            </a:r>
            <a:r>
              <a:rPr lang="en-US" sz="1200" dirty="0">
                <a:latin typeface="Bahnschrift SemiLight SemiConde" panose="020B0502040204020203" pitchFamily="34" charset="0"/>
                <a:cs typeface="Arial" panose="020B0604020202020204" pitchFamily="34" charset="0"/>
              </a:rPr>
              <a:t> yang </a:t>
            </a:r>
            <a:r>
              <a:rPr lang="en-US" sz="1200" dirty="0" err="1">
                <a:latin typeface="Bahnschrift SemiLight SemiConde" panose="020B0502040204020203" pitchFamily="34" charset="0"/>
                <a:cs typeface="Arial" panose="020B0604020202020204" pitchFamily="34" charset="0"/>
              </a:rPr>
              <a:t>digalakkan</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pemerintah</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Sekretariat</a:t>
            </a:r>
            <a:r>
              <a:rPr lang="en-US" sz="1200" dirty="0">
                <a:latin typeface="Bahnschrift SemiLight SemiConde" panose="020B0502040204020203" pitchFamily="34" charset="0"/>
                <a:cs typeface="Arial" panose="020B0604020202020204" pitchFamily="34" charset="0"/>
              </a:rPr>
              <a:t> DPRD </a:t>
            </a:r>
            <a:r>
              <a:rPr lang="en-US" sz="1200" dirty="0" err="1">
                <a:latin typeface="Bahnschrift SemiLight SemiConde" panose="020B0502040204020203" pitchFamily="34" charset="0"/>
                <a:cs typeface="Arial" panose="020B0604020202020204" pitchFamily="34" charset="0"/>
              </a:rPr>
              <a:t>Provinsi</a:t>
            </a:r>
            <a:r>
              <a:rPr lang="en-US" sz="1200" dirty="0">
                <a:latin typeface="Bahnschrift SemiLight SemiConde" panose="020B0502040204020203" pitchFamily="34" charset="0"/>
                <a:cs typeface="Arial" panose="020B0604020202020204" pitchFamily="34" charset="0"/>
              </a:rPr>
              <a:t> Sumatera Selatan </a:t>
            </a:r>
            <a:r>
              <a:rPr lang="en-US" sz="1200" dirty="0" err="1">
                <a:latin typeface="Bahnschrift SemiLight SemiConde" panose="020B0502040204020203" pitchFamily="34" charset="0"/>
                <a:cs typeface="Arial" panose="020B0604020202020204" pitchFamily="34" charset="0"/>
              </a:rPr>
              <a:t>sebagai</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salah</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satu</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lembaga</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publik</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perlu</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berperan</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aktif</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dalam</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upaya</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reformasi</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birokrasi</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dengan</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memberikan</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pelayanan</a:t>
            </a:r>
            <a:r>
              <a:rPr lang="en-US" sz="1200" dirty="0">
                <a:latin typeface="Bahnschrift SemiLight SemiConde" panose="020B0502040204020203" pitchFamily="34" charset="0"/>
                <a:cs typeface="Arial" panose="020B0604020202020204" pitchFamily="34" charset="0"/>
              </a:rPr>
              <a:t> yang </a:t>
            </a:r>
            <a:r>
              <a:rPr lang="en-US" sz="1200" dirty="0" err="1">
                <a:latin typeface="Bahnschrift SemiLight SemiConde" panose="020B0502040204020203" pitchFamily="34" charset="0"/>
                <a:cs typeface="Arial" panose="020B0604020202020204" pitchFamily="34" charset="0"/>
              </a:rPr>
              <a:t>profesional</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efektif</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dan</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berintegritas</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Reformasi</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ini</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penting</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untuk</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menciptakan</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lembaga</a:t>
            </a:r>
            <a:r>
              <a:rPr lang="en-US" sz="1200" dirty="0">
                <a:latin typeface="Bahnschrift SemiLight SemiConde" panose="020B0502040204020203" pitchFamily="34" charset="0"/>
                <a:cs typeface="Arial" panose="020B0604020202020204" pitchFamily="34" charset="0"/>
              </a:rPr>
              <a:t> yang </a:t>
            </a:r>
            <a:r>
              <a:rPr lang="en-US" sz="1200" dirty="0" err="1">
                <a:latin typeface="Bahnschrift SemiLight SemiConde" panose="020B0502040204020203" pitchFamily="34" charset="0"/>
                <a:cs typeface="Arial" panose="020B0604020202020204" pitchFamily="34" charset="0"/>
              </a:rPr>
              <a:t>lebih</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responsif</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dan</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adaptif</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terhadap</a:t>
            </a:r>
            <a:r>
              <a:rPr lang="en-US" sz="1200" dirty="0">
                <a:latin typeface="Bahnschrift SemiLight SemiConde" panose="020B0502040204020203" pitchFamily="34" charset="0"/>
                <a:cs typeface="Arial" panose="020B0604020202020204" pitchFamily="34" charset="0"/>
              </a:rPr>
              <a:t> </a:t>
            </a:r>
            <a:r>
              <a:rPr lang="en-US" sz="1200" dirty="0" err="1">
                <a:latin typeface="Bahnschrift SemiLight SemiConde" panose="020B0502040204020203" pitchFamily="34" charset="0"/>
                <a:cs typeface="Arial" panose="020B0604020202020204" pitchFamily="34" charset="0"/>
              </a:rPr>
              <a:t>perubahan</a:t>
            </a:r>
            <a:r>
              <a:rPr lang="en-US" sz="1200" dirty="0">
                <a:latin typeface="Bahnschrift SemiLight SemiConde" panose="020B0502040204020203" pitchFamily="34" charset="0"/>
                <a:cs typeface="Arial" panose="020B0604020202020204" pitchFamily="34" charset="0"/>
              </a:rPr>
              <a:t>.</a:t>
            </a:r>
          </a:p>
        </p:txBody>
      </p:sp>
      <p:grpSp>
        <p:nvGrpSpPr>
          <p:cNvPr id="8" name="Group 7"/>
          <p:cNvGrpSpPr/>
          <p:nvPr/>
        </p:nvGrpSpPr>
        <p:grpSpPr>
          <a:xfrm>
            <a:off x="533510" y="4472277"/>
            <a:ext cx="5869393" cy="1766671"/>
            <a:chOff x="556327" y="4573665"/>
            <a:chExt cx="5869393" cy="1766671"/>
          </a:xfrm>
        </p:grpSpPr>
        <p:grpSp>
          <p:nvGrpSpPr>
            <p:cNvPr id="11" name="Group 10"/>
            <p:cNvGrpSpPr/>
            <p:nvPr/>
          </p:nvGrpSpPr>
          <p:grpSpPr>
            <a:xfrm>
              <a:off x="630239" y="5058792"/>
              <a:ext cx="5795481" cy="1281544"/>
              <a:chOff x="2743844" y="346192"/>
              <a:chExt cx="12406435" cy="2743412"/>
            </a:xfrm>
          </p:grpSpPr>
          <p:pic>
            <p:nvPicPr>
              <p:cNvPr id="9" name="Picture 8"/>
              <p:cNvPicPr>
                <a:picLocks noChangeAspect="1"/>
              </p:cNvPicPr>
              <p:nvPr/>
            </p:nvPicPr>
            <p:blipFill>
              <a:blip r:embed="rId3"/>
              <a:stretch>
                <a:fillRect/>
              </a:stretch>
            </p:blipFill>
            <p:spPr>
              <a:xfrm>
                <a:off x="2743844" y="346192"/>
                <a:ext cx="5921424" cy="2743412"/>
              </a:xfrm>
              <a:prstGeom prst="rect">
                <a:avLst/>
              </a:prstGeom>
            </p:spPr>
          </p:pic>
          <p:pic>
            <p:nvPicPr>
              <p:cNvPr id="10" name="Picture 9"/>
              <p:cNvPicPr>
                <a:picLocks noChangeAspect="1"/>
              </p:cNvPicPr>
              <p:nvPr/>
            </p:nvPicPr>
            <p:blipFill>
              <a:blip r:embed="rId4"/>
              <a:stretch>
                <a:fillRect/>
              </a:stretch>
            </p:blipFill>
            <p:spPr>
              <a:xfrm>
                <a:off x="9024640" y="346192"/>
                <a:ext cx="6125639" cy="2688824"/>
              </a:xfrm>
              <a:prstGeom prst="rect">
                <a:avLst/>
              </a:prstGeom>
            </p:spPr>
          </p:pic>
        </p:grpSp>
        <p:sp>
          <p:nvSpPr>
            <p:cNvPr id="7" name="Rectangle 6"/>
            <p:cNvSpPr/>
            <p:nvPr/>
          </p:nvSpPr>
          <p:spPr>
            <a:xfrm>
              <a:off x="556327" y="4586489"/>
              <a:ext cx="2885648" cy="512961"/>
            </a:xfrm>
            <a:prstGeom prst="rect">
              <a:avLst/>
            </a:prstGeom>
            <a:solidFill>
              <a:schemeClr val="bg1"/>
            </a:solidFill>
          </p:spPr>
          <p:txBody>
            <a:bodyPr wrap="square">
              <a:spAutoFit/>
            </a:bodyPr>
            <a:lstStyle/>
            <a:p>
              <a:pPr algn="ctr">
                <a:spcBef>
                  <a:spcPts val="200"/>
                </a:spcBef>
                <a:spcAft>
                  <a:spcPts val="0"/>
                </a:spcAft>
              </a:pPr>
              <a:r>
                <a:rPr lang="en-ID" sz="800" b="1" dirty="0" err="1">
                  <a:solidFill>
                    <a:srgbClr val="000000"/>
                  </a:solidFill>
                  <a:latin typeface="Arial" panose="020B0604020202020204" pitchFamily="34" charset="0"/>
                  <a:ea typeface="Times New Roman" panose="02020603050405020304" pitchFamily="18" charset="0"/>
                  <a:cs typeface="Times New Roman" panose="02020603050405020304" pitchFamily="18" charset="0"/>
                </a:rPr>
                <a:t>Aspirasi</a:t>
              </a:r>
              <a:r>
                <a:rPr lang="en-ID" sz="8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r>
                <a:rPr lang="en-ID" sz="800" b="1" dirty="0" err="1">
                  <a:solidFill>
                    <a:srgbClr val="000000"/>
                  </a:solidFill>
                  <a:latin typeface="Arial" panose="020B0604020202020204" pitchFamily="34" charset="0"/>
                  <a:ea typeface="Times New Roman" panose="02020603050405020304" pitchFamily="18" charset="0"/>
                  <a:cs typeface="Times New Roman" panose="02020603050405020304" pitchFamily="18" charset="0"/>
                </a:rPr>
                <a:t>dan</a:t>
              </a:r>
              <a:r>
                <a:rPr lang="en-ID" sz="8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r>
                <a:rPr lang="en-ID" sz="800" b="1" dirty="0" err="1">
                  <a:solidFill>
                    <a:srgbClr val="000000"/>
                  </a:solidFill>
                  <a:latin typeface="Arial" panose="020B0604020202020204" pitchFamily="34" charset="0"/>
                  <a:ea typeface="Times New Roman" panose="02020603050405020304" pitchFamily="18" charset="0"/>
                  <a:cs typeface="Times New Roman" panose="02020603050405020304" pitchFamily="18" charset="0"/>
                </a:rPr>
                <a:t>Pengaduan</a:t>
              </a:r>
              <a:r>
                <a:rPr lang="en-ID" sz="8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r>
                <a:rPr lang="en-ID" sz="800" b="1" dirty="0" err="1">
                  <a:solidFill>
                    <a:srgbClr val="000000"/>
                  </a:solidFill>
                  <a:latin typeface="Arial" panose="020B0604020202020204" pitchFamily="34" charset="0"/>
                  <a:ea typeface="Times New Roman" panose="02020603050405020304" pitchFamily="18" charset="0"/>
                  <a:cs typeface="Times New Roman" panose="02020603050405020304" pitchFamily="18" charset="0"/>
                </a:rPr>
                <a:t>Masyarakat</a:t>
              </a:r>
              <a:r>
                <a:rPr lang="en-ID" sz="8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r>
                <a:rPr lang="en-ID" sz="800" b="1" dirty="0" err="1">
                  <a:solidFill>
                    <a:srgbClr val="000000"/>
                  </a:solidFill>
                  <a:latin typeface="Arial" panose="020B0604020202020204" pitchFamily="34" charset="0"/>
                  <a:ea typeface="Times New Roman" panose="02020603050405020304" pitchFamily="18" charset="0"/>
                  <a:cs typeface="Times New Roman" panose="02020603050405020304" pitchFamily="18" charset="0"/>
                </a:rPr>
                <a:t>Kepada</a:t>
              </a:r>
              <a:r>
                <a:rPr lang="en-ID" sz="8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DPRD </a:t>
              </a:r>
              <a:endParaRPr lang="en-US" sz="8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algn="ctr">
                <a:spcBef>
                  <a:spcPts val="200"/>
                </a:spcBef>
                <a:spcAft>
                  <a:spcPts val="0"/>
                </a:spcAft>
              </a:pPr>
              <a:r>
                <a:rPr lang="en-ID" sz="800" b="1" dirty="0" err="1">
                  <a:solidFill>
                    <a:srgbClr val="000000"/>
                  </a:solidFill>
                  <a:latin typeface="Arial" panose="020B0604020202020204" pitchFamily="34" charset="0"/>
                  <a:ea typeface="Times New Roman" panose="02020603050405020304" pitchFamily="18" charset="0"/>
                  <a:cs typeface="Times New Roman" panose="02020603050405020304" pitchFamily="18" charset="0"/>
                </a:rPr>
                <a:t>Provinsi</a:t>
              </a:r>
              <a:r>
                <a:rPr lang="en-ID" sz="8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Sumatera Selatan </a:t>
              </a:r>
              <a:r>
                <a:rPr lang="en-ID" sz="800" b="1" dirty="0" err="1">
                  <a:solidFill>
                    <a:srgbClr val="000000"/>
                  </a:solidFill>
                  <a:latin typeface="Arial" panose="020B0604020202020204" pitchFamily="34" charset="0"/>
                  <a:ea typeface="Times New Roman" panose="02020603050405020304" pitchFamily="18" charset="0"/>
                  <a:cs typeface="Times New Roman" panose="02020603050405020304" pitchFamily="18" charset="0"/>
                </a:rPr>
                <a:t>Secara</a:t>
              </a:r>
              <a:r>
                <a:rPr lang="en-ID" sz="8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r>
                <a:rPr lang="en-ID" sz="800" b="1" dirty="0" err="1">
                  <a:solidFill>
                    <a:srgbClr val="000000"/>
                  </a:solidFill>
                  <a:latin typeface="Arial" panose="020B0604020202020204" pitchFamily="34" charset="0"/>
                  <a:ea typeface="Times New Roman" panose="02020603050405020304" pitchFamily="18" charset="0"/>
                  <a:cs typeface="Times New Roman" panose="02020603050405020304" pitchFamily="18" charset="0"/>
                </a:rPr>
                <a:t>Langsung</a:t>
              </a:r>
              <a:r>
                <a:rPr lang="en-ID" sz="8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endParaRPr lang="id-ID" sz="8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algn="ctr">
                <a:spcBef>
                  <a:spcPts val="200"/>
                </a:spcBef>
                <a:spcAft>
                  <a:spcPts val="0"/>
                </a:spcAft>
              </a:pPr>
              <a:r>
                <a:rPr lang="en-ID" sz="800" b="1" dirty="0" err="1">
                  <a:solidFill>
                    <a:srgbClr val="000000"/>
                  </a:solidFill>
                  <a:latin typeface="Arial" panose="020B0604020202020204" pitchFamily="34" charset="0"/>
                  <a:ea typeface="Times New Roman" panose="02020603050405020304" pitchFamily="18" charset="0"/>
                  <a:cs typeface="Times New Roman" panose="02020603050405020304" pitchFamily="18" charset="0"/>
                </a:rPr>
                <a:t>Tahun</a:t>
              </a:r>
              <a:r>
                <a:rPr lang="en-ID" sz="8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2021-2023</a:t>
              </a:r>
              <a:endParaRPr lang="en-US" sz="8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p:txBody>
        </p:sp>
        <p:sp>
          <p:nvSpPr>
            <p:cNvPr id="13" name="Rectangle 12"/>
            <p:cNvSpPr/>
            <p:nvPr/>
          </p:nvSpPr>
          <p:spPr>
            <a:xfrm>
              <a:off x="3540072" y="4573665"/>
              <a:ext cx="2885648" cy="512961"/>
            </a:xfrm>
            <a:prstGeom prst="rect">
              <a:avLst/>
            </a:prstGeom>
            <a:solidFill>
              <a:schemeClr val="bg1"/>
            </a:solidFill>
          </p:spPr>
          <p:txBody>
            <a:bodyPr wrap="square">
              <a:spAutoFit/>
            </a:bodyPr>
            <a:lstStyle/>
            <a:p>
              <a:pPr algn="ctr">
                <a:spcBef>
                  <a:spcPts val="200"/>
                </a:spcBef>
                <a:spcAft>
                  <a:spcPts val="0"/>
                </a:spcAft>
              </a:pPr>
              <a:r>
                <a:rPr lang="en-ID" sz="800" b="1" dirty="0" err="1">
                  <a:solidFill>
                    <a:srgbClr val="000000"/>
                  </a:solidFill>
                  <a:latin typeface="Arial" panose="020B0604020202020204" pitchFamily="34" charset="0"/>
                  <a:ea typeface="Times New Roman" panose="02020603050405020304" pitchFamily="18" charset="0"/>
                  <a:cs typeface="Times New Roman" panose="02020603050405020304" pitchFamily="18" charset="0"/>
                </a:rPr>
                <a:t>Aspirasi</a:t>
              </a:r>
              <a:r>
                <a:rPr lang="en-ID" sz="8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r>
                <a:rPr lang="en-ID" sz="800" b="1" dirty="0" err="1">
                  <a:solidFill>
                    <a:srgbClr val="000000"/>
                  </a:solidFill>
                  <a:latin typeface="Arial" panose="020B0604020202020204" pitchFamily="34" charset="0"/>
                  <a:ea typeface="Times New Roman" panose="02020603050405020304" pitchFamily="18" charset="0"/>
                  <a:cs typeface="Times New Roman" panose="02020603050405020304" pitchFamily="18" charset="0"/>
                </a:rPr>
                <a:t>dan</a:t>
              </a:r>
              <a:r>
                <a:rPr lang="en-ID" sz="8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r>
                <a:rPr lang="en-ID" sz="800" b="1" dirty="0" err="1">
                  <a:solidFill>
                    <a:srgbClr val="000000"/>
                  </a:solidFill>
                  <a:latin typeface="Arial" panose="020B0604020202020204" pitchFamily="34" charset="0"/>
                  <a:ea typeface="Times New Roman" panose="02020603050405020304" pitchFamily="18" charset="0"/>
                  <a:cs typeface="Times New Roman" panose="02020603050405020304" pitchFamily="18" charset="0"/>
                </a:rPr>
                <a:t>Pengaduan</a:t>
              </a:r>
              <a:r>
                <a:rPr lang="en-ID" sz="8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r>
                <a:rPr lang="en-ID" sz="800" b="1" dirty="0" err="1">
                  <a:solidFill>
                    <a:srgbClr val="000000"/>
                  </a:solidFill>
                  <a:latin typeface="Arial" panose="020B0604020202020204" pitchFamily="34" charset="0"/>
                  <a:ea typeface="Times New Roman" panose="02020603050405020304" pitchFamily="18" charset="0"/>
                  <a:cs typeface="Times New Roman" panose="02020603050405020304" pitchFamily="18" charset="0"/>
                </a:rPr>
                <a:t>Masyarakat</a:t>
              </a:r>
              <a:r>
                <a:rPr lang="en-ID" sz="8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r>
                <a:rPr lang="en-ID" sz="800" b="1" dirty="0" err="1">
                  <a:solidFill>
                    <a:srgbClr val="000000"/>
                  </a:solidFill>
                  <a:latin typeface="Arial" panose="020B0604020202020204" pitchFamily="34" charset="0"/>
                  <a:ea typeface="Times New Roman" panose="02020603050405020304" pitchFamily="18" charset="0"/>
                  <a:cs typeface="Times New Roman" panose="02020603050405020304" pitchFamily="18" charset="0"/>
                </a:rPr>
                <a:t>Kepada</a:t>
              </a:r>
              <a:r>
                <a:rPr lang="en-ID" sz="8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DPRD </a:t>
              </a:r>
              <a:endParaRPr lang="en-US" sz="8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algn="ctr">
                <a:spcBef>
                  <a:spcPts val="200"/>
                </a:spcBef>
                <a:spcAft>
                  <a:spcPts val="0"/>
                </a:spcAft>
              </a:pPr>
              <a:r>
                <a:rPr lang="en-ID" sz="800" b="1" dirty="0" err="1">
                  <a:solidFill>
                    <a:srgbClr val="000000"/>
                  </a:solidFill>
                  <a:latin typeface="Arial" panose="020B0604020202020204" pitchFamily="34" charset="0"/>
                  <a:ea typeface="Times New Roman" panose="02020603050405020304" pitchFamily="18" charset="0"/>
                  <a:cs typeface="Times New Roman" panose="02020603050405020304" pitchFamily="18" charset="0"/>
                </a:rPr>
                <a:t>Provinsi</a:t>
              </a:r>
              <a:r>
                <a:rPr lang="en-ID" sz="8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Sumatera Selatan </a:t>
              </a:r>
              <a:r>
                <a:rPr lang="en-ID" sz="800" b="1" dirty="0" err="1">
                  <a:solidFill>
                    <a:srgbClr val="000000"/>
                  </a:solidFill>
                  <a:latin typeface="Arial" panose="020B0604020202020204" pitchFamily="34" charset="0"/>
                  <a:ea typeface="Times New Roman" panose="02020603050405020304" pitchFamily="18" charset="0"/>
                  <a:cs typeface="Times New Roman" panose="02020603050405020304" pitchFamily="18" charset="0"/>
                </a:rPr>
                <a:t>Secara</a:t>
              </a:r>
              <a:r>
                <a:rPr lang="en-ID" sz="8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r>
                <a:rPr lang="id-ID" sz="8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Tidak </a:t>
              </a:r>
              <a:r>
                <a:rPr lang="en-ID" sz="800" b="1" dirty="0" err="1">
                  <a:solidFill>
                    <a:srgbClr val="000000"/>
                  </a:solidFill>
                  <a:latin typeface="Arial" panose="020B0604020202020204" pitchFamily="34" charset="0"/>
                  <a:ea typeface="Times New Roman" panose="02020603050405020304" pitchFamily="18" charset="0"/>
                  <a:cs typeface="Times New Roman" panose="02020603050405020304" pitchFamily="18" charset="0"/>
                </a:rPr>
                <a:t>Langsung</a:t>
              </a:r>
              <a:r>
                <a:rPr lang="en-ID" sz="8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endParaRPr lang="id-ID" sz="8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algn="ctr">
                <a:spcBef>
                  <a:spcPts val="200"/>
                </a:spcBef>
                <a:spcAft>
                  <a:spcPts val="0"/>
                </a:spcAft>
              </a:pPr>
              <a:r>
                <a:rPr lang="en-ID" sz="800" b="1" dirty="0" err="1">
                  <a:solidFill>
                    <a:srgbClr val="000000"/>
                  </a:solidFill>
                  <a:latin typeface="Arial" panose="020B0604020202020204" pitchFamily="34" charset="0"/>
                  <a:ea typeface="Times New Roman" panose="02020603050405020304" pitchFamily="18" charset="0"/>
                  <a:cs typeface="Times New Roman" panose="02020603050405020304" pitchFamily="18" charset="0"/>
                </a:rPr>
                <a:t>Tahun</a:t>
              </a:r>
              <a:r>
                <a:rPr lang="en-ID" sz="8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2021-2023</a:t>
              </a:r>
              <a:endParaRPr lang="en-US" sz="8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p:txBody>
        </p:sp>
      </p:grpSp>
      <p:sp>
        <p:nvSpPr>
          <p:cNvPr id="15" name="Rectangle 14"/>
          <p:cNvSpPr/>
          <p:nvPr/>
        </p:nvSpPr>
        <p:spPr>
          <a:xfrm>
            <a:off x="607422" y="6394458"/>
            <a:ext cx="5795480" cy="2862322"/>
          </a:xfrm>
          <a:prstGeom prst="rect">
            <a:avLst/>
          </a:prstGeom>
        </p:spPr>
        <p:txBody>
          <a:bodyPr wrap="square" numCol="2" spcCol="182880">
            <a:spAutoFit/>
          </a:bodyPr>
          <a:lstStyle/>
          <a:p>
            <a:pPr algn="just">
              <a:spcAft>
                <a:spcPts val="0"/>
              </a:spcAft>
            </a:pPr>
            <a:r>
              <a:rPr lang="en-US" sz="1000" dirty="0" err="1">
                <a:latin typeface="Arial" panose="020B0604020202020204" pitchFamily="34" charset="0"/>
                <a:ea typeface="SimSun" panose="02010600030101010101" pitchFamily="2" charset="-122"/>
                <a:cs typeface="Times New Roman" panose="02020603050405020304" pitchFamily="18" charset="0"/>
              </a:rPr>
              <a:t>Permasalahan</a:t>
            </a:r>
            <a:r>
              <a:rPr lang="en-US" sz="1000" dirty="0">
                <a:latin typeface="Arial" panose="020B0604020202020204" pitchFamily="34" charset="0"/>
                <a:ea typeface="SimSun" panose="02010600030101010101" pitchFamily="2" charset="-122"/>
                <a:cs typeface="Times New Roman" panose="02020603050405020304" pitchFamily="18" charset="0"/>
              </a:rPr>
              <a:t> yang </a:t>
            </a:r>
            <a:r>
              <a:rPr lang="en-US" sz="1000" dirty="0" err="1">
                <a:latin typeface="Arial" panose="020B0604020202020204" pitchFamily="34" charset="0"/>
                <a:ea typeface="SimSun" panose="02010600030101010101" pitchFamily="2" charset="-122"/>
                <a:cs typeface="Times New Roman" panose="02020603050405020304" pitchFamily="18" charset="0"/>
              </a:rPr>
              <a:t>sering</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dihadapi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dalam</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Pelayanan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Publik</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terutama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dalam</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penyerapan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Aspirasi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Masyarakat</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terhadap</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kinerja</a:t>
            </a:r>
            <a:r>
              <a:rPr lang="en-US" sz="1000" dirty="0">
                <a:latin typeface="Arial" panose="020B0604020202020204" pitchFamily="34" charset="0"/>
                <a:ea typeface="SimSun" panose="02010600030101010101" pitchFamily="2" charset="-122"/>
                <a:cs typeface="Times New Roman" panose="02020603050405020304" pitchFamily="18" charset="0"/>
              </a:rPr>
              <a:t> DPRD </a:t>
            </a:r>
            <a:r>
              <a:rPr lang="en-US" sz="1000" dirty="0" err="1">
                <a:latin typeface="Arial" panose="020B0604020202020204" pitchFamily="34" charset="0"/>
                <a:ea typeface="SimSun" panose="02010600030101010101" pitchFamily="2" charset="-122"/>
                <a:cs typeface="Times New Roman" panose="02020603050405020304" pitchFamily="18" charset="0"/>
              </a:rPr>
              <a:t>Provinsi</a:t>
            </a:r>
            <a:r>
              <a:rPr lang="en-US" sz="1000" dirty="0">
                <a:latin typeface="Arial" panose="020B0604020202020204" pitchFamily="34" charset="0"/>
                <a:ea typeface="SimSun" panose="02010600030101010101" pitchFamily="2" charset="-122"/>
                <a:cs typeface="Times New Roman" panose="02020603050405020304" pitchFamily="18" charset="0"/>
              </a:rPr>
              <a:t> Sumatera Selatan </a:t>
            </a:r>
            <a:r>
              <a:rPr lang="en-US" sz="1000" dirty="0" err="1">
                <a:latin typeface="Arial" panose="020B0604020202020204" pitchFamily="34" charset="0"/>
                <a:ea typeface="SimSun" panose="02010600030101010101" pitchFamily="2" charset="-122"/>
                <a:cs typeface="Times New Roman" panose="02020603050405020304" pitchFamily="18" charset="0"/>
              </a:rPr>
              <a:t>adalah</a:t>
            </a:r>
            <a:r>
              <a:rPr lang="en-US" sz="1000" dirty="0">
                <a:latin typeface="Arial" panose="020B0604020202020204" pitchFamily="34" charset="0"/>
                <a:ea typeface="SimSun" panose="02010600030101010101" pitchFamily="2" charset="-122"/>
                <a:cs typeface="Times New Roman" panose="02020603050405020304" pitchFamily="18" charset="0"/>
              </a:rPr>
              <a:t> :</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228600" marR="90170" lvl="0" indent="-228600" algn="just">
              <a:spcAft>
                <a:spcPts val="0"/>
              </a:spcAft>
              <a:buFont typeface="+mj-lt"/>
              <a:buAutoNum type="arabicPeriod"/>
              <a:tabLst>
                <a:tab pos="501015" algn="l"/>
              </a:tabLst>
            </a:pPr>
            <a:r>
              <a:rPr lang="en-US" sz="1000" dirty="0" err="1">
                <a:latin typeface="Arial" panose="020B0604020202020204" pitchFamily="34" charset="0"/>
                <a:ea typeface="SimSun" panose="02010600030101010101" pitchFamily="2" charset="-122"/>
                <a:cs typeface="Times New Roman" panose="02020603050405020304" pitchFamily="18" charset="0"/>
              </a:rPr>
              <a:t>Masyarakat</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sering</a:t>
            </a:r>
            <a:r>
              <a:rPr lang="en-US" sz="1000" dirty="0">
                <a:latin typeface="Arial" panose="020B0604020202020204" pitchFamily="34" charset="0"/>
                <a:ea typeface="SimSun" panose="02010600030101010101" pitchFamily="2" charset="-122"/>
                <a:cs typeface="Times New Roman" panose="02020603050405020304" pitchFamily="18" charset="0"/>
              </a:rPr>
              <a:t> kali </a:t>
            </a:r>
            <a:r>
              <a:rPr lang="en-US" sz="1000" dirty="0" err="1">
                <a:latin typeface="Arial" panose="020B0604020202020204" pitchFamily="34" charset="0"/>
                <a:ea typeface="SimSun" panose="02010600030101010101" pitchFamily="2" charset="-122"/>
                <a:cs typeface="Times New Roman" panose="02020603050405020304" pitchFamily="18" charset="0"/>
              </a:rPr>
              <a:t>kurang</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mendapatkan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informasi</a:t>
            </a:r>
            <a:r>
              <a:rPr lang="en-US" sz="1000" dirty="0">
                <a:latin typeface="Arial" panose="020B0604020202020204" pitchFamily="34" charset="0"/>
                <a:ea typeface="SimSun" panose="02010600030101010101" pitchFamily="2" charset="-122"/>
                <a:cs typeface="Times New Roman" panose="02020603050405020304" pitchFamily="18" charset="0"/>
              </a:rPr>
              <a:t> yang </a:t>
            </a:r>
            <a:r>
              <a:rPr lang="en-US" sz="1000" dirty="0" err="1">
                <a:latin typeface="Arial" panose="020B0604020202020204" pitchFamily="34" charset="0"/>
                <a:ea typeface="SimSun" panose="02010600030101010101" pitchFamily="2" charset="-122"/>
                <a:cs typeface="Times New Roman" panose="02020603050405020304" pitchFamily="18" charset="0"/>
              </a:rPr>
              <a:t>jelas</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mengenai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saluran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atau</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mekanisme</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untuk</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menyampaikan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aspirasi</a:t>
            </a:r>
            <a:r>
              <a:rPr lang="en-US" sz="1000" dirty="0">
                <a:latin typeface="Arial" panose="020B0604020202020204" pitchFamily="34" charset="0"/>
                <a:ea typeface="SimSun" panose="02010600030101010101" pitchFamily="2" charset="-122"/>
                <a:cs typeface="Times New Roman" panose="02020603050405020304" pitchFamily="18" charset="0"/>
              </a:rPr>
              <a:t>. Hal </a:t>
            </a:r>
            <a:r>
              <a:rPr lang="en-US" sz="1000" dirty="0" err="1">
                <a:latin typeface="Arial" panose="020B0604020202020204" pitchFamily="34" charset="0"/>
                <a:ea typeface="SimSun" panose="02010600030101010101" pitchFamily="2" charset="-122"/>
                <a:cs typeface="Times New Roman" panose="02020603050405020304" pitchFamily="18" charset="0"/>
              </a:rPr>
              <a:t>ini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mengakibatkan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rendahnya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partisipasi</a:t>
            </a:r>
            <a:r>
              <a:rPr lang="en-US" sz="1000" dirty="0">
                <a:latin typeface="Arial" panose="020B0604020202020204" pitchFamily="34" charset="0"/>
                <a:ea typeface="SimSun" panose="02010600030101010101" pitchFamily="2" charset="-122"/>
                <a:cs typeface="Times New Roman" panose="02020603050405020304" pitchFamily="18" charset="0"/>
              </a:rPr>
              <a:t> public </a:t>
            </a:r>
            <a:r>
              <a:rPr lang="en-US" sz="1000" dirty="0" err="1">
                <a:latin typeface="Arial" panose="020B0604020202020204" pitchFamily="34" charset="0"/>
                <a:ea typeface="SimSun" panose="02010600030101010101" pitchFamily="2" charset="-122"/>
                <a:cs typeface="Times New Roman" panose="02020603050405020304" pitchFamily="18" charset="0"/>
              </a:rPr>
              <a:t>dalam</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menyampaikan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pendapat</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atau</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kebutuhan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mereka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Prosedur</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administrasi</a:t>
            </a:r>
            <a:r>
              <a:rPr lang="en-US" sz="1000" dirty="0">
                <a:latin typeface="Arial" panose="020B0604020202020204" pitchFamily="34" charset="0"/>
                <a:ea typeface="SimSun" panose="02010600030101010101" pitchFamily="2" charset="-122"/>
                <a:cs typeface="Times New Roman" panose="02020603050405020304" pitchFamily="18" charset="0"/>
              </a:rPr>
              <a:t> yang </a:t>
            </a:r>
            <a:r>
              <a:rPr lang="en-US" sz="1000" dirty="0" err="1">
                <a:latin typeface="Arial" panose="020B0604020202020204" pitchFamily="34" charset="0"/>
                <a:ea typeface="SimSun" panose="02010600030101010101" pitchFamily="2" charset="-122"/>
                <a:cs typeface="Times New Roman" panose="02020603050405020304" pitchFamily="18" charset="0"/>
              </a:rPr>
              <a:t>panjang</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sering</a:t>
            </a:r>
            <a:r>
              <a:rPr lang="en-US" sz="1000" dirty="0">
                <a:latin typeface="Arial" panose="020B0604020202020204" pitchFamily="34" charset="0"/>
                <a:ea typeface="SimSun" panose="02010600030101010101" pitchFamily="2" charset="-122"/>
                <a:cs typeface="Times New Roman" panose="02020603050405020304" pitchFamily="18" charset="0"/>
              </a:rPr>
              <a:t> kali </a:t>
            </a:r>
            <a:r>
              <a:rPr lang="en-US" sz="1000" dirty="0" err="1">
                <a:latin typeface="Arial" panose="020B0604020202020204" pitchFamily="34" charset="0"/>
                <a:ea typeface="SimSun" panose="02010600030101010101" pitchFamily="2" charset="-122"/>
                <a:cs typeface="Times New Roman" panose="02020603050405020304" pitchFamily="18" charset="0"/>
              </a:rPr>
              <a:t>menjadi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penghambat</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dalam</a:t>
            </a:r>
            <a:r>
              <a:rPr lang="en-US" sz="1000" dirty="0">
                <a:latin typeface="Arial" panose="020B0604020202020204" pitchFamily="34" charset="0"/>
                <a:ea typeface="SimSun" panose="02010600030101010101" pitchFamily="2" charset="-122"/>
                <a:cs typeface="Times New Roman" panose="02020603050405020304" pitchFamily="18" charset="0"/>
              </a:rPr>
              <a:t> proses </a:t>
            </a:r>
            <a:r>
              <a:rPr lang="en-US" sz="1000" dirty="0" err="1">
                <a:latin typeface="Arial" panose="020B0604020202020204" pitchFamily="34" charset="0"/>
                <a:ea typeface="SimSun" panose="02010600030101010101" pitchFamily="2" charset="-122"/>
                <a:cs typeface="Times New Roman" panose="02020603050405020304" pitchFamily="18" charset="0"/>
              </a:rPr>
              <a:t>penyerapan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aspirasi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masyarakat</a:t>
            </a:r>
            <a:r>
              <a:rPr lang="en-US" sz="1000" dirty="0">
                <a:latin typeface="Arial" panose="020B0604020202020204" pitchFamily="34" charset="0"/>
                <a:ea typeface="SimSun" panose="02010600030101010101" pitchFamily="2" charset="-122"/>
                <a:cs typeface="Times New Roman" panose="02020603050405020304" pitchFamily="18" charset="0"/>
              </a:rPr>
              <a:t>. Proses </a:t>
            </a:r>
            <a:r>
              <a:rPr lang="en-US" sz="1000" dirty="0" err="1">
                <a:latin typeface="Arial" panose="020B0604020202020204" pitchFamily="34" charset="0"/>
                <a:ea typeface="SimSun" panose="02010600030101010101" pitchFamily="2" charset="-122"/>
                <a:cs typeface="Times New Roman" panose="02020603050405020304" pitchFamily="18" charset="0"/>
              </a:rPr>
              <a:t>ini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dapat</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memperlambat</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penyampaian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masukan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dari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masyarakat</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ke</a:t>
            </a:r>
            <a:r>
              <a:rPr lang="en-US" sz="1000" dirty="0">
                <a:latin typeface="Arial" panose="020B0604020202020204" pitchFamily="34" charset="0"/>
                <a:ea typeface="SimSun" panose="02010600030101010101" pitchFamily="2" charset="-122"/>
                <a:cs typeface="Times New Roman" panose="02020603050405020304" pitchFamily="18" charset="0"/>
              </a:rPr>
              <a:t> DPRD. </a:t>
            </a:r>
            <a:r>
              <a:rPr lang="en-US" sz="1000" dirty="0" err="1">
                <a:latin typeface="Arial" panose="020B0604020202020204" pitchFamily="34" charset="0"/>
                <a:ea typeface="SimSun" panose="02010600030101010101" pitchFamily="2" charset="-122"/>
                <a:cs typeface="Times New Roman" panose="02020603050405020304" pitchFamily="18" charset="0"/>
              </a:rPr>
              <a:t>Masyarakat</a:t>
            </a:r>
            <a:r>
              <a:rPr lang="en-US" sz="1000" dirty="0">
                <a:latin typeface="Arial" panose="020B0604020202020204" pitchFamily="34" charset="0"/>
                <a:ea typeface="SimSun" panose="02010600030101010101" pitchFamily="2" charset="-122"/>
                <a:cs typeface="Times New Roman" panose="02020603050405020304" pitchFamily="18" charset="0"/>
              </a:rPr>
              <a:t> yang </a:t>
            </a:r>
            <a:r>
              <a:rPr lang="en-US" sz="1000" dirty="0" err="1">
                <a:latin typeface="Arial" panose="020B0604020202020204" pitchFamily="34" charset="0"/>
                <a:ea typeface="SimSun" panose="02010600030101010101" pitchFamily="2" charset="-122"/>
                <a:cs typeface="Times New Roman" panose="02020603050405020304" pitchFamily="18" charset="0"/>
              </a:rPr>
              <a:t>berada</a:t>
            </a:r>
            <a:r>
              <a:rPr lang="en-US" sz="1000" dirty="0">
                <a:latin typeface="Arial" panose="020B0604020202020204" pitchFamily="34" charset="0"/>
                <a:ea typeface="SimSun" panose="02010600030101010101" pitchFamily="2" charset="-122"/>
                <a:cs typeface="Times New Roman" panose="02020603050405020304" pitchFamily="18" charset="0"/>
              </a:rPr>
              <a:t> di </a:t>
            </a:r>
            <a:r>
              <a:rPr lang="en-US" sz="1000" dirty="0" err="1">
                <a:latin typeface="Arial" panose="020B0604020202020204" pitchFamily="34" charset="0"/>
                <a:ea typeface="SimSun" panose="02010600030101010101" pitchFamily="2" charset="-122"/>
                <a:cs typeface="Times New Roman" panose="02020603050405020304" pitchFamily="18" charset="0"/>
              </a:rPr>
              <a:t>daerah</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terpencil</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atau</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wilayah</a:t>
            </a:r>
            <a:r>
              <a:rPr lang="en-US" sz="1000" dirty="0">
                <a:latin typeface="Arial" panose="020B0604020202020204" pitchFamily="34" charset="0"/>
                <a:ea typeface="SimSun" panose="02010600030101010101" pitchFamily="2" charset="-122"/>
                <a:cs typeface="Times New Roman" panose="02020603050405020304" pitchFamily="18" charset="0"/>
              </a:rPr>
              <a:t> yang </a:t>
            </a:r>
            <a:r>
              <a:rPr lang="en-US" sz="1000" dirty="0" err="1">
                <a:latin typeface="Arial" panose="020B0604020202020204" pitchFamily="34" charset="0"/>
                <a:ea typeface="SimSun" panose="02010600030101010101" pitchFamily="2" charset="-122"/>
                <a:cs typeface="Times New Roman" panose="02020603050405020304" pitchFamily="18" charset="0"/>
              </a:rPr>
              <a:t>jauh</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dari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pusat</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pemerintahan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sering</a:t>
            </a:r>
            <a:r>
              <a:rPr lang="en-US" sz="1000" dirty="0">
                <a:latin typeface="Arial" panose="020B0604020202020204" pitchFamily="34" charset="0"/>
                <a:ea typeface="SimSun" panose="02010600030101010101" pitchFamily="2" charset="-122"/>
                <a:cs typeface="Times New Roman" panose="02020603050405020304" pitchFamily="18" charset="0"/>
              </a:rPr>
              <a:t> kali </a:t>
            </a:r>
            <a:r>
              <a:rPr lang="en-US" sz="1000" dirty="0" err="1">
                <a:latin typeface="Arial" panose="020B0604020202020204" pitchFamily="34" charset="0"/>
                <a:ea typeface="SimSun" panose="02010600030101010101" pitchFamily="2" charset="-122"/>
                <a:cs typeface="Times New Roman" panose="02020603050405020304" pitchFamily="18" charset="0"/>
              </a:rPr>
              <a:t>mengalami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kesulitan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dalam</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menyampaikan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aspirasi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mereka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karena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keterbatasan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akses</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baik</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secara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fisik</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maupun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teknologi</a:t>
            </a:r>
            <a:r>
              <a:rPr lang="en-US" sz="1000" dirty="0">
                <a:latin typeface="Arial" panose="020B0604020202020204" pitchFamily="34" charset="0"/>
                <a:ea typeface="SimSun" panose="02010600030101010101" pitchFamily="2" charset="-122"/>
                <a:cs typeface="Times New Roman" panose="02020603050405020304" pitchFamily="18" charset="0"/>
              </a:rPr>
              <a:t>.</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228600" marR="90170" lvl="0" indent="-228600" algn="just">
              <a:spcAft>
                <a:spcPts val="0"/>
              </a:spcAft>
              <a:buFont typeface="+mj-lt"/>
              <a:buAutoNum type="arabicPeriod"/>
              <a:tabLst>
                <a:tab pos="501015" algn="l"/>
              </a:tabLst>
            </a:pPr>
            <a:r>
              <a:rPr lang="en-US" sz="1000" dirty="0" err="1">
                <a:latin typeface="Arial" panose="020B0604020202020204" pitchFamily="34" charset="0"/>
                <a:ea typeface="SimSun" panose="02010600030101010101" pitchFamily="2" charset="-122"/>
                <a:cs typeface="Times New Roman" panose="02020603050405020304" pitchFamily="18" charset="0"/>
              </a:rPr>
              <a:t>Terbatasnya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Sumberdaya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Aparatur</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sehingga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sulit</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untuk</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mencapai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pelayanan</a:t>
            </a:r>
            <a:r>
              <a:rPr lang="en-US" sz="1000" dirty="0">
                <a:latin typeface="Arial" panose="020B0604020202020204" pitchFamily="34" charset="0"/>
                <a:ea typeface="SimSun" panose="02010600030101010101" pitchFamily="2" charset="-122"/>
                <a:cs typeface="Times New Roman" panose="02020603050405020304" pitchFamily="18" charset="0"/>
              </a:rPr>
              <a:t> yang </a:t>
            </a:r>
            <a:r>
              <a:rPr lang="en-US" sz="1000" dirty="0" err="1">
                <a:latin typeface="Arial" panose="020B0604020202020204" pitchFamily="34" charset="0"/>
                <a:ea typeface="SimSun" panose="02010600030101010101" pitchFamily="2" charset="-122"/>
                <a:cs typeface="Times New Roman" panose="02020603050405020304" pitchFamily="18" charset="0"/>
              </a:rPr>
              <a:t>maksimal</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bagi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Anggota</a:t>
            </a:r>
            <a:r>
              <a:rPr lang="en-US" sz="1000" dirty="0">
                <a:latin typeface="Arial" panose="020B0604020202020204" pitchFamily="34" charset="0"/>
                <a:ea typeface="SimSun" panose="02010600030101010101" pitchFamily="2" charset="-122"/>
                <a:cs typeface="Times New Roman" panose="02020603050405020304" pitchFamily="18" charset="0"/>
              </a:rPr>
              <a:t> DPRD </a:t>
            </a:r>
            <a:r>
              <a:rPr lang="en-US" sz="1000" dirty="0" err="1">
                <a:latin typeface="Arial" panose="020B0604020202020204" pitchFamily="34" charset="0"/>
                <a:ea typeface="SimSun" panose="02010600030101010101" pitchFamily="2" charset="-122"/>
                <a:cs typeface="Times New Roman" panose="02020603050405020304" pitchFamily="18" charset="0"/>
              </a:rPr>
              <a:t>terkhusus</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dalam</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pelayanan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aspirasi</a:t>
            </a:r>
            <a:r>
              <a:rPr lang="en-US" sz="1000" dirty="0">
                <a:latin typeface="Arial" panose="020B0604020202020204" pitchFamily="34" charset="0"/>
                <a:ea typeface="SimSun" panose="02010600030101010101" pitchFamily="2" charset="-122"/>
                <a:cs typeface="Times New Roman" panose="02020603050405020304" pitchFamily="18" charset="0"/>
              </a:rPr>
              <a:t> yang </a:t>
            </a:r>
            <a:r>
              <a:rPr lang="en-US" sz="1000" dirty="0" err="1">
                <a:latin typeface="Arial" panose="020B0604020202020204" pitchFamily="34" charset="0"/>
                <a:ea typeface="SimSun" panose="02010600030101010101" pitchFamily="2" charset="-122"/>
                <a:cs typeface="Times New Roman" panose="02020603050405020304" pitchFamily="18" charset="0"/>
              </a:rPr>
              <a:t>efisien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selaras</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Kuantitas</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kualitas</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sumberdaya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aparatur</a:t>
            </a:r>
            <a:r>
              <a:rPr lang="en-US" sz="1000" dirty="0">
                <a:latin typeface="Arial" panose="020B0604020202020204" pitchFamily="34" charset="0"/>
                <a:ea typeface="SimSun" panose="02010600030101010101" pitchFamily="2" charset="-122"/>
                <a:cs typeface="Times New Roman" panose="02020603050405020304" pitchFamily="18" charset="0"/>
              </a:rPr>
              <a:t> yang </a:t>
            </a:r>
            <a:r>
              <a:rPr lang="en-US" sz="1000" dirty="0" err="1">
                <a:latin typeface="Arial" panose="020B0604020202020204" pitchFamily="34" charset="0"/>
                <a:ea typeface="SimSun" panose="02010600030101010101" pitchFamily="2" charset="-122"/>
                <a:cs typeface="Times New Roman" panose="02020603050405020304" pitchFamily="18" charset="0"/>
              </a:rPr>
              <a:t>belum</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memadai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sehingga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belum</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mampu</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melaksanakan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tugas</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fungsi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sebagai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pegawai</a:t>
            </a:r>
            <a:r>
              <a:rPr lang="en-US" sz="1000" dirty="0">
                <a:latin typeface="Arial" panose="020B0604020202020204" pitchFamily="34" charset="0"/>
                <a:ea typeface="SimSun" panose="02010600030101010101" pitchFamily="2" charset="-122"/>
                <a:cs typeface="Times New Roman" panose="02020603050405020304" pitchFamily="18" charset="0"/>
              </a:rPr>
              <a:t>.</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228600" marR="90170" lvl="0" indent="-228600" algn="just">
              <a:spcAft>
                <a:spcPts val="0"/>
              </a:spcAft>
              <a:buFont typeface="+mj-lt"/>
              <a:buAutoNum type="arabicPeriod"/>
              <a:tabLst>
                <a:tab pos="501015" algn="l"/>
              </a:tabLst>
            </a:pPr>
            <a:r>
              <a:rPr lang="en-US" sz="1000" dirty="0" err="1">
                <a:latin typeface="Arial" panose="020B0604020202020204" pitchFamily="34" charset="0"/>
                <a:ea typeface="SimSun" panose="02010600030101010101" pitchFamily="2" charset="-122"/>
                <a:cs typeface="Times New Roman" panose="02020603050405020304" pitchFamily="18" charset="0"/>
              </a:rPr>
              <a:t>Belum</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optimalnya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tata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Kelola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pengarsipan</a:t>
            </a:r>
            <a:r>
              <a:rPr lang="en-US" sz="1000" dirty="0">
                <a:latin typeface="Arial" panose="020B0604020202020204" pitchFamily="34" charset="0"/>
                <a:ea typeface="SimSun" panose="02010600030101010101" pitchFamily="2" charset="-122"/>
                <a:cs typeface="Times New Roman" panose="02020603050405020304" pitchFamily="18" charset="0"/>
              </a:rPr>
              <a:t> di </a:t>
            </a:r>
            <a:r>
              <a:rPr lang="en-US" sz="1000" dirty="0" err="1">
                <a:latin typeface="Arial" panose="020B0604020202020204" pitchFamily="34" charset="0"/>
                <a:ea typeface="SimSun" panose="02010600030101010101" pitchFamily="2" charset="-122"/>
                <a:cs typeface="Times New Roman" panose="02020603050405020304" pitchFamily="18" charset="0"/>
              </a:rPr>
              <a:t>Sekretariat</a:t>
            </a:r>
            <a:r>
              <a:rPr lang="en-US" sz="1000" dirty="0">
                <a:latin typeface="Arial" panose="020B0604020202020204" pitchFamily="34" charset="0"/>
                <a:ea typeface="SimSun" panose="02010600030101010101" pitchFamily="2" charset="-122"/>
                <a:cs typeface="Times New Roman" panose="02020603050405020304" pitchFamily="18" charset="0"/>
              </a:rPr>
              <a:t> DPRD </a:t>
            </a:r>
            <a:r>
              <a:rPr lang="en-US" sz="1000" dirty="0" err="1">
                <a:latin typeface="Arial" panose="020B0604020202020204" pitchFamily="34" charset="0"/>
                <a:ea typeface="SimSun" panose="02010600030101010101" pitchFamily="2" charset="-122"/>
                <a:cs typeface="Times New Roman" panose="02020603050405020304" pitchFamily="18" charset="0"/>
              </a:rPr>
              <a:t>karena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sistem</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pengarsipan</a:t>
            </a:r>
            <a:endParaRPr lang="id-ID" sz="1000" dirty="0">
              <a:latin typeface="Arial" panose="020B0604020202020204" pitchFamily="34" charset="0"/>
              <a:ea typeface="SimSun" panose="02010600030101010101" pitchFamily="2" charset="-122"/>
              <a:cs typeface="Times New Roman" panose="02020603050405020304" pitchFamily="18" charset="0"/>
            </a:endParaRPr>
          </a:p>
          <a:p>
            <a:pPr marL="228600" marR="90170" lvl="0" indent="-228600" algn="just">
              <a:spcAft>
                <a:spcPts val="0"/>
              </a:spcAft>
              <a:buFont typeface="+mj-lt"/>
              <a:buAutoNum type="arabicPeriod"/>
              <a:tabLst>
                <a:tab pos="501015" algn="l"/>
              </a:tabLst>
            </a:pPr>
            <a:r>
              <a:rPr lang="en-US" sz="1000" dirty="0">
                <a:latin typeface="Arial" panose="020B0604020202020204" pitchFamily="34" charset="0"/>
                <a:ea typeface="SimSun" panose="02010600030101010101" pitchFamily="2" charset="-122"/>
                <a:cs typeface="Times New Roman" panose="02020603050405020304" pitchFamily="18" charset="0"/>
              </a:rPr>
              <a:t>yang </a:t>
            </a:r>
            <a:r>
              <a:rPr lang="en-US" sz="1000" dirty="0" err="1">
                <a:latin typeface="Arial" panose="020B0604020202020204" pitchFamily="34" charset="0"/>
                <a:ea typeface="SimSun" panose="02010600030101010101" pitchFamily="2" charset="-122"/>
                <a:cs typeface="Times New Roman" panose="02020603050405020304" pitchFamily="18" charset="0"/>
              </a:rPr>
              <a:t>masih</a:t>
            </a:r>
            <a:r>
              <a:rPr lang="en-US" sz="1000" dirty="0">
                <a:latin typeface="Arial" panose="020B0604020202020204" pitchFamily="34" charset="0"/>
                <a:ea typeface="SimSun" panose="02010600030101010101" pitchFamily="2" charset="-122"/>
                <a:cs typeface="Times New Roman" panose="02020603050405020304" pitchFamily="18" charset="0"/>
              </a:rPr>
              <a:t> manual </a:t>
            </a:r>
            <a:r>
              <a:rPr lang="en-US" sz="1000" dirty="0" err="1">
                <a:latin typeface="Arial" panose="020B0604020202020204" pitchFamily="34" charset="0"/>
                <a:ea typeface="SimSun" panose="02010600030101010101" pitchFamily="2" charset="-122"/>
                <a:cs typeface="Times New Roman" panose="02020603050405020304" pitchFamily="18" charset="0"/>
              </a:rPr>
              <a:t>belum</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memanfaatkan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teknologi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informasi</a:t>
            </a:r>
            <a:r>
              <a:rPr lang="en-US" sz="1000" dirty="0">
                <a:latin typeface="Arial" panose="020B0604020202020204" pitchFamily="34" charset="0"/>
                <a:ea typeface="SimSun" panose="02010600030101010101" pitchFamily="2" charset="-122"/>
                <a:cs typeface="Times New Roman" panose="02020603050405020304" pitchFamily="18" charset="0"/>
              </a:rPr>
              <a:t> yang </a:t>
            </a:r>
            <a:r>
              <a:rPr lang="en-US" sz="1000" dirty="0" err="1">
                <a:latin typeface="Arial" panose="020B0604020202020204" pitchFamily="34" charset="0"/>
                <a:ea typeface="SimSun" panose="02010600030101010101" pitchFamily="2" charset="-122"/>
                <a:cs typeface="Times New Roman" panose="02020603050405020304" pitchFamily="18" charset="0"/>
              </a:rPr>
              <a:t>terintegrasi</a:t>
            </a:r>
            <a:r>
              <a:rPr lang="en-US" sz="1000" dirty="0">
                <a:latin typeface="Arial" panose="020B0604020202020204" pitchFamily="34" charset="0"/>
                <a:ea typeface="SimSun" panose="02010600030101010101" pitchFamily="2" charset="-122"/>
                <a:cs typeface="Times New Roman" panose="02020603050405020304" pitchFamily="18" charset="0"/>
              </a:rPr>
              <a:t>.</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756921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6EC08D2-4672-43EB-ADB2-B583FFB4DD81}" type="slidenum">
              <a:rPr lang="en-US" smtClean="0"/>
              <a:pPr/>
              <a:t>6</a:t>
            </a:fld>
            <a:endParaRPr lang="en-US"/>
          </a:p>
        </p:txBody>
      </p:sp>
      <p:sp>
        <p:nvSpPr>
          <p:cNvPr id="2" name="Title 1"/>
          <p:cNvSpPr>
            <a:spLocks noGrp="1"/>
          </p:cNvSpPr>
          <p:nvPr>
            <p:ph type="title" idx="4294967295"/>
          </p:nvPr>
        </p:nvSpPr>
        <p:spPr>
          <a:xfrm>
            <a:off x="471487" y="1149164"/>
            <a:ext cx="5655075" cy="733193"/>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en-US" sz="2400" b="1" dirty="0"/>
              <a:t>PROFIL PELAYANAN ORGANISASI</a:t>
            </a:r>
          </a:p>
        </p:txBody>
      </p:sp>
      <p:pic>
        <p:nvPicPr>
          <p:cNvPr id="4" name="Picture 3"/>
          <p:cNvPicPr>
            <a:picLocks noChangeAspect="1"/>
          </p:cNvPicPr>
          <p:nvPr/>
        </p:nvPicPr>
        <p:blipFill rotWithShape="1">
          <a:blip r:embed="rId2"/>
          <a:srcRect t="5925"/>
          <a:stretch/>
        </p:blipFill>
        <p:spPr>
          <a:xfrm>
            <a:off x="77102" y="1840638"/>
            <a:ext cx="6703796" cy="4819318"/>
          </a:xfrm>
          <a:prstGeom prst="rect">
            <a:avLst/>
          </a:prstGeom>
          <a:ln>
            <a:noFill/>
          </a:ln>
          <a:effectLst>
            <a:softEdge rad="112500"/>
          </a:effectLst>
        </p:spPr>
      </p:pic>
      <p:sp>
        <p:nvSpPr>
          <p:cNvPr id="5" name="Rectangle 4"/>
          <p:cNvSpPr/>
          <p:nvPr/>
        </p:nvSpPr>
        <p:spPr>
          <a:xfrm>
            <a:off x="432416" y="2032367"/>
            <a:ext cx="5694146" cy="7017306"/>
          </a:xfrm>
          <a:prstGeom prst="rect">
            <a:avLst/>
          </a:prstGeom>
          <a:solidFill>
            <a:schemeClr val="bg1">
              <a:alpha val="54000"/>
            </a:schemeClr>
          </a:solidFill>
        </p:spPr>
        <p:txBody>
          <a:bodyPr wrap="square" numCol="2" spcCol="182880">
            <a:spAutoFit/>
          </a:bodyPr>
          <a:lstStyle/>
          <a:p>
            <a:pPr marL="285750" indent="-285750">
              <a:buFont typeface="+mj-lt"/>
              <a:buAutoNum type="arabicPeriod"/>
            </a:pPr>
            <a:r>
              <a:rPr lang="id-ID" sz="10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Kewenangan Tugas Pokok Dan Struktur Organisasi</a:t>
            </a:r>
            <a:endParaRPr lang="en-US" sz="10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indent="449263" algn="just">
              <a:tabLst>
                <a:tab pos="723900" algn="l"/>
              </a:tabLst>
            </a:pPr>
            <a:r>
              <a:rPr lang="id-ID" sz="1000" dirty="0">
                <a:latin typeface="Arial" panose="020B0604020202020204" pitchFamily="34" charset="0"/>
                <a:ea typeface="SimSun" panose="02010600030101010101" pitchFamily="2" charset="-122"/>
                <a:cs typeface="Times New Roman" panose="02020603050405020304" pitchFamily="18" charset="0"/>
              </a:rPr>
              <a:t>Sekretariat DPRD Provinsi Sumatera Selatan memiliki kedudukan yang strategis, mengingat Sekretariat DPRD Provinsi Sumatera Selatan merupakan lembaga yang diberi kewenangan untuk memfasilitasi tugas dan wewenang DPRD. </a:t>
            </a:r>
            <a:r>
              <a:rPr lang="en-US" sz="1000" dirty="0" err="1">
                <a:latin typeface="Arial" panose="020B0604020202020204" pitchFamily="34" charset="0"/>
                <a:ea typeface="SimSun" panose="02010600030101010101" pitchFamily="2" charset="-122"/>
                <a:cs typeface="Times New Roman" panose="02020603050405020304" pitchFamily="18" charset="0"/>
              </a:rPr>
              <a:t>Peran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strategis</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Sekretariat</a:t>
            </a:r>
            <a:r>
              <a:rPr lang="en-US" sz="1000" dirty="0">
                <a:latin typeface="Arial" panose="020B0604020202020204" pitchFamily="34" charset="0"/>
                <a:ea typeface="SimSun" panose="02010600030101010101" pitchFamily="2" charset="-122"/>
                <a:cs typeface="Times New Roman" panose="02020603050405020304" pitchFamily="18" charset="0"/>
              </a:rPr>
              <a:t> DPRD </a:t>
            </a:r>
            <a:r>
              <a:rPr lang="en-US" sz="1000" dirty="0" err="1">
                <a:latin typeface="Arial" panose="020B0604020202020204" pitchFamily="34" charset="0"/>
                <a:ea typeface="SimSun" panose="02010600030101010101" pitchFamily="2" charset="-122"/>
                <a:cs typeface="Times New Roman" panose="02020603050405020304" pitchFamily="18" charset="0"/>
              </a:rPr>
              <a:t>Provinsi</a:t>
            </a:r>
            <a:r>
              <a:rPr lang="en-US" sz="1000" dirty="0">
                <a:latin typeface="Arial" panose="020B0604020202020204" pitchFamily="34" charset="0"/>
                <a:ea typeface="SimSun" panose="02010600030101010101" pitchFamily="2" charset="-122"/>
                <a:cs typeface="Times New Roman" panose="02020603050405020304" pitchFamily="18" charset="0"/>
              </a:rPr>
              <a:t> Sumatera Selatan </a:t>
            </a:r>
            <a:r>
              <a:rPr lang="en-US" sz="1000" dirty="0" err="1">
                <a:latin typeface="Arial" panose="020B0604020202020204" pitchFamily="34" charset="0"/>
                <a:ea typeface="SimSun" panose="02010600030101010101" pitchFamily="2" charset="-122"/>
                <a:cs typeface="Times New Roman" panose="02020603050405020304" pitchFamily="18" charset="0"/>
              </a:rPr>
              <a:t>dapat</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dilihat</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dari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bagaimana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Sekretariat</a:t>
            </a:r>
            <a:r>
              <a:rPr lang="en-US" sz="1000" dirty="0">
                <a:latin typeface="Arial" panose="020B0604020202020204" pitchFamily="34" charset="0"/>
                <a:ea typeface="SimSun" panose="02010600030101010101" pitchFamily="2" charset="-122"/>
                <a:cs typeface="Times New Roman" panose="02020603050405020304" pitchFamily="18" charset="0"/>
              </a:rPr>
              <a:t> DPRD </a:t>
            </a:r>
            <a:r>
              <a:rPr lang="en-US" sz="1000" dirty="0" err="1">
                <a:latin typeface="Arial" panose="020B0604020202020204" pitchFamily="34" charset="0"/>
                <a:ea typeface="SimSun" panose="02010600030101010101" pitchFamily="2" charset="-122"/>
                <a:cs typeface="Times New Roman" panose="02020603050405020304" pitchFamily="18" charset="0"/>
              </a:rPr>
              <a:t>Provinsi</a:t>
            </a:r>
            <a:r>
              <a:rPr lang="en-US" sz="1000" dirty="0">
                <a:latin typeface="Arial" panose="020B0604020202020204" pitchFamily="34" charset="0"/>
                <a:ea typeface="SimSun" panose="02010600030101010101" pitchFamily="2" charset="-122"/>
                <a:cs typeface="Times New Roman" panose="02020603050405020304" pitchFamily="18" charset="0"/>
              </a:rPr>
              <a:t> Sumatera Selatan </a:t>
            </a:r>
            <a:r>
              <a:rPr lang="en-US" sz="1000" dirty="0" err="1">
                <a:latin typeface="Arial" panose="020B0604020202020204" pitchFamily="34" charset="0"/>
                <a:ea typeface="SimSun" panose="02010600030101010101" pitchFamily="2" charset="-122"/>
                <a:cs typeface="Times New Roman" panose="02020603050405020304" pitchFamily="18" charset="0"/>
              </a:rPr>
              <a:t>dapat</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melayani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memfasilitasi</a:t>
            </a:r>
            <a:r>
              <a:rPr lang="en-US" sz="1000" dirty="0">
                <a:latin typeface="Arial" panose="020B0604020202020204" pitchFamily="34" charset="0"/>
                <a:ea typeface="SimSun" panose="02010600030101010101" pitchFamily="2" charset="-122"/>
                <a:cs typeface="Times New Roman" panose="02020603050405020304" pitchFamily="18" charset="0"/>
              </a:rPr>
              <a:t> DPRD </a:t>
            </a:r>
            <a:r>
              <a:rPr lang="en-US" sz="1000" dirty="0" err="1">
                <a:latin typeface="Arial" panose="020B0604020202020204" pitchFamily="34" charset="0"/>
                <a:ea typeface="SimSun" panose="02010600030101010101" pitchFamily="2" charset="-122"/>
                <a:cs typeface="Times New Roman" panose="02020603050405020304" pitchFamily="18" charset="0"/>
              </a:rPr>
              <a:t>sesuai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tuntutan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lingkungan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id-ID" sz="1000" dirty="0">
                <a:latin typeface="Arial" panose="020B0604020202020204" pitchFamily="34" charset="0"/>
                <a:ea typeface="SimSun" panose="02010600030101010101" pitchFamily="2" charset="-122"/>
                <a:cs typeface="Times New Roman" panose="02020603050405020304" pitchFamily="18" charset="0"/>
              </a:rPr>
              <a:t>a</a:t>
            </a:r>
            <a:r>
              <a:rPr lang="en-US" sz="1000" dirty="0" err="1">
                <a:latin typeface="Arial" panose="020B0604020202020204" pitchFamily="34" charset="0"/>
                <a:ea typeface="SimSun" panose="02010600030101010101" pitchFamily="2" charset="-122"/>
                <a:cs typeface="Times New Roman" panose="02020603050405020304" pitchFamily="18" charset="0"/>
              </a:rPr>
              <a:t>dministrasi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id-ID" sz="1000" dirty="0">
                <a:latin typeface="Arial" panose="020B0604020202020204" pitchFamily="34" charset="0"/>
                <a:ea typeface="SimSun" panose="02010600030101010101" pitchFamily="2" charset="-122"/>
                <a:cs typeface="Times New Roman" panose="02020603050405020304" pitchFamily="18" charset="0"/>
              </a:rPr>
              <a:t>p</a:t>
            </a:r>
            <a:r>
              <a:rPr lang="en-US" sz="1000" dirty="0" err="1">
                <a:latin typeface="Arial" panose="020B0604020202020204" pitchFamily="34" charset="0"/>
                <a:ea typeface="SimSun" panose="02010600030101010101" pitchFamily="2" charset="-122"/>
                <a:cs typeface="Times New Roman" panose="02020603050405020304" pitchFamily="18" charset="0"/>
              </a:rPr>
              <a:t>ublik</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serta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id-ID" sz="1000" dirty="0">
                <a:latin typeface="Arial" panose="020B0604020202020204" pitchFamily="34" charset="0"/>
                <a:ea typeface="SimSun" panose="02010600030101010101" pitchFamily="2" charset="-122"/>
                <a:cs typeface="Times New Roman" panose="02020603050405020304" pitchFamily="18" charset="0"/>
              </a:rPr>
              <a:t>l</a:t>
            </a:r>
            <a:r>
              <a:rPr lang="en-US" sz="1000" dirty="0" err="1">
                <a:latin typeface="Arial" panose="020B0604020202020204" pitchFamily="34" charset="0"/>
                <a:ea typeface="SimSun" panose="02010600030101010101" pitchFamily="2" charset="-122"/>
                <a:cs typeface="Times New Roman" panose="02020603050405020304" pitchFamily="18" charset="0"/>
              </a:rPr>
              <a:t>ingkungan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id-ID" sz="1000" dirty="0">
                <a:latin typeface="Arial" panose="020B0604020202020204" pitchFamily="34" charset="0"/>
                <a:ea typeface="SimSun" panose="02010600030101010101" pitchFamily="2" charset="-122"/>
                <a:cs typeface="Times New Roman" panose="02020603050405020304" pitchFamily="18" charset="0"/>
              </a:rPr>
              <a:t>p</a:t>
            </a:r>
            <a:r>
              <a:rPr lang="en-US" sz="1000" dirty="0" err="1">
                <a:latin typeface="Arial" panose="020B0604020202020204" pitchFamily="34" charset="0"/>
                <a:ea typeface="SimSun" panose="02010600030101010101" pitchFamily="2" charset="-122"/>
                <a:cs typeface="Times New Roman" panose="02020603050405020304" pitchFamily="18" charset="0"/>
              </a:rPr>
              <a:t>olitis</a:t>
            </a:r>
            <a:r>
              <a:rPr lang="en-US" sz="1000" dirty="0">
                <a:latin typeface="Arial" panose="020B0604020202020204" pitchFamily="34" charset="0"/>
                <a:ea typeface="SimSun" panose="02010600030101010101" pitchFamily="2" charset="-122"/>
                <a:cs typeface="Times New Roman" panose="02020603050405020304" pitchFamily="18" charset="0"/>
              </a:rPr>
              <a:t>. </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indent="449263" algn="just">
              <a:tabLst>
                <a:tab pos="723900" algn="l"/>
              </a:tabLst>
            </a:pPr>
            <a:r>
              <a:rPr lang="en-US" sz="1000" dirty="0" err="1">
                <a:latin typeface="Arial" panose="020B0604020202020204" pitchFamily="34" charset="0"/>
                <a:ea typeface="SimSun" panose="02010600030101010101" pitchFamily="2" charset="-122"/>
                <a:cs typeface="Times New Roman" panose="02020603050405020304" pitchFamily="18" charset="0"/>
              </a:rPr>
              <a:t>Berdasarkan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Peraturan</a:t>
            </a:r>
            <a:r>
              <a:rPr lang="en-US" sz="1000" dirty="0">
                <a:latin typeface="Arial" panose="020B0604020202020204" pitchFamily="34" charset="0"/>
                <a:ea typeface="SimSun" panose="02010600030101010101" pitchFamily="2" charset="-122"/>
                <a:cs typeface="Times New Roman" panose="02020603050405020304" pitchFamily="18" charset="0"/>
              </a:rPr>
              <a:t> Daerah </a:t>
            </a:r>
            <a:r>
              <a:rPr lang="en-US" sz="1000" dirty="0" err="1">
                <a:latin typeface="Arial" panose="020B0604020202020204" pitchFamily="34" charset="0"/>
                <a:ea typeface="SimSun" panose="02010600030101010101" pitchFamily="2" charset="-122"/>
                <a:cs typeface="Times New Roman" panose="02020603050405020304" pitchFamily="18" charset="0"/>
              </a:rPr>
              <a:t>Nomor</a:t>
            </a:r>
            <a:r>
              <a:rPr lang="en-US" sz="1000" dirty="0">
                <a:latin typeface="Arial" panose="020B0604020202020204" pitchFamily="34" charset="0"/>
                <a:ea typeface="SimSun" panose="02010600030101010101" pitchFamily="2" charset="-122"/>
                <a:cs typeface="Times New Roman" panose="02020603050405020304" pitchFamily="18" charset="0"/>
              </a:rPr>
              <a:t> 1</a:t>
            </a:r>
            <a:r>
              <a:rPr lang="id-ID" sz="1000" dirty="0">
                <a:latin typeface="Arial" panose="020B0604020202020204" pitchFamily="34" charset="0"/>
                <a:ea typeface="SimSun" panose="02010600030101010101" pitchFamily="2" charset="-122"/>
                <a:cs typeface="Times New Roman" panose="02020603050405020304" pitchFamily="18" charset="0"/>
              </a:rPr>
              <a:t>4</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Tahun</a:t>
            </a:r>
            <a:r>
              <a:rPr lang="en-US" sz="1000" dirty="0">
                <a:latin typeface="Arial" panose="020B0604020202020204" pitchFamily="34" charset="0"/>
                <a:ea typeface="SimSun" panose="02010600030101010101" pitchFamily="2" charset="-122"/>
                <a:cs typeface="Times New Roman" panose="02020603050405020304" pitchFamily="18" charset="0"/>
              </a:rPr>
              <a:t> 201</a:t>
            </a:r>
            <a:r>
              <a:rPr lang="id-ID" sz="1000" dirty="0">
                <a:latin typeface="Arial" panose="020B0604020202020204" pitchFamily="34" charset="0"/>
                <a:ea typeface="SimSun" panose="02010600030101010101" pitchFamily="2" charset="-122"/>
                <a:cs typeface="Times New Roman" panose="02020603050405020304" pitchFamily="18" charset="0"/>
              </a:rPr>
              <a:t>6</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tentang</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id-ID" sz="1000" dirty="0">
                <a:latin typeface="Arial" panose="020B0604020202020204" pitchFamily="34" charset="0"/>
                <a:ea typeface="SimSun" panose="02010600030101010101" pitchFamily="2" charset="-122"/>
                <a:cs typeface="Times New Roman" panose="02020603050405020304" pitchFamily="18" charset="0"/>
              </a:rPr>
              <a:t>Pembentukan dan Susunan Perangkat Daerah Provinsi Sumatera Selatan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Peraturan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Gubernur</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id-ID" sz="1000" dirty="0">
                <a:latin typeface="Arial" panose="020B0604020202020204" pitchFamily="34" charset="0"/>
                <a:ea typeface="SimSun" panose="02010600030101010101" pitchFamily="2" charset="-122"/>
                <a:cs typeface="Times New Roman" panose="02020603050405020304" pitchFamily="18" charset="0"/>
              </a:rPr>
              <a:t>Provinsi </a:t>
            </a:r>
            <a:r>
              <a:rPr lang="en-US" sz="1000" dirty="0">
                <a:latin typeface="Arial" panose="020B0604020202020204" pitchFamily="34" charset="0"/>
                <a:ea typeface="SimSun" panose="02010600030101010101" pitchFamily="2" charset="-122"/>
                <a:cs typeface="Times New Roman" panose="02020603050405020304" pitchFamily="18" charset="0"/>
              </a:rPr>
              <a:t>Sumatera Selatan </a:t>
            </a:r>
            <a:r>
              <a:rPr lang="en-US" sz="1000" dirty="0" err="1">
                <a:latin typeface="Arial" panose="020B0604020202020204" pitchFamily="34" charset="0"/>
                <a:ea typeface="SimSun" panose="02010600030101010101" pitchFamily="2" charset="-122"/>
                <a:cs typeface="Times New Roman" panose="02020603050405020304" pitchFamily="18" charset="0"/>
              </a:rPr>
              <a:t>Nomor</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id-ID" sz="1000" dirty="0">
                <a:latin typeface="Arial" panose="020B0604020202020204" pitchFamily="34" charset="0"/>
                <a:ea typeface="SimSun" panose="02010600030101010101" pitchFamily="2" charset="-122"/>
                <a:cs typeface="Times New Roman" panose="02020603050405020304" pitchFamily="18" charset="0"/>
              </a:rPr>
              <a:t>50 </a:t>
            </a:r>
            <a:r>
              <a:rPr lang="en-US" sz="1000" dirty="0" err="1">
                <a:latin typeface="Arial" panose="020B0604020202020204" pitchFamily="34" charset="0"/>
                <a:ea typeface="SimSun" panose="02010600030101010101" pitchFamily="2" charset="-122"/>
                <a:cs typeface="Times New Roman" panose="02020603050405020304" pitchFamily="18" charset="0"/>
              </a:rPr>
              <a:t>Tahun</a:t>
            </a:r>
            <a:r>
              <a:rPr lang="en-US" sz="1000" dirty="0">
                <a:latin typeface="Arial" panose="020B0604020202020204" pitchFamily="34" charset="0"/>
                <a:ea typeface="SimSun" panose="02010600030101010101" pitchFamily="2" charset="-122"/>
                <a:cs typeface="Times New Roman" panose="02020603050405020304" pitchFamily="18" charset="0"/>
              </a:rPr>
              <a:t> 201</a:t>
            </a:r>
            <a:r>
              <a:rPr lang="id-ID" sz="1000" dirty="0">
                <a:latin typeface="Arial" panose="020B0604020202020204" pitchFamily="34" charset="0"/>
                <a:ea typeface="SimSun" panose="02010600030101010101" pitchFamily="2" charset="-122"/>
                <a:cs typeface="Times New Roman" panose="02020603050405020304" pitchFamily="18" charset="0"/>
              </a:rPr>
              <a:t>6</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tentang</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id-ID" sz="1000" dirty="0">
                <a:latin typeface="Arial" panose="020B0604020202020204" pitchFamily="34" charset="0"/>
                <a:ea typeface="SimSun" panose="02010600030101010101" pitchFamily="2" charset="-122"/>
                <a:cs typeface="Times New Roman" panose="02020603050405020304" pitchFamily="18" charset="0"/>
              </a:rPr>
              <a:t>Susunan Organisasi, </a:t>
            </a:r>
            <a:r>
              <a:rPr lang="en-US" sz="1000" dirty="0" err="1">
                <a:latin typeface="Arial" panose="020B0604020202020204" pitchFamily="34" charset="0"/>
                <a:ea typeface="SimSun" panose="02010600030101010101" pitchFamily="2" charset="-122"/>
                <a:cs typeface="Times New Roman" panose="02020603050405020304" pitchFamily="18" charset="0"/>
              </a:rPr>
              <a:t>Uraian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Tugas</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Fungsi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Sekretariat</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id-ID" sz="1000" dirty="0">
                <a:latin typeface="Arial" panose="020B0604020202020204" pitchFamily="34" charset="0"/>
                <a:ea typeface="SimSun" panose="02010600030101010101" pitchFamily="2" charset="-122"/>
                <a:cs typeface="Times New Roman" panose="02020603050405020304" pitchFamily="18" charset="0"/>
              </a:rPr>
              <a:t>Dewan Perwakilan Rakyat </a:t>
            </a:r>
            <a:r>
              <a:rPr lang="en-US" sz="1000" dirty="0">
                <a:latin typeface="Arial" panose="020B0604020202020204" pitchFamily="34" charset="0"/>
                <a:ea typeface="SimSun" panose="02010600030101010101" pitchFamily="2" charset="-122"/>
                <a:cs typeface="Times New Roman" panose="02020603050405020304" pitchFamily="18" charset="0"/>
              </a:rPr>
              <a:t>Daerah </a:t>
            </a:r>
            <a:r>
              <a:rPr lang="en-US" sz="1000" dirty="0" err="1">
                <a:latin typeface="Arial" panose="020B0604020202020204" pitchFamily="34" charset="0"/>
                <a:ea typeface="SimSun" panose="02010600030101010101" pitchFamily="2" charset="-122"/>
                <a:cs typeface="Times New Roman" panose="02020603050405020304" pitchFamily="18" charset="0"/>
              </a:rPr>
              <a:t>Provinsi</a:t>
            </a:r>
            <a:r>
              <a:rPr lang="en-US" sz="1000" dirty="0">
                <a:latin typeface="Arial" panose="020B0604020202020204" pitchFamily="34" charset="0"/>
                <a:ea typeface="SimSun" panose="02010600030101010101" pitchFamily="2" charset="-122"/>
                <a:cs typeface="Times New Roman" panose="02020603050405020304" pitchFamily="18" charset="0"/>
              </a:rPr>
              <a:t> Sumatera Selatan, </a:t>
            </a:r>
            <a:r>
              <a:rPr lang="en-US" sz="1000" dirty="0" err="1">
                <a:latin typeface="Arial" panose="020B0604020202020204" pitchFamily="34" charset="0"/>
                <a:ea typeface="SimSun" panose="02010600030101010101" pitchFamily="2" charset="-122"/>
                <a:cs typeface="Times New Roman" panose="02020603050405020304" pitchFamily="18" charset="0"/>
              </a:rPr>
              <a:t>disebutkan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antara</a:t>
            </a:r>
            <a:r>
              <a:rPr lang="en-US" sz="1000" dirty="0">
                <a:latin typeface="Arial" panose="020B0604020202020204" pitchFamily="34" charset="0"/>
                <a:ea typeface="SimSun" panose="02010600030101010101" pitchFamily="2" charset="-122"/>
                <a:cs typeface="Times New Roman" panose="02020603050405020304" pitchFamily="18" charset="0"/>
              </a:rPr>
              <a:t> lain: </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r>
              <a:rPr lang="id-ID" sz="10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Tugas Pokok Sekretariat DPRD </a:t>
            </a:r>
            <a:endParaRPr lang="en-US" sz="10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indent="449263" algn="just">
              <a:tabLst>
                <a:tab pos="723900" algn="l"/>
              </a:tabLst>
            </a:pPr>
            <a:r>
              <a:rPr lang="id-ID" sz="1000" dirty="0">
                <a:latin typeface="Arial" panose="020B0604020202020204" pitchFamily="34" charset="0"/>
                <a:ea typeface="SimSun" panose="02010600030101010101" pitchFamily="2" charset="-122"/>
                <a:cs typeface="Times New Roman" panose="02020603050405020304" pitchFamily="18" charset="0"/>
              </a:rPr>
              <a:t>Menyelenggarakan administrasi kesekretariatan dan keuangan mendukung pelaksanaan tugas dan fungsi DPRD serta menyediakan dan mengkoordinasikan tenaga ahli yang diperlukan oleh DPRD dalam melaksanakan hak dan fungsinya sesuai kebutuhan.</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r>
              <a:rPr lang="id-ID" sz="10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Fungsi Sekretariat DPRD</a:t>
            </a:r>
            <a:endParaRPr lang="en-US" sz="10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algn="just"/>
            <a:r>
              <a:rPr lang="en-US" sz="1000" dirty="0" err="1">
                <a:latin typeface="Arial" panose="020B0604020202020204" pitchFamily="34" charset="0"/>
                <a:ea typeface="SimSun" panose="02010600030101010101" pitchFamily="2" charset="-122"/>
                <a:cs typeface="Times New Roman" panose="02020603050405020304" pitchFamily="18" charset="0"/>
              </a:rPr>
              <a:t>Fungsi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Sekretariat</a:t>
            </a:r>
            <a:r>
              <a:rPr lang="en-US" sz="1000" dirty="0">
                <a:latin typeface="Arial" panose="020B0604020202020204" pitchFamily="34" charset="0"/>
                <a:ea typeface="SimSun" panose="02010600030101010101" pitchFamily="2" charset="-122"/>
                <a:cs typeface="Times New Roman" panose="02020603050405020304" pitchFamily="18" charset="0"/>
              </a:rPr>
              <a:t> DPRD </a:t>
            </a:r>
            <a:r>
              <a:rPr lang="en-US" sz="1000" dirty="0" err="1">
                <a:latin typeface="Arial" panose="020B0604020202020204" pitchFamily="34" charset="0"/>
                <a:ea typeface="SimSun" panose="02010600030101010101" pitchFamily="2" charset="-122"/>
                <a:cs typeface="Times New Roman" panose="02020603050405020304" pitchFamily="18" charset="0"/>
              </a:rPr>
              <a:t>adalah</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sebagai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berikut</a:t>
            </a:r>
            <a:r>
              <a:rPr lang="en-US" sz="1000" dirty="0">
                <a:latin typeface="Arial" panose="020B0604020202020204" pitchFamily="34" charset="0"/>
                <a:ea typeface="SimSun" panose="02010600030101010101" pitchFamily="2" charset="-122"/>
                <a:cs typeface="Times New Roman" panose="02020603050405020304" pitchFamily="18" charset="0"/>
              </a:rPr>
              <a:t>.</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228600" indent="-228600" algn="just">
              <a:buFont typeface="+mj-lt"/>
              <a:buAutoNum type="arabicPeriod"/>
            </a:pPr>
            <a:r>
              <a:rPr lang="id-ID" sz="1000" dirty="0">
                <a:latin typeface="Arial" panose="020B0604020202020204" pitchFamily="34" charset="0"/>
                <a:ea typeface="SimSun" panose="02010600030101010101" pitchFamily="2" charset="-122"/>
                <a:cs typeface="Times New Roman" panose="02020603050405020304" pitchFamily="18" charset="0"/>
              </a:rPr>
              <a:t>Penyelenggaraan administrasi kesekretariatan DPRD;</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228600" indent="-228600" algn="just">
              <a:buFont typeface="+mj-lt"/>
              <a:buAutoNum type="arabicPeriod"/>
            </a:pPr>
            <a:r>
              <a:rPr lang="id-ID" sz="1000" dirty="0">
                <a:latin typeface="Arial" panose="020B0604020202020204" pitchFamily="34" charset="0"/>
                <a:ea typeface="SimSun" panose="02010600030101010101" pitchFamily="2" charset="-122"/>
                <a:cs typeface="Times New Roman" panose="02020603050405020304" pitchFamily="18" charset="0"/>
              </a:rPr>
              <a:t>Penyelenggaraan administrasi keuangan DPRD;</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228600" indent="-228600" algn="just">
              <a:buFont typeface="+mj-lt"/>
              <a:buAutoNum type="arabicPeriod"/>
            </a:pPr>
            <a:r>
              <a:rPr lang="id-ID" sz="1000" dirty="0">
                <a:latin typeface="Arial" panose="020B0604020202020204" pitchFamily="34" charset="0"/>
                <a:ea typeface="SimSun" panose="02010600030101010101" pitchFamily="2" charset="-122"/>
                <a:cs typeface="Times New Roman" panose="02020603050405020304" pitchFamily="18" charset="0"/>
              </a:rPr>
              <a:t>Penyelenggaraan fasilitas rapat DPRD;</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228600" indent="-228600" algn="just">
              <a:buFont typeface="+mj-lt"/>
              <a:buAutoNum type="arabicPeriod"/>
            </a:pPr>
            <a:r>
              <a:rPr lang="id-ID" sz="1000" dirty="0">
                <a:latin typeface="Arial" panose="020B0604020202020204" pitchFamily="34" charset="0"/>
                <a:ea typeface="SimSun" panose="02010600030101010101" pitchFamily="2" charset="-122"/>
                <a:cs typeface="Times New Roman" panose="02020603050405020304" pitchFamily="18" charset="0"/>
              </a:rPr>
              <a:t>Penyediaan dan pengkoordinasian tenaga ahli yang diperlukan  oleh DPRD;</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228600" indent="-228600" algn="just">
              <a:buFont typeface="+mj-lt"/>
              <a:buAutoNum type="arabicPeriod"/>
            </a:pPr>
            <a:r>
              <a:rPr lang="id-ID" sz="1000" dirty="0">
                <a:latin typeface="Arial" panose="020B0604020202020204" pitchFamily="34" charset="0"/>
                <a:ea typeface="SimSun" panose="02010600030101010101" pitchFamily="2" charset="-122"/>
                <a:cs typeface="Times New Roman" panose="02020603050405020304" pitchFamily="18" charset="0"/>
              </a:rPr>
              <a:t>Pengkoordinasian penatausahaan, pemanfaatan dan pengamanan barang milik daerah; </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228600" indent="-228600" algn="just">
              <a:buFont typeface="+mj-lt"/>
              <a:buAutoNum type="arabicPeriod"/>
            </a:pPr>
            <a:endParaRPr lang="id-ID" sz="1000" dirty="0">
              <a:latin typeface="Arial" panose="020B0604020202020204" pitchFamily="34" charset="0"/>
              <a:ea typeface="SimSun" panose="02010600030101010101" pitchFamily="2" charset="-122"/>
              <a:cs typeface="Times New Roman" panose="02020603050405020304" pitchFamily="18" charset="0"/>
            </a:endParaRPr>
          </a:p>
          <a:p>
            <a:pPr marL="228600" indent="-228600" algn="just">
              <a:buFont typeface="+mj-lt"/>
              <a:buAutoNum type="arabicPeriod"/>
            </a:pPr>
            <a:endParaRPr lang="id-ID" sz="1000" dirty="0">
              <a:latin typeface="Arial" panose="020B0604020202020204" pitchFamily="34" charset="0"/>
              <a:ea typeface="SimSun" panose="02010600030101010101" pitchFamily="2" charset="-122"/>
              <a:cs typeface="Times New Roman" panose="02020603050405020304" pitchFamily="18" charset="0"/>
            </a:endParaRPr>
          </a:p>
          <a:p>
            <a:pPr marL="228600" indent="-228600" algn="just">
              <a:buFont typeface="+mj-lt"/>
              <a:buAutoNum type="arabicPeriod"/>
            </a:pPr>
            <a:r>
              <a:rPr lang="id-ID" sz="1000" dirty="0">
                <a:latin typeface="Arial" panose="020B0604020202020204" pitchFamily="34" charset="0"/>
                <a:ea typeface="SimSun" panose="02010600030101010101" pitchFamily="2" charset="-122"/>
                <a:cs typeface="Times New Roman" panose="02020603050405020304" pitchFamily="18" charset="0"/>
              </a:rPr>
              <a:t>Pelaksanaan tugas kedinasan lainnya yang diberikan oleh Pimpinan.</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indent="449263" algn="just">
              <a:tabLst>
                <a:tab pos="723900" algn="l"/>
              </a:tabLst>
            </a:pPr>
            <a:r>
              <a:rPr lang="en-US" sz="1000" dirty="0" err="1">
                <a:latin typeface="Arial" panose="020B0604020202020204" pitchFamily="34" charset="0"/>
                <a:ea typeface="SimSun" panose="02010600030101010101" pitchFamily="2" charset="-122"/>
                <a:cs typeface="Times New Roman" panose="02020603050405020304" pitchFamily="18" charset="0"/>
              </a:rPr>
              <a:t>Untuk</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menunjang</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kinerja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Sekretariat</a:t>
            </a:r>
            <a:r>
              <a:rPr lang="en-US" sz="1000" dirty="0">
                <a:latin typeface="Arial" panose="020B0604020202020204" pitchFamily="34" charset="0"/>
                <a:ea typeface="SimSun" panose="02010600030101010101" pitchFamily="2" charset="-122"/>
                <a:cs typeface="Times New Roman" panose="02020603050405020304" pitchFamily="18" charset="0"/>
              </a:rPr>
              <a:t> DPRD </a:t>
            </a:r>
            <a:r>
              <a:rPr lang="en-US" sz="1000" dirty="0" err="1">
                <a:latin typeface="Arial" panose="020B0604020202020204" pitchFamily="34" charset="0"/>
                <a:ea typeface="SimSun" panose="02010600030101010101" pitchFamily="2" charset="-122"/>
                <a:cs typeface="Times New Roman" panose="02020603050405020304" pitchFamily="18" charset="0"/>
              </a:rPr>
              <a:t>Provinsi</a:t>
            </a:r>
            <a:r>
              <a:rPr lang="en-US" sz="1000" dirty="0">
                <a:latin typeface="Arial" panose="020B0604020202020204" pitchFamily="34" charset="0"/>
                <a:ea typeface="SimSun" panose="02010600030101010101" pitchFamily="2" charset="-122"/>
                <a:cs typeface="Times New Roman" panose="02020603050405020304" pitchFamily="18" charset="0"/>
              </a:rPr>
              <a:t> Sumatera Selatan </a:t>
            </a:r>
            <a:r>
              <a:rPr lang="en-US" sz="1000" dirty="0" err="1">
                <a:latin typeface="Arial" panose="020B0604020202020204" pitchFamily="34" charset="0"/>
                <a:ea typeface="SimSun" panose="02010600030101010101" pitchFamily="2" charset="-122"/>
                <a:cs typeface="Times New Roman" panose="02020603050405020304" pitchFamily="18" charset="0"/>
              </a:rPr>
              <a:t>dalam</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melaksanakan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tugas</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fungsinya</a:t>
            </a:r>
            <a:r>
              <a:rPr lang="id-ID" sz="1000" dirty="0">
                <a:latin typeface="Arial" panose="020B0604020202020204" pitchFamily="34" charset="0"/>
                <a:ea typeface="SimSun" panose="02010600030101010101" pitchFamily="2" charset="-122"/>
                <a:cs typeface="Times New Roman" panose="02020603050405020304" pitchFamily="18" charset="0"/>
              </a:rPr>
              <a:t>,</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mempunyai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id-ID" sz="1000" dirty="0">
                <a:latin typeface="Arial" panose="020B0604020202020204" pitchFamily="34" charset="0"/>
                <a:ea typeface="SimSun" panose="02010600030101010101" pitchFamily="2" charset="-122"/>
                <a:cs typeface="Times New Roman" panose="02020603050405020304" pitchFamily="18" charset="0"/>
              </a:rPr>
              <a:t>s</a:t>
            </a:r>
            <a:r>
              <a:rPr lang="en-US" sz="1000" dirty="0" err="1">
                <a:latin typeface="Arial" panose="020B0604020202020204" pitchFamily="34" charset="0"/>
                <a:ea typeface="SimSun" panose="02010600030101010101" pitchFamily="2" charset="-122"/>
                <a:cs typeface="Times New Roman" panose="02020603050405020304" pitchFamily="18" charset="0"/>
              </a:rPr>
              <a:t>truktur</a:t>
            </a:r>
            <a:r>
              <a:rPr lang="en-US" sz="1000" dirty="0">
                <a:latin typeface="Arial" panose="020B0604020202020204" pitchFamily="34" charset="0"/>
                <a:ea typeface="SimSun" panose="02010600030101010101" pitchFamily="2" charset="-122"/>
                <a:cs typeface="Times New Roman" panose="02020603050405020304" pitchFamily="18" charset="0"/>
              </a:rPr>
              <a:t>/</a:t>
            </a:r>
            <a:r>
              <a:rPr lang="id-ID" sz="1000" dirty="0">
                <a:latin typeface="Arial" panose="020B0604020202020204" pitchFamily="34" charset="0"/>
                <a:ea typeface="SimSun" panose="02010600030101010101" pitchFamily="2" charset="-122"/>
                <a:cs typeface="Times New Roman" panose="02020603050405020304" pitchFamily="18" charset="0"/>
              </a:rPr>
              <a:t>s</a:t>
            </a:r>
            <a:r>
              <a:rPr lang="en-US" sz="1000" dirty="0" err="1">
                <a:latin typeface="Arial" panose="020B0604020202020204" pitchFamily="34" charset="0"/>
                <a:ea typeface="SimSun" panose="02010600030101010101" pitchFamily="2" charset="-122"/>
                <a:cs typeface="Times New Roman" panose="02020603050405020304" pitchFamily="18" charset="0"/>
              </a:rPr>
              <a:t>usunan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id-ID" sz="1000" dirty="0">
                <a:latin typeface="Arial" panose="020B0604020202020204" pitchFamily="34" charset="0"/>
                <a:ea typeface="SimSun" panose="02010600030101010101" pitchFamily="2" charset="-122"/>
                <a:cs typeface="Times New Roman" panose="02020603050405020304" pitchFamily="18" charset="0"/>
              </a:rPr>
              <a:t>o</a:t>
            </a:r>
            <a:r>
              <a:rPr lang="en-US" sz="1000" dirty="0" err="1">
                <a:latin typeface="Arial" panose="020B0604020202020204" pitchFamily="34" charset="0"/>
                <a:ea typeface="SimSun" panose="02010600030101010101" pitchFamily="2" charset="-122"/>
                <a:cs typeface="Times New Roman" panose="02020603050405020304" pitchFamily="18" charset="0"/>
              </a:rPr>
              <a:t>rganisasi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sebagai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berikut</a:t>
            </a:r>
            <a:r>
              <a:rPr lang="en-US" sz="1000" dirty="0">
                <a:latin typeface="Arial" panose="020B0604020202020204" pitchFamily="34" charset="0"/>
                <a:ea typeface="SimSun" panose="02010600030101010101" pitchFamily="2" charset="-122"/>
                <a:cs typeface="Times New Roman" panose="02020603050405020304" pitchFamily="18" charset="0"/>
              </a:rPr>
              <a:t> :</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285750" indent="-285750" algn="just">
              <a:buFont typeface="+mj-lt"/>
              <a:buAutoNum type="alphaLcPeriod"/>
              <a:tabLst>
                <a:tab pos="1143000" algn="l"/>
              </a:tabLst>
            </a:pPr>
            <a:r>
              <a:rPr lang="en-US" sz="1000" dirty="0" err="1">
                <a:latin typeface="Arial" panose="020B0604020202020204" pitchFamily="34" charset="0"/>
                <a:ea typeface="SimSun" panose="02010600030101010101" pitchFamily="2" charset="-122"/>
                <a:cs typeface="Times New Roman" panose="02020603050405020304" pitchFamily="18" charset="0"/>
              </a:rPr>
              <a:t>Sekretaris</a:t>
            </a:r>
            <a:r>
              <a:rPr lang="en-US" sz="1000" dirty="0">
                <a:latin typeface="Arial" panose="020B0604020202020204" pitchFamily="34" charset="0"/>
                <a:ea typeface="SimSun" panose="02010600030101010101" pitchFamily="2" charset="-122"/>
                <a:cs typeface="Times New Roman" panose="02020603050405020304" pitchFamily="18" charset="0"/>
              </a:rPr>
              <a:t> DPRD </a:t>
            </a:r>
            <a:r>
              <a:rPr lang="en-US" sz="1000" dirty="0" err="1">
                <a:latin typeface="Arial" panose="020B0604020202020204" pitchFamily="34" charset="0"/>
                <a:ea typeface="SimSun" panose="02010600030101010101" pitchFamily="2" charset="-122"/>
                <a:cs typeface="Times New Roman" panose="02020603050405020304" pitchFamily="18" charset="0"/>
              </a:rPr>
              <a:t>Provinsi</a:t>
            </a:r>
            <a:r>
              <a:rPr lang="en-US" sz="1000" dirty="0">
                <a:latin typeface="Arial" panose="020B0604020202020204" pitchFamily="34" charset="0"/>
                <a:ea typeface="SimSun" panose="02010600030101010101" pitchFamily="2" charset="-122"/>
                <a:cs typeface="Times New Roman" panose="02020603050405020304" pitchFamily="18" charset="0"/>
              </a:rPr>
              <a:t> Sumatera Selatan</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285750" indent="-285750" algn="just">
              <a:buFont typeface="+mj-lt"/>
              <a:buAutoNum type="alphaLcPeriod"/>
              <a:tabLst>
                <a:tab pos="1143000" algn="l"/>
              </a:tabLst>
            </a:pPr>
            <a:r>
              <a:rPr lang="en-US" sz="1000" dirty="0" err="1">
                <a:latin typeface="Arial" panose="020B0604020202020204" pitchFamily="34" charset="0"/>
                <a:ea typeface="SimSun" panose="02010600030101010101" pitchFamily="2" charset="-122"/>
                <a:cs typeface="Times New Roman" panose="02020603050405020304" pitchFamily="18" charset="0"/>
              </a:rPr>
              <a:t>Kepala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Bagian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Umum</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membawahi</a:t>
            </a:r>
            <a:r>
              <a:rPr lang="en-US" sz="1000" dirty="0">
                <a:latin typeface="Arial" panose="020B0604020202020204" pitchFamily="34" charset="0"/>
                <a:ea typeface="SimSun" panose="02010600030101010101" pitchFamily="2" charset="-122"/>
                <a:cs typeface="Times New Roman" panose="02020603050405020304" pitchFamily="18" charset="0"/>
              </a:rPr>
              <a:t> :</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800100" lvl="1" indent="-342900" algn="just">
              <a:buFont typeface="+mj-lt"/>
              <a:buAutoNum type="arabicPeriod"/>
              <a:tabLst>
                <a:tab pos="914400" algn="l"/>
              </a:tabLst>
            </a:pPr>
            <a:r>
              <a:rPr lang="en-US" sz="1000" dirty="0" err="1">
                <a:latin typeface="Arial" panose="020B0604020202020204" pitchFamily="34" charset="0"/>
                <a:ea typeface="SimSun" panose="02010600030101010101" pitchFamily="2" charset="-122"/>
                <a:cs typeface="Times New Roman" panose="02020603050405020304" pitchFamily="18" charset="0"/>
              </a:rPr>
              <a:t>Kepala</a:t>
            </a:r>
            <a:r>
              <a:rPr lang="en-US" sz="1000" dirty="0">
                <a:latin typeface="Arial" panose="020B0604020202020204" pitchFamily="34" charset="0"/>
                <a:ea typeface="SimSun" panose="02010600030101010101" pitchFamily="2" charset="-122"/>
                <a:cs typeface="Times New Roman" panose="02020603050405020304" pitchFamily="18" charset="0"/>
              </a:rPr>
              <a:t> Sub </a:t>
            </a:r>
            <a:r>
              <a:rPr lang="en-US" sz="1000" dirty="0" err="1">
                <a:latin typeface="Arial" panose="020B0604020202020204" pitchFamily="34" charset="0"/>
                <a:ea typeface="SimSun" panose="02010600030101010101" pitchFamily="2" charset="-122"/>
                <a:cs typeface="Times New Roman" panose="02020603050405020304" pitchFamily="18" charset="0"/>
              </a:rPr>
              <a:t>Bagian</a:t>
            </a:r>
            <a:r>
              <a:rPr lang="en-US" sz="1000" dirty="0">
                <a:latin typeface="Arial" panose="020B0604020202020204" pitchFamily="34" charset="0"/>
                <a:ea typeface="SimSun" panose="02010600030101010101" pitchFamily="2" charset="-122"/>
                <a:cs typeface="Times New Roman" panose="02020603050405020304" pitchFamily="18" charset="0"/>
              </a:rPr>
              <a:t> Tata Usaha</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800100" lvl="1" indent="-342900" algn="just">
              <a:buFont typeface="+mj-lt"/>
              <a:buAutoNum type="arabicPeriod"/>
              <a:tabLst>
                <a:tab pos="914400" algn="l"/>
              </a:tabLst>
            </a:pPr>
            <a:r>
              <a:rPr lang="en-US" sz="1000" dirty="0" err="1">
                <a:latin typeface="Arial" panose="020B0604020202020204" pitchFamily="34" charset="0"/>
                <a:ea typeface="SimSun" panose="02010600030101010101" pitchFamily="2" charset="-122"/>
                <a:cs typeface="Times New Roman" panose="02020603050405020304" pitchFamily="18" charset="0"/>
              </a:rPr>
              <a:t>Kepala</a:t>
            </a:r>
            <a:r>
              <a:rPr lang="en-US" sz="1000" dirty="0">
                <a:latin typeface="Arial" panose="020B0604020202020204" pitchFamily="34" charset="0"/>
                <a:ea typeface="SimSun" panose="02010600030101010101" pitchFamily="2" charset="-122"/>
                <a:cs typeface="Times New Roman" panose="02020603050405020304" pitchFamily="18" charset="0"/>
              </a:rPr>
              <a:t> Sub </a:t>
            </a:r>
            <a:r>
              <a:rPr lang="en-US" sz="1000" dirty="0" err="1">
                <a:latin typeface="Arial" panose="020B0604020202020204" pitchFamily="34" charset="0"/>
                <a:ea typeface="SimSun" panose="02010600030101010101" pitchFamily="2" charset="-122"/>
                <a:cs typeface="Times New Roman" panose="02020603050405020304" pitchFamily="18" charset="0"/>
              </a:rPr>
              <a:t>Bagian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Perlengkapan</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800100" lvl="1" indent="-342900" algn="just">
              <a:buFont typeface="+mj-lt"/>
              <a:buAutoNum type="arabicPeriod"/>
              <a:tabLst>
                <a:tab pos="914400" algn="l"/>
              </a:tabLst>
            </a:pPr>
            <a:r>
              <a:rPr lang="en-US" sz="1000" dirty="0" err="1">
                <a:latin typeface="Arial" panose="020B0604020202020204" pitchFamily="34" charset="0"/>
                <a:ea typeface="SimSun" panose="02010600030101010101" pitchFamily="2" charset="-122"/>
                <a:cs typeface="Times New Roman" panose="02020603050405020304" pitchFamily="18" charset="0"/>
              </a:rPr>
              <a:t>Kepala</a:t>
            </a:r>
            <a:r>
              <a:rPr lang="en-US" sz="1000" dirty="0">
                <a:latin typeface="Arial" panose="020B0604020202020204" pitchFamily="34" charset="0"/>
                <a:ea typeface="SimSun" panose="02010600030101010101" pitchFamily="2" charset="-122"/>
                <a:cs typeface="Times New Roman" panose="02020603050405020304" pitchFamily="18" charset="0"/>
              </a:rPr>
              <a:t> Sub </a:t>
            </a:r>
            <a:r>
              <a:rPr lang="en-US" sz="1000" dirty="0" err="1">
                <a:latin typeface="Arial" panose="020B0604020202020204" pitchFamily="34" charset="0"/>
                <a:ea typeface="SimSun" panose="02010600030101010101" pitchFamily="2" charset="-122"/>
                <a:cs typeface="Times New Roman" panose="02020603050405020304" pitchFamily="18" charset="0"/>
              </a:rPr>
              <a:t>Bagian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Rumah</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Tangga</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285750" indent="-285750" algn="just">
              <a:buFont typeface="+mj-lt"/>
              <a:buAutoNum type="alphaLcPeriod"/>
              <a:tabLst>
                <a:tab pos="1143000" algn="l"/>
              </a:tabLst>
            </a:pPr>
            <a:r>
              <a:rPr lang="en-US" sz="1000" dirty="0" err="1">
                <a:latin typeface="Arial" panose="020B0604020202020204" pitchFamily="34" charset="0"/>
                <a:ea typeface="SimSun" panose="02010600030101010101" pitchFamily="2" charset="-122"/>
                <a:cs typeface="Times New Roman" panose="02020603050405020304" pitchFamily="18" charset="0"/>
              </a:rPr>
              <a:t>Kepala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Bagian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Keuangan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membawahi</a:t>
            </a:r>
            <a:r>
              <a:rPr lang="en-US" sz="1000" dirty="0">
                <a:latin typeface="Arial" panose="020B0604020202020204" pitchFamily="34" charset="0"/>
                <a:ea typeface="SimSun" panose="02010600030101010101" pitchFamily="2" charset="-122"/>
                <a:cs typeface="Times New Roman" panose="02020603050405020304" pitchFamily="18" charset="0"/>
              </a:rPr>
              <a:t> :</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742950" lvl="1" indent="-285750" algn="just">
              <a:buFont typeface="+mj-lt"/>
              <a:buAutoNum type="arabicPeriod"/>
              <a:tabLst>
                <a:tab pos="1143000" algn="l"/>
              </a:tabLst>
            </a:pPr>
            <a:r>
              <a:rPr lang="en-US" sz="1000" dirty="0" err="1">
                <a:latin typeface="Arial" panose="020B0604020202020204" pitchFamily="34" charset="0"/>
                <a:ea typeface="SimSun" panose="02010600030101010101" pitchFamily="2" charset="-122"/>
                <a:cs typeface="Times New Roman" panose="02020603050405020304" pitchFamily="18" charset="0"/>
              </a:rPr>
              <a:t>Kepala</a:t>
            </a:r>
            <a:r>
              <a:rPr lang="en-US" sz="1000" dirty="0">
                <a:latin typeface="Arial" panose="020B0604020202020204" pitchFamily="34" charset="0"/>
                <a:ea typeface="SimSun" panose="02010600030101010101" pitchFamily="2" charset="-122"/>
                <a:cs typeface="Times New Roman" panose="02020603050405020304" pitchFamily="18" charset="0"/>
              </a:rPr>
              <a:t> Sub </a:t>
            </a:r>
            <a:r>
              <a:rPr lang="en-US" sz="1000" dirty="0" err="1">
                <a:latin typeface="Arial" panose="020B0604020202020204" pitchFamily="34" charset="0"/>
                <a:ea typeface="SimSun" panose="02010600030101010101" pitchFamily="2" charset="-122"/>
                <a:cs typeface="Times New Roman" panose="02020603050405020304" pitchFamily="18" charset="0"/>
              </a:rPr>
              <a:t>Bagian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Anggaran</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742950" lvl="1" indent="-285750" algn="just">
              <a:buFont typeface="+mj-lt"/>
              <a:buAutoNum type="arabicPeriod"/>
              <a:tabLst>
                <a:tab pos="1143000" algn="l"/>
              </a:tabLst>
            </a:pPr>
            <a:r>
              <a:rPr lang="en-US" sz="1000" dirty="0" err="1">
                <a:latin typeface="Arial" panose="020B0604020202020204" pitchFamily="34" charset="0"/>
                <a:ea typeface="SimSun" panose="02010600030101010101" pitchFamily="2" charset="-122"/>
                <a:cs typeface="Times New Roman" panose="02020603050405020304" pitchFamily="18" charset="0"/>
              </a:rPr>
              <a:t>Kepala</a:t>
            </a:r>
            <a:r>
              <a:rPr lang="en-US" sz="1000" dirty="0">
                <a:latin typeface="Arial" panose="020B0604020202020204" pitchFamily="34" charset="0"/>
                <a:ea typeface="SimSun" panose="02010600030101010101" pitchFamily="2" charset="-122"/>
                <a:cs typeface="Times New Roman" panose="02020603050405020304" pitchFamily="18" charset="0"/>
              </a:rPr>
              <a:t> Sub </a:t>
            </a:r>
            <a:r>
              <a:rPr lang="en-US" sz="1000" dirty="0" err="1">
                <a:latin typeface="Arial" panose="020B0604020202020204" pitchFamily="34" charset="0"/>
                <a:ea typeface="SimSun" panose="02010600030101010101" pitchFamily="2" charset="-122"/>
                <a:cs typeface="Times New Roman" panose="02020603050405020304" pitchFamily="18" charset="0"/>
              </a:rPr>
              <a:t>Bagian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Verifikasi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Pembukuan</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742950" lvl="1" indent="-285750" algn="just">
              <a:buFont typeface="+mj-lt"/>
              <a:buAutoNum type="arabicPeriod"/>
              <a:tabLst>
                <a:tab pos="1143000" algn="l"/>
              </a:tabLst>
            </a:pPr>
            <a:r>
              <a:rPr lang="en-US" sz="1000" dirty="0" err="1">
                <a:latin typeface="Arial" panose="020B0604020202020204" pitchFamily="34" charset="0"/>
                <a:ea typeface="SimSun" panose="02010600030101010101" pitchFamily="2" charset="-122"/>
                <a:cs typeface="Times New Roman" panose="02020603050405020304" pitchFamily="18" charset="0"/>
              </a:rPr>
              <a:t>Kepala</a:t>
            </a:r>
            <a:r>
              <a:rPr lang="en-US" sz="1000" dirty="0">
                <a:latin typeface="Arial" panose="020B0604020202020204" pitchFamily="34" charset="0"/>
                <a:ea typeface="SimSun" panose="02010600030101010101" pitchFamily="2" charset="-122"/>
                <a:cs typeface="Times New Roman" panose="02020603050405020304" pitchFamily="18" charset="0"/>
              </a:rPr>
              <a:t> Sub </a:t>
            </a:r>
            <a:r>
              <a:rPr lang="en-US" sz="1000" dirty="0" err="1">
                <a:latin typeface="Arial" panose="020B0604020202020204" pitchFamily="34" charset="0"/>
                <a:ea typeface="SimSun" panose="02010600030101010101" pitchFamily="2" charset="-122"/>
                <a:cs typeface="Times New Roman" panose="02020603050405020304" pitchFamily="18" charset="0"/>
              </a:rPr>
              <a:t>Bagian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Perbendaharaan</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285750" indent="-285750" algn="just">
              <a:buFont typeface="+mj-lt"/>
              <a:buAutoNum type="alphaLcPeriod"/>
              <a:tabLst>
                <a:tab pos="1143000" algn="l"/>
              </a:tabLst>
            </a:pPr>
            <a:r>
              <a:rPr lang="en-US" sz="1000" dirty="0" err="1">
                <a:latin typeface="Arial" panose="020B0604020202020204" pitchFamily="34" charset="0"/>
                <a:ea typeface="SimSun" panose="02010600030101010101" pitchFamily="2" charset="-122"/>
                <a:cs typeface="Times New Roman" panose="02020603050405020304" pitchFamily="18" charset="0"/>
              </a:rPr>
              <a:t>Kepala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Bagian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Persidangan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Legislasi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membawahi</a:t>
            </a:r>
            <a:r>
              <a:rPr lang="en-US" sz="1000" dirty="0">
                <a:latin typeface="Arial" panose="020B0604020202020204" pitchFamily="34" charset="0"/>
                <a:ea typeface="SimSun" panose="02010600030101010101" pitchFamily="2" charset="-122"/>
                <a:cs typeface="Times New Roman" panose="02020603050405020304" pitchFamily="18" charset="0"/>
              </a:rPr>
              <a:t> :</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742950" lvl="1" indent="-285750" algn="just">
              <a:buFont typeface="+mj-lt"/>
              <a:buAutoNum type="arabicPeriod"/>
              <a:tabLst>
                <a:tab pos="1371600" algn="l"/>
              </a:tabLst>
            </a:pPr>
            <a:r>
              <a:rPr lang="en-US" sz="1000" dirty="0" err="1">
                <a:latin typeface="Arial" panose="020B0604020202020204" pitchFamily="34" charset="0"/>
                <a:ea typeface="SimSun" panose="02010600030101010101" pitchFamily="2" charset="-122"/>
                <a:cs typeface="Times New Roman" panose="02020603050405020304" pitchFamily="18" charset="0"/>
              </a:rPr>
              <a:t>Kepala</a:t>
            </a:r>
            <a:r>
              <a:rPr lang="en-US" sz="1000" dirty="0">
                <a:latin typeface="Arial" panose="020B0604020202020204" pitchFamily="34" charset="0"/>
                <a:ea typeface="SimSun" panose="02010600030101010101" pitchFamily="2" charset="-122"/>
                <a:cs typeface="Times New Roman" panose="02020603050405020304" pitchFamily="18" charset="0"/>
              </a:rPr>
              <a:t> Sub </a:t>
            </a:r>
            <a:r>
              <a:rPr lang="en-US" sz="1000" dirty="0" err="1">
                <a:latin typeface="Arial" panose="020B0604020202020204" pitchFamily="34" charset="0"/>
                <a:ea typeface="SimSun" panose="02010600030101010101" pitchFamily="2" charset="-122"/>
                <a:cs typeface="Times New Roman" panose="02020603050405020304" pitchFamily="18" charset="0"/>
              </a:rPr>
              <a:t>Bagian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Persidangan</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742950" lvl="1" indent="-285750" algn="just">
              <a:buFont typeface="+mj-lt"/>
              <a:buAutoNum type="arabicPeriod"/>
              <a:tabLst>
                <a:tab pos="1371600" algn="l"/>
              </a:tabLst>
            </a:pPr>
            <a:r>
              <a:rPr lang="en-US" sz="1000" dirty="0" err="1">
                <a:latin typeface="Arial" panose="020B0604020202020204" pitchFamily="34" charset="0"/>
                <a:ea typeface="SimSun" panose="02010600030101010101" pitchFamily="2" charset="-122"/>
                <a:cs typeface="Times New Roman" panose="02020603050405020304" pitchFamily="18" charset="0"/>
              </a:rPr>
              <a:t>Kepala</a:t>
            </a:r>
            <a:r>
              <a:rPr lang="en-US" sz="1000" dirty="0">
                <a:latin typeface="Arial" panose="020B0604020202020204" pitchFamily="34" charset="0"/>
                <a:ea typeface="SimSun" panose="02010600030101010101" pitchFamily="2" charset="-122"/>
                <a:cs typeface="Times New Roman" panose="02020603050405020304" pitchFamily="18" charset="0"/>
              </a:rPr>
              <a:t> Sub </a:t>
            </a:r>
            <a:r>
              <a:rPr lang="en-US" sz="1000" dirty="0" err="1">
                <a:latin typeface="Arial" panose="020B0604020202020204" pitchFamily="34" charset="0"/>
                <a:ea typeface="SimSun" panose="02010600030101010101" pitchFamily="2" charset="-122"/>
                <a:cs typeface="Times New Roman" panose="02020603050405020304" pitchFamily="18" charset="0"/>
              </a:rPr>
              <a:t>Bagian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Risalah</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742950" lvl="1" indent="-285750" algn="just">
              <a:buFont typeface="+mj-lt"/>
              <a:buAutoNum type="arabicPeriod"/>
              <a:tabLst>
                <a:tab pos="1371600" algn="l"/>
              </a:tabLst>
            </a:pPr>
            <a:r>
              <a:rPr lang="en-US" sz="1000" dirty="0" err="1">
                <a:latin typeface="Arial" panose="020B0604020202020204" pitchFamily="34" charset="0"/>
                <a:ea typeface="SimSun" panose="02010600030101010101" pitchFamily="2" charset="-122"/>
                <a:cs typeface="Times New Roman" panose="02020603050405020304" pitchFamily="18" charset="0"/>
              </a:rPr>
              <a:t>Kepala</a:t>
            </a:r>
            <a:r>
              <a:rPr lang="en-US" sz="1000" dirty="0">
                <a:latin typeface="Arial" panose="020B0604020202020204" pitchFamily="34" charset="0"/>
                <a:ea typeface="SimSun" panose="02010600030101010101" pitchFamily="2" charset="-122"/>
                <a:cs typeface="Times New Roman" panose="02020603050405020304" pitchFamily="18" charset="0"/>
              </a:rPr>
              <a:t> Sub </a:t>
            </a:r>
            <a:r>
              <a:rPr lang="en-US" sz="1000" dirty="0" err="1">
                <a:latin typeface="Arial" panose="020B0604020202020204" pitchFamily="34" charset="0"/>
                <a:ea typeface="SimSun" panose="02010600030101010101" pitchFamily="2" charset="-122"/>
                <a:cs typeface="Times New Roman" panose="02020603050405020304" pitchFamily="18" charset="0"/>
              </a:rPr>
              <a:t>Bagian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Legislasi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Hukum</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285750" indent="-285750" algn="just">
              <a:buFont typeface="+mj-lt"/>
              <a:buAutoNum type="alphaLcPeriod"/>
              <a:tabLst>
                <a:tab pos="1143000" algn="l"/>
              </a:tabLst>
            </a:pPr>
            <a:r>
              <a:rPr lang="en-US" sz="1000" dirty="0" err="1">
                <a:latin typeface="Arial" panose="020B0604020202020204" pitchFamily="34" charset="0"/>
                <a:ea typeface="SimSun" panose="02010600030101010101" pitchFamily="2" charset="-122"/>
                <a:cs typeface="Times New Roman" panose="02020603050405020304" pitchFamily="18" charset="0"/>
              </a:rPr>
              <a:t>Kepala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Bagian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Humas</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Protokol</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membawahi</a:t>
            </a:r>
            <a:r>
              <a:rPr lang="en-US" sz="1000" dirty="0">
                <a:latin typeface="Arial" panose="020B0604020202020204" pitchFamily="34" charset="0"/>
                <a:ea typeface="SimSun" panose="02010600030101010101" pitchFamily="2" charset="-122"/>
                <a:cs typeface="Times New Roman" panose="02020603050405020304" pitchFamily="18" charset="0"/>
              </a:rPr>
              <a:t> :</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800100" lvl="1" indent="-342900" algn="just">
              <a:buFont typeface="+mj-lt"/>
              <a:buAutoNum type="arabicPeriod"/>
              <a:tabLst>
                <a:tab pos="228600" algn="l"/>
              </a:tabLst>
            </a:pPr>
            <a:r>
              <a:rPr lang="en-US" sz="1000" dirty="0" err="1">
                <a:latin typeface="Arial" panose="020B0604020202020204" pitchFamily="34" charset="0"/>
                <a:ea typeface="SimSun" panose="02010600030101010101" pitchFamily="2" charset="-122"/>
                <a:cs typeface="Times New Roman" panose="02020603050405020304" pitchFamily="18" charset="0"/>
              </a:rPr>
              <a:t>Kepala</a:t>
            </a:r>
            <a:r>
              <a:rPr lang="en-US" sz="1000" dirty="0">
                <a:latin typeface="Arial" panose="020B0604020202020204" pitchFamily="34" charset="0"/>
                <a:ea typeface="SimSun" panose="02010600030101010101" pitchFamily="2" charset="-122"/>
                <a:cs typeface="Times New Roman" panose="02020603050405020304" pitchFamily="18" charset="0"/>
              </a:rPr>
              <a:t> Sub </a:t>
            </a:r>
            <a:r>
              <a:rPr lang="en-US" sz="1000" dirty="0" err="1">
                <a:latin typeface="Arial" panose="020B0604020202020204" pitchFamily="34" charset="0"/>
                <a:ea typeface="SimSun" panose="02010600030101010101" pitchFamily="2" charset="-122"/>
                <a:cs typeface="Times New Roman" panose="02020603050405020304" pitchFamily="18" charset="0"/>
              </a:rPr>
              <a:t>Bagian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Protokol</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Hubungan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Antar</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Lembaga</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800100" lvl="1" indent="-342900" algn="just">
              <a:buFont typeface="+mj-lt"/>
              <a:buAutoNum type="arabicPeriod"/>
              <a:tabLst>
                <a:tab pos="228600" algn="l"/>
              </a:tabLst>
            </a:pPr>
            <a:r>
              <a:rPr lang="en-US" sz="1000" dirty="0" err="1">
                <a:latin typeface="Arial" panose="020B0604020202020204" pitchFamily="34" charset="0"/>
                <a:ea typeface="SimSun" panose="02010600030101010101" pitchFamily="2" charset="-122"/>
                <a:cs typeface="Times New Roman" panose="02020603050405020304" pitchFamily="18" charset="0"/>
              </a:rPr>
              <a:t>Kepala</a:t>
            </a:r>
            <a:r>
              <a:rPr lang="en-US" sz="1000" dirty="0">
                <a:latin typeface="Arial" panose="020B0604020202020204" pitchFamily="34" charset="0"/>
                <a:ea typeface="SimSun" panose="02010600030101010101" pitchFamily="2" charset="-122"/>
                <a:cs typeface="Times New Roman" panose="02020603050405020304" pitchFamily="18" charset="0"/>
              </a:rPr>
              <a:t> Sub </a:t>
            </a:r>
            <a:r>
              <a:rPr lang="en-US" sz="1000" dirty="0" err="1">
                <a:latin typeface="Arial" panose="020B0604020202020204" pitchFamily="34" charset="0"/>
                <a:ea typeface="SimSun" panose="02010600030101010101" pitchFamily="2" charset="-122"/>
                <a:cs typeface="Times New Roman" panose="02020603050405020304" pitchFamily="18" charset="0"/>
              </a:rPr>
              <a:t>Bagian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Informasi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Dokumentasi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Perpustakaan</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800100" lvl="1" indent="-342900" algn="just">
              <a:buFont typeface="+mj-lt"/>
              <a:buAutoNum type="arabicPeriod"/>
              <a:tabLst>
                <a:tab pos="228600" algn="l"/>
              </a:tabLst>
            </a:pPr>
            <a:r>
              <a:rPr lang="en-US" sz="1000" dirty="0" err="1">
                <a:latin typeface="Arial" panose="020B0604020202020204" pitchFamily="34" charset="0"/>
                <a:ea typeface="SimSun" panose="02010600030101010101" pitchFamily="2" charset="-122"/>
                <a:cs typeface="Times New Roman" panose="02020603050405020304" pitchFamily="18" charset="0"/>
              </a:rPr>
              <a:t>Kepala</a:t>
            </a:r>
            <a:r>
              <a:rPr lang="en-US" sz="1000" dirty="0">
                <a:latin typeface="Arial" panose="020B0604020202020204" pitchFamily="34" charset="0"/>
                <a:ea typeface="SimSun" panose="02010600030101010101" pitchFamily="2" charset="-122"/>
                <a:cs typeface="Times New Roman" panose="02020603050405020304" pitchFamily="18" charset="0"/>
              </a:rPr>
              <a:t> Sub </a:t>
            </a:r>
            <a:r>
              <a:rPr lang="en-US" sz="1000" dirty="0" err="1">
                <a:latin typeface="Arial" panose="020B0604020202020204" pitchFamily="34" charset="0"/>
                <a:ea typeface="SimSun" panose="02010600030101010101" pitchFamily="2" charset="-122"/>
                <a:cs typeface="Times New Roman" panose="02020603050405020304" pitchFamily="18" charset="0"/>
              </a:rPr>
              <a:t>Bagian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Pelayanan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Aspirasi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Masyarakat</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228600" algn="just"/>
            <a:r>
              <a:rPr lang="en-US" sz="1000" dirty="0">
                <a:latin typeface="Arial" panose="020B0604020202020204" pitchFamily="34" charset="0"/>
                <a:ea typeface="SimSun" panose="02010600030101010101" pitchFamily="2" charset="-122"/>
                <a:cs typeface="Times New Roman" panose="02020603050405020304" pitchFamily="18" charset="0"/>
              </a:rPr>
              <a:t> </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indent="450215" algn="just"/>
            <a:r>
              <a:rPr lang="id-ID" sz="1000" dirty="0">
                <a:latin typeface="Arial" panose="020B0604020202020204" pitchFamily="34" charset="0"/>
                <a:ea typeface="SimSun" panose="02010600030101010101" pitchFamily="2" charset="-122"/>
                <a:cs typeface="Times New Roman" panose="02020603050405020304" pitchFamily="18" charset="0"/>
              </a:rPr>
              <a:t>Struktur Organisasi Sekretariat DPRD Provinsi Sumatera Selatan dapat dilihat pada gambar dibawah ini:</a:t>
            </a:r>
            <a:endParaRPr lang="en-US" sz="1000" dirty="0">
              <a:effectLst/>
              <a:latin typeface="Calibri" panose="020F050202020403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457718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6EC08D2-4672-43EB-ADB2-B583FFB4DD81}" type="slidenum">
              <a:rPr lang="en-US" smtClean="0"/>
              <a:pPr/>
              <a:t>7</a:t>
            </a:fld>
            <a:endParaRPr lang="en-US"/>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575187" y="1498513"/>
            <a:ext cx="5943600" cy="6134100"/>
          </a:xfrm>
          <a:prstGeom prst="rect">
            <a:avLst/>
          </a:prstGeom>
          <a:noFill/>
        </p:spPr>
      </p:pic>
    </p:spTree>
    <p:extLst>
      <p:ext uri="{BB962C8B-B14F-4D97-AF65-F5344CB8AC3E}">
        <p14:creationId xmlns:p14="http://schemas.microsoft.com/office/powerpoint/2010/main" val="3835123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86002" y="1917290"/>
            <a:ext cx="2489426" cy="6871110"/>
          </a:xfrm>
          <a:prstGeom prst="rect">
            <a:avLst/>
          </a:prstGeom>
          <a:solidFill>
            <a:schemeClr val="accent4">
              <a:alpha val="54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7" name="Rectangle 6"/>
          <p:cNvSpPr/>
          <p:nvPr/>
        </p:nvSpPr>
        <p:spPr>
          <a:xfrm>
            <a:off x="3158670" y="1917290"/>
            <a:ext cx="2980871" cy="6871110"/>
          </a:xfrm>
          <a:prstGeom prst="rect">
            <a:avLst/>
          </a:prstGeom>
          <a:solidFill>
            <a:schemeClr val="accent6">
              <a:alpha val="42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 name="Title 1"/>
          <p:cNvSpPr>
            <a:spLocks noGrp="1"/>
          </p:cNvSpPr>
          <p:nvPr>
            <p:ph type="title" idx="4294967295"/>
          </p:nvPr>
        </p:nvSpPr>
        <p:spPr>
          <a:xfrm>
            <a:off x="486002" y="1124910"/>
            <a:ext cx="5915025" cy="720824"/>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threePt" dir="t"/>
            </a:scene3d>
            <a:sp3d extrusionH="57150">
              <a:bevelT w="57150" h="38100" prst="hardEdge"/>
            </a:sp3d>
          </a:bodyPr>
          <a:lstStyle/>
          <a:p>
            <a:pPr algn="ctr"/>
            <a:r>
              <a:rPr lang="en-US" sz="2800" dirty="0">
                <a:solidFill>
                  <a:srgbClr val="00B0F0"/>
                </a:solidFill>
                <a:latin typeface="Berlin Sans FB" panose="020E0602020502020306" pitchFamily="34" charset="0"/>
              </a:rPr>
              <a:t>TUJUAN DAN MANFAAT</a:t>
            </a:r>
          </a:p>
        </p:txBody>
      </p:sp>
      <p:sp>
        <p:nvSpPr>
          <p:cNvPr id="4" name="Slide Number Placeholder 3"/>
          <p:cNvSpPr>
            <a:spLocks noGrp="1"/>
          </p:cNvSpPr>
          <p:nvPr>
            <p:ph type="sldNum" sz="quarter" idx="12"/>
          </p:nvPr>
        </p:nvSpPr>
        <p:spPr/>
        <p:txBody>
          <a:bodyPr/>
          <a:lstStyle/>
          <a:p>
            <a:fld id="{46EC08D2-4672-43EB-ADB2-B583FFB4DD81}" type="slidenum">
              <a:rPr lang="en-US" sz="1000" smtClean="0"/>
              <a:pPr/>
              <a:t>8</a:t>
            </a:fld>
            <a:endParaRPr lang="en-US" sz="1000"/>
          </a:p>
        </p:txBody>
      </p:sp>
      <p:sp>
        <p:nvSpPr>
          <p:cNvPr id="5" name="Content Placeholder 2"/>
          <p:cNvSpPr txBox="1">
            <a:spLocks/>
          </p:cNvSpPr>
          <p:nvPr/>
        </p:nvSpPr>
        <p:spPr>
          <a:xfrm>
            <a:off x="486002" y="2042232"/>
            <a:ext cx="2489426" cy="6746168"/>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90170" lvl="0" indent="0" algn="just">
              <a:lnSpc>
                <a:spcPct val="100000"/>
              </a:lnSpc>
              <a:spcBef>
                <a:spcPts val="0"/>
              </a:spcBef>
              <a:buNone/>
              <a:tabLst>
                <a:tab pos="540385" algn="l"/>
              </a:tabLst>
            </a:pPr>
            <a:r>
              <a:rPr lang="en-US" sz="1000" dirty="0" err="1">
                <a:latin typeface="Arial" panose="020B0604020202020204" pitchFamily="34" charset="0"/>
                <a:ea typeface="SimSun" panose="02010600030101010101" pitchFamily="2" charset="-122"/>
                <a:cs typeface="Times New Roman" panose="02020603050405020304" pitchFamily="18" charset="0"/>
              </a:rPr>
              <a:t>Tujuan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Jangka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Pendek</a:t>
            </a:r>
            <a:r>
              <a:rPr lang="en-US" sz="1000" dirty="0">
                <a:latin typeface="Arial" panose="020B0604020202020204" pitchFamily="34" charset="0"/>
                <a:ea typeface="SimSun" panose="02010600030101010101" pitchFamily="2" charset="-122"/>
                <a:cs typeface="Times New Roman" panose="02020603050405020304" pitchFamily="18" charset="0"/>
              </a:rPr>
              <a:t> (2 </a:t>
            </a:r>
            <a:r>
              <a:rPr lang="en-US" sz="1000" dirty="0" err="1">
                <a:latin typeface="Arial" panose="020B0604020202020204" pitchFamily="34" charset="0"/>
                <a:ea typeface="SimSun" panose="02010600030101010101" pitchFamily="2" charset="-122"/>
                <a:cs typeface="Times New Roman" panose="02020603050405020304" pitchFamily="18" charset="0"/>
              </a:rPr>
              <a:t>bulan</a:t>
            </a:r>
            <a:r>
              <a:rPr lang="en-US" sz="1000" dirty="0">
                <a:latin typeface="Arial" panose="020B0604020202020204" pitchFamily="34" charset="0"/>
                <a:ea typeface="SimSun" panose="02010600030101010101" pitchFamily="2" charset="-122"/>
                <a:cs typeface="Times New Roman" panose="02020603050405020304" pitchFamily="18" charset="0"/>
              </a:rPr>
              <a:t>)</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231775" marR="90170" lvl="1" indent="-228600" algn="just">
              <a:lnSpc>
                <a:spcPct val="100000"/>
              </a:lnSpc>
              <a:spcBef>
                <a:spcPts val="0"/>
              </a:spcBef>
              <a:buFont typeface="+mj-lt"/>
              <a:buAutoNum type="arabicPeriod"/>
              <a:tabLst>
                <a:tab pos="540385" algn="l"/>
              </a:tabLst>
            </a:pPr>
            <a:r>
              <a:rPr lang="en-US" sz="1000" dirty="0" err="1">
                <a:latin typeface="Arial" panose="020B0604020202020204" pitchFamily="34" charset="0"/>
                <a:ea typeface="SimSun" panose="02010600030101010101" pitchFamily="2" charset="-122"/>
                <a:cs typeface="Times New Roman" panose="02020603050405020304" pitchFamily="18" charset="0"/>
              </a:rPr>
              <a:t>Tersusunnya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kebijakan</a:t>
            </a:r>
            <a:r>
              <a:rPr lang="en-US" sz="1000" dirty="0">
                <a:latin typeface="Arial" panose="020B0604020202020204" pitchFamily="34" charset="0"/>
                <a:ea typeface="SimSun" panose="02010600030101010101" pitchFamily="2" charset="-122"/>
                <a:cs typeface="Times New Roman" panose="02020603050405020304" pitchFamily="18" charset="0"/>
              </a:rPr>
              <a:t> yang </a:t>
            </a:r>
            <a:r>
              <a:rPr lang="en-US" sz="1000" dirty="0" err="1">
                <a:latin typeface="Arial" panose="020B0604020202020204" pitchFamily="34" charset="0"/>
                <a:ea typeface="SimSun" panose="02010600030101010101" pitchFamily="2" charset="-122"/>
                <a:cs typeface="Times New Roman" panose="02020603050405020304" pitchFamily="18" charset="0"/>
              </a:rPr>
              <a:t>mengatur</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mengelola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aspirasi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pengaduan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masyarakat</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melalui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aplikasi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selama</a:t>
            </a:r>
            <a:r>
              <a:rPr lang="en-US" sz="1000" dirty="0">
                <a:latin typeface="Arial" panose="020B0604020202020204" pitchFamily="34" charset="0"/>
                <a:ea typeface="SimSun" panose="02010600030101010101" pitchFamily="2" charset="-122"/>
                <a:cs typeface="Times New Roman" panose="02020603050405020304" pitchFamily="18" charset="0"/>
              </a:rPr>
              <a:t> 2 (</a:t>
            </a:r>
            <a:r>
              <a:rPr lang="en-US" sz="1000" dirty="0" err="1">
                <a:latin typeface="Arial" panose="020B0604020202020204" pitchFamily="34" charset="0"/>
                <a:ea typeface="SimSun" panose="02010600030101010101" pitchFamily="2" charset="-122"/>
                <a:cs typeface="Times New Roman" panose="02020603050405020304" pitchFamily="18" charset="0"/>
              </a:rPr>
              <a:t>dua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bulan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Adapun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rinciannya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adalah</a:t>
            </a:r>
            <a:r>
              <a:rPr lang="en-US" sz="1000" dirty="0">
                <a:latin typeface="Arial" panose="020B0604020202020204" pitchFamily="34" charset="0"/>
                <a:ea typeface="SimSun" panose="02010600030101010101" pitchFamily="2" charset="-122"/>
                <a:cs typeface="Times New Roman" panose="02020603050405020304" pitchFamily="18" charset="0"/>
              </a:rPr>
              <a:t>:</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400050" marR="90170" lvl="2" indent="-114300" algn="just">
              <a:lnSpc>
                <a:spcPct val="100000"/>
              </a:lnSpc>
              <a:spcBef>
                <a:spcPts val="0"/>
              </a:spcBef>
              <a:buFont typeface="+mj-lt"/>
              <a:buAutoNum type="alphaLcPeriod"/>
              <a:tabLst>
                <a:tab pos="540385" algn="l"/>
              </a:tabLst>
            </a:pPr>
            <a:r>
              <a:rPr lang="en-US" sz="1000" dirty="0" err="1">
                <a:latin typeface="Arial" panose="020B0604020202020204" pitchFamily="34" charset="0"/>
                <a:ea typeface="SimSun" panose="02010600030101010101" pitchFamily="2" charset="-122"/>
                <a:cs typeface="Times New Roman" panose="02020603050405020304" pitchFamily="18" charset="0"/>
              </a:rPr>
              <a:t>Tersusunnya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surat</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edaran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tentang</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pedoman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pengelolaan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aspirasi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pengaduan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masyarakat</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kepada</a:t>
            </a:r>
            <a:r>
              <a:rPr lang="en-US" sz="1000" dirty="0">
                <a:latin typeface="Arial" panose="020B0604020202020204" pitchFamily="34" charset="0"/>
                <a:ea typeface="SimSun" panose="02010600030101010101" pitchFamily="2" charset="-122"/>
                <a:cs typeface="Times New Roman" panose="02020603050405020304" pitchFamily="18" charset="0"/>
              </a:rPr>
              <a:t> DPRD </a:t>
            </a:r>
            <a:r>
              <a:rPr lang="en-US" sz="1000" dirty="0" err="1">
                <a:latin typeface="Arial" panose="020B0604020202020204" pitchFamily="34" charset="0"/>
                <a:ea typeface="SimSun" panose="02010600030101010101" pitchFamily="2" charset="-122"/>
                <a:cs typeface="Times New Roman" panose="02020603050405020304" pitchFamily="18" charset="0"/>
              </a:rPr>
              <a:t>Provinsi</a:t>
            </a:r>
            <a:r>
              <a:rPr lang="en-US" sz="1000" dirty="0">
                <a:latin typeface="Arial" panose="020B0604020202020204" pitchFamily="34" charset="0"/>
                <a:ea typeface="SimSun" panose="02010600030101010101" pitchFamily="2" charset="-122"/>
                <a:cs typeface="Times New Roman" panose="02020603050405020304" pitchFamily="18" charset="0"/>
              </a:rPr>
              <a:t> Sumatera Selatan</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400050" marR="90170" lvl="2" indent="-114300" algn="just">
              <a:lnSpc>
                <a:spcPct val="100000"/>
              </a:lnSpc>
              <a:spcBef>
                <a:spcPts val="0"/>
              </a:spcBef>
              <a:buFont typeface="+mj-lt"/>
              <a:buAutoNum type="alphaLcPeriod"/>
              <a:tabLst>
                <a:tab pos="540385" algn="l"/>
              </a:tabLst>
            </a:pPr>
            <a:r>
              <a:rPr lang="en-US" sz="1000" dirty="0" err="1">
                <a:latin typeface="Arial" panose="020B0604020202020204" pitchFamily="34" charset="0"/>
                <a:ea typeface="SimSun" panose="02010600030101010101" pitchFamily="2" charset="-122"/>
                <a:cs typeface="Times New Roman" panose="02020603050405020304" pitchFamily="18" charset="0"/>
              </a:rPr>
              <a:t>Terbangunnya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sistem</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aplikasi</a:t>
            </a:r>
            <a:r>
              <a:rPr lang="en-US" sz="1000" dirty="0">
                <a:latin typeface="Arial" panose="020B0604020202020204" pitchFamily="34" charset="0"/>
                <a:ea typeface="SimSun" panose="02010600030101010101" pitchFamily="2" charset="-122"/>
                <a:cs typeface="Times New Roman" panose="02020603050405020304" pitchFamily="18" charset="0"/>
              </a:rPr>
              <a:t> yang </a:t>
            </a:r>
            <a:r>
              <a:rPr lang="en-US" sz="1000" dirty="0" err="1">
                <a:latin typeface="Arial" panose="020B0604020202020204" pitchFamily="34" charset="0"/>
                <a:ea typeface="SimSun" panose="02010600030101010101" pitchFamily="2" charset="-122"/>
                <a:cs typeface="Times New Roman" panose="02020603050405020304" pitchFamily="18" charset="0"/>
              </a:rPr>
              <a:t>memberikan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layanan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penyampaian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aspirasi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pengaduan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masyarakat</a:t>
            </a:r>
            <a:r>
              <a:rPr lang="en-US" sz="1000" dirty="0">
                <a:latin typeface="Arial" panose="020B0604020202020204" pitchFamily="34" charset="0"/>
                <a:ea typeface="SimSun" panose="02010600030101010101" pitchFamily="2" charset="-122"/>
                <a:cs typeface="Times New Roman" panose="02020603050405020304" pitchFamily="18" charset="0"/>
              </a:rPr>
              <a:t>.</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400050" marR="90170" lvl="2" indent="-114300" algn="just">
              <a:lnSpc>
                <a:spcPct val="100000"/>
              </a:lnSpc>
              <a:spcBef>
                <a:spcPts val="0"/>
              </a:spcBef>
              <a:buFont typeface="+mj-lt"/>
              <a:buAutoNum type="alphaLcPeriod"/>
              <a:tabLst>
                <a:tab pos="540385" algn="l"/>
              </a:tabLst>
            </a:pPr>
            <a:r>
              <a:rPr lang="en-US" sz="1000" dirty="0" err="1">
                <a:latin typeface="Arial" panose="020B0604020202020204" pitchFamily="34" charset="0"/>
                <a:ea typeface="SimSun" panose="02010600030101010101" pitchFamily="2" charset="-122"/>
                <a:cs typeface="Times New Roman" panose="02020603050405020304" pitchFamily="18" charset="0"/>
              </a:rPr>
              <a:t>Tersedianya</a:t>
            </a:r>
            <a:r>
              <a:rPr lang="en-US" sz="1000" dirty="0">
                <a:latin typeface="Arial" panose="020B0604020202020204" pitchFamily="34" charset="0"/>
                <a:ea typeface="SimSun" panose="02010600030101010101" pitchFamily="2" charset="-122"/>
                <a:cs typeface="Times New Roman" panose="02020603050405020304" pitchFamily="18" charset="0"/>
              </a:rPr>
              <a:t> SOP yang </a:t>
            </a:r>
            <a:r>
              <a:rPr lang="en-US" sz="1000" dirty="0" err="1">
                <a:latin typeface="Arial" panose="020B0604020202020204" pitchFamily="34" charset="0"/>
                <a:ea typeface="SimSun" panose="02010600030101010101" pitchFamily="2" charset="-122"/>
                <a:cs typeface="Times New Roman" panose="02020603050405020304" pitchFamily="18" charset="0"/>
              </a:rPr>
              <a:t>mengatur</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mekanisme</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tindak</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lanjut</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aspirasi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pengaduan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masyarakat</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Provinsi</a:t>
            </a:r>
            <a:r>
              <a:rPr lang="en-US" sz="1000" dirty="0">
                <a:latin typeface="Arial" panose="020B0604020202020204" pitchFamily="34" charset="0"/>
                <a:ea typeface="SimSun" panose="02010600030101010101" pitchFamily="2" charset="-122"/>
                <a:cs typeface="Times New Roman" panose="02020603050405020304" pitchFamily="18" charset="0"/>
              </a:rPr>
              <a:t> Sumatera Selatan.</a:t>
            </a:r>
            <a:endParaRPr lang="id-ID" sz="1000" dirty="0">
              <a:latin typeface="Arial" panose="020B0604020202020204" pitchFamily="34" charset="0"/>
              <a:ea typeface="SimSun" panose="02010600030101010101" pitchFamily="2" charset="-122"/>
              <a:cs typeface="Times New Roman" panose="02020603050405020304" pitchFamily="18" charset="0"/>
            </a:endParaRPr>
          </a:p>
          <a:p>
            <a:pPr marL="342900" marR="90170" lvl="0" indent="-342900" algn="just">
              <a:lnSpc>
                <a:spcPct val="100000"/>
              </a:lnSpc>
              <a:spcBef>
                <a:spcPts val="0"/>
              </a:spcBef>
              <a:buFont typeface="Wingdings" panose="05000000000000000000" pitchFamily="2" charset="2"/>
              <a:buChar char=""/>
              <a:tabLst>
                <a:tab pos="540385" algn="l"/>
              </a:tabLst>
            </a:pP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0" marR="90170" lvl="0" indent="0" algn="just">
              <a:lnSpc>
                <a:spcPct val="100000"/>
              </a:lnSpc>
              <a:spcBef>
                <a:spcPts val="0"/>
              </a:spcBef>
              <a:buNone/>
              <a:tabLst>
                <a:tab pos="540385" algn="l"/>
              </a:tabLst>
            </a:pPr>
            <a:r>
              <a:rPr lang="en-US" sz="1000" dirty="0" err="1">
                <a:latin typeface="Arial" panose="020B0604020202020204" pitchFamily="34" charset="0"/>
                <a:ea typeface="SimSun" panose="02010600030101010101" pitchFamily="2" charset="-122"/>
                <a:cs typeface="Times New Roman" panose="02020603050405020304" pitchFamily="18" charset="0"/>
              </a:rPr>
              <a:t>Tujuan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Jangka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Menengah</a:t>
            </a:r>
            <a:r>
              <a:rPr lang="en-US" sz="1000" dirty="0">
                <a:latin typeface="Arial" panose="020B0604020202020204" pitchFamily="34" charset="0"/>
                <a:ea typeface="SimSun" panose="02010600030101010101" pitchFamily="2" charset="-122"/>
                <a:cs typeface="Times New Roman" panose="02020603050405020304" pitchFamily="18" charset="0"/>
              </a:rPr>
              <a:t> (6 </a:t>
            </a:r>
            <a:r>
              <a:rPr lang="en-US" sz="1000" dirty="0" err="1">
                <a:latin typeface="Arial" panose="020B0604020202020204" pitchFamily="34" charset="0"/>
                <a:ea typeface="SimSun" panose="02010600030101010101" pitchFamily="2" charset="-122"/>
                <a:cs typeface="Times New Roman" panose="02020603050405020304" pitchFamily="18" charset="0"/>
              </a:rPr>
              <a:t>bulan</a:t>
            </a:r>
            <a:r>
              <a:rPr lang="en-US" sz="1000" dirty="0">
                <a:latin typeface="Arial" panose="020B0604020202020204" pitchFamily="34" charset="0"/>
                <a:ea typeface="SimSun" panose="02010600030101010101" pitchFamily="2" charset="-122"/>
                <a:cs typeface="Times New Roman" panose="02020603050405020304" pitchFamily="18" charset="0"/>
              </a:rPr>
              <a:t>)</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342900" marR="90170" lvl="0" indent="-342900" algn="just">
              <a:lnSpc>
                <a:spcPct val="100000"/>
              </a:lnSpc>
              <a:spcBef>
                <a:spcPts val="0"/>
              </a:spcBef>
              <a:buFont typeface="+mj-lt"/>
              <a:buAutoNum type="arabicPeriod"/>
              <a:tabLst>
                <a:tab pos="540385" algn="l"/>
              </a:tabLst>
            </a:pPr>
            <a:r>
              <a:rPr lang="en-US" sz="1000" dirty="0" err="1">
                <a:latin typeface="Arial" panose="020B0604020202020204" pitchFamily="34" charset="0"/>
                <a:ea typeface="SimSun" panose="02010600030101010101" pitchFamily="2" charset="-122"/>
                <a:cs typeface="Times New Roman" panose="02020603050405020304" pitchFamily="18" charset="0"/>
              </a:rPr>
              <a:t>Tersedianya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pengembangan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pemeliharaan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sistem</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informasi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masyarakat</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dalam</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menyampaikan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aspirasi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pengaduan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masyarakat</a:t>
            </a:r>
            <a:r>
              <a:rPr lang="en-US" sz="1000" dirty="0">
                <a:latin typeface="Arial" panose="020B0604020202020204" pitchFamily="34" charset="0"/>
                <a:ea typeface="SimSun" panose="02010600030101010101" pitchFamily="2" charset="-122"/>
                <a:cs typeface="Times New Roman" panose="02020603050405020304" pitchFamily="18" charset="0"/>
              </a:rPr>
              <a:t>. </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342900" marR="90170" lvl="0" indent="-342900" algn="just">
              <a:lnSpc>
                <a:spcPct val="100000"/>
              </a:lnSpc>
              <a:spcBef>
                <a:spcPts val="0"/>
              </a:spcBef>
              <a:buFont typeface="+mj-lt"/>
              <a:buAutoNum type="arabicPeriod"/>
              <a:tabLst>
                <a:tab pos="540385" algn="l"/>
              </a:tabLst>
            </a:pPr>
            <a:r>
              <a:rPr lang="en-US" sz="1000" dirty="0" err="1">
                <a:latin typeface="Arial" panose="020B0604020202020204" pitchFamily="34" charset="0"/>
                <a:ea typeface="SimSun" panose="02010600030101010101" pitchFamily="2" charset="-122"/>
                <a:cs typeface="Times New Roman" panose="02020603050405020304" pitchFamily="18" charset="0"/>
              </a:rPr>
              <a:t>Terbentuknya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wadah</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aspirasi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penyampaian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aspirasi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pengaduan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masyarakat</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secara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klasikal</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bagi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masyarakat</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Provinsi</a:t>
            </a:r>
            <a:r>
              <a:rPr lang="en-US" sz="1000" dirty="0">
                <a:latin typeface="Arial" panose="020B0604020202020204" pitchFamily="34" charset="0"/>
                <a:ea typeface="SimSun" panose="02010600030101010101" pitchFamily="2" charset="-122"/>
                <a:cs typeface="Times New Roman" panose="02020603050405020304" pitchFamily="18" charset="0"/>
              </a:rPr>
              <a:t> Sumatera Selatan yang </a:t>
            </a:r>
            <a:r>
              <a:rPr lang="en-US" sz="1000" dirty="0" err="1">
                <a:latin typeface="Arial" panose="020B0604020202020204" pitchFamily="34" charset="0"/>
                <a:ea typeface="SimSun" panose="02010600030101010101" pitchFamily="2" charset="-122"/>
                <a:cs typeface="Times New Roman" panose="02020603050405020304" pitchFamily="18" charset="0"/>
              </a:rPr>
              <a:t>belum</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terlayani</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dengan</a:t>
            </a:r>
            <a:r>
              <a:rPr lang="en-US" sz="1000" dirty="0">
                <a:latin typeface="Arial" panose="020B0604020202020204" pitchFamily="34" charset="0"/>
                <a:ea typeface="SimSun" panose="02010600030101010101" pitchFamily="2" charset="-122"/>
                <a:cs typeface="Times New Roman" panose="02020603050405020304" pitchFamily="18" charset="0"/>
              </a:rPr>
              <a:t> optimal.</a:t>
            </a:r>
            <a:endParaRPr lang="id-ID" sz="1000" dirty="0">
              <a:latin typeface="Arial" panose="020B0604020202020204" pitchFamily="34" charset="0"/>
              <a:ea typeface="SimSun" panose="02010600030101010101" pitchFamily="2" charset="-122"/>
              <a:cs typeface="Times New Roman" panose="02020603050405020304" pitchFamily="18" charset="0"/>
            </a:endParaRPr>
          </a:p>
          <a:p>
            <a:pPr marL="342900" marR="90170" lvl="0" indent="-342900" algn="just">
              <a:lnSpc>
                <a:spcPct val="100000"/>
              </a:lnSpc>
              <a:spcBef>
                <a:spcPts val="0"/>
              </a:spcBef>
              <a:buFont typeface="Wingdings" panose="05000000000000000000" pitchFamily="2" charset="2"/>
              <a:buChar char=""/>
              <a:tabLst>
                <a:tab pos="540385" algn="l"/>
              </a:tabLst>
            </a:pP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0" marR="90170" lvl="0" indent="0" algn="just">
              <a:lnSpc>
                <a:spcPct val="100000"/>
              </a:lnSpc>
              <a:spcBef>
                <a:spcPts val="0"/>
              </a:spcBef>
              <a:buNone/>
              <a:tabLst>
                <a:tab pos="540385" algn="l"/>
              </a:tabLst>
            </a:pPr>
            <a:r>
              <a:rPr lang="en-US" sz="1000" dirty="0" err="1">
                <a:latin typeface="Arial" panose="020B0604020202020204" pitchFamily="34" charset="0"/>
                <a:ea typeface="SimSun" panose="02010600030101010101" pitchFamily="2" charset="-122"/>
                <a:cs typeface="Times New Roman" panose="02020603050405020304" pitchFamily="18" charset="0"/>
              </a:rPr>
              <a:t>Tujuan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Jangka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Panjang</a:t>
            </a:r>
            <a:endParaRPr lang="en-US" sz="1000" dirty="0">
              <a:latin typeface="Calibri" panose="020F0502020204030204" pitchFamily="34" charset="0"/>
              <a:ea typeface="SimSun" panose="02010600030101010101" pitchFamily="2" charset="-122"/>
              <a:cs typeface="Times New Roman" panose="02020603050405020304" pitchFamily="18" charset="0"/>
            </a:endParaRPr>
          </a:p>
          <a:p>
            <a:pPr marL="342900" marR="90170" lvl="0" indent="-342900" algn="just">
              <a:lnSpc>
                <a:spcPct val="100000"/>
              </a:lnSpc>
              <a:spcBef>
                <a:spcPts val="0"/>
              </a:spcBef>
              <a:buFont typeface="Wingdings" panose="05000000000000000000" pitchFamily="2" charset="2"/>
              <a:buChar char=""/>
              <a:tabLst>
                <a:tab pos="540385" algn="l"/>
              </a:tabLst>
            </a:pPr>
            <a:r>
              <a:rPr lang="en-US" sz="1000" dirty="0" err="1">
                <a:latin typeface="Arial" panose="020B0604020202020204" pitchFamily="34" charset="0"/>
                <a:ea typeface="SimSun" panose="02010600030101010101" pitchFamily="2" charset="-122"/>
                <a:cs typeface="Times New Roman" panose="02020603050405020304" pitchFamily="18" charset="0"/>
              </a:rPr>
              <a:t>Terwujudnya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tata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Kelola</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pemerintahan</a:t>
            </a:r>
            <a:r>
              <a:rPr lang="en-US" sz="1000" dirty="0">
                <a:latin typeface="Arial" panose="020B0604020202020204" pitchFamily="34" charset="0"/>
                <a:ea typeface="SimSun" panose="02010600030101010101" pitchFamily="2" charset="-122"/>
                <a:cs typeface="Times New Roman" panose="02020603050405020304" pitchFamily="18" charset="0"/>
              </a:rPr>
              <a:t> yang </a:t>
            </a:r>
            <a:r>
              <a:rPr lang="en-US" sz="1000" dirty="0" err="1">
                <a:latin typeface="Arial" panose="020B0604020202020204" pitchFamily="34" charset="0"/>
                <a:ea typeface="SimSun" panose="02010600030101010101" pitchFamily="2" charset="-122"/>
                <a:cs typeface="Times New Roman" panose="02020603050405020304" pitchFamily="18" charset="0"/>
              </a:rPr>
              <a:t>responsif</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transparan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dan</a:t>
            </a:r>
            <a:r>
              <a:rPr lang="en-US" sz="1000" dirty="0">
                <a:latin typeface="Arial" panose="020B0604020202020204" pitchFamily="34" charset="0"/>
                <a:ea typeface="SimSun" panose="02010600030101010101" pitchFamily="2" charset="-122"/>
                <a:cs typeface="Times New Roman" panose="02020603050405020304" pitchFamily="18" charset="0"/>
              </a:rPr>
              <a:t> </a:t>
            </a:r>
            <a:r>
              <a:rPr lang="en-US" sz="1000" dirty="0" err="1">
                <a:latin typeface="Arial" panose="020B0604020202020204" pitchFamily="34" charset="0"/>
                <a:ea typeface="SimSun" panose="02010600030101010101" pitchFamily="2" charset="-122"/>
                <a:cs typeface="Times New Roman" panose="02020603050405020304" pitchFamily="18" charset="0"/>
              </a:rPr>
              <a:t>akuntabel</a:t>
            </a:r>
            <a:r>
              <a:rPr lang="en-US" sz="1000" dirty="0">
                <a:latin typeface="Arial" panose="020B0604020202020204" pitchFamily="34" charset="0"/>
                <a:ea typeface="SimSun" panose="02010600030101010101" pitchFamily="2" charset="-122"/>
                <a:cs typeface="Times New Roman" panose="02020603050405020304" pitchFamily="18" charset="0"/>
              </a:rPr>
              <a:t>.</a:t>
            </a:r>
            <a:endParaRPr lang="en-US" sz="1000" dirty="0">
              <a:latin typeface="Calibri" panose="020F0502020204030204" pitchFamily="34" charset="0"/>
              <a:ea typeface="SimSun" panose="02010600030101010101" pitchFamily="2" charset="-122"/>
              <a:cs typeface="Times New Roman" panose="02020603050405020304" pitchFamily="18" charset="0"/>
            </a:endParaRPr>
          </a:p>
        </p:txBody>
      </p:sp>
      <p:sp>
        <p:nvSpPr>
          <p:cNvPr id="3" name="Rectangle 2"/>
          <p:cNvSpPr/>
          <p:nvPr/>
        </p:nvSpPr>
        <p:spPr>
          <a:xfrm>
            <a:off x="3158671" y="2023435"/>
            <a:ext cx="2980871" cy="5786199"/>
          </a:xfrm>
          <a:prstGeom prst="rect">
            <a:avLst/>
          </a:prstGeom>
        </p:spPr>
        <p:txBody>
          <a:bodyPr wrap="square">
            <a:spAutoFit/>
          </a:bodyPr>
          <a:lstStyle/>
          <a:p>
            <a:pPr marR="90170" lvl="0" algn="just">
              <a:spcAft>
                <a:spcPts val="0"/>
              </a:spcAft>
              <a:tabLst>
                <a:tab pos="540385" algn="l"/>
              </a:tabLst>
            </a:pPr>
            <a:r>
              <a:rPr lang="id-ID" sz="1000" dirty="0">
                <a:latin typeface="Arial" panose="020B0604020202020204" pitchFamily="34" charset="0"/>
                <a:ea typeface="Times New Roman" panose="02020603050405020304" pitchFamily="18" charset="0"/>
                <a:cs typeface="Arial" panose="020B0604020202020204" pitchFamily="34" charset="0"/>
              </a:rPr>
              <a:t>Manfaat Proyek Perubahan</a:t>
            </a:r>
          </a:p>
          <a:p>
            <a:pPr marL="174625" marR="90170" lvl="0" indent="-174625" algn="just">
              <a:spcAft>
                <a:spcPts val="0"/>
              </a:spcAft>
              <a:buFont typeface="+mj-lt"/>
              <a:buAutoNum type="alphaLcPeriod"/>
              <a:tabLst>
                <a:tab pos="540385" algn="l"/>
              </a:tabLst>
            </a:pPr>
            <a:r>
              <a:rPr lang="en-US" sz="1000" dirty="0" err="1">
                <a:latin typeface="Arial" panose="020B0604020202020204" pitchFamily="34" charset="0"/>
                <a:ea typeface="Times New Roman" panose="02020603050405020304" pitchFamily="18" charset="0"/>
                <a:cs typeface="Arial" panose="020B0604020202020204" pitchFamily="34" charset="0"/>
              </a:rPr>
              <a:t>Pemerintah</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Provinsi</a:t>
            </a:r>
            <a:r>
              <a:rPr lang="en-US" sz="1000" dirty="0">
                <a:latin typeface="Arial" panose="020B0604020202020204" pitchFamily="34" charset="0"/>
                <a:ea typeface="Times New Roman" panose="02020603050405020304" pitchFamily="18" charset="0"/>
                <a:cs typeface="Arial" panose="020B0604020202020204" pitchFamily="34" charset="0"/>
              </a:rPr>
              <a:t> Sumatera Selatan</a:t>
            </a:r>
            <a:endParaRPr lang="en-ID" sz="1000" dirty="0">
              <a:latin typeface="Arial" panose="020B0604020202020204" pitchFamily="34" charset="0"/>
              <a:ea typeface="Times New Roman" panose="02020603050405020304" pitchFamily="18" charset="0"/>
              <a:cs typeface="Arial" panose="020B0604020202020204" pitchFamily="34" charset="0"/>
            </a:endParaRPr>
          </a:p>
          <a:p>
            <a:pPr marL="342900" marR="90170" lvl="0" indent="-174625" algn="just">
              <a:spcAft>
                <a:spcPts val="0"/>
              </a:spcAft>
              <a:buFont typeface="Courier New" panose="02070309020205020404" pitchFamily="49" charset="0"/>
              <a:buChar char="o"/>
              <a:tabLst>
                <a:tab pos="540385" algn="l"/>
              </a:tabLst>
            </a:pPr>
            <a:r>
              <a:rPr lang="en-US" sz="1000" dirty="0" err="1">
                <a:latin typeface="Arial" panose="020B0604020202020204" pitchFamily="34" charset="0"/>
                <a:ea typeface="Times New Roman" panose="02020603050405020304" pitchFamily="18" charset="0"/>
                <a:cs typeface="Arial" panose="020B0604020202020204" pitchFamily="34" charset="0"/>
              </a:rPr>
              <a:t>Mewujudkan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tata</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Kelola</a:t>
            </a:r>
            <a:r>
              <a:rPr lang="en-US" sz="1000" dirty="0">
                <a:latin typeface="Arial" panose="020B0604020202020204" pitchFamily="34" charset="0"/>
                <a:ea typeface="Times New Roman" panose="02020603050405020304" pitchFamily="18" charset="0"/>
                <a:cs typeface="Arial" panose="020B0604020202020204" pitchFamily="34" charset="0"/>
              </a:rPr>
              <a:t> yang </a:t>
            </a:r>
            <a:r>
              <a:rPr lang="en-US" sz="1000" dirty="0" err="1">
                <a:latin typeface="Arial" panose="020B0604020202020204" pitchFamily="34" charset="0"/>
                <a:ea typeface="Times New Roman" panose="02020603050405020304" pitchFamily="18" charset="0"/>
                <a:cs typeface="Arial" panose="020B0604020202020204" pitchFamily="34" charset="0"/>
              </a:rPr>
              <a:t>responsif</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akuntabel</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dan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transparan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dalam</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mengelola</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aspirasi</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dan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pengaduan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masyarakat</a:t>
            </a:r>
            <a:endParaRPr lang="en-ID" sz="1000" dirty="0">
              <a:latin typeface="Arial" panose="020B0604020202020204" pitchFamily="34" charset="0"/>
              <a:ea typeface="Times New Roman" panose="02020603050405020304" pitchFamily="18" charset="0"/>
              <a:cs typeface="Arial" panose="020B0604020202020204" pitchFamily="34" charset="0"/>
            </a:endParaRPr>
          </a:p>
          <a:p>
            <a:pPr marL="342900" marR="90170" lvl="0" indent="-174625" algn="just">
              <a:spcAft>
                <a:spcPts val="0"/>
              </a:spcAft>
              <a:buFont typeface="Courier New" panose="02070309020205020404" pitchFamily="49" charset="0"/>
              <a:buChar char="o"/>
              <a:tabLst>
                <a:tab pos="540385" algn="l"/>
              </a:tabLst>
            </a:pPr>
            <a:r>
              <a:rPr lang="en-US" sz="1000" dirty="0" err="1">
                <a:latin typeface="Arial" panose="020B0604020202020204" pitchFamily="34" charset="0"/>
                <a:ea typeface="Times New Roman" panose="02020603050405020304" pitchFamily="18" charset="0"/>
                <a:cs typeface="Arial" panose="020B0604020202020204" pitchFamily="34" charset="0"/>
              </a:rPr>
              <a:t>Mendukung</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pelaksanaan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reformasi</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birokrasi</a:t>
            </a:r>
            <a:endParaRPr lang="en-ID" sz="1000" dirty="0">
              <a:latin typeface="Arial" panose="020B0604020202020204" pitchFamily="34" charset="0"/>
              <a:ea typeface="Times New Roman" panose="02020603050405020304" pitchFamily="18" charset="0"/>
              <a:cs typeface="Arial" panose="020B0604020202020204" pitchFamily="34" charset="0"/>
            </a:endParaRPr>
          </a:p>
          <a:p>
            <a:pPr marL="342900" marR="90170" lvl="0" indent="-174625" algn="just">
              <a:spcAft>
                <a:spcPts val="0"/>
              </a:spcAft>
              <a:buFont typeface="Courier New" panose="02070309020205020404" pitchFamily="49" charset="0"/>
              <a:buChar char="o"/>
              <a:tabLst>
                <a:tab pos="540385" algn="l"/>
              </a:tabLst>
            </a:pPr>
            <a:r>
              <a:rPr lang="en-US" sz="1000" dirty="0" err="1">
                <a:latin typeface="Arial" panose="020B0604020202020204" pitchFamily="34" charset="0"/>
                <a:ea typeface="Times New Roman" panose="02020603050405020304" pitchFamily="18" charset="0"/>
                <a:cs typeface="Arial" panose="020B0604020202020204" pitchFamily="34" charset="0"/>
              </a:rPr>
              <a:t>Meningkatkan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pelayanan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kepada</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masyarakat</a:t>
            </a:r>
            <a:endParaRPr lang="en-ID" sz="1000" dirty="0">
              <a:latin typeface="Arial" panose="020B0604020202020204" pitchFamily="34" charset="0"/>
              <a:ea typeface="Times New Roman" panose="02020603050405020304" pitchFamily="18" charset="0"/>
              <a:cs typeface="Arial" panose="020B0604020202020204" pitchFamily="34" charset="0"/>
            </a:endParaRPr>
          </a:p>
          <a:p>
            <a:pPr marL="342900" marR="90170" lvl="0" indent="-174625" algn="just">
              <a:spcAft>
                <a:spcPts val="0"/>
              </a:spcAft>
              <a:buFont typeface="Courier New" panose="02070309020205020404" pitchFamily="49" charset="0"/>
              <a:buChar char="o"/>
              <a:tabLst>
                <a:tab pos="540385" algn="l"/>
              </a:tabLst>
            </a:pPr>
            <a:r>
              <a:rPr lang="en-US" sz="1000" dirty="0" err="1">
                <a:latin typeface="Arial" panose="020B0604020202020204" pitchFamily="34" charset="0"/>
                <a:ea typeface="Times New Roman" panose="02020603050405020304" pitchFamily="18" charset="0"/>
                <a:cs typeface="Arial" panose="020B0604020202020204" pitchFamily="34" charset="0"/>
              </a:rPr>
              <a:t>Meningkatkan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indeks</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demokrasi</a:t>
            </a:r>
            <a:endParaRPr lang="en-ID" sz="1000" dirty="0">
              <a:latin typeface="Arial" panose="020B0604020202020204" pitchFamily="34" charset="0"/>
              <a:ea typeface="Times New Roman" panose="02020603050405020304" pitchFamily="18" charset="0"/>
              <a:cs typeface="Arial" panose="020B0604020202020204" pitchFamily="34" charset="0"/>
            </a:endParaRPr>
          </a:p>
          <a:p>
            <a:pPr marL="174625" marR="90170" lvl="0" indent="-174625" algn="just">
              <a:spcAft>
                <a:spcPts val="0"/>
              </a:spcAft>
              <a:tabLst>
                <a:tab pos="540385" algn="l"/>
              </a:tabLst>
            </a:pPr>
            <a:r>
              <a:rPr lang="en-ID" sz="1000" dirty="0">
                <a:latin typeface="Arial" panose="020B0604020202020204" pitchFamily="34" charset="0"/>
                <a:ea typeface="Times New Roman" panose="02020603050405020304" pitchFamily="18" charset="0"/>
                <a:cs typeface="Arial" panose="020B0604020202020204" pitchFamily="34" charset="0"/>
              </a:rPr>
              <a:t>b. </a:t>
            </a:r>
            <a:r>
              <a:rPr lang="en-US" sz="1000" dirty="0" err="1">
                <a:latin typeface="Arial" panose="020B0604020202020204" pitchFamily="34" charset="0"/>
                <a:ea typeface="Times New Roman" panose="02020603050405020304" pitchFamily="18" charset="0"/>
                <a:cs typeface="Arial" panose="020B0604020202020204" pitchFamily="34" charset="0"/>
              </a:rPr>
              <a:t>Sekretariat</a:t>
            </a:r>
            <a:r>
              <a:rPr lang="en-US" sz="1000" dirty="0">
                <a:latin typeface="Arial" panose="020B0604020202020204" pitchFamily="34" charset="0"/>
                <a:ea typeface="Times New Roman" panose="02020603050405020304" pitchFamily="18" charset="0"/>
                <a:cs typeface="Arial" panose="020B0604020202020204" pitchFamily="34" charset="0"/>
              </a:rPr>
              <a:t> DPRD </a:t>
            </a:r>
            <a:endParaRPr lang="en-ID" sz="1000" dirty="0">
              <a:latin typeface="Arial" panose="020B0604020202020204" pitchFamily="34" charset="0"/>
              <a:ea typeface="Times New Roman" panose="02020603050405020304" pitchFamily="18" charset="0"/>
              <a:cs typeface="Arial" panose="020B0604020202020204" pitchFamily="34" charset="0"/>
            </a:endParaRPr>
          </a:p>
          <a:p>
            <a:pPr marL="342900" marR="90170" lvl="0" indent="-174625" algn="just">
              <a:spcAft>
                <a:spcPts val="0"/>
              </a:spcAft>
              <a:buFont typeface="Courier New" panose="02070309020205020404" pitchFamily="49" charset="0"/>
              <a:buChar char="o"/>
              <a:tabLst>
                <a:tab pos="540385" algn="l"/>
              </a:tabLst>
            </a:pPr>
            <a:r>
              <a:rPr lang="en-GB" sz="1000" dirty="0" err="1">
                <a:latin typeface="Arial" panose="020B0604020202020204" pitchFamily="34" charset="0"/>
                <a:ea typeface="Times New Roman" panose="02020603050405020304" pitchFamily="18" charset="0"/>
                <a:cs typeface="Arial" panose="020B0604020202020204" pitchFamily="34" charset="0"/>
              </a:rPr>
              <a:t>Kemudahan</a:t>
            </a:r>
            <a:r>
              <a:rPr lang="en-GB" sz="1000" dirty="0">
                <a:latin typeface="Arial" panose="020B0604020202020204" pitchFamily="34" charset="0"/>
                <a:ea typeface="Times New Roman" panose="02020603050405020304" pitchFamily="18" charset="0"/>
                <a:cs typeface="Arial" panose="020B0604020202020204" pitchFamily="34" charset="0"/>
              </a:rPr>
              <a:t> </a:t>
            </a:r>
            <a:r>
              <a:rPr lang="en-GB" sz="1000" dirty="0" err="1">
                <a:latin typeface="Arial" panose="020B0604020202020204" pitchFamily="34" charset="0"/>
                <a:ea typeface="Times New Roman" panose="02020603050405020304" pitchFamily="18" charset="0"/>
                <a:cs typeface="Arial" panose="020B0604020202020204" pitchFamily="34" charset="0"/>
              </a:rPr>
              <a:t>bagi</a:t>
            </a:r>
            <a:r>
              <a:rPr lang="en-GB" sz="1000" dirty="0">
                <a:latin typeface="Arial" panose="020B0604020202020204" pitchFamily="34" charset="0"/>
                <a:ea typeface="Times New Roman" panose="02020603050405020304" pitchFamily="18" charset="0"/>
                <a:cs typeface="Arial" panose="020B0604020202020204" pitchFamily="34" charset="0"/>
              </a:rPr>
              <a:t> </a:t>
            </a:r>
            <a:r>
              <a:rPr lang="en-GB" sz="1000" dirty="0" err="1">
                <a:latin typeface="Arial" panose="020B0604020202020204" pitchFamily="34" charset="0"/>
                <a:ea typeface="Times New Roman" panose="02020603050405020304" pitchFamily="18" charset="0"/>
                <a:cs typeface="Arial" panose="020B0604020202020204" pitchFamily="34" charset="0"/>
              </a:rPr>
              <a:t>Sekretariat</a:t>
            </a:r>
            <a:r>
              <a:rPr lang="en-GB" sz="1000" dirty="0">
                <a:latin typeface="Arial" panose="020B0604020202020204" pitchFamily="34" charset="0"/>
                <a:ea typeface="Times New Roman" panose="02020603050405020304" pitchFamily="18" charset="0"/>
                <a:cs typeface="Arial" panose="020B0604020202020204" pitchFamily="34" charset="0"/>
              </a:rPr>
              <a:t> DPRD </a:t>
            </a:r>
            <a:r>
              <a:rPr lang="en-GB" sz="1000" dirty="0" err="1">
                <a:latin typeface="Arial" panose="020B0604020202020204" pitchFamily="34" charset="0"/>
                <a:ea typeface="Times New Roman" panose="02020603050405020304" pitchFamily="18" charset="0"/>
                <a:cs typeface="Arial" panose="020B0604020202020204" pitchFamily="34" charset="0"/>
              </a:rPr>
              <a:t>dalam</a:t>
            </a:r>
            <a:r>
              <a:rPr lang="en-GB" sz="1000" dirty="0">
                <a:latin typeface="Arial" panose="020B0604020202020204" pitchFamily="34" charset="0"/>
                <a:ea typeface="Times New Roman" panose="02020603050405020304" pitchFamily="18" charset="0"/>
                <a:cs typeface="Arial" panose="020B0604020202020204" pitchFamily="34" charset="0"/>
              </a:rPr>
              <a:t> </a:t>
            </a:r>
            <a:r>
              <a:rPr lang="en-GB" sz="1000" dirty="0" err="1">
                <a:latin typeface="Arial" panose="020B0604020202020204" pitchFamily="34" charset="0"/>
                <a:ea typeface="Times New Roman" panose="02020603050405020304" pitchFamily="18" charset="0"/>
                <a:cs typeface="Arial" panose="020B0604020202020204" pitchFamily="34" charset="0"/>
              </a:rPr>
              <a:t>melakukan</a:t>
            </a:r>
            <a:r>
              <a:rPr lang="en-GB" sz="1000" dirty="0">
                <a:latin typeface="Arial" panose="020B0604020202020204" pitchFamily="34" charset="0"/>
                <a:ea typeface="Times New Roman" panose="02020603050405020304" pitchFamily="18" charset="0"/>
                <a:cs typeface="Arial" panose="020B0604020202020204" pitchFamily="34" charset="0"/>
              </a:rPr>
              <a:t> </a:t>
            </a:r>
            <a:r>
              <a:rPr lang="en-GB" sz="1000" dirty="0" err="1">
                <a:latin typeface="Arial" panose="020B0604020202020204" pitchFamily="34" charset="0"/>
                <a:ea typeface="Times New Roman" panose="02020603050405020304" pitchFamily="18" charset="0"/>
                <a:cs typeface="Arial" panose="020B0604020202020204" pitchFamily="34" charset="0"/>
              </a:rPr>
              <a:t>pelayanan</a:t>
            </a:r>
            <a:r>
              <a:rPr lang="en-GB" sz="1000" dirty="0">
                <a:latin typeface="Arial" panose="020B0604020202020204" pitchFamily="34" charset="0"/>
                <a:ea typeface="Times New Roman" panose="02020603050405020304" pitchFamily="18" charset="0"/>
                <a:cs typeface="Arial" panose="020B0604020202020204" pitchFamily="34" charset="0"/>
              </a:rPr>
              <a:t> </a:t>
            </a:r>
            <a:r>
              <a:rPr lang="en-GB" sz="1000" dirty="0" err="1">
                <a:latin typeface="Arial" panose="020B0604020202020204" pitchFamily="34" charset="0"/>
                <a:ea typeface="Times New Roman" panose="02020603050405020304" pitchFamily="18" charset="0"/>
                <a:cs typeface="Arial" panose="020B0604020202020204" pitchFamily="34" charset="0"/>
              </a:rPr>
              <a:t>dan</a:t>
            </a:r>
            <a:r>
              <a:rPr lang="en-GB" sz="1000" dirty="0">
                <a:latin typeface="Arial" panose="020B0604020202020204" pitchFamily="34" charset="0"/>
                <a:ea typeface="Times New Roman" panose="02020603050405020304" pitchFamily="18" charset="0"/>
                <a:cs typeface="Arial" panose="020B0604020202020204" pitchFamily="34" charset="0"/>
              </a:rPr>
              <a:t> </a:t>
            </a:r>
            <a:r>
              <a:rPr lang="en-GB" sz="1000" dirty="0" err="1">
                <a:latin typeface="Arial" panose="020B0604020202020204" pitchFamily="34" charset="0"/>
                <a:ea typeface="Times New Roman" panose="02020603050405020304" pitchFamily="18" charset="0"/>
                <a:cs typeface="Arial" panose="020B0604020202020204" pitchFamily="34" charset="0"/>
              </a:rPr>
              <a:t>pengadministrasian</a:t>
            </a:r>
            <a:r>
              <a:rPr lang="en-GB"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aspirasi</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dan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pengaduan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masyarakat</a:t>
            </a:r>
            <a:r>
              <a:rPr lang="en-US" sz="1000" dirty="0">
                <a:latin typeface="Arial" panose="020B0604020202020204" pitchFamily="34" charset="0"/>
                <a:ea typeface="Times New Roman" panose="02020603050405020304" pitchFamily="18" charset="0"/>
                <a:cs typeface="Arial" panose="020B0604020202020204" pitchFamily="34" charset="0"/>
              </a:rPr>
              <a:t>.</a:t>
            </a:r>
            <a:endParaRPr lang="en-ID" sz="1000" dirty="0">
              <a:latin typeface="Arial" panose="020B0604020202020204" pitchFamily="34" charset="0"/>
              <a:ea typeface="Times New Roman" panose="02020603050405020304" pitchFamily="18" charset="0"/>
              <a:cs typeface="Arial" panose="020B0604020202020204" pitchFamily="34" charset="0"/>
            </a:endParaRPr>
          </a:p>
          <a:p>
            <a:pPr marL="342900" marR="90170" lvl="0" indent="-174625" algn="just">
              <a:spcAft>
                <a:spcPts val="0"/>
              </a:spcAft>
              <a:buFont typeface="Courier New" panose="02070309020205020404" pitchFamily="49" charset="0"/>
              <a:buChar char="o"/>
              <a:tabLst>
                <a:tab pos="540385" algn="l"/>
              </a:tabLst>
            </a:pPr>
            <a:r>
              <a:rPr lang="en-US" sz="1000" dirty="0" err="1">
                <a:latin typeface="Arial" panose="020B0604020202020204" pitchFamily="34" charset="0"/>
                <a:ea typeface="Times New Roman" panose="02020603050405020304" pitchFamily="18" charset="0"/>
                <a:cs typeface="Arial" panose="020B0604020202020204" pitchFamily="34" charset="0"/>
              </a:rPr>
              <a:t>Membantu</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Sekretariat</a:t>
            </a:r>
            <a:r>
              <a:rPr lang="en-US" sz="1000" dirty="0">
                <a:latin typeface="Arial" panose="020B0604020202020204" pitchFamily="34" charset="0"/>
                <a:ea typeface="Times New Roman" panose="02020603050405020304" pitchFamily="18" charset="0"/>
                <a:cs typeface="Arial" panose="020B0604020202020204" pitchFamily="34" charset="0"/>
              </a:rPr>
              <a:t> DPRD </a:t>
            </a:r>
            <a:r>
              <a:rPr lang="en-US" sz="1000" dirty="0" err="1">
                <a:latin typeface="Arial" panose="020B0604020202020204" pitchFamily="34" charset="0"/>
                <a:ea typeface="Times New Roman" panose="02020603050405020304" pitchFamily="18" charset="0"/>
                <a:cs typeface="Arial" panose="020B0604020202020204" pitchFamily="34" charset="0"/>
              </a:rPr>
              <a:t>dalam</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memperbaiki</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sistem</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dan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prosedur</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pelayanan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publik</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sehingga</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dapat</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melakukan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perbaikan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dan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peningkatan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kualitas</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layanan</a:t>
            </a:r>
            <a:r>
              <a:rPr lang="en-US" sz="1000" dirty="0">
                <a:latin typeface="Arial" panose="020B0604020202020204" pitchFamily="34" charset="0"/>
                <a:ea typeface="Times New Roman" panose="02020603050405020304" pitchFamily="18" charset="0"/>
                <a:cs typeface="Arial" panose="020B0604020202020204" pitchFamily="34" charset="0"/>
              </a:rPr>
              <a:t>.</a:t>
            </a:r>
            <a:endParaRPr lang="en-ID" sz="1000" dirty="0">
              <a:latin typeface="Arial" panose="020B0604020202020204" pitchFamily="34" charset="0"/>
              <a:ea typeface="Times New Roman" panose="02020603050405020304" pitchFamily="18" charset="0"/>
              <a:cs typeface="Arial" panose="020B0604020202020204" pitchFamily="34" charset="0"/>
            </a:endParaRPr>
          </a:p>
          <a:p>
            <a:pPr marL="342900" marR="90170" lvl="0" indent="-174625" algn="just">
              <a:spcAft>
                <a:spcPts val="0"/>
              </a:spcAft>
              <a:buFont typeface="Courier New" panose="02070309020205020404" pitchFamily="49" charset="0"/>
              <a:buChar char="o"/>
              <a:tabLst>
                <a:tab pos="540385" algn="l"/>
              </a:tabLst>
            </a:pPr>
            <a:r>
              <a:rPr lang="en-US" sz="1000" dirty="0" err="1">
                <a:latin typeface="Arial" panose="020B0604020202020204" pitchFamily="34" charset="0"/>
                <a:ea typeface="Times New Roman" panose="02020603050405020304" pitchFamily="18" charset="0"/>
                <a:cs typeface="Arial" panose="020B0604020202020204" pitchFamily="34" charset="0"/>
              </a:rPr>
              <a:t>Membuat</a:t>
            </a:r>
            <a:r>
              <a:rPr lang="en-US" sz="1000" dirty="0">
                <a:latin typeface="Arial" panose="020B0604020202020204" pitchFamily="34" charset="0"/>
                <a:ea typeface="Times New Roman" panose="02020603050405020304" pitchFamily="18" charset="0"/>
                <a:cs typeface="Arial" panose="020B0604020202020204" pitchFamily="34" charset="0"/>
              </a:rPr>
              <a:t> proses </a:t>
            </a:r>
            <a:r>
              <a:rPr lang="en-US" sz="1000" dirty="0" err="1">
                <a:latin typeface="Arial" panose="020B0604020202020204" pitchFamily="34" charset="0"/>
                <a:ea typeface="Times New Roman" panose="02020603050405020304" pitchFamily="18" charset="0"/>
                <a:cs typeface="Arial" panose="020B0604020202020204" pitchFamily="34" charset="0"/>
              </a:rPr>
              <a:t>pelayanan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publik</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menjadi</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lebih</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efisien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dan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efektif</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sehingga</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masyarakat</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merasa</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lebih</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terlayani</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dan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direspon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oleh</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pemerintah</a:t>
            </a:r>
            <a:r>
              <a:rPr lang="en-US" sz="1000" dirty="0">
                <a:latin typeface="Arial" panose="020B0604020202020204" pitchFamily="34" charset="0"/>
                <a:ea typeface="Times New Roman" panose="02020603050405020304" pitchFamily="18" charset="0"/>
                <a:cs typeface="Arial" panose="020B0604020202020204" pitchFamily="34" charset="0"/>
              </a:rPr>
              <a:t>.</a:t>
            </a:r>
            <a:endParaRPr lang="en-ID" sz="1000" dirty="0">
              <a:latin typeface="Arial" panose="020B0604020202020204" pitchFamily="34" charset="0"/>
              <a:ea typeface="Times New Roman" panose="02020603050405020304" pitchFamily="18" charset="0"/>
              <a:cs typeface="Arial" panose="020B0604020202020204" pitchFamily="34" charset="0"/>
            </a:endParaRPr>
          </a:p>
          <a:p>
            <a:pPr marL="174625" marR="90170" lvl="0" indent="-174625" algn="just">
              <a:spcAft>
                <a:spcPts val="0"/>
              </a:spcAft>
              <a:tabLst>
                <a:tab pos="540385" algn="l"/>
              </a:tabLst>
            </a:pPr>
            <a:r>
              <a:rPr lang="en-US" sz="1000" dirty="0">
                <a:latin typeface="Arial" panose="020B0604020202020204" pitchFamily="34" charset="0"/>
                <a:ea typeface="Times New Roman" panose="02020603050405020304" pitchFamily="18" charset="0"/>
                <a:cs typeface="Arial" panose="020B0604020202020204" pitchFamily="34" charset="0"/>
              </a:rPr>
              <a:t>c. DPRD </a:t>
            </a:r>
            <a:r>
              <a:rPr lang="en-US" sz="1000" dirty="0" err="1">
                <a:latin typeface="Arial" panose="020B0604020202020204" pitchFamily="34" charset="0"/>
                <a:ea typeface="Times New Roman" panose="02020603050405020304" pitchFamily="18" charset="0"/>
                <a:cs typeface="Arial" panose="020B0604020202020204" pitchFamily="34" charset="0"/>
              </a:rPr>
              <a:t>Provinsi</a:t>
            </a:r>
            <a:r>
              <a:rPr lang="en-US" sz="1000" dirty="0">
                <a:latin typeface="Arial" panose="020B0604020202020204" pitchFamily="34" charset="0"/>
                <a:ea typeface="Times New Roman" panose="02020603050405020304" pitchFamily="18" charset="0"/>
                <a:cs typeface="Arial" panose="020B0604020202020204" pitchFamily="34" charset="0"/>
              </a:rPr>
              <a:t> Sumatera Selatan</a:t>
            </a:r>
            <a:endParaRPr lang="en-ID" sz="1000" dirty="0">
              <a:latin typeface="Arial" panose="020B0604020202020204" pitchFamily="34" charset="0"/>
              <a:ea typeface="Times New Roman" panose="02020603050405020304" pitchFamily="18" charset="0"/>
              <a:cs typeface="Arial" panose="020B0604020202020204" pitchFamily="34" charset="0"/>
            </a:endParaRPr>
          </a:p>
          <a:p>
            <a:pPr marL="342900" marR="90170" lvl="0" indent="-174625" algn="just">
              <a:spcAft>
                <a:spcPts val="0"/>
              </a:spcAft>
              <a:buFont typeface="Courier New" panose="02070309020205020404" pitchFamily="49" charset="0"/>
              <a:buChar char="o"/>
              <a:tabLst>
                <a:tab pos="540385" algn="l"/>
              </a:tabLst>
            </a:pPr>
            <a:r>
              <a:rPr lang="en-US" sz="1000" dirty="0" err="1">
                <a:latin typeface="Arial" panose="020B0604020202020204" pitchFamily="34" charset="0"/>
                <a:ea typeface="Times New Roman" panose="02020603050405020304" pitchFamily="18" charset="0"/>
                <a:cs typeface="Arial" panose="020B0604020202020204" pitchFamily="34" charset="0"/>
              </a:rPr>
              <a:t>Menjadi</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sumber</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informasi</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dan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masukan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bagi</a:t>
            </a:r>
            <a:r>
              <a:rPr lang="en-US" sz="1000" dirty="0">
                <a:latin typeface="Arial" panose="020B0604020202020204" pitchFamily="34" charset="0"/>
                <a:ea typeface="Times New Roman" panose="02020603050405020304" pitchFamily="18" charset="0"/>
                <a:cs typeface="Arial" panose="020B0604020202020204" pitchFamily="34" charset="0"/>
              </a:rPr>
              <a:t> DPRD </a:t>
            </a:r>
            <a:r>
              <a:rPr lang="en-US" sz="1000" dirty="0" err="1">
                <a:latin typeface="Arial" panose="020B0604020202020204" pitchFamily="34" charset="0"/>
                <a:ea typeface="Times New Roman" panose="02020603050405020304" pitchFamily="18" charset="0"/>
                <a:cs typeface="Arial" panose="020B0604020202020204" pitchFamily="34" charset="0"/>
              </a:rPr>
              <a:t>dalam</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menjalankan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fungsi</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pengawasan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dan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legislasi</a:t>
            </a:r>
            <a:r>
              <a:rPr lang="en-US" sz="1000" dirty="0">
                <a:latin typeface="Arial" panose="020B0604020202020204" pitchFamily="34" charset="0"/>
                <a:ea typeface="Times New Roman" panose="02020603050405020304" pitchFamily="18" charset="0"/>
                <a:cs typeface="Arial" panose="020B0604020202020204" pitchFamily="34" charset="0"/>
              </a:rPr>
              <a:t>.</a:t>
            </a:r>
            <a:endParaRPr lang="en-ID" sz="1000" dirty="0">
              <a:latin typeface="Arial" panose="020B0604020202020204" pitchFamily="34" charset="0"/>
              <a:ea typeface="Times New Roman" panose="02020603050405020304" pitchFamily="18" charset="0"/>
              <a:cs typeface="Arial" panose="020B0604020202020204" pitchFamily="34" charset="0"/>
            </a:endParaRPr>
          </a:p>
          <a:p>
            <a:pPr marL="342900" marR="90170" lvl="0" indent="-174625" algn="just">
              <a:spcAft>
                <a:spcPts val="0"/>
              </a:spcAft>
              <a:buFont typeface="Courier New" panose="02070309020205020404" pitchFamily="49" charset="0"/>
              <a:buChar char="o"/>
              <a:tabLst>
                <a:tab pos="540385" algn="l"/>
              </a:tabLst>
            </a:pPr>
            <a:r>
              <a:rPr lang="en-US" sz="1000" dirty="0" err="1">
                <a:latin typeface="Arial" panose="020B0604020202020204" pitchFamily="34" charset="0"/>
                <a:ea typeface="Times New Roman" panose="02020603050405020304" pitchFamily="18" charset="0"/>
                <a:cs typeface="Arial" panose="020B0604020202020204" pitchFamily="34" charset="0"/>
              </a:rPr>
              <a:t>Membantu</a:t>
            </a:r>
            <a:r>
              <a:rPr lang="en-US" sz="1000" dirty="0">
                <a:latin typeface="Arial" panose="020B0604020202020204" pitchFamily="34" charset="0"/>
                <a:ea typeface="Times New Roman" panose="02020603050405020304" pitchFamily="18" charset="0"/>
                <a:cs typeface="Arial" panose="020B0604020202020204" pitchFamily="34" charset="0"/>
              </a:rPr>
              <a:t> DPRD </a:t>
            </a:r>
            <a:r>
              <a:rPr lang="en-US" sz="1000" dirty="0" err="1">
                <a:latin typeface="Arial" panose="020B0604020202020204" pitchFamily="34" charset="0"/>
                <a:ea typeface="Times New Roman" panose="02020603050405020304" pitchFamily="18" charset="0"/>
                <a:cs typeface="Arial" panose="020B0604020202020204" pitchFamily="34" charset="0"/>
              </a:rPr>
              <a:t>dalam</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menemukan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isu-isu</a:t>
            </a:r>
            <a:r>
              <a:rPr lang="en-US" sz="1000" dirty="0">
                <a:latin typeface="Arial" panose="020B0604020202020204" pitchFamily="34" charset="0"/>
                <a:ea typeface="Times New Roman" panose="02020603050405020304" pitchFamily="18" charset="0"/>
                <a:cs typeface="Arial" panose="020B0604020202020204" pitchFamily="34" charset="0"/>
              </a:rPr>
              <a:t> actual yang </a:t>
            </a:r>
            <a:r>
              <a:rPr lang="en-US" sz="1000" dirty="0" err="1">
                <a:latin typeface="Arial" panose="020B0604020202020204" pitchFamily="34" charset="0"/>
                <a:ea typeface="Times New Roman" panose="02020603050405020304" pitchFamily="18" charset="0"/>
                <a:cs typeface="Arial" panose="020B0604020202020204" pitchFamily="34" charset="0"/>
              </a:rPr>
              <a:t>menjadi</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perhatian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utama</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masyarakat</a:t>
            </a:r>
            <a:r>
              <a:rPr lang="en-US" sz="1000" dirty="0">
                <a:latin typeface="Arial" panose="020B0604020202020204" pitchFamily="34" charset="0"/>
                <a:ea typeface="Times New Roman" panose="02020603050405020304" pitchFamily="18" charset="0"/>
                <a:cs typeface="Arial" panose="020B0604020202020204" pitchFamily="34" charset="0"/>
              </a:rPr>
              <a:t>.</a:t>
            </a:r>
            <a:endParaRPr lang="en-ID" sz="1000" dirty="0">
              <a:latin typeface="Arial" panose="020B0604020202020204" pitchFamily="34" charset="0"/>
              <a:ea typeface="Times New Roman" panose="02020603050405020304" pitchFamily="18" charset="0"/>
              <a:cs typeface="Arial" panose="020B0604020202020204" pitchFamily="34" charset="0"/>
            </a:endParaRPr>
          </a:p>
          <a:p>
            <a:pPr marL="342900" marR="90170" lvl="0" indent="-174625" algn="just">
              <a:spcAft>
                <a:spcPts val="0"/>
              </a:spcAft>
              <a:buFont typeface="Courier New" panose="02070309020205020404" pitchFamily="49" charset="0"/>
              <a:buChar char="o"/>
              <a:tabLst>
                <a:tab pos="540385" algn="l"/>
              </a:tabLst>
            </a:pPr>
            <a:r>
              <a:rPr lang="en-US" sz="1000" dirty="0" err="1">
                <a:latin typeface="Arial" panose="020B0604020202020204" pitchFamily="34" charset="0"/>
                <a:ea typeface="Times New Roman" panose="02020603050405020304" pitchFamily="18" charset="0"/>
                <a:cs typeface="Arial" panose="020B0604020202020204" pitchFamily="34" charset="0"/>
              </a:rPr>
              <a:t>Memudahkan</a:t>
            </a:r>
            <a:r>
              <a:rPr lang="en-US" sz="1000" dirty="0">
                <a:latin typeface="Arial" panose="020B0604020202020204" pitchFamily="34" charset="0"/>
                <a:ea typeface="Times New Roman" panose="02020603050405020304" pitchFamily="18" charset="0"/>
                <a:cs typeface="Arial" panose="020B0604020202020204" pitchFamily="34" charset="0"/>
              </a:rPr>
              <a:t> DPRD </a:t>
            </a:r>
            <a:r>
              <a:rPr lang="en-US" sz="1000" dirty="0" err="1">
                <a:latin typeface="Arial" panose="020B0604020202020204" pitchFamily="34" charset="0"/>
                <a:ea typeface="Times New Roman" panose="02020603050405020304" pitchFamily="18" charset="0"/>
                <a:cs typeface="Arial" panose="020B0604020202020204" pitchFamily="34" charset="0"/>
              </a:rPr>
              <a:t>dalam</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menyerap</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aspirasi</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dan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pengaduan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masyarakat</a:t>
            </a:r>
            <a:r>
              <a:rPr lang="en-US" sz="1000" dirty="0">
                <a:latin typeface="Arial" panose="020B0604020202020204" pitchFamily="34" charset="0"/>
                <a:ea typeface="Times New Roman" panose="02020603050405020304" pitchFamily="18" charset="0"/>
                <a:cs typeface="Arial" panose="020B0604020202020204" pitchFamily="34" charset="0"/>
              </a:rPr>
              <a:t> yang </a:t>
            </a:r>
            <a:r>
              <a:rPr lang="en-US" sz="1000" dirty="0" err="1">
                <a:latin typeface="Arial" panose="020B0604020202020204" pitchFamily="34" charset="0"/>
                <a:ea typeface="Times New Roman" panose="02020603050405020304" pitchFamily="18" charset="0"/>
                <a:cs typeface="Arial" panose="020B0604020202020204" pitchFamily="34" charset="0"/>
              </a:rPr>
              <a:t>sesuai</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dengan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kebutuhan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masyarakat</a:t>
            </a:r>
            <a:r>
              <a:rPr lang="en-US" sz="1000" dirty="0">
                <a:latin typeface="Arial" panose="020B0604020202020204" pitchFamily="34" charset="0"/>
                <a:ea typeface="Times New Roman" panose="02020603050405020304" pitchFamily="18" charset="0"/>
                <a:cs typeface="Arial" panose="020B0604020202020204" pitchFamily="34" charset="0"/>
              </a:rPr>
              <a:t>.</a:t>
            </a:r>
            <a:endParaRPr lang="en-ID" sz="1000" dirty="0">
              <a:latin typeface="Arial" panose="020B0604020202020204" pitchFamily="34" charset="0"/>
              <a:ea typeface="Times New Roman" panose="02020603050405020304" pitchFamily="18" charset="0"/>
              <a:cs typeface="Arial" panose="020B0604020202020204" pitchFamily="34" charset="0"/>
            </a:endParaRPr>
          </a:p>
          <a:p>
            <a:pPr marL="342900" marR="90170" lvl="0" indent="-174625" algn="just">
              <a:spcAft>
                <a:spcPts val="0"/>
              </a:spcAft>
              <a:buFont typeface="Courier New" panose="02070309020205020404" pitchFamily="49" charset="0"/>
              <a:buChar char="o"/>
              <a:tabLst>
                <a:tab pos="540385" algn="l"/>
              </a:tabLst>
            </a:pPr>
            <a:r>
              <a:rPr lang="en-US" sz="1000" dirty="0" err="1">
                <a:latin typeface="Arial" panose="020B0604020202020204" pitchFamily="34" charset="0"/>
                <a:ea typeface="Times New Roman" panose="02020603050405020304" pitchFamily="18" charset="0"/>
                <a:cs typeface="Arial" panose="020B0604020202020204" pitchFamily="34" charset="0"/>
              </a:rPr>
              <a:t>Mengusulkan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kebijakan</a:t>
            </a:r>
            <a:r>
              <a:rPr lang="en-US" sz="1000" dirty="0">
                <a:latin typeface="Arial" panose="020B0604020202020204" pitchFamily="34" charset="0"/>
                <a:ea typeface="Times New Roman" panose="02020603050405020304" pitchFamily="18" charset="0"/>
                <a:cs typeface="Arial" panose="020B0604020202020204" pitchFamily="34" charset="0"/>
              </a:rPr>
              <a:t> yang </a:t>
            </a:r>
            <a:r>
              <a:rPr lang="en-US" sz="1000" dirty="0" err="1">
                <a:latin typeface="Arial" panose="020B0604020202020204" pitchFamily="34" charset="0"/>
                <a:ea typeface="Times New Roman" panose="02020603050405020304" pitchFamily="18" charset="0"/>
                <a:cs typeface="Arial" panose="020B0604020202020204" pitchFamily="34" charset="0"/>
              </a:rPr>
              <a:t>relevan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dan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sesuai</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dengan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kebutuhan</a:t>
            </a:r>
            <a:r>
              <a:rPr lang="en-US" sz="1000" dirty="0">
                <a:latin typeface="Arial" panose="020B0604020202020204" pitchFamily="34" charset="0"/>
                <a:ea typeface="Times New Roman" panose="02020603050405020304" pitchFamily="18" charset="0"/>
                <a:cs typeface="Arial" panose="020B0604020202020204" pitchFamily="34" charset="0"/>
              </a:rPr>
              <a:t> </a:t>
            </a:r>
            <a:r>
              <a:rPr lang="en-US" sz="1000" dirty="0" err="1">
                <a:latin typeface="Arial" panose="020B0604020202020204" pitchFamily="34" charset="0"/>
                <a:ea typeface="Times New Roman" panose="02020603050405020304" pitchFamily="18" charset="0"/>
                <a:cs typeface="Arial" panose="020B0604020202020204" pitchFamily="34" charset="0"/>
              </a:rPr>
              <a:t>masyarakat</a:t>
            </a:r>
            <a:r>
              <a:rPr lang="en-US" sz="1000" dirty="0">
                <a:latin typeface="Arial" panose="020B0604020202020204" pitchFamily="34" charset="0"/>
                <a:ea typeface="Times New Roman" panose="02020603050405020304" pitchFamily="18" charset="0"/>
                <a:cs typeface="Arial" panose="020B0604020202020204" pitchFamily="34" charset="0"/>
              </a:rPr>
              <a:t>.</a:t>
            </a:r>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8718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21642" y="983001"/>
            <a:ext cx="5915025" cy="720824"/>
          </a:xfrm>
        </p:spPr>
        <p:txBody>
          <a:bodyPr>
            <a:normAutofit fontScale="90000"/>
          </a:bodyPr>
          <a:lstStyle/>
          <a:p>
            <a:pPr algn="ctr"/>
            <a:r>
              <a:rPr lang="en-US" dirty="0"/>
              <a:t>OUTPUT DAN OUTCOME</a:t>
            </a:r>
            <a:br>
              <a:rPr lang="id-ID" dirty="0"/>
            </a:br>
            <a:r>
              <a:rPr lang="en-US" dirty="0"/>
              <a:t> PROYEK PERUBAHAN</a:t>
            </a:r>
          </a:p>
        </p:txBody>
      </p:sp>
      <p:sp>
        <p:nvSpPr>
          <p:cNvPr id="4" name="Slide Number Placeholder 3"/>
          <p:cNvSpPr>
            <a:spLocks noGrp="1"/>
          </p:cNvSpPr>
          <p:nvPr>
            <p:ph type="sldNum" sz="quarter" idx="12"/>
          </p:nvPr>
        </p:nvSpPr>
        <p:spPr/>
        <p:txBody>
          <a:bodyPr/>
          <a:lstStyle/>
          <a:p>
            <a:fld id="{46EC08D2-4672-43EB-ADB2-B583FFB4DD81}" type="slidenum">
              <a:rPr lang="en-US" smtClean="0"/>
              <a:pPr/>
              <a:t>9</a:t>
            </a:fld>
            <a:endParaRPr lang="en-US" dirty="0"/>
          </a:p>
        </p:txBody>
      </p:sp>
      <p:sp>
        <p:nvSpPr>
          <p:cNvPr id="7" name="Rectangle 6"/>
          <p:cNvSpPr/>
          <p:nvPr/>
        </p:nvSpPr>
        <p:spPr>
          <a:xfrm>
            <a:off x="471487" y="2177694"/>
            <a:ext cx="2757299" cy="369332"/>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lvl="0"/>
            <a:r>
              <a:rPr lang="id-ID" dirty="0">
                <a:solidFill>
                  <a:srgbClr val="FF0000"/>
                </a:solidFill>
              </a:rPr>
              <a:t>OUTPUT</a:t>
            </a:r>
          </a:p>
        </p:txBody>
      </p:sp>
      <p:sp>
        <p:nvSpPr>
          <p:cNvPr id="10" name="Rectangle 9"/>
          <p:cNvSpPr/>
          <p:nvPr/>
        </p:nvSpPr>
        <p:spPr>
          <a:xfrm>
            <a:off x="3702920" y="2177192"/>
            <a:ext cx="2579893" cy="338554"/>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lvl="0"/>
            <a:r>
              <a:rPr lang="id-ID" sz="1600" dirty="0">
                <a:solidFill>
                  <a:srgbClr val="FF0000"/>
                </a:solidFill>
              </a:rPr>
              <a:t>OUTCOME (RB BERDAMPAK</a:t>
            </a:r>
          </a:p>
        </p:txBody>
      </p:sp>
      <p:sp>
        <p:nvSpPr>
          <p:cNvPr id="3" name="Rectangle 2"/>
          <p:cNvSpPr/>
          <p:nvPr/>
        </p:nvSpPr>
        <p:spPr>
          <a:xfrm>
            <a:off x="471486" y="2604976"/>
            <a:ext cx="2757299" cy="310514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342900" marR="90170" lvl="0" indent="-342900" algn="just">
              <a:lnSpc>
                <a:spcPct val="150000"/>
              </a:lnSpc>
              <a:spcAft>
                <a:spcPts val="0"/>
              </a:spcAft>
              <a:buFont typeface="+mj-lt"/>
              <a:buAutoNum type="alphaLcPeriod"/>
              <a:tabLst>
                <a:tab pos="540385" algn="l"/>
              </a:tabLst>
            </a:pPr>
            <a:r>
              <a:rPr lang="en-US" sz="1200" dirty="0">
                <a:latin typeface="Arial" panose="020B0604020202020204" pitchFamily="34" charset="0"/>
                <a:ea typeface="SimSun" panose="02010600030101010101" pitchFamily="2" charset="-122"/>
                <a:cs typeface="Times New Roman" panose="02020603050405020304" pitchFamily="18" charset="0"/>
              </a:rPr>
              <a:t>Surat </a:t>
            </a:r>
            <a:r>
              <a:rPr lang="en-US" sz="1200" dirty="0" err="1">
                <a:latin typeface="Arial" panose="020B0604020202020204" pitchFamily="34" charset="0"/>
                <a:ea typeface="SimSun" panose="02010600030101010101" pitchFamily="2" charset="-122"/>
                <a:cs typeface="Times New Roman" panose="02020603050405020304" pitchFamily="18" charset="0"/>
              </a:rPr>
              <a:t>edaran</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tentang</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pedoman</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pengelolaan</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aspirasi</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dan</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pengaduan</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masyarakat</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kepada</a:t>
            </a:r>
            <a:r>
              <a:rPr lang="en-US" sz="1200" dirty="0">
                <a:latin typeface="Arial" panose="020B0604020202020204" pitchFamily="34" charset="0"/>
                <a:ea typeface="SimSun" panose="02010600030101010101" pitchFamily="2" charset="-122"/>
                <a:cs typeface="Times New Roman" panose="02020603050405020304" pitchFamily="18" charset="0"/>
              </a:rPr>
              <a:t> DPRD </a:t>
            </a:r>
            <a:r>
              <a:rPr lang="en-US" sz="1200" dirty="0" err="1">
                <a:latin typeface="Arial" panose="020B0604020202020204" pitchFamily="34" charset="0"/>
                <a:ea typeface="SimSun" panose="02010600030101010101" pitchFamily="2" charset="-122"/>
                <a:cs typeface="Times New Roman" panose="02020603050405020304" pitchFamily="18" charset="0"/>
              </a:rPr>
              <a:t>Provinsi</a:t>
            </a:r>
            <a:r>
              <a:rPr lang="en-US" sz="1200" dirty="0">
                <a:latin typeface="Arial" panose="020B0604020202020204" pitchFamily="34" charset="0"/>
                <a:ea typeface="SimSun" panose="02010600030101010101" pitchFamily="2" charset="-122"/>
                <a:cs typeface="Times New Roman" panose="02020603050405020304" pitchFamily="18" charset="0"/>
              </a:rPr>
              <a:t> Sumatera Selatan.</a:t>
            </a:r>
            <a:endParaRPr lang="en-US" sz="1200" dirty="0">
              <a:latin typeface="Calibri" panose="020F0502020204030204" pitchFamily="34" charset="0"/>
              <a:ea typeface="SimSun" panose="02010600030101010101" pitchFamily="2" charset="-122"/>
              <a:cs typeface="Times New Roman" panose="02020603050405020304" pitchFamily="18" charset="0"/>
            </a:endParaRPr>
          </a:p>
          <a:p>
            <a:pPr marL="342900" marR="90170" lvl="0" indent="-342900" algn="just">
              <a:lnSpc>
                <a:spcPct val="150000"/>
              </a:lnSpc>
              <a:spcAft>
                <a:spcPts val="0"/>
              </a:spcAft>
              <a:buFont typeface="+mj-lt"/>
              <a:buAutoNum type="alphaLcPeriod"/>
              <a:tabLst>
                <a:tab pos="540385" algn="l"/>
              </a:tabLst>
            </a:pPr>
            <a:r>
              <a:rPr lang="en-US" sz="1200" dirty="0" err="1">
                <a:latin typeface="Arial" panose="020B0604020202020204" pitchFamily="34" charset="0"/>
                <a:ea typeface="SimSun" panose="02010600030101010101" pitchFamily="2" charset="-122"/>
                <a:cs typeface="Times New Roman" panose="02020603050405020304" pitchFamily="18" charset="0"/>
              </a:rPr>
              <a:t>Tersusunnya</a:t>
            </a:r>
            <a:r>
              <a:rPr lang="en-US" sz="1200" dirty="0">
                <a:latin typeface="Arial" panose="020B0604020202020204" pitchFamily="34" charset="0"/>
                <a:ea typeface="SimSun" panose="02010600030101010101" pitchFamily="2" charset="-122"/>
                <a:cs typeface="Times New Roman" panose="02020603050405020304" pitchFamily="18" charset="0"/>
              </a:rPr>
              <a:t> SOP </a:t>
            </a:r>
            <a:r>
              <a:rPr lang="en-US" sz="1200" dirty="0" err="1">
                <a:latin typeface="Arial" panose="020B0604020202020204" pitchFamily="34" charset="0"/>
                <a:ea typeface="SimSun" panose="02010600030101010101" pitchFamily="2" charset="-122"/>
                <a:cs typeface="Times New Roman" panose="02020603050405020304" pitchFamily="18" charset="0"/>
              </a:rPr>
              <a:t>penyampaian</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aspirasi</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dan</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pengaduan</a:t>
            </a:r>
            <a:r>
              <a:rPr lang="en-US" sz="1200" dirty="0">
                <a:latin typeface="Arial" panose="020B0604020202020204" pitchFamily="34" charset="0"/>
                <a:ea typeface="SimSun" panose="02010600030101010101" pitchFamily="2" charset="-122"/>
                <a:cs typeface="Times New Roman" panose="02020603050405020304" pitchFamily="18" charset="0"/>
              </a:rPr>
              <a:t> </a:t>
            </a:r>
            <a:r>
              <a:rPr lang="en-US" sz="1200" dirty="0" err="1">
                <a:latin typeface="Arial" panose="020B0604020202020204" pitchFamily="34" charset="0"/>
                <a:ea typeface="SimSun" panose="02010600030101010101" pitchFamily="2" charset="-122"/>
                <a:cs typeface="Times New Roman" panose="02020603050405020304" pitchFamily="18" charset="0"/>
              </a:rPr>
              <a:t>masyarakat</a:t>
            </a:r>
            <a:r>
              <a:rPr lang="en-US" sz="1200" dirty="0">
                <a:latin typeface="Arial" panose="020B0604020202020204" pitchFamily="34" charset="0"/>
                <a:ea typeface="SimSun" panose="02010600030101010101" pitchFamily="2" charset="-122"/>
                <a:cs typeface="Times New Roman" panose="02020603050405020304" pitchFamily="18" charset="0"/>
              </a:rPr>
              <a:t>.</a:t>
            </a:r>
            <a:endParaRPr lang="en-US" sz="1200" dirty="0">
              <a:latin typeface="Calibri" panose="020F0502020204030204" pitchFamily="34" charset="0"/>
              <a:ea typeface="SimSun" panose="02010600030101010101" pitchFamily="2" charset="-122"/>
              <a:cs typeface="Times New Roman" panose="02020603050405020304" pitchFamily="18" charset="0"/>
            </a:endParaRPr>
          </a:p>
          <a:p>
            <a:pPr marL="342900" marR="90170" lvl="0" indent="-342900" algn="just">
              <a:lnSpc>
                <a:spcPct val="150000"/>
              </a:lnSpc>
              <a:spcAft>
                <a:spcPts val="0"/>
              </a:spcAft>
              <a:buFont typeface="+mj-lt"/>
              <a:buAutoNum type="alphaLcPeriod"/>
              <a:tabLst>
                <a:tab pos="540385" algn="l"/>
              </a:tabLst>
            </a:pPr>
            <a:r>
              <a:rPr lang="id-ID" sz="1200" dirty="0">
                <a:latin typeface="Arial" panose="020B0604020202020204" pitchFamily="34" charset="0"/>
                <a:ea typeface="SimSun" panose="02010600030101010101" pitchFamily="2" charset="-122"/>
                <a:cs typeface="Arial" panose="020B0604020202020204" pitchFamily="34" charset="0"/>
              </a:rPr>
              <a:t>Terwujudnya aplikasi Aspirasi Masyarakat</a:t>
            </a:r>
          </a:p>
          <a:p>
            <a:pPr marL="342900" marR="90170" lvl="0" indent="-342900" algn="just">
              <a:lnSpc>
                <a:spcPct val="150000"/>
              </a:lnSpc>
              <a:spcAft>
                <a:spcPts val="0"/>
              </a:spcAft>
              <a:buFont typeface="+mj-lt"/>
              <a:buAutoNum type="alphaLcPeriod"/>
              <a:tabLst>
                <a:tab pos="540385" algn="l"/>
              </a:tabLst>
            </a:pPr>
            <a:endParaRPr lang="en-US" sz="1200" dirty="0">
              <a:latin typeface="Arial" panose="020B0604020202020204" pitchFamily="34" charset="0"/>
              <a:ea typeface="SimSun" panose="02010600030101010101" pitchFamily="2" charset="-122"/>
              <a:cs typeface="Arial" panose="020B0604020202020204" pitchFamily="34" charset="0"/>
            </a:endParaRPr>
          </a:p>
        </p:txBody>
      </p:sp>
      <p:sp>
        <p:nvSpPr>
          <p:cNvPr id="5" name="Rectangle 4"/>
          <p:cNvSpPr/>
          <p:nvPr/>
        </p:nvSpPr>
        <p:spPr>
          <a:xfrm>
            <a:off x="3702920" y="2604976"/>
            <a:ext cx="2579893" cy="3113096"/>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342900" marR="90170" lvl="0" indent="-342900" algn="just">
              <a:lnSpc>
                <a:spcPct val="150000"/>
              </a:lnSpc>
              <a:spcAft>
                <a:spcPts val="0"/>
              </a:spcAft>
              <a:buFont typeface="+mj-lt"/>
              <a:buAutoNum type="alphaLcPeriod"/>
              <a:tabLst>
                <a:tab pos="540385" algn="l"/>
              </a:tabLst>
            </a:pPr>
            <a:r>
              <a:rPr lang="en-US" sz="1100" dirty="0" err="1">
                <a:latin typeface="Arial" panose="020B0604020202020204" pitchFamily="34" charset="0"/>
                <a:ea typeface="SimSun" panose="02010600030101010101" pitchFamily="2" charset="-122"/>
                <a:cs typeface="Times New Roman" panose="02020603050405020304" pitchFamily="18" charset="0"/>
              </a:rPr>
              <a:t>Pengelolaan</a:t>
            </a:r>
            <a:r>
              <a:rPr lang="en-US" sz="1100" dirty="0">
                <a:latin typeface="Arial" panose="020B0604020202020204" pitchFamily="34" charset="0"/>
                <a:ea typeface="SimSun" panose="02010600030101010101" pitchFamily="2" charset="-122"/>
                <a:cs typeface="Times New Roman" panose="02020603050405020304" pitchFamily="18" charset="0"/>
              </a:rPr>
              <a:t> </a:t>
            </a:r>
            <a:r>
              <a:rPr lang="en-US" sz="1100" dirty="0" err="1">
                <a:latin typeface="Arial" panose="020B0604020202020204" pitchFamily="34" charset="0"/>
                <a:ea typeface="SimSun" panose="02010600030101010101" pitchFamily="2" charset="-122"/>
                <a:cs typeface="Times New Roman" panose="02020603050405020304" pitchFamily="18" charset="0"/>
              </a:rPr>
              <a:t>aspirasi</a:t>
            </a:r>
            <a:r>
              <a:rPr lang="en-US" sz="1100" dirty="0">
                <a:latin typeface="Arial" panose="020B0604020202020204" pitchFamily="34" charset="0"/>
                <a:ea typeface="SimSun" panose="02010600030101010101" pitchFamily="2" charset="-122"/>
                <a:cs typeface="Times New Roman" panose="02020603050405020304" pitchFamily="18" charset="0"/>
              </a:rPr>
              <a:t> </a:t>
            </a:r>
            <a:r>
              <a:rPr lang="en-US" sz="1100" dirty="0" err="1">
                <a:latin typeface="Arial" panose="020B0604020202020204" pitchFamily="34" charset="0"/>
                <a:ea typeface="SimSun" panose="02010600030101010101" pitchFamily="2" charset="-122"/>
                <a:cs typeface="Times New Roman" panose="02020603050405020304" pitchFamily="18" charset="0"/>
              </a:rPr>
              <a:t>dan</a:t>
            </a:r>
            <a:r>
              <a:rPr lang="en-US" sz="1100" dirty="0">
                <a:latin typeface="Arial" panose="020B0604020202020204" pitchFamily="34" charset="0"/>
                <a:ea typeface="SimSun" panose="02010600030101010101" pitchFamily="2" charset="-122"/>
                <a:cs typeface="Times New Roman" panose="02020603050405020304" pitchFamily="18" charset="0"/>
              </a:rPr>
              <a:t> </a:t>
            </a:r>
            <a:r>
              <a:rPr lang="en-US" sz="1100" dirty="0" err="1">
                <a:latin typeface="Arial" panose="020B0604020202020204" pitchFamily="34" charset="0"/>
                <a:ea typeface="SimSun" panose="02010600030101010101" pitchFamily="2" charset="-122"/>
                <a:cs typeface="Times New Roman" panose="02020603050405020304" pitchFamily="18" charset="0"/>
              </a:rPr>
              <a:t>pengaduan</a:t>
            </a:r>
            <a:r>
              <a:rPr lang="en-US" sz="1100" dirty="0">
                <a:latin typeface="Arial" panose="020B0604020202020204" pitchFamily="34" charset="0"/>
                <a:ea typeface="SimSun" panose="02010600030101010101" pitchFamily="2" charset="-122"/>
                <a:cs typeface="Times New Roman" panose="02020603050405020304" pitchFamily="18" charset="0"/>
              </a:rPr>
              <a:t> </a:t>
            </a:r>
            <a:r>
              <a:rPr lang="en-US" sz="1100" dirty="0" err="1">
                <a:latin typeface="Arial" panose="020B0604020202020204" pitchFamily="34" charset="0"/>
                <a:ea typeface="SimSun" panose="02010600030101010101" pitchFamily="2" charset="-122"/>
                <a:cs typeface="Times New Roman" panose="02020603050405020304" pitchFamily="18" charset="0"/>
              </a:rPr>
              <a:t>masyarakat</a:t>
            </a:r>
            <a:r>
              <a:rPr lang="en-US" sz="1100" dirty="0">
                <a:latin typeface="Arial" panose="020B0604020202020204" pitchFamily="34" charset="0"/>
                <a:ea typeface="SimSun" panose="02010600030101010101" pitchFamily="2" charset="-122"/>
                <a:cs typeface="Times New Roman" panose="02020603050405020304" pitchFamily="18" charset="0"/>
              </a:rPr>
              <a:t> </a:t>
            </a:r>
            <a:r>
              <a:rPr lang="en-US" sz="1100" dirty="0" err="1">
                <a:latin typeface="Arial" panose="020B0604020202020204" pitchFamily="34" charset="0"/>
                <a:ea typeface="SimSun" panose="02010600030101010101" pitchFamily="2" charset="-122"/>
                <a:cs typeface="Times New Roman" panose="02020603050405020304" pitchFamily="18" charset="0"/>
              </a:rPr>
              <a:t>menjadi</a:t>
            </a:r>
            <a:r>
              <a:rPr lang="en-US" sz="1100" dirty="0">
                <a:latin typeface="Arial" panose="020B0604020202020204" pitchFamily="34" charset="0"/>
                <a:ea typeface="SimSun" panose="02010600030101010101" pitchFamily="2" charset="-122"/>
                <a:cs typeface="Times New Roman" panose="02020603050405020304" pitchFamily="18" charset="0"/>
              </a:rPr>
              <a:t> </a:t>
            </a:r>
            <a:r>
              <a:rPr lang="en-US" sz="1100" dirty="0" err="1">
                <a:latin typeface="Arial" panose="020B0604020202020204" pitchFamily="34" charset="0"/>
                <a:ea typeface="SimSun" panose="02010600030101010101" pitchFamily="2" charset="-122"/>
                <a:cs typeface="Times New Roman" panose="02020603050405020304" pitchFamily="18" charset="0"/>
              </a:rPr>
              <a:t>lebih</a:t>
            </a:r>
            <a:r>
              <a:rPr lang="en-US" sz="1100" dirty="0">
                <a:latin typeface="Arial" panose="020B0604020202020204" pitchFamily="34" charset="0"/>
                <a:ea typeface="SimSun" panose="02010600030101010101" pitchFamily="2" charset="-122"/>
                <a:cs typeface="Times New Roman" panose="02020603050405020304" pitchFamily="18" charset="0"/>
              </a:rPr>
              <a:t> </a:t>
            </a:r>
            <a:r>
              <a:rPr lang="en-US" sz="1100" dirty="0" err="1">
                <a:latin typeface="Arial" panose="020B0604020202020204" pitchFamily="34" charset="0"/>
                <a:ea typeface="SimSun" panose="02010600030101010101" pitchFamily="2" charset="-122"/>
                <a:cs typeface="Times New Roman" panose="02020603050405020304" pitchFamily="18" charset="0"/>
              </a:rPr>
              <a:t>efektif</a:t>
            </a:r>
            <a:r>
              <a:rPr lang="en-US" sz="1100" dirty="0">
                <a:latin typeface="Arial" panose="020B0604020202020204" pitchFamily="34" charset="0"/>
                <a:ea typeface="SimSun" panose="02010600030101010101" pitchFamily="2" charset="-122"/>
                <a:cs typeface="Times New Roman" panose="02020603050405020304" pitchFamily="18" charset="0"/>
              </a:rPr>
              <a:t>, </a:t>
            </a:r>
            <a:r>
              <a:rPr lang="en-US" sz="1100" dirty="0" err="1">
                <a:latin typeface="Arial" panose="020B0604020202020204" pitchFamily="34" charset="0"/>
                <a:ea typeface="SimSun" panose="02010600030101010101" pitchFamily="2" charset="-122"/>
                <a:cs typeface="Times New Roman" panose="02020603050405020304" pitchFamily="18" charset="0"/>
              </a:rPr>
              <a:t>efisien</a:t>
            </a:r>
            <a:r>
              <a:rPr lang="en-US" sz="1100" dirty="0">
                <a:latin typeface="Arial" panose="020B0604020202020204" pitchFamily="34" charset="0"/>
                <a:ea typeface="SimSun" panose="02010600030101010101" pitchFamily="2" charset="-122"/>
                <a:cs typeface="Times New Roman" panose="02020603050405020304" pitchFamily="18" charset="0"/>
              </a:rPr>
              <a:t>, </a:t>
            </a:r>
            <a:r>
              <a:rPr lang="en-US" sz="1100" dirty="0" err="1">
                <a:latin typeface="Arial" panose="020B0604020202020204" pitchFamily="34" charset="0"/>
                <a:ea typeface="SimSun" panose="02010600030101010101" pitchFamily="2" charset="-122"/>
                <a:cs typeface="Times New Roman" panose="02020603050405020304" pitchFamily="18" charset="0"/>
              </a:rPr>
              <a:t>mudah</a:t>
            </a:r>
            <a:r>
              <a:rPr lang="en-US" sz="1100" dirty="0">
                <a:latin typeface="Arial" panose="020B0604020202020204" pitchFamily="34" charset="0"/>
                <a:ea typeface="SimSun" panose="02010600030101010101" pitchFamily="2" charset="-122"/>
                <a:cs typeface="Times New Roman" panose="02020603050405020304" pitchFamily="18" charset="0"/>
              </a:rPr>
              <a:t>, </a:t>
            </a:r>
            <a:r>
              <a:rPr lang="en-US" sz="1100" dirty="0" err="1">
                <a:latin typeface="Arial" panose="020B0604020202020204" pitchFamily="34" charset="0"/>
                <a:ea typeface="SimSun" panose="02010600030101010101" pitchFamily="2" charset="-122"/>
                <a:cs typeface="Times New Roman" panose="02020603050405020304" pitchFamily="18" charset="0"/>
              </a:rPr>
              <a:t>cepat</a:t>
            </a:r>
            <a:r>
              <a:rPr lang="en-US" sz="1100" dirty="0">
                <a:latin typeface="Arial" panose="020B0604020202020204" pitchFamily="34" charset="0"/>
                <a:ea typeface="SimSun" panose="02010600030101010101" pitchFamily="2" charset="-122"/>
                <a:cs typeface="Times New Roman" panose="02020603050405020304" pitchFamily="18" charset="0"/>
              </a:rPr>
              <a:t>, </a:t>
            </a:r>
            <a:r>
              <a:rPr lang="en-US" sz="1100" dirty="0" err="1">
                <a:latin typeface="Arial" panose="020B0604020202020204" pitchFamily="34" charset="0"/>
                <a:ea typeface="SimSun" panose="02010600030101010101" pitchFamily="2" charset="-122"/>
                <a:cs typeface="Times New Roman" panose="02020603050405020304" pitchFamily="18" charset="0"/>
              </a:rPr>
              <a:t>transaparan</a:t>
            </a:r>
            <a:r>
              <a:rPr lang="en-US" sz="1100" dirty="0">
                <a:latin typeface="Arial" panose="020B0604020202020204" pitchFamily="34" charset="0"/>
                <a:ea typeface="SimSun" panose="02010600030101010101" pitchFamily="2" charset="-122"/>
                <a:cs typeface="Times New Roman" panose="02020603050405020304" pitchFamily="18" charset="0"/>
              </a:rPr>
              <a:t> </a:t>
            </a:r>
            <a:r>
              <a:rPr lang="en-US" sz="1100" dirty="0" err="1">
                <a:latin typeface="Arial" panose="020B0604020202020204" pitchFamily="34" charset="0"/>
                <a:ea typeface="SimSun" panose="02010600030101010101" pitchFamily="2" charset="-122"/>
                <a:cs typeface="Times New Roman" panose="02020603050405020304" pitchFamily="18" charset="0"/>
              </a:rPr>
              <a:t>dan</a:t>
            </a:r>
            <a:r>
              <a:rPr lang="en-US" sz="1100" dirty="0">
                <a:latin typeface="Arial" panose="020B0604020202020204" pitchFamily="34" charset="0"/>
                <a:ea typeface="SimSun" panose="02010600030101010101" pitchFamily="2" charset="-122"/>
                <a:cs typeface="Times New Roman" panose="02020603050405020304" pitchFamily="18" charset="0"/>
              </a:rPr>
              <a:t> </a:t>
            </a:r>
            <a:r>
              <a:rPr lang="en-US" sz="1100" dirty="0" err="1">
                <a:latin typeface="Arial" panose="020B0604020202020204" pitchFamily="34" charset="0"/>
                <a:ea typeface="SimSun" panose="02010600030101010101" pitchFamily="2" charset="-122"/>
                <a:cs typeface="Times New Roman" panose="02020603050405020304" pitchFamily="18" charset="0"/>
              </a:rPr>
              <a:t>akuntabel</a:t>
            </a:r>
            <a:r>
              <a:rPr lang="en-US" sz="1100" dirty="0">
                <a:latin typeface="Arial" panose="020B0604020202020204" pitchFamily="34" charset="0"/>
                <a:ea typeface="SimSun" panose="02010600030101010101" pitchFamily="2" charset="-122"/>
                <a:cs typeface="Times New Roman" panose="02020603050405020304" pitchFamily="18" charset="0"/>
              </a:rPr>
              <a:t>.</a:t>
            </a:r>
            <a:endParaRPr lang="en-US" sz="1100" dirty="0">
              <a:latin typeface="Calibri" panose="020F0502020204030204" pitchFamily="34" charset="0"/>
              <a:ea typeface="SimSun" panose="02010600030101010101" pitchFamily="2" charset="-122"/>
              <a:cs typeface="Times New Roman" panose="02020603050405020304" pitchFamily="18" charset="0"/>
            </a:endParaRPr>
          </a:p>
          <a:p>
            <a:pPr marL="342900" marR="90170" lvl="0" indent="-342900" algn="just">
              <a:lnSpc>
                <a:spcPct val="150000"/>
              </a:lnSpc>
              <a:spcAft>
                <a:spcPts val="0"/>
              </a:spcAft>
              <a:buFont typeface="+mj-lt"/>
              <a:buAutoNum type="alphaLcPeriod"/>
              <a:tabLst>
                <a:tab pos="540385" algn="l"/>
              </a:tabLst>
            </a:pPr>
            <a:r>
              <a:rPr lang="en-US" sz="1100" dirty="0" err="1">
                <a:latin typeface="Arial" panose="020B0604020202020204" pitchFamily="34" charset="0"/>
                <a:ea typeface="SimSun" panose="02010600030101010101" pitchFamily="2" charset="-122"/>
                <a:cs typeface="Times New Roman" panose="02020603050405020304" pitchFamily="18" charset="0"/>
              </a:rPr>
              <a:t>Meningkatnya</a:t>
            </a:r>
            <a:r>
              <a:rPr lang="en-US" sz="1100" dirty="0">
                <a:latin typeface="Arial" panose="020B0604020202020204" pitchFamily="34" charset="0"/>
                <a:ea typeface="SimSun" panose="02010600030101010101" pitchFamily="2" charset="-122"/>
                <a:cs typeface="Times New Roman" panose="02020603050405020304" pitchFamily="18" charset="0"/>
              </a:rPr>
              <a:t> </a:t>
            </a:r>
            <a:r>
              <a:rPr lang="en-US" sz="1100" dirty="0" err="1">
                <a:latin typeface="Arial" panose="020B0604020202020204" pitchFamily="34" charset="0"/>
                <a:ea typeface="SimSun" panose="02010600030101010101" pitchFamily="2" charset="-122"/>
                <a:cs typeface="Times New Roman" panose="02020603050405020304" pitchFamily="18" charset="0"/>
              </a:rPr>
              <a:t>partisipasi</a:t>
            </a:r>
            <a:r>
              <a:rPr lang="en-US" sz="1100" dirty="0">
                <a:latin typeface="Arial" panose="020B0604020202020204" pitchFamily="34" charset="0"/>
                <a:ea typeface="SimSun" panose="02010600030101010101" pitchFamily="2" charset="-122"/>
                <a:cs typeface="Times New Roman" panose="02020603050405020304" pitchFamily="18" charset="0"/>
              </a:rPr>
              <a:t> </a:t>
            </a:r>
            <a:r>
              <a:rPr lang="en-US" sz="1100" dirty="0" err="1">
                <a:latin typeface="Arial" panose="020B0604020202020204" pitchFamily="34" charset="0"/>
                <a:ea typeface="SimSun" panose="02010600030101010101" pitchFamily="2" charset="-122"/>
                <a:cs typeface="Times New Roman" panose="02020603050405020304" pitchFamily="18" charset="0"/>
              </a:rPr>
              <a:t>masyarakat</a:t>
            </a:r>
            <a:r>
              <a:rPr lang="en-US" sz="1100" dirty="0">
                <a:latin typeface="Arial" panose="020B0604020202020204" pitchFamily="34" charset="0"/>
                <a:ea typeface="SimSun" panose="02010600030101010101" pitchFamily="2" charset="-122"/>
                <a:cs typeface="Times New Roman" panose="02020603050405020304" pitchFamily="18" charset="0"/>
              </a:rPr>
              <a:t> </a:t>
            </a:r>
            <a:r>
              <a:rPr lang="en-US" sz="1100" dirty="0" err="1">
                <a:latin typeface="Arial" panose="020B0604020202020204" pitchFamily="34" charset="0"/>
                <a:ea typeface="SimSun" panose="02010600030101010101" pitchFamily="2" charset="-122"/>
                <a:cs typeface="Times New Roman" panose="02020603050405020304" pitchFamily="18" charset="0"/>
              </a:rPr>
              <a:t>dalam</a:t>
            </a:r>
            <a:r>
              <a:rPr lang="en-US" sz="1100" dirty="0">
                <a:latin typeface="Arial" panose="020B0604020202020204" pitchFamily="34" charset="0"/>
                <a:ea typeface="SimSun" panose="02010600030101010101" pitchFamily="2" charset="-122"/>
                <a:cs typeface="Times New Roman" panose="02020603050405020304" pitchFamily="18" charset="0"/>
              </a:rPr>
              <a:t> proses </a:t>
            </a:r>
            <a:r>
              <a:rPr lang="en-US" sz="1100" dirty="0" err="1">
                <a:latin typeface="Arial" panose="020B0604020202020204" pitchFamily="34" charset="0"/>
                <a:ea typeface="SimSun" panose="02010600030101010101" pitchFamily="2" charset="-122"/>
                <a:cs typeface="Times New Roman" panose="02020603050405020304" pitchFamily="18" charset="0"/>
              </a:rPr>
              <a:t>keputusan</a:t>
            </a:r>
            <a:r>
              <a:rPr lang="en-US" sz="1100" dirty="0">
                <a:latin typeface="Arial" panose="020B0604020202020204" pitchFamily="34" charset="0"/>
                <a:ea typeface="SimSun" panose="02010600030101010101" pitchFamily="2" charset="-122"/>
                <a:cs typeface="Times New Roman" panose="02020603050405020304" pitchFamily="18" charset="0"/>
              </a:rPr>
              <a:t> </a:t>
            </a:r>
            <a:r>
              <a:rPr lang="en-US" sz="1100" dirty="0" err="1">
                <a:latin typeface="Arial" panose="020B0604020202020204" pitchFamily="34" charset="0"/>
                <a:ea typeface="SimSun" panose="02010600030101010101" pitchFamily="2" charset="-122"/>
                <a:cs typeface="Times New Roman" panose="02020603050405020304" pitchFamily="18" charset="0"/>
              </a:rPr>
              <a:t>publik</a:t>
            </a:r>
            <a:r>
              <a:rPr lang="en-US" sz="1100" dirty="0">
                <a:latin typeface="Arial" panose="020B0604020202020204" pitchFamily="34" charset="0"/>
                <a:ea typeface="SimSun" panose="02010600030101010101" pitchFamily="2" charset="-122"/>
                <a:cs typeface="Times New Roman" panose="02020603050405020304" pitchFamily="18" charset="0"/>
              </a:rPr>
              <a:t>.</a:t>
            </a:r>
            <a:endParaRPr lang="id-ID" sz="1100" dirty="0">
              <a:latin typeface="Arial" panose="020B0604020202020204" pitchFamily="34" charset="0"/>
              <a:ea typeface="SimSun" panose="02010600030101010101" pitchFamily="2" charset="-122"/>
              <a:cs typeface="Times New Roman" panose="02020603050405020304" pitchFamily="18" charset="0"/>
            </a:endParaRPr>
          </a:p>
          <a:p>
            <a:pPr marL="342900" marR="90170" indent="-342900" algn="just">
              <a:lnSpc>
                <a:spcPct val="150000"/>
              </a:lnSpc>
              <a:buFont typeface="+mj-lt"/>
              <a:buAutoNum type="alphaLcPeriod"/>
              <a:tabLst>
                <a:tab pos="540385" algn="l"/>
              </a:tabLst>
            </a:pPr>
            <a:r>
              <a:rPr lang="id-ID" sz="1100" dirty="0">
                <a:latin typeface="Arial" panose="020B0604020202020204" pitchFamily="34" charset="0"/>
                <a:ea typeface="SimSun" panose="02010600030101010101" pitchFamily="2" charset="-122"/>
                <a:cs typeface="Arial" panose="020B0604020202020204" pitchFamily="34" charset="0"/>
              </a:rPr>
              <a:t>Terlaksananya pelayanan terhadap Aspirasi Masyarakat ke DPRD</a:t>
            </a:r>
            <a:endParaRPr lang="en-US" sz="1100" dirty="0">
              <a:latin typeface="Arial" panose="020B0604020202020204" pitchFamily="34" charset="0"/>
              <a:ea typeface="SimSun" panose="02010600030101010101" pitchFamily="2" charset="-122"/>
              <a:cs typeface="Arial" panose="020B0604020202020204" pitchFamily="34" charset="0"/>
            </a:endParaRPr>
          </a:p>
          <a:p>
            <a:pPr marL="342900" marR="90170" lvl="0" indent="-342900" algn="just">
              <a:lnSpc>
                <a:spcPct val="150000"/>
              </a:lnSpc>
              <a:spcAft>
                <a:spcPts val="0"/>
              </a:spcAft>
              <a:buFont typeface="+mj-lt"/>
              <a:buAutoNum type="alphaLcPeriod"/>
              <a:tabLst>
                <a:tab pos="540385" algn="l"/>
              </a:tabLst>
            </a:pPr>
            <a:endParaRPr lang="en-US" sz="1100" dirty="0">
              <a:latin typeface="Calibri" panose="020F0502020204030204" pitchFamily="34" charset="0"/>
              <a:ea typeface="SimSun" panose="02010600030101010101" pitchFamily="2" charset="-122"/>
              <a:cs typeface="Times New Roman" panose="02020603050405020304" pitchFamily="18" charset="0"/>
            </a:endParaRPr>
          </a:p>
        </p:txBody>
      </p:sp>
      <p:pic>
        <p:nvPicPr>
          <p:cNvPr id="8" name="Picture 7"/>
          <p:cNvPicPr>
            <a:picLocks noChangeAspect="1"/>
          </p:cNvPicPr>
          <p:nvPr/>
        </p:nvPicPr>
        <p:blipFill>
          <a:blip r:embed="rId2"/>
          <a:stretch>
            <a:fillRect/>
          </a:stretch>
        </p:blipFill>
        <p:spPr>
          <a:xfrm>
            <a:off x="0" y="5718072"/>
            <a:ext cx="6858000" cy="2546537"/>
          </a:xfrm>
          <a:prstGeom prst="rect">
            <a:avLst/>
          </a:prstGeom>
        </p:spPr>
      </p:pic>
    </p:spTree>
    <p:extLst>
      <p:ext uri="{BB962C8B-B14F-4D97-AF65-F5344CB8AC3E}">
        <p14:creationId xmlns:p14="http://schemas.microsoft.com/office/powerpoint/2010/main" val="368870333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413</TotalTime>
  <Words>4031</Words>
  <Application>Microsoft Office PowerPoint</Application>
  <PresentationFormat>A4 Paper (210x297 mm)</PresentationFormat>
  <Paragraphs>285</Paragraphs>
  <Slides>26</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26</vt:i4>
      </vt:variant>
    </vt:vector>
  </HeadingPairs>
  <TitlesOfParts>
    <vt:vector size="39" baseType="lpstr">
      <vt:lpstr>.VnArial</vt:lpstr>
      <vt:lpstr>.VnTimeH</vt:lpstr>
      <vt:lpstr>Aloha Magazine - Demo Version</vt:lpstr>
      <vt:lpstr>Aloha Magazine - Demo Version T</vt:lpstr>
      <vt:lpstr>Arial</vt:lpstr>
      <vt:lpstr>Bahnschrift SemiLight SemiConde</vt:lpstr>
      <vt:lpstr>Berlin Sans FB</vt:lpstr>
      <vt:lpstr>Broadway</vt:lpstr>
      <vt:lpstr>Calibri</vt:lpstr>
      <vt:lpstr>Calibri Light</vt:lpstr>
      <vt:lpstr>Courier New</vt:lpstr>
      <vt:lpstr>Wingdings</vt:lpstr>
      <vt:lpstr>Office Theme</vt:lpstr>
      <vt:lpstr>Cover</vt:lpstr>
      <vt:lpstr>Susunan Tim Efektif</vt:lpstr>
      <vt:lpstr>Dari redaksi</vt:lpstr>
      <vt:lpstr>Daftar isi</vt:lpstr>
      <vt:lpstr>RINGKASAN  RANCANGAN PROYEK PERUBAHAN</vt:lpstr>
      <vt:lpstr>PROFIL PELAYANAN ORGANISASI</vt:lpstr>
      <vt:lpstr>PowerPoint Presentation</vt:lpstr>
      <vt:lpstr>TUJUAN DAN MANFAAT</vt:lpstr>
      <vt:lpstr>OUTPUT DAN OUTCOME  PROYEK PERUBAHAN</vt:lpstr>
      <vt:lpstr>MILESTONE PROYEK PERUBAHAN</vt:lpstr>
      <vt:lpstr>IMPLEMENTASI PROYEK PERUBAHAN JANGKA PENDEK</vt:lpstr>
      <vt:lpstr>PowerPoint Presentation</vt:lpstr>
      <vt:lpstr>Membangun Komitmen Bersama</vt:lpstr>
      <vt:lpstr>PowerPoint Presentation</vt:lpstr>
      <vt:lpstr>PowerPoint Presentation</vt:lpstr>
      <vt:lpstr>PowerPoint Presentation</vt:lpstr>
      <vt:lpstr>PowerPoint Presentation</vt:lpstr>
      <vt:lpstr>PowerPoint Presentation</vt:lpstr>
      <vt:lpstr>KEPEMIMPINAN STRATEGIS</vt:lpstr>
      <vt:lpstr>IMPLEMENTASI STRATEGI MARKETING</vt:lpstr>
      <vt:lpstr>DUKUNGAN STAKEHOLDERS</vt:lpstr>
      <vt:lpstr>PowerPoint Presentation</vt:lpstr>
      <vt:lpstr>PEMANFAATAN MATA PELATIHAN PILIHAN DALAM IMPLEMENTASI PROYEK PERUBAHAN </vt:lpstr>
      <vt:lpstr>KEBERLANJUTAN PROYEK PERUBAHAN</vt:lpstr>
      <vt:lpstr>PENGEMBANGAN POTENSI DIRI</vt:lpstr>
      <vt:lpstr>PENUTUP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pc acer</cp:lastModifiedBy>
  <cp:revision>57</cp:revision>
  <cp:lastPrinted>2024-12-17T06:42:03Z</cp:lastPrinted>
  <dcterms:created xsi:type="dcterms:W3CDTF">2024-12-13T20:49:15Z</dcterms:created>
  <dcterms:modified xsi:type="dcterms:W3CDTF">2024-12-17T06:44:24Z</dcterms:modified>
</cp:coreProperties>
</file>