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8.jpg" ContentType="image/jpg"/>
  <Override PartName="/ppt/notesSlides/notesSlide2.xml" ContentType="application/vnd.openxmlformats-officedocument.presentationml.notesSlide+xml"/>
  <Override PartName="/ppt/media/image63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97.jpg" ContentType="image/jp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5" r:id="rId9"/>
    <p:sldId id="343" r:id="rId10"/>
    <p:sldId id="304" r:id="rId11"/>
    <p:sldId id="344" r:id="rId12"/>
    <p:sldId id="267" r:id="rId13"/>
    <p:sldId id="333" r:id="rId14"/>
    <p:sldId id="307" r:id="rId15"/>
    <p:sldId id="308" r:id="rId16"/>
    <p:sldId id="329" r:id="rId17"/>
    <p:sldId id="331" r:id="rId18"/>
    <p:sldId id="332" r:id="rId19"/>
    <p:sldId id="317" r:id="rId20"/>
    <p:sldId id="318" r:id="rId21"/>
    <p:sldId id="316" r:id="rId22"/>
    <p:sldId id="312" r:id="rId23"/>
    <p:sldId id="325" r:id="rId24"/>
    <p:sldId id="257" r:id="rId25"/>
    <p:sldId id="326" r:id="rId26"/>
    <p:sldId id="339" r:id="rId27"/>
    <p:sldId id="320" r:id="rId28"/>
    <p:sldId id="345" r:id="rId29"/>
    <p:sldId id="340" r:id="rId30"/>
    <p:sldId id="321" r:id="rId31"/>
    <p:sldId id="322" r:id="rId32"/>
    <p:sldId id="323" r:id="rId33"/>
    <p:sldId id="324" r:id="rId34"/>
    <p:sldId id="346" r:id="rId35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>
        <p:scale>
          <a:sx n="70" d="100"/>
          <a:sy n="70" d="100"/>
        </p:scale>
        <p:origin x="-1180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C26310-89A9-4FB8-9997-7227524EA7C7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C8E4D0B6-65B6-44FD-A948-0C9FD79F0DC1}">
      <dgm:prSet phldrT="[Text]" custT="1"/>
      <dgm:spPr/>
      <dgm:t>
        <a:bodyPr/>
        <a:lstStyle/>
        <a:p>
          <a:pPr algn="l"/>
          <a:r>
            <a:rPr lang="en-US" sz="2000" dirty="0"/>
            <a:t>PETIK MERAH </a:t>
          </a:r>
          <a:endParaRPr lang="en-ID" sz="2000" dirty="0"/>
        </a:p>
      </dgm:t>
    </dgm:pt>
    <dgm:pt modelId="{729D3E75-553E-4277-8BAD-6FEFFC7B9EBF}" type="parTrans" cxnId="{2B405541-80A5-406A-B16B-4B3422C712BA}">
      <dgm:prSet/>
      <dgm:spPr/>
      <dgm:t>
        <a:bodyPr/>
        <a:lstStyle/>
        <a:p>
          <a:endParaRPr lang="en-ID"/>
        </a:p>
      </dgm:t>
    </dgm:pt>
    <dgm:pt modelId="{BEC8BC75-E751-4AFD-9A7E-E0986E14CC89}" type="sibTrans" cxnId="{2B405541-80A5-406A-B16B-4B3422C712BA}">
      <dgm:prSet/>
      <dgm:spPr/>
      <dgm:t>
        <a:bodyPr/>
        <a:lstStyle/>
        <a:p>
          <a:endParaRPr lang="en-ID"/>
        </a:p>
      </dgm:t>
    </dgm:pt>
    <dgm:pt modelId="{62B5AA5A-27DE-4D05-9B0A-73A325E7FF2E}">
      <dgm:prSet phldrT="[Text]" custT="1"/>
      <dgm:spPr/>
      <dgm:t>
        <a:bodyPr/>
        <a:lstStyle/>
        <a:p>
          <a:pPr algn="l"/>
          <a:r>
            <a:rPr lang="en-US" sz="2000" dirty="0"/>
            <a:t>PENYUCIAN</a:t>
          </a:r>
          <a:endParaRPr lang="en-ID" sz="2600" dirty="0"/>
        </a:p>
      </dgm:t>
    </dgm:pt>
    <dgm:pt modelId="{E49A25FF-FCFC-44CD-9A59-D713F4B20925}" type="parTrans" cxnId="{70E15D30-8520-4D2E-98D5-FF722E2679F3}">
      <dgm:prSet/>
      <dgm:spPr/>
      <dgm:t>
        <a:bodyPr/>
        <a:lstStyle/>
        <a:p>
          <a:endParaRPr lang="en-ID"/>
        </a:p>
      </dgm:t>
    </dgm:pt>
    <dgm:pt modelId="{581D485E-53A1-493B-BA52-02D776F42B6A}" type="sibTrans" cxnId="{70E15D30-8520-4D2E-98D5-FF722E2679F3}">
      <dgm:prSet/>
      <dgm:spPr/>
      <dgm:t>
        <a:bodyPr/>
        <a:lstStyle/>
        <a:p>
          <a:endParaRPr lang="en-ID"/>
        </a:p>
      </dgm:t>
    </dgm:pt>
    <dgm:pt modelId="{B8C37191-A012-4AA2-8576-6B0E17B96B80}">
      <dgm:prSet phldrT="[Text]" custT="1"/>
      <dgm:spPr/>
      <dgm:t>
        <a:bodyPr/>
        <a:lstStyle/>
        <a:p>
          <a:pPr algn="l"/>
          <a:r>
            <a:rPr lang="en-US" sz="1800" dirty="0"/>
            <a:t>PENJEMURAN</a:t>
          </a:r>
          <a:endParaRPr lang="en-ID" sz="2200" dirty="0"/>
        </a:p>
      </dgm:t>
    </dgm:pt>
    <dgm:pt modelId="{2EBC4881-5F50-4E4D-AA88-953BDDD67468}" type="parTrans" cxnId="{9AB0EA0A-939A-45D9-BE3D-18C9A9FB8124}">
      <dgm:prSet/>
      <dgm:spPr/>
      <dgm:t>
        <a:bodyPr/>
        <a:lstStyle/>
        <a:p>
          <a:endParaRPr lang="en-ID"/>
        </a:p>
      </dgm:t>
    </dgm:pt>
    <dgm:pt modelId="{B7E0DAEF-5C9A-4B36-B367-E86DF6A9382E}" type="sibTrans" cxnId="{9AB0EA0A-939A-45D9-BE3D-18C9A9FB8124}">
      <dgm:prSet/>
      <dgm:spPr/>
      <dgm:t>
        <a:bodyPr/>
        <a:lstStyle/>
        <a:p>
          <a:endParaRPr lang="en-ID"/>
        </a:p>
      </dgm:t>
    </dgm:pt>
    <dgm:pt modelId="{0D468983-9402-4728-A3D9-C9AC2CD71606}">
      <dgm:prSet phldrT="[Text]" custT="1"/>
      <dgm:spPr/>
      <dgm:t>
        <a:bodyPr/>
        <a:lstStyle/>
        <a:p>
          <a:pPr algn="r"/>
          <a:r>
            <a:rPr lang="en-US" sz="1800" dirty="0"/>
            <a:t>      TESTER       </a:t>
          </a:r>
        </a:p>
        <a:p>
          <a:pPr algn="r"/>
          <a:r>
            <a:rPr lang="en-US" sz="1800" dirty="0"/>
            <a:t>       (KADAR AIR                                        </a:t>
          </a:r>
        </a:p>
        <a:p>
          <a:pPr algn="r"/>
          <a:r>
            <a:rPr lang="en-US" sz="1800" dirty="0"/>
            <a:t>       16%-17%)</a:t>
          </a:r>
          <a:endParaRPr lang="en-ID" sz="1800" dirty="0"/>
        </a:p>
      </dgm:t>
    </dgm:pt>
    <dgm:pt modelId="{6556BBDF-F6FA-4311-A585-3746F31B8B37}" type="parTrans" cxnId="{30C45373-9E89-44EF-96AD-BF518AAA8E62}">
      <dgm:prSet/>
      <dgm:spPr/>
      <dgm:t>
        <a:bodyPr/>
        <a:lstStyle/>
        <a:p>
          <a:endParaRPr lang="en-ID"/>
        </a:p>
      </dgm:t>
    </dgm:pt>
    <dgm:pt modelId="{E9259AFE-0D94-4445-BBBB-98891E725026}" type="sibTrans" cxnId="{30C45373-9E89-44EF-96AD-BF518AAA8E62}">
      <dgm:prSet/>
      <dgm:spPr/>
      <dgm:t>
        <a:bodyPr/>
        <a:lstStyle/>
        <a:p>
          <a:endParaRPr lang="en-ID"/>
        </a:p>
      </dgm:t>
    </dgm:pt>
    <dgm:pt modelId="{C2DE3046-37D3-4B27-91DA-FA4C8DCCB1E3}">
      <dgm:prSet phldrT="[Text]" custT="1"/>
      <dgm:spPr/>
      <dgm:t>
        <a:bodyPr/>
        <a:lstStyle/>
        <a:p>
          <a:pPr algn="r"/>
          <a:r>
            <a:rPr lang="en-US" sz="2100" dirty="0"/>
            <a:t>      </a:t>
          </a:r>
          <a:r>
            <a:rPr lang="en-US" sz="1800" dirty="0"/>
            <a:t>PENGAYAKAN</a:t>
          </a:r>
          <a:endParaRPr lang="en-ID" sz="1800" dirty="0"/>
        </a:p>
      </dgm:t>
    </dgm:pt>
    <dgm:pt modelId="{5D2472C4-194A-40FA-B7AA-56E3FDD2D348}" type="parTrans" cxnId="{F141052E-F749-4752-A78B-A024A31EE542}">
      <dgm:prSet/>
      <dgm:spPr/>
      <dgm:t>
        <a:bodyPr/>
        <a:lstStyle/>
        <a:p>
          <a:endParaRPr lang="en-ID"/>
        </a:p>
      </dgm:t>
    </dgm:pt>
    <dgm:pt modelId="{674848FD-781E-4021-85B1-6A0FCC314ECF}" type="sibTrans" cxnId="{F141052E-F749-4752-A78B-A024A31EE542}">
      <dgm:prSet/>
      <dgm:spPr/>
      <dgm:t>
        <a:bodyPr/>
        <a:lstStyle/>
        <a:p>
          <a:endParaRPr lang="en-ID"/>
        </a:p>
      </dgm:t>
    </dgm:pt>
    <dgm:pt modelId="{49D8DD37-ED21-406C-BEC7-739629C8CD20}">
      <dgm:prSet phldrT="[Text]" custT="1"/>
      <dgm:spPr/>
      <dgm:t>
        <a:bodyPr/>
        <a:lstStyle/>
        <a:p>
          <a:pPr algn="r"/>
          <a:r>
            <a:rPr lang="en-US" sz="2000" dirty="0"/>
            <a:t>BIJI KOPI PREMIUM</a:t>
          </a:r>
          <a:endParaRPr lang="en-ID" sz="2000" dirty="0"/>
        </a:p>
      </dgm:t>
    </dgm:pt>
    <dgm:pt modelId="{6AA47F37-6257-4A1E-A631-569D378C54E9}" type="parTrans" cxnId="{6AAF6987-0541-42A3-A0D0-D6EA22BAC67F}">
      <dgm:prSet/>
      <dgm:spPr/>
      <dgm:t>
        <a:bodyPr/>
        <a:lstStyle/>
        <a:p>
          <a:endParaRPr lang="en-ID"/>
        </a:p>
      </dgm:t>
    </dgm:pt>
    <dgm:pt modelId="{460329F8-EFD1-443E-8699-C5948DF3E758}" type="sibTrans" cxnId="{6AAF6987-0541-42A3-A0D0-D6EA22BAC67F}">
      <dgm:prSet/>
      <dgm:spPr/>
      <dgm:t>
        <a:bodyPr/>
        <a:lstStyle/>
        <a:p>
          <a:endParaRPr lang="en-ID"/>
        </a:p>
      </dgm:t>
    </dgm:pt>
    <dgm:pt modelId="{3CF4C1A2-7DED-4483-996B-F89A71B66ACB}">
      <dgm:prSet phldrT="[Text]" custT="1"/>
      <dgm:spPr/>
      <dgm:t>
        <a:bodyPr/>
        <a:lstStyle/>
        <a:p>
          <a:pPr algn="l"/>
          <a:r>
            <a:rPr lang="en-US" sz="1800" dirty="0"/>
            <a:t>ROASTING</a:t>
          </a:r>
        </a:p>
        <a:p>
          <a:pPr algn="ctr"/>
          <a:endParaRPr lang="en-US" sz="1800" dirty="0"/>
        </a:p>
        <a:p>
          <a:pPr algn="ctr"/>
          <a:endParaRPr lang="en-ID" sz="1800" dirty="0"/>
        </a:p>
      </dgm:t>
    </dgm:pt>
    <dgm:pt modelId="{ED2B68F4-00A5-43B3-B410-488F4AB38E0B}" type="parTrans" cxnId="{E2D0C26A-3544-46F5-AA61-94DB99089C09}">
      <dgm:prSet/>
      <dgm:spPr/>
      <dgm:t>
        <a:bodyPr/>
        <a:lstStyle/>
        <a:p>
          <a:endParaRPr lang="en-ID"/>
        </a:p>
      </dgm:t>
    </dgm:pt>
    <dgm:pt modelId="{4711C742-1FFB-4261-9AAE-22A2C0CC941A}" type="sibTrans" cxnId="{E2D0C26A-3544-46F5-AA61-94DB99089C09}">
      <dgm:prSet/>
      <dgm:spPr/>
      <dgm:t>
        <a:bodyPr/>
        <a:lstStyle/>
        <a:p>
          <a:endParaRPr lang="en-ID"/>
        </a:p>
      </dgm:t>
    </dgm:pt>
    <dgm:pt modelId="{32A78C79-DF5D-47DF-A44E-98CC42625FCE}">
      <dgm:prSet phldrT="[Text]" custT="1"/>
      <dgm:spPr/>
      <dgm:t>
        <a:bodyPr/>
        <a:lstStyle/>
        <a:p>
          <a:pPr algn="l"/>
          <a:r>
            <a:rPr lang="en-US" sz="2000" dirty="0"/>
            <a:t>BUBUK </a:t>
          </a:r>
        </a:p>
        <a:p>
          <a:pPr algn="l"/>
          <a:r>
            <a:rPr lang="en-US" sz="2000" dirty="0"/>
            <a:t>KOPI</a:t>
          </a:r>
        </a:p>
        <a:p>
          <a:pPr algn="ctr"/>
          <a:endParaRPr lang="en-ID" sz="2000" dirty="0"/>
        </a:p>
      </dgm:t>
    </dgm:pt>
    <dgm:pt modelId="{40F3F725-E95E-4B8E-9474-2E470E5ABF56}" type="parTrans" cxnId="{586929E0-066E-443B-92CD-36C0AFD6C98F}">
      <dgm:prSet/>
      <dgm:spPr/>
      <dgm:t>
        <a:bodyPr/>
        <a:lstStyle/>
        <a:p>
          <a:endParaRPr lang="en-ID"/>
        </a:p>
      </dgm:t>
    </dgm:pt>
    <dgm:pt modelId="{7C0767E0-DF63-42AF-A019-160FD986A639}" type="sibTrans" cxnId="{586929E0-066E-443B-92CD-36C0AFD6C98F}">
      <dgm:prSet/>
      <dgm:spPr/>
      <dgm:t>
        <a:bodyPr/>
        <a:lstStyle/>
        <a:p>
          <a:endParaRPr lang="en-ID"/>
        </a:p>
      </dgm:t>
    </dgm:pt>
    <dgm:pt modelId="{72D759D9-B2CD-4DC6-B372-FA028D01FB0E}">
      <dgm:prSet custT="1"/>
      <dgm:spPr/>
      <dgm:t>
        <a:bodyPr/>
        <a:lstStyle/>
        <a:p>
          <a:pPr algn="l"/>
          <a:r>
            <a:rPr lang="en-US" sz="1800" dirty="0"/>
            <a:t>PENGEMASAN</a:t>
          </a:r>
        </a:p>
        <a:p>
          <a:pPr algn="ctr"/>
          <a:endParaRPr lang="en-ID" sz="1800" dirty="0"/>
        </a:p>
      </dgm:t>
    </dgm:pt>
    <dgm:pt modelId="{6831B254-11B7-4ED1-9789-633F87A875FA}" type="parTrans" cxnId="{21EE9F6E-F8C1-4BD3-98B1-BEC373E52BF1}">
      <dgm:prSet/>
      <dgm:spPr/>
      <dgm:t>
        <a:bodyPr/>
        <a:lstStyle/>
        <a:p>
          <a:endParaRPr lang="en-ID"/>
        </a:p>
      </dgm:t>
    </dgm:pt>
    <dgm:pt modelId="{A51B0954-6CF6-4FD2-94A7-E7382708E7B6}" type="sibTrans" cxnId="{21EE9F6E-F8C1-4BD3-98B1-BEC373E52BF1}">
      <dgm:prSet/>
      <dgm:spPr/>
      <dgm:t>
        <a:bodyPr/>
        <a:lstStyle/>
        <a:p>
          <a:endParaRPr lang="en-ID"/>
        </a:p>
      </dgm:t>
    </dgm:pt>
    <dgm:pt modelId="{3FBCD97C-4356-4EF3-825C-9CD1D190FD02}" type="pres">
      <dgm:prSet presAssocID="{5AC26310-89A9-4FB8-9997-7227524EA7C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AE86B56-DD69-4571-A2AC-427F0135FB6D}" type="pres">
      <dgm:prSet presAssocID="{C8E4D0B6-65B6-44FD-A948-0C9FD79F0DC1}" presName="compNode" presStyleCnt="0"/>
      <dgm:spPr/>
    </dgm:pt>
    <dgm:pt modelId="{C148C78E-D6E4-45C5-92E3-DAF93030AF4F}" type="pres">
      <dgm:prSet presAssocID="{C8E4D0B6-65B6-44FD-A948-0C9FD79F0DC1}" presName="dummyConnPt" presStyleCnt="0"/>
      <dgm:spPr/>
    </dgm:pt>
    <dgm:pt modelId="{B129F6D9-9F8C-48CF-B1DF-183BB2439A49}" type="pres">
      <dgm:prSet presAssocID="{C8E4D0B6-65B6-44FD-A948-0C9FD79F0DC1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1E1FB-369A-4E8C-840F-BDF697A20460}" type="pres">
      <dgm:prSet presAssocID="{BEC8BC75-E751-4AFD-9A7E-E0986E14CC89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5A5A96EE-4F84-40EB-8160-F9BC8FE3AF8D}" type="pres">
      <dgm:prSet presAssocID="{62B5AA5A-27DE-4D05-9B0A-73A325E7FF2E}" presName="compNode" presStyleCnt="0"/>
      <dgm:spPr/>
    </dgm:pt>
    <dgm:pt modelId="{C1CB0653-899D-4B37-ABB6-73DCB1B6FE81}" type="pres">
      <dgm:prSet presAssocID="{62B5AA5A-27DE-4D05-9B0A-73A325E7FF2E}" presName="dummyConnPt" presStyleCnt="0"/>
      <dgm:spPr/>
    </dgm:pt>
    <dgm:pt modelId="{7E8FA2DA-E6D7-43BA-A610-EFD85C86A3A2}" type="pres">
      <dgm:prSet presAssocID="{62B5AA5A-27DE-4D05-9B0A-73A325E7FF2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FF4307-28E1-4DD7-B4AA-78F6ECC7A8B1}" type="pres">
      <dgm:prSet presAssocID="{581D485E-53A1-493B-BA52-02D776F42B6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8C2DC53D-C680-4177-A533-C6BD5D704770}" type="pres">
      <dgm:prSet presAssocID="{B8C37191-A012-4AA2-8576-6B0E17B96B80}" presName="compNode" presStyleCnt="0"/>
      <dgm:spPr/>
    </dgm:pt>
    <dgm:pt modelId="{7873BAB3-44D0-43EF-AD77-67CD75854F77}" type="pres">
      <dgm:prSet presAssocID="{B8C37191-A012-4AA2-8576-6B0E17B96B80}" presName="dummyConnPt" presStyleCnt="0"/>
      <dgm:spPr/>
    </dgm:pt>
    <dgm:pt modelId="{3BC190D1-38FE-4C76-AA4B-DC241F4D8990}" type="pres">
      <dgm:prSet presAssocID="{B8C37191-A012-4AA2-8576-6B0E17B96B8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62234-6777-4196-9290-2CDBB1056672}" type="pres">
      <dgm:prSet presAssocID="{B7E0DAEF-5C9A-4B36-B367-E86DF6A9382E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4B63F8A8-FEAE-4EA2-9364-6250BEE29CFA}" type="pres">
      <dgm:prSet presAssocID="{0D468983-9402-4728-A3D9-C9AC2CD71606}" presName="compNode" presStyleCnt="0"/>
      <dgm:spPr/>
    </dgm:pt>
    <dgm:pt modelId="{95890E5F-4E83-40E2-A904-412D6EF821D5}" type="pres">
      <dgm:prSet presAssocID="{0D468983-9402-4728-A3D9-C9AC2CD71606}" presName="dummyConnPt" presStyleCnt="0"/>
      <dgm:spPr/>
    </dgm:pt>
    <dgm:pt modelId="{2D8407F4-1294-4964-B403-8B486DDFCC07}" type="pres">
      <dgm:prSet presAssocID="{0D468983-9402-4728-A3D9-C9AC2CD71606}" presName="node" presStyleLbl="node1" presStyleIdx="3" presStyleCnt="9" custLinFactNeighborX="23652" custLinFactNeighborY="-46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1BC32B-1304-40D7-8AE2-68A530AE874F}" type="pres">
      <dgm:prSet presAssocID="{E9259AFE-0D94-4445-BBBB-98891E725026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FF21E25B-D4A8-424B-BAF8-9642A51DD11C}" type="pres">
      <dgm:prSet presAssocID="{C2DE3046-37D3-4B27-91DA-FA4C8DCCB1E3}" presName="compNode" presStyleCnt="0"/>
      <dgm:spPr/>
    </dgm:pt>
    <dgm:pt modelId="{03D52AE9-B5EC-4202-BBB8-F625242D2292}" type="pres">
      <dgm:prSet presAssocID="{C2DE3046-37D3-4B27-91DA-FA4C8DCCB1E3}" presName="dummyConnPt" presStyleCnt="0"/>
      <dgm:spPr/>
    </dgm:pt>
    <dgm:pt modelId="{A87945F3-9CCB-4C4D-A7FE-F6A40318ED3A}" type="pres">
      <dgm:prSet presAssocID="{C2DE3046-37D3-4B27-91DA-FA4C8DCCB1E3}" presName="node" presStyleLbl="node1" presStyleIdx="4" presStyleCnt="9" custLinFactNeighborX="24356" custLinFactNeighborY="-44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ACCF82-97E0-44DD-BE57-549348E7A538}" type="pres">
      <dgm:prSet presAssocID="{674848FD-781E-4021-85B1-6A0FCC314ECF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DBE06A34-40CA-4A53-8990-F281325539C0}" type="pres">
      <dgm:prSet presAssocID="{49D8DD37-ED21-406C-BEC7-739629C8CD20}" presName="compNode" presStyleCnt="0"/>
      <dgm:spPr/>
    </dgm:pt>
    <dgm:pt modelId="{6EFEF82F-C7F1-4062-8AA8-4AF55DC6FB94}" type="pres">
      <dgm:prSet presAssocID="{49D8DD37-ED21-406C-BEC7-739629C8CD20}" presName="dummyConnPt" presStyleCnt="0"/>
      <dgm:spPr/>
    </dgm:pt>
    <dgm:pt modelId="{D1F9E7AF-17F2-4030-9C96-415842E8432C}" type="pres">
      <dgm:prSet presAssocID="{49D8DD37-ED21-406C-BEC7-739629C8CD20}" presName="node" presStyleLbl="node1" presStyleIdx="5" presStyleCnt="9" custLinFactNeighborX="24942" custLinFactNeighborY="-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7B324-8B08-4034-A28E-15FE4F689722}" type="pres">
      <dgm:prSet presAssocID="{460329F8-EFD1-443E-8699-C5948DF3E758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993D72B8-91D7-4374-B722-86E53A3BB9AB}" type="pres">
      <dgm:prSet presAssocID="{3CF4C1A2-7DED-4483-996B-F89A71B66ACB}" presName="compNode" presStyleCnt="0"/>
      <dgm:spPr/>
    </dgm:pt>
    <dgm:pt modelId="{0F5F553A-1658-4856-8155-BF57BF91AE28}" type="pres">
      <dgm:prSet presAssocID="{3CF4C1A2-7DED-4483-996B-F89A71B66ACB}" presName="dummyConnPt" presStyleCnt="0"/>
      <dgm:spPr/>
    </dgm:pt>
    <dgm:pt modelId="{9DC1AFC7-5602-4CCD-A083-880E29EE50B1}" type="pres">
      <dgm:prSet presAssocID="{3CF4C1A2-7DED-4483-996B-F89A71B66AC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46019-D16E-4E25-BE56-C28C31582C79}" type="pres">
      <dgm:prSet presAssocID="{4711C742-1FFB-4261-9AAE-22A2C0CC941A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5F70F636-0971-41D4-851C-4336622F24C3}" type="pres">
      <dgm:prSet presAssocID="{32A78C79-DF5D-47DF-A44E-98CC42625FCE}" presName="compNode" presStyleCnt="0"/>
      <dgm:spPr/>
    </dgm:pt>
    <dgm:pt modelId="{245094F7-51AC-431B-90CD-9367D347CFA7}" type="pres">
      <dgm:prSet presAssocID="{32A78C79-DF5D-47DF-A44E-98CC42625FCE}" presName="dummyConnPt" presStyleCnt="0"/>
      <dgm:spPr/>
    </dgm:pt>
    <dgm:pt modelId="{26894E75-752C-4FBF-B535-6239C54BE892}" type="pres">
      <dgm:prSet presAssocID="{32A78C79-DF5D-47DF-A44E-98CC42625FCE}" presName="node" presStyleLbl="node1" presStyleIdx="7" presStyleCnt="9" custLinFactNeighborX="-2159" custLinFactNeighborY="-31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24B516-562F-4445-92FD-F93B1D44AE42}" type="pres">
      <dgm:prSet presAssocID="{7C0767E0-DF63-42AF-A019-160FD986A639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3073A0FB-A1BF-46FB-9711-43FE91892F73}" type="pres">
      <dgm:prSet presAssocID="{72D759D9-B2CD-4DC6-B372-FA028D01FB0E}" presName="compNode" presStyleCnt="0"/>
      <dgm:spPr/>
    </dgm:pt>
    <dgm:pt modelId="{8C168437-BA3E-479C-99FC-38A51B56B793}" type="pres">
      <dgm:prSet presAssocID="{72D759D9-B2CD-4DC6-B372-FA028D01FB0E}" presName="dummyConnPt" presStyleCnt="0"/>
      <dgm:spPr/>
    </dgm:pt>
    <dgm:pt modelId="{776BD83E-FFCD-4B7B-B51D-964083E169D5}" type="pres">
      <dgm:prSet presAssocID="{72D759D9-B2CD-4DC6-B372-FA028D01FB0E}" presName="node" presStyleLbl="node1" presStyleIdx="8" presStyleCnt="9" custLinFactNeighborX="-3655" custLinFactNeighborY="175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CF3D66-B9CD-4492-92EF-AFB8EE3E90A7}" type="presOf" srcId="{7C0767E0-DF63-42AF-A019-160FD986A639}" destId="{6324B516-562F-4445-92FD-F93B1D44AE42}" srcOrd="0" destOrd="0" presId="urn:microsoft.com/office/officeart/2005/8/layout/bProcess4"/>
    <dgm:cxn modelId="{2B405541-80A5-406A-B16B-4B3422C712BA}" srcId="{5AC26310-89A9-4FB8-9997-7227524EA7C7}" destId="{C8E4D0B6-65B6-44FD-A948-0C9FD79F0DC1}" srcOrd="0" destOrd="0" parTransId="{729D3E75-553E-4277-8BAD-6FEFFC7B9EBF}" sibTransId="{BEC8BC75-E751-4AFD-9A7E-E0986E14CC89}"/>
    <dgm:cxn modelId="{F141052E-F749-4752-A78B-A024A31EE542}" srcId="{5AC26310-89A9-4FB8-9997-7227524EA7C7}" destId="{C2DE3046-37D3-4B27-91DA-FA4C8DCCB1E3}" srcOrd="4" destOrd="0" parTransId="{5D2472C4-194A-40FA-B7AA-56E3FDD2D348}" sibTransId="{674848FD-781E-4021-85B1-6A0FCC314ECF}"/>
    <dgm:cxn modelId="{0B4D27E0-93C9-4170-BAC0-35F00676E6EF}" type="presOf" srcId="{3CF4C1A2-7DED-4483-996B-F89A71B66ACB}" destId="{9DC1AFC7-5602-4CCD-A083-880E29EE50B1}" srcOrd="0" destOrd="0" presId="urn:microsoft.com/office/officeart/2005/8/layout/bProcess4"/>
    <dgm:cxn modelId="{12D4C2E7-091B-4E3F-997F-7E2945DA209B}" type="presOf" srcId="{674848FD-781E-4021-85B1-6A0FCC314ECF}" destId="{79ACCF82-97E0-44DD-BE57-549348E7A538}" srcOrd="0" destOrd="0" presId="urn:microsoft.com/office/officeart/2005/8/layout/bProcess4"/>
    <dgm:cxn modelId="{DFAE3404-9A76-4608-847E-398F08E7D9FD}" type="presOf" srcId="{581D485E-53A1-493B-BA52-02D776F42B6A}" destId="{FCFF4307-28E1-4DD7-B4AA-78F6ECC7A8B1}" srcOrd="0" destOrd="0" presId="urn:microsoft.com/office/officeart/2005/8/layout/bProcess4"/>
    <dgm:cxn modelId="{12F2362B-B01D-488A-A4A6-490059A3AC12}" type="presOf" srcId="{B7E0DAEF-5C9A-4B36-B367-E86DF6A9382E}" destId="{54362234-6777-4196-9290-2CDBB1056672}" srcOrd="0" destOrd="0" presId="urn:microsoft.com/office/officeart/2005/8/layout/bProcess4"/>
    <dgm:cxn modelId="{33B73DB8-D6F1-4B3D-A45E-2FCF7AFC1FE2}" type="presOf" srcId="{4711C742-1FFB-4261-9AAE-22A2C0CC941A}" destId="{D6746019-D16E-4E25-BE56-C28C31582C79}" srcOrd="0" destOrd="0" presId="urn:microsoft.com/office/officeart/2005/8/layout/bProcess4"/>
    <dgm:cxn modelId="{27FEF48C-DADC-48B1-BF58-E9D3439412A1}" type="presOf" srcId="{460329F8-EFD1-443E-8699-C5948DF3E758}" destId="{1997B324-8B08-4034-A28E-15FE4F689722}" srcOrd="0" destOrd="0" presId="urn:microsoft.com/office/officeart/2005/8/layout/bProcess4"/>
    <dgm:cxn modelId="{E31E1830-478B-4838-9F52-3603419883B6}" type="presOf" srcId="{E9259AFE-0D94-4445-BBBB-98891E725026}" destId="{1A1BC32B-1304-40D7-8AE2-68A530AE874F}" srcOrd="0" destOrd="0" presId="urn:microsoft.com/office/officeart/2005/8/layout/bProcess4"/>
    <dgm:cxn modelId="{70E15D30-8520-4D2E-98D5-FF722E2679F3}" srcId="{5AC26310-89A9-4FB8-9997-7227524EA7C7}" destId="{62B5AA5A-27DE-4D05-9B0A-73A325E7FF2E}" srcOrd="1" destOrd="0" parTransId="{E49A25FF-FCFC-44CD-9A59-D713F4B20925}" sibTransId="{581D485E-53A1-493B-BA52-02D776F42B6A}"/>
    <dgm:cxn modelId="{48031164-0930-4FDE-BE68-28F43E429BA5}" type="presOf" srcId="{32A78C79-DF5D-47DF-A44E-98CC42625FCE}" destId="{26894E75-752C-4FBF-B535-6239C54BE892}" srcOrd="0" destOrd="0" presId="urn:microsoft.com/office/officeart/2005/8/layout/bProcess4"/>
    <dgm:cxn modelId="{21EE9F6E-F8C1-4BD3-98B1-BEC373E52BF1}" srcId="{5AC26310-89A9-4FB8-9997-7227524EA7C7}" destId="{72D759D9-B2CD-4DC6-B372-FA028D01FB0E}" srcOrd="8" destOrd="0" parTransId="{6831B254-11B7-4ED1-9789-633F87A875FA}" sibTransId="{A51B0954-6CF6-4FD2-94A7-E7382708E7B6}"/>
    <dgm:cxn modelId="{9AB0EA0A-939A-45D9-BE3D-18C9A9FB8124}" srcId="{5AC26310-89A9-4FB8-9997-7227524EA7C7}" destId="{B8C37191-A012-4AA2-8576-6B0E17B96B80}" srcOrd="2" destOrd="0" parTransId="{2EBC4881-5F50-4E4D-AA88-953BDDD67468}" sibTransId="{B7E0DAEF-5C9A-4B36-B367-E86DF6A9382E}"/>
    <dgm:cxn modelId="{ED39B4D0-BEB7-4536-AC59-E9F9E6150E59}" type="presOf" srcId="{B8C37191-A012-4AA2-8576-6B0E17B96B80}" destId="{3BC190D1-38FE-4C76-AA4B-DC241F4D8990}" srcOrd="0" destOrd="0" presId="urn:microsoft.com/office/officeart/2005/8/layout/bProcess4"/>
    <dgm:cxn modelId="{E2D0C26A-3544-46F5-AA61-94DB99089C09}" srcId="{5AC26310-89A9-4FB8-9997-7227524EA7C7}" destId="{3CF4C1A2-7DED-4483-996B-F89A71B66ACB}" srcOrd="6" destOrd="0" parTransId="{ED2B68F4-00A5-43B3-B410-488F4AB38E0B}" sibTransId="{4711C742-1FFB-4261-9AAE-22A2C0CC941A}"/>
    <dgm:cxn modelId="{30C45373-9E89-44EF-96AD-BF518AAA8E62}" srcId="{5AC26310-89A9-4FB8-9997-7227524EA7C7}" destId="{0D468983-9402-4728-A3D9-C9AC2CD71606}" srcOrd="3" destOrd="0" parTransId="{6556BBDF-F6FA-4311-A585-3746F31B8B37}" sibTransId="{E9259AFE-0D94-4445-BBBB-98891E725026}"/>
    <dgm:cxn modelId="{EF4184A9-3B07-42A9-BE7E-329DD388414A}" type="presOf" srcId="{0D468983-9402-4728-A3D9-C9AC2CD71606}" destId="{2D8407F4-1294-4964-B403-8B486DDFCC07}" srcOrd="0" destOrd="0" presId="urn:microsoft.com/office/officeart/2005/8/layout/bProcess4"/>
    <dgm:cxn modelId="{C7F79125-E8A2-4985-93B4-1D525E229047}" type="presOf" srcId="{49D8DD37-ED21-406C-BEC7-739629C8CD20}" destId="{D1F9E7AF-17F2-4030-9C96-415842E8432C}" srcOrd="0" destOrd="0" presId="urn:microsoft.com/office/officeart/2005/8/layout/bProcess4"/>
    <dgm:cxn modelId="{54E116FE-F525-4D2F-8284-12A1AF54645C}" type="presOf" srcId="{C8E4D0B6-65B6-44FD-A948-0C9FD79F0DC1}" destId="{B129F6D9-9F8C-48CF-B1DF-183BB2439A49}" srcOrd="0" destOrd="0" presId="urn:microsoft.com/office/officeart/2005/8/layout/bProcess4"/>
    <dgm:cxn modelId="{146894C6-53C1-416D-BF6F-400EA7AF6034}" type="presOf" srcId="{BEC8BC75-E751-4AFD-9A7E-E0986E14CC89}" destId="{5061E1FB-369A-4E8C-840F-BDF697A20460}" srcOrd="0" destOrd="0" presId="urn:microsoft.com/office/officeart/2005/8/layout/bProcess4"/>
    <dgm:cxn modelId="{CBDACA52-5968-4A08-8E51-D3C3587DFB99}" type="presOf" srcId="{C2DE3046-37D3-4B27-91DA-FA4C8DCCB1E3}" destId="{A87945F3-9CCB-4C4D-A7FE-F6A40318ED3A}" srcOrd="0" destOrd="0" presId="urn:microsoft.com/office/officeart/2005/8/layout/bProcess4"/>
    <dgm:cxn modelId="{6AAF6987-0541-42A3-A0D0-D6EA22BAC67F}" srcId="{5AC26310-89A9-4FB8-9997-7227524EA7C7}" destId="{49D8DD37-ED21-406C-BEC7-739629C8CD20}" srcOrd="5" destOrd="0" parTransId="{6AA47F37-6257-4A1E-A631-569D378C54E9}" sibTransId="{460329F8-EFD1-443E-8699-C5948DF3E758}"/>
    <dgm:cxn modelId="{C8024D82-5153-4FCE-AABB-39A86556C0FE}" type="presOf" srcId="{62B5AA5A-27DE-4D05-9B0A-73A325E7FF2E}" destId="{7E8FA2DA-E6D7-43BA-A610-EFD85C86A3A2}" srcOrd="0" destOrd="0" presId="urn:microsoft.com/office/officeart/2005/8/layout/bProcess4"/>
    <dgm:cxn modelId="{6F096156-B4B4-403B-A203-D0E10ADDA09F}" type="presOf" srcId="{5AC26310-89A9-4FB8-9997-7227524EA7C7}" destId="{3FBCD97C-4356-4EF3-825C-9CD1D190FD02}" srcOrd="0" destOrd="0" presId="urn:microsoft.com/office/officeart/2005/8/layout/bProcess4"/>
    <dgm:cxn modelId="{586929E0-066E-443B-92CD-36C0AFD6C98F}" srcId="{5AC26310-89A9-4FB8-9997-7227524EA7C7}" destId="{32A78C79-DF5D-47DF-A44E-98CC42625FCE}" srcOrd="7" destOrd="0" parTransId="{40F3F725-E95E-4B8E-9474-2E470E5ABF56}" sibTransId="{7C0767E0-DF63-42AF-A019-160FD986A639}"/>
    <dgm:cxn modelId="{36B74C9B-CFE6-48C2-9C93-53CEB866962C}" type="presOf" srcId="{72D759D9-B2CD-4DC6-B372-FA028D01FB0E}" destId="{776BD83E-FFCD-4B7B-B51D-964083E169D5}" srcOrd="0" destOrd="0" presId="urn:microsoft.com/office/officeart/2005/8/layout/bProcess4"/>
    <dgm:cxn modelId="{F047CA75-DD60-495F-AB18-F1D3EB142C97}" type="presParOf" srcId="{3FBCD97C-4356-4EF3-825C-9CD1D190FD02}" destId="{DAE86B56-DD69-4571-A2AC-427F0135FB6D}" srcOrd="0" destOrd="0" presId="urn:microsoft.com/office/officeart/2005/8/layout/bProcess4"/>
    <dgm:cxn modelId="{619E4CFD-D859-46A3-BE89-B766A002686D}" type="presParOf" srcId="{DAE86B56-DD69-4571-A2AC-427F0135FB6D}" destId="{C148C78E-D6E4-45C5-92E3-DAF93030AF4F}" srcOrd="0" destOrd="0" presId="urn:microsoft.com/office/officeart/2005/8/layout/bProcess4"/>
    <dgm:cxn modelId="{3ABA6F41-8074-4296-984D-866470EEFC74}" type="presParOf" srcId="{DAE86B56-DD69-4571-A2AC-427F0135FB6D}" destId="{B129F6D9-9F8C-48CF-B1DF-183BB2439A49}" srcOrd="1" destOrd="0" presId="urn:microsoft.com/office/officeart/2005/8/layout/bProcess4"/>
    <dgm:cxn modelId="{B69DD18E-43D7-42C4-B417-070092D5A662}" type="presParOf" srcId="{3FBCD97C-4356-4EF3-825C-9CD1D190FD02}" destId="{5061E1FB-369A-4E8C-840F-BDF697A20460}" srcOrd="1" destOrd="0" presId="urn:microsoft.com/office/officeart/2005/8/layout/bProcess4"/>
    <dgm:cxn modelId="{717A5988-844F-492E-B160-8A664FCD741E}" type="presParOf" srcId="{3FBCD97C-4356-4EF3-825C-9CD1D190FD02}" destId="{5A5A96EE-4F84-40EB-8160-F9BC8FE3AF8D}" srcOrd="2" destOrd="0" presId="urn:microsoft.com/office/officeart/2005/8/layout/bProcess4"/>
    <dgm:cxn modelId="{2CFA0127-6241-4E00-B9F4-8B09CD8C59B5}" type="presParOf" srcId="{5A5A96EE-4F84-40EB-8160-F9BC8FE3AF8D}" destId="{C1CB0653-899D-4B37-ABB6-73DCB1B6FE81}" srcOrd="0" destOrd="0" presId="urn:microsoft.com/office/officeart/2005/8/layout/bProcess4"/>
    <dgm:cxn modelId="{F77AB981-D45D-4239-B2F0-2FD95E916CBB}" type="presParOf" srcId="{5A5A96EE-4F84-40EB-8160-F9BC8FE3AF8D}" destId="{7E8FA2DA-E6D7-43BA-A610-EFD85C86A3A2}" srcOrd="1" destOrd="0" presId="urn:microsoft.com/office/officeart/2005/8/layout/bProcess4"/>
    <dgm:cxn modelId="{48EE6388-262A-481C-8D4B-5E559C6ECA3D}" type="presParOf" srcId="{3FBCD97C-4356-4EF3-825C-9CD1D190FD02}" destId="{FCFF4307-28E1-4DD7-B4AA-78F6ECC7A8B1}" srcOrd="3" destOrd="0" presId="urn:microsoft.com/office/officeart/2005/8/layout/bProcess4"/>
    <dgm:cxn modelId="{A39A558D-A338-4EFA-9B93-D10AACFF703C}" type="presParOf" srcId="{3FBCD97C-4356-4EF3-825C-9CD1D190FD02}" destId="{8C2DC53D-C680-4177-A533-C6BD5D704770}" srcOrd="4" destOrd="0" presId="urn:microsoft.com/office/officeart/2005/8/layout/bProcess4"/>
    <dgm:cxn modelId="{61A5BD99-25BD-4348-A6B5-77EA0232458D}" type="presParOf" srcId="{8C2DC53D-C680-4177-A533-C6BD5D704770}" destId="{7873BAB3-44D0-43EF-AD77-67CD75854F77}" srcOrd="0" destOrd="0" presId="urn:microsoft.com/office/officeart/2005/8/layout/bProcess4"/>
    <dgm:cxn modelId="{DF572D4F-6D4F-4748-B699-5680D5EE44D9}" type="presParOf" srcId="{8C2DC53D-C680-4177-A533-C6BD5D704770}" destId="{3BC190D1-38FE-4C76-AA4B-DC241F4D8990}" srcOrd="1" destOrd="0" presId="urn:microsoft.com/office/officeart/2005/8/layout/bProcess4"/>
    <dgm:cxn modelId="{218326D5-48DC-47A1-97C5-B0BC60CC6833}" type="presParOf" srcId="{3FBCD97C-4356-4EF3-825C-9CD1D190FD02}" destId="{54362234-6777-4196-9290-2CDBB1056672}" srcOrd="5" destOrd="0" presId="urn:microsoft.com/office/officeart/2005/8/layout/bProcess4"/>
    <dgm:cxn modelId="{A1ED18F0-6DF5-4867-927A-D908757A0355}" type="presParOf" srcId="{3FBCD97C-4356-4EF3-825C-9CD1D190FD02}" destId="{4B63F8A8-FEAE-4EA2-9364-6250BEE29CFA}" srcOrd="6" destOrd="0" presId="urn:microsoft.com/office/officeart/2005/8/layout/bProcess4"/>
    <dgm:cxn modelId="{77F7511D-ABBA-4200-9DD8-48FF44E5652C}" type="presParOf" srcId="{4B63F8A8-FEAE-4EA2-9364-6250BEE29CFA}" destId="{95890E5F-4E83-40E2-A904-412D6EF821D5}" srcOrd="0" destOrd="0" presId="urn:microsoft.com/office/officeart/2005/8/layout/bProcess4"/>
    <dgm:cxn modelId="{76B417CC-BD5B-41C7-B396-AF689DE68BA7}" type="presParOf" srcId="{4B63F8A8-FEAE-4EA2-9364-6250BEE29CFA}" destId="{2D8407F4-1294-4964-B403-8B486DDFCC07}" srcOrd="1" destOrd="0" presId="urn:microsoft.com/office/officeart/2005/8/layout/bProcess4"/>
    <dgm:cxn modelId="{9DFB8137-FB58-4D14-8941-BCF658C0164C}" type="presParOf" srcId="{3FBCD97C-4356-4EF3-825C-9CD1D190FD02}" destId="{1A1BC32B-1304-40D7-8AE2-68A530AE874F}" srcOrd="7" destOrd="0" presId="urn:microsoft.com/office/officeart/2005/8/layout/bProcess4"/>
    <dgm:cxn modelId="{BE2D6A1C-DD31-4F6B-B0F4-E7CB282F620C}" type="presParOf" srcId="{3FBCD97C-4356-4EF3-825C-9CD1D190FD02}" destId="{FF21E25B-D4A8-424B-BAF8-9642A51DD11C}" srcOrd="8" destOrd="0" presId="urn:microsoft.com/office/officeart/2005/8/layout/bProcess4"/>
    <dgm:cxn modelId="{0971D5EA-2B7E-4F96-BF86-2A76210D62A2}" type="presParOf" srcId="{FF21E25B-D4A8-424B-BAF8-9642A51DD11C}" destId="{03D52AE9-B5EC-4202-BBB8-F625242D2292}" srcOrd="0" destOrd="0" presId="urn:microsoft.com/office/officeart/2005/8/layout/bProcess4"/>
    <dgm:cxn modelId="{05E9C5F3-7C39-478F-A1EA-1CB37BFB9971}" type="presParOf" srcId="{FF21E25B-D4A8-424B-BAF8-9642A51DD11C}" destId="{A87945F3-9CCB-4C4D-A7FE-F6A40318ED3A}" srcOrd="1" destOrd="0" presId="urn:microsoft.com/office/officeart/2005/8/layout/bProcess4"/>
    <dgm:cxn modelId="{00BCD7B0-9DB6-4A44-9B52-C36777EFB7EC}" type="presParOf" srcId="{3FBCD97C-4356-4EF3-825C-9CD1D190FD02}" destId="{79ACCF82-97E0-44DD-BE57-549348E7A538}" srcOrd="9" destOrd="0" presId="urn:microsoft.com/office/officeart/2005/8/layout/bProcess4"/>
    <dgm:cxn modelId="{C6EFA549-AEBB-4ECA-803B-E1C60BB3A0FB}" type="presParOf" srcId="{3FBCD97C-4356-4EF3-825C-9CD1D190FD02}" destId="{DBE06A34-40CA-4A53-8990-F281325539C0}" srcOrd="10" destOrd="0" presId="urn:microsoft.com/office/officeart/2005/8/layout/bProcess4"/>
    <dgm:cxn modelId="{BBC1A5CB-87E2-4EBD-8EC0-AE4FFE304F76}" type="presParOf" srcId="{DBE06A34-40CA-4A53-8990-F281325539C0}" destId="{6EFEF82F-C7F1-4062-8AA8-4AF55DC6FB94}" srcOrd="0" destOrd="0" presId="urn:microsoft.com/office/officeart/2005/8/layout/bProcess4"/>
    <dgm:cxn modelId="{24335E32-3776-468C-94CB-CB3FFF1F1F9F}" type="presParOf" srcId="{DBE06A34-40CA-4A53-8990-F281325539C0}" destId="{D1F9E7AF-17F2-4030-9C96-415842E8432C}" srcOrd="1" destOrd="0" presId="urn:microsoft.com/office/officeart/2005/8/layout/bProcess4"/>
    <dgm:cxn modelId="{D83A451C-0A03-4886-A3BE-12EABA852325}" type="presParOf" srcId="{3FBCD97C-4356-4EF3-825C-9CD1D190FD02}" destId="{1997B324-8B08-4034-A28E-15FE4F689722}" srcOrd="11" destOrd="0" presId="urn:microsoft.com/office/officeart/2005/8/layout/bProcess4"/>
    <dgm:cxn modelId="{04C176AE-1333-4DA1-B1B9-F73B2F2BC869}" type="presParOf" srcId="{3FBCD97C-4356-4EF3-825C-9CD1D190FD02}" destId="{993D72B8-91D7-4374-B722-86E53A3BB9AB}" srcOrd="12" destOrd="0" presId="urn:microsoft.com/office/officeart/2005/8/layout/bProcess4"/>
    <dgm:cxn modelId="{39984F96-2F7C-40AE-9017-E5F10BF6D353}" type="presParOf" srcId="{993D72B8-91D7-4374-B722-86E53A3BB9AB}" destId="{0F5F553A-1658-4856-8155-BF57BF91AE28}" srcOrd="0" destOrd="0" presId="urn:microsoft.com/office/officeart/2005/8/layout/bProcess4"/>
    <dgm:cxn modelId="{F8F1D7F8-E672-4BC4-BFB5-DB6C19C45813}" type="presParOf" srcId="{993D72B8-91D7-4374-B722-86E53A3BB9AB}" destId="{9DC1AFC7-5602-4CCD-A083-880E29EE50B1}" srcOrd="1" destOrd="0" presId="urn:microsoft.com/office/officeart/2005/8/layout/bProcess4"/>
    <dgm:cxn modelId="{4CFC1C22-B367-4FFA-B189-7E05D8FF5F44}" type="presParOf" srcId="{3FBCD97C-4356-4EF3-825C-9CD1D190FD02}" destId="{D6746019-D16E-4E25-BE56-C28C31582C79}" srcOrd="13" destOrd="0" presId="urn:microsoft.com/office/officeart/2005/8/layout/bProcess4"/>
    <dgm:cxn modelId="{D4B7A601-2521-440C-B147-C4E11AA901D2}" type="presParOf" srcId="{3FBCD97C-4356-4EF3-825C-9CD1D190FD02}" destId="{5F70F636-0971-41D4-851C-4336622F24C3}" srcOrd="14" destOrd="0" presId="urn:microsoft.com/office/officeart/2005/8/layout/bProcess4"/>
    <dgm:cxn modelId="{D5CCC8DA-0B18-43E8-AA6A-9E62FF962FB3}" type="presParOf" srcId="{5F70F636-0971-41D4-851C-4336622F24C3}" destId="{245094F7-51AC-431B-90CD-9367D347CFA7}" srcOrd="0" destOrd="0" presId="urn:microsoft.com/office/officeart/2005/8/layout/bProcess4"/>
    <dgm:cxn modelId="{C03FA353-58CB-4A40-A8B4-115338E89FE5}" type="presParOf" srcId="{5F70F636-0971-41D4-851C-4336622F24C3}" destId="{26894E75-752C-4FBF-B535-6239C54BE892}" srcOrd="1" destOrd="0" presId="urn:microsoft.com/office/officeart/2005/8/layout/bProcess4"/>
    <dgm:cxn modelId="{24458D2B-6367-43A2-BA7B-62572D8D613F}" type="presParOf" srcId="{3FBCD97C-4356-4EF3-825C-9CD1D190FD02}" destId="{6324B516-562F-4445-92FD-F93B1D44AE42}" srcOrd="15" destOrd="0" presId="urn:microsoft.com/office/officeart/2005/8/layout/bProcess4"/>
    <dgm:cxn modelId="{B14A1319-4E94-4751-B783-621B85BF96CE}" type="presParOf" srcId="{3FBCD97C-4356-4EF3-825C-9CD1D190FD02}" destId="{3073A0FB-A1BF-46FB-9711-43FE91892F73}" srcOrd="16" destOrd="0" presId="urn:microsoft.com/office/officeart/2005/8/layout/bProcess4"/>
    <dgm:cxn modelId="{DA9FD9AC-1FBE-4D21-87B0-DD8345FF20DA}" type="presParOf" srcId="{3073A0FB-A1BF-46FB-9711-43FE91892F73}" destId="{8C168437-BA3E-479C-99FC-38A51B56B793}" srcOrd="0" destOrd="0" presId="urn:microsoft.com/office/officeart/2005/8/layout/bProcess4"/>
    <dgm:cxn modelId="{82CCEB93-618F-46EE-9635-C08FFA02F75F}" type="presParOf" srcId="{3073A0FB-A1BF-46FB-9711-43FE91892F73}" destId="{776BD83E-FFCD-4B7B-B51D-964083E169D5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1E1FB-369A-4E8C-840F-BDF697A20460}">
      <dsp:nvSpPr>
        <dsp:cNvPr id="0" name=""/>
        <dsp:cNvSpPr/>
      </dsp:nvSpPr>
      <dsp:spPr>
        <a:xfrm rot="5400000">
          <a:off x="1543359" y="895636"/>
          <a:ext cx="1399704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9F6D9-9F8C-48CF-B1DF-183BB2439A49}">
      <dsp:nvSpPr>
        <dsp:cNvPr id="0" name=""/>
        <dsp:cNvSpPr/>
      </dsp:nvSpPr>
      <dsp:spPr>
        <a:xfrm>
          <a:off x="1865072" y="1935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PETIK MERAH </a:t>
          </a:r>
          <a:endParaRPr lang="en-ID" sz="2000" kern="1200" dirty="0"/>
        </a:p>
      </dsp:txBody>
      <dsp:txXfrm>
        <a:off x="1898018" y="34881"/>
        <a:ext cx="1808877" cy="1058969"/>
      </dsp:txXfrm>
    </dsp:sp>
    <dsp:sp modelId="{FCFF4307-28E1-4DD7-B4AA-78F6ECC7A8B1}">
      <dsp:nvSpPr>
        <dsp:cNvPr id="0" name=""/>
        <dsp:cNvSpPr/>
      </dsp:nvSpPr>
      <dsp:spPr>
        <a:xfrm rot="5400000">
          <a:off x="1543359" y="2301713"/>
          <a:ext cx="1399704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8FA2DA-E6D7-43BA-A610-EFD85C86A3A2}">
      <dsp:nvSpPr>
        <dsp:cNvPr id="0" name=""/>
        <dsp:cNvSpPr/>
      </dsp:nvSpPr>
      <dsp:spPr>
        <a:xfrm>
          <a:off x="1865072" y="1408012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PENYUCIAN</a:t>
          </a:r>
          <a:endParaRPr lang="en-ID" sz="2600" kern="1200" dirty="0"/>
        </a:p>
      </dsp:txBody>
      <dsp:txXfrm>
        <a:off x="1898018" y="1440958"/>
        <a:ext cx="1808877" cy="1058969"/>
      </dsp:txXfrm>
    </dsp:sp>
    <dsp:sp modelId="{54362234-6777-4196-9290-2CDBB1056672}">
      <dsp:nvSpPr>
        <dsp:cNvPr id="0" name=""/>
        <dsp:cNvSpPr/>
      </dsp:nvSpPr>
      <dsp:spPr>
        <a:xfrm rot="21542525">
          <a:off x="2246193" y="2980225"/>
          <a:ext cx="2934087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190D1-38FE-4C76-AA4B-DC241F4D8990}">
      <dsp:nvSpPr>
        <dsp:cNvPr id="0" name=""/>
        <dsp:cNvSpPr/>
      </dsp:nvSpPr>
      <dsp:spPr>
        <a:xfrm>
          <a:off x="1865072" y="2814089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PENJEMURAN</a:t>
          </a:r>
          <a:endParaRPr lang="en-ID" sz="2200" kern="1200" dirty="0"/>
        </a:p>
      </dsp:txBody>
      <dsp:txXfrm>
        <a:off x="1898018" y="2847035"/>
        <a:ext cx="1808877" cy="1058969"/>
      </dsp:txXfrm>
    </dsp:sp>
    <dsp:sp modelId="{1A1BC32B-1304-40D7-8AE2-68A530AE874F}">
      <dsp:nvSpPr>
        <dsp:cNvPr id="0" name=""/>
        <dsp:cNvSpPr/>
      </dsp:nvSpPr>
      <dsp:spPr>
        <a:xfrm rot="16224582">
          <a:off x="4488159" y="2252423"/>
          <a:ext cx="1400215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407F4-1294-4964-B403-8B486DDFCC07}">
      <dsp:nvSpPr>
        <dsp:cNvPr id="0" name=""/>
        <dsp:cNvSpPr/>
      </dsp:nvSpPr>
      <dsp:spPr>
        <a:xfrm>
          <a:off x="4801935" y="2761850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     TESTER       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      (KADAR AIR                                        </a:t>
          </a:r>
        </a:p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       16%-17%)</a:t>
          </a:r>
          <a:endParaRPr lang="en-ID" sz="1800" kern="1200" dirty="0"/>
        </a:p>
      </dsp:txBody>
      <dsp:txXfrm>
        <a:off x="4834881" y="2794796"/>
        <a:ext cx="1808877" cy="1058969"/>
      </dsp:txXfrm>
    </dsp:sp>
    <dsp:sp modelId="{79ACCF82-97E0-44DD-BE57-549348E7A538}">
      <dsp:nvSpPr>
        <dsp:cNvPr id="0" name=""/>
        <dsp:cNvSpPr/>
      </dsp:nvSpPr>
      <dsp:spPr>
        <a:xfrm rot="16219799">
          <a:off x="4523189" y="871987"/>
          <a:ext cx="1354341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945F3-9CCB-4C4D-A7FE-F6A40318ED3A}">
      <dsp:nvSpPr>
        <dsp:cNvPr id="0" name=""/>
        <dsp:cNvSpPr/>
      </dsp:nvSpPr>
      <dsp:spPr>
        <a:xfrm>
          <a:off x="4815134" y="1358484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      </a:t>
          </a:r>
          <a:r>
            <a:rPr lang="en-US" sz="1800" kern="1200" dirty="0"/>
            <a:t>PENGAYAKAN</a:t>
          </a:r>
          <a:endParaRPr lang="en-ID" sz="1800" kern="1200" dirty="0"/>
        </a:p>
      </dsp:txBody>
      <dsp:txXfrm>
        <a:off x="4848080" y="1391430"/>
        <a:ext cx="1808877" cy="1058969"/>
      </dsp:txXfrm>
    </dsp:sp>
    <dsp:sp modelId="{1997B324-8B08-4034-A28E-15FE4F689722}">
      <dsp:nvSpPr>
        <dsp:cNvPr id="0" name=""/>
        <dsp:cNvSpPr/>
      </dsp:nvSpPr>
      <dsp:spPr>
        <a:xfrm rot="1628">
          <a:off x="5207446" y="192120"/>
          <a:ext cx="2019466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F9E7AF-17F2-4030-9C96-415842E8432C}">
      <dsp:nvSpPr>
        <dsp:cNvPr id="0" name=""/>
        <dsp:cNvSpPr/>
      </dsp:nvSpPr>
      <dsp:spPr>
        <a:xfrm>
          <a:off x="4826120" y="979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BIJI KOPI PREMIUM</a:t>
          </a:r>
          <a:endParaRPr lang="en-ID" sz="2000" kern="1200" dirty="0"/>
        </a:p>
      </dsp:txBody>
      <dsp:txXfrm>
        <a:off x="4859066" y="33925"/>
        <a:ext cx="1808877" cy="1058969"/>
      </dsp:txXfrm>
    </dsp:sp>
    <dsp:sp modelId="{D6746019-D16E-4E25-BE56-C28C31582C79}">
      <dsp:nvSpPr>
        <dsp:cNvPr id="0" name=""/>
        <dsp:cNvSpPr/>
      </dsp:nvSpPr>
      <dsp:spPr>
        <a:xfrm rot="5501942">
          <a:off x="6527278" y="878066"/>
          <a:ext cx="1365164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1AFC7-5602-4CCD-A083-880E29EE50B1}">
      <dsp:nvSpPr>
        <dsp:cNvPr id="0" name=""/>
        <dsp:cNvSpPr/>
      </dsp:nvSpPr>
      <dsp:spPr>
        <a:xfrm>
          <a:off x="6851958" y="1935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ROASTING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800" kern="1200" dirty="0"/>
        </a:p>
      </dsp:txBody>
      <dsp:txXfrm>
        <a:off x="6884904" y="34881"/>
        <a:ext cx="1808877" cy="1058969"/>
      </dsp:txXfrm>
    </dsp:sp>
    <dsp:sp modelId="{6324B516-562F-4445-92FD-F93B1D44AE42}">
      <dsp:nvSpPr>
        <dsp:cNvPr id="0" name=""/>
        <dsp:cNvSpPr/>
      </dsp:nvSpPr>
      <dsp:spPr>
        <a:xfrm rot="5467098">
          <a:off x="6457071" y="2285110"/>
          <a:ext cx="1437054" cy="16872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94E75-752C-4FBF-B535-6239C54BE892}">
      <dsp:nvSpPr>
        <dsp:cNvPr id="0" name=""/>
        <dsp:cNvSpPr/>
      </dsp:nvSpPr>
      <dsp:spPr>
        <a:xfrm>
          <a:off x="6811482" y="1372871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BUBUK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KOPI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000" kern="1200" dirty="0"/>
        </a:p>
      </dsp:txBody>
      <dsp:txXfrm>
        <a:off x="6844428" y="1405817"/>
        <a:ext cx="1808877" cy="1058969"/>
      </dsp:txXfrm>
    </dsp:sp>
    <dsp:sp modelId="{776BD83E-FFCD-4B7B-B51D-964083E169D5}">
      <dsp:nvSpPr>
        <dsp:cNvPr id="0" name=""/>
        <dsp:cNvSpPr/>
      </dsp:nvSpPr>
      <dsp:spPr>
        <a:xfrm>
          <a:off x="6783435" y="2816024"/>
          <a:ext cx="1874769" cy="11248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PENGEMASAN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800" kern="1200" dirty="0"/>
        </a:p>
      </dsp:txBody>
      <dsp:txXfrm>
        <a:off x="6816381" y="2848970"/>
        <a:ext cx="1808877" cy="1058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6DD0A-E1AE-4761-A5CC-76202781BEFC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62081-5445-46E4-A0B7-7BD9BD441C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98372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E778A8-001A-4814-983C-7BE5712E7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C08658EE-1955-2577-6E26-5C09591AE8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E7E0ED4-7A21-4827-5DB8-D8C06851B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AFB52CD-7098-8D17-C9A6-C569B379C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4121AA-C0F0-408D-9FC2-E2153637602A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5946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62081-5445-46E4-A0B7-7BD9BD441C5A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701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462081-5445-46E4-A0B7-7BD9BD441C5A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8589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594656"/>
            <a:ext cx="9144000" cy="10160"/>
          </a:xfrm>
          <a:custGeom>
            <a:avLst/>
            <a:gdLst/>
            <a:ahLst/>
            <a:cxnLst/>
            <a:rect l="l" t="t" r="r" b="b"/>
            <a:pathLst>
              <a:path w="9144000" h="10160">
                <a:moveTo>
                  <a:pt x="0" y="9537"/>
                </a:moveTo>
                <a:lnTo>
                  <a:pt x="9144000" y="9537"/>
                </a:lnTo>
                <a:lnTo>
                  <a:pt x="9144000" y="0"/>
                </a:lnTo>
                <a:lnTo>
                  <a:pt x="0" y="0"/>
                </a:lnTo>
                <a:lnTo>
                  <a:pt x="0" y="9537"/>
                </a:lnTo>
                <a:close/>
              </a:path>
            </a:pathLst>
          </a:custGeom>
          <a:solidFill>
            <a:srgbClr val="2F1A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6F3C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594656"/>
            <a:ext cx="9144000" cy="10160"/>
          </a:xfrm>
          <a:custGeom>
            <a:avLst/>
            <a:gdLst/>
            <a:ahLst/>
            <a:cxnLst/>
            <a:rect l="l" t="t" r="r" b="b"/>
            <a:pathLst>
              <a:path w="9144000" h="10160">
                <a:moveTo>
                  <a:pt x="0" y="9537"/>
                </a:moveTo>
                <a:lnTo>
                  <a:pt x="9144000" y="9537"/>
                </a:lnTo>
                <a:lnTo>
                  <a:pt x="9144000" y="0"/>
                </a:lnTo>
                <a:lnTo>
                  <a:pt x="0" y="0"/>
                </a:lnTo>
                <a:lnTo>
                  <a:pt x="0" y="9537"/>
                </a:lnTo>
                <a:close/>
              </a:path>
            </a:pathLst>
          </a:custGeom>
          <a:solidFill>
            <a:srgbClr val="2F1A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6F3C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98880" y="1439545"/>
            <a:ext cx="3295650" cy="2890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6F3C1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594656"/>
            <a:ext cx="9144000" cy="10160"/>
          </a:xfrm>
          <a:custGeom>
            <a:avLst/>
            <a:gdLst/>
            <a:ahLst/>
            <a:cxnLst/>
            <a:rect l="l" t="t" r="r" b="b"/>
            <a:pathLst>
              <a:path w="9144000" h="10160">
                <a:moveTo>
                  <a:pt x="0" y="9537"/>
                </a:moveTo>
                <a:lnTo>
                  <a:pt x="9144000" y="9537"/>
                </a:lnTo>
                <a:lnTo>
                  <a:pt x="9144000" y="0"/>
                </a:lnTo>
                <a:lnTo>
                  <a:pt x="0" y="0"/>
                </a:lnTo>
                <a:lnTo>
                  <a:pt x="0" y="9537"/>
                </a:lnTo>
                <a:close/>
              </a:path>
            </a:pathLst>
          </a:custGeom>
          <a:solidFill>
            <a:srgbClr val="2F1A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6F3C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38195" y="4009707"/>
            <a:ext cx="2467609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5689" y="1929955"/>
            <a:ext cx="5278755" cy="1122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g"/><Relationship Id="rId4" Type="http://schemas.openxmlformats.org/officeDocument/2006/relationships/image" Target="../media/image9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1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59.jpeg"/><Relationship Id="rId4" Type="http://schemas.openxmlformats.org/officeDocument/2006/relationships/image" Target="../media/image1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18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91.jpeg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36.png"/><Relationship Id="rId18" Type="http://schemas.openxmlformats.org/officeDocument/2006/relationships/image" Target="../media/image141.png"/><Relationship Id="rId26" Type="http://schemas.openxmlformats.org/officeDocument/2006/relationships/image" Target="../media/image149.png"/><Relationship Id="rId3" Type="http://schemas.openxmlformats.org/officeDocument/2006/relationships/image" Target="../media/image126.png"/><Relationship Id="rId21" Type="http://schemas.openxmlformats.org/officeDocument/2006/relationships/image" Target="../media/image144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140.png"/><Relationship Id="rId25" Type="http://schemas.openxmlformats.org/officeDocument/2006/relationships/image" Target="../media/image148.png"/><Relationship Id="rId2" Type="http://schemas.openxmlformats.org/officeDocument/2006/relationships/image" Target="../media/image125.png"/><Relationship Id="rId16" Type="http://schemas.openxmlformats.org/officeDocument/2006/relationships/image" Target="../media/image139.png"/><Relationship Id="rId20" Type="http://schemas.openxmlformats.org/officeDocument/2006/relationships/image" Target="../media/image143.png"/><Relationship Id="rId29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11" Type="http://schemas.openxmlformats.org/officeDocument/2006/relationships/image" Target="../media/image134.png"/><Relationship Id="rId24" Type="http://schemas.openxmlformats.org/officeDocument/2006/relationships/image" Target="../media/image147.png"/><Relationship Id="rId32" Type="http://schemas.openxmlformats.org/officeDocument/2006/relationships/image" Target="../media/image155.png"/><Relationship Id="rId5" Type="http://schemas.openxmlformats.org/officeDocument/2006/relationships/image" Target="../media/image128.png"/><Relationship Id="rId15" Type="http://schemas.openxmlformats.org/officeDocument/2006/relationships/image" Target="../media/image138.png"/><Relationship Id="rId23" Type="http://schemas.openxmlformats.org/officeDocument/2006/relationships/image" Target="../media/image146.png"/><Relationship Id="rId28" Type="http://schemas.openxmlformats.org/officeDocument/2006/relationships/image" Target="../media/image151.png"/><Relationship Id="rId10" Type="http://schemas.openxmlformats.org/officeDocument/2006/relationships/image" Target="../media/image133.png"/><Relationship Id="rId19" Type="http://schemas.openxmlformats.org/officeDocument/2006/relationships/image" Target="../media/image142.png"/><Relationship Id="rId31" Type="http://schemas.openxmlformats.org/officeDocument/2006/relationships/image" Target="../media/image154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Relationship Id="rId14" Type="http://schemas.openxmlformats.org/officeDocument/2006/relationships/image" Target="../media/image137.png"/><Relationship Id="rId22" Type="http://schemas.openxmlformats.org/officeDocument/2006/relationships/image" Target="../media/image145.png"/><Relationship Id="rId27" Type="http://schemas.openxmlformats.org/officeDocument/2006/relationships/image" Target="../media/image150.png"/><Relationship Id="rId30" Type="http://schemas.openxmlformats.org/officeDocument/2006/relationships/image" Target="../media/image15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eg"/><Relationship Id="rId4" Type="http://schemas.openxmlformats.org/officeDocument/2006/relationships/image" Target="../media/image16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26" Type="http://schemas.openxmlformats.org/officeDocument/2006/relationships/image" Target="../media/image42.png"/><Relationship Id="rId39" Type="http://schemas.openxmlformats.org/officeDocument/2006/relationships/image" Target="../media/image55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34" Type="http://schemas.openxmlformats.org/officeDocument/2006/relationships/image" Target="../media/image50.png"/><Relationship Id="rId42" Type="http://schemas.openxmlformats.org/officeDocument/2006/relationships/image" Target="../media/image58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33" Type="http://schemas.openxmlformats.org/officeDocument/2006/relationships/image" Target="../media/image49.png"/><Relationship Id="rId38" Type="http://schemas.openxmlformats.org/officeDocument/2006/relationships/image" Target="../media/image54.png"/><Relationship Id="rId46" Type="http://schemas.openxmlformats.org/officeDocument/2006/relationships/image" Target="../media/image62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29" Type="http://schemas.openxmlformats.org/officeDocument/2006/relationships/image" Target="../media/image45.png"/><Relationship Id="rId41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53.png"/><Relationship Id="rId40" Type="http://schemas.openxmlformats.org/officeDocument/2006/relationships/image" Target="../media/image56.png"/><Relationship Id="rId45" Type="http://schemas.openxmlformats.org/officeDocument/2006/relationships/image" Target="../media/image61.jpe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44.png"/><Relationship Id="rId36" Type="http://schemas.openxmlformats.org/officeDocument/2006/relationships/image" Target="../media/image52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31" Type="http://schemas.openxmlformats.org/officeDocument/2006/relationships/image" Target="../media/image47.png"/><Relationship Id="rId44" Type="http://schemas.openxmlformats.org/officeDocument/2006/relationships/image" Target="../media/image60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43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75.jpeg"/><Relationship Id="rId3" Type="http://schemas.openxmlformats.org/officeDocument/2006/relationships/image" Target="../media/image66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4.jpeg"/><Relationship Id="rId17" Type="http://schemas.openxmlformats.org/officeDocument/2006/relationships/image" Target="../media/image79.jpeg"/><Relationship Id="rId2" Type="http://schemas.openxmlformats.org/officeDocument/2006/relationships/image" Target="../media/image65.png"/><Relationship Id="rId16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3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77.jpeg"/><Relationship Id="rId10" Type="http://schemas.openxmlformats.org/officeDocument/2006/relationships/image" Target="../media/image72.jpeg"/><Relationship Id="rId4" Type="http://schemas.openxmlformats.org/officeDocument/2006/relationships/diagramData" Target="../diagrams/data1.xml"/><Relationship Id="rId9" Type="http://schemas.openxmlformats.org/officeDocument/2006/relationships/image" Target="../media/image71.jpg"/><Relationship Id="rId14" Type="http://schemas.openxmlformats.org/officeDocument/2006/relationships/image" Target="../media/image7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" y="792367"/>
            <a:ext cx="464820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D" sz="2000" spc="45" dirty="0" smtClean="0">
                <a:latin typeface="Arial"/>
                <a:cs typeface="Arial"/>
              </a:rPr>
              <a:t>STRATEGI PEMBANGUNAN INDUSTRI </a:t>
            </a:r>
            <a:r>
              <a:rPr lang="en-ID" sz="2000" spc="45" dirty="0">
                <a:latin typeface="Arial"/>
                <a:cs typeface="Arial"/>
              </a:rPr>
              <a:t>KOPI BEBASIS PETIK MERAH (KOPI PAMER) UNTUK MENINGKATKAN </a:t>
            </a:r>
            <a:r>
              <a:rPr lang="en-ID" sz="2000" spc="45" dirty="0" smtClean="0">
                <a:latin typeface="Arial"/>
                <a:cs typeface="Arial"/>
              </a:rPr>
              <a:t>KESEJAHTERAAN</a:t>
            </a:r>
            <a:r>
              <a:rPr lang="en-ID" sz="2000" spc="45" dirty="0">
                <a:latin typeface="Arial"/>
                <a:cs typeface="Arial"/>
              </a:rPr>
              <a:t> </a:t>
            </a:r>
            <a:r>
              <a:rPr lang="en-ID" sz="2000" spc="45" dirty="0" smtClean="0">
                <a:latin typeface="Arial"/>
                <a:cs typeface="Arial"/>
              </a:rPr>
              <a:t>MASYARAKAT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761" y="2571750"/>
            <a:ext cx="2909588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Oleh</a:t>
            </a:r>
            <a:r>
              <a:rPr sz="1600" spc="-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2F1A0D"/>
                </a:solidFill>
                <a:latin typeface="Microsoft Sans Serif"/>
                <a:cs typeface="Microsoft Sans Serif"/>
              </a:rPr>
              <a:t>:</a:t>
            </a:r>
            <a:endParaRPr sz="16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HERMANSYAH,</a:t>
            </a:r>
            <a:r>
              <a:rPr sz="1600" spc="-3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2F1A0D"/>
                </a:solidFill>
                <a:latin typeface="Microsoft Sans Serif"/>
                <a:cs typeface="Microsoft Sans Serif"/>
              </a:rPr>
              <a:t>SE.</a:t>
            </a:r>
            <a:r>
              <a:rPr sz="16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M.SC</a:t>
            </a:r>
            <a:endParaRPr lang="en-US" sz="1600" spc="-5" dirty="0" smtClean="0">
              <a:solidFill>
                <a:srgbClr val="2F1A0D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endParaRPr lang="en-US" sz="1600" spc="-5" dirty="0" smtClean="0">
              <a:solidFill>
                <a:srgbClr val="2F1A0D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Coach: </a:t>
            </a:r>
          </a:p>
          <a:p>
            <a:pPr marL="12700">
              <a:lnSpc>
                <a:spcPct val="100000"/>
              </a:lnSpc>
            </a:pP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Ibu</a:t>
            </a: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Srie</a:t>
            </a: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Agustina</a:t>
            </a: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 ME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4453" y="2764828"/>
            <a:ext cx="1615059" cy="18304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79A766-13B0-63FB-5557-B4FAE25CE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3" r="16420"/>
          <a:stretch/>
        </p:blipFill>
        <p:spPr>
          <a:xfrm>
            <a:off x="5411152" y="600075"/>
            <a:ext cx="3224213" cy="3943350"/>
          </a:xfrm>
          <a:prstGeom prst="rect">
            <a:avLst/>
          </a:prstGeom>
        </p:spPr>
      </p:pic>
      <p:pic>
        <p:nvPicPr>
          <p:cNvPr id="2" name="image1.png">
            <a:extLst>
              <a:ext uri="{FF2B5EF4-FFF2-40B4-BE49-F238E27FC236}">
                <a16:creationId xmlns:a16="http://schemas.microsoft.com/office/drawing/2014/main" xmlns="" id="{0742E599-DCFE-978B-8DB3-92906E54E2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6420" y="0"/>
            <a:ext cx="1077579" cy="600075"/>
          </a:xfrm>
          <a:prstGeom prst="rect">
            <a:avLst/>
          </a:prstGeom>
        </p:spPr>
      </p:pic>
      <p:pic>
        <p:nvPicPr>
          <p:cNvPr id="3" name="Picture Placeholder 17">
            <a:extLst>
              <a:ext uri="{FF2B5EF4-FFF2-40B4-BE49-F238E27FC236}">
                <a16:creationId xmlns:a16="http://schemas.microsoft.com/office/drawing/2014/main" xmlns="" id="{7BA9AC30-D7E9-324C-2F30-9B85843429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b="18368"/>
          <a:stretch/>
        </p:blipFill>
        <p:spPr>
          <a:xfrm>
            <a:off x="0" y="61402"/>
            <a:ext cx="736463" cy="65969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1394" y="4019550"/>
            <a:ext cx="4572000" cy="5975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Mentor: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Dahnial</a:t>
            </a: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Nasution</a:t>
            </a:r>
            <a:r>
              <a:rPr lang="en-US" sz="1600" spc="-5" dirty="0" smtClean="0">
                <a:solidFill>
                  <a:srgbClr val="2F1A0D"/>
                </a:solidFill>
                <a:latin typeface="Microsoft Sans Serif"/>
                <a:cs typeface="Microsoft Sans Serif"/>
              </a:rPr>
              <a:t> AP </a:t>
            </a:r>
            <a:r>
              <a:rPr lang="en-US" sz="1600" spc="-5" dirty="0" err="1" smtClean="0">
                <a:solidFill>
                  <a:srgbClr val="2F1A0D"/>
                </a:solidFill>
                <a:latin typeface="Microsoft Sans Serif"/>
                <a:cs typeface="Microsoft Sans Serif"/>
              </a:rPr>
              <a:t>MSi</a:t>
            </a:r>
            <a:endParaRPr lang="en-US" sz="16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E43A90-D946-A655-2DD1-E6EC3B99A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xmlns="" id="{25989530-71B3-AEEE-9E4A-951E3F206594}"/>
              </a:ext>
            </a:extLst>
          </p:cNvPr>
          <p:cNvGrpSpPr/>
          <p:nvPr/>
        </p:nvGrpSpPr>
        <p:grpSpPr>
          <a:xfrm>
            <a:off x="8090517" y="33147"/>
            <a:ext cx="1045463" cy="1151497"/>
            <a:chOff x="4967223" y="810653"/>
            <a:chExt cx="3317240" cy="351027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EED28D6B-6CFE-800F-B741-BF61B67A730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7A32E790-9E89-DCBE-ABF4-AC42A691D5F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059F0AB1-4D21-67F2-872C-E53B748794B9}"/>
              </a:ext>
            </a:extLst>
          </p:cNvPr>
          <p:cNvSpPr txBox="1"/>
          <p:nvPr/>
        </p:nvSpPr>
        <p:spPr>
          <a:xfrm>
            <a:off x="179005" y="555027"/>
            <a:ext cx="8964995" cy="5034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069" indent="-169069">
              <a:spcAft>
                <a:spcPts val="900"/>
              </a:spcAft>
            </a:pPr>
            <a:r>
              <a:rPr lang="en-US" sz="1350" b="1" dirty="0"/>
              <a:t>4. </a:t>
            </a:r>
            <a:r>
              <a:rPr lang="en-US" sz="1350" b="1" dirty="0" err="1"/>
              <a:t>Cemati</a:t>
            </a:r>
            <a:r>
              <a:rPr lang="en-US" sz="1350" b="1" dirty="0"/>
              <a:t> </a:t>
            </a:r>
            <a:r>
              <a:rPr lang="en-US" sz="1350" b="1" dirty="0" err="1"/>
              <a:t>kembali</a:t>
            </a:r>
            <a:r>
              <a:rPr lang="en-US" sz="1350" b="1" dirty="0"/>
              <a:t> </a:t>
            </a:r>
            <a:r>
              <a:rPr lang="en-US" sz="1350" b="1" dirty="0" err="1"/>
              <a:t>Tujuan</a:t>
            </a:r>
            <a:r>
              <a:rPr lang="en-US" sz="1350" b="1" dirty="0"/>
              <a:t>, output dan milestone : </a:t>
            </a:r>
            <a:r>
              <a:rPr lang="en-US" sz="1350" dirty="0" err="1"/>
              <a:t>harus</a:t>
            </a:r>
            <a:r>
              <a:rPr lang="en-US" sz="1350" dirty="0"/>
              <a:t>   </a:t>
            </a:r>
            <a:r>
              <a:rPr lang="en-US" sz="1350" dirty="0" err="1"/>
              <a:t>terukur</a:t>
            </a:r>
            <a:r>
              <a:rPr lang="en-US" sz="1350" dirty="0"/>
              <a:t> </a:t>
            </a:r>
            <a:r>
              <a:rPr lang="en-US" sz="1350" dirty="0" err="1"/>
              <a:t>serta</a:t>
            </a:r>
            <a:r>
              <a:rPr lang="en-US" sz="1350" dirty="0"/>
              <a:t> </a:t>
            </a:r>
            <a:r>
              <a:rPr lang="en-US" sz="1350" dirty="0" err="1"/>
              <a:t>logis</a:t>
            </a:r>
            <a:r>
              <a:rPr lang="en-US" sz="1350" dirty="0"/>
              <a:t> </a:t>
            </a:r>
            <a:r>
              <a:rPr lang="en-US" sz="1350" dirty="0" err="1"/>
              <a:t>urutannya</a:t>
            </a: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    </a:t>
            </a:r>
            <a:r>
              <a:rPr lang="en-US" sz="1350" dirty="0" err="1"/>
              <a:t>Sudah</a:t>
            </a:r>
            <a:r>
              <a:rPr lang="en-US" sz="1350" dirty="0"/>
              <a:t> </a:t>
            </a:r>
            <a:r>
              <a:rPr lang="en-US" sz="1350" dirty="0" err="1"/>
              <a:t>diperbaiki</a:t>
            </a:r>
            <a:r>
              <a:rPr lang="en-US" sz="1350" dirty="0"/>
              <a:t> …..</a:t>
            </a:r>
          </a:p>
          <a:p>
            <a:pPr marL="214313" indent="-214313">
              <a:spcAft>
                <a:spcPts val="900"/>
              </a:spcAft>
            </a:pPr>
            <a:r>
              <a:rPr lang="en-US" sz="1350" b="1" dirty="0"/>
              <a:t>5. </a:t>
            </a:r>
            <a:r>
              <a:rPr lang="en-US" sz="1350" b="1" dirty="0" err="1"/>
              <a:t>Cermati</a:t>
            </a:r>
            <a:r>
              <a:rPr lang="en-US" sz="1350" b="1" dirty="0"/>
              <a:t> </a:t>
            </a:r>
            <a:r>
              <a:rPr lang="en-US" sz="1350" b="1" dirty="0" err="1"/>
              <a:t>kembali</a:t>
            </a:r>
            <a:r>
              <a:rPr lang="en-US" sz="1350" b="1" dirty="0"/>
              <a:t> </a:t>
            </a:r>
            <a:r>
              <a:rPr lang="en-US" sz="1350" b="1" dirty="0" err="1"/>
              <a:t>Identifikasi</a:t>
            </a:r>
            <a:r>
              <a:rPr lang="en-US" sz="1350" b="1" dirty="0"/>
              <a:t> Stakeholders </a:t>
            </a:r>
            <a:r>
              <a:rPr lang="en-US" sz="1350" dirty="0"/>
              <a:t>internal dan </a:t>
            </a:r>
            <a:r>
              <a:rPr lang="en-US" sz="1350" dirty="0" err="1"/>
              <a:t>eksternal</a:t>
            </a:r>
            <a:r>
              <a:rPr lang="en-US" sz="1350" dirty="0"/>
              <a:t> </a:t>
            </a:r>
          </a:p>
          <a:p>
            <a:pPr marL="214313" indent="-214313">
              <a:spcAft>
                <a:spcPts val="900"/>
              </a:spcAft>
            </a:pPr>
            <a:r>
              <a:rPr lang="en-US" sz="1350" dirty="0"/>
              <a:t>     </a:t>
            </a:r>
            <a:r>
              <a:rPr lang="en-US" sz="1350" dirty="0" err="1"/>
              <a:t>Sudah</a:t>
            </a:r>
            <a:r>
              <a:rPr lang="en-US" sz="1350" dirty="0"/>
              <a:t> </a:t>
            </a:r>
            <a:r>
              <a:rPr lang="en-US" sz="1350" dirty="0" err="1"/>
              <a:t>diperbaiki</a:t>
            </a:r>
            <a:r>
              <a:rPr lang="en-US" sz="1350" dirty="0"/>
              <a:t> …..</a:t>
            </a:r>
          </a:p>
          <a:p>
            <a:pPr marL="169069" indent="-169069">
              <a:spcAft>
                <a:spcPts val="900"/>
              </a:spcAft>
            </a:pPr>
            <a:r>
              <a:rPr lang="en-US" sz="1350" b="1" dirty="0"/>
              <a:t>6. </a:t>
            </a:r>
            <a:r>
              <a:rPr lang="en-US" sz="1350" b="1" dirty="0" err="1"/>
              <a:t>Cermati</a:t>
            </a:r>
            <a:r>
              <a:rPr lang="en-US" sz="1350" b="1" dirty="0"/>
              <a:t> </a:t>
            </a:r>
            <a:r>
              <a:rPr lang="en-US" sz="1350" b="1" dirty="0" err="1"/>
              <a:t>kembali</a:t>
            </a:r>
            <a:r>
              <a:rPr lang="en-US" sz="1350" b="1" dirty="0"/>
              <a:t> </a:t>
            </a:r>
            <a:r>
              <a:rPr lang="en-US" sz="1350" b="1" dirty="0" err="1"/>
              <a:t>Mitigasi</a:t>
            </a:r>
            <a:r>
              <a:rPr lang="en-US" sz="1350" b="1" dirty="0"/>
              <a:t> </a:t>
            </a:r>
            <a:r>
              <a:rPr lang="en-US" sz="1350" b="1" dirty="0" err="1"/>
              <a:t>Resiko</a:t>
            </a:r>
            <a:r>
              <a:rPr lang="en-US" sz="1350" b="1" dirty="0"/>
              <a:t> </a:t>
            </a:r>
            <a:r>
              <a:rPr lang="en-US" sz="1350" dirty="0"/>
              <a:t>: </a:t>
            </a:r>
            <a:r>
              <a:rPr lang="en-US" sz="1350" dirty="0" err="1"/>
              <a:t>karena</a:t>
            </a:r>
            <a:r>
              <a:rPr lang="en-US" sz="1350" dirty="0"/>
              <a:t> ini </a:t>
            </a:r>
            <a:r>
              <a:rPr lang="en-US" sz="1350" dirty="0" err="1"/>
              <a:t>berkaitan</a:t>
            </a:r>
            <a:r>
              <a:rPr lang="en-US" sz="1350" dirty="0"/>
              <a:t> </a:t>
            </a:r>
            <a:r>
              <a:rPr lang="en-US" sz="1350" dirty="0" err="1"/>
              <a:t>dengan</a:t>
            </a:r>
            <a:r>
              <a:rPr lang="en-US" sz="1350" dirty="0"/>
              <a:t> </a:t>
            </a:r>
            <a:r>
              <a:rPr lang="en-US" sz="1350" dirty="0" err="1"/>
              <a:t>potensi</a:t>
            </a:r>
            <a:r>
              <a:rPr lang="en-US" sz="1350" dirty="0"/>
              <a:t> </a:t>
            </a:r>
            <a:r>
              <a:rPr lang="en-US" sz="1350" dirty="0" err="1"/>
              <a:t>unggulan</a:t>
            </a:r>
            <a:r>
              <a:rPr lang="en-US" sz="1350" dirty="0"/>
              <a:t> </a:t>
            </a:r>
            <a:r>
              <a:rPr lang="en-US" sz="1350" dirty="0" err="1"/>
              <a:t>daerah</a:t>
            </a:r>
            <a:r>
              <a:rPr lang="en-US" sz="1350" dirty="0"/>
              <a:t>, </a:t>
            </a:r>
            <a:r>
              <a:rPr lang="en-US" sz="1350" dirty="0" err="1"/>
              <a:t>perlu</a:t>
            </a:r>
            <a:r>
              <a:rPr lang="en-US" sz="1350" dirty="0"/>
              <a:t> </a:t>
            </a:r>
            <a:r>
              <a:rPr lang="en-US" sz="1350" dirty="0" err="1"/>
              <a:t>dimasukkan</a:t>
            </a:r>
            <a:r>
              <a:rPr lang="en-US" sz="1350" dirty="0"/>
              <a:t> </a:t>
            </a:r>
            <a:r>
              <a:rPr lang="en-US" sz="1350" dirty="0" err="1"/>
              <a:t>bagaimana</a:t>
            </a:r>
            <a:r>
              <a:rPr lang="en-US" sz="1350" dirty="0"/>
              <a:t> </a:t>
            </a:r>
            <a:r>
              <a:rPr lang="en-US" sz="1350" dirty="0" err="1"/>
              <a:t>persaingan</a:t>
            </a:r>
            <a:r>
              <a:rPr lang="en-US" sz="1350" dirty="0"/>
              <a:t> </a:t>
            </a:r>
            <a:r>
              <a:rPr lang="en-US" sz="1350" dirty="0" err="1"/>
              <a:t>dengan</a:t>
            </a:r>
            <a:r>
              <a:rPr lang="en-US" sz="1350" dirty="0"/>
              <a:t> </a:t>
            </a:r>
            <a:r>
              <a:rPr lang="en-US" sz="1350" dirty="0" err="1"/>
              <a:t>daerah</a:t>
            </a:r>
            <a:r>
              <a:rPr lang="en-US" sz="1350" dirty="0"/>
              <a:t> lain untuk </a:t>
            </a:r>
            <a:r>
              <a:rPr lang="en-US" sz="1350" dirty="0" err="1"/>
              <a:t>produk</a:t>
            </a:r>
            <a:r>
              <a:rPr lang="en-US" sz="1350" dirty="0"/>
              <a:t> yang </a:t>
            </a:r>
            <a:r>
              <a:rPr lang="en-US" sz="1350" dirty="0" err="1"/>
              <a:t>sama</a:t>
            </a: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     </a:t>
            </a:r>
            <a:r>
              <a:rPr lang="en-US" sz="1350" dirty="0" err="1"/>
              <a:t>Sudah</a:t>
            </a:r>
            <a:r>
              <a:rPr lang="en-US" sz="1350" dirty="0"/>
              <a:t> </a:t>
            </a:r>
            <a:r>
              <a:rPr lang="en-US" sz="1350" dirty="0" err="1"/>
              <a:t>diperbaiki</a:t>
            </a:r>
            <a:r>
              <a:rPr lang="en-US" sz="1350" dirty="0"/>
              <a:t> …..</a:t>
            </a:r>
          </a:p>
          <a:p>
            <a:pPr marL="169069" indent="-169069">
              <a:spcAft>
                <a:spcPts val="900"/>
              </a:spcAft>
            </a:pPr>
            <a:r>
              <a:rPr lang="en-US" sz="1350" b="1" dirty="0"/>
              <a:t>7. Strategi </a:t>
            </a:r>
            <a:r>
              <a:rPr lang="en-US" sz="1350" b="1" dirty="0" err="1"/>
              <a:t>Pengembangan</a:t>
            </a:r>
            <a:r>
              <a:rPr lang="en-US" sz="1350" b="1" dirty="0"/>
              <a:t> </a:t>
            </a:r>
            <a:r>
              <a:rPr lang="en-US" sz="1350" b="1" dirty="0" err="1"/>
              <a:t>Kompetensi</a:t>
            </a:r>
            <a:r>
              <a:rPr lang="en-US" sz="1350" b="1" dirty="0"/>
              <a:t> – </a:t>
            </a:r>
            <a:r>
              <a:rPr lang="en-US" sz="1350" dirty="0" err="1"/>
              <a:t>harus</a:t>
            </a:r>
            <a:r>
              <a:rPr lang="en-US" sz="1350" dirty="0"/>
              <a:t> </a:t>
            </a:r>
            <a:r>
              <a:rPr lang="en-US" sz="1350" dirty="0" err="1"/>
              <a:t>konkrtit</a:t>
            </a:r>
            <a:r>
              <a:rPr lang="en-US" sz="1350" dirty="0"/>
              <a:t> dan </a:t>
            </a:r>
            <a:r>
              <a:rPr lang="en-US" sz="1350" dirty="0" err="1"/>
              <a:t>berkaitan</a:t>
            </a:r>
            <a:r>
              <a:rPr lang="en-US" sz="1350" dirty="0"/>
              <a:t> </a:t>
            </a:r>
            <a:r>
              <a:rPr lang="en-US" sz="1350" dirty="0" err="1"/>
              <a:t>dengan</a:t>
            </a:r>
            <a:r>
              <a:rPr lang="en-US" sz="1350" dirty="0"/>
              <a:t> Upaya </a:t>
            </a:r>
            <a:r>
              <a:rPr lang="en-US" sz="1350" dirty="0" err="1"/>
              <a:t>mengelola</a:t>
            </a:r>
            <a:r>
              <a:rPr lang="en-US" sz="1350" dirty="0"/>
              <a:t> </a:t>
            </a:r>
            <a:r>
              <a:rPr lang="en-US" sz="1350" dirty="0" err="1"/>
              <a:t>proyek</a:t>
            </a:r>
            <a:r>
              <a:rPr lang="en-US" sz="1350" dirty="0"/>
              <a:t> </a:t>
            </a:r>
            <a:r>
              <a:rPr lang="en-US" sz="1350" dirty="0" err="1"/>
              <a:t>perubahan</a:t>
            </a: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    </a:t>
            </a:r>
            <a:r>
              <a:rPr lang="en-US" sz="1350" dirty="0" err="1"/>
              <a:t>Sudah</a:t>
            </a:r>
            <a:r>
              <a:rPr lang="en-US" sz="1350" dirty="0"/>
              <a:t> </a:t>
            </a:r>
            <a:r>
              <a:rPr lang="en-US" sz="1350" dirty="0" err="1"/>
              <a:t>diperbaiki</a:t>
            </a:r>
            <a:r>
              <a:rPr lang="en-US" sz="1350" dirty="0"/>
              <a:t> ……</a:t>
            </a:r>
          </a:p>
          <a:p>
            <a:pPr marL="169069" indent="-169069">
              <a:spcAft>
                <a:spcPts val="900"/>
              </a:spcAft>
            </a:pP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Sudah </a:t>
            </a:r>
            <a:r>
              <a:rPr lang="en-US" sz="1350" dirty="0" err="1"/>
              <a:t>diperbaiki</a:t>
            </a:r>
            <a:r>
              <a:rPr lang="en-US" sz="1350" dirty="0"/>
              <a:t> pada google drive</a:t>
            </a:r>
            <a:r>
              <a:rPr lang="en-US" sz="1350" dirty="0" smtClean="0"/>
              <a:t>: </a:t>
            </a:r>
            <a:endParaRPr lang="en-US" sz="1350" dirty="0">
              <a:solidFill>
                <a:srgbClr val="FF0000"/>
              </a:solidFill>
            </a:endParaRPr>
          </a:p>
          <a:p>
            <a:pPr marL="169069" indent="-169069">
              <a:spcAft>
                <a:spcPts val="900"/>
              </a:spcAft>
            </a:pP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 </a:t>
            </a:r>
            <a:endParaRPr lang="en-US" sz="135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239389" indent="-227324">
              <a:spcBef>
                <a:spcPts val="100"/>
              </a:spcBef>
              <a:buFontTx/>
              <a:buAutoNum type="arabicPeriod"/>
              <a:tabLst>
                <a:tab pos="240023" algn="l"/>
              </a:tabLst>
            </a:pPr>
            <a:endParaRPr lang="en-US" sz="15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C:\Users\HANDOKO\Downloads\WhatsApp Image 2024-12-10 at 11.28.06.jpeg">
            <a:extLst>
              <a:ext uri="{FF2B5EF4-FFF2-40B4-BE49-F238E27FC236}">
                <a16:creationId xmlns:a16="http://schemas.microsoft.com/office/drawing/2014/main" xmlns="" id="{EF6038A6-B02B-2054-C398-A672205BF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9326" t="8554"/>
          <a:stretch>
            <a:fillRect/>
          </a:stretch>
        </p:blipFill>
        <p:spPr bwMode="auto">
          <a:xfrm>
            <a:off x="5759812" y="2410239"/>
            <a:ext cx="3187700" cy="2030981"/>
          </a:xfrm>
          <a:prstGeom prst="rect">
            <a:avLst/>
          </a:prstGeom>
          <a:noFill/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48B53410-98C7-6BCF-AECC-A71B155120E7}"/>
              </a:ext>
            </a:extLst>
          </p:cNvPr>
          <p:cNvSpPr txBox="1">
            <a:spLocks/>
          </p:cNvSpPr>
          <p:nvPr/>
        </p:nvSpPr>
        <p:spPr>
          <a:xfrm>
            <a:off x="262857" y="103008"/>
            <a:ext cx="8271543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400" kern="0" spc="204">
                <a:solidFill>
                  <a:srgbClr val="B86C42"/>
                </a:solidFill>
                <a:latin typeface="Arial"/>
                <a:cs typeface="Arial"/>
              </a:rPr>
              <a:t>Masukan Narasumber dan Tindak Lanjut </a:t>
            </a:r>
            <a:endParaRPr lang="en-US" sz="2400" kern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8708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ED840B-790F-72B6-D2C1-949D7150E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xmlns="" id="{1087C2AD-1B89-785A-7714-22892716929D}"/>
              </a:ext>
            </a:extLst>
          </p:cNvPr>
          <p:cNvGrpSpPr/>
          <p:nvPr/>
        </p:nvGrpSpPr>
        <p:grpSpPr>
          <a:xfrm>
            <a:off x="8090517" y="33147"/>
            <a:ext cx="1045463" cy="1151497"/>
            <a:chOff x="4967223" y="810653"/>
            <a:chExt cx="3317240" cy="351027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3BC14241-0578-90DB-126C-F8C06EF314A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8BAD2FAE-2A8D-A0C7-44A8-CFE4FBD9ED1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5E967D38-D6C7-067D-414D-05FA61951703}"/>
              </a:ext>
            </a:extLst>
          </p:cNvPr>
          <p:cNvSpPr txBox="1"/>
          <p:nvPr/>
        </p:nvSpPr>
        <p:spPr>
          <a:xfrm>
            <a:off x="179005" y="555027"/>
            <a:ext cx="2185655" cy="24493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069" indent="-169069">
              <a:spcAft>
                <a:spcPts val="900"/>
              </a:spcAft>
            </a:pPr>
            <a:endParaRPr lang="en-US" sz="1350" dirty="0"/>
          </a:p>
          <a:p>
            <a:pPr marL="168275" indent="12700">
              <a:spcAft>
                <a:spcPts val="900"/>
              </a:spcAft>
            </a:pPr>
            <a:r>
              <a:rPr lang="en-US" sz="1350" dirty="0"/>
              <a:t>Sudah </a:t>
            </a:r>
            <a:r>
              <a:rPr lang="en-US" sz="1350" dirty="0" err="1"/>
              <a:t>diperbaiki</a:t>
            </a:r>
            <a:r>
              <a:rPr lang="en-US" sz="1350" dirty="0"/>
              <a:t> pada barcode: </a:t>
            </a:r>
            <a:endParaRPr lang="en-US" sz="1350" dirty="0">
              <a:solidFill>
                <a:srgbClr val="FF0000"/>
              </a:solidFill>
            </a:endParaRPr>
          </a:p>
          <a:p>
            <a:pPr marL="169069" indent="-169069">
              <a:spcAft>
                <a:spcPts val="900"/>
              </a:spcAft>
            </a:pPr>
            <a:endParaRPr lang="en-US" sz="1350" dirty="0"/>
          </a:p>
          <a:p>
            <a:pPr marL="169069" indent="-169069">
              <a:spcAft>
                <a:spcPts val="900"/>
              </a:spcAft>
            </a:pPr>
            <a:r>
              <a:rPr lang="en-US" sz="1350" dirty="0"/>
              <a:t> </a:t>
            </a:r>
            <a:endParaRPr lang="en-US" sz="135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239389" indent="-227324">
              <a:spcBef>
                <a:spcPts val="100"/>
              </a:spcBef>
              <a:buFontTx/>
              <a:buAutoNum type="arabicPeriod"/>
              <a:tabLst>
                <a:tab pos="240023" algn="l"/>
              </a:tabLst>
            </a:pPr>
            <a:endParaRPr lang="en-US" sz="15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C:\Users\HANDOKO\Downloads\WhatsApp Image 2024-12-10 at 11.28.06.jpeg">
            <a:extLst>
              <a:ext uri="{FF2B5EF4-FFF2-40B4-BE49-F238E27FC236}">
                <a16:creationId xmlns:a16="http://schemas.microsoft.com/office/drawing/2014/main" xmlns="" id="{24ABE57A-A369-00B1-A9EE-2A888A831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9326" t="8554"/>
          <a:stretch>
            <a:fillRect/>
          </a:stretch>
        </p:blipFill>
        <p:spPr bwMode="auto">
          <a:xfrm>
            <a:off x="2538936" y="750633"/>
            <a:ext cx="6422648" cy="4092065"/>
          </a:xfrm>
          <a:prstGeom prst="rect">
            <a:avLst/>
          </a:prstGeom>
          <a:noFill/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662698CE-4895-F136-BC26-9DD4402C4083}"/>
              </a:ext>
            </a:extLst>
          </p:cNvPr>
          <p:cNvSpPr txBox="1">
            <a:spLocks/>
          </p:cNvSpPr>
          <p:nvPr/>
        </p:nvSpPr>
        <p:spPr>
          <a:xfrm>
            <a:off x="262857" y="103008"/>
            <a:ext cx="8271543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400" kern="0" spc="204">
                <a:solidFill>
                  <a:srgbClr val="B86C42"/>
                </a:solidFill>
                <a:latin typeface="Arial"/>
                <a:cs typeface="Arial"/>
              </a:rPr>
              <a:t>Masukan Narasumber dan Tindak Lanjut </a:t>
            </a:r>
            <a:endParaRPr lang="en-US" sz="2400" kern="0" dirty="0"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B5FCED-0AE5-C7F2-BED8-F876C3DF8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05" y="1500048"/>
            <a:ext cx="2112636" cy="21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00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7223" y="2092134"/>
            <a:ext cx="3789553" cy="214177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757" y="261620"/>
            <a:ext cx="2360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>
                <a:solidFill>
                  <a:srgbClr val="2F1A0D"/>
                </a:solidFill>
                <a:latin typeface="Arial"/>
                <a:cs typeface="Arial"/>
              </a:rPr>
              <a:t>MILESTONE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9561" y="2278545"/>
            <a:ext cx="13481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</a:t>
            </a:r>
            <a:r>
              <a:rPr lang="en-US"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1</a:t>
            </a:r>
            <a:r>
              <a:rPr sz="1400" spc="-3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Oktober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89" y="3472180"/>
            <a:ext cx="3276599" cy="548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960" marR="5715" indent="-302260">
              <a:lnSpc>
                <a:spcPct val="100000"/>
              </a:lnSpc>
              <a:spcBef>
                <a:spcPts val="100"/>
              </a:spcBef>
            </a:pPr>
            <a:r>
              <a:rPr lang="en-US" sz="2000" b="1" spc="-45" dirty="0" err="1">
                <a:solidFill>
                  <a:srgbClr val="6F3C1F"/>
                </a:solidFill>
                <a:latin typeface="Arial"/>
                <a:cs typeface="Arial"/>
              </a:rPr>
              <a:t>Studi</a:t>
            </a:r>
            <a:r>
              <a:rPr lang="en-US" sz="2000" b="1" spc="-45" dirty="0">
                <a:solidFill>
                  <a:srgbClr val="6F3C1F"/>
                </a:solidFill>
                <a:latin typeface="Arial"/>
                <a:cs typeface="Arial"/>
              </a:rPr>
              <a:t> banding ke </a:t>
            </a:r>
            <a:r>
              <a:rPr lang="en-US" sz="2000" b="1" spc="-45" dirty="0" err="1">
                <a:solidFill>
                  <a:srgbClr val="6F3C1F"/>
                </a:solidFill>
                <a:latin typeface="Arial"/>
                <a:cs typeface="Arial"/>
              </a:rPr>
              <a:t>Koperasi</a:t>
            </a:r>
            <a:r>
              <a:rPr lang="en-US" sz="2000" b="1" spc="-4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</a:p>
          <a:p>
            <a:pPr marL="314960" marR="5715" indent="-30226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</a:t>
            </a:r>
            <a:r>
              <a:rPr lang="en-US"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8</a:t>
            </a:r>
            <a:r>
              <a:rPr sz="1400" spc="-2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Oktober</a:t>
            </a:r>
            <a:r>
              <a:rPr sz="1400" spc="-3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56418" y="2092134"/>
            <a:ext cx="14357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4</a:t>
            </a:r>
            <a:r>
              <a:rPr sz="1400" spc="-3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November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2024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019" y="2000227"/>
            <a:ext cx="27813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spcBef>
                <a:spcPts val="100"/>
              </a:spcBef>
            </a:pPr>
            <a:r>
              <a:rPr lang="en-ID" sz="1600" b="1" spc="-45" dirty="0" err="1">
                <a:solidFill>
                  <a:srgbClr val="6F3C1F"/>
                </a:solidFill>
                <a:latin typeface="Arial"/>
                <a:cs typeface="Arial"/>
              </a:rPr>
              <a:t>Pem</a:t>
            </a:r>
            <a:r>
              <a:rPr lang="en-ID" sz="1600" b="1" spc="10" dirty="0" err="1">
                <a:solidFill>
                  <a:srgbClr val="6F3C1F"/>
                </a:solidFill>
                <a:latin typeface="Arial"/>
                <a:cs typeface="Arial"/>
              </a:rPr>
              <a:t>bentukan</a:t>
            </a:r>
            <a:r>
              <a:rPr lang="en-ID" sz="1600" b="1" spc="10" dirty="0">
                <a:solidFill>
                  <a:srgbClr val="6F3C1F"/>
                </a:solidFill>
                <a:latin typeface="Arial"/>
                <a:cs typeface="Arial"/>
              </a:rPr>
              <a:t>  </a:t>
            </a:r>
            <a:r>
              <a:rPr lang="en-ID" sz="1600" b="1" spc="-30" dirty="0">
                <a:solidFill>
                  <a:srgbClr val="6F3C1F"/>
                </a:solidFill>
                <a:latin typeface="Arial"/>
                <a:cs typeface="Arial"/>
              </a:rPr>
              <a:t>Tim</a:t>
            </a:r>
            <a:r>
              <a:rPr lang="en-ID" sz="1600" b="1" spc="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600" b="1" spc="70" dirty="0" err="1">
                <a:solidFill>
                  <a:srgbClr val="6F3C1F"/>
                </a:solidFill>
                <a:latin typeface="Arial"/>
                <a:cs typeface="Arial"/>
              </a:rPr>
              <a:t>Efektif</a:t>
            </a:r>
            <a:endParaRPr lang="en-ID" sz="16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66777" y="1266190"/>
            <a:ext cx="2377122" cy="16235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1</a:t>
            </a:r>
            <a:r>
              <a:rPr lang="en-US"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8</a:t>
            </a:r>
            <a:r>
              <a:rPr sz="1400" spc="-2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November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2024</a:t>
            </a:r>
            <a:r>
              <a:rPr lang="en-US"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</a:p>
          <a:p>
            <a:pPr marL="12700">
              <a:spcBef>
                <a:spcPts val="359"/>
              </a:spcBef>
            </a:pPr>
            <a:r>
              <a:rPr lang="en-ID" sz="1400" b="1" dirty="0">
                <a:solidFill>
                  <a:srgbClr val="6F3C1F"/>
                </a:solidFill>
                <a:latin typeface="Arial"/>
                <a:cs typeface="Arial"/>
              </a:rPr>
              <a:t>Pembangunan</a:t>
            </a:r>
            <a:r>
              <a:rPr lang="en-ID"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25" dirty="0">
                <a:solidFill>
                  <a:srgbClr val="6F3C1F"/>
                </a:solidFill>
                <a:latin typeface="Arial"/>
                <a:cs typeface="Arial"/>
              </a:rPr>
              <a:t>Platform</a:t>
            </a:r>
            <a:r>
              <a:rPr lang="en-ID" sz="1400" b="1" spc="5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30" dirty="0">
                <a:solidFill>
                  <a:srgbClr val="6F3C1F"/>
                </a:solidFill>
                <a:latin typeface="Arial"/>
                <a:cs typeface="Arial"/>
              </a:rPr>
              <a:t>digital </a:t>
            </a:r>
            <a:r>
              <a:rPr lang="en-ID" sz="1400" b="1" spc="-3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50" dirty="0" err="1">
                <a:solidFill>
                  <a:srgbClr val="6F3C1F"/>
                </a:solidFill>
                <a:latin typeface="Arial"/>
                <a:cs typeface="Arial"/>
              </a:rPr>
              <a:t>atau</a:t>
            </a:r>
            <a:r>
              <a:rPr lang="en-ID" sz="1400" b="1" spc="4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0" dirty="0">
                <a:solidFill>
                  <a:srgbClr val="6F3C1F"/>
                </a:solidFill>
                <a:latin typeface="Arial"/>
                <a:cs typeface="Arial"/>
              </a:rPr>
              <a:t>marketplace</a:t>
            </a:r>
            <a:r>
              <a:rPr lang="en-ID" sz="14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5" dirty="0" err="1">
                <a:solidFill>
                  <a:srgbClr val="6F3C1F"/>
                </a:solidFill>
                <a:latin typeface="Arial"/>
                <a:cs typeface="Arial"/>
              </a:rPr>
              <a:t>lokal</a:t>
            </a:r>
            <a:r>
              <a:rPr lang="en-ID" sz="1400" b="1" spc="5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0" dirty="0">
                <a:solidFill>
                  <a:srgbClr val="6F3C1F"/>
                </a:solidFill>
                <a:latin typeface="Arial"/>
                <a:cs typeface="Arial"/>
              </a:rPr>
              <a:t>pasar </a:t>
            </a:r>
            <a:r>
              <a:rPr lang="en-ID" sz="1400" b="1" spc="1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30" dirty="0" err="1">
                <a:solidFill>
                  <a:srgbClr val="6F3C1F"/>
                </a:solidFill>
                <a:latin typeface="Arial"/>
                <a:cs typeface="Arial"/>
              </a:rPr>
              <a:t>dalam</a:t>
            </a:r>
            <a:r>
              <a:rPr lang="en-ID"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5" dirty="0" err="1">
                <a:solidFill>
                  <a:srgbClr val="6F3C1F"/>
                </a:solidFill>
                <a:latin typeface="Arial"/>
                <a:cs typeface="Arial"/>
              </a:rPr>
              <a:t>memasarkan</a:t>
            </a:r>
            <a:r>
              <a:rPr lang="en-ID" sz="1400" b="1" spc="8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10" dirty="0" err="1">
                <a:solidFill>
                  <a:srgbClr val="6F3C1F"/>
                </a:solidFill>
                <a:latin typeface="Arial"/>
                <a:cs typeface="Arial"/>
              </a:rPr>
              <a:t>produk</a:t>
            </a:r>
            <a:r>
              <a:rPr lang="en-ID" sz="1400" b="1" spc="-1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20" dirty="0" err="1">
                <a:solidFill>
                  <a:srgbClr val="6F3C1F"/>
                </a:solidFill>
                <a:latin typeface="Arial"/>
                <a:cs typeface="Arial"/>
              </a:rPr>
              <a:t>bersama-sama</a:t>
            </a:r>
            <a:r>
              <a:rPr lang="en-ID" sz="1400" b="1" spc="-20" dirty="0">
                <a:solidFill>
                  <a:srgbClr val="6F3C1F"/>
                </a:solidFill>
                <a:latin typeface="Arial"/>
                <a:cs typeface="Arial"/>
              </a:rPr>
              <a:t>.</a:t>
            </a:r>
            <a:endParaRPr lang="en-ID"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23990" y="2903220"/>
            <a:ext cx="2674620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en-ID" sz="1400" b="1" spc="15" dirty="0" err="1">
                <a:solidFill>
                  <a:srgbClr val="6F3C1F"/>
                </a:solidFill>
                <a:latin typeface="Arial"/>
                <a:cs typeface="Arial"/>
              </a:rPr>
              <a:t>Bintek</a:t>
            </a:r>
            <a:r>
              <a:rPr lang="en-ID" sz="1400" b="1" spc="15" dirty="0">
                <a:solidFill>
                  <a:srgbClr val="6F3C1F"/>
                </a:solidFill>
                <a:latin typeface="Arial"/>
                <a:cs typeface="Arial"/>
              </a:rPr>
              <a:t>/</a:t>
            </a:r>
            <a:r>
              <a:rPr lang="en-ID" sz="1400" b="1" spc="4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20" dirty="0" err="1">
                <a:solidFill>
                  <a:srgbClr val="6F3C1F"/>
                </a:solidFill>
                <a:latin typeface="Arial"/>
                <a:cs typeface="Arial"/>
              </a:rPr>
              <a:t>pelatihan</a:t>
            </a:r>
            <a:r>
              <a:rPr lang="en-ID" sz="14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25" dirty="0" err="1">
                <a:solidFill>
                  <a:srgbClr val="6F3C1F"/>
                </a:solidFill>
                <a:latin typeface="Arial"/>
                <a:cs typeface="Arial"/>
              </a:rPr>
              <a:t>petani</a:t>
            </a:r>
            <a:r>
              <a:rPr lang="en-ID" sz="1400" b="1" spc="2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37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15" dirty="0">
                <a:solidFill>
                  <a:srgbClr val="6F3C1F"/>
                </a:solidFill>
                <a:latin typeface="Arial"/>
                <a:cs typeface="Arial"/>
              </a:rPr>
              <a:t>kopi</a:t>
            </a:r>
            <a:r>
              <a:rPr lang="en-ID"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45" dirty="0" err="1">
                <a:solidFill>
                  <a:srgbClr val="6F3C1F"/>
                </a:solidFill>
                <a:latin typeface="Arial"/>
                <a:cs typeface="Arial"/>
              </a:rPr>
              <a:t>sesuai</a:t>
            </a:r>
            <a:r>
              <a:rPr lang="en-ID" sz="1400" b="1" spc="5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0" dirty="0" err="1">
                <a:solidFill>
                  <a:srgbClr val="6F3C1F"/>
                </a:solidFill>
                <a:latin typeface="Arial"/>
                <a:cs typeface="Arial"/>
              </a:rPr>
              <a:t>dengan</a:t>
            </a:r>
            <a:r>
              <a:rPr lang="en-ID" sz="1400" b="1" spc="1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10" dirty="0" err="1">
                <a:solidFill>
                  <a:srgbClr val="6F3C1F"/>
                </a:solidFill>
                <a:latin typeface="Arial"/>
                <a:cs typeface="Arial"/>
              </a:rPr>
              <a:t>kebutuhan</a:t>
            </a:r>
            <a:r>
              <a:rPr lang="en-ID" sz="1400" b="1" spc="-10" dirty="0">
                <a:solidFill>
                  <a:srgbClr val="6F3C1F"/>
                </a:solidFill>
                <a:latin typeface="Arial"/>
                <a:cs typeface="Arial"/>
              </a:rPr>
              <a:t>,</a:t>
            </a:r>
            <a:r>
              <a:rPr lang="en-ID" sz="14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5" dirty="0" err="1">
                <a:solidFill>
                  <a:srgbClr val="6F3C1F"/>
                </a:solidFill>
                <a:latin typeface="Arial"/>
                <a:cs typeface="Arial"/>
              </a:rPr>
              <a:t>serta</a:t>
            </a:r>
            <a:r>
              <a:rPr lang="en-ID" sz="1400" b="1" spc="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10" dirty="0" err="1">
                <a:solidFill>
                  <a:srgbClr val="6F3C1F"/>
                </a:solidFill>
                <a:latin typeface="Arial"/>
                <a:cs typeface="Arial"/>
              </a:rPr>
              <a:t>pendampingan</a:t>
            </a:r>
            <a:r>
              <a:rPr lang="en-ID" sz="1400" b="1" spc="9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15" dirty="0" err="1">
                <a:solidFill>
                  <a:srgbClr val="6F3C1F"/>
                </a:solidFill>
                <a:latin typeface="Arial"/>
                <a:cs typeface="Arial"/>
              </a:rPr>
              <a:t>secara</a:t>
            </a:r>
            <a:r>
              <a:rPr lang="en-ID" sz="1400" b="1" spc="-1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1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20" dirty="0">
                <a:solidFill>
                  <a:srgbClr val="6F3C1F"/>
                </a:solidFill>
                <a:latin typeface="Arial"/>
                <a:cs typeface="Arial"/>
              </a:rPr>
              <a:t>continue</a:t>
            </a:r>
            <a:r>
              <a:rPr lang="en-ID" sz="14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25" dirty="0">
                <a:solidFill>
                  <a:srgbClr val="6F3C1F"/>
                </a:solidFill>
                <a:latin typeface="Arial"/>
                <a:cs typeface="Arial"/>
              </a:rPr>
              <a:t>dan</a:t>
            </a:r>
            <a:r>
              <a:rPr lang="en-ID"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400" b="1" spc="-30" dirty="0" err="1">
                <a:solidFill>
                  <a:srgbClr val="6F3C1F"/>
                </a:solidFill>
                <a:latin typeface="Arial"/>
                <a:cs typeface="Arial"/>
              </a:rPr>
              <a:t>masiv</a:t>
            </a:r>
            <a:endParaRPr lang="en-ID" sz="1400" dirty="0">
              <a:latin typeface="Arial"/>
              <a:cs typeface="Arial"/>
            </a:endParaRPr>
          </a:p>
          <a:p>
            <a:pPr marL="17145">
              <a:lnSpc>
                <a:spcPct val="100000"/>
              </a:lnSpc>
              <a:spcBef>
                <a:spcPts val="355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1</a:t>
            </a:r>
            <a:r>
              <a:rPr lang="en-US"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1</a:t>
            </a:r>
            <a:r>
              <a:rPr sz="1400" spc="-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November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2024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44484" y="220802"/>
            <a:ext cx="972553" cy="57269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954020" y="268604"/>
            <a:ext cx="2781300" cy="178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2F1A0D"/>
                </a:solidFill>
                <a:latin typeface="Arial"/>
                <a:cs typeface="Arial"/>
              </a:rPr>
              <a:t>Jangka</a:t>
            </a:r>
            <a:r>
              <a:rPr sz="3000" b="1" spc="85" dirty="0">
                <a:solidFill>
                  <a:srgbClr val="2F1A0D"/>
                </a:solidFill>
                <a:latin typeface="Arial"/>
                <a:cs typeface="Arial"/>
              </a:rPr>
              <a:t> </a:t>
            </a:r>
            <a:r>
              <a:rPr sz="3000" b="1" spc="-30" dirty="0">
                <a:solidFill>
                  <a:srgbClr val="2F1A0D"/>
                </a:solidFill>
                <a:latin typeface="Arial"/>
                <a:cs typeface="Arial"/>
              </a:rPr>
              <a:t>Pendek</a:t>
            </a:r>
            <a:endParaRPr sz="3000" dirty="0">
              <a:latin typeface="Arial"/>
              <a:cs typeface="Arial"/>
            </a:endParaRPr>
          </a:p>
          <a:p>
            <a:pPr marL="92075" marR="34925">
              <a:lnSpc>
                <a:spcPct val="100000"/>
              </a:lnSpc>
              <a:spcBef>
                <a:spcPts val="1850"/>
              </a:spcBef>
            </a:pPr>
            <a:r>
              <a:rPr sz="1400" b="1" spc="-30" dirty="0">
                <a:solidFill>
                  <a:srgbClr val="6F3C1F"/>
                </a:solidFill>
                <a:latin typeface="Arial"/>
                <a:cs typeface="Arial"/>
              </a:rPr>
              <a:t>Penyusunan</a:t>
            </a:r>
            <a:r>
              <a:rPr sz="1400" b="1" spc="5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6F3C1F"/>
                </a:solidFill>
                <a:latin typeface="Arial"/>
                <a:cs typeface="Arial"/>
              </a:rPr>
              <a:t>Perwali</a:t>
            </a:r>
            <a:r>
              <a:rPr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30" dirty="0">
                <a:solidFill>
                  <a:srgbClr val="6F3C1F"/>
                </a:solidFill>
                <a:latin typeface="Arial"/>
                <a:cs typeface="Arial"/>
              </a:rPr>
              <a:t>tentang </a:t>
            </a:r>
            <a:r>
              <a:rPr sz="1400" b="1" spc="3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F3C1F"/>
                </a:solidFill>
                <a:latin typeface="Arial"/>
                <a:cs typeface="Arial"/>
              </a:rPr>
              <a:t>struktur</a:t>
            </a:r>
            <a:r>
              <a:rPr sz="1400" b="1" spc="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80" dirty="0">
                <a:solidFill>
                  <a:srgbClr val="6F3C1F"/>
                </a:solidFill>
                <a:latin typeface="Arial"/>
                <a:cs typeface="Arial"/>
              </a:rPr>
              <a:t>tata</a:t>
            </a:r>
            <a:r>
              <a:rPr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3C1F"/>
                </a:solidFill>
                <a:latin typeface="Arial"/>
                <a:cs typeface="Arial"/>
              </a:rPr>
              <a:t>kelola</a:t>
            </a:r>
            <a:r>
              <a:rPr sz="14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6F3C1F"/>
                </a:solidFill>
                <a:latin typeface="Arial"/>
                <a:cs typeface="Arial"/>
              </a:rPr>
              <a:t>industry </a:t>
            </a:r>
            <a:r>
              <a:rPr sz="1400" b="1" spc="-1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6F3C1F"/>
                </a:solidFill>
                <a:latin typeface="Arial"/>
                <a:cs typeface="Arial"/>
              </a:rPr>
              <a:t>kopi,</a:t>
            </a:r>
            <a:r>
              <a:rPr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6F3C1F"/>
                </a:solidFill>
                <a:latin typeface="Arial"/>
                <a:cs typeface="Arial"/>
              </a:rPr>
              <a:t>yang</a:t>
            </a:r>
            <a:r>
              <a:rPr sz="1400" b="1" spc="5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6F3C1F"/>
                </a:solidFill>
                <a:latin typeface="Arial"/>
                <a:cs typeface="Arial"/>
              </a:rPr>
              <a:t>memuat</a:t>
            </a:r>
            <a:r>
              <a:rPr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6F3C1F"/>
                </a:solidFill>
                <a:latin typeface="Arial"/>
                <a:cs typeface="Arial"/>
              </a:rPr>
              <a:t>standar </a:t>
            </a:r>
            <a:r>
              <a:rPr sz="1400" b="1" spc="2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5" dirty="0">
                <a:solidFill>
                  <a:srgbClr val="6F3C1F"/>
                </a:solidFill>
                <a:latin typeface="Arial"/>
                <a:cs typeface="Arial"/>
              </a:rPr>
              <a:t>kualitas</a:t>
            </a:r>
            <a:r>
              <a:rPr sz="1400" b="1" spc="5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6F3C1F"/>
                </a:solidFill>
                <a:latin typeface="Arial"/>
                <a:cs typeface="Arial"/>
              </a:rPr>
              <a:t>kopi,</a:t>
            </a:r>
            <a:r>
              <a:rPr sz="1400" b="1" spc="5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6F3C1F"/>
                </a:solidFill>
                <a:latin typeface="Arial"/>
                <a:cs typeface="Arial"/>
              </a:rPr>
              <a:t>termasuk</a:t>
            </a:r>
            <a:r>
              <a:rPr sz="14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F3C1F"/>
                </a:solidFill>
                <a:latin typeface="Arial"/>
                <a:cs typeface="Arial"/>
              </a:rPr>
              <a:t>definisi </a:t>
            </a:r>
            <a:r>
              <a:rPr sz="1400" b="1" spc="-3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6F3C1F"/>
                </a:solidFill>
                <a:latin typeface="Arial"/>
                <a:cs typeface="Arial"/>
              </a:rPr>
              <a:t>dan</a:t>
            </a:r>
            <a:r>
              <a:rPr sz="1400" b="1" spc="7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25" dirty="0">
                <a:solidFill>
                  <a:srgbClr val="6F3C1F"/>
                </a:solidFill>
                <a:latin typeface="Arial"/>
                <a:cs typeface="Arial"/>
              </a:rPr>
              <a:t>kriteria</a:t>
            </a:r>
            <a:r>
              <a:rPr sz="1400" b="1" spc="7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6F3C1F"/>
                </a:solidFill>
                <a:latin typeface="Arial"/>
                <a:cs typeface="Arial"/>
              </a:rPr>
              <a:t>untuk</a:t>
            </a:r>
            <a:r>
              <a:rPr sz="1400" b="1" spc="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6F3C1F"/>
                </a:solidFill>
                <a:latin typeface="Arial"/>
                <a:cs typeface="Arial"/>
              </a:rPr>
              <a:t>kopi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540A8D-0114-A90F-66D0-16CFA21C6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800" y="133350"/>
            <a:ext cx="8153400" cy="738664"/>
          </a:xfrm>
        </p:spPr>
        <p:txBody>
          <a:bodyPr/>
          <a:lstStyle/>
          <a:p>
            <a:pPr algn="ctr"/>
            <a:r>
              <a:rPr lang="en-US" sz="2400" b="1" dirty="0"/>
              <a:t>IMPELEMENTASI </a:t>
            </a:r>
          </a:p>
          <a:p>
            <a:pPr algn="ctr"/>
            <a:r>
              <a:rPr lang="en-US" sz="2400" b="1" dirty="0"/>
              <a:t>CAPAIAN PROYEK PERUBAHAN JANGKA PENDEK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41B3E0-F4B8-E27E-F992-614ECE8C46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/>
        </p:blipFill>
        <p:spPr bwMode="auto">
          <a:xfrm>
            <a:off x="304800" y="895350"/>
            <a:ext cx="1332282" cy="1790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56BBFDD-C8EC-0677-99D8-688712CA6D71}"/>
              </a:ext>
            </a:extLst>
          </p:cNvPr>
          <p:cNvSpPr txBox="1"/>
          <p:nvPr/>
        </p:nvSpPr>
        <p:spPr>
          <a:xfrm>
            <a:off x="76201" y="2662532"/>
            <a:ext cx="1560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1. PEMBENTUKAN TIM EFEKTIF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00D0F1E-48FE-C20F-E12A-213E40F2E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4" t="5045" r="2074" b="36671"/>
          <a:stretch/>
        </p:blipFill>
        <p:spPr>
          <a:xfrm>
            <a:off x="1739727" y="1176055"/>
            <a:ext cx="2320263" cy="19354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0A138AC-407D-9B1D-F42E-4CFD3CB796F4}"/>
              </a:ext>
            </a:extLst>
          </p:cNvPr>
          <p:cNvSpPr txBox="1"/>
          <p:nvPr/>
        </p:nvSpPr>
        <p:spPr>
          <a:xfrm>
            <a:off x="1637082" y="3185752"/>
            <a:ext cx="232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2. STUDI BANDING KE KOPERASI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C0CD833-8DFE-F9E2-57AA-10EF4C3D3323}"/>
              </a:ext>
            </a:extLst>
          </p:cNvPr>
          <p:cNvSpPr txBox="1"/>
          <p:nvPr/>
        </p:nvSpPr>
        <p:spPr>
          <a:xfrm>
            <a:off x="4162634" y="2803731"/>
            <a:ext cx="23202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3. IDENTIFIKASI PERWAKO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F32112A-FA41-E90A-373E-EF58C7A89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704" y="852510"/>
            <a:ext cx="1934961" cy="20291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49276C5-15EB-304A-9298-8A3C99172F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880" y="879674"/>
            <a:ext cx="1934961" cy="14513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9529C17-FEA1-EF1D-1240-7E0E7446AF1D}"/>
              </a:ext>
            </a:extLst>
          </p:cNvPr>
          <p:cNvSpPr txBox="1"/>
          <p:nvPr/>
        </p:nvSpPr>
        <p:spPr>
          <a:xfrm>
            <a:off x="6699612" y="2319460"/>
            <a:ext cx="23202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4. SOSIALISASI/BIMTEK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CD857F3-632C-F281-F894-37AF6ADF9F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41" b="5657"/>
          <a:stretch/>
        </p:blipFill>
        <p:spPr bwMode="auto">
          <a:xfrm>
            <a:off x="6258062" y="3148789"/>
            <a:ext cx="2809737" cy="1410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D032AFF-0722-C7A3-9A8D-C854314C6466}"/>
              </a:ext>
            </a:extLst>
          </p:cNvPr>
          <p:cNvSpPr txBox="1"/>
          <p:nvPr/>
        </p:nvSpPr>
        <p:spPr>
          <a:xfrm>
            <a:off x="6257666" y="4563414"/>
            <a:ext cx="23202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5. PEMBUATAN WEBSITE</a:t>
            </a:r>
          </a:p>
        </p:txBody>
      </p:sp>
    </p:spTree>
    <p:extLst>
      <p:ext uri="{BB962C8B-B14F-4D97-AF65-F5344CB8AC3E}">
        <p14:creationId xmlns:p14="http://schemas.microsoft.com/office/powerpoint/2010/main" val="4065000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-304800" y="285750"/>
            <a:ext cx="6934200" cy="74876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140494" algn="r">
              <a:spcBef>
                <a:spcPts val="79"/>
              </a:spcBef>
            </a:pPr>
            <a:r>
              <a:rPr sz="2400" dirty="0">
                <a:solidFill>
                  <a:srgbClr val="000000"/>
                </a:solidFill>
                <a:latin typeface="Segoe UI"/>
                <a:cs typeface="Segoe UI"/>
              </a:rPr>
              <a:t>I</a:t>
            </a:r>
            <a:r>
              <a:rPr sz="2400" spc="4" dirty="0">
                <a:solidFill>
                  <a:srgbClr val="000000"/>
                </a:solidFill>
                <a:latin typeface="Segoe UI"/>
                <a:cs typeface="Segoe UI"/>
              </a:rPr>
              <a:t>M</a:t>
            </a:r>
            <a:r>
              <a:rPr sz="2400" spc="-4" dirty="0">
                <a:solidFill>
                  <a:srgbClr val="000000"/>
                </a:solidFill>
                <a:latin typeface="Segoe UI"/>
                <a:cs typeface="Segoe UI"/>
              </a:rPr>
              <a:t>PLEMEN</a:t>
            </a:r>
            <a:r>
              <a:rPr sz="2400" spc="-176" dirty="0">
                <a:solidFill>
                  <a:srgbClr val="000000"/>
                </a:solidFill>
                <a:latin typeface="Segoe UI"/>
                <a:cs typeface="Segoe UI"/>
              </a:rPr>
              <a:t>T</a:t>
            </a:r>
            <a:r>
              <a:rPr sz="2400" spc="-4" dirty="0">
                <a:solidFill>
                  <a:srgbClr val="000000"/>
                </a:solidFill>
                <a:latin typeface="Segoe UI"/>
                <a:cs typeface="Segoe UI"/>
              </a:rPr>
              <a:t>ASI  </a:t>
            </a:r>
            <a:r>
              <a:rPr sz="2400" dirty="0">
                <a:solidFill>
                  <a:srgbClr val="000000"/>
                </a:solidFill>
                <a:latin typeface="Segoe UI"/>
                <a:cs typeface="Segoe UI"/>
              </a:rPr>
              <a:t>KEPEMI</a:t>
            </a:r>
            <a:r>
              <a:rPr sz="2400" spc="4" dirty="0">
                <a:solidFill>
                  <a:srgbClr val="000000"/>
                </a:solidFill>
                <a:latin typeface="Segoe UI"/>
                <a:cs typeface="Segoe UI"/>
              </a:rPr>
              <a:t>M</a:t>
            </a:r>
            <a:r>
              <a:rPr sz="2400" spc="-11" dirty="0">
                <a:solidFill>
                  <a:srgbClr val="000000"/>
                </a:solidFill>
                <a:latin typeface="Segoe UI"/>
                <a:cs typeface="Segoe UI"/>
              </a:rPr>
              <a:t>P</a:t>
            </a:r>
            <a:r>
              <a:rPr sz="2400" dirty="0">
                <a:solidFill>
                  <a:srgbClr val="000000"/>
                </a:solidFill>
                <a:latin typeface="Segoe UI"/>
                <a:cs typeface="Segoe UI"/>
              </a:rPr>
              <a:t>IN</a:t>
            </a:r>
            <a:r>
              <a:rPr sz="2400" spc="-15" dirty="0">
                <a:solidFill>
                  <a:srgbClr val="000000"/>
                </a:solidFill>
                <a:latin typeface="Segoe UI"/>
                <a:cs typeface="Segoe UI"/>
              </a:rPr>
              <a:t>A</a:t>
            </a:r>
            <a:r>
              <a:rPr sz="2400" dirty="0">
                <a:solidFill>
                  <a:srgbClr val="000000"/>
                </a:solidFill>
                <a:latin typeface="Segoe UI"/>
                <a:cs typeface="Segoe UI"/>
              </a:rPr>
              <a:t>N</a:t>
            </a:r>
            <a:endParaRPr sz="2400" dirty="0">
              <a:latin typeface="Segoe UI"/>
              <a:cs typeface="Segoe UI"/>
            </a:endParaRPr>
          </a:p>
          <a:p>
            <a:pPr marR="3810" algn="r"/>
            <a:r>
              <a:rPr sz="2400" spc="-19" dirty="0">
                <a:solidFill>
                  <a:srgbClr val="000000"/>
                </a:solidFill>
                <a:latin typeface="Segoe UI"/>
                <a:cs typeface="Segoe UI"/>
              </a:rPr>
              <a:t>STRATEGIS</a:t>
            </a:r>
            <a:endParaRPr sz="2400" dirty="0">
              <a:latin typeface="Segoe UI"/>
              <a:cs typeface="Segoe U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666750"/>
            <a:ext cx="1418463" cy="127806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04785" y="4552840"/>
            <a:ext cx="2179320" cy="517930"/>
          </a:xfrm>
          <a:prstGeom prst="rect">
            <a:avLst/>
          </a:prstGeom>
          <a:solidFill>
            <a:srgbClr val="E3A70E"/>
          </a:solidFill>
        </p:spPr>
        <p:txBody>
          <a:bodyPr vert="horz" wrap="square" lIns="0" tIns="25241" rIns="0" bIns="0" rtlCol="0">
            <a:spAutoFit/>
          </a:bodyPr>
          <a:lstStyle/>
          <a:p>
            <a:pPr algn="ctr">
              <a:spcBef>
                <a:spcPts val="199"/>
              </a:spcBef>
            </a:pPr>
            <a:r>
              <a:rPr lang="en-US" sz="1600" b="1" spc="-26" dirty="0">
                <a:solidFill>
                  <a:srgbClr val="FF0000"/>
                </a:solidFill>
                <a:latin typeface="Trebuchet MS"/>
                <a:cs typeface="Trebuchet MS"/>
              </a:rPr>
              <a:t>BER</a:t>
            </a:r>
            <a:r>
              <a:rPr sz="1600" b="1" spc="-26" dirty="0">
                <a:solidFill>
                  <a:srgbClr val="FF0000"/>
                </a:solidFill>
                <a:latin typeface="Trebuchet MS"/>
                <a:cs typeface="Trebuchet MS"/>
              </a:rPr>
              <a:t>KOL</a:t>
            </a:r>
            <a:r>
              <a:rPr sz="1600" b="1" spc="-34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1600" b="1" spc="-11" dirty="0">
                <a:solidFill>
                  <a:srgbClr val="FF0000"/>
                </a:solidFill>
                <a:latin typeface="Trebuchet MS"/>
                <a:cs typeface="Trebuchet MS"/>
              </a:rPr>
              <a:t>BOR</a:t>
            </a:r>
            <a:r>
              <a:rPr sz="1600" b="1" spc="-19" dirty="0">
                <a:solidFill>
                  <a:srgbClr val="FF0000"/>
                </a:solidFill>
                <a:latin typeface="Trebuchet MS"/>
                <a:cs typeface="Trebuchet MS"/>
              </a:rPr>
              <a:t>A</a:t>
            </a:r>
            <a:r>
              <a:rPr sz="1600" b="1" spc="41" dirty="0">
                <a:solidFill>
                  <a:srgbClr val="FF0000"/>
                </a:solidFill>
                <a:latin typeface="Trebuchet MS"/>
                <a:cs typeface="Trebuchet MS"/>
              </a:rPr>
              <a:t>SI</a:t>
            </a:r>
            <a:r>
              <a:rPr sz="1600" b="1" spc="-49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b="1" spc="8" dirty="0">
                <a:solidFill>
                  <a:srgbClr val="FF0000"/>
                </a:solidFill>
                <a:latin typeface="Trebuchet MS"/>
                <a:cs typeface="Trebuchet MS"/>
              </a:rPr>
              <a:t>D</a:t>
            </a:r>
            <a:r>
              <a:rPr sz="1600" b="1" spc="-34" dirty="0">
                <a:solidFill>
                  <a:srgbClr val="FF0000"/>
                </a:solidFill>
                <a:latin typeface="Trebuchet MS"/>
                <a:cs typeface="Trebuchet MS"/>
              </a:rPr>
              <a:t>ENGAN</a:t>
            </a:r>
            <a:r>
              <a:rPr sz="1600" b="1" spc="-71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Trebuchet MS"/>
                <a:cs typeface="Trebuchet MS"/>
              </a:rPr>
              <a:t>STA</a:t>
            </a:r>
            <a:r>
              <a:rPr sz="1600" b="1" spc="-23" dirty="0">
                <a:solidFill>
                  <a:srgbClr val="FF0000"/>
                </a:solidFill>
                <a:latin typeface="Trebuchet MS"/>
                <a:cs typeface="Trebuchet MS"/>
              </a:rPr>
              <a:t>K</a:t>
            </a:r>
            <a:r>
              <a:rPr sz="1600" b="1" spc="-41" dirty="0">
                <a:solidFill>
                  <a:srgbClr val="FF0000"/>
                </a:solidFill>
                <a:latin typeface="Trebuchet MS"/>
                <a:cs typeface="Trebuchet MS"/>
              </a:rPr>
              <a:t>EH</a:t>
            </a:r>
            <a:r>
              <a:rPr sz="1600" b="1" spc="-23" dirty="0">
                <a:solidFill>
                  <a:srgbClr val="FF0000"/>
                </a:solidFill>
                <a:latin typeface="Trebuchet MS"/>
                <a:cs typeface="Trebuchet MS"/>
              </a:rPr>
              <a:t>OLDER</a:t>
            </a:r>
            <a:endParaRPr sz="160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F654A8-B470-146C-8588-97708B5A40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9" y="3216880"/>
            <a:ext cx="2340014" cy="14079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D919471-AA30-6069-0396-6B56ED1DF0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49" y="1015463"/>
            <a:ext cx="2085162" cy="1563970"/>
          </a:xfrm>
          <a:prstGeom prst="rect">
            <a:avLst/>
          </a:prstGeom>
        </p:spPr>
      </p:pic>
      <p:sp>
        <p:nvSpPr>
          <p:cNvPr id="6" name="object 17">
            <a:extLst>
              <a:ext uri="{FF2B5EF4-FFF2-40B4-BE49-F238E27FC236}">
                <a16:creationId xmlns:a16="http://schemas.microsoft.com/office/drawing/2014/main" xmlns="" id="{8638FAE7-FD3C-214B-E794-1FCAD1D51E55}"/>
              </a:ext>
            </a:extLst>
          </p:cNvPr>
          <p:cNvSpPr txBox="1"/>
          <p:nvPr/>
        </p:nvSpPr>
        <p:spPr>
          <a:xfrm>
            <a:off x="310055" y="2598188"/>
            <a:ext cx="2368781" cy="271709"/>
          </a:xfrm>
          <a:prstGeom prst="rect">
            <a:avLst/>
          </a:prstGeom>
          <a:solidFill>
            <a:srgbClr val="E3A70E"/>
          </a:solidFill>
        </p:spPr>
        <p:txBody>
          <a:bodyPr vert="horz" wrap="square" lIns="0" tIns="25241" rIns="0" bIns="0" rtlCol="0">
            <a:spAutoFit/>
          </a:bodyPr>
          <a:lstStyle/>
          <a:p>
            <a:pPr algn="ctr">
              <a:spcBef>
                <a:spcPts val="199"/>
              </a:spcBef>
            </a:pPr>
            <a:r>
              <a:rPr lang="en-US" sz="1600" b="1" spc="-26" dirty="0">
                <a:solidFill>
                  <a:srgbClr val="FF0000"/>
                </a:solidFill>
                <a:latin typeface="Trebuchet MS"/>
                <a:cs typeface="Trebuchet MS"/>
              </a:rPr>
              <a:t>MEMBERIKAN PELATIHAN</a:t>
            </a:r>
            <a:endParaRPr sz="1600" dirty="0">
              <a:latin typeface="Trebuchet MS"/>
              <a:cs typeface="Trebuchet M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25C7977-B8C4-DB01-86CE-E4A76E7A25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619" y="2113671"/>
            <a:ext cx="3261703" cy="1764665"/>
          </a:xfrm>
          <a:prstGeom prst="rect">
            <a:avLst/>
          </a:prstGeom>
        </p:spPr>
      </p:pic>
      <p:sp>
        <p:nvSpPr>
          <p:cNvPr id="10" name="object 17">
            <a:extLst>
              <a:ext uri="{FF2B5EF4-FFF2-40B4-BE49-F238E27FC236}">
                <a16:creationId xmlns:a16="http://schemas.microsoft.com/office/drawing/2014/main" xmlns="" id="{E2A0EFB4-25F9-AE44-FBDB-09617747EA91}"/>
              </a:ext>
            </a:extLst>
          </p:cNvPr>
          <p:cNvSpPr txBox="1"/>
          <p:nvPr/>
        </p:nvSpPr>
        <p:spPr>
          <a:xfrm>
            <a:off x="5712619" y="3919383"/>
            <a:ext cx="3321349" cy="517930"/>
          </a:xfrm>
          <a:prstGeom prst="rect">
            <a:avLst/>
          </a:prstGeom>
          <a:solidFill>
            <a:srgbClr val="E3A70E"/>
          </a:solidFill>
        </p:spPr>
        <p:txBody>
          <a:bodyPr vert="horz" wrap="square" lIns="0" tIns="25241" rIns="0" bIns="0" rtlCol="0">
            <a:spAutoFit/>
          </a:bodyPr>
          <a:lstStyle/>
          <a:p>
            <a:pPr algn="ctr">
              <a:spcBef>
                <a:spcPts val="199"/>
              </a:spcBef>
            </a:pPr>
            <a:r>
              <a:rPr lang="en-US" sz="1600" b="1" spc="-26" dirty="0">
                <a:solidFill>
                  <a:srgbClr val="FF0000"/>
                </a:solidFill>
                <a:latin typeface="Trebuchet MS"/>
                <a:cs typeface="Trebuchet MS"/>
              </a:rPr>
              <a:t>MENDAPATKAN DUKUNGAN DARI PENGGIAT KOPI</a:t>
            </a:r>
            <a:endParaRPr sz="1600" dirty="0">
              <a:latin typeface="Trebuchet MS"/>
              <a:cs typeface="Trebuchet M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F765E29-D755-601E-C6E9-6AC80C06786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3"/>
          <a:stretch/>
        </p:blipFill>
        <p:spPr bwMode="auto">
          <a:xfrm>
            <a:off x="3055345" y="1450684"/>
            <a:ext cx="2487596" cy="30161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object 17">
            <a:extLst>
              <a:ext uri="{FF2B5EF4-FFF2-40B4-BE49-F238E27FC236}">
                <a16:creationId xmlns:a16="http://schemas.microsoft.com/office/drawing/2014/main" xmlns="" id="{67D650CA-4280-7EF8-3CF2-E256E67CF170}"/>
              </a:ext>
            </a:extLst>
          </p:cNvPr>
          <p:cNvSpPr txBox="1"/>
          <p:nvPr/>
        </p:nvSpPr>
        <p:spPr>
          <a:xfrm>
            <a:off x="3044905" y="4411351"/>
            <a:ext cx="2526935" cy="517930"/>
          </a:xfrm>
          <a:prstGeom prst="rect">
            <a:avLst/>
          </a:prstGeom>
          <a:solidFill>
            <a:srgbClr val="E3A70E"/>
          </a:solidFill>
        </p:spPr>
        <p:txBody>
          <a:bodyPr vert="horz" wrap="square" lIns="0" tIns="25241" rIns="0" bIns="0" rtlCol="0">
            <a:spAutoFit/>
          </a:bodyPr>
          <a:lstStyle/>
          <a:p>
            <a:pPr algn="ctr">
              <a:spcBef>
                <a:spcPts val="199"/>
              </a:spcBef>
            </a:pPr>
            <a:r>
              <a:rPr lang="en-US" sz="1600" b="1" spc="-26" dirty="0">
                <a:solidFill>
                  <a:srgbClr val="FF0000"/>
                </a:solidFill>
                <a:latin typeface="Trebuchet MS"/>
                <a:cs typeface="Trebuchet MS"/>
              </a:rPr>
              <a:t>MEMBERIKAN BANTUAN SAPRAS 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6EC4AF8-3671-2C98-5EA4-A353FDBB43AC}"/>
              </a:ext>
            </a:extLst>
          </p:cNvPr>
          <p:cNvSpPr txBox="1"/>
          <p:nvPr/>
        </p:nvSpPr>
        <p:spPr>
          <a:xfrm>
            <a:off x="76200" y="133350"/>
            <a:ext cx="6639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PROJECT LEADER TELAH MAMPU MEMITIGASI RESIKO YANG ADA</a:t>
            </a:r>
          </a:p>
          <a:p>
            <a:endParaRPr lang="en-US" b="1" dirty="0"/>
          </a:p>
          <a:p>
            <a:endParaRPr lang="en-ID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34D2DB-2C22-4BCB-8E2C-33C2E4AE25CB}"/>
              </a:ext>
            </a:extLst>
          </p:cNvPr>
          <p:cNvSpPr txBox="1"/>
          <p:nvPr/>
        </p:nvSpPr>
        <p:spPr>
          <a:xfrm>
            <a:off x="2767612" y="817424"/>
            <a:ext cx="19332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POTENSI RESIKO: </a:t>
            </a:r>
            <a:r>
              <a:rPr lang="en-US" dirty="0"/>
              <a:t>FLUTUASI HARGA.</a:t>
            </a:r>
          </a:p>
          <a:p>
            <a:endParaRPr lang="en-US" dirty="0"/>
          </a:p>
          <a:p>
            <a:r>
              <a:rPr lang="en-US" b="1" dirty="0"/>
              <a:t>MITIGASI</a:t>
            </a:r>
            <a:r>
              <a:rPr lang="en-US" dirty="0"/>
              <a:t>: KONTRAK BERJANGKA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530FA66-0C16-C2FF-A2CF-DBB221C7D4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347" y="799416"/>
            <a:ext cx="2118360" cy="21405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C8F78A-562D-9356-45FF-5A070900147F}"/>
              </a:ext>
            </a:extLst>
          </p:cNvPr>
          <p:cNvSpPr txBox="1"/>
          <p:nvPr/>
        </p:nvSpPr>
        <p:spPr>
          <a:xfrm>
            <a:off x="2971800" y="3207932"/>
            <a:ext cx="19332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POTENSI RESIKO: </a:t>
            </a:r>
            <a:r>
              <a:rPr lang="en-US" dirty="0"/>
              <a:t>RESIKO KUALITAS.</a:t>
            </a:r>
          </a:p>
          <a:p>
            <a:endParaRPr lang="en-US" dirty="0"/>
          </a:p>
          <a:p>
            <a:r>
              <a:rPr lang="en-US" b="1" dirty="0"/>
              <a:t>MITIGASI</a:t>
            </a:r>
            <a:r>
              <a:rPr lang="en-US" dirty="0"/>
              <a:t>: KONTROL KUALITAS/ SOP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2535E8E-4F26-A0E9-770B-539298F93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88" y="3294520"/>
            <a:ext cx="2784075" cy="1581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8BFECF8-E6B9-CF45-5F41-E59372858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972" y="662998"/>
            <a:ext cx="3048000" cy="1714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950AA85-832E-8871-85A8-BAF6346CA538}"/>
              </a:ext>
            </a:extLst>
          </p:cNvPr>
          <p:cNvSpPr txBox="1"/>
          <p:nvPr/>
        </p:nvSpPr>
        <p:spPr>
          <a:xfrm>
            <a:off x="4752606" y="2377498"/>
            <a:ext cx="4391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POTENSI RESIKO: </a:t>
            </a:r>
            <a:r>
              <a:rPr lang="en-US" dirty="0"/>
              <a:t>RESIKO LINGKUNGAN.</a:t>
            </a:r>
          </a:p>
          <a:p>
            <a:r>
              <a:rPr lang="en-US" b="1" dirty="0"/>
              <a:t>MITIGASI</a:t>
            </a:r>
            <a:r>
              <a:rPr lang="en-US" dirty="0"/>
              <a:t>: PERTANIAN RAMAH LINGKUNGAN</a:t>
            </a:r>
            <a:endParaRPr lang="en-ID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9545E68-AA68-53EF-76A7-C98FD49C3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340" y="3027512"/>
            <a:ext cx="3048000" cy="17145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9B05BA0-1F85-E7F1-D75C-AB73AE291C23}"/>
              </a:ext>
            </a:extLst>
          </p:cNvPr>
          <p:cNvSpPr txBox="1"/>
          <p:nvPr/>
        </p:nvSpPr>
        <p:spPr>
          <a:xfrm>
            <a:off x="5105400" y="4552504"/>
            <a:ext cx="4391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POTENSI RESIKO: </a:t>
            </a:r>
            <a:r>
              <a:rPr lang="en-US" dirty="0"/>
              <a:t>PERSAINGAN.</a:t>
            </a:r>
          </a:p>
          <a:p>
            <a:r>
              <a:rPr lang="en-US" b="1" dirty="0"/>
              <a:t>MITIGASI</a:t>
            </a:r>
            <a:r>
              <a:rPr lang="en-US" dirty="0"/>
              <a:t>: BRANDING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644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xmlns="" id="{CB3D51A3-634C-AEB1-1217-9BF9E52B060A}"/>
              </a:ext>
            </a:extLst>
          </p:cNvPr>
          <p:cNvGrpSpPr/>
          <p:nvPr/>
        </p:nvGrpSpPr>
        <p:grpSpPr>
          <a:xfrm>
            <a:off x="0" y="0"/>
            <a:ext cx="3705225" cy="5143500"/>
            <a:chOff x="0" y="0"/>
            <a:chExt cx="4940300" cy="685800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xmlns="" id="{DFB247DD-B597-E0F6-8872-DB6227A5A3A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916423" cy="6857997"/>
            </a:xfrm>
            <a:prstGeom prst="rect">
              <a:avLst/>
            </a:prstGeom>
          </p:spPr>
        </p:pic>
        <p:sp>
          <p:nvSpPr>
            <p:cNvPr id="4" name="object 5">
              <a:extLst>
                <a:ext uri="{FF2B5EF4-FFF2-40B4-BE49-F238E27FC236}">
                  <a16:creationId xmlns:a16="http://schemas.microsoft.com/office/drawing/2014/main" xmlns="" id="{A567FF9C-075A-4F11-ACB5-FAD2CC2CBC14}"/>
                </a:ext>
              </a:extLst>
            </p:cNvPr>
            <p:cNvSpPr/>
            <p:nvPr/>
          </p:nvSpPr>
          <p:spPr>
            <a:xfrm>
              <a:off x="2968879" y="4120769"/>
              <a:ext cx="1971675" cy="914400"/>
            </a:xfrm>
            <a:custGeom>
              <a:avLst/>
              <a:gdLst/>
              <a:ahLst/>
              <a:cxnLst/>
              <a:rect l="l" t="t" r="r" b="b"/>
              <a:pathLst>
                <a:path w="1971675" h="914400">
                  <a:moveTo>
                    <a:pt x="1971294" y="0"/>
                  </a:moveTo>
                  <a:lnTo>
                    <a:pt x="0" y="0"/>
                  </a:lnTo>
                  <a:lnTo>
                    <a:pt x="0" y="914399"/>
                  </a:lnTo>
                  <a:lnTo>
                    <a:pt x="1971294" y="914399"/>
                  </a:lnTo>
                  <a:lnTo>
                    <a:pt x="1971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lnSpc>
                  <a:spcPct val="200000"/>
                </a:lnSpc>
              </a:pPr>
              <a:endParaRPr sz="1350"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xmlns="" id="{E7F6534E-2139-DC56-CBA1-CB196666649A}"/>
              </a:ext>
            </a:extLst>
          </p:cNvPr>
          <p:cNvSpPr txBox="1"/>
          <p:nvPr/>
        </p:nvSpPr>
        <p:spPr>
          <a:xfrm>
            <a:off x="3352800" y="87223"/>
            <a:ext cx="5791200" cy="4880984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400" spc="176" dirty="0">
                <a:latin typeface="Tahoma"/>
                <a:cs typeface="Tahoma"/>
              </a:rPr>
              <a:t>TELAH MAMPU </a:t>
            </a:r>
            <a:r>
              <a:rPr lang="en-US" sz="1400" b="1" spc="176" dirty="0">
                <a:latin typeface="Tahoma"/>
                <a:cs typeface="Tahoma"/>
              </a:rPr>
              <a:t>MENGELOLA SUMBER DAYA YANG ADA</a:t>
            </a: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r>
              <a:rPr lang="en-US" sz="1400" spc="176" dirty="0">
                <a:latin typeface="Tahoma"/>
                <a:cs typeface="Tahoma"/>
              </a:rPr>
              <a:t>SDM –TIM EFEKTIF : </a:t>
            </a:r>
          </a:p>
          <a:p>
            <a:pPr marL="9525" marR="3810"/>
            <a:endParaRPr lang="en-US" sz="1400" spc="176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9525" marR="3810"/>
            <a:endParaRPr lang="en-US" sz="1400" spc="176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9525" marR="3810"/>
            <a:endParaRPr lang="en-US" sz="1400" spc="176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9525" marR="3810"/>
            <a:endParaRPr lang="en-US" sz="1400" spc="176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9525" marR="3810"/>
            <a:endParaRPr lang="en-US" sz="1400" spc="176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9525" marR="3810"/>
            <a:r>
              <a:rPr lang="en-US" sz="1400" spc="176" dirty="0">
                <a:solidFill>
                  <a:srgbClr val="FF0000"/>
                </a:solidFill>
                <a:latin typeface="Tahoma"/>
                <a:cs typeface="Tahoma"/>
              </a:rPr>
              <a:t>		   </a:t>
            </a:r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TIM EFEKTIF      </a:t>
            </a:r>
            <a:r>
              <a:rPr lang="en-US" sz="1400" spc="176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SOP</a:t>
            </a:r>
          </a:p>
          <a:p>
            <a:pPr marL="9525" marR="3810"/>
            <a:endParaRPr lang="en-US" sz="1400" spc="176" dirty="0">
              <a:latin typeface="Tahoma"/>
              <a:cs typeface="Tahoma"/>
            </a:endParaRPr>
          </a:p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  </a:t>
            </a: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  		</a:t>
            </a:r>
          </a:p>
          <a:p>
            <a:pPr marL="9525" marR="3810"/>
            <a:endParaRPr lang="en-US" sz="1400" b="1" spc="176" dirty="0">
              <a:latin typeface="Tahoma"/>
              <a:cs typeface="Tahoma"/>
            </a:endParaRPr>
          </a:p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  </a:t>
            </a:r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DUKUNGAN	EFISIENSI </a:t>
            </a:r>
          </a:p>
          <a:p>
            <a:pPr marL="9525" marR="3810"/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STAKEHOLDER	BIAYA 	</a:t>
            </a:r>
          </a:p>
          <a:p>
            <a:pPr marL="9525" marR="3810"/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		PROMOSI</a:t>
            </a: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en-US" sz="1400" b="1" spc="176" dirty="0">
                <a:solidFill>
                  <a:srgbClr val="FF0000"/>
                </a:solidFill>
                <a:latin typeface="Tahoma"/>
                <a:cs typeface="Tahoma"/>
              </a:rPr>
              <a:t>				    DASAR HUKUM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3F1D68-31F1-4408-78E6-F517C5F43E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345" y="579579"/>
            <a:ext cx="1508516" cy="11314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CDEA900-8D2B-AA5D-F5F6-B2A0F8EE8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777" y="577298"/>
            <a:ext cx="2212363" cy="12564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541EBF0-404E-2BF5-29E0-0DA4D8F873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879" y="2495550"/>
            <a:ext cx="1071121" cy="14281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8F3FC73-3E6C-CD13-1B7D-AC004CEDF1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281" b="17016"/>
          <a:stretch/>
        </p:blipFill>
        <p:spPr bwMode="auto">
          <a:xfrm>
            <a:off x="5120644" y="2488554"/>
            <a:ext cx="1790217" cy="1435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30B9551-2694-98A5-28DC-EBF43A4286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09" y="2111154"/>
            <a:ext cx="1560434" cy="242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97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D48236B-FBD3-E6E1-41CA-1F2CB84B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2F270653-69ED-46A1-BED4-DBDEB7ADF5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8CAAC"/>
          </a:solidFill>
        </p:spPr>
        <p:txBody>
          <a:bodyPr wrap="square" lIns="0" tIns="0" rIns="0" bIns="0" rtlCol="0"/>
          <a:lstStyle/>
          <a:p>
            <a:pPr>
              <a:lnSpc>
                <a:spcPct val="200000"/>
              </a:lnSpc>
            </a:pPr>
            <a:endParaRPr sz="135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3939F60D-0A6A-3337-933F-5C421396AA25}"/>
              </a:ext>
            </a:extLst>
          </p:cNvPr>
          <p:cNvSpPr txBox="1"/>
          <p:nvPr/>
        </p:nvSpPr>
        <p:spPr>
          <a:xfrm>
            <a:off x="238217" y="438150"/>
            <a:ext cx="8905783" cy="1205619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600" b="1" spc="176" dirty="0">
                <a:latin typeface="Tahoma"/>
                <a:cs typeface="Tahoma"/>
              </a:rPr>
              <a:t>PROJECT LEADER TELAH MAMPU BERKOMUNIKASI SECARA INTENS DENGAN MENTOR DAN COACH SERTA MEMIMPIN TIM EFEKTIF MENCAPAI HASIL PROPER YANG DIHARAPKAN </a:t>
            </a:r>
            <a:endParaRPr lang="en-US" sz="2700" b="1" spc="176" dirty="0">
              <a:latin typeface="Tahoma"/>
              <a:cs typeface="Tahoma"/>
            </a:endParaRPr>
          </a:p>
          <a:p>
            <a:pPr marL="9525" marR="3810"/>
            <a:endParaRPr lang="en-US" sz="2700" b="1" spc="176" dirty="0">
              <a:latin typeface="Tahoma"/>
              <a:cs typeface="Tahom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907D3A-5C05-DAE2-A966-30AC0B1C35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t="-2484" r="22858" b="2484"/>
          <a:stretch/>
        </p:blipFill>
        <p:spPr>
          <a:xfrm>
            <a:off x="409906" y="1504950"/>
            <a:ext cx="1722740" cy="1407747"/>
          </a:xfrm>
          <a:prstGeom prst="rect">
            <a:avLst/>
          </a:prstGeom>
        </p:spPr>
      </p:pic>
      <p:sp>
        <p:nvSpPr>
          <p:cNvPr id="4" name="object 11">
            <a:extLst>
              <a:ext uri="{FF2B5EF4-FFF2-40B4-BE49-F238E27FC236}">
                <a16:creationId xmlns:a16="http://schemas.microsoft.com/office/drawing/2014/main" xmlns="" id="{CDF277A2-2385-2643-698D-69E07D92556F}"/>
              </a:ext>
            </a:extLst>
          </p:cNvPr>
          <p:cNvSpPr txBox="1">
            <a:spLocks/>
          </p:cNvSpPr>
          <p:nvPr/>
        </p:nvSpPr>
        <p:spPr>
          <a:xfrm>
            <a:off x="76200" y="2956790"/>
            <a:ext cx="2209800" cy="50254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9525" marR="3810" indent="140494" algn="ctr">
              <a:spcBef>
                <a:spcPts val="79"/>
              </a:spcBef>
            </a:pPr>
            <a:r>
              <a:rPr lang="en-US" sz="1600" kern="0" dirty="0">
                <a:solidFill>
                  <a:srgbClr val="FF0000"/>
                </a:solidFill>
                <a:latin typeface="Segoe UI"/>
                <a:cs typeface="Segoe UI"/>
              </a:rPr>
              <a:t>KOMUNIKASI DENGAN COACH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C6456C-11C0-A998-BF86-1BEEE6D6AA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2" t="4961" r="-425"/>
          <a:stretch/>
        </p:blipFill>
        <p:spPr>
          <a:xfrm>
            <a:off x="2254558" y="1943641"/>
            <a:ext cx="2100410" cy="1573103"/>
          </a:xfrm>
          <a:prstGeom prst="rect">
            <a:avLst/>
          </a:prstGeom>
        </p:spPr>
      </p:pic>
      <p:sp>
        <p:nvSpPr>
          <p:cNvPr id="7" name="object 11">
            <a:extLst>
              <a:ext uri="{FF2B5EF4-FFF2-40B4-BE49-F238E27FC236}">
                <a16:creationId xmlns:a16="http://schemas.microsoft.com/office/drawing/2014/main" xmlns="" id="{6D194EFE-7BF7-B324-FAD3-7718971F4882}"/>
              </a:ext>
            </a:extLst>
          </p:cNvPr>
          <p:cNvSpPr txBox="1">
            <a:spLocks/>
          </p:cNvSpPr>
          <p:nvPr/>
        </p:nvSpPr>
        <p:spPr>
          <a:xfrm>
            <a:off x="2071382" y="3531010"/>
            <a:ext cx="2209800" cy="50254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9525" marR="3810" indent="140494" algn="ctr">
              <a:spcBef>
                <a:spcPts val="79"/>
              </a:spcBef>
            </a:pPr>
            <a:r>
              <a:rPr lang="en-US" sz="1600" kern="0" dirty="0">
                <a:solidFill>
                  <a:srgbClr val="FF0000"/>
                </a:solidFill>
                <a:latin typeface="Segoe UI"/>
                <a:cs typeface="Segoe UI"/>
              </a:rPr>
              <a:t>KOMUNIKASI DENGAN MENTOR</a:t>
            </a: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id="{E4984C8B-82A7-12F1-47A5-FF3F9CC203AF}"/>
              </a:ext>
            </a:extLst>
          </p:cNvPr>
          <p:cNvSpPr txBox="1">
            <a:spLocks/>
          </p:cNvSpPr>
          <p:nvPr/>
        </p:nvSpPr>
        <p:spPr>
          <a:xfrm>
            <a:off x="4321287" y="4060120"/>
            <a:ext cx="2209800" cy="50254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9525" marR="3810" indent="140494" algn="ctr">
              <a:spcBef>
                <a:spcPts val="79"/>
              </a:spcBef>
            </a:pPr>
            <a:r>
              <a:rPr lang="en-US" sz="1600" kern="0" dirty="0">
                <a:solidFill>
                  <a:srgbClr val="FF0000"/>
                </a:solidFill>
                <a:latin typeface="Segoe UI"/>
                <a:cs typeface="Segoe UI"/>
              </a:rPr>
              <a:t>KOMUNIKASI DENGAN TIM EFEKTIF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A536FB1-CBAC-CF08-424C-4AD0F3027C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94" y="1398634"/>
            <a:ext cx="1910411" cy="2547214"/>
          </a:xfrm>
          <a:prstGeom prst="rect">
            <a:avLst/>
          </a:prstGeom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596D55AA-B53F-A186-740C-43A38B9FF2DA}"/>
              </a:ext>
            </a:extLst>
          </p:cNvPr>
          <p:cNvSpPr txBox="1">
            <a:spLocks/>
          </p:cNvSpPr>
          <p:nvPr/>
        </p:nvSpPr>
        <p:spPr>
          <a:xfrm>
            <a:off x="6847334" y="4170293"/>
            <a:ext cx="2209800" cy="74876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>
            <a:lvl1pPr>
              <a:defRPr sz="3000" b="1" i="0">
                <a:solidFill>
                  <a:srgbClr val="6F3C1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9525" marR="3810" indent="140494" algn="ctr">
              <a:spcBef>
                <a:spcPts val="79"/>
              </a:spcBef>
            </a:pPr>
            <a:r>
              <a:rPr lang="en-US" sz="1600" kern="0" dirty="0">
                <a:solidFill>
                  <a:srgbClr val="FF0000"/>
                </a:solidFill>
                <a:latin typeface="Segoe UI"/>
                <a:cs typeface="Segoe UI"/>
              </a:rPr>
              <a:t>KOMUNIKASI DENGAN STAKEHOLDER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22392BC-EBC2-5DDD-0050-CE57B9F955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558" y="2094396"/>
            <a:ext cx="2290734" cy="172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5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3">
            <a:extLst>
              <a:ext uri="{FF2B5EF4-FFF2-40B4-BE49-F238E27FC236}">
                <a16:creationId xmlns:a16="http://schemas.microsoft.com/office/drawing/2014/main" xmlns="" id="{73746868-5F7D-DA7D-FC2C-437C96D3003F}"/>
              </a:ext>
            </a:extLst>
          </p:cNvPr>
          <p:cNvGrpSpPr/>
          <p:nvPr/>
        </p:nvGrpSpPr>
        <p:grpSpPr>
          <a:xfrm>
            <a:off x="0" y="0"/>
            <a:ext cx="3705225" cy="5143500"/>
            <a:chOff x="0" y="0"/>
            <a:chExt cx="4940300" cy="685800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xmlns="" id="{738C52AD-B387-C853-8535-CC5C38A7DC3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916423" cy="6857997"/>
            </a:xfrm>
            <a:prstGeom prst="rect">
              <a:avLst/>
            </a:prstGeom>
          </p:spPr>
        </p:pic>
        <p:sp>
          <p:nvSpPr>
            <p:cNvPr id="4" name="object 5">
              <a:extLst>
                <a:ext uri="{FF2B5EF4-FFF2-40B4-BE49-F238E27FC236}">
                  <a16:creationId xmlns:a16="http://schemas.microsoft.com/office/drawing/2014/main" xmlns="" id="{753E8984-731D-CFDE-C3F9-10674FD591E7}"/>
                </a:ext>
              </a:extLst>
            </p:cNvPr>
            <p:cNvSpPr/>
            <p:nvPr/>
          </p:nvSpPr>
          <p:spPr>
            <a:xfrm>
              <a:off x="2968879" y="4120769"/>
              <a:ext cx="1971675" cy="914400"/>
            </a:xfrm>
            <a:custGeom>
              <a:avLst/>
              <a:gdLst/>
              <a:ahLst/>
              <a:cxnLst/>
              <a:rect l="l" t="t" r="r" b="b"/>
              <a:pathLst>
                <a:path w="1971675" h="914400">
                  <a:moveTo>
                    <a:pt x="1971294" y="0"/>
                  </a:moveTo>
                  <a:lnTo>
                    <a:pt x="0" y="0"/>
                  </a:lnTo>
                  <a:lnTo>
                    <a:pt x="0" y="914399"/>
                  </a:lnTo>
                  <a:lnTo>
                    <a:pt x="1971294" y="914399"/>
                  </a:lnTo>
                  <a:lnTo>
                    <a:pt x="1971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lnSpc>
                  <a:spcPct val="200000"/>
                </a:lnSpc>
              </a:pPr>
              <a:endParaRPr sz="1350"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xmlns="" id="{06DF9B19-A556-2222-D27E-346BA72CFAEB}"/>
              </a:ext>
            </a:extLst>
          </p:cNvPr>
          <p:cNvSpPr txBox="1"/>
          <p:nvPr/>
        </p:nvSpPr>
        <p:spPr>
          <a:xfrm>
            <a:off x="152400" y="285750"/>
            <a:ext cx="8991600" cy="636232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PROJECT LEADER TELAH MAMPU MENCAPAI FAKTOR KUNCI KEBERHASILAN</a:t>
            </a:r>
            <a:endParaRPr lang="en-US" sz="2400" b="1" spc="176" dirty="0">
              <a:latin typeface="Tahoma"/>
              <a:cs typeface="Tahoma"/>
            </a:endParaRPr>
          </a:p>
          <a:p>
            <a:pPr marL="9525" marR="3810"/>
            <a:endParaRPr lang="en-US" sz="2400" b="1" spc="176" dirty="0">
              <a:latin typeface="Tahoma"/>
              <a:cs typeface="Tahom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D47D1D-2C58-E1EA-6E4B-4039A3439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93" y="737552"/>
            <a:ext cx="2476730" cy="1393160"/>
          </a:xfrm>
          <a:prstGeom prst="rect">
            <a:avLst/>
          </a:prstGeom>
        </p:spPr>
      </p:pic>
      <p:sp>
        <p:nvSpPr>
          <p:cNvPr id="8" name="object 6">
            <a:extLst>
              <a:ext uri="{FF2B5EF4-FFF2-40B4-BE49-F238E27FC236}">
                <a16:creationId xmlns:a16="http://schemas.microsoft.com/office/drawing/2014/main" xmlns="" id="{F6AF93B0-72F6-AA58-7820-F13A850C0CE9}"/>
              </a:ext>
            </a:extLst>
          </p:cNvPr>
          <p:cNvSpPr txBox="1"/>
          <p:nvPr/>
        </p:nvSpPr>
        <p:spPr>
          <a:xfrm>
            <a:off x="3767593" y="2076325"/>
            <a:ext cx="2653325" cy="482344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MAMPU MEMITIGASI RESIKO</a:t>
            </a:r>
            <a:endParaRPr lang="en-US" sz="2400" b="1" spc="176" dirty="0">
              <a:latin typeface="Tahoma"/>
              <a:cs typeface="Tahom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E84D5CE-B074-23D7-03AF-760DB6DD40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204" y="1405989"/>
            <a:ext cx="1974255" cy="2106616"/>
          </a:xfrm>
          <a:prstGeom prst="rect">
            <a:avLst/>
          </a:prstGeom>
        </p:spPr>
      </p:pic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22C9C8D6-EDB8-696D-2A24-7FA7BB1EA7F7}"/>
              </a:ext>
            </a:extLst>
          </p:cNvPr>
          <p:cNvSpPr txBox="1"/>
          <p:nvPr/>
        </p:nvSpPr>
        <p:spPr>
          <a:xfrm>
            <a:off x="6617193" y="698327"/>
            <a:ext cx="2923542" cy="697787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SUDAH BEKERJASAMA DENGAN RUMAH PRODUKSI KOPI</a:t>
            </a:r>
            <a:endParaRPr lang="en-US" sz="2400" b="1" spc="176" dirty="0">
              <a:latin typeface="Tahoma"/>
              <a:cs typeface="Tahom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C633B8D-0872-61A8-AC09-A6EE1799C3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986" y="2942769"/>
            <a:ext cx="1585913" cy="2114550"/>
          </a:xfrm>
          <a:prstGeom prst="rect">
            <a:avLst/>
          </a:prstGeom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xmlns="" id="{9968A880-8C3E-83E0-55A3-335C992BBB13}"/>
              </a:ext>
            </a:extLst>
          </p:cNvPr>
          <p:cNvSpPr txBox="1"/>
          <p:nvPr/>
        </p:nvSpPr>
        <p:spPr>
          <a:xfrm>
            <a:off x="5272898" y="4083490"/>
            <a:ext cx="3566301" cy="482344"/>
          </a:xfrm>
          <a:prstGeom prst="rect">
            <a:avLst/>
          </a:prstGeom>
        </p:spPr>
        <p:txBody>
          <a:bodyPr vert="horz" wrap="square" lIns="0" tIns="50959" rIns="0" bIns="0" rtlCol="0">
            <a:spAutoFit/>
          </a:bodyPr>
          <a:lstStyle/>
          <a:p>
            <a:pPr marL="9525" marR="3810"/>
            <a:r>
              <a:rPr lang="en-US" sz="1400" b="1" spc="176" dirty="0">
                <a:latin typeface="Tahoma"/>
                <a:cs typeface="Tahoma"/>
              </a:rPr>
              <a:t>MAMPU BERKOLABORASI DENGAN STAKEHOLDER </a:t>
            </a:r>
            <a:endParaRPr lang="en-US" sz="2400" b="1" spc="176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6849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sz="half" idx="2"/>
          </p:nvPr>
        </p:nvSpPr>
        <p:spPr>
          <a:xfrm>
            <a:off x="2141300" y="1439545"/>
            <a:ext cx="2353230" cy="3000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2450" algn="r">
              <a:lnSpc>
                <a:spcPct val="100000"/>
              </a:lnSpc>
              <a:spcBef>
                <a:spcPts val="100"/>
              </a:spcBef>
            </a:pPr>
            <a:r>
              <a:rPr sz="1400" spc="-20" dirty="0"/>
              <a:t>Pemenuhan</a:t>
            </a:r>
            <a:r>
              <a:rPr sz="1400" spc="90" dirty="0"/>
              <a:t> </a:t>
            </a:r>
            <a:r>
              <a:rPr sz="1400" spc="10" dirty="0"/>
              <a:t>fasilitas</a:t>
            </a:r>
            <a:r>
              <a:rPr sz="1400" spc="75" dirty="0"/>
              <a:t> </a:t>
            </a:r>
            <a:r>
              <a:rPr sz="1400" spc="30" dirty="0"/>
              <a:t>dan </a:t>
            </a:r>
            <a:r>
              <a:rPr sz="1400" spc="-484" dirty="0"/>
              <a:t> </a:t>
            </a:r>
            <a:r>
              <a:rPr sz="1400" spc="20" dirty="0"/>
              <a:t>infrastuktur</a:t>
            </a:r>
            <a:r>
              <a:rPr sz="1400" spc="80" dirty="0"/>
              <a:t> </a:t>
            </a:r>
            <a:r>
              <a:rPr sz="1400" spc="10" dirty="0"/>
              <a:t>pengelolaan</a:t>
            </a:r>
            <a:r>
              <a:rPr sz="1400" spc="65" dirty="0"/>
              <a:t> </a:t>
            </a:r>
            <a:r>
              <a:rPr sz="1400" spc="-15" dirty="0"/>
              <a:t>kopi</a:t>
            </a:r>
          </a:p>
          <a:p>
            <a:pPr marR="5715" algn="r">
              <a:lnSpc>
                <a:spcPct val="100000"/>
              </a:lnSpc>
            </a:pPr>
            <a:r>
              <a:rPr sz="1400" spc="-20" dirty="0"/>
              <a:t>secara</a:t>
            </a:r>
            <a:r>
              <a:rPr sz="1400" spc="25" dirty="0"/>
              <a:t> </a:t>
            </a:r>
            <a:r>
              <a:rPr sz="1400" spc="-20" dirty="0"/>
              <a:t>modern</a:t>
            </a:r>
          </a:p>
          <a:p>
            <a:pPr marL="808355">
              <a:lnSpc>
                <a:spcPct val="100000"/>
              </a:lnSpc>
              <a:spcBef>
                <a:spcPts val="1380"/>
              </a:spcBef>
            </a:pPr>
            <a:r>
              <a:rPr sz="1100" b="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Desember</a:t>
            </a:r>
            <a:r>
              <a:rPr sz="1100" b="0" spc="-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100" b="0" dirty="0">
                <a:solidFill>
                  <a:srgbClr val="2F1A0D"/>
                </a:solidFill>
                <a:latin typeface="Microsoft Sans Serif"/>
                <a:cs typeface="Microsoft Sans Serif"/>
              </a:rPr>
              <a:t>2024-</a:t>
            </a:r>
            <a:r>
              <a:rPr sz="1100" b="0" spc="-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100" b="0" dirty="0">
                <a:solidFill>
                  <a:srgbClr val="2F1A0D"/>
                </a:solidFill>
                <a:latin typeface="Microsoft Sans Serif"/>
                <a:cs typeface="Microsoft Sans Serif"/>
              </a:rPr>
              <a:t>s.d</a:t>
            </a:r>
            <a:r>
              <a:rPr sz="1100" b="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 Mei</a:t>
            </a:r>
            <a:r>
              <a:rPr sz="1100" b="0" spc="-2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100" b="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2025</a:t>
            </a:r>
            <a:endParaRPr sz="11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200" dirty="0">
              <a:latin typeface="Microsoft Sans Serif"/>
              <a:cs typeface="Microsoft Sans Serif"/>
            </a:endParaRPr>
          </a:p>
          <a:p>
            <a:pPr marL="96520" marR="5080" indent="394970" algn="r">
              <a:lnSpc>
                <a:spcPct val="100000"/>
              </a:lnSpc>
              <a:spcBef>
                <a:spcPts val="1315"/>
              </a:spcBef>
            </a:pPr>
            <a:r>
              <a:rPr sz="1400" spc="5" dirty="0"/>
              <a:t>Pengembangan</a:t>
            </a:r>
            <a:r>
              <a:rPr sz="1400" spc="50" dirty="0"/>
              <a:t> </a:t>
            </a:r>
            <a:r>
              <a:rPr sz="1400" spc="40" dirty="0"/>
              <a:t>berbagai </a:t>
            </a:r>
            <a:r>
              <a:rPr sz="1400" spc="-484" dirty="0"/>
              <a:t> </a:t>
            </a:r>
            <a:r>
              <a:rPr sz="1400" spc="40" dirty="0"/>
              <a:t>platform</a:t>
            </a:r>
            <a:r>
              <a:rPr sz="1400" spc="80" dirty="0"/>
              <a:t> </a:t>
            </a:r>
            <a:r>
              <a:rPr sz="1400" spc="30" dirty="0"/>
              <a:t>dan</a:t>
            </a:r>
            <a:r>
              <a:rPr sz="1400" spc="85" dirty="0"/>
              <a:t> </a:t>
            </a:r>
            <a:r>
              <a:rPr sz="1400" spc="-50" dirty="0"/>
              <a:t>e-commerce </a:t>
            </a:r>
            <a:r>
              <a:rPr sz="1400" spc="-45" dirty="0"/>
              <a:t> </a:t>
            </a:r>
            <a:r>
              <a:rPr sz="1400" spc="-10" dirty="0"/>
              <a:t>lokaspasar</a:t>
            </a:r>
            <a:r>
              <a:rPr sz="1400" spc="40" dirty="0"/>
              <a:t> </a:t>
            </a:r>
            <a:r>
              <a:rPr sz="1400" spc="15" dirty="0"/>
              <a:t>yang</a:t>
            </a:r>
            <a:r>
              <a:rPr sz="1400" spc="50" dirty="0"/>
              <a:t> </a:t>
            </a:r>
            <a:r>
              <a:rPr sz="1400" spc="-20" dirty="0"/>
              <a:t>mendukung </a:t>
            </a:r>
            <a:r>
              <a:rPr sz="1400" spc="-484" dirty="0"/>
              <a:t> </a:t>
            </a:r>
            <a:r>
              <a:rPr sz="1400" spc="35" dirty="0"/>
              <a:t>dalam</a:t>
            </a:r>
            <a:r>
              <a:rPr sz="1400" spc="60" dirty="0"/>
              <a:t> </a:t>
            </a:r>
            <a:r>
              <a:rPr sz="1400" spc="-65" dirty="0"/>
              <a:t>akses</a:t>
            </a:r>
            <a:r>
              <a:rPr sz="1400" spc="65" dirty="0"/>
              <a:t> </a:t>
            </a:r>
            <a:r>
              <a:rPr sz="1400" spc="10" dirty="0"/>
              <a:t>pemasaran</a:t>
            </a:r>
            <a:r>
              <a:rPr sz="1400" spc="50" dirty="0"/>
              <a:t> </a:t>
            </a:r>
            <a:r>
              <a:rPr sz="1400" spc="-15" dirty="0"/>
              <a:t>kopi</a:t>
            </a:r>
          </a:p>
          <a:p>
            <a:pPr marR="155575" algn="r">
              <a:lnSpc>
                <a:spcPts val="1365"/>
              </a:lnSpc>
            </a:pPr>
            <a:r>
              <a:rPr sz="1100" b="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Mei</a:t>
            </a:r>
            <a:r>
              <a:rPr sz="1100" b="0" spc="-3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100" b="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2025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51375" y="1411223"/>
            <a:ext cx="2609850" cy="2470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6F3C1F"/>
                </a:solidFill>
                <a:latin typeface="Arial"/>
                <a:cs typeface="Arial"/>
              </a:rPr>
              <a:t>Membangun</a:t>
            </a:r>
            <a:r>
              <a:rPr sz="1800" b="1" spc="4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6F3C1F"/>
                </a:solidFill>
                <a:latin typeface="Arial"/>
                <a:cs typeface="Arial"/>
              </a:rPr>
              <a:t>kolaborasi </a:t>
            </a:r>
            <a:r>
              <a:rPr sz="1800" b="1" spc="-484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-65" dirty="0">
                <a:solidFill>
                  <a:srgbClr val="6F3C1F"/>
                </a:solidFill>
                <a:latin typeface="Arial"/>
                <a:cs typeface="Arial"/>
              </a:rPr>
              <a:t>akses</a:t>
            </a:r>
            <a:r>
              <a:rPr sz="1800" b="1" spc="-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10" dirty="0">
                <a:solidFill>
                  <a:srgbClr val="6F3C1F"/>
                </a:solidFill>
                <a:latin typeface="Arial"/>
                <a:cs typeface="Arial"/>
              </a:rPr>
              <a:t>pasar </a:t>
            </a:r>
            <a:r>
              <a:rPr sz="1800" b="1" spc="5" dirty="0">
                <a:solidFill>
                  <a:srgbClr val="6F3C1F"/>
                </a:solidFill>
                <a:latin typeface="Arial"/>
                <a:cs typeface="Arial"/>
              </a:rPr>
              <a:t>lokal </a:t>
            </a:r>
            <a:r>
              <a:rPr sz="1800" b="1" spc="30" dirty="0">
                <a:solidFill>
                  <a:srgbClr val="6F3C1F"/>
                </a:solidFill>
                <a:latin typeface="Arial"/>
                <a:cs typeface="Arial"/>
              </a:rPr>
              <a:t>dan </a:t>
            </a:r>
            <a:r>
              <a:rPr sz="1800" b="1" spc="3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6F3C1F"/>
                </a:solidFill>
                <a:latin typeface="Arial"/>
                <a:cs typeface="Arial"/>
              </a:rPr>
              <a:t>nasonal</a:t>
            </a:r>
            <a:r>
              <a:rPr sz="18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6F3C1F"/>
                </a:solidFill>
                <a:latin typeface="Arial"/>
                <a:cs typeface="Arial"/>
              </a:rPr>
              <a:t>secara</a:t>
            </a:r>
            <a:r>
              <a:rPr sz="18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6F3C1F"/>
                </a:solidFill>
                <a:latin typeface="Arial"/>
                <a:cs typeface="Arial"/>
              </a:rPr>
              <a:t>luas</a:t>
            </a:r>
            <a:endParaRPr sz="1800" dirty="0">
              <a:latin typeface="Arial"/>
              <a:cs typeface="Arial"/>
            </a:endParaRPr>
          </a:p>
          <a:p>
            <a:pPr marL="86995">
              <a:lnSpc>
                <a:spcPct val="100000"/>
              </a:lnSpc>
              <a:spcBef>
                <a:spcPts val="1495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Januari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2025</a:t>
            </a:r>
            <a:endParaRPr sz="14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500" dirty="0">
              <a:latin typeface="Microsoft Sans Serif"/>
              <a:cs typeface="Microsoft Sans Serif"/>
            </a:endParaRPr>
          </a:p>
          <a:p>
            <a:pPr marL="86995" marR="929005">
              <a:lnSpc>
                <a:spcPct val="100000"/>
              </a:lnSpc>
              <a:spcBef>
                <a:spcPts val="860"/>
              </a:spcBef>
            </a:pPr>
            <a:r>
              <a:rPr sz="1800" b="1" spc="10" dirty="0">
                <a:solidFill>
                  <a:srgbClr val="6F3C1F"/>
                </a:solidFill>
                <a:latin typeface="Arial"/>
                <a:cs typeface="Arial"/>
              </a:rPr>
              <a:t>Monev </a:t>
            </a:r>
            <a:r>
              <a:rPr sz="1800" b="1" spc="-15" dirty="0">
                <a:solidFill>
                  <a:srgbClr val="6F3C1F"/>
                </a:solidFill>
                <a:latin typeface="Arial"/>
                <a:cs typeface="Arial"/>
              </a:rPr>
              <a:t>Jangka </a:t>
            </a:r>
            <a:r>
              <a:rPr sz="1800" b="1" spc="-49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1800" b="1" spc="30" dirty="0">
                <a:solidFill>
                  <a:srgbClr val="6F3C1F"/>
                </a:solidFill>
                <a:latin typeface="Arial"/>
                <a:cs typeface="Arial"/>
              </a:rPr>
              <a:t>Menengah</a:t>
            </a:r>
            <a:endParaRPr sz="1800" dirty="0">
              <a:latin typeface="Arial"/>
              <a:cs typeface="Arial"/>
            </a:endParaRPr>
          </a:p>
          <a:p>
            <a:pPr marL="106680">
              <a:lnSpc>
                <a:spcPct val="100000"/>
              </a:lnSpc>
              <a:spcBef>
                <a:spcPts val="1035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Mei</a:t>
            </a:r>
            <a:r>
              <a:rPr sz="1400" spc="-3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2025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6266" y="492709"/>
            <a:ext cx="972553" cy="57269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1405382"/>
            <a:ext cx="7482205" cy="3252470"/>
            <a:chOff x="0" y="1405382"/>
            <a:chExt cx="7482205" cy="32524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582964"/>
              <a:ext cx="1912454" cy="207434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62048" y="1405382"/>
              <a:ext cx="5820410" cy="2757170"/>
            </a:xfrm>
            <a:custGeom>
              <a:avLst/>
              <a:gdLst/>
              <a:ahLst/>
              <a:cxnLst/>
              <a:rect l="l" t="t" r="r" b="b"/>
              <a:pathLst>
                <a:path w="5820409" h="2757170">
                  <a:moveTo>
                    <a:pt x="2909951" y="0"/>
                  </a:moveTo>
                  <a:lnTo>
                    <a:pt x="2909951" y="2756661"/>
                  </a:lnTo>
                </a:path>
                <a:path w="5820409" h="2757170">
                  <a:moveTo>
                    <a:pt x="5820029" y="1378330"/>
                  </a:moveTo>
                  <a:lnTo>
                    <a:pt x="0" y="1378330"/>
                  </a:lnTo>
                </a:path>
              </a:pathLst>
            </a:custGeom>
            <a:ln w="9525">
              <a:solidFill>
                <a:srgbClr val="2F1A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4800" y="470534"/>
            <a:ext cx="76962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  <a:tabLst>
                <a:tab pos="2560320" algn="l"/>
              </a:tabLst>
            </a:pPr>
            <a:r>
              <a:rPr lang="en-US" sz="2000" kern="0" dirty="0">
                <a:solidFill>
                  <a:srgbClr val="000000"/>
                </a:solidFill>
                <a:latin typeface="Segoe UI"/>
                <a:cs typeface="Segoe UI"/>
              </a:rPr>
              <a:t>KEBERLANJUTAN PROYEK PERUBAHAN: </a:t>
            </a:r>
            <a:r>
              <a:rPr lang="en-ID" sz="2000" spc="142" baseline="-1851" dirty="0">
                <a:solidFill>
                  <a:srgbClr val="2F1A0D"/>
                </a:solidFill>
                <a:latin typeface="Arial"/>
                <a:cs typeface="Arial"/>
              </a:rPr>
              <a:t>MILESTONE </a:t>
            </a:r>
            <a:r>
              <a:rPr lang="en-ID" sz="1200" spc="-25" dirty="0">
                <a:solidFill>
                  <a:srgbClr val="2F1A0D"/>
                </a:solidFill>
                <a:latin typeface="Arial"/>
                <a:cs typeface="Arial"/>
              </a:rPr>
              <a:t>JANGKA</a:t>
            </a:r>
            <a:r>
              <a:rPr lang="en-ID" sz="1200" spc="75" dirty="0">
                <a:solidFill>
                  <a:srgbClr val="2F1A0D"/>
                </a:solidFill>
                <a:latin typeface="Arial"/>
                <a:cs typeface="Arial"/>
              </a:rPr>
              <a:t> </a:t>
            </a:r>
            <a:r>
              <a:rPr lang="en-ID" sz="1200" spc="50" dirty="0">
                <a:solidFill>
                  <a:srgbClr val="2F1A0D"/>
                </a:solidFill>
                <a:latin typeface="Arial"/>
                <a:cs typeface="Arial"/>
              </a:rPr>
              <a:t>MENENGAH</a:t>
            </a:r>
            <a:endParaRPr lang="en-ID" sz="1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C9019D0-AD53-003C-278E-1E1316226C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0" y="1065402"/>
            <a:ext cx="1853090" cy="24707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A657785-6022-F87B-DBC1-BF0FE60A19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-1269"/>
          <a:stretch/>
        </p:blipFill>
        <p:spPr bwMode="auto">
          <a:xfrm>
            <a:off x="6599496" y="2286451"/>
            <a:ext cx="2544504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91D2BFB-42CA-4624-E705-AAA98F196B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05" y="3620134"/>
            <a:ext cx="2411673" cy="141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8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BAE959-0437-49E1-172C-A480C780D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xmlns="" id="{1A7489F3-BE32-30EE-4306-D7B74E871BD6}"/>
              </a:ext>
            </a:extLst>
          </p:cNvPr>
          <p:cNvGrpSpPr/>
          <p:nvPr/>
        </p:nvGrpSpPr>
        <p:grpSpPr>
          <a:xfrm>
            <a:off x="0" y="0"/>
            <a:ext cx="9095899" cy="5143500"/>
            <a:chOff x="0" y="0"/>
            <a:chExt cx="12127865" cy="685800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4F0DECA8-BAC1-6961-5D93-72A96961692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02962" y="5904659"/>
              <a:ext cx="1724774" cy="953337"/>
            </a:xfrm>
            <a:prstGeom prst="rect">
              <a:avLst/>
            </a:prstGeom>
          </p:spPr>
        </p:pic>
        <p:sp>
          <p:nvSpPr>
            <p:cNvPr id="5" name="object 5">
              <a:extLst>
                <a:ext uri="{FF2B5EF4-FFF2-40B4-BE49-F238E27FC236}">
                  <a16:creationId xmlns:a16="http://schemas.microsoft.com/office/drawing/2014/main" xmlns="" id="{BDE0C440-6C53-7423-0569-C21AFD8EA4CC}"/>
                </a:ext>
              </a:extLst>
            </p:cNvPr>
            <p:cNvSpPr/>
            <p:nvPr/>
          </p:nvSpPr>
          <p:spPr>
            <a:xfrm>
              <a:off x="0" y="128015"/>
              <a:ext cx="9531985" cy="525780"/>
            </a:xfrm>
            <a:custGeom>
              <a:avLst/>
              <a:gdLst/>
              <a:ahLst/>
              <a:cxnLst/>
              <a:rect l="l" t="t" r="r" b="b"/>
              <a:pathLst>
                <a:path w="9531985" h="525780">
                  <a:moveTo>
                    <a:pt x="281660" y="0"/>
                  </a:moveTo>
                  <a:lnTo>
                    <a:pt x="231025" y="3936"/>
                  </a:lnTo>
                  <a:lnTo>
                    <a:pt x="183375" y="15239"/>
                  </a:lnTo>
                  <a:lnTo>
                    <a:pt x="139496" y="33274"/>
                  </a:lnTo>
                  <a:lnTo>
                    <a:pt x="100187" y="57276"/>
                  </a:lnTo>
                  <a:lnTo>
                    <a:pt x="66240" y="86613"/>
                  </a:lnTo>
                  <a:lnTo>
                    <a:pt x="38454" y="120523"/>
                  </a:lnTo>
                  <a:lnTo>
                    <a:pt x="17621" y="158495"/>
                  </a:lnTo>
                  <a:lnTo>
                    <a:pt x="4536" y="199643"/>
                  </a:lnTo>
                  <a:lnTo>
                    <a:pt x="0" y="243458"/>
                  </a:lnTo>
                  <a:lnTo>
                    <a:pt x="0" y="282447"/>
                  </a:lnTo>
                  <a:lnTo>
                    <a:pt x="4536" y="326135"/>
                  </a:lnTo>
                  <a:lnTo>
                    <a:pt x="17621" y="367283"/>
                  </a:lnTo>
                  <a:lnTo>
                    <a:pt x="38454" y="405256"/>
                  </a:lnTo>
                  <a:lnTo>
                    <a:pt x="66240" y="439165"/>
                  </a:lnTo>
                  <a:lnTo>
                    <a:pt x="100187" y="468502"/>
                  </a:lnTo>
                  <a:lnTo>
                    <a:pt x="139496" y="492505"/>
                  </a:lnTo>
                  <a:lnTo>
                    <a:pt x="183375" y="510539"/>
                  </a:lnTo>
                  <a:lnTo>
                    <a:pt x="231025" y="521842"/>
                  </a:lnTo>
                  <a:lnTo>
                    <a:pt x="281660" y="525779"/>
                  </a:lnTo>
                  <a:lnTo>
                    <a:pt x="9531858" y="525779"/>
                  </a:lnTo>
                  <a:lnTo>
                    <a:pt x="9497695" y="509396"/>
                  </a:lnTo>
                  <a:lnTo>
                    <a:pt x="9467723" y="488060"/>
                  </a:lnTo>
                  <a:lnTo>
                    <a:pt x="9418193" y="433069"/>
                  </a:lnTo>
                  <a:lnTo>
                    <a:pt x="9397619" y="400684"/>
                  </a:lnTo>
                  <a:lnTo>
                    <a:pt x="9379204" y="366013"/>
                  </a:lnTo>
                  <a:lnTo>
                    <a:pt x="9362313" y="329564"/>
                  </a:lnTo>
                  <a:lnTo>
                    <a:pt x="9346438" y="292099"/>
                  </a:lnTo>
                  <a:lnTo>
                    <a:pt x="9315831" y="217042"/>
                  </a:lnTo>
                  <a:lnTo>
                    <a:pt x="9299956" y="180593"/>
                  </a:lnTo>
                  <a:lnTo>
                    <a:pt x="9282938" y="145923"/>
                  </a:lnTo>
                  <a:lnTo>
                    <a:pt x="9243695" y="84200"/>
                  </a:lnTo>
                  <a:lnTo>
                    <a:pt x="9193911" y="37210"/>
                  </a:lnTo>
                  <a:lnTo>
                    <a:pt x="9129141" y="10286"/>
                  </a:lnTo>
                  <a:lnTo>
                    <a:pt x="9089898" y="6095"/>
                  </a:lnTo>
                  <a:lnTo>
                    <a:pt x="9048242" y="4699"/>
                  </a:lnTo>
                  <a:lnTo>
                    <a:pt x="8959469" y="2412"/>
                  </a:lnTo>
                  <a:lnTo>
                    <a:pt x="8853170" y="1015"/>
                  </a:lnTo>
                  <a:lnTo>
                    <a:pt x="8789797" y="507"/>
                  </a:lnTo>
                  <a:lnTo>
                    <a:pt x="281660" y="0"/>
                  </a:lnTo>
                  <a:close/>
                </a:path>
              </a:pathLst>
            </a:custGeom>
            <a:solidFill>
              <a:srgbClr val="84D2E3">
                <a:alpha val="27058"/>
              </a:srgbClr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xmlns="" id="{2544AD16-4F3D-7630-86AE-A549459DE883}"/>
                </a:ext>
              </a:extLst>
            </p:cNvPr>
            <p:cNvSpPr/>
            <p:nvPr/>
          </p:nvSpPr>
          <p:spPr>
            <a:xfrm>
              <a:off x="9025255" y="0"/>
              <a:ext cx="3102610" cy="737870"/>
            </a:xfrm>
            <a:custGeom>
              <a:avLst/>
              <a:gdLst/>
              <a:ahLst/>
              <a:cxnLst/>
              <a:rect l="l" t="t" r="r" b="b"/>
              <a:pathLst>
                <a:path w="3102609" h="737870">
                  <a:moveTo>
                    <a:pt x="3102483" y="0"/>
                  </a:moveTo>
                  <a:lnTo>
                    <a:pt x="0" y="0"/>
                  </a:lnTo>
                  <a:lnTo>
                    <a:pt x="19050" y="2794"/>
                  </a:lnTo>
                  <a:lnTo>
                    <a:pt x="54101" y="10795"/>
                  </a:lnTo>
                  <a:lnTo>
                    <a:pt x="115062" y="33527"/>
                  </a:lnTo>
                  <a:lnTo>
                    <a:pt x="165353" y="64516"/>
                  </a:lnTo>
                  <a:lnTo>
                    <a:pt x="206628" y="102361"/>
                  </a:lnTo>
                  <a:lnTo>
                    <a:pt x="240919" y="146050"/>
                  </a:lnTo>
                  <a:lnTo>
                    <a:pt x="269748" y="194309"/>
                  </a:lnTo>
                  <a:lnTo>
                    <a:pt x="295148" y="246125"/>
                  </a:lnTo>
                  <a:lnTo>
                    <a:pt x="318897" y="300100"/>
                  </a:lnTo>
                  <a:lnTo>
                    <a:pt x="342646" y="355219"/>
                  </a:lnTo>
                  <a:lnTo>
                    <a:pt x="368426" y="410210"/>
                  </a:lnTo>
                  <a:lnTo>
                    <a:pt x="397764" y="464058"/>
                  </a:lnTo>
                  <a:lnTo>
                    <a:pt x="432562" y="515492"/>
                  </a:lnTo>
                  <a:lnTo>
                    <a:pt x="474725" y="563372"/>
                  </a:lnTo>
                  <a:lnTo>
                    <a:pt x="526034" y="606551"/>
                  </a:lnTo>
                  <a:lnTo>
                    <a:pt x="588010" y="643763"/>
                  </a:lnTo>
                  <a:lnTo>
                    <a:pt x="623824" y="659891"/>
                  </a:lnTo>
                  <a:lnTo>
                    <a:pt x="662813" y="673988"/>
                  </a:lnTo>
                  <a:lnTo>
                    <a:pt x="705612" y="686053"/>
                  </a:lnTo>
                  <a:lnTo>
                    <a:pt x="752094" y="695960"/>
                  </a:lnTo>
                  <a:lnTo>
                    <a:pt x="802767" y="703579"/>
                  </a:lnTo>
                  <a:lnTo>
                    <a:pt x="857630" y="708533"/>
                  </a:lnTo>
                  <a:lnTo>
                    <a:pt x="3102483" y="737742"/>
                  </a:lnTo>
                  <a:lnTo>
                    <a:pt x="3102483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xmlns="" id="{E4B90C27-C457-B1DB-E66D-5C0751679737}"/>
                </a:ext>
              </a:extLst>
            </p:cNvPr>
            <p:cNvSpPr/>
            <p:nvPr/>
          </p:nvSpPr>
          <p:spPr>
            <a:xfrm>
              <a:off x="9178925" y="0"/>
              <a:ext cx="2948940" cy="665480"/>
            </a:xfrm>
            <a:custGeom>
              <a:avLst/>
              <a:gdLst/>
              <a:ahLst/>
              <a:cxnLst/>
              <a:rect l="l" t="t" r="r" b="b"/>
              <a:pathLst>
                <a:path w="2948940" h="665480">
                  <a:moveTo>
                    <a:pt x="2948813" y="0"/>
                  </a:moveTo>
                  <a:lnTo>
                    <a:pt x="0" y="0"/>
                  </a:lnTo>
                  <a:lnTo>
                    <a:pt x="22351" y="3809"/>
                  </a:lnTo>
                  <a:lnTo>
                    <a:pt x="57784" y="12446"/>
                  </a:lnTo>
                  <a:lnTo>
                    <a:pt x="119125" y="35051"/>
                  </a:lnTo>
                  <a:lnTo>
                    <a:pt x="169291" y="64261"/>
                  </a:lnTo>
                  <a:lnTo>
                    <a:pt x="210184" y="99186"/>
                  </a:lnTo>
                  <a:lnTo>
                    <a:pt x="243458" y="138683"/>
                  </a:lnTo>
                  <a:lnTo>
                    <a:pt x="270891" y="181991"/>
                  </a:lnTo>
                  <a:lnTo>
                    <a:pt x="294004" y="228092"/>
                  </a:lnTo>
                  <a:lnTo>
                    <a:pt x="314705" y="276098"/>
                  </a:lnTo>
                  <a:lnTo>
                    <a:pt x="345058" y="349757"/>
                  </a:lnTo>
                  <a:lnTo>
                    <a:pt x="367283" y="398525"/>
                  </a:lnTo>
                  <a:lnTo>
                    <a:pt x="393065" y="445897"/>
                  </a:lnTo>
                  <a:lnTo>
                    <a:pt x="424179" y="491109"/>
                  </a:lnTo>
                  <a:lnTo>
                    <a:pt x="462406" y="533019"/>
                  </a:lnTo>
                  <a:lnTo>
                    <a:pt x="509397" y="570864"/>
                  </a:lnTo>
                  <a:lnTo>
                    <a:pt x="566927" y="603630"/>
                  </a:lnTo>
                  <a:lnTo>
                    <a:pt x="636651" y="630427"/>
                  </a:lnTo>
                  <a:lnTo>
                    <a:pt x="676655" y="641350"/>
                  </a:lnTo>
                  <a:lnTo>
                    <a:pt x="720471" y="650366"/>
                  </a:lnTo>
                  <a:lnTo>
                    <a:pt x="768096" y="657478"/>
                  </a:lnTo>
                  <a:lnTo>
                    <a:pt x="819911" y="662432"/>
                  </a:lnTo>
                  <a:lnTo>
                    <a:pt x="876046" y="665352"/>
                  </a:lnTo>
                  <a:lnTo>
                    <a:pt x="2948813" y="658749"/>
                  </a:lnTo>
                  <a:lnTo>
                    <a:pt x="29488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8" name="object 8">
              <a:extLst>
                <a:ext uri="{FF2B5EF4-FFF2-40B4-BE49-F238E27FC236}">
                  <a16:creationId xmlns:a16="http://schemas.microsoft.com/office/drawing/2014/main" xmlns="" id="{95D7D680-A016-D7FF-4848-5E8B133F38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74197" y="168478"/>
              <a:ext cx="945794" cy="399084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xmlns="" id="{025F9D1C-61E0-FC32-5298-A89CDF8137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46106" y="0"/>
              <a:ext cx="732967" cy="697738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xmlns="" id="{D3D7771E-2E20-46BC-099D-E8B15F513F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77879" y="168478"/>
              <a:ext cx="503123" cy="399084"/>
            </a:xfrm>
            <a:prstGeom prst="rect">
              <a:avLst/>
            </a:prstGeom>
          </p:spPr>
        </p:pic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F0E50518-7A37-8D68-86DD-0F8EC32E31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389" y="168555"/>
            <a:ext cx="497681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en-US" sz="1800" spc="-8" dirty="0">
                <a:solidFill>
                  <a:srgbClr val="000000"/>
                </a:solidFill>
                <a:latin typeface="Arial"/>
                <a:cs typeface="Arial"/>
              </a:rPr>
              <a:t>ABSTRAKSI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2" name="object 12">
            <a:extLst>
              <a:ext uri="{FF2B5EF4-FFF2-40B4-BE49-F238E27FC236}">
                <a16:creationId xmlns:a16="http://schemas.microsoft.com/office/drawing/2014/main" xmlns="" id="{8730BADA-CEB5-AF9D-865B-0C32E8D479D9}"/>
              </a:ext>
            </a:extLst>
          </p:cNvPr>
          <p:cNvGrpSpPr/>
          <p:nvPr/>
        </p:nvGrpSpPr>
        <p:grpSpPr>
          <a:xfrm>
            <a:off x="2500936" y="493430"/>
            <a:ext cx="1789271" cy="2277904"/>
            <a:chOff x="3357371" y="677163"/>
            <a:chExt cx="2385695" cy="3037205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xmlns="" id="{3218AE7F-9A2D-7B5C-AC8D-C1EDE45330AF}"/>
                </a:ext>
              </a:extLst>
            </p:cNvPr>
            <p:cNvSpPr/>
            <p:nvPr/>
          </p:nvSpPr>
          <p:spPr>
            <a:xfrm>
              <a:off x="3363721" y="683513"/>
              <a:ext cx="2372360" cy="3024505"/>
            </a:xfrm>
            <a:custGeom>
              <a:avLst/>
              <a:gdLst/>
              <a:ahLst/>
              <a:cxnLst/>
              <a:rect l="l" t="t" r="r" b="b"/>
              <a:pathLst>
                <a:path w="2372360" h="3024504">
                  <a:moveTo>
                    <a:pt x="1977008" y="0"/>
                  </a:moveTo>
                  <a:lnTo>
                    <a:pt x="395350" y="0"/>
                  </a:lnTo>
                  <a:lnTo>
                    <a:pt x="349250" y="2666"/>
                  </a:lnTo>
                  <a:lnTo>
                    <a:pt x="304673" y="10540"/>
                  </a:lnTo>
                  <a:lnTo>
                    <a:pt x="262000" y="23113"/>
                  </a:lnTo>
                  <a:lnTo>
                    <a:pt x="221487" y="40259"/>
                  </a:lnTo>
                  <a:lnTo>
                    <a:pt x="183387" y="61595"/>
                  </a:lnTo>
                  <a:lnTo>
                    <a:pt x="148081" y="86868"/>
                  </a:lnTo>
                  <a:lnTo>
                    <a:pt x="115824" y="115824"/>
                  </a:lnTo>
                  <a:lnTo>
                    <a:pt x="86867" y="148209"/>
                  </a:lnTo>
                  <a:lnTo>
                    <a:pt x="61467" y="183514"/>
                  </a:lnTo>
                  <a:lnTo>
                    <a:pt x="40131" y="221614"/>
                  </a:lnTo>
                  <a:lnTo>
                    <a:pt x="22987" y="262127"/>
                  </a:lnTo>
                  <a:lnTo>
                    <a:pt x="10413" y="304800"/>
                  </a:lnTo>
                  <a:lnTo>
                    <a:pt x="2666" y="349376"/>
                  </a:lnTo>
                  <a:lnTo>
                    <a:pt x="0" y="395477"/>
                  </a:lnTo>
                  <a:lnTo>
                    <a:pt x="0" y="2629027"/>
                  </a:lnTo>
                  <a:lnTo>
                    <a:pt x="2666" y="2675128"/>
                  </a:lnTo>
                  <a:lnTo>
                    <a:pt x="10413" y="2719578"/>
                  </a:lnTo>
                  <a:lnTo>
                    <a:pt x="22987" y="2762377"/>
                  </a:lnTo>
                  <a:lnTo>
                    <a:pt x="40131" y="2802890"/>
                  </a:lnTo>
                  <a:lnTo>
                    <a:pt x="61467" y="2840990"/>
                  </a:lnTo>
                  <a:lnTo>
                    <a:pt x="86867" y="2876296"/>
                  </a:lnTo>
                  <a:lnTo>
                    <a:pt x="115824" y="2908554"/>
                  </a:lnTo>
                  <a:lnTo>
                    <a:pt x="148081" y="2937510"/>
                  </a:lnTo>
                  <a:lnTo>
                    <a:pt x="183387" y="2962783"/>
                  </a:lnTo>
                  <a:lnTo>
                    <a:pt x="221487" y="2984246"/>
                  </a:lnTo>
                  <a:lnTo>
                    <a:pt x="262000" y="3001391"/>
                  </a:lnTo>
                  <a:lnTo>
                    <a:pt x="304673" y="3013964"/>
                  </a:lnTo>
                  <a:lnTo>
                    <a:pt x="349250" y="3021711"/>
                  </a:lnTo>
                  <a:lnTo>
                    <a:pt x="395350" y="3024378"/>
                  </a:lnTo>
                  <a:lnTo>
                    <a:pt x="1977008" y="3024378"/>
                  </a:lnTo>
                  <a:lnTo>
                    <a:pt x="2023110" y="3021711"/>
                  </a:lnTo>
                  <a:lnTo>
                    <a:pt x="2067687" y="3013964"/>
                  </a:lnTo>
                  <a:lnTo>
                    <a:pt x="2110358" y="3001391"/>
                  </a:lnTo>
                  <a:lnTo>
                    <a:pt x="2150872" y="2984246"/>
                  </a:lnTo>
                  <a:lnTo>
                    <a:pt x="2188972" y="2962783"/>
                  </a:lnTo>
                  <a:lnTo>
                    <a:pt x="2224278" y="2937510"/>
                  </a:lnTo>
                  <a:lnTo>
                    <a:pt x="2256663" y="2908554"/>
                  </a:lnTo>
                  <a:lnTo>
                    <a:pt x="2285491" y="2876296"/>
                  </a:lnTo>
                  <a:lnTo>
                    <a:pt x="2310891" y="2840990"/>
                  </a:lnTo>
                  <a:lnTo>
                    <a:pt x="2332228" y="2802890"/>
                  </a:lnTo>
                  <a:lnTo>
                    <a:pt x="2349373" y="2762377"/>
                  </a:lnTo>
                  <a:lnTo>
                    <a:pt x="2361945" y="2719578"/>
                  </a:lnTo>
                  <a:lnTo>
                    <a:pt x="2369819" y="2675128"/>
                  </a:lnTo>
                  <a:lnTo>
                    <a:pt x="2372360" y="2629027"/>
                  </a:lnTo>
                  <a:lnTo>
                    <a:pt x="2372360" y="395477"/>
                  </a:lnTo>
                  <a:lnTo>
                    <a:pt x="2369819" y="349376"/>
                  </a:lnTo>
                  <a:lnTo>
                    <a:pt x="2361945" y="304800"/>
                  </a:lnTo>
                  <a:lnTo>
                    <a:pt x="2349373" y="262127"/>
                  </a:lnTo>
                  <a:lnTo>
                    <a:pt x="2332228" y="221614"/>
                  </a:lnTo>
                  <a:lnTo>
                    <a:pt x="2310891" y="183514"/>
                  </a:lnTo>
                  <a:lnTo>
                    <a:pt x="2285491" y="148209"/>
                  </a:lnTo>
                  <a:lnTo>
                    <a:pt x="2256663" y="115824"/>
                  </a:lnTo>
                  <a:lnTo>
                    <a:pt x="2224278" y="86868"/>
                  </a:lnTo>
                  <a:lnTo>
                    <a:pt x="2188972" y="61595"/>
                  </a:lnTo>
                  <a:lnTo>
                    <a:pt x="2150872" y="40259"/>
                  </a:lnTo>
                  <a:lnTo>
                    <a:pt x="2110358" y="23113"/>
                  </a:lnTo>
                  <a:lnTo>
                    <a:pt x="2067687" y="10540"/>
                  </a:lnTo>
                  <a:lnTo>
                    <a:pt x="2023110" y="2666"/>
                  </a:lnTo>
                  <a:lnTo>
                    <a:pt x="1977008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xmlns="" id="{AB852BD0-6F21-8C11-2C3A-9C6CF246204E}"/>
                </a:ext>
              </a:extLst>
            </p:cNvPr>
            <p:cNvSpPr/>
            <p:nvPr/>
          </p:nvSpPr>
          <p:spPr>
            <a:xfrm>
              <a:off x="3363721" y="683513"/>
              <a:ext cx="2372995" cy="3024505"/>
            </a:xfrm>
            <a:custGeom>
              <a:avLst/>
              <a:gdLst/>
              <a:ahLst/>
              <a:cxnLst/>
              <a:rect l="l" t="t" r="r" b="b"/>
              <a:pathLst>
                <a:path w="2372995" h="3024504">
                  <a:moveTo>
                    <a:pt x="0" y="395477"/>
                  </a:moveTo>
                  <a:lnTo>
                    <a:pt x="2666" y="349376"/>
                  </a:lnTo>
                  <a:lnTo>
                    <a:pt x="10413" y="304800"/>
                  </a:lnTo>
                  <a:lnTo>
                    <a:pt x="22987" y="262127"/>
                  </a:lnTo>
                  <a:lnTo>
                    <a:pt x="40131" y="221614"/>
                  </a:lnTo>
                  <a:lnTo>
                    <a:pt x="61467" y="183514"/>
                  </a:lnTo>
                  <a:lnTo>
                    <a:pt x="86867" y="148209"/>
                  </a:lnTo>
                  <a:lnTo>
                    <a:pt x="115824" y="115824"/>
                  </a:lnTo>
                  <a:lnTo>
                    <a:pt x="148081" y="86868"/>
                  </a:lnTo>
                  <a:lnTo>
                    <a:pt x="183387" y="61595"/>
                  </a:lnTo>
                  <a:lnTo>
                    <a:pt x="221487" y="40259"/>
                  </a:lnTo>
                  <a:lnTo>
                    <a:pt x="262000" y="23113"/>
                  </a:lnTo>
                  <a:lnTo>
                    <a:pt x="304673" y="10540"/>
                  </a:lnTo>
                  <a:lnTo>
                    <a:pt x="349250" y="2666"/>
                  </a:lnTo>
                  <a:lnTo>
                    <a:pt x="395350" y="0"/>
                  </a:lnTo>
                  <a:lnTo>
                    <a:pt x="1977008" y="0"/>
                  </a:lnTo>
                  <a:lnTo>
                    <a:pt x="2023110" y="2666"/>
                  </a:lnTo>
                  <a:lnTo>
                    <a:pt x="2067687" y="10540"/>
                  </a:lnTo>
                  <a:lnTo>
                    <a:pt x="2110358" y="23113"/>
                  </a:lnTo>
                  <a:lnTo>
                    <a:pt x="2150872" y="40259"/>
                  </a:lnTo>
                  <a:lnTo>
                    <a:pt x="2188972" y="61595"/>
                  </a:lnTo>
                  <a:lnTo>
                    <a:pt x="2224278" y="86868"/>
                  </a:lnTo>
                  <a:lnTo>
                    <a:pt x="2256663" y="115824"/>
                  </a:lnTo>
                  <a:lnTo>
                    <a:pt x="2285491" y="148209"/>
                  </a:lnTo>
                  <a:lnTo>
                    <a:pt x="2310891" y="183514"/>
                  </a:lnTo>
                  <a:lnTo>
                    <a:pt x="2332228" y="221614"/>
                  </a:lnTo>
                  <a:lnTo>
                    <a:pt x="2349373" y="262127"/>
                  </a:lnTo>
                  <a:lnTo>
                    <a:pt x="2361945" y="304800"/>
                  </a:lnTo>
                  <a:lnTo>
                    <a:pt x="2369819" y="349376"/>
                  </a:lnTo>
                  <a:lnTo>
                    <a:pt x="2372487" y="395477"/>
                  </a:lnTo>
                  <a:lnTo>
                    <a:pt x="2372487" y="2629027"/>
                  </a:lnTo>
                  <a:lnTo>
                    <a:pt x="2369819" y="2675128"/>
                  </a:lnTo>
                  <a:lnTo>
                    <a:pt x="2361945" y="2719578"/>
                  </a:lnTo>
                  <a:lnTo>
                    <a:pt x="2349373" y="2762377"/>
                  </a:lnTo>
                  <a:lnTo>
                    <a:pt x="2332228" y="2802890"/>
                  </a:lnTo>
                  <a:lnTo>
                    <a:pt x="2310891" y="2840990"/>
                  </a:lnTo>
                  <a:lnTo>
                    <a:pt x="2285491" y="2876296"/>
                  </a:lnTo>
                  <a:lnTo>
                    <a:pt x="2256663" y="2908554"/>
                  </a:lnTo>
                  <a:lnTo>
                    <a:pt x="2224278" y="2937510"/>
                  </a:lnTo>
                  <a:lnTo>
                    <a:pt x="2188972" y="2962783"/>
                  </a:lnTo>
                  <a:lnTo>
                    <a:pt x="2150872" y="2984246"/>
                  </a:lnTo>
                  <a:lnTo>
                    <a:pt x="2110358" y="3001391"/>
                  </a:lnTo>
                  <a:lnTo>
                    <a:pt x="2067687" y="3013964"/>
                  </a:lnTo>
                  <a:lnTo>
                    <a:pt x="2023110" y="3021711"/>
                  </a:lnTo>
                  <a:lnTo>
                    <a:pt x="1977008" y="3024378"/>
                  </a:lnTo>
                  <a:lnTo>
                    <a:pt x="395350" y="3024378"/>
                  </a:lnTo>
                  <a:lnTo>
                    <a:pt x="349250" y="3021711"/>
                  </a:lnTo>
                  <a:lnTo>
                    <a:pt x="304673" y="3013964"/>
                  </a:lnTo>
                  <a:lnTo>
                    <a:pt x="262000" y="3001391"/>
                  </a:lnTo>
                  <a:lnTo>
                    <a:pt x="221487" y="2984246"/>
                  </a:lnTo>
                  <a:lnTo>
                    <a:pt x="183387" y="2962783"/>
                  </a:lnTo>
                  <a:lnTo>
                    <a:pt x="148081" y="2937510"/>
                  </a:lnTo>
                  <a:lnTo>
                    <a:pt x="115824" y="2908554"/>
                  </a:lnTo>
                  <a:lnTo>
                    <a:pt x="86867" y="2876296"/>
                  </a:lnTo>
                  <a:lnTo>
                    <a:pt x="61467" y="2840990"/>
                  </a:lnTo>
                  <a:lnTo>
                    <a:pt x="40131" y="2802890"/>
                  </a:lnTo>
                  <a:lnTo>
                    <a:pt x="22987" y="2762377"/>
                  </a:lnTo>
                  <a:lnTo>
                    <a:pt x="10413" y="2719578"/>
                  </a:lnTo>
                  <a:lnTo>
                    <a:pt x="2666" y="2675128"/>
                  </a:lnTo>
                  <a:lnTo>
                    <a:pt x="0" y="2629027"/>
                  </a:lnTo>
                  <a:lnTo>
                    <a:pt x="0" y="39547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xmlns="" id="{5EBAD65C-8248-2F3C-7A07-1A954A443504}"/>
              </a:ext>
            </a:extLst>
          </p:cNvPr>
          <p:cNvSpPr txBox="1"/>
          <p:nvPr/>
        </p:nvSpPr>
        <p:spPr>
          <a:xfrm>
            <a:off x="2771203" y="613219"/>
            <a:ext cx="1265873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56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1200" b="1" spc="-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200" b="1" spc="-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200" b="1" spc="-8" dirty="0">
                <a:solidFill>
                  <a:srgbClr val="FFFFFF"/>
                </a:solidFill>
                <a:latin typeface="Calibri"/>
                <a:cs typeface="Calibri"/>
              </a:rPr>
              <a:t>DIS</a:t>
            </a:r>
            <a:r>
              <a:rPr sz="1200" b="1" spc="-4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200" b="1" spc="-4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1200" b="1" spc="-11" dirty="0">
                <a:solidFill>
                  <a:srgbClr val="FFFFFF"/>
                </a:solidFill>
                <a:latin typeface="Calibri"/>
                <a:cs typeface="Calibri"/>
              </a:rPr>
              <a:t>KA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200" b="1" spc="-11" dirty="0">
                <a:solidFill>
                  <a:srgbClr val="FFFFFF"/>
                </a:solidFill>
                <a:latin typeface="Calibri"/>
                <a:cs typeface="Calibri"/>
              </a:rPr>
              <a:t>AN</a:t>
            </a:r>
            <a:r>
              <a:rPr sz="1200" b="1" spc="-4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6" name="object 16">
            <a:extLst>
              <a:ext uri="{FF2B5EF4-FFF2-40B4-BE49-F238E27FC236}">
                <a16:creationId xmlns:a16="http://schemas.microsoft.com/office/drawing/2014/main" xmlns="" id="{B727D181-F05D-8C17-111C-DC744D806EE2}"/>
              </a:ext>
            </a:extLst>
          </p:cNvPr>
          <p:cNvGrpSpPr/>
          <p:nvPr/>
        </p:nvGrpSpPr>
        <p:grpSpPr>
          <a:xfrm>
            <a:off x="2572036" y="3070669"/>
            <a:ext cx="1737836" cy="1275398"/>
            <a:chOff x="3429380" y="4094226"/>
            <a:chExt cx="2317115" cy="170053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xmlns="" id="{BCC29024-EE51-C560-B344-CD6C97C34817}"/>
                </a:ext>
              </a:extLst>
            </p:cNvPr>
            <p:cNvSpPr/>
            <p:nvPr/>
          </p:nvSpPr>
          <p:spPr>
            <a:xfrm>
              <a:off x="3435730" y="4100576"/>
              <a:ext cx="2304415" cy="1687830"/>
            </a:xfrm>
            <a:custGeom>
              <a:avLst/>
              <a:gdLst/>
              <a:ahLst/>
              <a:cxnLst/>
              <a:rect l="l" t="t" r="r" b="b"/>
              <a:pathLst>
                <a:path w="2304415" h="1687829">
                  <a:moveTo>
                    <a:pt x="2022983" y="0"/>
                  </a:moveTo>
                  <a:lnTo>
                    <a:pt x="281178" y="0"/>
                  </a:lnTo>
                  <a:lnTo>
                    <a:pt x="235585" y="3682"/>
                  </a:lnTo>
                  <a:lnTo>
                    <a:pt x="192278" y="14350"/>
                  </a:lnTo>
                  <a:lnTo>
                    <a:pt x="151892" y="31496"/>
                  </a:lnTo>
                  <a:lnTo>
                    <a:pt x="115062" y="54356"/>
                  </a:lnTo>
                  <a:lnTo>
                    <a:pt x="82296" y="82423"/>
                  </a:lnTo>
                  <a:lnTo>
                    <a:pt x="54229" y="115188"/>
                  </a:lnTo>
                  <a:lnTo>
                    <a:pt x="31369" y="152019"/>
                  </a:lnTo>
                  <a:lnTo>
                    <a:pt x="14351" y="192405"/>
                  </a:lnTo>
                  <a:lnTo>
                    <a:pt x="3683" y="235712"/>
                  </a:lnTo>
                  <a:lnTo>
                    <a:pt x="0" y="281305"/>
                  </a:lnTo>
                  <a:lnTo>
                    <a:pt x="0" y="1406144"/>
                  </a:lnTo>
                  <a:lnTo>
                    <a:pt x="3683" y="1451864"/>
                  </a:lnTo>
                  <a:lnTo>
                    <a:pt x="14351" y="1495082"/>
                  </a:lnTo>
                  <a:lnTo>
                    <a:pt x="31369" y="1535430"/>
                  </a:lnTo>
                  <a:lnTo>
                    <a:pt x="54229" y="1572285"/>
                  </a:lnTo>
                  <a:lnTo>
                    <a:pt x="82296" y="1605051"/>
                  </a:lnTo>
                  <a:lnTo>
                    <a:pt x="115062" y="1633156"/>
                  </a:lnTo>
                  <a:lnTo>
                    <a:pt x="151892" y="1656029"/>
                  </a:lnTo>
                  <a:lnTo>
                    <a:pt x="192278" y="1673085"/>
                  </a:lnTo>
                  <a:lnTo>
                    <a:pt x="235585" y="1683740"/>
                  </a:lnTo>
                  <a:lnTo>
                    <a:pt x="281178" y="1687423"/>
                  </a:lnTo>
                  <a:lnTo>
                    <a:pt x="2022983" y="1687423"/>
                  </a:lnTo>
                  <a:lnTo>
                    <a:pt x="2068576" y="1683740"/>
                  </a:lnTo>
                  <a:lnTo>
                    <a:pt x="2111883" y="1673085"/>
                  </a:lnTo>
                  <a:lnTo>
                    <a:pt x="2152269" y="1656029"/>
                  </a:lnTo>
                  <a:lnTo>
                    <a:pt x="2189099" y="1633156"/>
                  </a:lnTo>
                  <a:lnTo>
                    <a:pt x="2221865" y="1605051"/>
                  </a:lnTo>
                  <a:lnTo>
                    <a:pt x="2249932" y="1572285"/>
                  </a:lnTo>
                  <a:lnTo>
                    <a:pt x="2272792" y="1535430"/>
                  </a:lnTo>
                  <a:lnTo>
                    <a:pt x="2289937" y="1495082"/>
                  </a:lnTo>
                  <a:lnTo>
                    <a:pt x="2300478" y="1451864"/>
                  </a:lnTo>
                  <a:lnTo>
                    <a:pt x="2304161" y="1406144"/>
                  </a:lnTo>
                  <a:lnTo>
                    <a:pt x="2304161" y="281305"/>
                  </a:lnTo>
                  <a:lnTo>
                    <a:pt x="2300478" y="235712"/>
                  </a:lnTo>
                  <a:lnTo>
                    <a:pt x="2289937" y="192405"/>
                  </a:lnTo>
                  <a:lnTo>
                    <a:pt x="2272792" y="152019"/>
                  </a:lnTo>
                  <a:lnTo>
                    <a:pt x="2249932" y="115188"/>
                  </a:lnTo>
                  <a:lnTo>
                    <a:pt x="2221865" y="82423"/>
                  </a:lnTo>
                  <a:lnTo>
                    <a:pt x="2189099" y="54356"/>
                  </a:lnTo>
                  <a:lnTo>
                    <a:pt x="2152269" y="31496"/>
                  </a:lnTo>
                  <a:lnTo>
                    <a:pt x="2111883" y="14350"/>
                  </a:lnTo>
                  <a:lnTo>
                    <a:pt x="2068576" y="3682"/>
                  </a:lnTo>
                  <a:lnTo>
                    <a:pt x="2022983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xmlns="" id="{5FB29975-0012-3111-4EB1-FFFD8C85D5D9}"/>
                </a:ext>
              </a:extLst>
            </p:cNvPr>
            <p:cNvSpPr/>
            <p:nvPr/>
          </p:nvSpPr>
          <p:spPr>
            <a:xfrm>
              <a:off x="3435730" y="4100576"/>
              <a:ext cx="2304415" cy="1687830"/>
            </a:xfrm>
            <a:custGeom>
              <a:avLst/>
              <a:gdLst/>
              <a:ahLst/>
              <a:cxnLst/>
              <a:rect l="l" t="t" r="r" b="b"/>
              <a:pathLst>
                <a:path w="2304415" h="1687829">
                  <a:moveTo>
                    <a:pt x="0" y="281305"/>
                  </a:moveTo>
                  <a:lnTo>
                    <a:pt x="3683" y="235712"/>
                  </a:lnTo>
                  <a:lnTo>
                    <a:pt x="14351" y="192405"/>
                  </a:lnTo>
                  <a:lnTo>
                    <a:pt x="31369" y="152019"/>
                  </a:lnTo>
                  <a:lnTo>
                    <a:pt x="54229" y="115188"/>
                  </a:lnTo>
                  <a:lnTo>
                    <a:pt x="82296" y="82423"/>
                  </a:lnTo>
                  <a:lnTo>
                    <a:pt x="115062" y="54356"/>
                  </a:lnTo>
                  <a:lnTo>
                    <a:pt x="151892" y="31496"/>
                  </a:lnTo>
                  <a:lnTo>
                    <a:pt x="192278" y="14350"/>
                  </a:lnTo>
                  <a:lnTo>
                    <a:pt x="235585" y="3682"/>
                  </a:lnTo>
                  <a:lnTo>
                    <a:pt x="281178" y="0"/>
                  </a:lnTo>
                  <a:lnTo>
                    <a:pt x="2022983" y="0"/>
                  </a:lnTo>
                  <a:lnTo>
                    <a:pt x="2068576" y="3682"/>
                  </a:lnTo>
                  <a:lnTo>
                    <a:pt x="2111883" y="14350"/>
                  </a:lnTo>
                  <a:lnTo>
                    <a:pt x="2152269" y="31496"/>
                  </a:lnTo>
                  <a:lnTo>
                    <a:pt x="2189099" y="54356"/>
                  </a:lnTo>
                  <a:lnTo>
                    <a:pt x="2221865" y="82423"/>
                  </a:lnTo>
                  <a:lnTo>
                    <a:pt x="2249932" y="115188"/>
                  </a:lnTo>
                  <a:lnTo>
                    <a:pt x="2272792" y="152019"/>
                  </a:lnTo>
                  <a:lnTo>
                    <a:pt x="2289937" y="192405"/>
                  </a:lnTo>
                  <a:lnTo>
                    <a:pt x="2300478" y="235712"/>
                  </a:lnTo>
                  <a:lnTo>
                    <a:pt x="2304161" y="281305"/>
                  </a:lnTo>
                  <a:lnTo>
                    <a:pt x="2304161" y="1406144"/>
                  </a:lnTo>
                  <a:lnTo>
                    <a:pt x="2300478" y="1451864"/>
                  </a:lnTo>
                  <a:lnTo>
                    <a:pt x="2289937" y="1495082"/>
                  </a:lnTo>
                  <a:lnTo>
                    <a:pt x="2272792" y="1535430"/>
                  </a:lnTo>
                  <a:lnTo>
                    <a:pt x="2249932" y="1572285"/>
                  </a:lnTo>
                  <a:lnTo>
                    <a:pt x="2221865" y="1605051"/>
                  </a:lnTo>
                  <a:lnTo>
                    <a:pt x="2189099" y="1633156"/>
                  </a:lnTo>
                  <a:lnTo>
                    <a:pt x="2152269" y="1656029"/>
                  </a:lnTo>
                  <a:lnTo>
                    <a:pt x="2111883" y="1673085"/>
                  </a:lnTo>
                  <a:lnTo>
                    <a:pt x="2068576" y="1683740"/>
                  </a:lnTo>
                  <a:lnTo>
                    <a:pt x="2022983" y="1687423"/>
                  </a:lnTo>
                  <a:lnTo>
                    <a:pt x="281178" y="1687423"/>
                  </a:lnTo>
                  <a:lnTo>
                    <a:pt x="235585" y="1683740"/>
                  </a:lnTo>
                  <a:lnTo>
                    <a:pt x="192278" y="1673085"/>
                  </a:lnTo>
                  <a:lnTo>
                    <a:pt x="151892" y="1656029"/>
                  </a:lnTo>
                  <a:lnTo>
                    <a:pt x="115062" y="1633156"/>
                  </a:lnTo>
                  <a:lnTo>
                    <a:pt x="82296" y="1605051"/>
                  </a:lnTo>
                  <a:lnTo>
                    <a:pt x="54229" y="1572285"/>
                  </a:lnTo>
                  <a:lnTo>
                    <a:pt x="31369" y="1535430"/>
                  </a:lnTo>
                  <a:lnTo>
                    <a:pt x="14351" y="1495082"/>
                  </a:lnTo>
                  <a:lnTo>
                    <a:pt x="3683" y="1451864"/>
                  </a:lnTo>
                  <a:lnTo>
                    <a:pt x="0" y="1406144"/>
                  </a:lnTo>
                  <a:lnTo>
                    <a:pt x="0" y="281305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19">
            <a:extLst>
              <a:ext uri="{FF2B5EF4-FFF2-40B4-BE49-F238E27FC236}">
                <a16:creationId xmlns:a16="http://schemas.microsoft.com/office/drawing/2014/main" xmlns="" id="{FE712F4E-72E6-6D9C-14FD-37F51C2AAAD3}"/>
              </a:ext>
            </a:extLst>
          </p:cNvPr>
          <p:cNvSpPr txBox="1"/>
          <p:nvPr/>
        </p:nvSpPr>
        <p:spPr>
          <a:xfrm>
            <a:off x="3143488" y="3086857"/>
            <a:ext cx="571976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49" dirty="0">
                <a:latin typeface="Calibri"/>
                <a:cs typeface="Calibri"/>
              </a:rPr>
              <a:t>D</a:t>
            </a:r>
            <a:r>
              <a:rPr sz="1200" b="1" spc="-19" dirty="0">
                <a:latin typeface="Calibri"/>
                <a:cs typeface="Calibri"/>
              </a:rPr>
              <a:t>A</a:t>
            </a:r>
            <a:r>
              <a:rPr sz="1200" b="1" spc="-26" dirty="0">
                <a:latin typeface="Calibri"/>
                <a:cs typeface="Calibri"/>
              </a:rPr>
              <a:t>M</a:t>
            </a:r>
            <a:r>
              <a:rPr sz="1200" b="1" spc="-101" dirty="0">
                <a:latin typeface="Calibri"/>
                <a:cs typeface="Calibri"/>
              </a:rPr>
              <a:t>P</a:t>
            </a:r>
            <a:r>
              <a:rPr sz="1200" b="1" spc="-19" dirty="0">
                <a:latin typeface="Calibri"/>
                <a:cs typeface="Calibri"/>
              </a:rPr>
              <a:t>A</a:t>
            </a:r>
            <a:r>
              <a:rPr sz="1200" b="1" spc="-4" dirty="0">
                <a:latin typeface="Calibri"/>
                <a:cs typeface="Calibri"/>
              </a:rPr>
              <a:t>K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20" name="object 20">
            <a:extLst>
              <a:ext uri="{FF2B5EF4-FFF2-40B4-BE49-F238E27FC236}">
                <a16:creationId xmlns:a16="http://schemas.microsoft.com/office/drawing/2014/main" xmlns="" id="{F0AF2C7A-FCCA-35B9-18AE-FCDF6AD59E29}"/>
              </a:ext>
            </a:extLst>
          </p:cNvPr>
          <p:cNvGrpSpPr/>
          <p:nvPr/>
        </p:nvGrpSpPr>
        <p:grpSpPr>
          <a:xfrm>
            <a:off x="4783264" y="501586"/>
            <a:ext cx="1845945" cy="1861661"/>
            <a:chOff x="6377685" y="668781"/>
            <a:chExt cx="2461260" cy="2482215"/>
          </a:xfrm>
        </p:grpSpPr>
        <p:sp>
          <p:nvSpPr>
            <p:cNvPr id="21" name="object 21">
              <a:extLst>
                <a:ext uri="{FF2B5EF4-FFF2-40B4-BE49-F238E27FC236}">
                  <a16:creationId xmlns:a16="http://schemas.microsoft.com/office/drawing/2014/main" xmlns="" id="{50282992-D9F9-88E6-04C1-2D234B201FC2}"/>
                </a:ext>
              </a:extLst>
            </p:cNvPr>
            <p:cNvSpPr/>
            <p:nvPr/>
          </p:nvSpPr>
          <p:spPr>
            <a:xfrm>
              <a:off x="6384035" y="675131"/>
              <a:ext cx="2448560" cy="2469515"/>
            </a:xfrm>
            <a:custGeom>
              <a:avLst/>
              <a:gdLst/>
              <a:ahLst/>
              <a:cxnLst/>
              <a:rect l="l" t="t" r="r" b="b"/>
              <a:pathLst>
                <a:path w="2448559" h="2469515">
                  <a:moveTo>
                    <a:pt x="2040255" y="0"/>
                  </a:moveTo>
                  <a:lnTo>
                    <a:pt x="408050" y="0"/>
                  </a:lnTo>
                  <a:lnTo>
                    <a:pt x="360425" y="2793"/>
                  </a:lnTo>
                  <a:lnTo>
                    <a:pt x="314452" y="10794"/>
                  </a:lnTo>
                  <a:lnTo>
                    <a:pt x="270383" y="23875"/>
                  </a:lnTo>
                  <a:lnTo>
                    <a:pt x="228599" y="41528"/>
                  </a:lnTo>
                  <a:lnTo>
                    <a:pt x="189357" y="63500"/>
                  </a:lnTo>
                  <a:lnTo>
                    <a:pt x="152781" y="89662"/>
                  </a:lnTo>
                  <a:lnTo>
                    <a:pt x="119507" y="119506"/>
                  </a:lnTo>
                  <a:lnTo>
                    <a:pt x="89662" y="152907"/>
                  </a:lnTo>
                  <a:lnTo>
                    <a:pt x="63500" y="189356"/>
                  </a:lnTo>
                  <a:lnTo>
                    <a:pt x="41528" y="228600"/>
                  </a:lnTo>
                  <a:lnTo>
                    <a:pt x="23749" y="270509"/>
                  </a:lnTo>
                  <a:lnTo>
                    <a:pt x="10794" y="314578"/>
                  </a:lnTo>
                  <a:lnTo>
                    <a:pt x="2793" y="360552"/>
                  </a:lnTo>
                  <a:lnTo>
                    <a:pt x="0" y="408050"/>
                  </a:lnTo>
                  <a:lnTo>
                    <a:pt x="0" y="2061209"/>
                  </a:lnTo>
                  <a:lnTo>
                    <a:pt x="2793" y="2108834"/>
                  </a:lnTo>
                  <a:lnTo>
                    <a:pt x="10794" y="2154808"/>
                  </a:lnTo>
                  <a:lnTo>
                    <a:pt x="23749" y="2198878"/>
                  </a:lnTo>
                  <a:lnTo>
                    <a:pt x="41528" y="2240660"/>
                  </a:lnTo>
                  <a:lnTo>
                    <a:pt x="63500" y="2280030"/>
                  </a:lnTo>
                  <a:lnTo>
                    <a:pt x="89662" y="2316479"/>
                  </a:lnTo>
                  <a:lnTo>
                    <a:pt x="119507" y="2349754"/>
                  </a:lnTo>
                  <a:lnTo>
                    <a:pt x="152781" y="2379598"/>
                  </a:lnTo>
                  <a:lnTo>
                    <a:pt x="189357" y="2405760"/>
                  </a:lnTo>
                  <a:lnTo>
                    <a:pt x="228599" y="2427858"/>
                  </a:lnTo>
                  <a:lnTo>
                    <a:pt x="270383" y="2445512"/>
                  </a:lnTo>
                  <a:lnTo>
                    <a:pt x="314452" y="2458466"/>
                  </a:lnTo>
                  <a:lnTo>
                    <a:pt x="360425" y="2466593"/>
                  </a:lnTo>
                  <a:lnTo>
                    <a:pt x="408050" y="2469260"/>
                  </a:lnTo>
                  <a:lnTo>
                    <a:pt x="2040255" y="2469260"/>
                  </a:lnTo>
                  <a:lnTo>
                    <a:pt x="2087753" y="2466593"/>
                  </a:lnTo>
                  <a:lnTo>
                    <a:pt x="2133727" y="2458466"/>
                  </a:lnTo>
                  <a:lnTo>
                    <a:pt x="2177795" y="2445512"/>
                  </a:lnTo>
                  <a:lnTo>
                    <a:pt x="2219706" y="2427858"/>
                  </a:lnTo>
                  <a:lnTo>
                    <a:pt x="2258948" y="2405760"/>
                  </a:lnTo>
                  <a:lnTo>
                    <a:pt x="2295397" y="2379598"/>
                  </a:lnTo>
                  <a:lnTo>
                    <a:pt x="2328798" y="2349754"/>
                  </a:lnTo>
                  <a:lnTo>
                    <a:pt x="2358643" y="2316479"/>
                  </a:lnTo>
                  <a:lnTo>
                    <a:pt x="2384679" y="2280030"/>
                  </a:lnTo>
                  <a:lnTo>
                    <a:pt x="2406777" y="2240660"/>
                  </a:lnTo>
                  <a:lnTo>
                    <a:pt x="2424430" y="2198878"/>
                  </a:lnTo>
                  <a:lnTo>
                    <a:pt x="2437511" y="2154808"/>
                  </a:lnTo>
                  <a:lnTo>
                    <a:pt x="2445512" y="2108834"/>
                  </a:lnTo>
                  <a:lnTo>
                    <a:pt x="2448306" y="2061209"/>
                  </a:lnTo>
                  <a:lnTo>
                    <a:pt x="2448306" y="408050"/>
                  </a:lnTo>
                  <a:lnTo>
                    <a:pt x="2445512" y="360552"/>
                  </a:lnTo>
                  <a:lnTo>
                    <a:pt x="2437511" y="314578"/>
                  </a:lnTo>
                  <a:lnTo>
                    <a:pt x="2424430" y="270509"/>
                  </a:lnTo>
                  <a:lnTo>
                    <a:pt x="2406777" y="228600"/>
                  </a:lnTo>
                  <a:lnTo>
                    <a:pt x="2384679" y="189356"/>
                  </a:lnTo>
                  <a:lnTo>
                    <a:pt x="2358643" y="152907"/>
                  </a:lnTo>
                  <a:lnTo>
                    <a:pt x="2328798" y="119506"/>
                  </a:lnTo>
                  <a:lnTo>
                    <a:pt x="2295397" y="89662"/>
                  </a:lnTo>
                  <a:lnTo>
                    <a:pt x="2258948" y="63500"/>
                  </a:lnTo>
                  <a:lnTo>
                    <a:pt x="2219706" y="41528"/>
                  </a:lnTo>
                  <a:lnTo>
                    <a:pt x="2177795" y="23875"/>
                  </a:lnTo>
                  <a:lnTo>
                    <a:pt x="2133727" y="10794"/>
                  </a:lnTo>
                  <a:lnTo>
                    <a:pt x="2087753" y="2793"/>
                  </a:lnTo>
                  <a:lnTo>
                    <a:pt x="2040255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xmlns="" id="{11EF2488-DA76-6E03-431A-5B3A60D59C1D}"/>
                </a:ext>
              </a:extLst>
            </p:cNvPr>
            <p:cNvSpPr/>
            <p:nvPr/>
          </p:nvSpPr>
          <p:spPr>
            <a:xfrm>
              <a:off x="6384035" y="675131"/>
              <a:ext cx="2448560" cy="2469515"/>
            </a:xfrm>
            <a:custGeom>
              <a:avLst/>
              <a:gdLst/>
              <a:ahLst/>
              <a:cxnLst/>
              <a:rect l="l" t="t" r="r" b="b"/>
              <a:pathLst>
                <a:path w="2448559" h="2469515">
                  <a:moveTo>
                    <a:pt x="0" y="408050"/>
                  </a:moveTo>
                  <a:lnTo>
                    <a:pt x="2793" y="360552"/>
                  </a:lnTo>
                  <a:lnTo>
                    <a:pt x="10794" y="314578"/>
                  </a:lnTo>
                  <a:lnTo>
                    <a:pt x="23749" y="270509"/>
                  </a:lnTo>
                  <a:lnTo>
                    <a:pt x="41528" y="228600"/>
                  </a:lnTo>
                  <a:lnTo>
                    <a:pt x="63500" y="189356"/>
                  </a:lnTo>
                  <a:lnTo>
                    <a:pt x="89662" y="152907"/>
                  </a:lnTo>
                  <a:lnTo>
                    <a:pt x="119507" y="119506"/>
                  </a:lnTo>
                  <a:lnTo>
                    <a:pt x="152781" y="89662"/>
                  </a:lnTo>
                  <a:lnTo>
                    <a:pt x="189357" y="63500"/>
                  </a:lnTo>
                  <a:lnTo>
                    <a:pt x="228599" y="41528"/>
                  </a:lnTo>
                  <a:lnTo>
                    <a:pt x="270383" y="23875"/>
                  </a:lnTo>
                  <a:lnTo>
                    <a:pt x="314452" y="10794"/>
                  </a:lnTo>
                  <a:lnTo>
                    <a:pt x="360425" y="2793"/>
                  </a:lnTo>
                  <a:lnTo>
                    <a:pt x="408050" y="0"/>
                  </a:lnTo>
                  <a:lnTo>
                    <a:pt x="2040255" y="0"/>
                  </a:lnTo>
                  <a:lnTo>
                    <a:pt x="2087753" y="2793"/>
                  </a:lnTo>
                  <a:lnTo>
                    <a:pt x="2133727" y="10794"/>
                  </a:lnTo>
                  <a:lnTo>
                    <a:pt x="2177795" y="23875"/>
                  </a:lnTo>
                  <a:lnTo>
                    <a:pt x="2219706" y="41528"/>
                  </a:lnTo>
                  <a:lnTo>
                    <a:pt x="2258948" y="63500"/>
                  </a:lnTo>
                  <a:lnTo>
                    <a:pt x="2295397" y="89662"/>
                  </a:lnTo>
                  <a:lnTo>
                    <a:pt x="2328798" y="119506"/>
                  </a:lnTo>
                  <a:lnTo>
                    <a:pt x="2358643" y="152907"/>
                  </a:lnTo>
                  <a:lnTo>
                    <a:pt x="2384679" y="189356"/>
                  </a:lnTo>
                  <a:lnTo>
                    <a:pt x="2406777" y="228600"/>
                  </a:lnTo>
                  <a:lnTo>
                    <a:pt x="2424430" y="270509"/>
                  </a:lnTo>
                  <a:lnTo>
                    <a:pt x="2437511" y="314578"/>
                  </a:lnTo>
                  <a:lnTo>
                    <a:pt x="2445512" y="360552"/>
                  </a:lnTo>
                  <a:lnTo>
                    <a:pt x="2448306" y="408050"/>
                  </a:lnTo>
                  <a:lnTo>
                    <a:pt x="2448306" y="2061209"/>
                  </a:lnTo>
                  <a:lnTo>
                    <a:pt x="2445512" y="2108834"/>
                  </a:lnTo>
                  <a:lnTo>
                    <a:pt x="2437511" y="2154808"/>
                  </a:lnTo>
                  <a:lnTo>
                    <a:pt x="2424430" y="2198878"/>
                  </a:lnTo>
                  <a:lnTo>
                    <a:pt x="2406777" y="2240660"/>
                  </a:lnTo>
                  <a:lnTo>
                    <a:pt x="2384679" y="2280030"/>
                  </a:lnTo>
                  <a:lnTo>
                    <a:pt x="2358643" y="2316479"/>
                  </a:lnTo>
                  <a:lnTo>
                    <a:pt x="2328798" y="2349754"/>
                  </a:lnTo>
                  <a:lnTo>
                    <a:pt x="2295397" y="2379598"/>
                  </a:lnTo>
                  <a:lnTo>
                    <a:pt x="2258948" y="2405760"/>
                  </a:lnTo>
                  <a:lnTo>
                    <a:pt x="2219706" y="2427858"/>
                  </a:lnTo>
                  <a:lnTo>
                    <a:pt x="2177795" y="2445512"/>
                  </a:lnTo>
                  <a:lnTo>
                    <a:pt x="2133727" y="2458466"/>
                  </a:lnTo>
                  <a:lnTo>
                    <a:pt x="2087753" y="2466593"/>
                  </a:lnTo>
                  <a:lnTo>
                    <a:pt x="2040255" y="2469260"/>
                  </a:lnTo>
                  <a:lnTo>
                    <a:pt x="408050" y="2469260"/>
                  </a:lnTo>
                  <a:lnTo>
                    <a:pt x="360425" y="2466593"/>
                  </a:lnTo>
                  <a:lnTo>
                    <a:pt x="314452" y="2458466"/>
                  </a:lnTo>
                  <a:lnTo>
                    <a:pt x="270383" y="2445512"/>
                  </a:lnTo>
                  <a:lnTo>
                    <a:pt x="228599" y="2427858"/>
                  </a:lnTo>
                  <a:lnTo>
                    <a:pt x="189357" y="2405760"/>
                  </a:lnTo>
                  <a:lnTo>
                    <a:pt x="152781" y="2379598"/>
                  </a:lnTo>
                  <a:lnTo>
                    <a:pt x="119507" y="2349754"/>
                  </a:lnTo>
                  <a:lnTo>
                    <a:pt x="89662" y="2316479"/>
                  </a:lnTo>
                  <a:lnTo>
                    <a:pt x="63500" y="2280030"/>
                  </a:lnTo>
                  <a:lnTo>
                    <a:pt x="41528" y="2240660"/>
                  </a:lnTo>
                  <a:lnTo>
                    <a:pt x="23749" y="2198878"/>
                  </a:lnTo>
                  <a:lnTo>
                    <a:pt x="10794" y="2154808"/>
                  </a:lnTo>
                  <a:lnTo>
                    <a:pt x="2793" y="2108834"/>
                  </a:lnTo>
                  <a:lnTo>
                    <a:pt x="0" y="2061209"/>
                  </a:lnTo>
                  <a:lnTo>
                    <a:pt x="0" y="40805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3" name="object 23">
            <a:extLst>
              <a:ext uri="{FF2B5EF4-FFF2-40B4-BE49-F238E27FC236}">
                <a16:creationId xmlns:a16="http://schemas.microsoft.com/office/drawing/2014/main" xmlns="" id="{6DBF4CC8-A96B-7321-E031-B92C13D0D905}"/>
              </a:ext>
            </a:extLst>
          </p:cNvPr>
          <p:cNvSpPr txBox="1"/>
          <p:nvPr/>
        </p:nvSpPr>
        <p:spPr>
          <a:xfrm>
            <a:off x="4983576" y="489776"/>
            <a:ext cx="1425892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56" dirty="0">
                <a:latin typeface="Calibri"/>
                <a:cs typeface="Calibri"/>
              </a:rPr>
              <a:t>K</a:t>
            </a:r>
            <a:r>
              <a:rPr sz="1200" b="1" spc="-8" dirty="0">
                <a:latin typeface="Calibri"/>
                <a:cs typeface="Calibri"/>
              </a:rPr>
              <a:t>O</a:t>
            </a:r>
            <a:r>
              <a:rPr sz="1200" b="1" spc="-4" dirty="0">
                <a:latin typeface="Calibri"/>
                <a:cs typeface="Calibri"/>
              </a:rPr>
              <a:t>N</a:t>
            </a:r>
            <a:r>
              <a:rPr sz="1200" b="1" spc="-8" dirty="0">
                <a:latin typeface="Calibri"/>
                <a:cs typeface="Calibri"/>
              </a:rPr>
              <a:t>DIS</a:t>
            </a:r>
            <a:r>
              <a:rPr sz="1200" b="1" spc="-4" dirty="0">
                <a:latin typeface="Calibri"/>
                <a:cs typeface="Calibri"/>
              </a:rPr>
              <a:t>I</a:t>
            </a:r>
            <a:r>
              <a:rPr sz="1200" b="1" spc="-49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D</a:t>
            </a:r>
            <a:r>
              <a:rPr sz="1200" b="1" spc="-19" dirty="0">
                <a:latin typeface="Calibri"/>
                <a:cs typeface="Calibri"/>
              </a:rPr>
              <a:t>I</a:t>
            </a:r>
            <a:r>
              <a:rPr sz="1200" b="1" spc="-15" dirty="0">
                <a:latin typeface="Calibri"/>
                <a:cs typeface="Calibri"/>
              </a:rPr>
              <a:t>H</a:t>
            </a:r>
            <a:r>
              <a:rPr sz="1200" b="1" spc="-11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R</a:t>
            </a:r>
            <a:r>
              <a:rPr sz="1200" b="1" spc="-11" dirty="0">
                <a:latin typeface="Calibri"/>
                <a:cs typeface="Calibri"/>
              </a:rPr>
              <a:t>APKA</a:t>
            </a:r>
            <a:r>
              <a:rPr sz="1200" b="1" spc="-4" dirty="0"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xmlns="" id="{3BFAD800-7755-4602-7E74-B5E4B67B46AD}"/>
              </a:ext>
            </a:extLst>
          </p:cNvPr>
          <p:cNvGrpSpPr/>
          <p:nvPr/>
        </p:nvGrpSpPr>
        <p:grpSpPr>
          <a:xfrm>
            <a:off x="4837272" y="2577274"/>
            <a:ext cx="1737836" cy="984885"/>
            <a:chOff x="6449695" y="3436365"/>
            <a:chExt cx="2317115" cy="1313180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xmlns="" id="{6C7A2071-AC62-6E15-45CD-78E25D6852EA}"/>
                </a:ext>
              </a:extLst>
            </p:cNvPr>
            <p:cNvSpPr/>
            <p:nvPr/>
          </p:nvSpPr>
          <p:spPr>
            <a:xfrm>
              <a:off x="6456045" y="3442715"/>
              <a:ext cx="2304415" cy="1300480"/>
            </a:xfrm>
            <a:custGeom>
              <a:avLst/>
              <a:gdLst/>
              <a:ahLst/>
              <a:cxnLst/>
              <a:rect l="l" t="t" r="r" b="b"/>
              <a:pathLst>
                <a:path w="2304415" h="1300479">
                  <a:moveTo>
                    <a:pt x="2087499" y="0"/>
                  </a:moveTo>
                  <a:lnTo>
                    <a:pt x="216788" y="0"/>
                  </a:lnTo>
                  <a:lnTo>
                    <a:pt x="167004" y="5714"/>
                  </a:lnTo>
                  <a:lnTo>
                    <a:pt x="121411" y="21971"/>
                  </a:lnTo>
                  <a:lnTo>
                    <a:pt x="81152" y="47625"/>
                  </a:lnTo>
                  <a:lnTo>
                    <a:pt x="47625" y="81153"/>
                  </a:lnTo>
                  <a:lnTo>
                    <a:pt x="21970" y="121412"/>
                  </a:lnTo>
                  <a:lnTo>
                    <a:pt x="5714" y="167005"/>
                  </a:lnTo>
                  <a:lnTo>
                    <a:pt x="0" y="216789"/>
                  </a:lnTo>
                  <a:lnTo>
                    <a:pt x="0" y="1083691"/>
                  </a:lnTo>
                  <a:lnTo>
                    <a:pt x="5714" y="1133348"/>
                  </a:lnTo>
                  <a:lnTo>
                    <a:pt x="21970" y="1178941"/>
                  </a:lnTo>
                  <a:lnTo>
                    <a:pt x="47625" y="1219200"/>
                  </a:lnTo>
                  <a:lnTo>
                    <a:pt x="81152" y="1252728"/>
                  </a:lnTo>
                  <a:lnTo>
                    <a:pt x="121411" y="1278382"/>
                  </a:lnTo>
                  <a:lnTo>
                    <a:pt x="167004" y="1294638"/>
                  </a:lnTo>
                  <a:lnTo>
                    <a:pt x="216788" y="1300353"/>
                  </a:lnTo>
                  <a:lnTo>
                    <a:pt x="2087499" y="1300353"/>
                  </a:lnTo>
                  <a:lnTo>
                    <a:pt x="2137155" y="1294638"/>
                  </a:lnTo>
                  <a:lnTo>
                    <a:pt x="2182876" y="1278382"/>
                  </a:lnTo>
                  <a:lnTo>
                    <a:pt x="2223007" y="1252728"/>
                  </a:lnTo>
                  <a:lnTo>
                    <a:pt x="2256662" y="1219200"/>
                  </a:lnTo>
                  <a:lnTo>
                    <a:pt x="2282189" y="1178941"/>
                  </a:lnTo>
                  <a:lnTo>
                    <a:pt x="2298573" y="1133348"/>
                  </a:lnTo>
                  <a:lnTo>
                    <a:pt x="2304287" y="1083691"/>
                  </a:lnTo>
                  <a:lnTo>
                    <a:pt x="2304287" y="216789"/>
                  </a:lnTo>
                  <a:lnTo>
                    <a:pt x="2298573" y="167005"/>
                  </a:lnTo>
                  <a:lnTo>
                    <a:pt x="2282189" y="121412"/>
                  </a:lnTo>
                  <a:lnTo>
                    <a:pt x="2256662" y="81153"/>
                  </a:lnTo>
                  <a:lnTo>
                    <a:pt x="2223007" y="47625"/>
                  </a:lnTo>
                  <a:lnTo>
                    <a:pt x="2182876" y="21971"/>
                  </a:lnTo>
                  <a:lnTo>
                    <a:pt x="2137155" y="5714"/>
                  </a:lnTo>
                  <a:lnTo>
                    <a:pt x="2087499" y="0"/>
                  </a:lnTo>
                  <a:close/>
                </a:path>
              </a:pathLst>
            </a:custGeom>
            <a:solidFill>
              <a:srgbClr val="C55A11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xmlns="" id="{A2BEAF60-08EE-CD3E-6D4C-D260B4AFE918}"/>
                </a:ext>
              </a:extLst>
            </p:cNvPr>
            <p:cNvSpPr/>
            <p:nvPr/>
          </p:nvSpPr>
          <p:spPr>
            <a:xfrm>
              <a:off x="6456045" y="3442715"/>
              <a:ext cx="2304415" cy="1300480"/>
            </a:xfrm>
            <a:custGeom>
              <a:avLst/>
              <a:gdLst/>
              <a:ahLst/>
              <a:cxnLst/>
              <a:rect l="l" t="t" r="r" b="b"/>
              <a:pathLst>
                <a:path w="2304415" h="1300479">
                  <a:moveTo>
                    <a:pt x="0" y="216789"/>
                  </a:moveTo>
                  <a:lnTo>
                    <a:pt x="5714" y="167005"/>
                  </a:lnTo>
                  <a:lnTo>
                    <a:pt x="21970" y="121412"/>
                  </a:lnTo>
                  <a:lnTo>
                    <a:pt x="47625" y="81153"/>
                  </a:lnTo>
                  <a:lnTo>
                    <a:pt x="81152" y="47625"/>
                  </a:lnTo>
                  <a:lnTo>
                    <a:pt x="121411" y="21971"/>
                  </a:lnTo>
                  <a:lnTo>
                    <a:pt x="167004" y="5714"/>
                  </a:lnTo>
                  <a:lnTo>
                    <a:pt x="216788" y="0"/>
                  </a:lnTo>
                  <a:lnTo>
                    <a:pt x="2087499" y="0"/>
                  </a:lnTo>
                  <a:lnTo>
                    <a:pt x="2137155" y="5714"/>
                  </a:lnTo>
                  <a:lnTo>
                    <a:pt x="2182876" y="21971"/>
                  </a:lnTo>
                  <a:lnTo>
                    <a:pt x="2223007" y="47625"/>
                  </a:lnTo>
                  <a:lnTo>
                    <a:pt x="2256662" y="81153"/>
                  </a:lnTo>
                  <a:lnTo>
                    <a:pt x="2282189" y="121412"/>
                  </a:lnTo>
                  <a:lnTo>
                    <a:pt x="2298573" y="167005"/>
                  </a:lnTo>
                  <a:lnTo>
                    <a:pt x="2304287" y="216789"/>
                  </a:lnTo>
                  <a:lnTo>
                    <a:pt x="2304287" y="1083691"/>
                  </a:lnTo>
                  <a:lnTo>
                    <a:pt x="2298573" y="1133348"/>
                  </a:lnTo>
                  <a:lnTo>
                    <a:pt x="2282189" y="1178941"/>
                  </a:lnTo>
                  <a:lnTo>
                    <a:pt x="2256662" y="1219200"/>
                  </a:lnTo>
                  <a:lnTo>
                    <a:pt x="2223007" y="1252728"/>
                  </a:lnTo>
                  <a:lnTo>
                    <a:pt x="2182876" y="1278382"/>
                  </a:lnTo>
                  <a:lnTo>
                    <a:pt x="2137155" y="1294638"/>
                  </a:lnTo>
                  <a:lnTo>
                    <a:pt x="2087499" y="1300353"/>
                  </a:lnTo>
                  <a:lnTo>
                    <a:pt x="216788" y="1300353"/>
                  </a:lnTo>
                  <a:lnTo>
                    <a:pt x="167004" y="1294638"/>
                  </a:lnTo>
                  <a:lnTo>
                    <a:pt x="121411" y="1278382"/>
                  </a:lnTo>
                  <a:lnTo>
                    <a:pt x="81152" y="1252728"/>
                  </a:lnTo>
                  <a:lnTo>
                    <a:pt x="47625" y="1219200"/>
                  </a:lnTo>
                  <a:lnTo>
                    <a:pt x="21970" y="1178941"/>
                  </a:lnTo>
                  <a:lnTo>
                    <a:pt x="5714" y="1133348"/>
                  </a:lnTo>
                  <a:lnTo>
                    <a:pt x="0" y="1083691"/>
                  </a:lnTo>
                  <a:lnTo>
                    <a:pt x="0" y="216789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7" name="object 27">
            <a:extLst>
              <a:ext uri="{FF2B5EF4-FFF2-40B4-BE49-F238E27FC236}">
                <a16:creationId xmlns:a16="http://schemas.microsoft.com/office/drawing/2014/main" xmlns="" id="{8AE2D1A0-E9BC-33E1-3344-BF180FFE6D27}"/>
              </a:ext>
            </a:extLst>
          </p:cNvPr>
          <p:cNvSpPr txBox="1"/>
          <p:nvPr/>
        </p:nvSpPr>
        <p:spPr>
          <a:xfrm>
            <a:off x="5375148" y="2584132"/>
            <a:ext cx="652939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MASALAH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8" name="object 28">
            <a:extLst>
              <a:ext uri="{FF2B5EF4-FFF2-40B4-BE49-F238E27FC236}">
                <a16:creationId xmlns:a16="http://schemas.microsoft.com/office/drawing/2014/main" xmlns="" id="{05C0A0CB-E07A-4A81-EBCF-2638AE9AA598}"/>
              </a:ext>
            </a:extLst>
          </p:cNvPr>
          <p:cNvGrpSpPr/>
          <p:nvPr/>
        </p:nvGrpSpPr>
        <p:grpSpPr>
          <a:xfrm>
            <a:off x="4837272" y="3742372"/>
            <a:ext cx="3681889" cy="1139666"/>
            <a:chOff x="6449695" y="4989829"/>
            <a:chExt cx="4909185" cy="1519555"/>
          </a:xfrm>
        </p:grpSpPr>
        <p:sp>
          <p:nvSpPr>
            <p:cNvPr id="29" name="object 29">
              <a:extLst>
                <a:ext uri="{FF2B5EF4-FFF2-40B4-BE49-F238E27FC236}">
                  <a16:creationId xmlns:a16="http://schemas.microsoft.com/office/drawing/2014/main" xmlns="" id="{91B721F0-ECE9-5223-8650-528199EBEA79}"/>
                </a:ext>
              </a:extLst>
            </p:cNvPr>
            <p:cNvSpPr/>
            <p:nvPr/>
          </p:nvSpPr>
          <p:spPr>
            <a:xfrm>
              <a:off x="6456045" y="4996179"/>
              <a:ext cx="4896485" cy="1506855"/>
            </a:xfrm>
            <a:custGeom>
              <a:avLst/>
              <a:gdLst/>
              <a:ahLst/>
              <a:cxnLst/>
              <a:rect l="l" t="t" r="r" b="b"/>
              <a:pathLst>
                <a:path w="4896484" h="1506854">
                  <a:moveTo>
                    <a:pt x="4645406" y="0"/>
                  </a:moveTo>
                  <a:lnTo>
                    <a:pt x="251078" y="0"/>
                  </a:lnTo>
                  <a:lnTo>
                    <a:pt x="205994" y="4064"/>
                  </a:lnTo>
                  <a:lnTo>
                    <a:pt x="163449" y="15748"/>
                  </a:lnTo>
                  <a:lnTo>
                    <a:pt x="124332" y="34290"/>
                  </a:lnTo>
                  <a:lnTo>
                    <a:pt x="89280" y="59055"/>
                  </a:lnTo>
                  <a:lnTo>
                    <a:pt x="59054" y="89281"/>
                  </a:lnTo>
                  <a:lnTo>
                    <a:pt x="34289" y="124333"/>
                  </a:lnTo>
                  <a:lnTo>
                    <a:pt x="15747" y="163449"/>
                  </a:lnTo>
                  <a:lnTo>
                    <a:pt x="4063" y="205994"/>
                  </a:lnTo>
                  <a:lnTo>
                    <a:pt x="0" y="251079"/>
                  </a:lnTo>
                  <a:lnTo>
                    <a:pt x="0" y="1255522"/>
                  </a:lnTo>
                  <a:lnTo>
                    <a:pt x="4063" y="1300657"/>
                  </a:lnTo>
                  <a:lnTo>
                    <a:pt x="15747" y="1343139"/>
                  </a:lnTo>
                  <a:lnTo>
                    <a:pt x="34289" y="1382255"/>
                  </a:lnTo>
                  <a:lnTo>
                    <a:pt x="59054" y="1417307"/>
                  </a:lnTo>
                  <a:lnTo>
                    <a:pt x="89280" y="1447571"/>
                  </a:lnTo>
                  <a:lnTo>
                    <a:pt x="124332" y="1472336"/>
                  </a:lnTo>
                  <a:lnTo>
                    <a:pt x="163449" y="1490916"/>
                  </a:lnTo>
                  <a:lnTo>
                    <a:pt x="205994" y="1502575"/>
                  </a:lnTo>
                  <a:lnTo>
                    <a:pt x="251078" y="1506626"/>
                  </a:lnTo>
                  <a:lnTo>
                    <a:pt x="4645406" y="1506626"/>
                  </a:lnTo>
                  <a:lnTo>
                    <a:pt x="4690618" y="1502575"/>
                  </a:lnTo>
                  <a:lnTo>
                    <a:pt x="4733035" y="1490916"/>
                  </a:lnTo>
                  <a:lnTo>
                    <a:pt x="4772152" y="1472336"/>
                  </a:lnTo>
                  <a:lnTo>
                    <a:pt x="4807204" y="1447571"/>
                  </a:lnTo>
                  <a:lnTo>
                    <a:pt x="4837430" y="1417307"/>
                  </a:lnTo>
                  <a:lnTo>
                    <a:pt x="4862195" y="1382255"/>
                  </a:lnTo>
                  <a:lnTo>
                    <a:pt x="4880863" y="1343139"/>
                  </a:lnTo>
                  <a:lnTo>
                    <a:pt x="4892548" y="1300657"/>
                  </a:lnTo>
                  <a:lnTo>
                    <a:pt x="4896484" y="1255522"/>
                  </a:lnTo>
                  <a:lnTo>
                    <a:pt x="4896484" y="251079"/>
                  </a:lnTo>
                  <a:lnTo>
                    <a:pt x="4892548" y="205994"/>
                  </a:lnTo>
                  <a:lnTo>
                    <a:pt x="4880863" y="163449"/>
                  </a:lnTo>
                  <a:lnTo>
                    <a:pt x="4862195" y="124333"/>
                  </a:lnTo>
                  <a:lnTo>
                    <a:pt x="4837430" y="89281"/>
                  </a:lnTo>
                  <a:lnTo>
                    <a:pt x="4807204" y="59055"/>
                  </a:lnTo>
                  <a:lnTo>
                    <a:pt x="4772152" y="34290"/>
                  </a:lnTo>
                  <a:lnTo>
                    <a:pt x="4733035" y="15748"/>
                  </a:lnTo>
                  <a:lnTo>
                    <a:pt x="4690618" y="4064"/>
                  </a:lnTo>
                  <a:lnTo>
                    <a:pt x="4645406" y="0"/>
                  </a:lnTo>
                  <a:close/>
                </a:path>
              </a:pathLst>
            </a:custGeom>
            <a:solidFill>
              <a:srgbClr val="E2AB17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xmlns="" id="{DB0C4A06-3F03-3F63-4420-535ACE5D8D20}"/>
                </a:ext>
              </a:extLst>
            </p:cNvPr>
            <p:cNvSpPr/>
            <p:nvPr/>
          </p:nvSpPr>
          <p:spPr>
            <a:xfrm>
              <a:off x="6456045" y="4996179"/>
              <a:ext cx="4896485" cy="1506855"/>
            </a:xfrm>
            <a:custGeom>
              <a:avLst/>
              <a:gdLst/>
              <a:ahLst/>
              <a:cxnLst/>
              <a:rect l="l" t="t" r="r" b="b"/>
              <a:pathLst>
                <a:path w="4896484" h="1506854">
                  <a:moveTo>
                    <a:pt x="0" y="251079"/>
                  </a:moveTo>
                  <a:lnTo>
                    <a:pt x="4063" y="205994"/>
                  </a:lnTo>
                  <a:lnTo>
                    <a:pt x="15747" y="163449"/>
                  </a:lnTo>
                  <a:lnTo>
                    <a:pt x="34289" y="124333"/>
                  </a:lnTo>
                  <a:lnTo>
                    <a:pt x="59054" y="89281"/>
                  </a:lnTo>
                  <a:lnTo>
                    <a:pt x="89280" y="59055"/>
                  </a:lnTo>
                  <a:lnTo>
                    <a:pt x="124332" y="34290"/>
                  </a:lnTo>
                  <a:lnTo>
                    <a:pt x="163449" y="15748"/>
                  </a:lnTo>
                  <a:lnTo>
                    <a:pt x="205994" y="4064"/>
                  </a:lnTo>
                  <a:lnTo>
                    <a:pt x="251078" y="0"/>
                  </a:lnTo>
                  <a:lnTo>
                    <a:pt x="4645406" y="0"/>
                  </a:lnTo>
                  <a:lnTo>
                    <a:pt x="4690618" y="4064"/>
                  </a:lnTo>
                  <a:lnTo>
                    <a:pt x="4733035" y="15748"/>
                  </a:lnTo>
                  <a:lnTo>
                    <a:pt x="4772152" y="34290"/>
                  </a:lnTo>
                  <a:lnTo>
                    <a:pt x="4807204" y="59055"/>
                  </a:lnTo>
                  <a:lnTo>
                    <a:pt x="4837430" y="89281"/>
                  </a:lnTo>
                  <a:lnTo>
                    <a:pt x="4862195" y="124333"/>
                  </a:lnTo>
                  <a:lnTo>
                    <a:pt x="4880863" y="163449"/>
                  </a:lnTo>
                  <a:lnTo>
                    <a:pt x="4892548" y="205994"/>
                  </a:lnTo>
                  <a:lnTo>
                    <a:pt x="4896484" y="251079"/>
                  </a:lnTo>
                  <a:lnTo>
                    <a:pt x="4896484" y="1255522"/>
                  </a:lnTo>
                  <a:lnTo>
                    <a:pt x="4892548" y="1300657"/>
                  </a:lnTo>
                  <a:lnTo>
                    <a:pt x="4880863" y="1343139"/>
                  </a:lnTo>
                  <a:lnTo>
                    <a:pt x="4862195" y="1382255"/>
                  </a:lnTo>
                  <a:lnTo>
                    <a:pt x="4837430" y="1417307"/>
                  </a:lnTo>
                  <a:lnTo>
                    <a:pt x="4807204" y="1447571"/>
                  </a:lnTo>
                  <a:lnTo>
                    <a:pt x="4772152" y="1472336"/>
                  </a:lnTo>
                  <a:lnTo>
                    <a:pt x="4733035" y="1490916"/>
                  </a:lnTo>
                  <a:lnTo>
                    <a:pt x="4690618" y="1502575"/>
                  </a:lnTo>
                  <a:lnTo>
                    <a:pt x="4645406" y="1506626"/>
                  </a:lnTo>
                  <a:lnTo>
                    <a:pt x="251078" y="1506626"/>
                  </a:lnTo>
                  <a:lnTo>
                    <a:pt x="205994" y="1502575"/>
                  </a:lnTo>
                  <a:lnTo>
                    <a:pt x="163449" y="1490916"/>
                  </a:lnTo>
                  <a:lnTo>
                    <a:pt x="124332" y="1472336"/>
                  </a:lnTo>
                  <a:lnTo>
                    <a:pt x="89280" y="1447571"/>
                  </a:lnTo>
                  <a:lnTo>
                    <a:pt x="59054" y="1417307"/>
                  </a:lnTo>
                  <a:lnTo>
                    <a:pt x="34289" y="1382255"/>
                  </a:lnTo>
                  <a:lnTo>
                    <a:pt x="15747" y="1343139"/>
                  </a:lnTo>
                  <a:lnTo>
                    <a:pt x="4063" y="1300657"/>
                  </a:lnTo>
                  <a:lnTo>
                    <a:pt x="0" y="1255522"/>
                  </a:lnTo>
                  <a:lnTo>
                    <a:pt x="0" y="251079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1" name="object 31">
            <a:extLst>
              <a:ext uri="{FF2B5EF4-FFF2-40B4-BE49-F238E27FC236}">
                <a16:creationId xmlns:a16="http://schemas.microsoft.com/office/drawing/2014/main" xmlns="" id="{77308C33-7B72-AB29-FDB6-0DE5BBDD6D84}"/>
              </a:ext>
            </a:extLst>
          </p:cNvPr>
          <p:cNvSpPr txBox="1"/>
          <p:nvPr/>
        </p:nvSpPr>
        <p:spPr>
          <a:xfrm>
            <a:off x="6131623" y="3736563"/>
            <a:ext cx="1074420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8" dirty="0">
                <a:latin typeface="Calibri"/>
                <a:cs typeface="Calibri"/>
              </a:rPr>
              <a:t>SOLUSI</a:t>
            </a:r>
            <a:r>
              <a:rPr sz="1200" b="1" spc="-49" dirty="0">
                <a:latin typeface="Calibri"/>
                <a:cs typeface="Calibri"/>
              </a:rPr>
              <a:t> </a:t>
            </a:r>
            <a:r>
              <a:rPr sz="1200" b="1" spc="-41" dirty="0">
                <a:latin typeface="Calibri"/>
                <a:cs typeface="Calibri"/>
              </a:rPr>
              <a:t>INOVATIF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2" name="object 32">
            <a:extLst>
              <a:ext uri="{FF2B5EF4-FFF2-40B4-BE49-F238E27FC236}">
                <a16:creationId xmlns:a16="http://schemas.microsoft.com/office/drawing/2014/main" xmlns="" id="{BB1F37A2-EE63-AF3B-B53D-4B29E79FD362}"/>
              </a:ext>
            </a:extLst>
          </p:cNvPr>
          <p:cNvGrpSpPr/>
          <p:nvPr/>
        </p:nvGrpSpPr>
        <p:grpSpPr>
          <a:xfrm>
            <a:off x="189681" y="531685"/>
            <a:ext cx="1955006" cy="2486025"/>
            <a:chOff x="252907" y="708913"/>
            <a:chExt cx="2606675" cy="3314700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xmlns="" id="{6B445A3A-04BD-078A-DBEA-6DD1029C4A2F}"/>
                </a:ext>
              </a:extLst>
            </p:cNvPr>
            <p:cNvSpPr/>
            <p:nvPr/>
          </p:nvSpPr>
          <p:spPr>
            <a:xfrm>
              <a:off x="259257" y="715263"/>
              <a:ext cx="2593975" cy="3302000"/>
            </a:xfrm>
            <a:custGeom>
              <a:avLst/>
              <a:gdLst/>
              <a:ahLst/>
              <a:cxnLst/>
              <a:rect l="l" t="t" r="r" b="b"/>
              <a:pathLst>
                <a:path w="2593975" h="3302000">
                  <a:moveTo>
                    <a:pt x="2161489" y="0"/>
                  </a:moveTo>
                  <a:lnTo>
                    <a:pt x="432308" y="0"/>
                  </a:lnTo>
                  <a:lnTo>
                    <a:pt x="385203" y="2539"/>
                  </a:lnTo>
                  <a:lnTo>
                    <a:pt x="339559" y="9906"/>
                  </a:lnTo>
                  <a:lnTo>
                    <a:pt x="295656" y="21971"/>
                  </a:lnTo>
                  <a:lnTo>
                    <a:pt x="253758" y="38481"/>
                  </a:lnTo>
                  <a:lnTo>
                    <a:pt x="214109" y="59055"/>
                  </a:lnTo>
                  <a:lnTo>
                    <a:pt x="176987" y="83438"/>
                  </a:lnTo>
                  <a:lnTo>
                    <a:pt x="142659" y="111378"/>
                  </a:lnTo>
                  <a:lnTo>
                    <a:pt x="111379" y="142621"/>
                  </a:lnTo>
                  <a:lnTo>
                    <a:pt x="83400" y="176911"/>
                  </a:lnTo>
                  <a:lnTo>
                    <a:pt x="59016" y="214122"/>
                  </a:lnTo>
                  <a:lnTo>
                    <a:pt x="38480" y="253746"/>
                  </a:lnTo>
                  <a:lnTo>
                    <a:pt x="22034" y="295656"/>
                  </a:lnTo>
                  <a:lnTo>
                    <a:pt x="9969" y="339598"/>
                  </a:lnTo>
                  <a:lnTo>
                    <a:pt x="2539" y="385190"/>
                  </a:lnTo>
                  <a:lnTo>
                    <a:pt x="0" y="432308"/>
                  </a:lnTo>
                  <a:lnTo>
                    <a:pt x="0" y="2869565"/>
                  </a:lnTo>
                  <a:lnTo>
                    <a:pt x="2539" y="2916682"/>
                  </a:lnTo>
                  <a:lnTo>
                    <a:pt x="9969" y="2962402"/>
                  </a:lnTo>
                  <a:lnTo>
                    <a:pt x="22034" y="3006217"/>
                  </a:lnTo>
                  <a:lnTo>
                    <a:pt x="38480" y="3048127"/>
                  </a:lnTo>
                  <a:lnTo>
                    <a:pt x="59016" y="3087878"/>
                  </a:lnTo>
                  <a:lnTo>
                    <a:pt x="83400" y="3124962"/>
                  </a:lnTo>
                  <a:lnTo>
                    <a:pt x="111379" y="3159252"/>
                  </a:lnTo>
                  <a:lnTo>
                    <a:pt x="142659" y="3190494"/>
                  </a:lnTo>
                  <a:lnTo>
                    <a:pt x="176987" y="3218561"/>
                  </a:lnTo>
                  <a:lnTo>
                    <a:pt x="214109" y="3242945"/>
                  </a:lnTo>
                  <a:lnTo>
                    <a:pt x="253758" y="3263392"/>
                  </a:lnTo>
                  <a:lnTo>
                    <a:pt x="295656" y="3279902"/>
                  </a:lnTo>
                  <a:lnTo>
                    <a:pt x="339559" y="3291967"/>
                  </a:lnTo>
                  <a:lnTo>
                    <a:pt x="385203" y="3299333"/>
                  </a:lnTo>
                  <a:lnTo>
                    <a:pt x="432308" y="3301873"/>
                  </a:lnTo>
                  <a:lnTo>
                    <a:pt x="2161489" y="3301873"/>
                  </a:lnTo>
                  <a:lnTo>
                    <a:pt x="2208606" y="3299333"/>
                  </a:lnTo>
                  <a:lnTo>
                    <a:pt x="2254199" y="3291967"/>
                  </a:lnTo>
                  <a:lnTo>
                    <a:pt x="2298141" y="3279902"/>
                  </a:lnTo>
                  <a:lnTo>
                    <a:pt x="2340051" y="3263392"/>
                  </a:lnTo>
                  <a:lnTo>
                    <a:pt x="2379675" y="3242945"/>
                  </a:lnTo>
                  <a:lnTo>
                    <a:pt x="2416759" y="3218561"/>
                  </a:lnTo>
                  <a:lnTo>
                    <a:pt x="2451176" y="3190494"/>
                  </a:lnTo>
                  <a:lnTo>
                    <a:pt x="2482418" y="3159252"/>
                  </a:lnTo>
                  <a:lnTo>
                    <a:pt x="2510358" y="3124962"/>
                  </a:lnTo>
                  <a:lnTo>
                    <a:pt x="2534742" y="3087878"/>
                  </a:lnTo>
                  <a:lnTo>
                    <a:pt x="2555316" y="3048127"/>
                  </a:lnTo>
                  <a:lnTo>
                    <a:pt x="2571699" y="3006217"/>
                  </a:lnTo>
                  <a:lnTo>
                    <a:pt x="2583764" y="2962402"/>
                  </a:lnTo>
                  <a:lnTo>
                    <a:pt x="2591257" y="2916682"/>
                  </a:lnTo>
                  <a:lnTo>
                    <a:pt x="2593797" y="2869565"/>
                  </a:lnTo>
                  <a:lnTo>
                    <a:pt x="2593797" y="432308"/>
                  </a:lnTo>
                  <a:lnTo>
                    <a:pt x="2591257" y="385190"/>
                  </a:lnTo>
                  <a:lnTo>
                    <a:pt x="2583764" y="339598"/>
                  </a:lnTo>
                  <a:lnTo>
                    <a:pt x="2571699" y="295656"/>
                  </a:lnTo>
                  <a:lnTo>
                    <a:pt x="2555316" y="253746"/>
                  </a:lnTo>
                  <a:lnTo>
                    <a:pt x="2534742" y="214122"/>
                  </a:lnTo>
                  <a:lnTo>
                    <a:pt x="2510358" y="176911"/>
                  </a:lnTo>
                  <a:lnTo>
                    <a:pt x="2482418" y="142621"/>
                  </a:lnTo>
                  <a:lnTo>
                    <a:pt x="2451176" y="111378"/>
                  </a:lnTo>
                  <a:lnTo>
                    <a:pt x="2416759" y="83438"/>
                  </a:lnTo>
                  <a:lnTo>
                    <a:pt x="2379675" y="59055"/>
                  </a:lnTo>
                  <a:lnTo>
                    <a:pt x="2340051" y="38481"/>
                  </a:lnTo>
                  <a:lnTo>
                    <a:pt x="2298141" y="21971"/>
                  </a:lnTo>
                  <a:lnTo>
                    <a:pt x="2254199" y="9906"/>
                  </a:lnTo>
                  <a:lnTo>
                    <a:pt x="2208606" y="2539"/>
                  </a:lnTo>
                  <a:lnTo>
                    <a:pt x="2161489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xmlns="" id="{C229EB07-4B05-8B1A-3DE3-87B073A3F7A3}"/>
                </a:ext>
              </a:extLst>
            </p:cNvPr>
            <p:cNvSpPr/>
            <p:nvPr/>
          </p:nvSpPr>
          <p:spPr>
            <a:xfrm>
              <a:off x="259257" y="715263"/>
              <a:ext cx="2593975" cy="3302000"/>
            </a:xfrm>
            <a:custGeom>
              <a:avLst/>
              <a:gdLst/>
              <a:ahLst/>
              <a:cxnLst/>
              <a:rect l="l" t="t" r="r" b="b"/>
              <a:pathLst>
                <a:path w="2593975" h="3302000">
                  <a:moveTo>
                    <a:pt x="0" y="432308"/>
                  </a:moveTo>
                  <a:lnTo>
                    <a:pt x="2539" y="385190"/>
                  </a:lnTo>
                  <a:lnTo>
                    <a:pt x="9969" y="339598"/>
                  </a:lnTo>
                  <a:lnTo>
                    <a:pt x="22034" y="295656"/>
                  </a:lnTo>
                  <a:lnTo>
                    <a:pt x="38480" y="253746"/>
                  </a:lnTo>
                  <a:lnTo>
                    <a:pt x="59016" y="214122"/>
                  </a:lnTo>
                  <a:lnTo>
                    <a:pt x="83400" y="176911"/>
                  </a:lnTo>
                  <a:lnTo>
                    <a:pt x="111379" y="142621"/>
                  </a:lnTo>
                  <a:lnTo>
                    <a:pt x="142659" y="111378"/>
                  </a:lnTo>
                  <a:lnTo>
                    <a:pt x="176987" y="83438"/>
                  </a:lnTo>
                  <a:lnTo>
                    <a:pt x="214109" y="59055"/>
                  </a:lnTo>
                  <a:lnTo>
                    <a:pt x="253758" y="38481"/>
                  </a:lnTo>
                  <a:lnTo>
                    <a:pt x="295656" y="21971"/>
                  </a:lnTo>
                  <a:lnTo>
                    <a:pt x="339559" y="9906"/>
                  </a:lnTo>
                  <a:lnTo>
                    <a:pt x="385203" y="2539"/>
                  </a:lnTo>
                  <a:lnTo>
                    <a:pt x="432308" y="0"/>
                  </a:lnTo>
                  <a:lnTo>
                    <a:pt x="2161489" y="0"/>
                  </a:lnTo>
                  <a:lnTo>
                    <a:pt x="2208606" y="2539"/>
                  </a:lnTo>
                  <a:lnTo>
                    <a:pt x="2254199" y="9906"/>
                  </a:lnTo>
                  <a:lnTo>
                    <a:pt x="2298141" y="21971"/>
                  </a:lnTo>
                  <a:lnTo>
                    <a:pt x="2340051" y="38481"/>
                  </a:lnTo>
                  <a:lnTo>
                    <a:pt x="2379675" y="59055"/>
                  </a:lnTo>
                  <a:lnTo>
                    <a:pt x="2416759" y="83438"/>
                  </a:lnTo>
                  <a:lnTo>
                    <a:pt x="2451176" y="111378"/>
                  </a:lnTo>
                  <a:lnTo>
                    <a:pt x="2482418" y="142621"/>
                  </a:lnTo>
                  <a:lnTo>
                    <a:pt x="2510358" y="176911"/>
                  </a:lnTo>
                  <a:lnTo>
                    <a:pt x="2534742" y="214122"/>
                  </a:lnTo>
                  <a:lnTo>
                    <a:pt x="2555316" y="253746"/>
                  </a:lnTo>
                  <a:lnTo>
                    <a:pt x="2571699" y="295656"/>
                  </a:lnTo>
                  <a:lnTo>
                    <a:pt x="2583764" y="339598"/>
                  </a:lnTo>
                  <a:lnTo>
                    <a:pt x="2591257" y="385190"/>
                  </a:lnTo>
                  <a:lnTo>
                    <a:pt x="2593797" y="432308"/>
                  </a:lnTo>
                  <a:lnTo>
                    <a:pt x="2593797" y="2869565"/>
                  </a:lnTo>
                  <a:lnTo>
                    <a:pt x="2591257" y="2916682"/>
                  </a:lnTo>
                  <a:lnTo>
                    <a:pt x="2583764" y="2962402"/>
                  </a:lnTo>
                  <a:lnTo>
                    <a:pt x="2571699" y="3006217"/>
                  </a:lnTo>
                  <a:lnTo>
                    <a:pt x="2555316" y="3048127"/>
                  </a:lnTo>
                  <a:lnTo>
                    <a:pt x="2534742" y="3087878"/>
                  </a:lnTo>
                  <a:lnTo>
                    <a:pt x="2510358" y="3124962"/>
                  </a:lnTo>
                  <a:lnTo>
                    <a:pt x="2482418" y="3159252"/>
                  </a:lnTo>
                  <a:lnTo>
                    <a:pt x="2451176" y="3190494"/>
                  </a:lnTo>
                  <a:lnTo>
                    <a:pt x="2416759" y="3218561"/>
                  </a:lnTo>
                  <a:lnTo>
                    <a:pt x="2379675" y="3242945"/>
                  </a:lnTo>
                  <a:lnTo>
                    <a:pt x="2340051" y="3263392"/>
                  </a:lnTo>
                  <a:lnTo>
                    <a:pt x="2298141" y="3279902"/>
                  </a:lnTo>
                  <a:lnTo>
                    <a:pt x="2254199" y="3291967"/>
                  </a:lnTo>
                  <a:lnTo>
                    <a:pt x="2208606" y="3299333"/>
                  </a:lnTo>
                  <a:lnTo>
                    <a:pt x="2161489" y="3301873"/>
                  </a:lnTo>
                  <a:lnTo>
                    <a:pt x="432308" y="3301873"/>
                  </a:lnTo>
                  <a:lnTo>
                    <a:pt x="385203" y="3299333"/>
                  </a:lnTo>
                  <a:lnTo>
                    <a:pt x="339559" y="3291967"/>
                  </a:lnTo>
                  <a:lnTo>
                    <a:pt x="295656" y="3279902"/>
                  </a:lnTo>
                  <a:lnTo>
                    <a:pt x="253758" y="3263392"/>
                  </a:lnTo>
                  <a:lnTo>
                    <a:pt x="214109" y="3242945"/>
                  </a:lnTo>
                  <a:lnTo>
                    <a:pt x="176987" y="3218561"/>
                  </a:lnTo>
                  <a:lnTo>
                    <a:pt x="142659" y="3190494"/>
                  </a:lnTo>
                  <a:lnTo>
                    <a:pt x="111379" y="3159252"/>
                  </a:lnTo>
                  <a:lnTo>
                    <a:pt x="83400" y="3124962"/>
                  </a:lnTo>
                  <a:lnTo>
                    <a:pt x="59016" y="3087878"/>
                  </a:lnTo>
                  <a:lnTo>
                    <a:pt x="38480" y="3048127"/>
                  </a:lnTo>
                  <a:lnTo>
                    <a:pt x="22034" y="3006217"/>
                  </a:lnTo>
                  <a:lnTo>
                    <a:pt x="9969" y="2962402"/>
                  </a:lnTo>
                  <a:lnTo>
                    <a:pt x="2539" y="2916682"/>
                  </a:lnTo>
                  <a:lnTo>
                    <a:pt x="0" y="2869565"/>
                  </a:lnTo>
                  <a:lnTo>
                    <a:pt x="0" y="432308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D8DCB64E-0A65-4B7C-48B4-34DE940EDF47}"/>
              </a:ext>
            </a:extLst>
          </p:cNvPr>
          <p:cNvSpPr txBox="1"/>
          <p:nvPr/>
        </p:nvSpPr>
        <p:spPr>
          <a:xfrm>
            <a:off x="821664" y="558355"/>
            <a:ext cx="682943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11" dirty="0">
                <a:latin typeface="Calibri"/>
                <a:cs typeface="Calibri"/>
              </a:rPr>
              <a:t>P</a:t>
            </a:r>
            <a:r>
              <a:rPr sz="1200" b="1" spc="-15" dirty="0">
                <a:latin typeface="Calibri"/>
                <a:cs typeface="Calibri"/>
              </a:rPr>
              <a:t>E</a:t>
            </a:r>
            <a:r>
              <a:rPr sz="1200" b="1" spc="-11" dirty="0">
                <a:latin typeface="Calibri"/>
                <a:cs typeface="Calibri"/>
              </a:rPr>
              <a:t>N</a:t>
            </a:r>
            <a:r>
              <a:rPr sz="1200" b="1" spc="-15" dirty="0">
                <a:latin typeface="Calibri"/>
                <a:cs typeface="Calibri"/>
              </a:rPr>
              <a:t>YE</a:t>
            </a:r>
            <a:r>
              <a:rPr sz="1200" b="1" spc="-19" dirty="0">
                <a:latin typeface="Calibri"/>
                <a:cs typeface="Calibri"/>
              </a:rPr>
              <a:t>B</a:t>
            </a:r>
            <a:r>
              <a:rPr sz="1200" b="1" spc="-11" dirty="0">
                <a:latin typeface="Calibri"/>
                <a:cs typeface="Calibri"/>
              </a:rPr>
              <a:t>A</a:t>
            </a:r>
            <a:r>
              <a:rPr sz="1200" b="1" spc="-4" dirty="0">
                <a:latin typeface="Calibri"/>
                <a:cs typeface="Calibri"/>
              </a:rPr>
              <a:t>B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6" name="object 36">
            <a:extLst>
              <a:ext uri="{FF2B5EF4-FFF2-40B4-BE49-F238E27FC236}">
                <a16:creationId xmlns:a16="http://schemas.microsoft.com/office/drawing/2014/main" xmlns="" id="{5ACA779A-9BC2-6277-6789-35F6A065D15C}"/>
              </a:ext>
            </a:extLst>
          </p:cNvPr>
          <p:cNvGrpSpPr/>
          <p:nvPr/>
        </p:nvGrpSpPr>
        <p:grpSpPr>
          <a:xfrm>
            <a:off x="6709600" y="1832134"/>
            <a:ext cx="1905953" cy="1749266"/>
            <a:chOff x="8946133" y="2442845"/>
            <a:chExt cx="2541270" cy="2332355"/>
          </a:xfrm>
        </p:grpSpPr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E9DCD31D-95DE-5CDA-D406-756751201509}"/>
                </a:ext>
              </a:extLst>
            </p:cNvPr>
            <p:cNvSpPr/>
            <p:nvPr/>
          </p:nvSpPr>
          <p:spPr>
            <a:xfrm>
              <a:off x="8952483" y="2449195"/>
              <a:ext cx="2528570" cy="2319655"/>
            </a:xfrm>
            <a:custGeom>
              <a:avLst/>
              <a:gdLst/>
              <a:ahLst/>
              <a:cxnLst/>
              <a:rect l="l" t="t" r="r" b="b"/>
              <a:pathLst>
                <a:path w="2528570" h="2319654">
                  <a:moveTo>
                    <a:pt x="2141601" y="0"/>
                  </a:moveTo>
                  <a:lnTo>
                    <a:pt x="386588" y="0"/>
                  </a:lnTo>
                  <a:lnTo>
                    <a:pt x="338200" y="3047"/>
                  </a:lnTo>
                  <a:lnTo>
                    <a:pt x="291465" y="11810"/>
                  </a:lnTo>
                  <a:lnTo>
                    <a:pt x="246888" y="26034"/>
                  </a:lnTo>
                  <a:lnTo>
                    <a:pt x="204850" y="45338"/>
                  </a:lnTo>
                  <a:lnTo>
                    <a:pt x="165735" y="69214"/>
                  </a:lnTo>
                  <a:lnTo>
                    <a:pt x="129921" y="97535"/>
                  </a:lnTo>
                  <a:lnTo>
                    <a:pt x="97663" y="129793"/>
                  </a:lnTo>
                  <a:lnTo>
                    <a:pt x="69342" y="165734"/>
                  </a:lnTo>
                  <a:lnTo>
                    <a:pt x="45339" y="204850"/>
                  </a:lnTo>
                  <a:lnTo>
                    <a:pt x="26035" y="246887"/>
                  </a:lnTo>
                  <a:lnTo>
                    <a:pt x="11811" y="291464"/>
                  </a:lnTo>
                  <a:lnTo>
                    <a:pt x="3048" y="338074"/>
                  </a:lnTo>
                  <a:lnTo>
                    <a:pt x="0" y="386588"/>
                  </a:lnTo>
                  <a:lnTo>
                    <a:pt x="0" y="1932939"/>
                  </a:lnTo>
                  <a:lnTo>
                    <a:pt x="3048" y="1981453"/>
                  </a:lnTo>
                  <a:lnTo>
                    <a:pt x="11811" y="2028062"/>
                  </a:lnTo>
                  <a:lnTo>
                    <a:pt x="26035" y="2072639"/>
                  </a:lnTo>
                  <a:lnTo>
                    <a:pt x="45339" y="2114677"/>
                  </a:lnTo>
                  <a:lnTo>
                    <a:pt x="69342" y="2153792"/>
                  </a:lnTo>
                  <a:lnTo>
                    <a:pt x="97663" y="2189606"/>
                  </a:lnTo>
                  <a:lnTo>
                    <a:pt x="129921" y="2221991"/>
                  </a:lnTo>
                  <a:lnTo>
                    <a:pt x="165735" y="2250185"/>
                  </a:lnTo>
                  <a:lnTo>
                    <a:pt x="204850" y="2274188"/>
                  </a:lnTo>
                  <a:lnTo>
                    <a:pt x="246888" y="2293492"/>
                  </a:lnTo>
                  <a:lnTo>
                    <a:pt x="291465" y="2307716"/>
                  </a:lnTo>
                  <a:lnTo>
                    <a:pt x="338200" y="2316479"/>
                  </a:lnTo>
                  <a:lnTo>
                    <a:pt x="386588" y="2319528"/>
                  </a:lnTo>
                  <a:lnTo>
                    <a:pt x="2141601" y="2319528"/>
                  </a:lnTo>
                  <a:lnTo>
                    <a:pt x="2190115" y="2316479"/>
                  </a:lnTo>
                  <a:lnTo>
                    <a:pt x="2236851" y="2307716"/>
                  </a:lnTo>
                  <a:lnTo>
                    <a:pt x="2281301" y="2293492"/>
                  </a:lnTo>
                  <a:lnTo>
                    <a:pt x="2323338" y="2274188"/>
                  </a:lnTo>
                  <a:lnTo>
                    <a:pt x="2362454" y="2250185"/>
                  </a:lnTo>
                  <a:lnTo>
                    <a:pt x="2398395" y="2221991"/>
                  </a:lnTo>
                  <a:lnTo>
                    <a:pt x="2430653" y="2189606"/>
                  </a:lnTo>
                  <a:lnTo>
                    <a:pt x="2458974" y="2153792"/>
                  </a:lnTo>
                  <a:lnTo>
                    <a:pt x="2482850" y="2114677"/>
                  </a:lnTo>
                  <a:lnTo>
                    <a:pt x="2502154" y="2072639"/>
                  </a:lnTo>
                  <a:lnTo>
                    <a:pt x="2516378" y="2028062"/>
                  </a:lnTo>
                  <a:lnTo>
                    <a:pt x="2525141" y="1981453"/>
                  </a:lnTo>
                  <a:lnTo>
                    <a:pt x="2528189" y="1932939"/>
                  </a:lnTo>
                  <a:lnTo>
                    <a:pt x="2528189" y="386588"/>
                  </a:lnTo>
                  <a:lnTo>
                    <a:pt x="2525141" y="338074"/>
                  </a:lnTo>
                  <a:lnTo>
                    <a:pt x="2516378" y="291464"/>
                  </a:lnTo>
                  <a:lnTo>
                    <a:pt x="2502154" y="246887"/>
                  </a:lnTo>
                  <a:lnTo>
                    <a:pt x="2482850" y="204850"/>
                  </a:lnTo>
                  <a:lnTo>
                    <a:pt x="2458974" y="165734"/>
                  </a:lnTo>
                  <a:lnTo>
                    <a:pt x="2430653" y="129793"/>
                  </a:lnTo>
                  <a:lnTo>
                    <a:pt x="2398395" y="97535"/>
                  </a:lnTo>
                  <a:lnTo>
                    <a:pt x="2362454" y="69214"/>
                  </a:lnTo>
                  <a:lnTo>
                    <a:pt x="2323338" y="45338"/>
                  </a:lnTo>
                  <a:lnTo>
                    <a:pt x="2281301" y="26034"/>
                  </a:lnTo>
                  <a:lnTo>
                    <a:pt x="2236851" y="11810"/>
                  </a:lnTo>
                  <a:lnTo>
                    <a:pt x="2190115" y="3047"/>
                  </a:lnTo>
                  <a:lnTo>
                    <a:pt x="2141601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xmlns="" id="{17963154-2632-6E69-C947-F744B15F5E3E}"/>
                </a:ext>
              </a:extLst>
            </p:cNvPr>
            <p:cNvSpPr/>
            <p:nvPr/>
          </p:nvSpPr>
          <p:spPr>
            <a:xfrm>
              <a:off x="8952483" y="2449195"/>
              <a:ext cx="2528570" cy="2319655"/>
            </a:xfrm>
            <a:custGeom>
              <a:avLst/>
              <a:gdLst/>
              <a:ahLst/>
              <a:cxnLst/>
              <a:rect l="l" t="t" r="r" b="b"/>
              <a:pathLst>
                <a:path w="2528570" h="2319654">
                  <a:moveTo>
                    <a:pt x="0" y="386588"/>
                  </a:moveTo>
                  <a:lnTo>
                    <a:pt x="3048" y="338074"/>
                  </a:lnTo>
                  <a:lnTo>
                    <a:pt x="11811" y="291464"/>
                  </a:lnTo>
                  <a:lnTo>
                    <a:pt x="26035" y="246887"/>
                  </a:lnTo>
                  <a:lnTo>
                    <a:pt x="45339" y="204850"/>
                  </a:lnTo>
                  <a:lnTo>
                    <a:pt x="69342" y="165734"/>
                  </a:lnTo>
                  <a:lnTo>
                    <a:pt x="97663" y="129793"/>
                  </a:lnTo>
                  <a:lnTo>
                    <a:pt x="129921" y="97535"/>
                  </a:lnTo>
                  <a:lnTo>
                    <a:pt x="165735" y="69214"/>
                  </a:lnTo>
                  <a:lnTo>
                    <a:pt x="204850" y="45338"/>
                  </a:lnTo>
                  <a:lnTo>
                    <a:pt x="246888" y="26034"/>
                  </a:lnTo>
                  <a:lnTo>
                    <a:pt x="291465" y="11810"/>
                  </a:lnTo>
                  <a:lnTo>
                    <a:pt x="338200" y="3047"/>
                  </a:lnTo>
                  <a:lnTo>
                    <a:pt x="386588" y="0"/>
                  </a:lnTo>
                  <a:lnTo>
                    <a:pt x="2141601" y="0"/>
                  </a:lnTo>
                  <a:lnTo>
                    <a:pt x="2190115" y="3047"/>
                  </a:lnTo>
                  <a:lnTo>
                    <a:pt x="2236851" y="11810"/>
                  </a:lnTo>
                  <a:lnTo>
                    <a:pt x="2281301" y="26034"/>
                  </a:lnTo>
                  <a:lnTo>
                    <a:pt x="2323338" y="45338"/>
                  </a:lnTo>
                  <a:lnTo>
                    <a:pt x="2362454" y="69214"/>
                  </a:lnTo>
                  <a:lnTo>
                    <a:pt x="2398395" y="97535"/>
                  </a:lnTo>
                  <a:lnTo>
                    <a:pt x="2430653" y="129793"/>
                  </a:lnTo>
                  <a:lnTo>
                    <a:pt x="2458974" y="165734"/>
                  </a:lnTo>
                  <a:lnTo>
                    <a:pt x="2482850" y="204850"/>
                  </a:lnTo>
                  <a:lnTo>
                    <a:pt x="2502154" y="246887"/>
                  </a:lnTo>
                  <a:lnTo>
                    <a:pt x="2516378" y="291464"/>
                  </a:lnTo>
                  <a:lnTo>
                    <a:pt x="2525141" y="338074"/>
                  </a:lnTo>
                  <a:lnTo>
                    <a:pt x="2528189" y="386588"/>
                  </a:lnTo>
                  <a:lnTo>
                    <a:pt x="2528189" y="1932939"/>
                  </a:lnTo>
                  <a:lnTo>
                    <a:pt x="2525141" y="1981453"/>
                  </a:lnTo>
                  <a:lnTo>
                    <a:pt x="2516378" y="2028062"/>
                  </a:lnTo>
                  <a:lnTo>
                    <a:pt x="2502154" y="2072639"/>
                  </a:lnTo>
                  <a:lnTo>
                    <a:pt x="2482850" y="2114677"/>
                  </a:lnTo>
                  <a:lnTo>
                    <a:pt x="2458974" y="2153792"/>
                  </a:lnTo>
                  <a:lnTo>
                    <a:pt x="2430653" y="2189606"/>
                  </a:lnTo>
                  <a:lnTo>
                    <a:pt x="2398395" y="2221991"/>
                  </a:lnTo>
                  <a:lnTo>
                    <a:pt x="2362454" y="2250185"/>
                  </a:lnTo>
                  <a:lnTo>
                    <a:pt x="2323338" y="2274188"/>
                  </a:lnTo>
                  <a:lnTo>
                    <a:pt x="2281301" y="2293492"/>
                  </a:lnTo>
                  <a:lnTo>
                    <a:pt x="2236851" y="2307716"/>
                  </a:lnTo>
                  <a:lnTo>
                    <a:pt x="2190115" y="2316479"/>
                  </a:lnTo>
                  <a:lnTo>
                    <a:pt x="2141601" y="2319528"/>
                  </a:lnTo>
                  <a:lnTo>
                    <a:pt x="386588" y="2319528"/>
                  </a:lnTo>
                  <a:lnTo>
                    <a:pt x="338200" y="2316479"/>
                  </a:lnTo>
                  <a:lnTo>
                    <a:pt x="291465" y="2307716"/>
                  </a:lnTo>
                  <a:lnTo>
                    <a:pt x="246888" y="2293492"/>
                  </a:lnTo>
                  <a:lnTo>
                    <a:pt x="204850" y="2274188"/>
                  </a:lnTo>
                  <a:lnTo>
                    <a:pt x="165735" y="2250185"/>
                  </a:lnTo>
                  <a:lnTo>
                    <a:pt x="129921" y="2221991"/>
                  </a:lnTo>
                  <a:lnTo>
                    <a:pt x="97663" y="2189606"/>
                  </a:lnTo>
                  <a:lnTo>
                    <a:pt x="69342" y="2153792"/>
                  </a:lnTo>
                  <a:lnTo>
                    <a:pt x="45339" y="2114677"/>
                  </a:lnTo>
                  <a:lnTo>
                    <a:pt x="26035" y="2072639"/>
                  </a:lnTo>
                  <a:lnTo>
                    <a:pt x="11811" y="2028062"/>
                  </a:lnTo>
                  <a:lnTo>
                    <a:pt x="3048" y="1981453"/>
                  </a:lnTo>
                  <a:lnTo>
                    <a:pt x="0" y="1932939"/>
                  </a:lnTo>
                  <a:lnTo>
                    <a:pt x="0" y="386588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9" name="object 39">
            <a:extLst>
              <a:ext uri="{FF2B5EF4-FFF2-40B4-BE49-F238E27FC236}">
                <a16:creationId xmlns:a16="http://schemas.microsoft.com/office/drawing/2014/main" xmlns="" id="{37D6BA92-2144-0DFA-7399-B448509E9CC0}"/>
              </a:ext>
            </a:extLst>
          </p:cNvPr>
          <p:cNvSpPr txBox="1"/>
          <p:nvPr/>
        </p:nvSpPr>
        <p:spPr>
          <a:xfrm>
            <a:off x="7410164" y="1815846"/>
            <a:ext cx="495776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113" dirty="0">
                <a:latin typeface="Calibri"/>
                <a:cs typeface="Calibri"/>
              </a:rPr>
              <a:t>T</a:t>
            </a:r>
            <a:r>
              <a:rPr sz="1200" b="1" spc="-19" dirty="0">
                <a:latin typeface="Calibri"/>
                <a:cs typeface="Calibri"/>
              </a:rPr>
              <a:t>A</a:t>
            </a:r>
            <a:r>
              <a:rPr sz="1200" b="1" spc="-34" dirty="0">
                <a:latin typeface="Calibri"/>
                <a:cs typeface="Calibri"/>
              </a:rPr>
              <a:t>R</a:t>
            </a:r>
            <a:r>
              <a:rPr sz="1200" b="1" spc="-23" dirty="0">
                <a:latin typeface="Calibri"/>
                <a:cs typeface="Calibri"/>
              </a:rPr>
              <a:t>GE</a:t>
            </a:r>
            <a:r>
              <a:rPr sz="1200" b="1" spc="-4" dirty="0"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0" name="object 40">
            <a:extLst>
              <a:ext uri="{FF2B5EF4-FFF2-40B4-BE49-F238E27FC236}">
                <a16:creationId xmlns:a16="http://schemas.microsoft.com/office/drawing/2014/main" xmlns="" id="{2AA6A369-7755-0B17-1DA3-66B8704D1597}"/>
              </a:ext>
            </a:extLst>
          </p:cNvPr>
          <p:cNvGrpSpPr/>
          <p:nvPr/>
        </p:nvGrpSpPr>
        <p:grpSpPr>
          <a:xfrm>
            <a:off x="6780181" y="512254"/>
            <a:ext cx="1737836" cy="1129189"/>
            <a:chOff x="9040241" y="683005"/>
            <a:chExt cx="2317115" cy="1505585"/>
          </a:xfrm>
        </p:grpSpPr>
        <p:sp>
          <p:nvSpPr>
            <p:cNvPr id="41" name="object 41">
              <a:extLst>
                <a:ext uri="{FF2B5EF4-FFF2-40B4-BE49-F238E27FC236}">
                  <a16:creationId xmlns:a16="http://schemas.microsoft.com/office/drawing/2014/main" xmlns="" id="{307D77DC-35BC-A5B1-76B8-765A416D1D69}"/>
                </a:ext>
              </a:extLst>
            </p:cNvPr>
            <p:cNvSpPr/>
            <p:nvPr/>
          </p:nvSpPr>
          <p:spPr>
            <a:xfrm>
              <a:off x="9046591" y="689355"/>
              <a:ext cx="2304415" cy="1492885"/>
            </a:xfrm>
            <a:custGeom>
              <a:avLst/>
              <a:gdLst/>
              <a:ahLst/>
              <a:cxnLst/>
              <a:rect l="l" t="t" r="r" b="b"/>
              <a:pathLst>
                <a:path w="2304415" h="1492885">
                  <a:moveTo>
                    <a:pt x="2055494" y="0"/>
                  </a:moveTo>
                  <a:lnTo>
                    <a:pt x="248792" y="0"/>
                  </a:lnTo>
                  <a:lnTo>
                    <a:pt x="204088" y="3937"/>
                  </a:lnTo>
                  <a:lnTo>
                    <a:pt x="162051" y="15494"/>
                  </a:lnTo>
                  <a:lnTo>
                    <a:pt x="123189" y="33909"/>
                  </a:lnTo>
                  <a:lnTo>
                    <a:pt x="88518" y="58420"/>
                  </a:lnTo>
                  <a:lnTo>
                    <a:pt x="58547" y="88392"/>
                  </a:lnTo>
                  <a:lnTo>
                    <a:pt x="34035" y="123190"/>
                  </a:lnTo>
                  <a:lnTo>
                    <a:pt x="15620" y="161925"/>
                  </a:lnTo>
                  <a:lnTo>
                    <a:pt x="4063" y="203962"/>
                  </a:lnTo>
                  <a:lnTo>
                    <a:pt x="0" y="248666"/>
                  </a:lnTo>
                  <a:lnTo>
                    <a:pt x="0" y="1243711"/>
                  </a:lnTo>
                  <a:lnTo>
                    <a:pt x="4063" y="1288415"/>
                  </a:lnTo>
                  <a:lnTo>
                    <a:pt x="15620" y="1330452"/>
                  </a:lnTo>
                  <a:lnTo>
                    <a:pt x="34035" y="1369187"/>
                  </a:lnTo>
                  <a:lnTo>
                    <a:pt x="58547" y="1403985"/>
                  </a:lnTo>
                  <a:lnTo>
                    <a:pt x="88518" y="1433957"/>
                  </a:lnTo>
                  <a:lnTo>
                    <a:pt x="123189" y="1458468"/>
                  </a:lnTo>
                  <a:lnTo>
                    <a:pt x="162051" y="1476883"/>
                  </a:lnTo>
                  <a:lnTo>
                    <a:pt x="204088" y="1488440"/>
                  </a:lnTo>
                  <a:lnTo>
                    <a:pt x="248792" y="1492377"/>
                  </a:lnTo>
                  <a:lnTo>
                    <a:pt x="2055494" y="1492377"/>
                  </a:lnTo>
                  <a:lnTo>
                    <a:pt x="2100199" y="1488440"/>
                  </a:lnTo>
                  <a:lnTo>
                    <a:pt x="2142362" y="1476883"/>
                  </a:lnTo>
                  <a:lnTo>
                    <a:pt x="2181098" y="1458468"/>
                  </a:lnTo>
                  <a:lnTo>
                    <a:pt x="2215768" y="1433957"/>
                  </a:lnTo>
                  <a:lnTo>
                    <a:pt x="2245740" y="1403985"/>
                  </a:lnTo>
                  <a:lnTo>
                    <a:pt x="2270379" y="1369187"/>
                  </a:lnTo>
                  <a:lnTo>
                    <a:pt x="2288793" y="1330452"/>
                  </a:lnTo>
                  <a:lnTo>
                    <a:pt x="2300351" y="1288415"/>
                  </a:lnTo>
                  <a:lnTo>
                    <a:pt x="2304287" y="1243711"/>
                  </a:lnTo>
                  <a:lnTo>
                    <a:pt x="2304287" y="248666"/>
                  </a:lnTo>
                  <a:lnTo>
                    <a:pt x="2300351" y="203962"/>
                  </a:lnTo>
                  <a:lnTo>
                    <a:pt x="2288793" y="161925"/>
                  </a:lnTo>
                  <a:lnTo>
                    <a:pt x="2270379" y="123190"/>
                  </a:lnTo>
                  <a:lnTo>
                    <a:pt x="2245740" y="88392"/>
                  </a:lnTo>
                  <a:lnTo>
                    <a:pt x="2215768" y="58420"/>
                  </a:lnTo>
                  <a:lnTo>
                    <a:pt x="2181098" y="33909"/>
                  </a:lnTo>
                  <a:lnTo>
                    <a:pt x="2142362" y="15494"/>
                  </a:lnTo>
                  <a:lnTo>
                    <a:pt x="2100199" y="3937"/>
                  </a:lnTo>
                  <a:lnTo>
                    <a:pt x="2055494" y="0"/>
                  </a:lnTo>
                  <a:close/>
                </a:path>
              </a:pathLst>
            </a:custGeom>
            <a:solidFill>
              <a:srgbClr val="AEABA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xmlns="" id="{BA20F086-9A47-BB28-D159-131AED07048E}"/>
                </a:ext>
              </a:extLst>
            </p:cNvPr>
            <p:cNvSpPr/>
            <p:nvPr/>
          </p:nvSpPr>
          <p:spPr>
            <a:xfrm>
              <a:off x="9046591" y="689355"/>
              <a:ext cx="2304415" cy="1492885"/>
            </a:xfrm>
            <a:custGeom>
              <a:avLst/>
              <a:gdLst/>
              <a:ahLst/>
              <a:cxnLst/>
              <a:rect l="l" t="t" r="r" b="b"/>
              <a:pathLst>
                <a:path w="2304415" h="1492885">
                  <a:moveTo>
                    <a:pt x="0" y="248666"/>
                  </a:moveTo>
                  <a:lnTo>
                    <a:pt x="4063" y="203962"/>
                  </a:lnTo>
                  <a:lnTo>
                    <a:pt x="15620" y="161925"/>
                  </a:lnTo>
                  <a:lnTo>
                    <a:pt x="34035" y="123190"/>
                  </a:lnTo>
                  <a:lnTo>
                    <a:pt x="58547" y="88392"/>
                  </a:lnTo>
                  <a:lnTo>
                    <a:pt x="88518" y="58420"/>
                  </a:lnTo>
                  <a:lnTo>
                    <a:pt x="123189" y="33909"/>
                  </a:lnTo>
                  <a:lnTo>
                    <a:pt x="162051" y="15494"/>
                  </a:lnTo>
                  <a:lnTo>
                    <a:pt x="204088" y="3937"/>
                  </a:lnTo>
                  <a:lnTo>
                    <a:pt x="248792" y="0"/>
                  </a:lnTo>
                  <a:lnTo>
                    <a:pt x="2055494" y="0"/>
                  </a:lnTo>
                  <a:lnTo>
                    <a:pt x="2100199" y="3937"/>
                  </a:lnTo>
                  <a:lnTo>
                    <a:pt x="2142362" y="15494"/>
                  </a:lnTo>
                  <a:lnTo>
                    <a:pt x="2181098" y="33909"/>
                  </a:lnTo>
                  <a:lnTo>
                    <a:pt x="2215768" y="58420"/>
                  </a:lnTo>
                  <a:lnTo>
                    <a:pt x="2245740" y="88392"/>
                  </a:lnTo>
                  <a:lnTo>
                    <a:pt x="2270379" y="123190"/>
                  </a:lnTo>
                  <a:lnTo>
                    <a:pt x="2288793" y="161925"/>
                  </a:lnTo>
                  <a:lnTo>
                    <a:pt x="2300351" y="203962"/>
                  </a:lnTo>
                  <a:lnTo>
                    <a:pt x="2304287" y="248666"/>
                  </a:lnTo>
                  <a:lnTo>
                    <a:pt x="2304287" y="1243711"/>
                  </a:lnTo>
                  <a:lnTo>
                    <a:pt x="2300351" y="1288415"/>
                  </a:lnTo>
                  <a:lnTo>
                    <a:pt x="2288793" y="1330452"/>
                  </a:lnTo>
                  <a:lnTo>
                    <a:pt x="2270379" y="1369187"/>
                  </a:lnTo>
                  <a:lnTo>
                    <a:pt x="2245740" y="1403985"/>
                  </a:lnTo>
                  <a:lnTo>
                    <a:pt x="2215768" y="1433957"/>
                  </a:lnTo>
                  <a:lnTo>
                    <a:pt x="2181098" y="1458468"/>
                  </a:lnTo>
                  <a:lnTo>
                    <a:pt x="2142362" y="1476883"/>
                  </a:lnTo>
                  <a:lnTo>
                    <a:pt x="2100199" y="1488440"/>
                  </a:lnTo>
                  <a:lnTo>
                    <a:pt x="2055494" y="1492377"/>
                  </a:lnTo>
                  <a:lnTo>
                    <a:pt x="248792" y="1492377"/>
                  </a:lnTo>
                  <a:lnTo>
                    <a:pt x="204088" y="1488440"/>
                  </a:lnTo>
                  <a:lnTo>
                    <a:pt x="162051" y="1476883"/>
                  </a:lnTo>
                  <a:lnTo>
                    <a:pt x="123189" y="1458468"/>
                  </a:lnTo>
                  <a:lnTo>
                    <a:pt x="88518" y="1433957"/>
                  </a:lnTo>
                  <a:lnTo>
                    <a:pt x="58547" y="1403985"/>
                  </a:lnTo>
                  <a:lnTo>
                    <a:pt x="34035" y="1369187"/>
                  </a:lnTo>
                  <a:lnTo>
                    <a:pt x="15620" y="1330452"/>
                  </a:lnTo>
                  <a:lnTo>
                    <a:pt x="4063" y="1288415"/>
                  </a:lnTo>
                  <a:lnTo>
                    <a:pt x="0" y="1243711"/>
                  </a:lnTo>
                  <a:lnTo>
                    <a:pt x="0" y="248666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D5AA0C90-B210-CA6B-B6C3-49A43CB3B6BE}"/>
              </a:ext>
            </a:extLst>
          </p:cNvPr>
          <p:cNvSpPr txBox="1"/>
          <p:nvPr/>
        </p:nvSpPr>
        <p:spPr>
          <a:xfrm>
            <a:off x="7321676" y="498919"/>
            <a:ext cx="641033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200" b="1" spc="-26" dirty="0">
                <a:latin typeface="Calibri"/>
                <a:cs typeface="Calibri"/>
              </a:rPr>
              <a:t>M</a:t>
            </a:r>
            <a:r>
              <a:rPr sz="1200" b="1" spc="-19" dirty="0">
                <a:latin typeface="Calibri"/>
                <a:cs typeface="Calibri"/>
              </a:rPr>
              <a:t>AN</a:t>
            </a:r>
            <a:r>
              <a:rPr sz="1200" b="1" spc="-98" dirty="0">
                <a:latin typeface="Calibri"/>
                <a:cs typeface="Calibri"/>
              </a:rPr>
              <a:t>F</a:t>
            </a:r>
            <a:r>
              <a:rPr sz="1200" b="1" spc="-19" dirty="0">
                <a:latin typeface="Calibri"/>
                <a:cs typeface="Calibri"/>
              </a:rPr>
              <a:t>A</a:t>
            </a:r>
            <a:r>
              <a:rPr sz="1200" b="1" spc="-109" dirty="0">
                <a:latin typeface="Calibri"/>
                <a:cs typeface="Calibri"/>
              </a:rPr>
              <a:t>A</a:t>
            </a:r>
            <a:r>
              <a:rPr sz="1200" b="1" spc="-4" dirty="0"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FA16A258-99ED-3098-C048-5247F93D74F0}"/>
              </a:ext>
            </a:extLst>
          </p:cNvPr>
          <p:cNvSpPr txBox="1"/>
          <p:nvPr/>
        </p:nvSpPr>
        <p:spPr>
          <a:xfrm>
            <a:off x="281216" y="714184"/>
            <a:ext cx="1765935" cy="384721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54293" marR="167164">
              <a:spcBef>
                <a:spcPts val="199"/>
              </a:spcBef>
            </a:pP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Belum</a:t>
            </a:r>
            <a:r>
              <a:rPr lang="en-ID" sz="750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ada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struktur</a:t>
            </a:r>
            <a:r>
              <a:rPr lang="en-ID" sz="750" spc="-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tata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kelola</a:t>
            </a:r>
            <a:r>
              <a:rPr lang="en-ID" sz="750" spc="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yang </a:t>
            </a:r>
            <a:r>
              <a:rPr lang="en-ID" sz="750" spc="-21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efektif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dalam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industri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di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Kota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Pagar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Alam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2514B8D-7A47-53E1-C6FC-E11F45FCFBD7}"/>
              </a:ext>
            </a:extLst>
          </p:cNvPr>
          <p:cNvSpPr txBox="1"/>
          <p:nvPr/>
        </p:nvSpPr>
        <p:spPr>
          <a:xfrm>
            <a:off x="268148" y="1142478"/>
            <a:ext cx="1765935" cy="461665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4293" marR="140494">
              <a:spcBef>
                <a:spcPts val="199"/>
              </a:spcBef>
            </a:pP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Belum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optimalnya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kolaborasi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antara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20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para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petani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kopi,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pengusaha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,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dan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lembaga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terkait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dalam</a:t>
            </a:r>
            <a:r>
              <a:rPr lang="en-ID" sz="750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memajukan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industri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berkualitas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xmlns="" id="{638BD7A3-FBAB-5753-F097-D01C5C0D6118}"/>
              </a:ext>
            </a:extLst>
          </p:cNvPr>
          <p:cNvSpPr txBox="1"/>
          <p:nvPr/>
        </p:nvSpPr>
        <p:spPr>
          <a:xfrm>
            <a:off x="267097" y="1632382"/>
            <a:ext cx="1760220" cy="366928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20479" rIns="0" bIns="0" rtlCol="0">
            <a:spAutoFit/>
          </a:bodyPr>
          <a:lstStyle/>
          <a:p>
            <a:pPr marL="54293" marR="141923">
              <a:spcBef>
                <a:spcPts val="199"/>
              </a:spcBef>
            </a:pP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Kapasitas</a:t>
            </a:r>
            <a:r>
              <a:rPr lang="en-ID" sz="750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petani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belum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rendah,yang</a:t>
            </a:r>
            <a:r>
              <a:rPr lang="en-ID" sz="750" spc="-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disebabkan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kurangnya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20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keterampilan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xmlns="" id="{C7CA4849-015D-5050-5E1C-DD4ABEB5ECCA}"/>
              </a:ext>
            </a:extLst>
          </p:cNvPr>
          <p:cNvSpPr txBox="1"/>
          <p:nvPr/>
        </p:nvSpPr>
        <p:spPr>
          <a:xfrm>
            <a:off x="2576797" y="785798"/>
            <a:ext cx="1653064" cy="382797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53816" marR="66675">
              <a:spcBef>
                <a:spcPts val="199"/>
              </a:spcBef>
            </a:pP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Struktur</a:t>
            </a:r>
            <a:r>
              <a:rPr lang="en-ID" sz="82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pengelolaan</a:t>
            </a:r>
            <a:r>
              <a:rPr lang="en-ID" sz="825" spc="3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belum</a:t>
            </a:r>
            <a:r>
              <a:rPr lang="en-ID" sz="825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jelas</a:t>
            </a:r>
            <a:r>
              <a:rPr lang="en-ID" sz="82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, </a:t>
            </a:r>
            <a:r>
              <a:rPr lang="en-ID" sz="82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koordinasi</a:t>
            </a:r>
            <a:r>
              <a:rPr lang="en-ID" sz="825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antar</a:t>
            </a:r>
            <a:r>
              <a:rPr lang="en-ID" sz="825" spc="-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pihak</a:t>
            </a:r>
            <a:r>
              <a:rPr lang="en-ID" sz="8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tidak</a:t>
            </a:r>
            <a:r>
              <a:rPr lang="en-ID" sz="8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terpadu</a:t>
            </a:r>
            <a:endParaRPr lang="en-ID" sz="825" dirty="0">
              <a:latin typeface="Microsoft Sans Serif"/>
              <a:cs typeface="Microsoft Sans Serif"/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xmlns="" id="{965EE5EC-C07D-8575-EC25-474CA6ED2B69}"/>
              </a:ext>
            </a:extLst>
          </p:cNvPr>
          <p:cNvSpPr txBox="1"/>
          <p:nvPr/>
        </p:nvSpPr>
        <p:spPr>
          <a:xfrm>
            <a:off x="2647440" y="3261435"/>
            <a:ext cx="1622295" cy="985046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50959" rIns="0" bIns="0" rtlCol="0">
            <a:spAutoFit/>
          </a:bodyPr>
          <a:lstStyle/>
          <a:p>
            <a:pPr marL="135731" marR="283369" indent="-135731">
              <a:spcBef>
                <a:spcPts val="401"/>
              </a:spcBef>
              <a:buAutoNum type="arabicPeriod"/>
              <a:tabLst>
                <a:tab pos="135731" algn="l"/>
              </a:tabLst>
            </a:pPr>
            <a:r>
              <a:rPr lang="en-US" sz="900" spc="-11" dirty="0" err="1">
                <a:latin typeface="Calibri"/>
                <a:cs typeface="Calibri"/>
              </a:rPr>
              <a:t>Kualitas</a:t>
            </a:r>
            <a:r>
              <a:rPr lang="en-US" sz="900" spc="-11" dirty="0">
                <a:latin typeface="Calibri"/>
                <a:cs typeface="Calibri"/>
              </a:rPr>
              <a:t> kopi </a:t>
            </a:r>
            <a:r>
              <a:rPr lang="en-US" sz="900" spc="-11" dirty="0" err="1">
                <a:latin typeface="Calibri"/>
                <a:cs typeface="Calibri"/>
              </a:rPr>
              <a:t>rendah</a:t>
            </a:r>
            <a:endParaRPr lang="en-US" sz="900" spc="-11" dirty="0">
              <a:latin typeface="Calibri"/>
              <a:cs typeface="Calibri"/>
            </a:endParaRPr>
          </a:p>
          <a:p>
            <a:pPr marL="135731" marR="283369" indent="-135731">
              <a:spcBef>
                <a:spcPts val="401"/>
              </a:spcBef>
              <a:buAutoNum type="arabicPeriod"/>
              <a:tabLst>
                <a:tab pos="135731" algn="l"/>
              </a:tabLst>
            </a:pPr>
            <a:r>
              <a:rPr lang="en-US" sz="900" spc="-11" dirty="0">
                <a:latin typeface="Calibri"/>
                <a:cs typeface="Calibri"/>
              </a:rPr>
              <a:t>Harga </a:t>
            </a:r>
            <a:r>
              <a:rPr lang="en-US" sz="900" spc="-11" dirty="0" err="1">
                <a:latin typeface="Calibri"/>
                <a:cs typeface="Calibri"/>
              </a:rPr>
              <a:t>jual</a:t>
            </a:r>
            <a:r>
              <a:rPr lang="en-US" sz="900" spc="-11" dirty="0">
                <a:latin typeface="Calibri"/>
                <a:cs typeface="Calibri"/>
              </a:rPr>
              <a:t> kopi </a:t>
            </a:r>
            <a:r>
              <a:rPr lang="en-US" sz="900" spc="-11" dirty="0" err="1">
                <a:latin typeface="Calibri"/>
                <a:cs typeface="Calibri"/>
              </a:rPr>
              <a:t>rendah</a:t>
            </a:r>
            <a:r>
              <a:rPr lang="en-US" sz="900" spc="-11" dirty="0">
                <a:latin typeface="Calibri"/>
                <a:cs typeface="Calibri"/>
              </a:rPr>
              <a:t> </a:t>
            </a:r>
          </a:p>
          <a:p>
            <a:pPr marL="135731" marR="283369" indent="-135731">
              <a:spcBef>
                <a:spcPts val="401"/>
              </a:spcBef>
              <a:buAutoNum type="arabicPeriod"/>
              <a:tabLst>
                <a:tab pos="135731" algn="l"/>
              </a:tabLst>
            </a:pPr>
            <a:r>
              <a:rPr lang="en-US" sz="900" spc="-11" dirty="0">
                <a:latin typeface="Calibri"/>
                <a:cs typeface="Calibri"/>
              </a:rPr>
              <a:t>Kurang </a:t>
            </a:r>
            <a:r>
              <a:rPr lang="en-US" sz="900" spc="-11" dirty="0" err="1">
                <a:latin typeface="Calibri"/>
                <a:cs typeface="Calibri"/>
              </a:rPr>
              <a:t>maksimalnya</a:t>
            </a:r>
            <a:r>
              <a:rPr lang="en-US" sz="900" spc="-11" dirty="0">
                <a:latin typeface="Calibri"/>
                <a:cs typeface="Calibri"/>
              </a:rPr>
              <a:t> </a:t>
            </a:r>
            <a:r>
              <a:rPr lang="en-US" sz="900" spc="-11" dirty="0" err="1">
                <a:latin typeface="Calibri"/>
                <a:cs typeface="Calibri"/>
              </a:rPr>
              <a:t>kesejahteraan</a:t>
            </a:r>
            <a:r>
              <a:rPr lang="en-US" sz="900" spc="-11" dirty="0">
                <a:latin typeface="Calibri"/>
                <a:cs typeface="Calibri"/>
              </a:rPr>
              <a:t> </a:t>
            </a:r>
            <a:r>
              <a:rPr lang="en-US" sz="900" spc="-11" dirty="0" err="1">
                <a:latin typeface="Calibri"/>
                <a:cs typeface="Calibri"/>
              </a:rPr>
              <a:t>penggiat</a:t>
            </a:r>
            <a:r>
              <a:rPr lang="en-US" sz="900" spc="-11" dirty="0">
                <a:latin typeface="Calibri"/>
                <a:cs typeface="Calibri"/>
              </a:rPr>
              <a:t> </a:t>
            </a:r>
            <a:r>
              <a:rPr lang="en-US" sz="900" spc="-11" dirty="0" err="1">
                <a:latin typeface="Calibri"/>
                <a:cs typeface="Calibri"/>
              </a:rPr>
              <a:t>industri</a:t>
            </a:r>
            <a:r>
              <a:rPr lang="en-US" sz="900" spc="-11" dirty="0">
                <a:latin typeface="Calibri"/>
                <a:cs typeface="Calibri"/>
              </a:rPr>
              <a:t> kopi di Kota Pagar Alam </a:t>
            </a:r>
            <a:endParaRPr lang="en-US" sz="900" dirty="0">
              <a:latin typeface="Calibri"/>
              <a:cs typeface="Calibri"/>
            </a:endParaRPr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xmlns="" id="{3173EC63-9741-8CFC-8051-61A79228F19E}"/>
              </a:ext>
            </a:extLst>
          </p:cNvPr>
          <p:cNvSpPr txBox="1"/>
          <p:nvPr/>
        </p:nvSpPr>
        <p:spPr>
          <a:xfrm>
            <a:off x="4851658" y="2748296"/>
            <a:ext cx="1710824" cy="693460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953" rIns="0" bIns="0" rtlCol="0">
            <a:spAutoFit/>
          </a:bodyPr>
          <a:lstStyle/>
          <a:p>
            <a:pPr marL="197644" marR="173355" indent="-128588">
              <a:buFont typeface="Arial" panose="020B0604020202020204" pitchFamily="34" charset="0"/>
              <a:buChar char="•"/>
            </a:pPr>
            <a:r>
              <a:rPr sz="900" spc="-4" dirty="0">
                <a:latin typeface="Calibri"/>
                <a:cs typeface="Calibri"/>
              </a:rPr>
              <a:t>Belum </a:t>
            </a:r>
            <a:r>
              <a:rPr sz="900" spc="-4" dirty="0" err="1">
                <a:latin typeface="Calibri"/>
                <a:cs typeface="Calibri"/>
              </a:rPr>
              <a:t>ada</a:t>
            </a:r>
            <a:r>
              <a:rPr sz="900" spc="-4" dirty="0">
                <a:latin typeface="Calibri"/>
                <a:cs typeface="Calibri"/>
              </a:rPr>
              <a:t> </a:t>
            </a:r>
            <a:r>
              <a:rPr lang="en-US" sz="900" spc="-4" dirty="0">
                <a:latin typeface="Calibri"/>
                <a:cs typeface="Calibri"/>
              </a:rPr>
              <a:t>Tata Kelola dan Tata </a:t>
            </a:r>
            <a:r>
              <a:rPr lang="en-US" sz="900" spc="-4" dirty="0" err="1">
                <a:latin typeface="Calibri"/>
                <a:cs typeface="Calibri"/>
              </a:rPr>
              <a:t>Niaga</a:t>
            </a:r>
            <a:r>
              <a:rPr lang="en-US" sz="900" spc="-4" dirty="0">
                <a:latin typeface="Calibri"/>
                <a:cs typeface="Calibri"/>
              </a:rPr>
              <a:t>  Industri Kopi</a:t>
            </a:r>
          </a:p>
          <a:p>
            <a:pPr marL="197644" marR="173355" indent="-128588">
              <a:buFont typeface="Arial" panose="020B0604020202020204" pitchFamily="34" charset="0"/>
              <a:buChar char="•"/>
            </a:pPr>
            <a:r>
              <a:rPr lang="en-US" sz="900" spc="-4" dirty="0" err="1">
                <a:latin typeface="Calibri"/>
                <a:cs typeface="Calibri"/>
              </a:rPr>
              <a:t>Kurangnya</a:t>
            </a:r>
            <a:r>
              <a:rPr lang="en-US" sz="900" spc="-4" dirty="0">
                <a:latin typeface="Calibri"/>
                <a:cs typeface="Calibri"/>
              </a:rPr>
              <a:t> </a:t>
            </a:r>
            <a:r>
              <a:rPr lang="en-US" sz="900" spc="-4" dirty="0" err="1">
                <a:latin typeface="Calibri"/>
                <a:cs typeface="Calibri"/>
              </a:rPr>
              <a:t>kolaborasi</a:t>
            </a:r>
            <a:r>
              <a:rPr lang="en-US" sz="900" spc="-4" dirty="0">
                <a:latin typeface="Calibri"/>
                <a:cs typeface="Calibri"/>
              </a:rPr>
              <a:t> antar stakeholder</a:t>
            </a:r>
          </a:p>
          <a:p>
            <a:pPr marL="197644" marR="173355" indent="-128588">
              <a:buFont typeface="Arial" panose="020B0604020202020204" pitchFamily="34" charset="0"/>
              <a:buChar char="•"/>
            </a:pPr>
            <a:r>
              <a:rPr lang="en-US" sz="900" spc="-4" dirty="0" err="1">
                <a:latin typeface="Calibri"/>
                <a:cs typeface="Calibri"/>
              </a:rPr>
              <a:t>Minimnya</a:t>
            </a:r>
            <a:r>
              <a:rPr lang="en-US" sz="900" spc="-4" dirty="0">
                <a:latin typeface="Calibri"/>
                <a:cs typeface="Calibri"/>
              </a:rPr>
              <a:t> Sarana </a:t>
            </a:r>
            <a:r>
              <a:rPr lang="en-US" sz="900" spc="-4" dirty="0" err="1">
                <a:latin typeface="Calibri"/>
                <a:cs typeface="Calibri"/>
              </a:rPr>
              <a:t>Prasarana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xmlns="" id="{54F3E733-2025-39F3-E9AE-2E404FDE9DC5}"/>
              </a:ext>
            </a:extLst>
          </p:cNvPr>
          <p:cNvSpPr txBox="1"/>
          <p:nvPr/>
        </p:nvSpPr>
        <p:spPr>
          <a:xfrm>
            <a:off x="4887467" y="735521"/>
            <a:ext cx="1683068" cy="1214307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056">
              <a:lnSpc>
                <a:spcPct val="150000"/>
              </a:lnSpc>
            </a:pPr>
            <a:r>
              <a:rPr lang="en-US" sz="1350" b="1" spc="-4" dirty="0">
                <a:latin typeface="Calibri"/>
                <a:cs typeface="Calibri"/>
              </a:rPr>
              <a:t>Industri Kopi </a:t>
            </a:r>
            <a:r>
              <a:rPr lang="en-US" sz="1350" b="1" spc="-4" dirty="0" err="1">
                <a:latin typeface="Calibri"/>
                <a:cs typeface="Calibri"/>
              </a:rPr>
              <a:t>berbasis</a:t>
            </a:r>
            <a:r>
              <a:rPr lang="en-US" sz="1350" b="1" spc="-4" dirty="0">
                <a:latin typeface="Calibri"/>
                <a:cs typeface="Calibri"/>
              </a:rPr>
              <a:t> </a:t>
            </a:r>
            <a:r>
              <a:rPr lang="en-US" sz="1350" b="1" spc="-4" dirty="0" err="1">
                <a:latin typeface="Calibri"/>
                <a:cs typeface="Calibri"/>
              </a:rPr>
              <a:t>Petik</a:t>
            </a:r>
            <a:r>
              <a:rPr lang="en-US" sz="1350" b="1" spc="-4" dirty="0">
                <a:latin typeface="Calibri"/>
                <a:cs typeface="Calibri"/>
              </a:rPr>
              <a:t> Merah </a:t>
            </a:r>
            <a:r>
              <a:rPr lang="en-US" sz="1350" b="1" spc="-4" dirty="0" err="1">
                <a:latin typeface="Calibri"/>
                <a:cs typeface="Calibri"/>
              </a:rPr>
              <a:t>dengan</a:t>
            </a:r>
            <a:r>
              <a:rPr lang="en-US" sz="1350" b="1" spc="-4" dirty="0">
                <a:latin typeface="Calibri"/>
                <a:cs typeface="Calibri"/>
              </a:rPr>
              <a:t>  </a:t>
            </a:r>
            <a:r>
              <a:rPr lang="en-US" sz="1350" b="1" spc="-4" dirty="0" err="1">
                <a:latin typeface="Calibri"/>
                <a:cs typeface="Calibri"/>
              </a:rPr>
              <a:t>kualitas</a:t>
            </a:r>
            <a:r>
              <a:rPr lang="en-US" sz="1350" b="1" spc="-4" dirty="0">
                <a:latin typeface="Calibri"/>
                <a:cs typeface="Calibri"/>
              </a:rPr>
              <a:t> Premium dan </a:t>
            </a:r>
            <a:r>
              <a:rPr lang="en-US" sz="1350" b="1" spc="-4" dirty="0" err="1">
                <a:latin typeface="Calibri"/>
                <a:cs typeface="Calibri"/>
              </a:rPr>
              <a:t>harga</a:t>
            </a:r>
            <a:r>
              <a:rPr lang="en-US" sz="1350" b="1" spc="-4" dirty="0">
                <a:latin typeface="Calibri"/>
                <a:cs typeface="Calibri"/>
              </a:rPr>
              <a:t> yang </a:t>
            </a:r>
            <a:r>
              <a:rPr lang="en-US" sz="1350" b="1" spc="-4" dirty="0" err="1">
                <a:latin typeface="Calibri"/>
                <a:cs typeface="Calibri"/>
              </a:rPr>
              <a:t>meningkat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xmlns="" id="{9385717C-28A8-5B7B-BB3B-DBD4916B60E5}"/>
              </a:ext>
            </a:extLst>
          </p:cNvPr>
          <p:cNvSpPr txBox="1"/>
          <p:nvPr/>
        </p:nvSpPr>
        <p:spPr>
          <a:xfrm>
            <a:off x="6764750" y="1983809"/>
            <a:ext cx="1783556" cy="654988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6193" rIns="0" bIns="0" rtlCol="0">
            <a:spAutoFit/>
          </a:bodyPr>
          <a:lstStyle/>
          <a:p>
            <a:pPr marL="69056" marR="86201">
              <a:spcBef>
                <a:spcPts val="127"/>
              </a:spcBef>
            </a:pPr>
            <a:r>
              <a:rPr sz="900" b="1" spc="-4" dirty="0" err="1">
                <a:latin typeface="Calibri"/>
                <a:cs typeface="Calibri"/>
              </a:rPr>
              <a:t>Jangk</a:t>
            </a:r>
            <a:r>
              <a:rPr lang="en-US" sz="900" b="1" spc="-4" dirty="0" err="1">
                <a:latin typeface="Calibri"/>
                <a:cs typeface="Calibri"/>
              </a:rPr>
              <a:t>a</a:t>
            </a:r>
            <a:r>
              <a:rPr sz="900" b="1" spc="-4" dirty="0">
                <a:latin typeface="Calibri"/>
                <a:cs typeface="Calibri"/>
              </a:rPr>
              <a:t> </a:t>
            </a:r>
            <a:r>
              <a:rPr sz="900" b="1" spc="-4" dirty="0" err="1">
                <a:latin typeface="Calibri"/>
                <a:cs typeface="Calibri"/>
              </a:rPr>
              <a:t>Pendek</a:t>
            </a:r>
            <a:r>
              <a:rPr sz="900" b="1" spc="-4" dirty="0">
                <a:latin typeface="Calibri"/>
                <a:cs typeface="Calibri"/>
              </a:rPr>
              <a:t>: </a:t>
            </a:r>
            <a:endParaRPr lang="en-US" sz="900" b="1" spc="-4" dirty="0">
              <a:latin typeface="Calibri"/>
              <a:cs typeface="Calibri"/>
            </a:endParaRPr>
          </a:p>
          <a:p>
            <a:pPr marL="197644" marR="86201" indent="-128588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sz="750" spc="-4" dirty="0" err="1">
                <a:latin typeface="Calibri"/>
                <a:cs typeface="Calibri"/>
              </a:rPr>
              <a:t>Tersusunnya</a:t>
            </a:r>
            <a:r>
              <a:rPr lang="en-US" sz="750" spc="-4" dirty="0">
                <a:latin typeface="Calibri"/>
                <a:cs typeface="Calibri"/>
              </a:rPr>
              <a:t> </a:t>
            </a:r>
            <a:r>
              <a:rPr lang="en-US" sz="750" spc="-4" dirty="0" err="1">
                <a:latin typeface="Calibri"/>
                <a:cs typeface="Calibri"/>
              </a:rPr>
              <a:t>Perwako</a:t>
            </a:r>
            <a:r>
              <a:rPr lang="en-US" sz="750" spc="-4" dirty="0">
                <a:latin typeface="Calibri"/>
                <a:cs typeface="Calibri"/>
              </a:rPr>
              <a:t> dan </a:t>
            </a:r>
            <a:r>
              <a:rPr lang="en-ID" sz="750" dirty="0" err="1">
                <a:latin typeface="Arial MT"/>
                <a:cs typeface="Arial MT"/>
              </a:rPr>
              <a:t>struktur</a:t>
            </a:r>
            <a:r>
              <a:rPr lang="en-ID" sz="750" dirty="0">
                <a:latin typeface="Arial MT"/>
                <a:cs typeface="Arial MT"/>
              </a:rPr>
              <a:t> tata </a:t>
            </a:r>
            <a:r>
              <a:rPr lang="en-ID" sz="750" spc="-4" dirty="0" err="1">
                <a:latin typeface="Arial MT"/>
                <a:cs typeface="Arial MT"/>
              </a:rPr>
              <a:t>kelola</a:t>
            </a:r>
            <a:r>
              <a:rPr lang="en-ID" sz="750" spc="-4" dirty="0">
                <a:latin typeface="Arial MT"/>
                <a:cs typeface="Arial MT"/>
              </a:rPr>
              <a:t> dan tata </a:t>
            </a:r>
            <a:r>
              <a:rPr lang="en-ID" sz="750" spc="-4" dirty="0" err="1">
                <a:latin typeface="Arial MT"/>
                <a:cs typeface="Arial MT"/>
              </a:rPr>
              <a:t>niaga</a:t>
            </a:r>
            <a:r>
              <a:rPr lang="en-ID" sz="750" dirty="0">
                <a:latin typeface="Arial MT"/>
                <a:cs typeface="Arial MT"/>
              </a:rPr>
              <a:t> </a:t>
            </a:r>
            <a:r>
              <a:rPr lang="en-ID" sz="750" spc="-4" dirty="0">
                <a:latin typeface="Arial MT"/>
                <a:cs typeface="Arial MT"/>
              </a:rPr>
              <a:t>kopi</a:t>
            </a:r>
          </a:p>
          <a:p>
            <a:pPr marL="197644" marR="86201" indent="-128588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ID" sz="750" spc="-4" dirty="0" err="1">
                <a:latin typeface="Arial MT"/>
                <a:cs typeface="Arial MT"/>
              </a:rPr>
              <a:t>Meningkatnya</a:t>
            </a:r>
            <a:r>
              <a:rPr lang="en-ID" sz="750" spc="-4" dirty="0">
                <a:latin typeface="Arial MT"/>
                <a:cs typeface="Arial MT"/>
              </a:rPr>
              <a:t> </a:t>
            </a:r>
            <a:r>
              <a:rPr lang="en-ID" sz="750" spc="-4" dirty="0" err="1">
                <a:latin typeface="Arial MT"/>
                <a:cs typeface="Arial MT"/>
              </a:rPr>
              <a:t>kapasitas</a:t>
            </a:r>
            <a:r>
              <a:rPr lang="en-ID" sz="750" spc="-4" dirty="0">
                <a:latin typeface="Arial MT"/>
                <a:cs typeface="Arial MT"/>
              </a:rPr>
              <a:t> </a:t>
            </a:r>
            <a:r>
              <a:rPr lang="en-ID" sz="750" spc="-4" dirty="0" err="1">
                <a:latin typeface="Arial MT"/>
                <a:cs typeface="Arial MT"/>
              </a:rPr>
              <a:t>petani</a:t>
            </a:r>
            <a:r>
              <a:rPr lang="en-ID" sz="750" spc="-4" dirty="0">
                <a:latin typeface="Arial MT"/>
                <a:cs typeface="Arial MT"/>
              </a:rPr>
              <a:t> </a:t>
            </a:r>
            <a:r>
              <a:rPr lang="en-ID" sz="750" spc="-281" dirty="0">
                <a:latin typeface="Arial MT"/>
                <a:cs typeface="Arial MT"/>
              </a:rPr>
              <a:t> </a:t>
            </a:r>
            <a:r>
              <a:rPr lang="en-ID" sz="750" spc="-4" dirty="0">
                <a:latin typeface="Arial MT"/>
                <a:cs typeface="Arial MT"/>
              </a:rPr>
              <a:t>kopi</a:t>
            </a:r>
          </a:p>
          <a:p>
            <a:pPr marL="197644" marR="86201" indent="-128588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ID" sz="750" spc="-4" dirty="0" err="1">
                <a:latin typeface="Arial MT"/>
                <a:cs typeface="Arial MT"/>
              </a:rPr>
              <a:t>Meningkatnya</a:t>
            </a:r>
            <a:r>
              <a:rPr lang="en-ID" sz="750" spc="-4" dirty="0">
                <a:latin typeface="Arial MT"/>
                <a:cs typeface="Arial MT"/>
              </a:rPr>
              <a:t> </a:t>
            </a:r>
            <a:r>
              <a:rPr lang="en-ID" sz="750" spc="-4" dirty="0" err="1">
                <a:latin typeface="Arial MT"/>
                <a:cs typeface="Arial MT"/>
              </a:rPr>
              <a:t>Kualitas</a:t>
            </a:r>
            <a:r>
              <a:rPr lang="en-ID" sz="750" spc="-4" dirty="0">
                <a:latin typeface="Arial MT"/>
                <a:cs typeface="Arial MT"/>
              </a:rPr>
              <a:t> Kopi</a:t>
            </a:r>
            <a:endParaRPr sz="750" dirty="0">
              <a:latin typeface="Calibri"/>
              <a:cs typeface="Calibri"/>
            </a:endParaRPr>
          </a:p>
        </p:txBody>
      </p:sp>
      <p:grpSp>
        <p:nvGrpSpPr>
          <p:cNvPr id="62" name="object 62">
            <a:extLst>
              <a:ext uri="{FF2B5EF4-FFF2-40B4-BE49-F238E27FC236}">
                <a16:creationId xmlns:a16="http://schemas.microsoft.com/office/drawing/2014/main" xmlns="" id="{DBBDB095-16EF-254E-1C7C-C8DD4EAA00AC}"/>
              </a:ext>
            </a:extLst>
          </p:cNvPr>
          <p:cNvGrpSpPr/>
          <p:nvPr/>
        </p:nvGrpSpPr>
        <p:grpSpPr>
          <a:xfrm>
            <a:off x="6757036" y="2746353"/>
            <a:ext cx="1783556" cy="768191"/>
            <a:chOff x="9009380" y="3661803"/>
            <a:chExt cx="2378075" cy="1024255"/>
          </a:xfrm>
        </p:grpSpPr>
        <p:sp>
          <p:nvSpPr>
            <p:cNvPr id="63" name="object 63">
              <a:extLst>
                <a:ext uri="{FF2B5EF4-FFF2-40B4-BE49-F238E27FC236}">
                  <a16:creationId xmlns:a16="http://schemas.microsoft.com/office/drawing/2014/main" xmlns="" id="{F66E5522-D5AF-A7B9-5844-249FC856CDCD}"/>
                </a:ext>
              </a:extLst>
            </p:cNvPr>
            <p:cNvSpPr/>
            <p:nvPr/>
          </p:nvSpPr>
          <p:spPr>
            <a:xfrm>
              <a:off x="9009380" y="3661803"/>
              <a:ext cx="2378075" cy="1024255"/>
            </a:xfrm>
            <a:custGeom>
              <a:avLst/>
              <a:gdLst/>
              <a:ahLst/>
              <a:cxnLst/>
              <a:rect l="l" t="t" r="r" b="b"/>
              <a:pathLst>
                <a:path w="2378075" h="1024254">
                  <a:moveTo>
                    <a:pt x="2377948" y="0"/>
                  </a:moveTo>
                  <a:lnTo>
                    <a:pt x="0" y="0"/>
                  </a:lnTo>
                  <a:lnTo>
                    <a:pt x="0" y="1023734"/>
                  </a:lnTo>
                  <a:lnTo>
                    <a:pt x="2377948" y="1023734"/>
                  </a:lnTo>
                  <a:lnTo>
                    <a:pt x="2377948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>
              <a:extLst>
                <a:ext uri="{FF2B5EF4-FFF2-40B4-BE49-F238E27FC236}">
                  <a16:creationId xmlns:a16="http://schemas.microsoft.com/office/drawing/2014/main" xmlns="" id="{9C4DC2CA-5A16-6D15-F10B-B22FA7662C44}"/>
                </a:ext>
              </a:extLst>
            </p:cNvPr>
            <p:cNvSpPr/>
            <p:nvPr/>
          </p:nvSpPr>
          <p:spPr>
            <a:xfrm>
              <a:off x="10726420" y="3772407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254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25400" y="12700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65" name="object 65">
            <a:extLst>
              <a:ext uri="{FF2B5EF4-FFF2-40B4-BE49-F238E27FC236}">
                <a16:creationId xmlns:a16="http://schemas.microsoft.com/office/drawing/2014/main" xmlns="" id="{6F80B43C-4879-09BB-3EFB-3F6A3B4DC833}"/>
              </a:ext>
            </a:extLst>
          </p:cNvPr>
          <p:cNvSpPr txBox="1"/>
          <p:nvPr/>
        </p:nvSpPr>
        <p:spPr>
          <a:xfrm>
            <a:off x="6776965" y="2814735"/>
            <a:ext cx="1783556" cy="577081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056">
              <a:lnSpc>
                <a:spcPts val="926"/>
              </a:lnSpc>
            </a:pPr>
            <a:r>
              <a:rPr sz="900" b="1" spc="-23" dirty="0" err="1">
                <a:latin typeface="Calibri"/>
                <a:cs typeface="Calibri"/>
              </a:rPr>
              <a:t>Jan</a:t>
            </a:r>
            <a:r>
              <a:rPr sz="900" b="1" spc="-15" dirty="0" err="1">
                <a:latin typeface="Calibri"/>
                <a:cs typeface="Calibri"/>
              </a:rPr>
              <a:t>g</a:t>
            </a:r>
            <a:r>
              <a:rPr sz="900" b="1" spc="-23" dirty="0" err="1">
                <a:latin typeface="Calibri"/>
                <a:cs typeface="Calibri"/>
              </a:rPr>
              <a:t>k</a:t>
            </a:r>
            <a:r>
              <a:rPr sz="900" b="1" dirty="0" err="1">
                <a:latin typeface="Calibri"/>
                <a:cs typeface="Calibri"/>
              </a:rPr>
              <a:t>a</a:t>
            </a:r>
            <a:r>
              <a:rPr sz="900" b="1" spc="-30" dirty="0">
                <a:latin typeface="Calibri"/>
                <a:cs typeface="Calibri"/>
              </a:rPr>
              <a:t> </a:t>
            </a:r>
            <a:r>
              <a:rPr sz="900" b="1" spc="-23" dirty="0" err="1">
                <a:latin typeface="Calibri"/>
                <a:cs typeface="Calibri"/>
              </a:rPr>
              <a:t>Menen</a:t>
            </a:r>
            <a:r>
              <a:rPr sz="900" b="1" spc="-15" dirty="0" err="1">
                <a:latin typeface="Calibri"/>
                <a:cs typeface="Calibri"/>
              </a:rPr>
              <a:t>g</a:t>
            </a:r>
            <a:r>
              <a:rPr sz="900" b="1" spc="-23" dirty="0" err="1">
                <a:latin typeface="Calibri"/>
                <a:cs typeface="Calibri"/>
              </a:rPr>
              <a:t>ah</a:t>
            </a:r>
            <a:r>
              <a:rPr sz="900" spc="-15" dirty="0">
                <a:latin typeface="Calibri"/>
                <a:cs typeface="Calibri"/>
              </a:rPr>
              <a:t>:</a:t>
            </a:r>
            <a:endParaRPr lang="en-US" sz="750" spc="-15" dirty="0">
              <a:latin typeface="Calibri"/>
              <a:cs typeface="Calibri"/>
            </a:endParaRPr>
          </a:p>
          <a:p>
            <a:pPr marL="69056">
              <a:lnSpc>
                <a:spcPts val="926"/>
              </a:lnSpc>
            </a:pPr>
            <a:r>
              <a:rPr lang="en-ID" sz="788" spc="-8" dirty="0" err="1">
                <a:latin typeface="Arial MT"/>
                <a:cs typeface="Arial MT"/>
              </a:rPr>
              <a:t>Terbangunnya</a:t>
            </a:r>
            <a:r>
              <a:rPr lang="en-ID" sz="788" spc="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akses</a:t>
            </a:r>
            <a:r>
              <a:rPr lang="en-ID" sz="788" spc="-11" dirty="0">
                <a:latin typeface="Arial MT"/>
                <a:cs typeface="Arial MT"/>
              </a:rPr>
              <a:t> </a:t>
            </a:r>
            <a:r>
              <a:rPr lang="en-ID" sz="788" spc="-4" dirty="0">
                <a:latin typeface="Arial MT"/>
                <a:cs typeface="Arial MT"/>
              </a:rPr>
              <a:t>pasar </a:t>
            </a:r>
            <a:r>
              <a:rPr lang="en-ID" sz="788" spc="-281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petani</a:t>
            </a:r>
            <a:r>
              <a:rPr lang="en-ID" sz="788" spc="-4" dirty="0">
                <a:latin typeface="Arial MT"/>
                <a:cs typeface="Arial MT"/>
              </a:rPr>
              <a:t> kopi </a:t>
            </a:r>
            <a:r>
              <a:rPr lang="en-ID" sz="788" spc="-4" dirty="0" err="1">
                <a:latin typeface="Arial MT"/>
                <a:cs typeface="Arial MT"/>
              </a:rPr>
              <a:t>dalam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memasarkan</a:t>
            </a:r>
            <a:r>
              <a:rPr lang="en-ID" sz="788" spc="-3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produknya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melalui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50" spc="-4" dirty="0" err="1">
                <a:latin typeface="Arial MT"/>
                <a:cs typeface="Arial MT"/>
              </a:rPr>
              <a:t>kerjasama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dengan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daerah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luar</a:t>
            </a:r>
            <a:r>
              <a:rPr lang="en-ID" sz="788" spc="-4" dirty="0">
                <a:latin typeface="Arial MT"/>
                <a:cs typeface="Arial MT"/>
              </a:rPr>
              <a:t> dan </a:t>
            </a:r>
            <a:r>
              <a:rPr lang="en-ID" sz="788" spc="-4" dirty="0" err="1">
                <a:latin typeface="Arial MT"/>
                <a:cs typeface="Arial MT"/>
              </a:rPr>
              <a:t>Pengusaha</a:t>
            </a:r>
            <a:r>
              <a:rPr lang="en-ID" sz="788" spc="-4" dirty="0">
                <a:latin typeface="Arial MT"/>
                <a:cs typeface="Arial MT"/>
              </a:rPr>
              <a:t> </a:t>
            </a:r>
            <a:r>
              <a:rPr lang="en-ID" sz="788" spc="-4" dirty="0" err="1">
                <a:latin typeface="Arial MT"/>
                <a:cs typeface="Arial MT"/>
              </a:rPr>
              <a:t>Besar</a:t>
            </a:r>
            <a:r>
              <a:rPr lang="en-ID" sz="788" spc="-4" dirty="0">
                <a:latin typeface="Arial MT"/>
                <a:cs typeface="Arial MT"/>
              </a:rPr>
              <a:t> Kopi</a:t>
            </a:r>
          </a:p>
        </p:txBody>
      </p:sp>
      <p:grpSp>
        <p:nvGrpSpPr>
          <p:cNvPr id="66" name="object 66">
            <a:extLst>
              <a:ext uri="{FF2B5EF4-FFF2-40B4-BE49-F238E27FC236}">
                <a16:creationId xmlns:a16="http://schemas.microsoft.com/office/drawing/2014/main" xmlns="" id="{9859B7B0-8B00-7333-2486-A75847206ABA}"/>
              </a:ext>
            </a:extLst>
          </p:cNvPr>
          <p:cNvGrpSpPr/>
          <p:nvPr/>
        </p:nvGrpSpPr>
        <p:grpSpPr>
          <a:xfrm>
            <a:off x="6827711" y="688944"/>
            <a:ext cx="1657826" cy="891064"/>
            <a:chOff x="9103614" y="918591"/>
            <a:chExt cx="2210435" cy="1188085"/>
          </a:xfrm>
        </p:grpSpPr>
        <p:sp>
          <p:nvSpPr>
            <p:cNvPr id="67" name="object 67">
              <a:extLst>
                <a:ext uri="{FF2B5EF4-FFF2-40B4-BE49-F238E27FC236}">
                  <a16:creationId xmlns:a16="http://schemas.microsoft.com/office/drawing/2014/main" xmlns="" id="{21063423-4E0B-A859-4BB8-1802FCBBBF02}"/>
                </a:ext>
              </a:extLst>
            </p:cNvPr>
            <p:cNvSpPr/>
            <p:nvPr/>
          </p:nvSpPr>
          <p:spPr>
            <a:xfrm>
              <a:off x="9106789" y="918591"/>
              <a:ext cx="2204085" cy="673100"/>
            </a:xfrm>
            <a:custGeom>
              <a:avLst/>
              <a:gdLst/>
              <a:ahLst/>
              <a:cxnLst/>
              <a:rect l="l" t="t" r="r" b="b"/>
              <a:pathLst>
                <a:path w="2204084" h="673100">
                  <a:moveTo>
                    <a:pt x="2204085" y="0"/>
                  </a:moveTo>
                  <a:lnTo>
                    <a:pt x="0" y="0"/>
                  </a:lnTo>
                  <a:lnTo>
                    <a:pt x="0" y="673100"/>
                  </a:lnTo>
                  <a:lnTo>
                    <a:pt x="2204085" y="673100"/>
                  </a:lnTo>
                  <a:lnTo>
                    <a:pt x="220408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8" name="object 68">
              <a:extLst>
                <a:ext uri="{FF2B5EF4-FFF2-40B4-BE49-F238E27FC236}">
                  <a16:creationId xmlns:a16="http://schemas.microsoft.com/office/drawing/2014/main" xmlns="" id="{84BAA0B5-C729-73C1-73C3-DE186F7B6F83}"/>
                </a:ext>
              </a:extLst>
            </p:cNvPr>
            <p:cNvSpPr/>
            <p:nvPr/>
          </p:nvSpPr>
          <p:spPr>
            <a:xfrm>
              <a:off x="9106789" y="1628762"/>
              <a:ext cx="2204085" cy="474980"/>
            </a:xfrm>
            <a:custGeom>
              <a:avLst/>
              <a:gdLst/>
              <a:ahLst/>
              <a:cxnLst/>
              <a:rect l="l" t="t" r="r" b="b"/>
              <a:pathLst>
                <a:path w="2204084" h="474980">
                  <a:moveTo>
                    <a:pt x="0" y="474611"/>
                  </a:moveTo>
                  <a:lnTo>
                    <a:pt x="2203704" y="474611"/>
                  </a:lnTo>
                  <a:lnTo>
                    <a:pt x="2203704" y="0"/>
                  </a:lnTo>
                  <a:lnTo>
                    <a:pt x="0" y="0"/>
                  </a:lnTo>
                  <a:lnTo>
                    <a:pt x="0" y="474611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9" name="object 69">
              <a:extLst>
                <a:ext uri="{FF2B5EF4-FFF2-40B4-BE49-F238E27FC236}">
                  <a16:creationId xmlns:a16="http://schemas.microsoft.com/office/drawing/2014/main" xmlns="" id="{ED57B983-AF6F-A56C-E5B4-D222E08883E4}"/>
                </a:ext>
              </a:extLst>
            </p:cNvPr>
            <p:cNvSpPr/>
            <p:nvPr/>
          </p:nvSpPr>
          <p:spPr>
            <a:xfrm>
              <a:off x="9109964" y="1613154"/>
              <a:ext cx="2197735" cy="487680"/>
            </a:xfrm>
            <a:custGeom>
              <a:avLst/>
              <a:gdLst/>
              <a:ahLst/>
              <a:cxnLst/>
              <a:rect l="l" t="t" r="r" b="b"/>
              <a:pathLst>
                <a:path w="2197734" h="487680">
                  <a:moveTo>
                    <a:pt x="2197735" y="0"/>
                  </a:moveTo>
                  <a:lnTo>
                    <a:pt x="0" y="0"/>
                  </a:lnTo>
                  <a:lnTo>
                    <a:pt x="0" y="487679"/>
                  </a:lnTo>
                  <a:lnTo>
                    <a:pt x="2197735" y="487679"/>
                  </a:lnTo>
                  <a:lnTo>
                    <a:pt x="2197735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70" name="object 70">
            <a:extLst>
              <a:ext uri="{FF2B5EF4-FFF2-40B4-BE49-F238E27FC236}">
                <a16:creationId xmlns:a16="http://schemas.microsoft.com/office/drawing/2014/main" xmlns="" id="{D2C4B75E-DD12-D8C7-E4CE-0DB720D2D07C}"/>
              </a:ext>
            </a:extLst>
          </p:cNvPr>
          <p:cNvSpPr txBox="1"/>
          <p:nvPr/>
        </p:nvSpPr>
        <p:spPr>
          <a:xfrm>
            <a:off x="6812281" y="636556"/>
            <a:ext cx="1728311" cy="97943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6675" marR="143351">
              <a:lnSpc>
                <a:spcPct val="101899"/>
              </a:lnSpc>
              <a:spcBef>
                <a:spcPts val="60"/>
              </a:spcBef>
            </a:pPr>
            <a:r>
              <a:rPr lang="en-US" sz="750" b="1" spc="-4" dirty="0" err="1">
                <a:latin typeface="Calibri"/>
                <a:cs typeface="Calibri"/>
              </a:rPr>
              <a:t>Bagi</a:t>
            </a:r>
            <a:r>
              <a:rPr lang="en-US" sz="750" b="1" spc="-4" dirty="0">
                <a:latin typeface="Calibri"/>
                <a:cs typeface="Calibri"/>
              </a:rPr>
              <a:t> </a:t>
            </a:r>
            <a:r>
              <a:rPr lang="en-US" sz="750" b="1" spc="-4" dirty="0" err="1">
                <a:latin typeface="Calibri"/>
                <a:cs typeface="Calibri"/>
              </a:rPr>
              <a:t>Disperindagkop</a:t>
            </a:r>
            <a:r>
              <a:rPr lang="en-US" sz="750" b="1" spc="-4" dirty="0">
                <a:latin typeface="Calibri"/>
                <a:cs typeface="Calibri"/>
              </a:rPr>
              <a:t> dan UKM: </a:t>
            </a:r>
          </a:p>
          <a:p>
            <a:pPr marL="66675" marR="143351">
              <a:lnSpc>
                <a:spcPct val="101899"/>
              </a:lnSpc>
              <a:spcBef>
                <a:spcPts val="60"/>
              </a:spcBef>
            </a:pPr>
            <a:r>
              <a:rPr lang="en-US" sz="750" dirty="0">
                <a:latin typeface="Calibri"/>
                <a:cs typeface="Calibri"/>
              </a:rPr>
              <a:t>P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enguatan</a:t>
            </a:r>
            <a:r>
              <a:rPr lang="en-ID" sz="67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dirty="0">
                <a:solidFill>
                  <a:srgbClr val="2F1A0D"/>
                </a:solidFill>
                <a:latin typeface="Microsoft Sans Serif"/>
                <a:cs typeface="Microsoft Sans Serif"/>
              </a:rPr>
              <a:t>Industri</a:t>
            </a:r>
            <a:r>
              <a:rPr lang="en-ID" sz="67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675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di</a:t>
            </a:r>
            <a:r>
              <a:rPr lang="en-ID" sz="675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Pagar</a:t>
            </a:r>
            <a:r>
              <a:rPr lang="en-ID" sz="675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Alam,</a:t>
            </a:r>
            <a:r>
              <a:rPr lang="en-ID" sz="675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oleh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Disperindag</a:t>
            </a:r>
            <a:endParaRPr lang="en-ID" sz="675" dirty="0">
              <a:latin typeface="Microsoft Sans Serif"/>
              <a:cs typeface="Microsoft Sans Serif"/>
            </a:endParaRPr>
          </a:p>
          <a:p>
            <a:pPr marL="64294">
              <a:spcBef>
                <a:spcPts val="30"/>
              </a:spcBef>
            </a:pPr>
            <a:r>
              <a:rPr lang="en-US" sz="750" b="1" dirty="0" err="1">
                <a:latin typeface="Calibri"/>
                <a:cs typeface="Calibri"/>
              </a:rPr>
              <a:t>Bagi</a:t>
            </a:r>
            <a:r>
              <a:rPr lang="en-US" sz="750" b="1" dirty="0">
                <a:latin typeface="Calibri"/>
                <a:cs typeface="Calibri"/>
              </a:rPr>
              <a:t> </a:t>
            </a:r>
            <a:r>
              <a:rPr lang="en-US" sz="750" b="1" dirty="0" err="1">
                <a:latin typeface="Calibri"/>
                <a:cs typeface="Calibri"/>
              </a:rPr>
              <a:t>Pemerintah</a:t>
            </a:r>
            <a:r>
              <a:rPr lang="en-US" sz="750" b="1" dirty="0">
                <a:latin typeface="Calibri"/>
                <a:cs typeface="Calibri"/>
              </a:rPr>
              <a:t> Daerah</a:t>
            </a:r>
            <a:r>
              <a:rPr lang="en-US" sz="600" dirty="0">
                <a:latin typeface="Calibri"/>
                <a:cs typeface="Calibri"/>
              </a:rPr>
              <a:t>: </a:t>
            </a:r>
          </a:p>
          <a:p>
            <a:pPr marL="64294">
              <a:spcBef>
                <a:spcPts val="30"/>
              </a:spcBef>
            </a:pP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Mendorong</a:t>
            </a:r>
            <a:r>
              <a:rPr lang="en-ID" sz="675" spc="-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pertumbuhan</a:t>
            </a:r>
            <a:r>
              <a:rPr lang="en-ID" sz="675" spc="-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ekonomi</a:t>
            </a:r>
            <a:r>
              <a:rPr lang="en-ID" sz="675" spc="-19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daerah</a:t>
            </a:r>
            <a:endParaRPr lang="en-US" sz="600" dirty="0">
              <a:latin typeface="Calibri"/>
              <a:cs typeface="Calibri"/>
            </a:endParaRPr>
          </a:p>
          <a:p>
            <a:pPr marL="64294">
              <a:spcBef>
                <a:spcPts val="30"/>
              </a:spcBef>
            </a:pPr>
            <a:r>
              <a:rPr lang="en-ID" sz="675" b="1" spc="-4" dirty="0" err="1">
                <a:latin typeface="Microsoft Sans Serif"/>
                <a:cs typeface="Microsoft Sans Serif"/>
              </a:rPr>
              <a:t>Bagi</a:t>
            </a:r>
            <a:r>
              <a:rPr lang="en-ID" sz="675" b="1" spc="-4" dirty="0">
                <a:latin typeface="Microsoft Sans Serif"/>
                <a:cs typeface="Microsoft Sans Serif"/>
              </a:rPr>
              <a:t> Masyarakat: </a:t>
            </a:r>
            <a:r>
              <a:rPr lang="en-ID" sz="675" spc="-4" dirty="0" err="1">
                <a:latin typeface="Microsoft Sans Serif"/>
                <a:cs typeface="Microsoft Sans Serif"/>
              </a:rPr>
              <a:t>Meningkatnya</a:t>
            </a:r>
            <a:r>
              <a:rPr lang="en-ID" sz="675" spc="-23" dirty="0"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latin typeface="Microsoft Sans Serif"/>
                <a:cs typeface="Microsoft Sans Serif"/>
              </a:rPr>
              <a:t>kesejahteraan</a:t>
            </a:r>
            <a:r>
              <a:rPr lang="en-ID" sz="675" spc="-19" dirty="0">
                <a:latin typeface="Microsoft Sans Serif"/>
                <a:cs typeface="Microsoft Sans Serif"/>
              </a:rPr>
              <a:t> </a:t>
            </a:r>
            <a:r>
              <a:rPr lang="en-ID" sz="675" dirty="0" err="1">
                <a:latin typeface="Microsoft Sans Serif"/>
                <a:cs typeface="Microsoft Sans Serif"/>
              </a:rPr>
              <a:t>masyarakat</a:t>
            </a:r>
            <a:r>
              <a:rPr lang="en-ID" sz="675" spc="-19" dirty="0">
                <a:latin typeface="Microsoft Sans Serif"/>
                <a:cs typeface="Microsoft Sans Serif"/>
              </a:rPr>
              <a:t> </a:t>
            </a:r>
            <a:r>
              <a:rPr lang="en-ID" sz="675" dirty="0">
                <a:latin typeface="Microsoft Sans Serif"/>
                <a:cs typeface="Microsoft Sans Serif"/>
              </a:rPr>
              <a:t>, </a:t>
            </a:r>
            <a:r>
              <a:rPr lang="en-ID" sz="675" spc="-270" dirty="0"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latin typeface="Microsoft Sans Serif"/>
                <a:cs typeface="Microsoft Sans Serif"/>
              </a:rPr>
              <a:t>seiring</a:t>
            </a:r>
            <a:r>
              <a:rPr lang="en-ID" sz="675" spc="-4" dirty="0"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latin typeface="Microsoft Sans Serif"/>
                <a:cs typeface="Microsoft Sans Serif"/>
              </a:rPr>
              <a:t>meningkatnya</a:t>
            </a:r>
            <a:r>
              <a:rPr lang="en-ID" sz="675" spc="-4" dirty="0"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latin typeface="Microsoft Sans Serif"/>
                <a:cs typeface="Microsoft Sans Serif"/>
              </a:rPr>
              <a:t>pendapatan</a:t>
            </a:r>
            <a:r>
              <a:rPr lang="en-ID" sz="675" spc="-4" dirty="0"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latin typeface="Microsoft Sans Serif"/>
                <a:cs typeface="Microsoft Sans Serif"/>
              </a:rPr>
              <a:t>petani</a:t>
            </a:r>
            <a:r>
              <a:rPr lang="en-ID" sz="675" spc="-8" dirty="0"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latin typeface="Microsoft Sans Serif"/>
                <a:cs typeface="Microsoft Sans Serif"/>
              </a:rPr>
              <a:t> kopi</a:t>
            </a:r>
            <a:endParaRPr lang="en-ID" sz="675" dirty="0">
              <a:latin typeface="Microsoft Sans Serif"/>
              <a:cs typeface="Microsoft Sans Serif"/>
            </a:endParaRPr>
          </a:p>
          <a:p>
            <a:pPr marL="64294">
              <a:spcBef>
                <a:spcPts val="30"/>
              </a:spcBef>
            </a:pPr>
            <a:endParaRPr lang="en-US" sz="563" dirty="0">
              <a:latin typeface="Calibri"/>
              <a:cs typeface="Calibri"/>
            </a:endParaRPr>
          </a:p>
        </p:txBody>
      </p:sp>
      <p:grpSp>
        <p:nvGrpSpPr>
          <p:cNvPr id="71" name="object 71">
            <a:extLst>
              <a:ext uri="{FF2B5EF4-FFF2-40B4-BE49-F238E27FC236}">
                <a16:creationId xmlns:a16="http://schemas.microsoft.com/office/drawing/2014/main" xmlns="" id="{F4093B31-3195-B98A-EBD4-434B4C5DCA8B}"/>
              </a:ext>
            </a:extLst>
          </p:cNvPr>
          <p:cNvGrpSpPr/>
          <p:nvPr/>
        </p:nvGrpSpPr>
        <p:grpSpPr>
          <a:xfrm>
            <a:off x="126177" y="1124235"/>
            <a:ext cx="7760018" cy="3689509"/>
            <a:chOff x="168236" y="1498980"/>
            <a:chExt cx="10346690" cy="4919345"/>
          </a:xfrm>
        </p:grpSpPr>
        <p:sp>
          <p:nvSpPr>
            <p:cNvPr id="72" name="object 72">
              <a:extLst>
                <a:ext uri="{FF2B5EF4-FFF2-40B4-BE49-F238E27FC236}">
                  <a16:creationId xmlns:a16="http://schemas.microsoft.com/office/drawing/2014/main" xmlns="" id="{23A10F4C-8CD5-8056-25A1-63A0606E7CE0}"/>
                </a:ext>
              </a:extLst>
            </p:cNvPr>
            <p:cNvSpPr/>
            <p:nvPr/>
          </p:nvSpPr>
          <p:spPr>
            <a:xfrm>
              <a:off x="2925825" y="1505330"/>
              <a:ext cx="410209" cy="621030"/>
            </a:xfrm>
            <a:custGeom>
              <a:avLst/>
              <a:gdLst/>
              <a:ahLst/>
              <a:cxnLst/>
              <a:rect l="l" t="t" r="r" b="b"/>
              <a:pathLst>
                <a:path w="410210" h="621030">
                  <a:moveTo>
                    <a:pt x="204978" y="0"/>
                  </a:moveTo>
                  <a:lnTo>
                    <a:pt x="204978" y="155194"/>
                  </a:lnTo>
                  <a:lnTo>
                    <a:pt x="0" y="155194"/>
                  </a:lnTo>
                  <a:lnTo>
                    <a:pt x="0" y="465455"/>
                  </a:lnTo>
                  <a:lnTo>
                    <a:pt x="204978" y="465455"/>
                  </a:lnTo>
                  <a:lnTo>
                    <a:pt x="204978" y="620649"/>
                  </a:lnTo>
                  <a:lnTo>
                    <a:pt x="410083" y="310261"/>
                  </a:lnTo>
                  <a:lnTo>
                    <a:pt x="204978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3" name="object 73">
              <a:extLst>
                <a:ext uri="{FF2B5EF4-FFF2-40B4-BE49-F238E27FC236}">
                  <a16:creationId xmlns:a16="http://schemas.microsoft.com/office/drawing/2014/main" xmlns="" id="{456696B8-9EBB-7D42-2A55-1E3F6BA88598}"/>
                </a:ext>
              </a:extLst>
            </p:cNvPr>
            <p:cNvSpPr/>
            <p:nvPr/>
          </p:nvSpPr>
          <p:spPr>
            <a:xfrm>
              <a:off x="2925825" y="1505330"/>
              <a:ext cx="410209" cy="621030"/>
            </a:xfrm>
            <a:custGeom>
              <a:avLst/>
              <a:gdLst/>
              <a:ahLst/>
              <a:cxnLst/>
              <a:rect l="l" t="t" r="r" b="b"/>
              <a:pathLst>
                <a:path w="410210" h="621030">
                  <a:moveTo>
                    <a:pt x="0" y="155194"/>
                  </a:moveTo>
                  <a:lnTo>
                    <a:pt x="204978" y="155194"/>
                  </a:lnTo>
                  <a:lnTo>
                    <a:pt x="204978" y="0"/>
                  </a:lnTo>
                  <a:lnTo>
                    <a:pt x="410083" y="310261"/>
                  </a:lnTo>
                  <a:lnTo>
                    <a:pt x="204978" y="620649"/>
                  </a:lnTo>
                  <a:lnTo>
                    <a:pt x="204978" y="465455"/>
                  </a:lnTo>
                  <a:lnTo>
                    <a:pt x="0" y="465455"/>
                  </a:lnTo>
                  <a:lnTo>
                    <a:pt x="0" y="155194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4" name="object 74">
              <a:extLst>
                <a:ext uri="{FF2B5EF4-FFF2-40B4-BE49-F238E27FC236}">
                  <a16:creationId xmlns:a16="http://schemas.microsoft.com/office/drawing/2014/main" xmlns="" id="{87AAD8A3-B159-AF10-5F2D-D5BAC2E1252C}"/>
                </a:ext>
              </a:extLst>
            </p:cNvPr>
            <p:cNvSpPr/>
            <p:nvPr/>
          </p:nvSpPr>
          <p:spPr>
            <a:xfrm>
              <a:off x="5798438" y="1554860"/>
              <a:ext cx="413384" cy="603885"/>
            </a:xfrm>
            <a:custGeom>
              <a:avLst/>
              <a:gdLst/>
              <a:ahLst/>
              <a:cxnLst/>
              <a:rect l="l" t="t" r="r" b="b"/>
              <a:pathLst>
                <a:path w="413385" h="603885">
                  <a:moveTo>
                    <a:pt x="206501" y="0"/>
                  </a:moveTo>
                  <a:lnTo>
                    <a:pt x="206501" y="150875"/>
                  </a:lnTo>
                  <a:lnTo>
                    <a:pt x="0" y="150875"/>
                  </a:lnTo>
                  <a:lnTo>
                    <a:pt x="0" y="452627"/>
                  </a:lnTo>
                  <a:lnTo>
                    <a:pt x="206501" y="452627"/>
                  </a:lnTo>
                  <a:lnTo>
                    <a:pt x="206501" y="603503"/>
                  </a:lnTo>
                  <a:lnTo>
                    <a:pt x="413131" y="301751"/>
                  </a:lnTo>
                  <a:lnTo>
                    <a:pt x="20650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5" name="object 75">
              <a:extLst>
                <a:ext uri="{FF2B5EF4-FFF2-40B4-BE49-F238E27FC236}">
                  <a16:creationId xmlns:a16="http://schemas.microsoft.com/office/drawing/2014/main" xmlns="" id="{E46027E3-4EA5-E334-6802-8E8ECB006BA0}"/>
                </a:ext>
              </a:extLst>
            </p:cNvPr>
            <p:cNvSpPr/>
            <p:nvPr/>
          </p:nvSpPr>
          <p:spPr>
            <a:xfrm>
              <a:off x="5798438" y="1554860"/>
              <a:ext cx="413384" cy="603885"/>
            </a:xfrm>
            <a:custGeom>
              <a:avLst/>
              <a:gdLst/>
              <a:ahLst/>
              <a:cxnLst/>
              <a:rect l="l" t="t" r="r" b="b"/>
              <a:pathLst>
                <a:path w="413385" h="603885">
                  <a:moveTo>
                    <a:pt x="206501" y="0"/>
                  </a:moveTo>
                  <a:lnTo>
                    <a:pt x="413131" y="301751"/>
                  </a:lnTo>
                  <a:lnTo>
                    <a:pt x="206501" y="603503"/>
                  </a:lnTo>
                  <a:lnTo>
                    <a:pt x="206501" y="452627"/>
                  </a:lnTo>
                  <a:lnTo>
                    <a:pt x="0" y="452627"/>
                  </a:lnTo>
                  <a:lnTo>
                    <a:pt x="0" y="150875"/>
                  </a:lnTo>
                  <a:lnTo>
                    <a:pt x="206501" y="150875"/>
                  </a:lnTo>
                  <a:lnTo>
                    <a:pt x="206501" y="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6" name="object 76">
              <a:extLst>
                <a:ext uri="{FF2B5EF4-FFF2-40B4-BE49-F238E27FC236}">
                  <a16:creationId xmlns:a16="http://schemas.microsoft.com/office/drawing/2014/main" xmlns="" id="{5C64CE63-DE75-12F9-2943-91819D689470}"/>
                </a:ext>
              </a:extLst>
            </p:cNvPr>
            <p:cNvSpPr/>
            <p:nvPr/>
          </p:nvSpPr>
          <p:spPr>
            <a:xfrm>
              <a:off x="7320153" y="3153282"/>
              <a:ext cx="648335" cy="289560"/>
            </a:xfrm>
            <a:custGeom>
              <a:avLst/>
              <a:gdLst/>
              <a:ahLst/>
              <a:cxnLst/>
              <a:rect l="l" t="t" r="r" b="b"/>
              <a:pathLst>
                <a:path w="648334" h="289560">
                  <a:moveTo>
                    <a:pt x="486028" y="0"/>
                  </a:moveTo>
                  <a:lnTo>
                    <a:pt x="162051" y="0"/>
                  </a:lnTo>
                  <a:lnTo>
                    <a:pt x="162051" y="144652"/>
                  </a:lnTo>
                  <a:lnTo>
                    <a:pt x="0" y="144652"/>
                  </a:lnTo>
                  <a:lnTo>
                    <a:pt x="323976" y="289432"/>
                  </a:lnTo>
                  <a:lnTo>
                    <a:pt x="648080" y="144652"/>
                  </a:lnTo>
                  <a:lnTo>
                    <a:pt x="486028" y="144652"/>
                  </a:lnTo>
                  <a:lnTo>
                    <a:pt x="486028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7" name="object 77">
              <a:extLst>
                <a:ext uri="{FF2B5EF4-FFF2-40B4-BE49-F238E27FC236}">
                  <a16:creationId xmlns:a16="http://schemas.microsoft.com/office/drawing/2014/main" xmlns="" id="{F13FE17B-AF88-5E23-2882-B94BB9776FB7}"/>
                </a:ext>
              </a:extLst>
            </p:cNvPr>
            <p:cNvSpPr/>
            <p:nvPr/>
          </p:nvSpPr>
          <p:spPr>
            <a:xfrm>
              <a:off x="7320153" y="3153282"/>
              <a:ext cx="648335" cy="289560"/>
            </a:xfrm>
            <a:custGeom>
              <a:avLst/>
              <a:gdLst/>
              <a:ahLst/>
              <a:cxnLst/>
              <a:rect l="l" t="t" r="r" b="b"/>
              <a:pathLst>
                <a:path w="648334" h="289560">
                  <a:moveTo>
                    <a:pt x="0" y="144652"/>
                  </a:moveTo>
                  <a:lnTo>
                    <a:pt x="162051" y="144652"/>
                  </a:lnTo>
                  <a:lnTo>
                    <a:pt x="162051" y="0"/>
                  </a:lnTo>
                  <a:lnTo>
                    <a:pt x="486028" y="0"/>
                  </a:lnTo>
                  <a:lnTo>
                    <a:pt x="486028" y="144652"/>
                  </a:lnTo>
                  <a:lnTo>
                    <a:pt x="648080" y="144652"/>
                  </a:lnTo>
                  <a:lnTo>
                    <a:pt x="323976" y="289432"/>
                  </a:lnTo>
                  <a:lnTo>
                    <a:pt x="0" y="144652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8" name="object 78">
              <a:extLst>
                <a:ext uri="{FF2B5EF4-FFF2-40B4-BE49-F238E27FC236}">
                  <a16:creationId xmlns:a16="http://schemas.microsoft.com/office/drawing/2014/main" xmlns="" id="{423C9188-C120-2B7D-BB68-FA2BEC222C60}"/>
                </a:ext>
              </a:extLst>
            </p:cNvPr>
            <p:cNvSpPr/>
            <p:nvPr/>
          </p:nvSpPr>
          <p:spPr>
            <a:xfrm>
              <a:off x="7294498" y="4759705"/>
              <a:ext cx="648335" cy="236854"/>
            </a:xfrm>
            <a:custGeom>
              <a:avLst/>
              <a:gdLst/>
              <a:ahLst/>
              <a:cxnLst/>
              <a:rect l="l" t="t" r="r" b="b"/>
              <a:pathLst>
                <a:path w="648334" h="236854">
                  <a:moveTo>
                    <a:pt x="486028" y="0"/>
                  </a:moveTo>
                  <a:lnTo>
                    <a:pt x="161925" y="0"/>
                  </a:lnTo>
                  <a:lnTo>
                    <a:pt x="161925" y="118237"/>
                  </a:lnTo>
                  <a:lnTo>
                    <a:pt x="0" y="118237"/>
                  </a:lnTo>
                  <a:lnTo>
                    <a:pt x="323976" y="236474"/>
                  </a:lnTo>
                  <a:lnTo>
                    <a:pt x="648080" y="118237"/>
                  </a:lnTo>
                  <a:lnTo>
                    <a:pt x="486028" y="118237"/>
                  </a:lnTo>
                  <a:lnTo>
                    <a:pt x="486028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79" name="object 79">
              <a:extLst>
                <a:ext uri="{FF2B5EF4-FFF2-40B4-BE49-F238E27FC236}">
                  <a16:creationId xmlns:a16="http://schemas.microsoft.com/office/drawing/2014/main" xmlns="" id="{BF4986EE-E523-2CB2-732A-8DBB430AD70F}"/>
                </a:ext>
              </a:extLst>
            </p:cNvPr>
            <p:cNvSpPr/>
            <p:nvPr/>
          </p:nvSpPr>
          <p:spPr>
            <a:xfrm>
              <a:off x="7294498" y="4759705"/>
              <a:ext cx="648335" cy="236854"/>
            </a:xfrm>
            <a:custGeom>
              <a:avLst/>
              <a:gdLst/>
              <a:ahLst/>
              <a:cxnLst/>
              <a:rect l="l" t="t" r="r" b="b"/>
              <a:pathLst>
                <a:path w="648334" h="236854">
                  <a:moveTo>
                    <a:pt x="0" y="118237"/>
                  </a:moveTo>
                  <a:lnTo>
                    <a:pt x="161925" y="118237"/>
                  </a:lnTo>
                  <a:lnTo>
                    <a:pt x="161925" y="0"/>
                  </a:lnTo>
                  <a:lnTo>
                    <a:pt x="486028" y="0"/>
                  </a:lnTo>
                  <a:lnTo>
                    <a:pt x="486028" y="118237"/>
                  </a:lnTo>
                  <a:lnTo>
                    <a:pt x="648080" y="118237"/>
                  </a:lnTo>
                  <a:lnTo>
                    <a:pt x="323976" y="236474"/>
                  </a:lnTo>
                  <a:lnTo>
                    <a:pt x="0" y="11823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0" name="object 80">
              <a:extLst>
                <a:ext uri="{FF2B5EF4-FFF2-40B4-BE49-F238E27FC236}">
                  <a16:creationId xmlns:a16="http://schemas.microsoft.com/office/drawing/2014/main" xmlns="" id="{65D93C18-D7DA-857C-612C-DDD44DF1210F}"/>
                </a:ext>
              </a:extLst>
            </p:cNvPr>
            <p:cNvSpPr/>
            <p:nvPr/>
          </p:nvSpPr>
          <p:spPr>
            <a:xfrm>
              <a:off x="9809607" y="4790440"/>
              <a:ext cx="607060" cy="205740"/>
            </a:xfrm>
            <a:custGeom>
              <a:avLst/>
              <a:gdLst/>
              <a:ahLst/>
              <a:cxnLst/>
              <a:rect l="l" t="t" r="r" b="b"/>
              <a:pathLst>
                <a:path w="607059" h="205739">
                  <a:moveTo>
                    <a:pt x="303402" y="0"/>
                  </a:moveTo>
                  <a:lnTo>
                    <a:pt x="0" y="102870"/>
                  </a:lnTo>
                  <a:lnTo>
                    <a:pt x="151765" y="102870"/>
                  </a:lnTo>
                  <a:lnTo>
                    <a:pt x="151765" y="205740"/>
                  </a:lnTo>
                  <a:lnTo>
                    <a:pt x="455168" y="205740"/>
                  </a:lnTo>
                  <a:lnTo>
                    <a:pt x="455168" y="102870"/>
                  </a:lnTo>
                  <a:lnTo>
                    <a:pt x="606933" y="102870"/>
                  </a:lnTo>
                  <a:lnTo>
                    <a:pt x="30340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xmlns="" id="{1081B210-7CBA-2679-49DD-F9C39C6131D2}"/>
                </a:ext>
              </a:extLst>
            </p:cNvPr>
            <p:cNvSpPr/>
            <p:nvPr/>
          </p:nvSpPr>
          <p:spPr>
            <a:xfrm>
              <a:off x="9809607" y="4790440"/>
              <a:ext cx="607060" cy="205740"/>
            </a:xfrm>
            <a:custGeom>
              <a:avLst/>
              <a:gdLst/>
              <a:ahLst/>
              <a:cxnLst/>
              <a:rect l="l" t="t" r="r" b="b"/>
              <a:pathLst>
                <a:path w="607059" h="205739">
                  <a:moveTo>
                    <a:pt x="0" y="102870"/>
                  </a:moveTo>
                  <a:lnTo>
                    <a:pt x="303402" y="0"/>
                  </a:lnTo>
                  <a:lnTo>
                    <a:pt x="606933" y="102870"/>
                  </a:lnTo>
                  <a:lnTo>
                    <a:pt x="455168" y="102870"/>
                  </a:lnTo>
                  <a:lnTo>
                    <a:pt x="455168" y="205740"/>
                  </a:lnTo>
                  <a:lnTo>
                    <a:pt x="151765" y="205740"/>
                  </a:lnTo>
                  <a:lnTo>
                    <a:pt x="151765" y="102870"/>
                  </a:lnTo>
                  <a:lnTo>
                    <a:pt x="0" y="10287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2" name="object 82">
              <a:extLst>
                <a:ext uri="{FF2B5EF4-FFF2-40B4-BE49-F238E27FC236}">
                  <a16:creationId xmlns:a16="http://schemas.microsoft.com/office/drawing/2014/main" xmlns="" id="{91551D1E-F59A-F18E-B469-E4F16E24D692}"/>
                </a:ext>
              </a:extLst>
            </p:cNvPr>
            <p:cNvSpPr/>
            <p:nvPr/>
          </p:nvSpPr>
          <p:spPr>
            <a:xfrm>
              <a:off x="9909302" y="2180970"/>
              <a:ext cx="598805" cy="228600"/>
            </a:xfrm>
            <a:custGeom>
              <a:avLst/>
              <a:gdLst/>
              <a:ahLst/>
              <a:cxnLst/>
              <a:rect l="l" t="t" r="r" b="b"/>
              <a:pathLst>
                <a:path w="598804" h="228600">
                  <a:moveTo>
                    <a:pt x="299339" y="0"/>
                  </a:moveTo>
                  <a:lnTo>
                    <a:pt x="0" y="114300"/>
                  </a:lnTo>
                  <a:lnTo>
                    <a:pt x="149732" y="114300"/>
                  </a:lnTo>
                  <a:lnTo>
                    <a:pt x="149732" y="228600"/>
                  </a:lnTo>
                  <a:lnTo>
                    <a:pt x="448945" y="228600"/>
                  </a:lnTo>
                  <a:lnTo>
                    <a:pt x="448945" y="114300"/>
                  </a:lnTo>
                  <a:lnTo>
                    <a:pt x="598677" y="114300"/>
                  </a:lnTo>
                  <a:lnTo>
                    <a:pt x="299339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3" name="object 83">
              <a:extLst>
                <a:ext uri="{FF2B5EF4-FFF2-40B4-BE49-F238E27FC236}">
                  <a16:creationId xmlns:a16="http://schemas.microsoft.com/office/drawing/2014/main" xmlns="" id="{C3657F22-A7F2-83E3-A546-7B7E686FF4F0}"/>
                </a:ext>
              </a:extLst>
            </p:cNvPr>
            <p:cNvSpPr/>
            <p:nvPr/>
          </p:nvSpPr>
          <p:spPr>
            <a:xfrm>
              <a:off x="9909302" y="2180970"/>
              <a:ext cx="598805" cy="228600"/>
            </a:xfrm>
            <a:custGeom>
              <a:avLst/>
              <a:gdLst/>
              <a:ahLst/>
              <a:cxnLst/>
              <a:rect l="l" t="t" r="r" b="b"/>
              <a:pathLst>
                <a:path w="598804" h="228600">
                  <a:moveTo>
                    <a:pt x="0" y="114300"/>
                  </a:moveTo>
                  <a:lnTo>
                    <a:pt x="299339" y="0"/>
                  </a:lnTo>
                  <a:lnTo>
                    <a:pt x="598677" y="114300"/>
                  </a:lnTo>
                  <a:lnTo>
                    <a:pt x="448945" y="114300"/>
                  </a:lnTo>
                  <a:lnTo>
                    <a:pt x="448945" y="228600"/>
                  </a:lnTo>
                  <a:lnTo>
                    <a:pt x="149732" y="228600"/>
                  </a:lnTo>
                  <a:lnTo>
                    <a:pt x="149732" y="114300"/>
                  </a:lnTo>
                  <a:lnTo>
                    <a:pt x="0" y="114300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4" name="object 84">
              <a:extLst>
                <a:ext uri="{FF2B5EF4-FFF2-40B4-BE49-F238E27FC236}">
                  <a16:creationId xmlns:a16="http://schemas.microsoft.com/office/drawing/2014/main" xmlns="" id="{28B33880-4A9C-A81B-C93F-8D0F30025B3B}"/>
                </a:ext>
              </a:extLst>
            </p:cNvPr>
            <p:cNvSpPr/>
            <p:nvPr/>
          </p:nvSpPr>
          <p:spPr>
            <a:xfrm>
              <a:off x="4225924" y="3704335"/>
              <a:ext cx="648335" cy="313055"/>
            </a:xfrm>
            <a:custGeom>
              <a:avLst/>
              <a:gdLst/>
              <a:ahLst/>
              <a:cxnLst/>
              <a:rect l="l" t="t" r="r" b="b"/>
              <a:pathLst>
                <a:path w="648335" h="313054">
                  <a:moveTo>
                    <a:pt x="486028" y="0"/>
                  </a:moveTo>
                  <a:lnTo>
                    <a:pt x="161925" y="0"/>
                  </a:lnTo>
                  <a:lnTo>
                    <a:pt x="161925" y="156463"/>
                  </a:lnTo>
                  <a:lnTo>
                    <a:pt x="0" y="156463"/>
                  </a:lnTo>
                  <a:lnTo>
                    <a:pt x="323976" y="312800"/>
                  </a:lnTo>
                  <a:lnTo>
                    <a:pt x="648080" y="156463"/>
                  </a:lnTo>
                  <a:lnTo>
                    <a:pt x="486028" y="156463"/>
                  </a:lnTo>
                  <a:lnTo>
                    <a:pt x="486028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xmlns="" id="{FB8E30BE-F9FB-E9B8-8573-A36E14CFA962}"/>
                </a:ext>
              </a:extLst>
            </p:cNvPr>
            <p:cNvSpPr/>
            <p:nvPr/>
          </p:nvSpPr>
          <p:spPr>
            <a:xfrm>
              <a:off x="4225924" y="3704335"/>
              <a:ext cx="648335" cy="313055"/>
            </a:xfrm>
            <a:custGeom>
              <a:avLst/>
              <a:gdLst/>
              <a:ahLst/>
              <a:cxnLst/>
              <a:rect l="l" t="t" r="r" b="b"/>
              <a:pathLst>
                <a:path w="648335" h="313054">
                  <a:moveTo>
                    <a:pt x="0" y="156463"/>
                  </a:moveTo>
                  <a:lnTo>
                    <a:pt x="161925" y="156463"/>
                  </a:lnTo>
                  <a:lnTo>
                    <a:pt x="161925" y="0"/>
                  </a:lnTo>
                  <a:lnTo>
                    <a:pt x="486028" y="0"/>
                  </a:lnTo>
                  <a:lnTo>
                    <a:pt x="486028" y="156463"/>
                  </a:lnTo>
                  <a:lnTo>
                    <a:pt x="648080" y="156463"/>
                  </a:lnTo>
                  <a:lnTo>
                    <a:pt x="323976" y="312800"/>
                  </a:lnTo>
                  <a:lnTo>
                    <a:pt x="0" y="156463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86" name="object 86">
              <a:extLst>
                <a:ext uri="{FF2B5EF4-FFF2-40B4-BE49-F238E27FC236}">
                  <a16:creationId xmlns:a16="http://schemas.microsoft.com/office/drawing/2014/main" xmlns="" id="{47D6AC11-2E34-386E-8706-7BECD5C8C8D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586" y="4509604"/>
              <a:ext cx="2965195" cy="1902206"/>
            </a:xfrm>
            <a:prstGeom prst="rect">
              <a:avLst/>
            </a:prstGeom>
          </p:spPr>
        </p:pic>
        <p:sp>
          <p:nvSpPr>
            <p:cNvPr id="87" name="object 87">
              <a:extLst>
                <a:ext uri="{FF2B5EF4-FFF2-40B4-BE49-F238E27FC236}">
                  <a16:creationId xmlns:a16="http://schemas.microsoft.com/office/drawing/2014/main" xmlns="" id="{E51091A0-76AC-56F8-2BEF-74103155FA90}"/>
                </a:ext>
              </a:extLst>
            </p:cNvPr>
            <p:cNvSpPr/>
            <p:nvPr/>
          </p:nvSpPr>
          <p:spPr>
            <a:xfrm>
              <a:off x="174586" y="4509642"/>
              <a:ext cx="2965450" cy="1902460"/>
            </a:xfrm>
            <a:custGeom>
              <a:avLst/>
              <a:gdLst/>
              <a:ahLst/>
              <a:cxnLst/>
              <a:rect l="l" t="t" r="r" b="b"/>
              <a:pathLst>
                <a:path w="2965450" h="1902460">
                  <a:moveTo>
                    <a:pt x="0" y="316991"/>
                  </a:moveTo>
                  <a:lnTo>
                    <a:pt x="3441" y="270128"/>
                  </a:lnTo>
                  <a:lnTo>
                    <a:pt x="13423" y="225424"/>
                  </a:lnTo>
                  <a:lnTo>
                    <a:pt x="29464" y="183387"/>
                  </a:lnTo>
                  <a:lnTo>
                    <a:pt x="51079" y="144398"/>
                  </a:lnTo>
                  <a:lnTo>
                    <a:pt x="77762" y="108965"/>
                  </a:lnTo>
                  <a:lnTo>
                    <a:pt x="109042" y="77723"/>
                  </a:lnTo>
                  <a:lnTo>
                    <a:pt x="144411" y="51053"/>
                  </a:lnTo>
                  <a:lnTo>
                    <a:pt x="183388" y="29463"/>
                  </a:lnTo>
                  <a:lnTo>
                    <a:pt x="225475" y="13334"/>
                  </a:lnTo>
                  <a:lnTo>
                    <a:pt x="270192" y="3428"/>
                  </a:lnTo>
                  <a:lnTo>
                    <a:pt x="317042" y="0"/>
                  </a:lnTo>
                  <a:lnTo>
                    <a:pt x="2648242" y="0"/>
                  </a:lnTo>
                  <a:lnTo>
                    <a:pt x="2694978" y="3428"/>
                  </a:lnTo>
                  <a:lnTo>
                    <a:pt x="2739682" y="13334"/>
                  </a:lnTo>
                  <a:lnTo>
                    <a:pt x="2781846" y="29463"/>
                  </a:lnTo>
                  <a:lnTo>
                    <a:pt x="2820835" y="51053"/>
                  </a:lnTo>
                  <a:lnTo>
                    <a:pt x="2856141" y="77723"/>
                  </a:lnTo>
                  <a:lnTo>
                    <a:pt x="2887510" y="108965"/>
                  </a:lnTo>
                  <a:lnTo>
                    <a:pt x="2914180" y="144398"/>
                  </a:lnTo>
                  <a:lnTo>
                    <a:pt x="2935770" y="183387"/>
                  </a:lnTo>
                  <a:lnTo>
                    <a:pt x="2951772" y="225424"/>
                  </a:lnTo>
                  <a:lnTo>
                    <a:pt x="2961805" y="270128"/>
                  </a:lnTo>
                  <a:lnTo>
                    <a:pt x="2965234" y="316991"/>
                  </a:lnTo>
                  <a:lnTo>
                    <a:pt x="2965234" y="1585137"/>
                  </a:lnTo>
                  <a:lnTo>
                    <a:pt x="2961805" y="1631975"/>
                  </a:lnTo>
                  <a:lnTo>
                    <a:pt x="2951772" y="1676692"/>
                  </a:lnTo>
                  <a:lnTo>
                    <a:pt x="2935770" y="1718792"/>
                  </a:lnTo>
                  <a:lnTo>
                    <a:pt x="2914180" y="1757768"/>
                  </a:lnTo>
                  <a:lnTo>
                    <a:pt x="2887510" y="1793138"/>
                  </a:lnTo>
                  <a:lnTo>
                    <a:pt x="2856141" y="1824405"/>
                  </a:lnTo>
                  <a:lnTo>
                    <a:pt x="2820835" y="1851088"/>
                  </a:lnTo>
                  <a:lnTo>
                    <a:pt x="2781846" y="1872703"/>
                  </a:lnTo>
                  <a:lnTo>
                    <a:pt x="2739682" y="1888743"/>
                  </a:lnTo>
                  <a:lnTo>
                    <a:pt x="2694978" y="1898738"/>
                  </a:lnTo>
                  <a:lnTo>
                    <a:pt x="2648242" y="1902167"/>
                  </a:lnTo>
                  <a:lnTo>
                    <a:pt x="317042" y="1902167"/>
                  </a:lnTo>
                  <a:lnTo>
                    <a:pt x="270192" y="1898738"/>
                  </a:lnTo>
                  <a:lnTo>
                    <a:pt x="225475" y="1888743"/>
                  </a:lnTo>
                  <a:lnTo>
                    <a:pt x="183388" y="1872703"/>
                  </a:lnTo>
                  <a:lnTo>
                    <a:pt x="144411" y="1851088"/>
                  </a:lnTo>
                  <a:lnTo>
                    <a:pt x="109042" y="1824405"/>
                  </a:lnTo>
                  <a:lnTo>
                    <a:pt x="77762" y="1793138"/>
                  </a:lnTo>
                  <a:lnTo>
                    <a:pt x="51079" y="1757768"/>
                  </a:lnTo>
                  <a:lnTo>
                    <a:pt x="29464" y="1718792"/>
                  </a:lnTo>
                  <a:lnTo>
                    <a:pt x="13423" y="1676692"/>
                  </a:lnTo>
                  <a:lnTo>
                    <a:pt x="3441" y="1631975"/>
                  </a:lnTo>
                  <a:lnTo>
                    <a:pt x="0" y="1585137"/>
                  </a:lnTo>
                  <a:lnTo>
                    <a:pt x="0" y="316991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89" name="object 89">
            <a:extLst>
              <a:ext uri="{FF2B5EF4-FFF2-40B4-BE49-F238E27FC236}">
                <a16:creationId xmlns:a16="http://schemas.microsoft.com/office/drawing/2014/main" xmlns="" id="{F6EF5C9C-13FE-4C73-D13F-454FD331B5AA}"/>
              </a:ext>
            </a:extLst>
          </p:cNvPr>
          <p:cNvSpPr txBox="1"/>
          <p:nvPr/>
        </p:nvSpPr>
        <p:spPr>
          <a:xfrm>
            <a:off x="8378761" y="4695978"/>
            <a:ext cx="77153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0" name="object 90">
            <a:extLst>
              <a:ext uri="{FF2B5EF4-FFF2-40B4-BE49-F238E27FC236}">
                <a16:creationId xmlns:a16="http://schemas.microsoft.com/office/drawing/2014/main" xmlns="" id="{ACC19EFD-63E4-DD34-B8F8-9EF683750E00}"/>
              </a:ext>
            </a:extLst>
          </p:cNvPr>
          <p:cNvSpPr txBox="1"/>
          <p:nvPr/>
        </p:nvSpPr>
        <p:spPr>
          <a:xfrm>
            <a:off x="299999" y="3722370"/>
            <a:ext cx="1893570" cy="93294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049" marR="3810" algn="ctr">
              <a:spcBef>
                <a:spcPts val="75"/>
              </a:spcBef>
            </a:pPr>
            <a:r>
              <a:rPr sz="1500" b="1" spc="-98" dirty="0" err="1">
                <a:solidFill>
                  <a:srgbClr val="1F4E79"/>
                </a:solidFill>
                <a:latin typeface="Calibri"/>
                <a:cs typeface="Calibri"/>
              </a:rPr>
              <a:t>T</a:t>
            </a:r>
            <a:r>
              <a:rPr sz="1500" b="1" spc="-60" dirty="0" err="1">
                <a:solidFill>
                  <a:srgbClr val="1F4E79"/>
                </a:solidFill>
                <a:latin typeface="Calibri"/>
                <a:cs typeface="Calibri"/>
              </a:rPr>
              <a:t>r</a:t>
            </a:r>
            <a:r>
              <a:rPr sz="1500" b="1" spc="-23" dirty="0" err="1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sz="1500" b="1" spc="-15" dirty="0" err="1">
                <a:solidFill>
                  <a:srgbClr val="1F4E79"/>
                </a:solidFill>
                <a:latin typeface="Calibri"/>
                <a:cs typeface="Calibri"/>
              </a:rPr>
              <a:t>n</a:t>
            </a:r>
            <a:r>
              <a:rPr sz="1500" b="1" spc="-26" dirty="0" err="1">
                <a:solidFill>
                  <a:srgbClr val="1F4E79"/>
                </a:solidFill>
                <a:latin typeface="Calibri"/>
                <a:cs typeface="Calibri"/>
              </a:rPr>
              <a:t>s</a:t>
            </a:r>
            <a:r>
              <a:rPr sz="1500" b="1" spc="-45" dirty="0" err="1">
                <a:solidFill>
                  <a:srgbClr val="1F4E79"/>
                </a:solidFill>
                <a:latin typeface="Calibri"/>
                <a:cs typeface="Calibri"/>
              </a:rPr>
              <a:t>f</a:t>
            </a:r>
            <a:r>
              <a:rPr sz="1500" b="1" spc="-19" dirty="0" err="1">
                <a:solidFill>
                  <a:srgbClr val="1F4E79"/>
                </a:solidFill>
                <a:latin typeface="Calibri"/>
                <a:cs typeface="Calibri"/>
              </a:rPr>
              <a:t>o</a:t>
            </a:r>
            <a:r>
              <a:rPr sz="1500" b="1" spc="-23" dirty="0" err="1">
                <a:solidFill>
                  <a:srgbClr val="1F4E79"/>
                </a:solidFill>
                <a:latin typeface="Calibri"/>
                <a:cs typeface="Calibri"/>
              </a:rPr>
              <a:t>r</a:t>
            </a:r>
            <a:r>
              <a:rPr sz="1500" b="1" spc="-19" dirty="0" err="1">
                <a:solidFill>
                  <a:srgbClr val="1F4E79"/>
                </a:solidFill>
                <a:latin typeface="Calibri"/>
                <a:cs typeface="Calibri"/>
              </a:rPr>
              <a:t>m</a:t>
            </a:r>
            <a:r>
              <a:rPr sz="1500" b="1" spc="-23" dirty="0" err="1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sz="1500" b="1" spc="-15" dirty="0" err="1">
                <a:solidFill>
                  <a:srgbClr val="1F4E79"/>
                </a:solidFill>
                <a:latin typeface="Calibri"/>
                <a:cs typeface="Calibri"/>
              </a:rPr>
              <a:t>s</a:t>
            </a:r>
            <a:r>
              <a:rPr sz="1500" b="1" dirty="0" err="1">
                <a:solidFill>
                  <a:srgbClr val="1F4E79"/>
                </a:solidFill>
                <a:latin typeface="Calibri"/>
                <a:cs typeface="Calibri"/>
              </a:rPr>
              <a:t>i</a:t>
            </a:r>
            <a:r>
              <a:rPr sz="1500" b="1" spc="-4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lang="en-US" sz="1500" b="1" spc="-4" dirty="0" err="1">
                <a:solidFill>
                  <a:srgbClr val="1F4E79"/>
                </a:solidFill>
                <a:latin typeface="Calibri"/>
                <a:cs typeface="Calibri"/>
              </a:rPr>
              <a:t>Struktur</a:t>
            </a:r>
            <a:r>
              <a:rPr lang="en-US" sz="1500" b="1" spc="-4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500" b="1" spc="-143" dirty="0">
                <a:solidFill>
                  <a:srgbClr val="1F4E79"/>
                </a:solidFill>
                <a:latin typeface="Calibri"/>
                <a:cs typeface="Calibri"/>
              </a:rPr>
              <a:t>T</a:t>
            </a:r>
            <a:r>
              <a:rPr sz="1500" b="1" spc="-53" dirty="0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sz="1500" b="1" spc="-45" dirty="0">
                <a:solidFill>
                  <a:srgbClr val="1F4E79"/>
                </a:solidFill>
                <a:latin typeface="Calibri"/>
                <a:cs typeface="Calibri"/>
              </a:rPr>
              <a:t>t</a:t>
            </a:r>
            <a:r>
              <a:rPr sz="1500" b="1" dirty="0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sz="1500" b="1" spc="-56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500" b="1" spc="-41" dirty="0">
                <a:solidFill>
                  <a:srgbClr val="1F4E79"/>
                </a:solidFill>
                <a:latin typeface="Calibri"/>
                <a:cs typeface="Calibri"/>
              </a:rPr>
              <a:t>K</a:t>
            </a:r>
            <a:r>
              <a:rPr sz="1500" b="1" spc="-11" dirty="0">
                <a:solidFill>
                  <a:srgbClr val="1F4E79"/>
                </a:solidFill>
                <a:latin typeface="Calibri"/>
                <a:cs typeface="Calibri"/>
              </a:rPr>
              <a:t>el</a:t>
            </a:r>
            <a:r>
              <a:rPr sz="1500" b="1" spc="-8" dirty="0">
                <a:solidFill>
                  <a:srgbClr val="1F4E79"/>
                </a:solidFill>
                <a:latin typeface="Calibri"/>
                <a:cs typeface="Calibri"/>
              </a:rPr>
              <a:t>o</a:t>
            </a:r>
            <a:r>
              <a:rPr sz="1500" b="1" spc="-11" dirty="0">
                <a:solidFill>
                  <a:srgbClr val="1F4E79"/>
                </a:solidFill>
                <a:latin typeface="Calibri"/>
                <a:cs typeface="Calibri"/>
              </a:rPr>
              <a:t>l</a:t>
            </a:r>
            <a:r>
              <a:rPr sz="1500" b="1" dirty="0">
                <a:solidFill>
                  <a:srgbClr val="1F4E79"/>
                </a:solidFill>
                <a:latin typeface="Calibri"/>
                <a:cs typeface="Calibri"/>
              </a:rPr>
              <a:t>a</a:t>
            </a:r>
            <a:r>
              <a:rPr lang="en-US" sz="1500" b="1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lang="en-US" sz="1500" b="1" dirty="0">
                <a:solidFill>
                  <a:srgbClr val="1F4E79"/>
                </a:solidFill>
                <a:latin typeface="Calibri"/>
                <a:cs typeface="Calibri"/>
              </a:rPr>
              <a:t>Industri Kopi </a:t>
            </a:r>
            <a:r>
              <a:rPr lang="en-US" sz="1500" b="1" dirty="0" err="1">
                <a:solidFill>
                  <a:srgbClr val="1F4E79"/>
                </a:solidFill>
                <a:latin typeface="Calibri"/>
                <a:cs typeface="Calibri"/>
              </a:rPr>
              <a:t>Petik</a:t>
            </a:r>
            <a:r>
              <a:rPr lang="en-US" sz="1500" b="1" dirty="0">
                <a:solidFill>
                  <a:srgbClr val="1F4E79"/>
                </a:solidFill>
                <a:latin typeface="Calibri"/>
                <a:cs typeface="Calibri"/>
              </a:rPr>
              <a:t> Merah yang </a:t>
            </a:r>
            <a:r>
              <a:rPr lang="en-US" sz="1500" b="1" dirty="0" err="1">
                <a:solidFill>
                  <a:srgbClr val="1F4E79"/>
                </a:solidFill>
                <a:latin typeface="Calibri"/>
                <a:cs typeface="Calibri"/>
              </a:rPr>
              <a:t>berkelanjutan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91" name="object 91">
            <a:extLst>
              <a:ext uri="{FF2B5EF4-FFF2-40B4-BE49-F238E27FC236}">
                <a16:creationId xmlns:a16="http://schemas.microsoft.com/office/drawing/2014/main" xmlns="" id="{857218C8-2B96-047B-851F-A06B0EDB69E2}"/>
              </a:ext>
            </a:extLst>
          </p:cNvPr>
          <p:cNvGrpSpPr/>
          <p:nvPr/>
        </p:nvGrpSpPr>
        <p:grpSpPr>
          <a:xfrm>
            <a:off x="2333530" y="532067"/>
            <a:ext cx="6391275" cy="4298156"/>
            <a:chOff x="3111373" y="709422"/>
            <a:chExt cx="8521700" cy="5730875"/>
          </a:xfrm>
        </p:grpSpPr>
        <p:sp>
          <p:nvSpPr>
            <p:cNvPr id="92" name="object 92">
              <a:extLst>
                <a:ext uri="{FF2B5EF4-FFF2-40B4-BE49-F238E27FC236}">
                  <a16:creationId xmlns:a16="http://schemas.microsoft.com/office/drawing/2014/main" xmlns="" id="{451AE67B-8A3B-6F22-E356-CF359745C5CF}"/>
                </a:ext>
              </a:extLst>
            </p:cNvPr>
            <p:cNvSpPr/>
            <p:nvPr/>
          </p:nvSpPr>
          <p:spPr>
            <a:xfrm>
              <a:off x="3117723" y="5916320"/>
              <a:ext cx="3261360" cy="517525"/>
            </a:xfrm>
            <a:custGeom>
              <a:avLst/>
              <a:gdLst/>
              <a:ahLst/>
              <a:cxnLst/>
              <a:rect l="l" t="t" r="r" b="b"/>
              <a:pathLst>
                <a:path w="3261360" h="517525">
                  <a:moveTo>
                    <a:pt x="258825" y="0"/>
                  </a:moveTo>
                  <a:lnTo>
                    <a:pt x="0" y="258762"/>
                  </a:lnTo>
                  <a:lnTo>
                    <a:pt x="258825" y="517525"/>
                  </a:lnTo>
                  <a:lnTo>
                    <a:pt x="258825" y="388137"/>
                  </a:lnTo>
                  <a:lnTo>
                    <a:pt x="3261105" y="388137"/>
                  </a:lnTo>
                  <a:lnTo>
                    <a:pt x="3261105" y="129374"/>
                  </a:lnTo>
                  <a:lnTo>
                    <a:pt x="258825" y="129374"/>
                  </a:lnTo>
                  <a:lnTo>
                    <a:pt x="258825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3" name="object 93">
              <a:extLst>
                <a:ext uri="{FF2B5EF4-FFF2-40B4-BE49-F238E27FC236}">
                  <a16:creationId xmlns:a16="http://schemas.microsoft.com/office/drawing/2014/main" xmlns="" id="{9CABC15D-F389-06F7-A761-3E77B842676A}"/>
                </a:ext>
              </a:extLst>
            </p:cNvPr>
            <p:cNvSpPr/>
            <p:nvPr/>
          </p:nvSpPr>
          <p:spPr>
            <a:xfrm>
              <a:off x="3117723" y="5916320"/>
              <a:ext cx="3261360" cy="517525"/>
            </a:xfrm>
            <a:custGeom>
              <a:avLst/>
              <a:gdLst/>
              <a:ahLst/>
              <a:cxnLst/>
              <a:rect l="l" t="t" r="r" b="b"/>
              <a:pathLst>
                <a:path w="3261360" h="517525">
                  <a:moveTo>
                    <a:pt x="258825" y="517525"/>
                  </a:moveTo>
                  <a:lnTo>
                    <a:pt x="0" y="258762"/>
                  </a:lnTo>
                  <a:lnTo>
                    <a:pt x="258825" y="0"/>
                  </a:lnTo>
                  <a:lnTo>
                    <a:pt x="258825" y="129374"/>
                  </a:lnTo>
                  <a:lnTo>
                    <a:pt x="3261105" y="129374"/>
                  </a:lnTo>
                  <a:lnTo>
                    <a:pt x="3261105" y="388137"/>
                  </a:lnTo>
                  <a:lnTo>
                    <a:pt x="258825" y="388137"/>
                  </a:lnTo>
                  <a:lnTo>
                    <a:pt x="258825" y="517525"/>
                  </a:lnTo>
                  <a:close/>
                </a:path>
              </a:pathLst>
            </a:custGeom>
            <a:ln w="1269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94" name="object 94">
              <a:extLst>
                <a:ext uri="{FF2B5EF4-FFF2-40B4-BE49-F238E27FC236}">
                  <a16:creationId xmlns:a16="http://schemas.microsoft.com/office/drawing/2014/main" xmlns="" id="{5F6A3289-2ADE-F061-98F2-1B1DB9A136AB}"/>
                </a:ext>
              </a:extLst>
            </p:cNvPr>
            <p:cNvSpPr/>
            <p:nvPr/>
          </p:nvSpPr>
          <p:spPr>
            <a:xfrm>
              <a:off x="5482590" y="875157"/>
              <a:ext cx="88900" cy="55880"/>
            </a:xfrm>
            <a:custGeom>
              <a:avLst/>
              <a:gdLst/>
              <a:ahLst/>
              <a:cxnLst/>
              <a:rect l="l" t="t" r="r" b="b"/>
              <a:pathLst>
                <a:path w="88900" h="55880">
                  <a:moveTo>
                    <a:pt x="88773" y="0"/>
                  </a:moveTo>
                  <a:lnTo>
                    <a:pt x="0" y="27812"/>
                  </a:lnTo>
                  <a:lnTo>
                    <a:pt x="88773" y="55625"/>
                  </a:lnTo>
                  <a:lnTo>
                    <a:pt x="88773" y="0"/>
                  </a:lnTo>
                  <a:close/>
                </a:path>
              </a:pathLst>
            </a:custGeom>
            <a:solidFill>
              <a:srgbClr val="0A2A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95" name="object 95">
              <a:extLst>
                <a:ext uri="{FF2B5EF4-FFF2-40B4-BE49-F238E27FC236}">
                  <a16:creationId xmlns:a16="http://schemas.microsoft.com/office/drawing/2014/main" xmlns="" id="{D6A9D3A7-10D3-9561-9FD2-C5F18110CA4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6979" y="709422"/>
              <a:ext cx="375538" cy="387095"/>
            </a:xfrm>
            <a:prstGeom prst="rect">
              <a:avLst/>
            </a:prstGeom>
          </p:spPr>
        </p:pic>
        <p:sp>
          <p:nvSpPr>
            <p:cNvPr id="96" name="object 96">
              <a:extLst>
                <a:ext uri="{FF2B5EF4-FFF2-40B4-BE49-F238E27FC236}">
                  <a16:creationId xmlns:a16="http://schemas.microsoft.com/office/drawing/2014/main" xmlns="" id="{A4F4321E-C1D3-9AA1-801E-8D044E0C2215}"/>
                </a:ext>
              </a:extLst>
            </p:cNvPr>
            <p:cNvSpPr/>
            <p:nvPr/>
          </p:nvSpPr>
          <p:spPr>
            <a:xfrm>
              <a:off x="11193272" y="5239385"/>
              <a:ext cx="88900" cy="55880"/>
            </a:xfrm>
            <a:custGeom>
              <a:avLst/>
              <a:gdLst/>
              <a:ahLst/>
              <a:cxnLst/>
              <a:rect l="l" t="t" r="r" b="b"/>
              <a:pathLst>
                <a:path w="88900" h="55879">
                  <a:moveTo>
                    <a:pt x="88773" y="0"/>
                  </a:moveTo>
                  <a:lnTo>
                    <a:pt x="0" y="27812"/>
                  </a:lnTo>
                  <a:lnTo>
                    <a:pt x="88773" y="55625"/>
                  </a:lnTo>
                  <a:lnTo>
                    <a:pt x="88773" y="0"/>
                  </a:lnTo>
                  <a:close/>
                </a:path>
              </a:pathLst>
            </a:custGeom>
            <a:solidFill>
              <a:srgbClr val="0A2A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97" name="object 97">
              <a:extLst>
                <a:ext uri="{FF2B5EF4-FFF2-40B4-BE49-F238E27FC236}">
                  <a16:creationId xmlns:a16="http://schemas.microsoft.com/office/drawing/2014/main" xmlns="" id="{92235592-7C66-360D-B85F-E015345DA4C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57661" y="5073650"/>
              <a:ext cx="375412" cy="387096"/>
            </a:xfrm>
            <a:prstGeom prst="rect">
              <a:avLst/>
            </a:prstGeom>
          </p:spPr>
        </p:pic>
      </p:grpSp>
      <p:sp>
        <p:nvSpPr>
          <p:cNvPr id="98" name="object 46">
            <a:extLst>
              <a:ext uri="{FF2B5EF4-FFF2-40B4-BE49-F238E27FC236}">
                <a16:creationId xmlns:a16="http://schemas.microsoft.com/office/drawing/2014/main" xmlns="" id="{ADA4784C-4D22-67DC-6699-241151912542}"/>
              </a:ext>
            </a:extLst>
          </p:cNvPr>
          <p:cNvSpPr txBox="1"/>
          <p:nvPr/>
        </p:nvSpPr>
        <p:spPr>
          <a:xfrm>
            <a:off x="277725" y="2041736"/>
            <a:ext cx="1760220" cy="366928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20479" rIns="0" bIns="0" rtlCol="0">
            <a:spAutoFit/>
          </a:bodyPr>
          <a:lstStyle/>
          <a:p>
            <a:pPr marL="54293" marR="236696">
              <a:spcBef>
                <a:spcPts val="203"/>
              </a:spcBef>
            </a:pP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Adanya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keterbatasan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fasilitas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dan </a:t>
            </a:r>
            <a:r>
              <a:rPr lang="en-ID" sz="750" spc="-20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infrastuktu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rmodern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penunjang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pengolahan</a:t>
            </a:r>
            <a:r>
              <a:rPr lang="en-ID" sz="750" spc="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berkualitas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99" name="object 46">
            <a:extLst>
              <a:ext uri="{FF2B5EF4-FFF2-40B4-BE49-F238E27FC236}">
                <a16:creationId xmlns:a16="http://schemas.microsoft.com/office/drawing/2014/main" xmlns="" id="{81451F7E-96D0-2B8B-0814-127594DE7567}"/>
              </a:ext>
            </a:extLst>
          </p:cNvPr>
          <p:cNvSpPr txBox="1"/>
          <p:nvPr/>
        </p:nvSpPr>
        <p:spPr>
          <a:xfrm>
            <a:off x="277728" y="2448433"/>
            <a:ext cx="1760220" cy="482344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20479" rIns="0" bIns="0" rtlCol="0">
            <a:spAutoFit/>
          </a:bodyPr>
          <a:lstStyle/>
          <a:p>
            <a:pPr marL="54293" marR="125730">
              <a:spcBef>
                <a:spcPts val="203"/>
              </a:spcBef>
            </a:pP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Minimnya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akses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pasar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petani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dalam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memasarkan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produknya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,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menyebabkan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perkembangan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bisnis</a:t>
            </a:r>
            <a:r>
              <a:rPr lang="en-ID" sz="750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21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lambat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dalam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pertumbuhannya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100" name="object 48">
            <a:extLst>
              <a:ext uri="{FF2B5EF4-FFF2-40B4-BE49-F238E27FC236}">
                <a16:creationId xmlns:a16="http://schemas.microsoft.com/office/drawing/2014/main" xmlns="" id="{02DFC9B7-F57F-3A42-3BB5-BCDD3D0A7CB8}"/>
              </a:ext>
            </a:extLst>
          </p:cNvPr>
          <p:cNvSpPr txBox="1"/>
          <p:nvPr/>
        </p:nvSpPr>
        <p:spPr>
          <a:xfrm>
            <a:off x="2587428" y="1211098"/>
            <a:ext cx="1653064" cy="382797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53816" marR="171450">
              <a:spcBef>
                <a:spcPts val="199"/>
              </a:spcBef>
            </a:pPr>
            <a:r>
              <a:rPr lang="en-ID" sz="82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Masing-masing</a:t>
            </a:r>
            <a:r>
              <a:rPr lang="en-ID" sz="8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pihak</a:t>
            </a:r>
            <a:r>
              <a:rPr lang="en-ID" sz="825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bergerak</a:t>
            </a:r>
            <a:r>
              <a:rPr lang="en-ID" sz="82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sendiri-sendiri</a:t>
            </a:r>
            <a:r>
              <a:rPr lang="en-ID" sz="825" spc="19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tanpa</a:t>
            </a:r>
            <a:r>
              <a:rPr lang="en-ID" sz="8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ada</a:t>
            </a:r>
            <a:r>
              <a:rPr lang="en-ID" sz="825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platform </a:t>
            </a:r>
            <a:r>
              <a:rPr lang="en-ID" sz="825" spc="-20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kolaborasi</a:t>
            </a:r>
            <a:r>
              <a:rPr lang="en-ID" sz="825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82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terstruktur</a:t>
            </a:r>
            <a:r>
              <a:rPr lang="en-ID" sz="82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.</a:t>
            </a:r>
            <a:endParaRPr lang="en-ID" sz="825" dirty="0">
              <a:latin typeface="Microsoft Sans Serif"/>
              <a:cs typeface="Microsoft Sans Serif"/>
            </a:endParaRPr>
          </a:p>
        </p:txBody>
      </p:sp>
      <p:sp>
        <p:nvSpPr>
          <p:cNvPr id="101" name="object 48">
            <a:extLst>
              <a:ext uri="{FF2B5EF4-FFF2-40B4-BE49-F238E27FC236}">
                <a16:creationId xmlns:a16="http://schemas.microsoft.com/office/drawing/2014/main" xmlns="" id="{41B42151-A340-C6B8-3E8D-BA223CD031E8}"/>
              </a:ext>
            </a:extLst>
          </p:cNvPr>
          <p:cNvSpPr txBox="1"/>
          <p:nvPr/>
        </p:nvSpPr>
        <p:spPr>
          <a:xfrm>
            <a:off x="2571482" y="1641719"/>
            <a:ext cx="1653064" cy="313547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53816" marR="61913">
              <a:spcBef>
                <a:spcPts val="199"/>
              </a:spcBef>
            </a:pP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Banyak</a:t>
            </a:r>
            <a:r>
              <a:rPr lang="en-ID" sz="675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petani</a:t>
            </a:r>
            <a:r>
              <a:rPr lang="en-ID" sz="67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masih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menggunakan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21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metode</a:t>
            </a:r>
            <a:r>
              <a:rPr lang="en-ID" sz="675" spc="-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tradisional</a:t>
            </a:r>
            <a:r>
              <a:rPr lang="en-ID" sz="675" spc="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dan</a:t>
            </a:r>
            <a:r>
              <a:rPr lang="en-ID" sz="675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kurang</a:t>
            </a:r>
            <a:r>
              <a:rPr lang="en-ID" sz="67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terampil</a:t>
            </a:r>
            <a:r>
              <a:rPr lang="en-ID" sz="675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dalam</a:t>
            </a:r>
            <a:r>
              <a:rPr lang="en-ID" sz="675" spc="1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pengolahan</a:t>
            </a:r>
            <a:r>
              <a:rPr lang="en-ID" sz="675" spc="3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 </a:t>
            </a:r>
            <a:r>
              <a:rPr lang="en-ID" sz="67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675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modern.</a:t>
            </a:r>
            <a:endParaRPr lang="en-ID" sz="675" dirty="0">
              <a:latin typeface="Microsoft Sans Serif"/>
              <a:cs typeface="Microsoft Sans Serif"/>
            </a:endParaRPr>
          </a:p>
        </p:txBody>
      </p:sp>
      <p:sp>
        <p:nvSpPr>
          <p:cNvPr id="102" name="object 48">
            <a:extLst>
              <a:ext uri="{FF2B5EF4-FFF2-40B4-BE49-F238E27FC236}">
                <a16:creationId xmlns:a16="http://schemas.microsoft.com/office/drawing/2014/main" xmlns="" id="{A21B6270-43A1-9C90-A8BD-896851FA418D}"/>
              </a:ext>
            </a:extLst>
          </p:cNvPr>
          <p:cNvSpPr txBox="1"/>
          <p:nvPr/>
        </p:nvSpPr>
        <p:spPr>
          <a:xfrm>
            <a:off x="2571481" y="1993137"/>
            <a:ext cx="1653064" cy="348172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53816" marR="66675">
              <a:spcBef>
                <a:spcPts val="199"/>
              </a:spcBef>
            </a:pP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Fasilitas</a:t>
            </a:r>
            <a:r>
              <a:rPr lang="en-ID" sz="750" spc="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pengolahan</a:t>
            </a:r>
            <a:r>
              <a:rPr lang="en-ID" sz="750" spc="2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seperti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mesin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dan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peralatan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masih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terbatas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21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dan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belum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sesuai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standar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modern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103" name="object 48">
            <a:extLst>
              <a:ext uri="{FF2B5EF4-FFF2-40B4-BE49-F238E27FC236}">
                <a16:creationId xmlns:a16="http://schemas.microsoft.com/office/drawing/2014/main" xmlns="" id="{36A31473-C3BD-AC93-C069-9A7F467799D8}"/>
              </a:ext>
            </a:extLst>
          </p:cNvPr>
          <p:cNvSpPr txBox="1"/>
          <p:nvPr/>
        </p:nvSpPr>
        <p:spPr>
          <a:xfrm>
            <a:off x="2571480" y="2389159"/>
            <a:ext cx="1653064" cy="348172"/>
          </a:xfrm>
          <a:prstGeom prst="rect">
            <a:avLst/>
          </a:prstGeom>
          <a:solidFill>
            <a:srgbClr val="E7E6E6"/>
          </a:solidFill>
          <a:ln w="6350">
            <a:solidFill>
              <a:srgbClr val="A4A4A4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53816" marR="130016">
              <a:spcBef>
                <a:spcPts val="203"/>
              </a:spcBef>
            </a:pP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Petani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kopi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hanya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mengandalkan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pasar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lokal</a:t>
            </a:r>
            <a:r>
              <a:rPr lang="en-ID" sz="750" spc="11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dengan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akses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terbatas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206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ke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>
                <a:solidFill>
                  <a:srgbClr val="2F1A0D"/>
                </a:solidFill>
                <a:latin typeface="Microsoft Sans Serif"/>
                <a:cs typeface="Microsoft Sans Serif"/>
              </a:rPr>
              <a:t>pasar</a:t>
            </a:r>
            <a:r>
              <a:rPr lang="en-ID" sz="750" spc="4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dirty="0">
                <a:solidFill>
                  <a:srgbClr val="2F1A0D"/>
                </a:solidFill>
                <a:latin typeface="Microsoft Sans Serif"/>
                <a:cs typeface="Microsoft Sans Serif"/>
              </a:rPr>
              <a:t>yang</a:t>
            </a:r>
            <a:r>
              <a:rPr lang="en-ID" sz="750" spc="8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8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lebih</a:t>
            </a:r>
            <a:r>
              <a:rPr lang="en-ID" sz="750" spc="23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lang="en-ID" sz="750" spc="-4" dirty="0" err="1">
                <a:solidFill>
                  <a:srgbClr val="2F1A0D"/>
                </a:solidFill>
                <a:latin typeface="Microsoft Sans Serif"/>
                <a:cs typeface="Microsoft Sans Serif"/>
              </a:rPr>
              <a:t>besar</a:t>
            </a:r>
            <a:endParaRPr lang="en-ID" sz="750" dirty="0">
              <a:latin typeface="Microsoft Sans Serif"/>
              <a:cs typeface="Microsoft Sans Serif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E0E6E05-FFCF-7967-5406-180104901738}"/>
              </a:ext>
            </a:extLst>
          </p:cNvPr>
          <p:cNvSpPr txBox="1"/>
          <p:nvPr/>
        </p:nvSpPr>
        <p:spPr>
          <a:xfrm>
            <a:off x="5029200" y="4019550"/>
            <a:ext cx="335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800" dirty="0"/>
              <a:t> </a:t>
            </a:r>
            <a:r>
              <a:rPr lang="en-US" sz="1800" dirty="0" err="1"/>
              <a:t>Perumusan</a:t>
            </a:r>
            <a:r>
              <a:rPr lang="en-US" sz="1800" dirty="0"/>
              <a:t> </a:t>
            </a:r>
            <a:r>
              <a:rPr lang="en-US" sz="1800" dirty="0" err="1"/>
              <a:t>Regulasi</a:t>
            </a:r>
            <a:r>
              <a:rPr lang="en-US" sz="1800" dirty="0"/>
              <a:t> </a:t>
            </a:r>
            <a:r>
              <a:rPr lang="en-US" sz="1800" dirty="0" err="1"/>
              <a:t>Struktur</a:t>
            </a:r>
            <a:r>
              <a:rPr lang="en-US" sz="1800" dirty="0"/>
              <a:t> </a:t>
            </a:r>
          </a:p>
          <a:p>
            <a:r>
              <a:rPr lang="en-US" dirty="0"/>
              <a:t>  </a:t>
            </a:r>
            <a:r>
              <a:rPr lang="en-US" sz="1800" dirty="0"/>
              <a:t>Tata Kelola Industri Kopi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930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2162" y="485775"/>
            <a:ext cx="2360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>
                <a:solidFill>
                  <a:srgbClr val="2F1A0D"/>
                </a:solidFill>
                <a:latin typeface="Arial"/>
                <a:cs typeface="Arial"/>
              </a:rPr>
              <a:t>MILESTONE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26693" y="1295730"/>
            <a:ext cx="7522845" cy="527685"/>
            <a:chOff x="1026693" y="1295730"/>
            <a:chExt cx="7522845" cy="527685"/>
          </a:xfrm>
        </p:grpSpPr>
        <p:sp>
          <p:nvSpPr>
            <p:cNvPr id="4" name="object 4"/>
            <p:cNvSpPr/>
            <p:nvPr/>
          </p:nvSpPr>
          <p:spPr>
            <a:xfrm>
              <a:off x="2501265" y="1559306"/>
              <a:ext cx="1483360" cy="0"/>
            </a:xfrm>
            <a:custGeom>
              <a:avLst/>
              <a:gdLst/>
              <a:ahLst/>
              <a:cxnLst/>
              <a:rect l="l" t="t" r="r" b="b"/>
              <a:pathLst>
                <a:path w="1483360">
                  <a:moveTo>
                    <a:pt x="0" y="0"/>
                  </a:moveTo>
                  <a:lnTo>
                    <a:pt x="1482979" y="0"/>
                  </a:lnTo>
                </a:path>
              </a:pathLst>
            </a:custGeom>
            <a:ln w="9525">
              <a:solidFill>
                <a:srgbClr val="2F1A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6693" y="1295730"/>
              <a:ext cx="1474470" cy="527685"/>
            </a:xfrm>
            <a:custGeom>
              <a:avLst/>
              <a:gdLst/>
              <a:ahLst/>
              <a:cxnLst/>
              <a:rect l="l" t="t" r="r" b="b"/>
              <a:pathLst>
                <a:path w="1474470" h="527685">
                  <a:moveTo>
                    <a:pt x="1474470" y="0"/>
                  </a:moveTo>
                  <a:lnTo>
                    <a:pt x="0" y="0"/>
                  </a:lnTo>
                  <a:lnTo>
                    <a:pt x="0" y="527100"/>
                  </a:lnTo>
                  <a:lnTo>
                    <a:pt x="1474470" y="527100"/>
                  </a:lnTo>
                  <a:lnTo>
                    <a:pt x="1474470" y="0"/>
                  </a:lnTo>
                  <a:close/>
                </a:path>
              </a:pathLst>
            </a:custGeom>
            <a:solidFill>
              <a:srgbClr val="FDED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191747" y="1559306"/>
              <a:ext cx="3353435" cy="0"/>
            </a:xfrm>
            <a:custGeom>
              <a:avLst/>
              <a:gdLst/>
              <a:ahLst/>
              <a:cxnLst/>
              <a:rect l="l" t="t" r="r" b="b"/>
              <a:pathLst>
                <a:path w="3353434">
                  <a:moveTo>
                    <a:pt x="0" y="0"/>
                  </a:moveTo>
                  <a:lnTo>
                    <a:pt x="1483118" y="0"/>
                  </a:lnTo>
                </a:path>
                <a:path w="3353434">
                  <a:moveTo>
                    <a:pt x="2893580" y="0"/>
                  </a:moveTo>
                  <a:lnTo>
                    <a:pt x="3352939" y="0"/>
                  </a:lnTo>
                </a:path>
              </a:pathLst>
            </a:custGeom>
            <a:ln w="9525">
              <a:solidFill>
                <a:srgbClr val="2F1A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6742" y="1952625"/>
            <a:ext cx="244475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6F3C1F"/>
                </a:solidFill>
                <a:latin typeface="Arial"/>
                <a:cs typeface="Arial"/>
              </a:rPr>
              <a:t>Kolaborasi</a:t>
            </a:r>
            <a:r>
              <a:rPr sz="20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6F3C1F"/>
                </a:solidFill>
                <a:latin typeface="Arial"/>
                <a:cs typeface="Arial"/>
              </a:rPr>
              <a:t>lintas </a:t>
            </a:r>
            <a:r>
              <a:rPr sz="2000" b="1" spc="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6F3C1F"/>
                </a:solidFill>
                <a:latin typeface="Arial"/>
                <a:cs typeface="Arial"/>
              </a:rPr>
              <a:t>sektor</a:t>
            </a:r>
            <a:r>
              <a:rPr sz="2000" b="1" spc="8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30" dirty="0">
                <a:solidFill>
                  <a:srgbClr val="6F3C1F"/>
                </a:solidFill>
                <a:latin typeface="Arial"/>
                <a:cs typeface="Arial"/>
              </a:rPr>
              <a:t>yaitu </a:t>
            </a:r>
            <a:r>
              <a:rPr sz="2000" b="1" spc="3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6F3C1F"/>
                </a:solidFill>
                <a:latin typeface="Arial"/>
                <a:cs typeface="Arial"/>
              </a:rPr>
              <a:t>kerjasama</a:t>
            </a:r>
            <a:r>
              <a:rPr sz="20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6F3C1F"/>
                </a:solidFill>
                <a:latin typeface="Arial"/>
                <a:cs typeface="Arial"/>
              </a:rPr>
              <a:t>dengan </a:t>
            </a:r>
            <a:r>
              <a:rPr sz="2000" b="1" spc="2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6F3C1F"/>
                </a:solidFill>
                <a:latin typeface="Arial"/>
                <a:cs typeface="Arial"/>
              </a:rPr>
              <a:t>sektor</a:t>
            </a:r>
            <a:r>
              <a:rPr sz="2000" b="1" spc="8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6F3C1F"/>
                </a:solidFill>
                <a:latin typeface="Arial"/>
                <a:cs typeface="Arial"/>
              </a:rPr>
              <a:t>pariwisata </a:t>
            </a:r>
            <a:r>
              <a:rPr sz="2000" b="1" spc="2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35" dirty="0">
                <a:solidFill>
                  <a:srgbClr val="6F3C1F"/>
                </a:solidFill>
                <a:latin typeface="Arial"/>
                <a:cs typeface="Arial"/>
              </a:rPr>
              <a:t>dan</a:t>
            </a:r>
            <a:r>
              <a:rPr sz="20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45" dirty="0">
                <a:solidFill>
                  <a:srgbClr val="6F3C1F"/>
                </a:solidFill>
                <a:latin typeface="Arial"/>
                <a:cs typeface="Arial"/>
              </a:rPr>
              <a:t>retail</a:t>
            </a:r>
            <a:r>
              <a:rPr sz="20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F3C1F"/>
                </a:solidFill>
                <a:latin typeface="Arial"/>
                <a:cs typeface="Arial"/>
              </a:rPr>
              <a:t>untuk 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6F3C1F"/>
                </a:solidFill>
                <a:latin typeface="Arial"/>
                <a:cs typeface="Arial"/>
              </a:rPr>
              <a:t>meningkatkan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50" dirty="0">
                <a:solidFill>
                  <a:srgbClr val="6F3C1F"/>
                </a:solidFill>
                <a:latin typeface="Arial"/>
                <a:cs typeface="Arial"/>
              </a:rPr>
              <a:t>daya </a:t>
            </a:r>
            <a:r>
              <a:rPr sz="2000" b="1" spc="-5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saing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6693" y="1295730"/>
            <a:ext cx="1474470" cy="527685"/>
          </a:xfrm>
          <a:prstGeom prst="rect">
            <a:avLst/>
          </a:prstGeom>
          <a:ln w="9525">
            <a:solidFill>
              <a:srgbClr val="2F1A0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895"/>
              </a:lnSpc>
            </a:pPr>
            <a:r>
              <a:rPr sz="1800" b="1" spc="-90" dirty="0">
                <a:solidFill>
                  <a:srgbClr val="B86C42"/>
                </a:solidFill>
                <a:latin typeface="Arial"/>
                <a:cs typeface="Arial"/>
              </a:rPr>
              <a:t>Juni</a:t>
            </a:r>
            <a:r>
              <a:rPr sz="1800" b="1" spc="60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B86C42"/>
                </a:solidFill>
                <a:latin typeface="Arial"/>
                <a:cs typeface="Arial"/>
              </a:rPr>
              <a:t>–Des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40" dirty="0">
                <a:solidFill>
                  <a:srgbClr val="B86C42"/>
                </a:solidFill>
                <a:latin typeface="Arial"/>
                <a:cs typeface="Arial"/>
              </a:rPr>
              <a:t>2025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85254" y="1965579"/>
            <a:ext cx="17843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5770" marR="5080" indent="-433070">
              <a:lnSpc>
                <a:spcPct val="100000"/>
              </a:lnSpc>
              <a:spcBef>
                <a:spcPts val="100"/>
              </a:spcBef>
            </a:pPr>
            <a:r>
              <a:rPr sz="2000" b="1" spc="10" dirty="0">
                <a:solidFill>
                  <a:srgbClr val="6F3C1F"/>
                </a:solidFill>
                <a:latin typeface="Arial"/>
                <a:cs typeface="Arial"/>
              </a:rPr>
              <a:t>Monev</a:t>
            </a:r>
            <a:r>
              <a:rPr sz="2000" b="1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6F3C1F"/>
                </a:solidFill>
                <a:latin typeface="Arial"/>
                <a:cs typeface="Arial"/>
              </a:rPr>
              <a:t>Jangka </a:t>
            </a:r>
            <a:r>
              <a:rPr sz="2000" b="1" spc="-5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Pendek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74866" y="1295730"/>
            <a:ext cx="1410970" cy="527685"/>
          </a:xfrm>
          <a:custGeom>
            <a:avLst/>
            <a:gdLst/>
            <a:ahLst/>
            <a:cxnLst/>
            <a:rect l="l" t="t" r="r" b="b"/>
            <a:pathLst>
              <a:path w="1410970" h="527685">
                <a:moveTo>
                  <a:pt x="1410462" y="0"/>
                </a:moveTo>
                <a:lnTo>
                  <a:pt x="0" y="0"/>
                </a:lnTo>
                <a:lnTo>
                  <a:pt x="0" y="527100"/>
                </a:lnTo>
                <a:lnTo>
                  <a:pt x="1410462" y="527100"/>
                </a:lnTo>
                <a:lnTo>
                  <a:pt x="1410462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74866" y="1295730"/>
            <a:ext cx="1410970" cy="527685"/>
          </a:xfrm>
          <a:prstGeom prst="rect">
            <a:avLst/>
          </a:prstGeom>
          <a:ln w="9525">
            <a:solidFill>
              <a:srgbClr val="2F1A0D"/>
            </a:solidFill>
          </a:ln>
        </p:spPr>
        <p:txBody>
          <a:bodyPr vert="horz" wrap="square" lIns="0" tIns="104139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819"/>
              </a:spcBef>
            </a:pPr>
            <a:r>
              <a:rPr sz="1800" b="1" spc="-90" dirty="0">
                <a:solidFill>
                  <a:srgbClr val="B86C42"/>
                </a:solidFill>
                <a:latin typeface="Arial"/>
                <a:cs typeface="Arial"/>
              </a:rPr>
              <a:t>Juni</a:t>
            </a:r>
            <a:r>
              <a:rPr sz="1800" b="1" spc="45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B86C42"/>
                </a:solidFill>
                <a:latin typeface="Arial"/>
                <a:cs typeface="Arial"/>
              </a:rPr>
              <a:t>2025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61384" y="1952625"/>
            <a:ext cx="2560320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2000" b="1" spc="25" dirty="0">
                <a:solidFill>
                  <a:srgbClr val="6F3C1F"/>
                </a:solidFill>
                <a:latin typeface="Arial"/>
                <a:cs typeface="Arial"/>
              </a:rPr>
              <a:t>Mengembangkan </a:t>
            </a:r>
            <a:r>
              <a:rPr sz="2000" b="1" spc="3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F3C1F"/>
                </a:solidFill>
                <a:latin typeface="Arial"/>
                <a:cs typeface="Arial"/>
              </a:rPr>
              <a:t>produk</a:t>
            </a:r>
            <a:r>
              <a:rPr sz="20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6F3C1F"/>
                </a:solidFill>
                <a:latin typeface="Arial"/>
                <a:cs typeface="Arial"/>
              </a:rPr>
              <a:t>turunan</a:t>
            </a:r>
            <a:r>
              <a:rPr sz="20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45" dirty="0">
                <a:solidFill>
                  <a:srgbClr val="6F3C1F"/>
                </a:solidFill>
                <a:latin typeface="Arial"/>
                <a:cs typeface="Arial"/>
              </a:rPr>
              <a:t>dari </a:t>
            </a:r>
            <a:r>
              <a:rPr sz="2000" b="1" spc="-5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kopi</a:t>
            </a:r>
            <a:r>
              <a:rPr sz="2000" b="1" spc="7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seperti</a:t>
            </a:r>
            <a:r>
              <a:rPr sz="20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kopi </a:t>
            </a:r>
            <a:r>
              <a:rPr sz="2000" b="1" spc="-1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instan</a:t>
            </a:r>
            <a:r>
              <a:rPr sz="2000" b="1" spc="5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6F3C1F"/>
                </a:solidFill>
                <a:latin typeface="Arial"/>
                <a:cs typeface="Arial"/>
              </a:rPr>
              <a:t>premium,</a:t>
            </a:r>
            <a:r>
              <a:rPr sz="2000" b="1" spc="3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kopi </a:t>
            </a:r>
            <a:r>
              <a:rPr sz="2000" b="1" spc="-54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45" dirty="0">
                <a:solidFill>
                  <a:srgbClr val="6F3C1F"/>
                </a:solidFill>
                <a:latin typeface="Arial"/>
                <a:cs typeface="Arial"/>
              </a:rPr>
              <a:t>kapsul,</a:t>
            </a:r>
            <a:r>
              <a:rPr sz="2000" b="1" spc="6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35" dirty="0">
                <a:solidFill>
                  <a:srgbClr val="6F3C1F"/>
                </a:solidFill>
                <a:latin typeface="Arial"/>
                <a:cs typeface="Arial"/>
              </a:rPr>
              <a:t>dan</a:t>
            </a:r>
            <a:r>
              <a:rPr sz="2000" b="1" spc="7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F3C1F"/>
                </a:solidFill>
                <a:latin typeface="Arial"/>
                <a:cs typeface="Arial"/>
              </a:rPr>
              <a:t>produk 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6F3C1F"/>
                </a:solidFill>
                <a:latin typeface="Arial"/>
                <a:cs typeface="Arial"/>
              </a:rPr>
              <a:t>kosmetik</a:t>
            </a:r>
            <a:r>
              <a:rPr sz="2000" b="1" spc="6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30" dirty="0">
                <a:solidFill>
                  <a:srgbClr val="6F3C1F"/>
                </a:solidFill>
                <a:latin typeface="Arial"/>
                <a:cs typeface="Arial"/>
              </a:rPr>
              <a:t>berbahan </a:t>
            </a:r>
            <a:r>
              <a:rPr sz="2000" b="1" spc="35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6F3C1F"/>
                </a:solidFill>
                <a:latin typeface="Arial"/>
                <a:cs typeface="Arial"/>
              </a:rPr>
              <a:t>dasar</a:t>
            </a:r>
            <a:r>
              <a:rPr sz="2000" b="1" spc="10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kopi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84244" y="1295730"/>
            <a:ext cx="1207770" cy="527685"/>
          </a:xfrm>
          <a:custGeom>
            <a:avLst/>
            <a:gdLst/>
            <a:ahLst/>
            <a:cxnLst/>
            <a:rect l="l" t="t" r="r" b="b"/>
            <a:pathLst>
              <a:path w="1207770" h="527685">
                <a:moveTo>
                  <a:pt x="1207503" y="0"/>
                </a:moveTo>
                <a:lnTo>
                  <a:pt x="0" y="0"/>
                </a:lnTo>
                <a:lnTo>
                  <a:pt x="0" y="527100"/>
                </a:lnTo>
                <a:lnTo>
                  <a:pt x="1207503" y="527100"/>
                </a:lnTo>
                <a:lnTo>
                  <a:pt x="1207503" y="0"/>
                </a:lnTo>
                <a:close/>
              </a:path>
            </a:pathLst>
          </a:custGeom>
          <a:solidFill>
            <a:srgbClr val="FDE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84244" y="1295730"/>
            <a:ext cx="1207770" cy="527685"/>
          </a:xfrm>
          <a:prstGeom prst="rect">
            <a:avLst/>
          </a:prstGeom>
          <a:ln w="9525">
            <a:solidFill>
              <a:srgbClr val="2F1A0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895"/>
              </a:lnSpc>
            </a:pPr>
            <a:r>
              <a:rPr sz="1800" b="1" spc="-65" dirty="0">
                <a:solidFill>
                  <a:srgbClr val="B86C42"/>
                </a:solidFill>
                <a:latin typeface="Arial"/>
                <a:cs typeface="Arial"/>
              </a:rPr>
              <a:t>Jan-</a:t>
            </a:r>
            <a:r>
              <a:rPr sz="1800" b="1" spc="45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r>
              <a:rPr sz="1800" b="1" spc="-90" dirty="0">
                <a:solidFill>
                  <a:srgbClr val="B86C42"/>
                </a:solidFill>
                <a:latin typeface="Arial"/>
                <a:cs typeface="Arial"/>
              </a:rPr>
              <a:t>Juni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1800" b="1" spc="60" dirty="0">
                <a:solidFill>
                  <a:srgbClr val="B86C42"/>
                </a:solidFill>
                <a:latin typeface="Arial"/>
                <a:cs typeface="Arial"/>
              </a:rPr>
              <a:t>2026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136709" y="1463230"/>
            <a:ext cx="5595620" cy="192405"/>
            <a:chOff x="3136709" y="1463230"/>
            <a:chExt cx="5595620" cy="192405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6709" y="1463230"/>
              <a:ext cx="192277" cy="1921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7237" y="1463230"/>
              <a:ext cx="192150" cy="1921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9924" y="1463230"/>
              <a:ext cx="192278" cy="19215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513454" y="515048"/>
            <a:ext cx="296227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2F1A0D"/>
                </a:solidFill>
                <a:latin typeface="Arial"/>
                <a:cs typeface="Arial"/>
              </a:rPr>
              <a:t>Jangka</a:t>
            </a:r>
            <a:r>
              <a:rPr sz="3000" b="1" spc="85" dirty="0">
                <a:solidFill>
                  <a:srgbClr val="2F1A0D"/>
                </a:solidFill>
                <a:latin typeface="Arial"/>
                <a:cs typeface="Arial"/>
              </a:rPr>
              <a:t> </a:t>
            </a:r>
            <a:r>
              <a:rPr sz="3000" b="1" spc="35" dirty="0">
                <a:solidFill>
                  <a:srgbClr val="2F1A0D"/>
                </a:solidFill>
                <a:latin typeface="Arial"/>
                <a:cs typeface="Arial"/>
              </a:rPr>
              <a:t>Panjang</a:t>
            </a:r>
            <a:endParaRPr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03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8A77CF-C67B-DD9A-23FF-C3920624FD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169"/>
          <a:stretch/>
        </p:blipFill>
        <p:spPr>
          <a:xfrm>
            <a:off x="2970530" y="0"/>
            <a:ext cx="4419600" cy="5025031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xmlns="" id="{91971950-F13B-E7A4-945C-7509268217A3}"/>
              </a:ext>
            </a:extLst>
          </p:cNvPr>
          <p:cNvSpPr txBox="1">
            <a:spLocks/>
          </p:cNvSpPr>
          <p:nvPr/>
        </p:nvSpPr>
        <p:spPr>
          <a:xfrm>
            <a:off x="381000" y="1962150"/>
            <a:ext cx="236093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ID" kern="0" spc="95" dirty="0">
                <a:solidFill>
                  <a:srgbClr val="2F1A0D"/>
                </a:solidFill>
                <a:latin typeface="Arial"/>
                <a:cs typeface="Arial"/>
              </a:rPr>
              <a:t>DUKUNGAN KEBERLANJUTAN PROGRAM </a:t>
            </a:r>
          </a:p>
        </p:txBody>
      </p:sp>
    </p:spTree>
    <p:extLst>
      <p:ext uri="{BB962C8B-B14F-4D97-AF65-F5344CB8AC3E}">
        <p14:creationId xmlns:p14="http://schemas.microsoft.com/office/powerpoint/2010/main" val="211666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0E1EA1-1912-B181-FF02-C600BC534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B0D51425-9BAE-3E17-7028-0A3214A822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038" y="22987"/>
            <a:ext cx="9093962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25" marR="3810" indent="140494" algn="l">
              <a:spcBef>
                <a:spcPts val="79"/>
              </a:spcBef>
            </a:pPr>
            <a:r>
              <a:rPr lang="en-US" sz="2000" kern="0" dirty="0">
                <a:solidFill>
                  <a:srgbClr val="000000"/>
                </a:solidFill>
                <a:latin typeface="Segoe UI"/>
                <a:cs typeface="Segoe UI"/>
              </a:rPr>
              <a:t>I</a:t>
            </a:r>
            <a:r>
              <a:rPr lang="en-US" sz="2000" kern="0" spc="4" dirty="0">
                <a:solidFill>
                  <a:srgbClr val="000000"/>
                </a:solidFill>
                <a:latin typeface="Segoe UI"/>
                <a:cs typeface="Segoe UI"/>
              </a:rPr>
              <a:t>M</a:t>
            </a:r>
            <a:r>
              <a:rPr lang="en-US" sz="2000" kern="0" spc="-4" dirty="0">
                <a:solidFill>
                  <a:srgbClr val="000000"/>
                </a:solidFill>
                <a:latin typeface="Segoe UI"/>
                <a:cs typeface="Segoe UI"/>
              </a:rPr>
              <a:t>PLEMEN</a:t>
            </a:r>
            <a:r>
              <a:rPr lang="en-US" sz="2000" kern="0" spc="-176" dirty="0">
                <a:solidFill>
                  <a:srgbClr val="000000"/>
                </a:solidFill>
                <a:latin typeface="Segoe UI"/>
                <a:cs typeface="Segoe UI"/>
              </a:rPr>
              <a:t>T</a:t>
            </a:r>
            <a:r>
              <a:rPr lang="en-US" sz="2000" kern="0" spc="-4" dirty="0">
                <a:solidFill>
                  <a:srgbClr val="000000"/>
                </a:solidFill>
                <a:latin typeface="Segoe UI"/>
                <a:cs typeface="Segoe UI"/>
              </a:rPr>
              <a:t>ASI  </a:t>
            </a:r>
            <a:r>
              <a:rPr lang="en-US" sz="2000" kern="0" dirty="0">
                <a:solidFill>
                  <a:srgbClr val="000000"/>
                </a:solidFill>
                <a:latin typeface="Segoe UI"/>
                <a:cs typeface="Segoe UI"/>
              </a:rPr>
              <a:t>KETEPATAN STRATEGI MARKETING: </a:t>
            </a:r>
            <a:r>
              <a:rPr sz="2000" spc="50" dirty="0">
                <a:solidFill>
                  <a:srgbClr val="2F1A0D"/>
                </a:solidFill>
                <a:latin typeface="Arial"/>
                <a:cs typeface="Arial"/>
              </a:rPr>
              <a:t>Strategi</a:t>
            </a:r>
            <a:r>
              <a:rPr sz="2000" spc="90" dirty="0">
                <a:solidFill>
                  <a:srgbClr val="2F1A0D"/>
                </a:solidFill>
                <a:latin typeface="Arial"/>
                <a:cs typeface="Arial"/>
              </a:rPr>
              <a:t> </a:t>
            </a:r>
            <a:r>
              <a:rPr sz="2000" spc="-55" dirty="0" err="1">
                <a:solidFill>
                  <a:srgbClr val="2F1A0D"/>
                </a:solidFill>
                <a:latin typeface="Arial"/>
                <a:cs typeface="Arial"/>
              </a:rPr>
              <a:t>Komunikasi</a:t>
            </a:r>
            <a:r>
              <a:rPr lang="en-US" sz="2000" spc="-55" dirty="0">
                <a:solidFill>
                  <a:srgbClr val="2F1A0D"/>
                </a:solidFill>
                <a:latin typeface="Arial"/>
                <a:cs typeface="Arial"/>
              </a:rPr>
              <a:t> :</a:t>
            </a:r>
            <a:endParaRPr sz="2000" spc="-55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A6B79FBB-A19F-A017-D907-689A0EACFFFF}"/>
              </a:ext>
            </a:extLst>
          </p:cNvPr>
          <p:cNvSpPr txBox="1"/>
          <p:nvPr/>
        </p:nvSpPr>
        <p:spPr>
          <a:xfrm>
            <a:off x="152400" y="707624"/>
            <a:ext cx="3714750" cy="1782091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247650">
              <a:lnSpc>
                <a:spcPct val="100000"/>
              </a:lnSpc>
              <a:spcBef>
                <a:spcPts val="690"/>
              </a:spcBef>
            </a:pPr>
            <a:r>
              <a:rPr lang="en-ID" sz="2000" b="1" spc="-45" dirty="0">
                <a:solidFill>
                  <a:srgbClr val="6F3C1F"/>
                </a:solidFill>
                <a:latin typeface="Arial"/>
                <a:cs typeface="Arial"/>
              </a:rPr>
              <a:t>Promotors</a:t>
            </a:r>
            <a:endParaRPr lang="en-ID" sz="2000" dirty="0">
              <a:latin typeface="Arial"/>
              <a:cs typeface="Arial"/>
            </a:endParaRPr>
          </a:p>
          <a:p>
            <a:pPr marL="34766">
              <a:lnSpc>
                <a:spcPct val="150000"/>
              </a:lnSpc>
              <a:spcBef>
                <a:spcPts val="38"/>
              </a:spcBef>
            </a:pPr>
            <a:r>
              <a:rPr lang="en-ID" sz="1200" spc="4" dirty="0" err="1">
                <a:latin typeface="Tahoma"/>
                <a:cs typeface="Tahoma"/>
              </a:rPr>
              <a:t>Audiensi</a:t>
            </a:r>
            <a:r>
              <a:rPr lang="en-ID" sz="1200" spc="4" dirty="0">
                <a:latin typeface="Tahoma"/>
                <a:cs typeface="Tahoma"/>
              </a:rPr>
              <a:t>,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Konsultasi</a:t>
            </a:r>
            <a:r>
              <a:rPr lang="en-ID" sz="1200" spc="4" dirty="0">
                <a:latin typeface="Tahoma"/>
                <a:cs typeface="Tahoma"/>
              </a:rPr>
              <a:t>,</a:t>
            </a:r>
            <a:r>
              <a:rPr lang="en-ID" sz="1200" spc="19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dan</a:t>
            </a:r>
            <a:r>
              <a:rPr lang="en-ID" sz="1200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Persuasif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dirty="0" err="1">
                <a:latin typeface="Tahoma"/>
                <a:cs typeface="Tahoma"/>
              </a:rPr>
              <a:t>terkait</a:t>
            </a:r>
            <a:r>
              <a:rPr lang="en-ID" sz="1200" spc="26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kegiatan</a:t>
            </a:r>
            <a:r>
              <a:rPr lang="en-ID" sz="1200" spc="4" dirty="0">
                <a:latin typeface="Tahoma"/>
                <a:cs typeface="Tahoma"/>
              </a:rPr>
              <a:t>:</a:t>
            </a:r>
            <a:endParaRPr lang="en-ID" sz="1200" dirty="0">
              <a:latin typeface="Tahoma"/>
              <a:cs typeface="Tahoma"/>
            </a:endParaRPr>
          </a:p>
          <a:p>
            <a:pPr marL="171926" indent="-137636">
              <a:lnSpc>
                <a:spcPct val="150000"/>
              </a:lnSpc>
              <a:spcBef>
                <a:spcPts val="323"/>
              </a:spcBef>
              <a:buAutoNum type="arabicPeriod"/>
              <a:tabLst>
                <a:tab pos="172403" algn="l"/>
              </a:tabLst>
            </a:pPr>
            <a:r>
              <a:rPr lang="en-ID" sz="1200" spc="4" dirty="0" err="1">
                <a:latin typeface="Tahoma"/>
                <a:cs typeface="Tahoma"/>
              </a:rPr>
              <a:t>Penyusunan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spc="11" dirty="0" err="1">
                <a:latin typeface="Tahoma"/>
                <a:cs typeface="Tahoma"/>
              </a:rPr>
              <a:t>Perwako</a:t>
            </a:r>
            <a:endParaRPr lang="en-ID" sz="1200" dirty="0">
              <a:latin typeface="Tahoma"/>
              <a:cs typeface="Tahoma"/>
            </a:endParaRPr>
          </a:p>
          <a:p>
            <a:pPr marL="171926" marR="315754" indent="-137160">
              <a:lnSpc>
                <a:spcPct val="150000"/>
              </a:lnSpc>
              <a:spcBef>
                <a:spcPts val="45"/>
              </a:spcBef>
              <a:buSzPct val="95454"/>
              <a:buAutoNum type="arabicPeriod"/>
              <a:tabLst>
                <a:tab pos="154305" algn="l"/>
              </a:tabLst>
            </a:pPr>
            <a:r>
              <a:rPr lang="en-ID" sz="1200" spc="-19" dirty="0">
                <a:latin typeface="Tahoma"/>
                <a:cs typeface="Tahoma"/>
              </a:rPr>
              <a:t>Workshop</a:t>
            </a:r>
            <a:endParaRPr lang="en-ID" sz="1200" dirty="0">
              <a:latin typeface="Tahoma"/>
              <a:cs typeface="Tahoma"/>
            </a:endParaRPr>
          </a:p>
          <a:p>
            <a:pPr marL="171926" indent="-137636">
              <a:lnSpc>
                <a:spcPct val="150000"/>
              </a:lnSpc>
              <a:buAutoNum type="arabicPeriod"/>
              <a:tabLst>
                <a:tab pos="172403" algn="l"/>
              </a:tabLst>
            </a:pPr>
            <a:r>
              <a:rPr lang="en-ID" sz="1200" spc="-19" dirty="0">
                <a:latin typeface="Tahoma"/>
                <a:cs typeface="Tahoma"/>
              </a:rPr>
              <a:t>Web</a:t>
            </a:r>
            <a:r>
              <a:rPr lang="en-ID" sz="1200" spc="-15" dirty="0">
                <a:latin typeface="Tahoma"/>
                <a:cs typeface="Tahoma"/>
              </a:rPr>
              <a:t> </a:t>
            </a:r>
          </a:p>
          <a:p>
            <a:pPr marL="171926" indent="-137636">
              <a:lnSpc>
                <a:spcPct val="150000"/>
              </a:lnSpc>
              <a:buAutoNum type="arabicPeriod"/>
              <a:tabLst>
                <a:tab pos="172403" algn="l"/>
              </a:tabLst>
            </a:pPr>
            <a:r>
              <a:rPr lang="en-ID" sz="1200" spc="4" dirty="0" err="1">
                <a:latin typeface="Tahoma"/>
                <a:cs typeface="Tahoma"/>
              </a:rPr>
              <a:t>Sosialisasi</a:t>
            </a:r>
            <a:endParaRPr lang="en-ID" sz="800" dirty="0">
              <a:latin typeface="Tahoma"/>
              <a:cs typeface="Tahom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xmlns="" id="{23CA3E2B-DC99-C47B-7747-0C35A3E7AEBC}"/>
              </a:ext>
            </a:extLst>
          </p:cNvPr>
          <p:cNvSpPr txBox="1"/>
          <p:nvPr/>
        </p:nvSpPr>
        <p:spPr>
          <a:xfrm>
            <a:off x="66957" y="3627985"/>
            <a:ext cx="3192526" cy="1340752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695"/>
              </a:spcBef>
            </a:pPr>
            <a:r>
              <a:rPr sz="2000" b="1" spc="70" dirty="0">
                <a:solidFill>
                  <a:srgbClr val="6F3C1F"/>
                </a:solidFill>
                <a:latin typeface="Arial"/>
                <a:cs typeface="Arial"/>
              </a:rPr>
              <a:t>Late</a:t>
            </a:r>
            <a:r>
              <a:rPr sz="2000" b="1" spc="-130" dirty="0">
                <a:solidFill>
                  <a:srgbClr val="6F3C1F"/>
                </a:solidFill>
                <a:latin typeface="Arial"/>
                <a:cs typeface="Arial"/>
              </a:rPr>
              <a:t>ns</a:t>
            </a:r>
            <a:endParaRPr lang="en-US" sz="2000" b="1" spc="-130" dirty="0">
              <a:solidFill>
                <a:srgbClr val="6F3C1F"/>
              </a:solidFill>
              <a:latin typeface="Arial"/>
              <a:cs typeface="Arial"/>
            </a:endParaRPr>
          </a:p>
          <a:p>
            <a:pPr marL="138430">
              <a:lnSpc>
                <a:spcPct val="100000"/>
              </a:lnSpc>
              <a:spcBef>
                <a:spcPts val="695"/>
              </a:spcBef>
            </a:pPr>
            <a:r>
              <a:rPr lang="en-ID" sz="1200" b="1" spc="-130" dirty="0" err="1">
                <a:solidFill>
                  <a:srgbClr val="6F3C1F"/>
                </a:solidFill>
                <a:latin typeface="Arial"/>
                <a:cs typeface="Arial"/>
              </a:rPr>
              <a:t>Koordinasi</a:t>
            </a:r>
            <a:r>
              <a:rPr lang="en-ID" sz="1200" b="1" spc="-130" dirty="0">
                <a:solidFill>
                  <a:srgbClr val="6F3C1F"/>
                </a:solidFill>
                <a:latin typeface="Arial"/>
                <a:cs typeface="Arial"/>
              </a:rPr>
              <a:t> </a:t>
            </a:r>
            <a:r>
              <a:rPr lang="en-ID" sz="1200" b="1" spc="-130" dirty="0" err="1">
                <a:solidFill>
                  <a:srgbClr val="6F3C1F"/>
                </a:solidFill>
                <a:latin typeface="Arial"/>
                <a:cs typeface="Arial"/>
              </a:rPr>
              <a:t>dengan</a:t>
            </a:r>
            <a:r>
              <a:rPr lang="en-ID" sz="1200" b="1" spc="-130" dirty="0">
                <a:solidFill>
                  <a:srgbClr val="6F3C1F"/>
                </a:solidFill>
                <a:latin typeface="Arial"/>
                <a:cs typeface="Arial"/>
              </a:rPr>
              <a:t>  :</a:t>
            </a:r>
          </a:p>
          <a:p>
            <a:pPr marL="138430">
              <a:lnSpc>
                <a:spcPct val="100000"/>
              </a:lnSpc>
              <a:spcBef>
                <a:spcPts val="695"/>
              </a:spcBef>
            </a:pPr>
            <a:endParaRPr sz="1200" dirty="0">
              <a:latin typeface="Arial"/>
              <a:cs typeface="Arial"/>
            </a:endParaRPr>
          </a:p>
          <a:p>
            <a:pPr marL="180975" marR="5239" indent="-171926">
              <a:lnSpc>
                <a:spcPct val="100299"/>
              </a:lnSpc>
              <a:spcBef>
                <a:spcPts val="86"/>
              </a:spcBef>
              <a:buAutoNum type="arabicPeriod"/>
              <a:tabLst>
                <a:tab pos="181451" algn="l"/>
              </a:tabLst>
            </a:pPr>
            <a:r>
              <a:rPr lang="en-ID" sz="1200" spc="4" dirty="0" err="1">
                <a:latin typeface="Tahoma"/>
                <a:cs typeface="Tahoma"/>
              </a:rPr>
              <a:t>Kemen</a:t>
            </a:r>
            <a:r>
              <a:rPr lang="en-ID" sz="1200" spc="4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Perdagagngan</a:t>
            </a:r>
            <a:r>
              <a:rPr lang="en-ID" sz="1200" spc="4" dirty="0">
                <a:latin typeface="Tahoma"/>
                <a:cs typeface="Tahoma"/>
              </a:rPr>
              <a:t> </a:t>
            </a:r>
          </a:p>
          <a:p>
            <a:pPr marL="180975" marR="5239" indent="-171926">
              <a:lnSpc>
                <a:spcPct val="100299"/>
              </a:lnSpc>
              <a:spcBef>
                <a:spcPts val="86"/>
              </a:spcBef>
              <a:buAutoNum type="arabicPeriod"/>
              <a:tabLst>
                <a:tab pos="181451" algn="l"/>
              </a:tabLst>
            </a:pPr>
            <a:r>
              <a:rPr lang="en-ID" sz="1200" spc="4" dirty="0">
                <a:latin typeface="Tahoma"/>
                <a:cs typeface="Tahoma"/>
              </a:rPr>
              <a:t>OPD </a:t>
            </a:r>
            <a:r>
              <a:rPr lang="en-ID" sz="1200" spc="4" dirty="0" err="1">
                <a:latin typeface="Tahoma"/>
                <a:cs typeface="Tahoma"/>
              </a:rPr>
              <a:t>Lainnya</a:t>
            </a:r>
            <a:endParaRPr lang="en-ID" sz="1200" dirty="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9BBA3787-DAB8-EE97-9CE6-7E16A150B0BC}"/>
              </a:ext>
            </a:extLst>
          </p:cNvPr>
          <p:cNvSpPr txBox="1"/>
          <p:nvPr/>
        </p:nvSpPr>
        <p:spPr>
          <a:xfrm>
            <a:off x="5776298" y="578117"/>
            <a:ext cx="1921501" cy="1545872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00" b="1" spc="70" dirty="0">
                <a:solidFill>
                  <a:srgbClr val="6F3C1F"/>
                </a:solidFill>
                <a:latin typeface="Arial"/>
                <a:cs typeface="Arial"/>
              </a:rPr>
              <a:t>Defe</a:t>
            </a:r>
            <a:r>
              <a:rPr sz="2000" b="1" spc="-5" dirty="0">
                <a:solidFill>
                  <a:srgbClr val="6F3C1F"/>
                </a:solidFill>
                <a:latin typeface="Arial"/>
                <a:cs typeface="Arial"/>
              </a:rPr>
              <a:t>nd</a:t>
            </a:r>
            <a:r>
              <a:rPr sz="2000" b="1" dirty="0">
                <a:solidFill>
                  <a:srgbClr val="6F3C1F"/>
                </a:solidFill>
                <a:latin typeface="Arial"/>
                <a:cs typeface="Arial"/>
              </a:rPr>
              <a:t>e</a:t>
            </a:r>
            <a:r>
              <a:rPr sz="2000" b="1" spc="-90" dirty="0">
                <a:solidFill>
                  <a:srgbClr val="6F3C1F"/>
                </a:solidFill>
                <a:latin typeface="Arial"/>
                <a:cs typeface="Arial"/>
              </a:rPr>
              <a:t>rs</a:t>
            </a:r>
            <a:endParaRPr sz="2000" dirty="0">
              <a:latin typeface="Arial"/>
              <a:cs typeface="Arial"/>
            </a:endParaRPr>
          </a:p>
          <a:p>
            <a:pPr marL="21907">
              <a:spcBef>
                <a:spcPts val="53"/>
              </a:spcBef>
            </a:pPr>
            <a:r>
              <a:rPr lang="en-ID" sz="1200" dirty="0" err="1">
                <a:latin typeface="Tahoma"/>
                <a:cs typeface="Tahoma"/>
              </a:rPr>
              <a:t>Publikasi</a:t>
            </a:r>
            <a:r>
              <a:rPr lang="en-ID" sz="1200" spc="15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melalui</a:t>
            </a:r>
            <a:r>
              <a:rPr lang="en-ID" sz="1200" spc="4" dirty="0">
                <a:latin typeface="Tahoma"/>
                <a:cs typeface="Tahoma"/>
              </a:rPr>
              <a:t>:</a:t>
            </a:r>
            <a:endParaRPr lang="en-ID" sz="1200" dirty="0">
              <a:latin typeface="Tahoma"/>
              <a:cs typeface="Tahoma"/>
            </a:endParaRPr>
          </a:p>
          <a:p>
            <a:pPr marL="9525" marR="3810">
              <a:lnSpc>
                <a:spcPct val="101899"/>
              </a:lnSpc>
              <a:spcBef>
                <a:spcPts val="139"/>
              </a:spcBef>
              <a:tabLst>
                <a:tab pos="180975" algn="l"/>
              </a:tabLst>
            </a:pPr>
            <a:endParaRPr lang="en-ID" sz="1200" spc="4" dirty="0">
              <a:latin typeface="Tahoma"/>
              <a:cs typeface="Tahoma"/>
            </a:endParaRPr>
          </a:p>
          <a:p>
            <a:pPr marL="9525" marR="3810">
              <a:lnSpc>
                <a:spcPct val="101899"/>
              </a:lnSpc>
              <a:spcBef>
                <a:spcPts val="139"/>
              </a:spcBef>
              <a:tabLst>
                <a:tab pos="180975" algn="l"/>
              </a:tabLst>
            </a:pPr>
            <a:r>
              <a:rPr lang="en-ID" sz="1200" spc="4" dirty="0">
                <a:latin typeface="Tahoma"/>
                <a:cs typeface="Tahoma"/>
              </a:rPr>
              <a:t>Web</a:t>
            </a:r>
            <a:r>
              <a:rPr lang="en-ID" sz="1200" spc="8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Seminar</a:t>
            </a:r>
            <a:r>
              <a:rPr lang="en-ID" sz="1200" spc="8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yang</a:t>
            </a:r>
            <a:r>
              <a:rPr lang="en-ID" sz="1200" spc="23" dirty="0">
                <a:latin typeface="Tahoma"/>
                <a:cs typeface="Tahoma"/>
              </a:rPr>
              <a:t> </a:t>
            </a:r>
            <a:r>
              <a:rPr lang="en-ID" sz="1200" dirty="0" err="1">
                <a:latin typeface="Tahoma"/>
                <a:cs typeface="Tahoma"/>
              </a:rPr>
              <a:t>dihadiri</a:t>
            </a:r>
            <a:r>
              <a:rPr lang="en-ID" sz="1200" spc="30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antara</a:t>
            </a:r>
            <a:r>
              <a:rPr lang="en-ID" sz="1200" spc="23" dirty="0">
                <a:latin typeface="Tahoma"/>
                <a:cs typeface="Tahoma"/>
              </a:rPr>
              <a:t> </a:t>
            </a:r>
            <a:r>
              <a:rPr lang="en-ID" sz="1200" dirty="0">
                <a:latin typeface="Tahoma"/>
                <a:cs typeface="Tahoma"/>
              </a:rPr>
              <a:t>lain</a:t>
            </a:r>
            <a:r>
              <a:rPr lang="en-ID" sz="1200" spc="23" dirty="0">
                <a:latin typeface="Tahoma"/>
                <a:cs typeface="Tahoma"/>
              </a:rPr>
              <a:t> </a:t>
            </a:r>
            <a:r>
              <a:rPr lang="en-ID" sz="1200" dirty="0">
                <a:latin typeface="Tahoma"/>
                <a:cs typeface="Tahoma"/>
              </a:rPr>
              <a:t>oleh</a:t>
            </a:r>
            <a:r>
              <a:rPr lang="en-ID" sz="1200" spc="23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para</a:t>
            </a:r>
            <a:r>
              <a:rPr lang="en-ID" sz="1200" spc="19" dirty="0">
                <a:latin typeface="Tahoma"/>
                <a:cs typeface="Tahoma"/>
              </a:rPr>
              <a:t> </a:t>
            </a:r>
            <a:r>
              <a:rPr lang="en-ID" sz="1200" dirty="0" err="1">
                <a:latin typeface="Tahoma"/>
                <a:cs typeface="Tahoma"/>
              </a:rPr>
              <a:t>Penyedia</a:t>
            </a:r>
            <a:r>
              <a:rPr lang="en-ID" sz="1200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 Jasa, </a:t>
            </a:r>
            <a:r>
              <a:rPr lang="en-ID" sz="1200" spc="4" dirty="0" err="1">
                <a:latin typeface="Tahoma"/>
                <a:cs typeface="Tahoma"/>
              </a:rPr>
              <a:t>Organisasi</a:t>
            </a:r>
            <a:r>
              <a:rPr lang="en-ID" sz="1200" spc="4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Pengusaha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dirty="0">
                <a:latin typeface="Tahoma"/>
                <a:cs typeface="Tahoma"/>
              </a:rPr>
              <a:t>(Investor)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B28BE4CA-6A00-4D78-1E86-5D3CE736D249}"/>
              </a:ext>
            </a:extLst>
          </p:cNvPr>
          <p:cNvSpPr txBox="1"/>
          <p:nvPr/>
        </p:nvSpPr>
        <p:spPr>
          <a:xfrm>
            <a:off x="4325318" y="3787017"/>
            <a:ext cx="2411731" cy="965264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00" spc="20" dirty="0">
                <a:solidFill>
                  <a:srgbClr val="6F3C1F"/>
                </a:solidFill>
                <a:latin typeface="Microsoft Sans Serif"/>
                <a:cs typeface="Microsoft Sans Serif"/>
              </a:rPr>
              <a:t>Apathetics</a:t>
            </a:r>
            <a:endParaRPr sz="2000" dirty="0">
              <a:latin typeface="Microsoft Sans Serif"/>
              <a:cs typeface="Microsoft Sans Serif"/>
            </a:endParaRPr>
          </a:p>
          <a:p>
            <a:pPr marL="31909">
              <a:spcBef>
                <a:spcPts val="56"/>
              </a:spcBef>
            </a:pPr>
            <a:r>
              <a:rPr lang="en-ID" sz="1200" spc="4" dirty="0" err="1">
                <a:latin typeface="Tahoma"/>
                <a:cs typeface="Tahoma"/>
              </a:rPr>
              <a:t>Sosialisasi</a:t>
            </a:r>
            <a:r>
              <a:rPr lang="en-ID" sz="1200" spc="19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dan </a:t>
            </a:r>
            <a:r>
              <a:rPr lang="en-ID" sz="1200" dirty="0" err="1">
                <a:latin typeface="Tahoma"/>
                <a:cs typeface="Tahoma"/>
              </a:rPr>
              <a:t>Publikasi</a:t>
            </a:r>
            <a:r>
              <a:rPr lang="en-ID" sz="1200" spc="26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melalui</a:t>
            </a:r>
            <a:r>
              <a:rPr lang="en-ID" sz="1200" spc="4" dirty="0">
                <a:latin typeface="Tahoma"/>
                <a:cs typeface="Tahoma"/>
              </a:rPr>
              <a:t>:</a:t>
            </a:r>
            <a:endParaRPr lang="en-ID" sz="1200" dirty="0">
              <a:latin typeface="Tahoma"/>
              <a:cs typeface="Tahoma"/>
            </a:endParaRPr>
          </a:p>
          <a:p>
            <a:pPr marL="31909" marR="41433">
              <a:lnSpc>
                <a:spcPct val="101400"/>
              </a:lnSpc>
              <a:spcBef>
                <a:spcPts val="120"/>
              </a:spcBef>
            </a:pPr>
            <a:r>
              <a:rPr lang="en-ID" sz="1200" spc="-19" dirty="0">
                <a:latin typeface="Tahoma"/>
                <a:cs typeface="Tahoma"/>
              </a:rPr>
              <a:t>Web</a:t>
            </a:r>
            <a:r>
              <a:rPr lang="en-ID" sz="1200" spc="-8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Seminar</a:t>
            </a:r>
            <a:r>
              <a:rPr lang="en-ID" sz="1200" spc="8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yang</a:t>
            </a:r>
            <a:r>
              <a:rPr lang="en-ID" sz="1200" spc="23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dapat</a:t>
            </a:r>
            <a:r>
              <a:rPr lang="en-ID" sz="1200" spc="8" dirty="0">
                <a:latin typeface="Tahoma"/>
                <a:cs typeface="Tahoma"/>
              </a:rPr>
              <a:t> </a:t>
            </a:r>
            <a:r>
              <a:rPr lang="en-ID" sz="1200" dirty="0" err="1">
                <a:latin typeface="Tahoma"/>
                <a:cs typeface="Tahoma"/>
              </a:rPr>
              <a:t>diakses</a:t>
            </a:r>
            <a:r>
              <a:rPr lang="en-ID" sz="1200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 Masyarakat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spc="4" dirty="0">
                <a:latin typeface="Tahoma"/>
                <a:cs typeface="Tahoma"/>
              </a:rPr>
              <a:t>di</a:t>
            </a:r>
            <a:r>
              <a:rPr lang="en-ID" sz="1200" spc="11" dirty="0">
                <a:latin typeface="Tahoma"/>
                <a:cs typeface="Tahoma"/>
              </a:rPr>
              <a:t> </a:t>
            </a:r>
            <a:r>
              <a:rPr lang="en-ID" sz="1200" spc="4" dirty="0" err="1">
                <a:latin typeface="Tahoma"/>
                <a:cs typeface="Tahoma"/>
              </a:rPr>
              <a:t>youtube</a:t>
            </a:r>
            <a:endParaRPr lang="en-ID" sz="1200" dirty="0">
              <a:latin typeface="Tahoma"/>
              <a:cs typeface="Tahom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8197BE4-589B-D61F-2E10-226E38EC5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933" y="1351053"/>
            <a:ext cx="1088414" cy="1141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8715F1A-7B62-369E-D74F-7BE47FA129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933" y="3940736"/>
            <a:ext cx="1370668" cy="1028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AF67384-8074-26B8-CA9B-9CA065A59A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81" b="17016"/>
          <a:stretch/>
        </p:blipFill>
        <p:spPr bwMode="auto">
          <a:xfrm>
            <a:off x="1113130" y="2023494"/>
            <a:ext cx="1790217" cy="14351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6341391-ACF2-7D8F-4D9B-D477693387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376" y="1687228"/>
            <a:ext cx="2085162" cy="15639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CB5EB46-B32B-6392-06AB-56D65AA1C3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1" b="13860"/>
          <a:stretch/>
        </p:blipFill>
        <p:spPr bwMode="auto">
          <a:xfrm>
            <a:off x="6700953" y="3619617"/>
            <a:ext cx="2370856" cy="1357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08E0F2CD-4919-6350-6DFE-D491E4AF4E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8072" y="619187"/>
            <a:ext cx="1353528" cy="195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D630CE-D41B-BFE1-232B-2957FBE05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8990C85E-3672-E5C4-64E5-F48BD0BFAB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667" y="195579"/>
            <a:ext cx="35185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>
                <a:solidFill>
                  <a:srgbClr val="2F1A0D"/>
                </a:solidFill>
                <a:latin typeface="Arial"/>
                <a:cs typeface="Arial"/>
              </a:rPr>
              <a:t>Strategi</a:t>
            </a:r>
            <a:r>
              <a:rPr spc="110" dirty="0">
                <a:solidFill>
                  <a:srgbClr val="2F1A0D"/>
                </a:solidFill>
                <a:latin typeface="Arial"/>
                <a:cs typeface="Arial"/>
              </a:rPr>
              <a:t> </a:t>
            </a:r>
            <a:r>
              <a:rPr spc="80" dirty="0">
                <a:solidFill>
                  <a:srgbClr val="2F1A0D"/>
                </a:solidFill>
                <a:latin typeface="Arial"/>
                <a:cs typeface="Arial"/>
              </a:rPr>
              <a:t>Marketing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95DD07B7-FD7A-02D9-CBC2-304A3C3DF57A}"/>
              </a:ext>
            </a:extLst>
          </p:cNvPr>
          <p:cNvSpPr txBox="1"/>
          <p:nvPr/>
        </p:nvSpPr>
        <p:spPr>
          <a:xfrm>
            <a:off x="1101725" y="1379491"/>
            <a:ext cx="1450340" cy="88519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836930">
              <a:lnSpc>
                <a:spcPct val="100000"/>
              </a:lnSpc>
              <a:spcBef>
                <a:spcPts val="690"/>
              </a:spcBef>
            </a:pPr>
            <a:r>
              <a:rPr sz="2000" b="1" spc="-35" dirty="0">
                <a:solidFill>
                  <a:srgbClr val="6F3C1F"/>
                </a:solidFill>
                <a:latin typeface="Arial"/>
                <a:cs typeface="Arial"/>
              </a:rPr>
              <a:t>Price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APBD</a:t>
            </a:r>
            <a:r>
              <a:rPr sz="1400" spc="-2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Kota</a:t>
            </a:r>
            <a:r>
              <a:rPr sz="1400" spc="-2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Pagar</a:t>
            </a:r>
            <a:endParaRPr sz="14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Alam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xmlns="" id="{4EC70A7F-6110-50EC-9648-503238283748}"/>
              </a:ext>
            </a:extLst>
          </p:cNvPr>
          <p:cNvSpPr txBox="1"/>
          <p:nvPr/>
        </p:nvSpPr>
        <p:spPr>
          <a:xfrm>
            <a:off x="924560" y="2881539"/>
            <a:ext cx="1627505" cy="109918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961390">
              <a:lnSpc>
                <a:spcPct val="100000"/>
              </a:lnSpc>
              <a:spcBef>
                <a:spcPts val="695"/>
              </a:spcBef>
            </a:pPr>
            <a:r>
              <a:rPr sz="2000" b="1" spc="-20" dirty="0">
                <a:solidFill>
                  <a:srgbClr val="6F3C1F"/>
                </a:solidFill>
                <a:latin typeface="Arial"/>
                <a:cs typeface="Arial"/>
              </a:rPr>
              <a:t>Place</a:t>
            </a:r>
            <a:endParaRPr sz="20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  <a:spcBef>
                <a:spcPts val="415"/>
              </a:spcBef>
            </a:pP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Dinas</a:t>
            </a:r>
            <a:r>
              <a:rPr sz="1400" spc="-4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Perindustrian,</a:t>
            </a:r>
            <a:endParaRPr sz="1400">
              <a:latin typeface="Microsoft Sans Serif"/>
              <a:cs typeface="Microsoft Sans Serif"/>
            </a:endParaRPr>
          </a:p>
          <a:p>
            <a:pPr marL="173990" marR="5080" indent="323850" algn="r">
              <a:lnSpc>
                <a:spcPct val="100000"/>
              </a:lnSpc>
            </a:pP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Perda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ga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n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g</a:t>
            </a: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a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n,  Koperasidan</a:t>
            </a:r>
            <a:r>
              <a:rPr sz="1400" spc="-8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UKM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A02F4FE7-62F7-433A-18BC-AD8B8B4A4AF9}"/>
              </a:ext>
            </a:extLst>
          </p:cNvPr>
          <p:cNvSpPr txBox="1"/>
          <p:nvPr/>
        </p:nvSpPr>
        <p:spPr>
          <a:xfrm>
            <a:off x="6520180" y="715898"/>
            <a:ext cx="1550670" cy="158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6F3C1F"/>
                </a:solidFill>
                <a:latin typeface="Arial"/>
                <a:cs typeface="Arial"/>
              </a:rPr>
              <a:t>Promotion</a:t>
            </a:r>
            <a:endParaRPr sz="2000">
              <a:latin typeface="Arial"/>
              <a:cs typeface="Arial"/>
            </a:endParaRPr>
          </a:p>
          <a:p>
            <a:pPr marL="66675" marR="5080">
              <a:lnSpc>
                <a:spcPct val="100000"/>
              </a:lnSpc>
              <a:spcBef>
                <a:spcPts val="1485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Media Informasi: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website,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facebook, </a:t>
            </a:r>
            <a:r>
              <a:rPr sz="1400" spc="-36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twitter, tiktok,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you 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tube,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media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cetak 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dan</a:t>
            </a: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 online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B95A378F-4CB2-92D6-CCC3-895953D72066}"/>
              </a:ext>
            </a:extLst>
          </p:cNvPr>
          <p:cNvSpPr txBox="1"/>
          <p:nvPr/>
        </p:nvSpPr>
        <p:spPr>
          <a:xfrm>
            <a:off x="6592569" y="2430779"/>
            <a:ext cx="1701800" cy="230949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spc="-25" dirty="0">
                <a:solidFill>
                  <a:srgbClr val="6F3C1F"/>
                </a:solidFill>
                <a:latin typeface="Arial"/>
                <a:cs typeface="Arial"/>
              </a:rPr>
              <a:t>Product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880"/>
              </a:spcBef>
            </a:pP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Perwali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tentang 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struktur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tata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kelola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industry kopi,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yang 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memuat standar 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kualitas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kopi,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 termasuk</a:t>
            </a:r>
            <a:r>
              <a:rPr sz="1400" spc="-4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definisi</a:t>
            </a:r>
            <a:r>
              <a:rPr sz="1400" spc="-4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dan </a:t>
            </a:r>
            <a:r>
              <a:rPr sz="1400" spc="-36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kriteria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untuk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kopi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2F1A0D"/>
                </a:solidFill>
                <a:latin typeface="Microsoft Sans Serif"/>
                <a:cs typeface="Microsoft Sans Serif"/>
              </a:rPr>
              <a:t>petik</a:t>
            </a:r>
            <a:r>
              <a:rPr sz="1400" spc="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merah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xmlns="" id="{17E01EBC-6C82-1976-43EC-355FDE9A680A}"/>
              </a:ext>
            </a:extLst>
          </p:cNvPr>
          <p:cNvGrpSpPr/>
          <p:nvPr/>
        </p:nvGrpSpPr>
        <p:grpSpPr>
          <a:xfrm>
            <a:off x="3259010" y="481330"/>
            <a:ext cx="2806700" cy="3507104"/>
            <a:chOff x="3259010" y="481330"/>
            <a:chExt cx="2806700" cy="3507104"/>
          </a:xfrm>
        </p:grpSpPr>
        <p:pic>
          <p:nvPicPr>
            <p:cNvPr id="8" name="object 8">
              <a:extLst>
                <a:ext uri="{FF2B5EF4-FFF2-40B4-BE49-F238E27FC236}">
                  <a16:creationId xmlns:a16="http://schemas.microsoft.com/office/drawing/2014/main" xmlns="" id="{5F2F2465-50F0-B25C-D2FB-0E4D8E4410F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59010" y="1508442"/>
              <a:ext cx="2625979" cy="2479992"/>
            </a:xfrm>
            <a:prstGeom prst="rect">
              <a:avLst/>
            </a:prstGeom>
          </p:spPr>
        </p:pic>
        <p:pic>
          <p:nvPicPr>
            <p:cNvPr id="9" name="object 9">
              <a:extLst>
                <a:ext uri="{FF2B5EF4-FFF2-40B4-BE49-F238E27FC236}">
                  <a16:creationId xmlns:a16="http://schemas.microsoft.com/office/drawing/2014/main" xmlns="" id="{F8D6CE49-84D9-6BBE-D418-6148F5F86A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6859" y="2328595"/>
              <a:ext cx="829475" cy="491693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xmlns="" id="{FC188FB1-8CAB-D8B1-1C8A-B9DB7608E43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14278" y="2414193"/>
              <a:ext cx="895426" cy="857961"/>
            </a:xfrm>
            <a:prstGeom prst="rect">
              <a:avLst/>
            </a:prstGeom>
          </p:spPr>
        </p:pic>
        <p:sp>
          <p:nvSpPr>
            <p:cNvPr id="11" name="object 11">
              <a:extLst>
                <a:ext uri="{FF2B5EF4-FFF2-40B4-BE49-F238E27FC236}">
                  <a16:creationId xmlns:a16="http://schemas.microsoft.com/office/drawing/2014/main" xmlns="" id="{1B47ECC7-4602-8BCB-897B-AA434114489D}"/>
                </a:ext>
              </a:extLst>
            </p:cNvPr>
            <p:cNvSpPr/>
            <p:nvPr/>
          </p:nvSpPr>
          <p:spPr>
            <a:xfrm>
              <a:off x="3372103" y="852551"/>
              <a:ext cx="984885" cy="493395"/>
            </a:xfrm>
            <a:custGeom>
              <a:avLst/>
              <a:gdLst/>
              <a:ahLst/>
              <a:cxnLst/>
              <a:rect l="l" t="t" r="r" b="b"/>
              <a:pathLst>
                <a:path w="984885" h="493394">
                  <a:moveTo>
                    <a:pt x="291973" y="394081"/>
                  </a:moveTo>
                  <a:lnTo>
                    <a:pt x="200913" y="394081"/>
                  </a:lnTo>
                  <a:lnTo>
                    <a:pt x="200913" y="492887"/>
                  </a:lnTo>
                  <a:lnTo>
                    <a:pt x="291973" y="492887"/>
                  </a:lnTo>
                  <a:lnTo>
                    <a:pt x="291973" y="394081"/>
                  </a:lnTo>
                  <a:close/>
                </a:path>
                <a:path w="984885" h="493394">
                  <a:moveTo>
                    <a:pt x="291973" y="0"/>
                  </a:moveTo>
                  <a:lnTo>
                    <a:pt x="212851" y="0"/>
                  </a:lnTo>
                  <a:lnTo>
                    <a:pt x="0" y="311658"/>
                  </a:lnTo>
                  <a:lnTo>
                    <a:pt x="0" y="394081"/>
                  </a:lnTo>
                  <a:lnTo>
                    <a:pt x="352933" y="394081"/>
                  </a:lnTo>
                  <a:lnTo>
                    <a:pt x="352933" y="311403"/>
                  </a:lnTo>
                  <a:lnTo>
                    <a:pt x="88011" y="311403"/>
                  </a:lnTo>
                  <a:lnTo>
                    <a:pt x="200913" y="143637"/>
                  </a:lnTo>
                  <a:lnTo>
                    <a:pt x="291973" y="143637"/>
                  </a:lnTo>
                  <a:lnTo>
                    <a:pt x="291973" y="0"/>
                  </a:lnTo>
                  <a:close/>
                </a:path>
                <a:path w="984885" h="493394">
                  <a:moveTo>
                    <a:pt x="291973" y="143637"/>
                  </a:moveTo>
                  <a:lnTo>
                    <a:pt x="200913" y="143637"/>
                  </a:lnTo>
                  <a:lnTo>
                    <a:pt x="200913" y="311403"/>
                  </a:lnTo>
                  <a:lnTo>
                    <a:pt x="291973" y="311403"/>
                  </a:lnTo>
                  <a:lnTo>
                    <a:pt x="291973" y="143637"/>
                  </a:lnTo>
                  <a:close/>
                </a:path>
                <a:path w="984885" h="493394">
                  <a:moveTo>
                    <a:pt x="767715" y="1904"/>
                  </a:moveTo>
                  <a:lnTo>
                    <a:pt x="608584" y="1904"/>
                  </a:lnTo>
                  <a:lnTo>
                    <a:pt x="608584" y="492887"/>
                  </a:lnTo>
                  <a:lnTo>
                    <a:pt x="707771" y="492887"/>
                  </a:lnTo>
                  <a:lnTo>
                    <a:pt x="707771" y="307721"/>
                  </a:lnTo>
                  <a:lnTo>
                    <a:pt x="772413" y="307721"/>
                  </a:lnTo>
                  <a:lnTo>
                    <a:pt x="831738" y="305927"/>
                  </a:lnTo>
                  <a:lnTo>
                    <a:pt x="875157" y="300609"/>
                  </a:lnTo>
                  <a:lnTo>
                    <a:pt x="913876" y="285410"/>
                  </a:lnTo>
                  <a:lnTo>
                    <a:pt x="949610" y="256508"/>
                  </a:lnTo>
                  <a:lnTo>
                    <a:pt x="970312" y="224282"/>
                  </a:lnTo>
                  <a:lnTo>
                    <a:pt x="707771" y="224282"/>
                  </a:lnTo>
                  <a:lnTo>
                    <a:pt x="707771" y="84962"/>
                  </a:lnTo>
                  <a:lnTo>
                    <a:pt x="971708" y="84962"/>
                  </a:lnTo>
                  <a:lnTo>
                    <a:pt x="968664" y="77239"/>
                  </a:lnTo>
                  <a:lnTo>
                    <a:pt x="941113" y="40542"/>
                  </a:lnTo>
                  <a:lnTo>
                    <a:pt x="905783" y="16488"/>
                  </a:lnTo>
                  <a:lnTo>
                    <a:pt x="867906" y="6084"/>
                  </a:lnTo>
                  <a:lnTo>
                    <a:pt x="808954" y="2377"/>
                  </a:lnTo>
                  <a:lnTo>
                    <a:pt x="767715" y="1904"/>
                  </a:lnTo>
                  <a:close/>
                </a:path>
                <a:path w="984885" h="493394">
                  <a:moveTo>
                    <a:pt x="971708" y="84962"/>
                  </a:moveTo>
                  <a:lnTo>
                    <a:pt x="755650" y="84962"/>
                  </a:lnTo>
                  <a:lnTo>
                    <a:pt x="780176" y="85177"/>
                  </a:lnTo>
                  <a:lnTo>
                    <a:pt x="800226" y="85820"/>
                  </a:lnTo>
                  <a:lnTo>
                    <a:pt x="838467" y="91392"/>
                  </a:lnTo>
                  <a:lnTo>
                    <a:pt x="873682" y="119443"/>
                  </a:lnTo>
                  <a:lnTo>
                    <a:pt x="882523" y="154304"/>
                  </a:lnTo>
                  <a:lnTo>
                    <a:pt x="881830" y="164849"/>
                  </a:lnTo>
                  <a:lnTo>
                    <a:pt x="865201" y="200177"/>
                  </a:lnTo>
                  <a:lnTo>
                    <a:pt x="828026" y="219995"/>
                  </a:lnTo>
                  <a:lnTo>
                    <a:pt x="788834" y="223805"/>
                  </a:lnTo>
                  <a:lnTo>
                    <a:pt x="762000" y="224282"/>
                  </a:lnTo>
                  <a:lnTo>
                    <a:pt x="970312" y="224282"/>
                  </a:lnTo>
                  <a:lnTo>
                    <a:pt x="975415" y="212667"/>
                  </a:lnTo>
                  <a:lnTo>
                    <a:pt x="980535" y="194579"/>
                  </a:lnTo>
                  <a:lnTo>
                    <a:pt x="983607" y="174706"/>
                  </a:lnTo>
                  <a:lnTo>
                    <a:pt x="984631" y="153035"/>
                  </a:lnTo>
                  <a:lnTo>
                    <a:pt x="982864" y="125055"/>
                  </a:lnTo>
                  <a:lnTo>
                    <a:pt x="977550" y="99790"/>
                  </a:lnTo>
                  <a:lnTo>
                    <a:pt x="971708" y="84962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xmlns="" id="{80C7EAEE-493C-FEF7-56A6-8247A9C0938D}"/>
                </a:ext>
              </a:extLst>
            </p:cNvPr>
            <p:cNvSpPr/>
            <p:nvPr/>
          </p:nvSpPr>
          <p:spPr>
            <a:xfrm>
              <a:off x="3460114" y="996188"/>
              <a:ext cx="113030" cy="168275"/>
            </a:xfrm>
            <a:custGeom>
              <a:avLst/>
              <a:gdLst/>
              <a:ahLst/>
              <a:cxnLst/>
              <a:rect l="l" t="t" r="r" b="b"/>
              <a:pathLst>
                <a:path w="113029" h="168275">
                  <a:moveTo>
                    <a:pt x="112902" y="0"/>
                  </a:moveTo>
                  <a:lnTo>
                    <a:pt x="0" y="167766"/>
                  </a:lnTo>
                  <a:lnTo>
                    <a:pt x="112902" y="167766"/>
                  </a:lnTo>
                  <a:lnTo>
                    <a:pt x="112902" y="0"/>
                  </a:lnTo>
                  <a:close/>
                </a:path>
              </a:pathLst>
            </a:custGeom>
            <a:ln w="22860">
              <a:solidFill>
                <a:srgbClr val="C55B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>
              <a:extLst>
                <a:ext uri="{FF2B5EF4-FFF2-40B4-BE49-F238E27FC236}">
                  <a16:creationId xmlns:a16="http://schemas.microsoft.com/office/drawing/2014/main" xmlns="" id="{01C233EF-018F-4DF9-59A6-596D6E4F723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8444" y="926084"/>
              <a:ext cx="197611" cy="162178"/>
            </a:xfrm>
            <a:prstGeom prst="rect">
              <a:avLst/>
            </a:prstGeom>
          </p:spPr>
        </p:pic>
        <p:sp>
          <p:nvSpPr>
            <p:cNvPr id="14" name="object 14">
              <a:extLst>
                <a:ext uri="{FF2B5EF4-FFF2-40B4-BE49-F238E27FC236}">
                  <a16:creationId xmlns:a16="http://schemas.microsoft.com/office/drawing/2014/main" xmlns="" id="{7B370D9D-7621-3A4C-5A61-CC122B56581C}"/>
                </a:ext>
              </a:extLst>
            </p:cNvPr>
            <p:cNvSpPr/>
            <p:nvPr/>
          </p:nvSpPr>
          <p:spPr>
            <a:xfrm>
              <a:off x="3372103" y="852551"/>
              <a:ext cx="984885" cy="493395"/>
            </a:xfrm>
            <a:custGeom>
              <a:avLst/>
              <a:gdLst/>
              <a:ahLst/>
              <a:cxnLst/>
              <a:rect l="l" t="t" r="r" b="b"/>
              <a:pathLst>
                <a:path w="984885" h="493394">
                  <a:moveTo>
                    <a:pt x="608584" y="1904"/>
                  </a:moveTo>
                  <a:lnTo>
                    <a:pt x="767715" y="1904"/>
                  </a:lnTo>
                  <a:lnTo>
                    <a:pt x="808954" y="2377"/>
                  </a:lnTo>
                  <a:lnTo>
                    <a:pt x="867906" y="6084"/>
                  </a:lnTo>
                  <a:lnTo>
                    <a:pt x="905783" y="16488"/>
                  </a:lnTo>
                  <a:lnTo>
                    <a:pt x="941113" y="40542"/>
                  </a:lnTo>
                  <a:lnTo>
                    <a:pt x="968664" y="77239"/>
                  </a:lnTo>
                  <a:lnTo>
                    <a:pt x="982864" y="125055"/>
                  </a:lnTo>
                  <a:lnTo>
                    <a:pt x="984631" y="153035"/>
                  </a:lnTo>
                  <a:lnTo>
                    <a:pt x="983607" y="174706"/>
                  </a:lnTo>
                  <a:lnTo>
                    <a:pt x="975415" y="212667"/>
                  </a:lnTo>
                  <a:lnTo>
                    <a:pt x="949610" y="256508"/>
                  </a:lnTo>
                  <a:lnTo>
                    <a:pt x="913876" y="285410"/>
                  </a:lnTo>
                  <a:lnTo>
                    <a:pt x="875157" y="300609"/>
                  </a:lnTo>
                  <a:lnTo>
                    <a:pt x="831738" y="305927"/>
                  </a:lnTo>
                  <a:lnTo>
                    <a:pt x="772413" y="307721"/>
                  </a:lnTo>
                  <a:lnTo>
                    <a:pt x="707771" y="307721"/>
                  </a:lnTo>
                  <a:lnTo>
                    <a:pt x="707771" y="492887"/>
                  </a:lnTo>
                  <a:lnTo>
                    <a:pt x="608584" y="492887"/>
                  </a:lnTo>
                  <a:lnTo>
                    <a:pt x="608584" y="1904"/>
                  </a:lnTo>
                  <a:close/>
                </a:path>
                <a:path w="984885" h="493394">
                  <a:moveTo>
                    <a:pt x="212851" y="0"/>
                  </a:moveTo>
                  <a:lnTo>
                    <a:pt x="291973" y="0"/>
                  </a:lnTo>
                  <a:lnTo>
                    <a:pt x="291973" y="311403"/>
                  </a:lnTo>
                  <a:lnTo>
                    <a:pt x="352933" y="311403"/>
                  </a:lnTo>
                  <a:lnTo>
                    <a:pt x="352933" y="394081"/>
                  </a:lnTo>
                  <a:lnTo>
                    <a:pt x="291973" y="394081"/>
                  </a:lnTo>
                  <a:lnTo>
                    <a:pt x="291973" y="492887"/>
                  </a:lnTo>
                  <a:lnTo>
                    <a:pt x="200913" y="492887"/>
                  </a:lnTo>
                  <a:lnTo>
                    <a:pt x="200913" y="394081"/>
                  </a:lnTo>
                  <a:lnTo>
                    <a:pt x="0" y="394081"/>
                  </a:lnTo>
                  <a:lnTo>
                    <a:pt x="0" y="311658"/>
                  </a:lnTo>
                  <a:lnTo>
                    <a:pt x="212851" y="0"/>
                  </a:lnTo>
                  <a:close/>
                </a:path>
              </a:pathLst>
            </a:custGeom>
            <a:ln w="22860">
              <a:solidFill>
                <a:srgbClr val="C55B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>
              <a:extLst>
                <a:ext uri="{FF2B5EF4-FFF2-40B4-BE49-F238E27FC236}">
                  <a16:creationId xmlns:a16="http://schemas.microsoft.com/office/drawing/2014/main" xmlns="" id="{B62CB531-CCAE-2EE7-3CF0-234C2FBFC3D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0359" y="481330"/>
              <a:ext cx="1915160" cy="1465580"/>
            </a:xfrm>
            <a:prstGeom prst="rect">
              <a:avLst/>
            </a:prstGeom>
          </p:spPr>
        </p:pic>
        <p:sp>
          <p:nvSpPr>
            <p:cNvPr id="16" name="object 16">
              <a:extLst>
                <a:ext uri="{FF2B5EF4-FFF2-40B4-BE49-F238E27FC236}">
                  <a16:creationId xmlns:a16="http://schemas.microsoft.com/office/drawing/2014/main" xmlns="" id="{D974FD58-813A-53EB-466C-EA98B5E35782}"/>
                </a:ext>
              </a:extLst>
            </p:cNvPr>
            <p:cNvSpPr/>
            <p:nvPr/>
          </p:nvSpPr>
          <p:spPr>
            <a:xfrm>
              <a:off x="4607305" y="846201"/>
              <a:ext cx="977900" cy="508000"/>
            </a:xfrm>
            <a:custGeom>
              <a:avLst/>
              <a:gdLst/>
              <a:ahLst/>
              <a:cxnLst/>
              <a:rect l="l" t="t" r="r" b="b"/>
              <a:pathLst>
                <a:path w="977900" h="508000">
                  <a:moveTo>
                    <a:pt x="215646" y="144652"/>
                  </a:moveTo>
                  <a:lnTo>
                    <a:pt x="121666" y="144652"/>
                  </a:lnTo>
                  <a:lnTo>
                    <a:pt x="121666" y="499237"/>
                  </a:lnTo>
                  <a:lnTo>
                    <a:pt x="215646" y="499237"/>
                  </a:lnTo>
                  <a:lnTo>
                    <a:pt x="215646" y="144652"/>
                  </a:lnTo>
                  <a:close/>
                </a:path>
                <a:path w="977900" h="508000">
                  <a:moveTo>
                    <a:pt x="215646" y="6350"/>
                  </a:moveTo>
                  <a:lnTo>
                    <a:pt x="139319" y="6350"/>
                  </a:lnTo>
                  <a:lnTo>
                    <a:pt x="129607" y="28043"/>
                  </a:lnTo>
                  <a:lnTo>
                    <a:pt x="116490" y="48355"/>
                  </a:lnTo>
                  <a:lnTo>
                    <a:pt x="80137" y="84836"/>
                  </a:lnTo>
                  <a:lnTo>
                    <a:pt x="38496" y="113125"/>
                  </a:lnTo>
                  <a:lnTo>
                    <a:pt x="0" y="130556"/>
                  </a:lnTo>
                  <a:lnTo>
                    <a:pt x="0" y="215900"/>
                  </a:lnTo>
                  <a:lnTo>
                    <a:pt x="33887" y="202803"/>
                  </a:lnTo>
                  <a:lnTo>
                    <a:pt x="65452" y="186562"/>
                  </a:lnTo>
                  <a:lnTo>
                    <a:pt x="94708" y="167179"/>
                  </a:lnTo>
                  <a:lnTo>
                    <a:pt x="121666" y="144652"/>
                  </a:lnTo>
                  <a:lnTo>
                    <a:pt x="215646" y="144652"/>
                  </a:lnTo>
                  <a:lnTo>
                    <a:pt x="215646" y="6350"/>
                  </a:lnTo>
                  <a:close/>
                </a:path>
                <a:path w="977900" h="508000">
                  <a:moveTo>
                    <a:pt x="779526" y="0"/>
                  </a:moveTo>
                  <a:lnTo>
                    <a:pt x="730418" y="4238"/>
                  </a:lnTo>
                  <a:lnTo>
                    <a:pt x="686323" y="16954"/>
                  </a:lnTo>
                  <a:lnTo>
                    <a:pt x="647205" y="38147"/>
                  </a:lnTo>
                  <a:lnTo>
                    <a:pt x="613029" y="67818"/>
                  </a:lnTo>
                  <a:lnTo>
                    <a:pt x="585358" y="105080"/>
                  </a:lnTo>
                  <a:lnTo>
                    <a:pt x="565594" y="149225"/>
                  </a:lnTo>
                  <a:lnTo>
                    <a:pt x="553735" y="200227"/>
                  </a:lnTo>
                  <a:lnTo>
                    <a:pt x="549783" y="258063"/>
                  </a:lnTo>
                  <a:lnTo>
                    <a:pt x="553714" y="312979"/>
                  </a:lnTo>
                  <a:lnTo>
                    <a:pt x="565515" y="361727"/>
                  </a:lnTo>
                  <a:lnTo>
                    <a:pt x="585198" y="404332"/>
                  </a:lnTo>
                  <a:lnTo>
                    <a:pt x="612775" y="440816"/>
                  </a:lnTo>
                  <a:lnTo>
                    <a:pt x="646396" y="470007"/>
                  </a:lnTo>
                  <a:lnTo>
                    <a:pt x="684387" y="490886"/>
                  </a:lnTo>
                  <a:lnTo>
                    <a:pt x="726735" y="503431"/>
                  </a:lnTo>
                  <a:lnTo>
                    <a:pt x="773430" y="507619"/>
                  </a:lnTo>
                  <a:lnTo>
                    <a:pt x="811240" y="505170"/>
                  </a:lnTo>
                  <a:lnTo>
                    <a:pt x="876478" y="485651"/>
                  </a:lnTo>
                  <a:lnTo>
                    <a:pt x="927742" y="446530"/>
                  </a:lnTo>
                  <a:lnTo>
                    <a:pt x="945263" y="422910"/>
                  </a:lnTo>
                  <a:lnTo>
                    <a:pt x="772414" y="422910"/>
                  </a:lnTo>
                  <a:lnTo>
                    <a:pt x="746908" y="420435"/>
                  </a:lnTo>
                  <a:lnTo>
                    <a:pt x="703423" y="400675"/>
                  </a:lnTo>
                  <a:lnTo>
                    <a:pt x="670750" y="360265"/>
                  </a:lnTo>
                  <a:lnTo>
                    <a:pt x="653986" y="293919"/>
                  </a:lnTo>
                  <a:lnTo>
                    <a:pt x="651891" y="250698"/>
                  </a:lnTo>
                  <a:lnTo>
                    <a:pt x="654012" y="209907"/>
                  </a:lnTo>
                  <a:lnTo>
                    <a:pt x="671018" y="146470"/>
                  </a:lnTo>
                  <a:lnTo>
                    <a:pt x="704187" y="106676"/>
                  </a:lnTo>
                  <a:lnTo>
                    <a:pt x="748470" y="87141"/>
                  </a:lnTo>
                  <a:lnTo>
                    <a:pt x="774446" y="84709"/>
                  </a:lnTo>
                  <a:lnTo>
                    <a:pt x="950723" y="84709"/>
                  </a:lnTo>
                  <a:lnTo>
                    <a:pt x="941546" y="70645"/>
                  </a:lnTo>
                  <a:lnTo>
                    <a:pt x="925830" y="53212"/>
                  </a:lnTo>
                  <a:lnTo>
                    <a:pt x="895611" y="29896"/>
                  </a:lnTo>
                  <a:lnTo>
                    <a:pt x="861155" y="13271"/>
                  </a:lnTo>
                  <a:lnTo>
                    <a:pt x="822459" y="3313"/>
                  </a:lnTo>
                  <a:lnTo>
                    <a:pt x="779526" y="0"/>
                  </a:lnTo>
                  <a:close/>
                </a:path>
                <a:path w="977900" h="508000">
                  <a:moveTo>
                    <a:pt x="881253" y="318770"/>
                  </a:moveTo>
                  <a:lnTo>
                    <a:pt x="864870" y="365458"/>
                  </a:lnTo>
                  <a:lnTo>
                    <a:pt x="840486" y="397763"/>
                  </a:lnTo>
                  <a:lnTo>
                    <a:pt x="791515" y="421338"/>
                  </a:lnTo>
                  <a:lnTo>
                    <a:pt x="772414" y="422910"/>
                  </a:lnTo>
                  <a:lnTo>
                    <a:pt x="945263" y="422910"/>
                  </a:lnTo>
                  <a:lnTo>
                    <a:pt x="947959" y="419274"/>
                  </a:lnTo>
                  <a:lnTo>
                    <a:pt x="964509" y="386851"/>
                  </a:lnTo>
                  <a:lnTo>
                    <a:pt x="977392" y="349250"/>
                  </a:lnTo>
                  <a:lnTo>
                    <a:pt x="881253" y="318770"/>
                  </a:lnTo>
                  <a:close/>
                </a:path>
                <a:path w="977900" h="508000">
                  <a:moveTo>
                    <a:pt x="950723" y="84709"/>
                  </a:moveTo>
                  <a:lnTo>
                    <a:pt x="774446" y="84709"/>
                  </a:lnTo>
                  <a:lnTo>
                    <a:pt x="793497" y="86090"/>
                  </a:lnTo>
                  <a:lnTo>
                    <a:pt x="811037" y="90233"/>
                  </a:lnTo>
                  <a:lnTo>
                    <a:pt x="854251" y="118856"/>
                  </a:lnTo>
                  <a:lnTo>
                    <a:pt x="877951" y="167004"/>
                  </a:lnTo>
                  <a:lnTo>
                    <a:pt x="976122" y="143637"/>
                  </a:lnTo>
                  <a:lnTo>
                    <a:pt x="966692" y="115845"/>
                  </a:lnTo>
                  <a:lnTo>
                    <a:pt x="955167" y="91519"/>
                  </a:lnTo>
                  <a:lnTo>
                    <a:pt x="950723" y="84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xmlns="" id="{B5A889D8-13D1-1E23-4C2E-45A3E965E625}"/>
                </a:ext>
              </a:extLst>
            </p:cNvPr>
            <p:cNvSpPr/>
            <p:nvPr/>
          </p:nvSpPr>
          <p:spPr>
            <a:xfrm>
              <a:off x="4607305" y="846201"/>
              <a:ext cx="977900" cy="508000"/>
            </a:xfrm>
            <a:custGeom>
              <a:avLst/>
              <a:gdLst/>
              <a:ahLst/>
              <a:cxnLst/>
              <a:rect l="l" t="t" r="r" b="b"/>
              <a:pathLst>
                <a:path w="977900" h="508000">
                  <a:moveTo>
                    <a:pt x="139319" y="6350"/>
                  </a:moveTo>
                  <a:lnTo>
                    <a:pt x="215646" y="6350"/>
                  </a:lnTo>
                  <a:lnTo>
                    <a:pt x="215646" y="499237"/>
                  </a:lnTo>
                  <a:lnTo>
                    <a:pt x="121666" y="499237"/>
                  </a:lnTo>
                  <a:lnTo>
                    <a:pt x="121666" y="144652"/>
                  </a:lnTo>
                  <a:lnTo>
                    <a:pt x="94708" y="167179"/>
                  </a:lnTo>
                  <a:lnTo>
                    <a:pt x="65452" y="186562"/>
                  </a:lnTo>
                  <a:lnTo>
                    <a:pt x="33887" y="202803"/>
                  </a:lnTo>
                  <a:lnTo>
                    <a:pt x="0" y="215900"/>
                  </a:lnTo>
                  <a:lnTo>
                    <a:pt x="0" y="130556"/>
                  </a:lnTo>
                  <a:lnTo>
                    <a:pt x="18861" y="123197"/>
                  </a:lnTo>
                  <a:lnTo>
                    <a:pt x="38496" y="113125"/>
                  </a:lnTo>
                  <a:lnTo>
                    <a:pt x="80137" y="84836"/>
                  </a:lnTo>
                  <a:lnTo>
                    <a:pt x="116490" y="48355"/>
                  </a:lnTo>
                  <a:lnTo>
                    <a:pt x="129607" y="28043"/>
                  </a:lnTo>
                  <a:lnTo>
                    <a:pt x="139319" y="6350"/>
                  </a:lnTo>
                  <a:close/>
                </a:path>
                <a:path w="977900" h="508000">
                  <a:moveTo>
                    <a:pt x="779526" y="0"/>
                  </a:moveTo>
                  <a:lnTo>
                    <a:pt x="822459" y="3313"/>
                  </a:lnTo>
                  <a:lnTo>
                    <a:pt x="861155" y="13271"/>
                  </a:lnTo>
                  <a:lnTo>
                    <a:pt x="895611" y="29896"/>
                  </a:lnTo>
                  <a:lnTo>
                    <a:pt x="925830" y="53212"/>
                  </a:lnTo>
                  <a:lnTo>
                    <a:pt x="955167" y="91519"/>
                  </a:lnTo>
                  <a:lnTo>
                    <a:pt x="976122" y="143637"/>
                  </a:lnTo>
                  <a:lnTo>
                    <a:pt x="877951" y="167004"/>
                  </a:lnTo>
                  <a:lnTo>
                    <a:pt x="872400" y="148955"/>
                  </a:lnTo>
                  <a:lnTo>
                    <a:pt x="864504" y="132905"/>
                  </a:lnTo>
                  <a:lnTo>
                    <a:pt x="827077" y="97139"/>
                  </a:lnTo>
                  <a:lnTo>
                    <a:pt x="774446" y="84709"/>
                  </a:lnTo>
                  <a:lnTo>
                    <a:pt x="748470" y="87141"/>
                  </a:lnTo>
                  <a:lnTo>
                    <a:pt x="704187" y="106676"/>
                  </a:lnTo>
                  <a:lnTo>
                    <a:pt x="671018" y="146470"/>
                  </a:lnTo>
                  <a:lnTo>
                    <a:pt x="654012" y="209907"/>
                  </a:lnTo>
                  <a:lnTo>
                    <a:pt x="651891" y="250698"/>
                  </a:lnTo>
                  <a:lnTo>
                    <a:pt x="653986" y="293919"/>
                  </a:lnTo>
                  <a:lnTo>
                    <a:pt x="670750" y="360265"/>
                  </a:lnTo>
                  <a:lnTo>
                    <a:pt x="703423" y="400675"/>
                  </a:lnTo>
                  <a:lnTo>
                    <a:pt x="746908" y="420435"/>
                  </a:lnTo>
                  <a:lnTo>
                    <a:pt x="772414" y="422910"/>
                  </a:lnTo>
                  <a:lnTo>
                    <a:pt x="791515" y="421338"/>
                  </a:lnTo>
                  <a:lnTo>
                    <a:pt x="840486" y="397763"/>
                  </a:lnTo>
                  <a:lnTo>
                    <a:pt x="864870" y="365458"/>
                  </a:lnTo>
                  <a:lnTo>
                    <a:pt x="881253" y="318770"/>
                  </a:lnTo>
                  <a:lnTo>
                    <a:pt x="977392" y="349250"/>
                  </a:lnTo>
                  <a:lnTo>
                    <a:pt x="964509" y="386851"/>
                  </a:lnTo>
                  <a:lnTo>
                    <a:pt x="927742" y="446530"/>
                  </a:lnTo>
                  <a:lnTo>
                    <a:pt x="876478" y="485651"/>
                  </a:lnTo>
                  <a:lnTo>
                    <a:pt x="811240" y="505170"/>
                  </a:lnTo>
                  <a:lnTo>
                    <a:pt x="773430" y="507619"/>
                  </a:lnTo>
                  <a:lnTo>
                    <a:pt x="726735" y="503431"/>
                  </a:lnTo>
                  <a:lnTo>
                    <a:pt x="684387" y="490886"/>
                  </a:lnTo>
                  <a:lnTo>
                    <a:pt x="646396" y="470007"/>
                  </a:lnTo>
                  <a:lnTo>
                    <a:pt x="612775" y="440816"/>
                  </a:lnTo>
                  <a:lnTo>
                    <a:pt x="585198" y="404332"/>
                  </a:lnTo>
                  <a:lnTo>
                    <a:pt x="565515" y="361727"/>
                  </a:lnTo>
                  <a:lnTo>
                    <a:pt x="553714" y="312979"/>
                  </a:lnTo>
                  <a:lnTo>
                    <a:pt x="549783" y="258063"/>
                  </a:lnTo>
                  <a:lnTo>
                    <a:pt x="553735" y="200227"/>
                  </a:lnTo>
                  <a:lnTo>
                    <a:pt x="565594" y="149225"/>
                  </a:lnTo>
                  <a:lnTo>
                    <a:pt x="585358" y="105080"/>
                  </a:lnTo>
                  <a:lnTo>
                    <a:pt x="613029" y="67818"/>
                  </a:lnTo>
                  <a:lnTo>
                    <a:pt x="647205" y="38147"/>
                  </a:lnTo>
                  <a:lnTo>
                    <a:pt x="686323" y="16954"/>
                  </a:lnTo>
                  <a:lnTo>
                    <a:pt x="730418" y="4238"/>
                  </a:lnTo>
                  <a:lnTo>
                    <a:pt x="779526" y="0"/>
                  </a:lnTo>
                  <a:close/>
                </a:path>
              </a:pathLst>
            </a:custGeom>
            <a:ln w="10160">
              <a:solidFill>
                <a:srgbClr val="6F3C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>
            <a:extLst>
              <a:ext uri="{FF2B5EF4-FFF2-40B4-BE49-F238E27FC236}">
                <a16:creationId xmlns:a16="http://schemas.microsoft.com/office/drawing/2014/main" xmlns="" id="{D6599ACD-96E6-89C2-5554-467532AF2460}"/>
              </a:ext>
            </a:extLst>
          </p:cNvPr>
          <p:cNvSpPr txBox="1"/>
          <p:nvPr/>
        </p:nvSpPr>
        <p:spPr>
          <a:xfrm>
            <a:off x="3903726" y="3910601"/>
            <a:ext cx="1249680" cy="67183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00" b="1" dirty="0">
                <a:solidFill>
                  <a:srgbClr val="6F3C1F"/>
                </a:solidFill>
                <a:latin typeface="Arial"/>
                <a:cs typeface="Arial"/>
              </a:rPr>
              <a:t>Branding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sz="1400" dirty="0">
                <a:solidFill>
                  <a:srgbClr val="2F1A0D"/>
                </a:solidFill>
                <a:latin typeface="Microsoft Sans Serif"/>
                <a:cs typeface="Microsoft Sans Serif"/>
              </a:rPr>
              <a:t>“KOPI</a:t>
            </a:r>
            <a:r>
              <a:rPr sz="1400" spc="-55" dirty="0">
                <a:solidFill>
                  <a:srgbClr val="2F1A0D"/>
                </a:solidFill>
                <a:latin typeface="Microsoft Sans Serif"/>
                <a:cs typeface="Microsoft Sans Serif"/>
              </a:rPr>
              <a:t> </a:t>
            </a:r>
            <a:r>
              <a:rPr sz="1400" spc="-5" dirty="0">
                <a:solidFill>
                  <a:srgbClr val="2F1A0D"/>
                </a:solidFill>
                <a:latin typeface="Microsoft Sans Serif"/>
                <a:cs typeface="Microsoft Sans Serif"/>
              </a:rPr>
              <a:t>PAMER”</a:t>
            </a:r>
            <a:endParaRPr sz="140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51811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01000" y="0"/>
            <a:ext cx="1045463" cy="1151497"/>
            <a:chOff x="4967223" y="810653"/>
            <a:chExt cx="3317240" cy="3510279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800" y="590550"/>
            <a:ext cx="439864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600" spc="204" dirty="0">
                <a:solidFill>
                  <a:srgbClr val="B86C42"/>
                </a:solidFill>
                <a:latin typeface="Arial"/>
                <a:cs typeface="Arial"/>
              </a:rPr>
              <a:t>Branding</a:t>
            </a:r>
            <a:endParaRPr sz="4600" dirty="0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052E2A-BFDB-55C2-3056-622A4A78EE27}"/>
              </a:ext>
            </a:extLst>
          </p:cNvPr>
          <p:cNvSpPr txBox="1"/>
          <p:nvPr/>
        </p:nvSpPr>
        <p:spPr>
          <a:xfrm>
            <a:off x="3276600" y="361950"/>
            <a:ext cx="495300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0188" indent="-230188" algn="l">
              <a:spcAft>
                <a:spcPts val="12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__fkGroteskNeue_598ab8"/>
              </a:rPr>
              <a:t>Kombinasi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antara</a:t>
            </a:r>
            <a:r>
              <a:rPr lang="en-ID" b="0" i="0" dirty="0">
                <a:effectLst/>
                <a:latin typeface="__fkGroteskNeue_598ab8"/>
              </a:rPr>
              <a:t> font serif </a:t>
            </a:r>
            <a:r>
              <a:rPr lang="en-ID" b="0" i="0" dirty="0" err="1">
                <a:effectLst/>
                <a:latin typeface="__fkGroteskNeue_598ab8"/>
              </a:rPr>
              <a:t>untuk</a:t>
            </a:r>
            <a:r>
              <a:rPr lang="en-ID" b="0" i="0" dirty="0">
                <a:effectLst/>
                <a:latin typeface="__fkGroteskNeue_598ab8"/>
              </a:rPr>
              <a:t> kata "coffee" dan font sans-serif </a:t>
            </a:r>
            <a:r>
              <a:rPr lang="en-ID" b="0" i="0" dirty="0" err="1">
                <a:effectLst/>
                <a:latin typeface="__fkGroteskNeue_598ab8"/>
              </a:rPr>
              <a:t>tebal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untuk</a:t>
            </a:r>
            <a:r>
              <a:rPr lang="en-ID" b="0" i="0" dirty="0">
                <a:effectLst/>
                <a:latin typeface="__fkGroteskNeue_598ab8"/>
              </a:rPr>
              <a:t> "PETIK MERAH". </a:t>
            </a:r>
            <a:r>
              <a:rPr lang="en-ID" b="0" i="0" dirty="0" err="1">
                <a:effectLst/>
                <a:latin typeface="__fkGroteskNeue_598ab8"/>
              </a:rPr>
              <a:t>Ini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memberikan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kesan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elegan</a:t>
            </a:r>
            <a:r>
              <a:rPr lang="en-ID" b="0" i="0" dirty="0">
                <a:effectLst/>
                <a:latin typeface="__fkGroteskNeue_598ab8"/>
              </a:rPr>
              <a:t> dan modern.</a:t>
            </a:r>
          </a:p>
          <a:p>
            <a:pPr marL="230188" indent="-230188" algn="l">
              <a:spcAft>
                <a:spcPts val="1200"/>
              </a:spcAft>
              <a:buFont typeface="+mj-lt"/>
              <a:buAutoNum type="arabicPeriod"/>
            </a:pPr>
            <a:r>
              <a:rPr lang="en-ID" b="0" i="0" dirty="0" err="1">
                <a:effectLst/>
                <a:latin typeface="__fkGroteskNeue_598ab8"/>
              </a:rPr>
              <a:t>Warna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oranye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memberikan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kesan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hangat</a:t>
            </a:r>
            <a:r>
              <a:rPr lang="en-ID" b="0" i="0" dirty="0">
                <a:effectLst/>
                <a:latin typeface="__fkGroteskNeue_598ab8"/>
              </a:rPr>
              <a:t> dan </a:t>
            </a:r>
            <a:r>
              <a:rPr lang="en-ID" b="0" i="0" dirty="0" err="1">
                <a:effectLst/>
                <a:latin typeface="__fkGroteskNeue_598ab8"/>
              </a:rPr>
              <a:t>menggugah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selera</a:t>
            </a:r>
            <a:r>
              <a:rPr lang="en-ID" b="0" i="0" dirty="0">
                <a:effectLst/>
                <a:latin typeface="__fkGroteskNeue_598ab8"/>
              </a:rPr>
              <a:t>, </a:t>
            </a:r>
            <a:r>
              <a:rPr lang="en-ID" b="0" i="0" dirty="0" err="1">
                <a:effectLst/>
                <a:latin typeface="__fkGroteskNeue_598ab8"/>
              </a:rPr>
              <a:t>sementara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putih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memberikan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kontras</a:t>
            </a:r>
            <a:r>
              <a:rPr lang="en-ID" b="0" i="0" dirty="0">
                <a:effectLst/>
                <a:latin typeface="__fkGroteskNeue_598ab8"/>
              </a:rPr>
              <a:t> yang </a:t>
            </a:r>
            <a:r>
              <a:rPr lang="en-ID" b="0" i="0" dirty="0" err="1">
                <a:effectLst/>
                <a:latin typeface="__fkGroteskNeue_598ab8"/>
              </a:rPr>
              <a:t>baik</a:t>
            </a:r>
            <a:r>
              <a:rPr lang="en-ID" b="0" i="0" dirty="0">
                <a:effectLst/>
                <a:latin typeface="__fkGroteskNeue_598ab8"/>
              </a:rPr>
              <a:t>.</a:t>
            </a:r>
          </a:p>
          <a:p>
            <a:pPr marL="230188" indent="-230188" algn="l">
              <a:spcAft>
                <a:spcPts val="1200"/>
              </a:spcAft>
              <a:buFont typeface="+mj-lt"/>
              <a:buAutoNum type="arabicPeriod"/>
            </a:pPr>
            <a:r>
              <a:rPr lang="en-ID" b="0" i="0" dirty="0">
                <a:effectLst/>
                <a:latin typeface="__fkGroteskNeue_598ab8"/>
              </a:rPr>
              <a:t>Gambar </a:t>
            </a:r>
            <a:r>
              <a:rPr lang="en-ID" b="0" i="0" dirty="0" err="1">
                <a:effectLst/>
                <a:latin typeface="__fkGroteskNeue_598ab8"/>
              </a:rPr>
              <a:t>biji</a:t>
            </a:r>
            <a:r>
              <a:rPr lang="en-ID" b="0" i="0" dirty="0">
                <a:effectLst/>
                <a:latin typeface="__fkGroteskNeue_598ab8"/>
              </a:rPr>
              <a:t> kopi </a:t>
            </a:r>
            <a:r>
              <a:rPr lang="en-ID" b="0" i="0" dirty="0" err="1">
                <a:effectLst/>
                <a:latin typeface="__fkGroteskNeue_598ab8"/>
              </a:rPr>
              <a:t>atau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daun</a:t>
            </a:r>
            <a:r>
              <a:rPr lang="en-ID" b="0" i="0" dirty="0">
                <a:effectLst/>
                <a:latin typeface="__fkGroteskNeue_598ab8"/>
              </a:rPr>
              <a:t> kopi </a:t>
            </a:r>
            <a:r>
              <a:rPr lang="en-ID" b="0" i="0" dirty="0" err="1">
                <a:effectLst/>
                <a:latin typeface="__fkGroteskNeue_598ab8"/>
              </a:rPr>
              <a:t>untuk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memperkuat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identitas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merek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sebagai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produk</a:t>
            </a:r>
            <a:r>
              <a:rPr lang="en-ID" b="0" i="0" dirty="0">
                <a:effectLst/>
                <a:latin typeface="__fkGroteskNeue_598ab8"/>
              </a:rPr>
              <a:t> kopi. </a:t>
            </a:r>
          </a:p>
          <a:p>
            <a:pPr marL="230188" indent="-230188" algn="l">
              <a:spcAft>
                <a:spcPts val="1200"/>
              </a:spcAft>
              <a:buFont typeface="+mj-lt"/>
              <a:buAutoNum type="arabicPeriod"/>
            </a:pPr>
            <a:r>
              <a:rPr lang="en-ID" b="0" i="0" dirty="0">
                <a:effectLst/>
                <a:latin typeface="__fkGroteskNeue_598ab8"/>
              </a:rPr>
              <a:t>Teks "PETIK MERAH" </a:t>
            </a:r>
            <a:r>
              <a:rPr lang="en-ID" b="0" i="0" dirty="0" err="1">
                <a:effectLst/>
                <a:latin typeface="__fkGroteskNeue_598ab8"/>
              </a:rPr>
              <a:t>harus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menjadi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fokus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utama</a:t>
            </a:r>
            <a:r>
              <a:rPr lang="en-ID" b="0" i="0" dirty="0">
                <a:effectLst/>
                <a:latin typeface="__fkGroteskNeue_598ab8"/>
              </a:rPr>
              <a:t>, </a:t>
            </a:r>
            <a:r>
              <a:rPr lang="en-ID" b="0" i="0" dirty="0" err="1">
                <a:effectLst/>
                <a:latin typeface="__fkGroteskNeue_598ab8"/>
              </a:rPr>
              <a:t>dengan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elemen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tambahan</a:t>
            </a:r>
            <a:r>
              <a:rPr lang="en-ID" b="0" i="0" dirty="0">
                <a:effectLst/>
                <a:latin typeface="__fkGroteskNeue_598ab8"/>
              </a:rPr>
              <a:t> yang </a:t>
            </a:r>
            <a:r>
              <a:rPr lang="en-ID" b="0" i="0" dirty="0" err="1">
                <a:effectLst/>
                <a:latin typeface="__fkGroteskNeue_598ab8"/>
              </a:rPr>
              <a:t>mendukung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tanpa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mengalihkan</a:t>
            </a:r>
            <a:r>
              <a:rPr lang="en-ID" b="0" i="0" dirty="0">
                <a:effectLst/>
                <a:latin typeface="__fkGroteskNeue_598ab8"/>
              </a:rPr>
              <a:t> </a:t>
            </a:r>
            <a:r>
              <a:rPr lang="en-ID" b="0" i="0" dirty="0" err="1">
                <a:effectLst/>
                <a:latin typeface="__fkGroteskNeue_598ab8"/>
              </a:rPr>
              <a:t>perhatian</a:t>
            </a:r>
            <a:r>
              <a:rPr lang="en-ID" b="0" i="0" dirty="0">
                <a:effectLst/>
                <a:latin typeface="__fkGroteskNeue_598ab8"/>
              </a:rPr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724EA52-7574-92BF-17AF-6BCA8F8AA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62150"/>
            <a:ext cx="2853476" cy="2000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482441"/>
          </a:xfrm>
          <a:custGeom>
            <a:avLst/>
            <a:gdLst/>
            <a:ahLst/>
            <a:cxnLst/>
            <a:rect l="l" t="t" r="r" b="b"/>
            <a:pathLst>
              <a:path w="12192000" h="643255">
                <a:moveTo>
                  <a:pt x="0" y="642658"/>
                </a:moveTo>
                <a:lnTo>
                  <a:pt x="12192000" y="642658"/>
                </a:lnTo>
                <a:lnTo>
                  <a:pt x="12192000" y="0"/>
                </a:lnTo>
                <a:lnTo>
                  <a:pt x="0" y="0"/>
                </a:lnTo>
                <a:lnTo>
                  <a:pt x="0" y="642658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/>
          <p:nvPr/>
        </p:nvSpPr>
        <p:spPr>
          <a:xfrm>
            <a:off x="0" y="1065086"/>
            <a:ext cx="9144000" cy="4078605"/>
          </a:xfrm>
          <a:custGeom>
            <a:avLst/>
            <a:gdLst/>
            <a:ahLst/>
            <a:cxnLst/>
            <a:rect l="l" t="t" r="r" b="b"/>
            <a:pathLst>
              <a:path w="12192000" h="5438140">
                <a:moveTo>
                  <a:pt x="0" y="5437885"/>
                </a:moveTo>
                <a:lnTo>
                  <a:pt x="12192000" y="5437885"/>
                </a:lnTo>
                <a:lnTo>
                  <a:pt x="12192000" y="0"/>
                </a:lnTo>
                <a:lnTo>
                  <a:pt x="0" y="0"/>
                </a:lnTo>
                <a:lnTo>
                  <a:pt x="0" y="5437885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977264"/>
            <a:ext cx="2392871" cy="203282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6619" y="1467421"/>
            <a:ext cx="963930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237649" algn="l"/>
              </a:tabLst>
            </a:pP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1.	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BPK</a:t>
            </a:r>
            <a:r>
              <a:rPr sz="900" spc="-41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dan</a:t>
            </a:r>
            <a:r>
              <a:rPr sz="900" spc="-26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BPKP</a:t>
            </a:r>
            <a:endParaRPr sz="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6619" y="1604582"/>
            <a:ext cx="1790700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8125" indent="-228600">
              <a:spcBef>
                <a:spcPts val="75"/>
              </a:spcBef>
              <a:buAutoNum type="arabicPeriod" startAt="2"/>
              <a:tabLst>
                <a:tab pos="237649" algn="l"/>
                <a:tab pos="238125" algn="l"/>
              </a:tabLst>
            </a:pPr>
            <a:r>
              <a:rPr sz="900" spc="-8" dirty="0">
                <a:solidFill>
                  <a:srgbClr val="212A35"/>
                </a:solidFill>
                <a:latin typeface="Tahoma"/>
                <a:cs typeface="Tahoma"/>
              </a:rPr>
              <a:t>Polri, Kejaksaan,</a:t>
            </a:r>
            <a:r>
              <a:rPr sz="900" spc="-19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KPK</a:t>
            </a:r>
            <a:endParaRPr sz="900" dirty="0">
              <a:latin typeface="Tahoma"/>
              <a:cs typeface="Tahoma"/>
            </a:endParaRPr>
          </a:p>
          <a:p>
            <a:pPr marL="238125" marR="315754" indent="-228600">
              <a:buAutoNum type="arabicPeriod" startAt="2"/>
              <a:tabLst>
                <a:tab pos="237649" algn="l"/>
                <a:tab pos="238125" algn="l"/>
              </a:tabLst>
            </a:pP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Kemenkeu,</a:t>
            </a:r>
            <a:r>
              <a:rPr sz="900" spc="-56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Kementerian </a:t>
            </a:r>
            <a:r>
              <a:rPr sz="900" spc="-270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BUMN</a:t>
            </a:r>
            <a:endParaRPr sz="900" dirty="0">
              <a:latin typeface="Tahoma"/>
              <a:cs typeface="Tahoma"/>
            </a:endParaRPr>
          </a:p>
          <a:p>
            <a:pPr marL="238125" marR="3810" indent="-228600">
              <a:buAutoNum type="arabicPeriod" startAt="2"/>
              <a:tabLst>
                <a:tab pos="237649" algn="l"/>
                <a:tab pos="238125" algn="l"/>
              </a:tabLst>
            </a:pP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KemenESDM</a:t>
            </a:r>
            <a:r>
              <a:rPr sz="900" spc="-8" dirty="0">
                <a:solidFill>
                  <a:srgbClr val="212A35"/>
                </a:solidFill>
                <a:latin typeface="Tahoma"/>
                <a:cs typeface="Tahoma"/>
              </a:rPr>
              <a:t> (yang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 dapat </a:t>
            </a: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mereplikasikan</a:t>
            </a: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4" dirty="0">
                <a:solidFill>
                  <a:srgbClr val="212A35"/>
                </a:solidFill>
                <a:latin typeface="Tahoma"/>
                <a:cs typeface="Tahoma"/>
              </a:rPr>
              <a:t>Proper dan</a:t>
            </a: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 K/L </a:t>
            </a:r>
            <a:r>
              <a:rPr sz="900" spc="-270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00" spc="-8" dirty="0">
                <a:solidFill>
                  <a:srgbClr val="212A35"/>
                </a:solidFill>
                <a:latin typeface="Tahoma"/>
                <a:cs typeface="Tahoma"/>
              </a:rPr>
              <a:t>Lainnya)</a:t>
            </a:r>
            <a:endParaRPr sz="900" dirty="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81994"/>
            <a:ext cx="9144000" cy="4032885"/>
            <a:chOff x="0" y="642658"/>
            <a:chExt cx="12192000" cy="5377180"/>
          </a:xfrm>
        </p:grpSpPr>
        <p:sp>
          <p:nvSpPr>
            <p:cNvPr id="8" name="object 8"/>
            <p:cNvSpPr/>
            <p:nvPr/>
          </p:nvSpPr>
          <p:spPr>
            <a:xfrm>
              <a:off x="0" y="642658"/>
              <a:ext cx="12192000" cy="777875"/>
            </a:xfrm>
            <a:custGeom>
              <a:avLst/>
              <a:gdLst/>
              <a:ahLst/>
              <a:cxnLst/>
              <a:rect l="l" t="t" r="r" b="b"/>
              <a:pathLst>
                <a:path w="12192000" h="777875">
                  <a:moveTo>
                    <a:pt x="12192000" y="0"/>
                  </a:moveTo>
                  <a:lnTo>
                    <a:pt x="0" y="0"/>
                  </a:lnTo>
                  <a:lnTo>
                    <a:pt x="0" y="777455"/>
                  </a:lnTo>
                  <a:lnTo>
                    <a:pt x="12192000" y="7774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284" y="1402334"/>
              <a:ext cx="76200" cy="461746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6196" y="80964"/>
            <a:ext cx="9106089" cy="47128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283970" algn="l"/>
                <a:tab pos="2868453" algn="l"/>
                <a:tab pos="4430554" algn="l"/>
              </a:tabLst>
            </a:pPr>
            <a:r>
              <a:rPr lang="en-US" sz="1500" b="1" dirty="0">
                <a:solidFill>
                  <a:schemeClr val="bg1"/>
                </a:solidFill>
                <a:ea typeface="Nunito Sans Bold" pitchFamily="34" charset="-122"/>
                <a:cs typeface="Nunito Sans Bold" pitchFamily="34" charset="-120"/>
              </a:rPr>
              <a:t>VI. </a:t>
            </a:r>
            <a:r>
              <a:rPr lang="en-ID" sz="1500" b="1" spc="-3" dirty="0">
                <a:solidFill>
                  <a:schemeClr val="bg1"/>
                </a:solidFill>
                <a:cs typeface="Arial"/>
              </a:rPr>
              <a:t>IMPLEMENTASI</a:t>
            </a:r>
            <a:r>
              <a:rPr lang="en-ID" sz="1500" b="1" spc="19" dirty="0">
                <a:solidFill>
                  <a:schemeClr val="bg1"/>
                </a:solidFill>
                <a:cs typeface="Arial"/>
              </a:rPr>
              <a:t> </a:t>
            </a:r>
            <a:r>
              <a:rPr lang="en-ID" sz="1500" b="1" spc="-3" dirty="0">
                <a:solidFill>
                  <a:schemeClr val="bg1"/>
                </a:solidFill>
                <a:cs typeface="Arial"/>
              </a:rPr>
              <a:t>STRATEGI</a:t>
            </a:r>
            <a:r>
              <a:rPr lang="en-ID" sz="1500" b="1" spc="19" dirty="0">
                <a:solidFill>
                  <a:schemeClr val="bg1"/>
                </a:solidFill>
                <a:cs typeface="Arial"/>
              </a:rPr>
              <a:t> </a:t>
            </a:r>
            <a:r>
              <a:rPr lang="en-ID" sz="1500" b="1" spc="-3" dirty="0">
                <a:solidFill>
                  <a:schemeClr val="bg1"/>
                </a:solidFill>
                <a:cs typeface="Arial"/>
              </a:rPr>
              <a:t>KETEPATAN</a:t>
            </a:r>
            <a:r>
              <a:rPr lang="en-ID" sz="1500" b="1" spc="25" dirty="0">
                <a:solidFill>
                  <a:schemeClr val="bg1"/>
                </a:solidFill>
                <a:cs typeface="Arial"/>
              </a:rPr>
              <a:t> </a:t>
            </a:r>
            <a:r>
              <a:rPr lang="en-ID" sz="1500" b="1" spc="-3" dirty="0">
                <a:solidFill>
                  <a:schemeClr val="bg1"/>
                </a:solidFill>
                <a:cs typeface="Arial"/>
              </a:rPr>
              <a:t>MARKETING: 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C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A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P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A</a:t>
            </a:r>
            <a:r>
              <a:rPr sz="1500" b="1" spc="153" dirty="0">
                <a:solidFill>
                  <a:schemeClr val="bg1"/>
                </a:solidFill>
                <a:cs typeface="Tahoma"/>
              </a:rPr>
              <a:t>I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A</a:t>
            </a:r>
            <a:r>
              <a:rPr sz="1500" b="1" dirty="0">
                <a:solidFill>
                  <a:schemeClr val="bg1"/>
                </a:solidFill>
                <a:cs typeface="Tahoma"/>
              </a:rPr>
              <a:t>N</a:t>
            </a:r>
            <a:r>
              <a:rPr lang="en-US" sz="1500" b="1" dirty="0">
                <a:solidFill>
                  <a:schemeClr val="bg1"/>
                </a:solidFill>
                <a:cs typeface="Tahoma"/>
              </a:rPr>
              <a:t> 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D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U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K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UNGA</a:t>
            </a:r>
            <a:r>
              <a:rPr sz="1500" b="1" dirty="0">
                <a:solidFill>
                  <a:schemeClr val="bg1"/>
                </a:solidFill>
                <a:cs typeface="Tahoma"/>
              </a:rPr>
              <a:t>N	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P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E</a:t>
            </a:r>
            <a:r>
              <a:rPr sz="1500" b="1" spc="153" dirty="0">
                <a:solidFill>
                  <a:schemeClr val="bg1"/>
                </a:solidFill>
                <a:cs typeface="Tahoma"/>
              </a:rPr>
              <a:t>M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ANG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K</a:t>
            </a:r>
            <a:r>
              <a:rPr sz="1500" b="1" dirty="0">
                <a:solidFill>
                  <a:schemeClr val="bg1"/>
                </a:solidFill>
                <a:cs typeface="Tahoma"/>
              </a:rPr>
              <a:t>U	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K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E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P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EN</a:t>
            </a:r>
            <a:r>
              <a:rPr sz="1500" b="1" spc="146" dirty="0">
                <a:solidFill>
                  <a:schemeClr val="bg1"/>
                </a:solidFill>
                <a:cs typeface="Tahoma"/>
              </a:rPr>
              <a:t>T</a:t>
            </a:r>
            <a:r>
              <a:rPr sz="1500" b="1" spc="153" dirty="0">
                <a:solidFill>
                  <a:schemeClr val="bg1"/>
                </a:solidFill>
                <a:cs typeface="Tahoma"/>
              </a:rPr>
              <a:t>I</a:t>
            </a:r>
            <a:r>
              <a:rPr sz="1500" b="1" spc="150" dirty="0">
                <a:solidFill>
                  <a:schemeClr val="bg1"/>
                </a:solidFill>
                <a:cs typeface="Tahoma"/>
              </a:rPr>
              <a:t>NGA</a:t>
            </a:r>
            <a:r>
              <a:rPr sz="1500" b="1" dirty="0">
                <a:solidFill>
                  <a:schemeClr val="bg1"/>
                </a:solidFill>
                <a:cs typeface="Tahoma"/>
              </a:rPr>
              <a:t>N</a:t>
            </a:r>
            <a:endParaRPr sz="1500" dirty="0">
              <a:solidFill>
                <a:schemeClr val="bg1"/>
              </a:solidFill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7922" y="963549"/>
            <a:ext cx="2327720" cy="246487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296758" y="2078261"/>
            <a:ext cx="8191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_</a:t>
            </a:r>
            <a:endParaRPr sz="9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2781" y="2769489"/>
            <a:ext cx="2312861" cy="187966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304759" y="3592544"/>
            <a:ext cx="8191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dirty="0">
                <a:solidFill>
                  <a:srgbClr val="212A35"/>
                </a:solidFill>
                <a:latin typeface="Tahoma"/>
                <a:cs typeface="Tahoma"/>
              </a:rPr>
              <a:t>_</a:t>
            </a:r>
            <a:endParaRPr sz="9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58993" y="963550"/>
            <a:ext cx="3483292" cy="247288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468046" y="1489886"/>
            <a:ext cx="1938147" cy="15074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WALIKOTA 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SEKDA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KASSUBAG UMUM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KASSUBAG KEUANGAN 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PENGUSAHA LOKAL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AKADEMISI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ASISTEN 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DPRD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INVESTOR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r>
              <a:rPr lang="en-US" sz="800" spc="-4" dirty="0">
                <a:solidFill>
                  <a:srgbClr val="212A35"/>
                </a:solidFill>
                <a:latin typeface="Tahoma"/>
                <a:cs typeface="Tahoma"/>
              </a:rPr>
              <a:t>MASYARAKAT</a:t>
            </a:r>
          </a:p>
          <a:p>
            <a:pPr marL="180975" indent="-171450">
              <a:spcBef>
                <a:spcPts val="75"/>
              </a:spcBef>
              <a:buAutoNum type="arabicPeriod"/>
              <a:tabLst>
                <a:tab pos="180975" algn="l"/>
              </a:tabLst>
            </a:pPr>
            <a:endParaRPr sz="900" dirty="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81460" y="2762271"/>
            <a:ext cx="3466148" cy="189223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8235601" y="2951509"/>
            <a:ext cx="537686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26" dirty="0">
                <a:latin typeface="Tahoma"/>
                <a:cs typeface="Tahoma"/>
              </a:rPr>
              <a:t>I</a:t>
            </a:r>
            <a:r>
              <a:rPr sz="1050" b="1" spc="-34" dirty="0">
                <a:latin typeface="Tahoma"/>
                <a:cs typeface="Tahoma"/>
              </a:rPr>
              <a:t>nteres</a:t>
            </a:r>
            <a:r>
              <a:rPr sz="1050" b="1" spc="-23" dirty="0">
                <a:latin typeface="Tahoma"/>
                <a:cs typeface="Tahoma"/>
              </a:rPr>
              <a:t>t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859970" y="1103754"/>
            <a:ext cx="628174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34" dirty="0">
                <a:solidFill>
                  <a:srgbClr val="FFFFFF"/>
                </a:solidFill>
                <a:latin typeface="Tahoma"/>
                <a:cs typeface="Tahoma"/>
              </a:rPr>
              <a:t>Influence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19282" y="1179642"/>
            <a:ext cx="647224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94" dirty="0">
                <a:solidFill>
                  <a:srgbClr val="FFD966"/>
                </a:solidFill>
                <a:latin typeface="Tahoma"/>
                <a:cs typeface="Tahoma"/>
              </a:rPr>
              <a:t>LATENTS</a:t>
            </a:r>
            <a:endParaRPr sz="1238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74705" y="4184150"/>
            <a:ext cx="911066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105" dirty="0">
                <a:solidFill>
                  <a:srgbClr val="D3AEB8"/>
                </a:solidFill>
                <a:latin typeface="Tahoma"/>
                <a:cs typeface="Tahoma"/>
              </a:rPr>
              <a:t>A</a:t>
            </a:r>
            <a:r>
              <a:rPr sz="1238" b="1" spc="-109" dirty="0">
                <a:solidFill>
                  <a:srgbClr val="D3AEB8"/>
                </a:solidFill>
                <a:latin typeface="Tahoma"/>
                <a:cs typeface="Tahoma"/>
              </a:rPr>
              <a:t>P</a:t>
            </a:r>
            <a:r>
              <a:rPr sz="1238" b="1" spc="-105" dirty="0">
                <a:solidFill>
                  <a:srgbClr val="D3AEB8"/>
                </a:solidFill>
                <a:latin typeface="Tahoma"/>
                <a:cs typeface="Tahoma"/>
              </a:rPr>
              <a:t>AT</a:t>
            </a:r>
            <a:r>
              <a:rPr sz="1238" b="1" spc="-101" dirty="0">
                <a:solidFill>
                  <a:srgbClr val="D3AEB8"/>
                </a:solidFill>
                <a:latin typeface="Tahoma"/>
                <a:cs typeface="Tahoma"/>
              </a:rPr>
              <a:t>HE</a:t>
            </a:r>
            <a:r>
              <a:rPr sz="1238" b="1" spc="-105" dirty="0">
                <a:solidFill>
                  <a:srgbClr val="D3AEB8"/>
                </a:solidFill>
                <a:latin typeface="Tahoma"/>
                <a:cs typeface="Tahoma"/>
              </a:rPr>
              <a:t>T</a:t>
            </a:r>
            <a:r>
              <a:rPr sz="1238" b="1" spc="-98" dirty="0">
                <a:solidFill>
                  <a:srgbClr val="D3AEB8"/>
                </a:solidFill>
                <a:latin typeface="Tahoma"/>
                <a:cs typeface="Tahoma"/>
              </a:rPr>
              <a:t>I</a:t>
            </a:r>
            <a:r>
              <a:rPr sz="1238" b="1" spc="-101" dirty="0">
                <a:solidFill>
                  <a:srgbClr val="D3AEB8"/>
                </a:solidFill>
                <a:latin typeface="Tahoma"/>
                <a:cs typeface="Tahoma"/>
              </a:rPr>
              <a:t>C</a:t>
            </a:r>
            <a:r>
              <a:rPr sz="1238" b="1" spc="-26" dirty="0">
                <a:solidFill>
                  <a:srgbClr val="D3AEB8"/>
                </a:solidFill>
                <a:latin typeface="Tahoma"/>
                <a:cs typeface="Tahoma"/>
              </a:rPr>
              <a:t>S</a:t>
            </a:r>
            <a:endParaRPr sz="1238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68706" y="1179642"/>
            <a:ext cx="942023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109" dirty="0">
                <a:solidFill>
                  <a:srgbClr val="8B9FC5"/>
                </a:solidFill>
                <a:latin typeface="Tahoma"/>
                <a:cs typeface="Tahoma"/>
              </a:rPr>
              <a:t>P</a:t>
            </a:r>
            <a:r>
              <a:rPr sz="1238" b="1" spc="-101" dirty="0">
                <a:solidFill>
                  <a:srgbClr val="8B9FC5"/>
                </a:solidFill>
                <a:latin typeface="Tahoma"/>
                <a:cs typeface="Tahoma"/>
              </a:rPr>
              <a:t>R</a:t>
            </a:r>
            <a:r>
              <a:rPr sz="1238" b="1" spc="-113" dirty="0">
                <a:solidFill>
                  <a:srgbClr val="8B9FC5"/>
                </a:solidFill>
                <a:latin typeface="Tahoma"/>
                <a:cs typeface="Tahoma"/>
              </a:rPr>
              <a:t>O</a:t>
            </a:r>
            <a:r>
              <a:rPr sz="1238" b="1" spc="-109" dirty="0">
                <a:solidFill>
                  <a:srgbClr val="8B9FC5"/>
                </a:solidFill>
                <a:latin typeface="Tahoma"/>
                <a:cs typeface="Tahoma"/>
              </a:rPr>
              <a:t>MOTO</a:t>
            </a:r>
            <a:r>
              <a:rPr sz="1238" b="1" spc="-101" dirty="0">
                <a:solidFill>
                  <a:srgbClr val="8B9FC5"/>
                </a:solidFill>
                <a:latin typeface="Tahoma"/>
                <a:cs typeface="Tahoma"/>
              </a:rPr>
              <a:t>R</a:t>
            </a:r>
            <a:r>
              <a:rPr sz="1238" b="1" spc="-26" dirty="0">
                <a:solidFill>
                  <a:srgbClr val="8B9FC5"/>
                </a:solidFill>
                <a:latin typeface="Tahoma"/>
                <a:cs typeface="Tahoma"/>
              </a:rPr>
              <a:t>S</a:t>
            </a:r>
            <a:endParaRPr sz="1238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25690" y="4166319"/>
            <a:ext cx="869633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101" dirty="0">
                <a:solidFill>
                  <a:srgbClr val="7DC4CF"/>
                </a:solidFill>
                <a:latin typeface="Tahoma"/>
                <a:cs typeface="Tahoma"/>
              </a:rPr>
              <a:t>DEF</a:t>
            </a:r>
            <a:r>
              <a:rPr sz="1238" b="1" spc="-98" dirty="0">
                <a:solidFill>
                  <a:srgbClr val="7DC4CF"/>
                </a:solidFill>
                <a:latin typeface="Tahoma"/>
                <a:cs typeface="Tahoma"/>
              </a:rPr>
              <a:t>E</a:t>
            </a:r>
            <a:r>
              <a:rPr sz="1238" b="1" spc="-113" dirty="0">
                <a:solidFill>
                  <a:srgbClr val="7DC4CF"/>
                </a:solidFill>
                <a:latin typeface="Tahoma"/>
                <a:cs typeface="Tahoma"/>
              </a:rPr>
              <a:t>N</a:t>
            </a:r>
            <a:r>
              <a:rPr sz="1238" b="1" spc="-101" dirty="0">
                <a:solidFill>
                  <a:srgbClr val="7DC4CF"/>
                </a:solidFill>
                <a:latin typeface="Tahoma"/>
                <a:cs typeface="Tahoma"/>
              </a:rPr>
              <a:t>DER</a:t>
            </a:r>
            <a:r>
              <a:rPr sz="1238" b="1" spc="-26" dirty="0">
                <a:solidFill>
                  <a:srgbClr val="7DC4CF"/>
                </a:solidFill>
                <a:latin typeface="Tahoma"/>
                <a:cs typeface="Tahoma"/>
              </a:rPr>
              <a:t>S</a:t>
            </a:r>
            <a:endParaRPr sz="1238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" y="1282456"/>
            <a:ext cx="8235315" cy="3307556"/>
            <a:chOff x="0" y="1709940"/>
            <a:chExt cx="10980420" cy="4410075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64147" y="3966464"/>
              <a:ext cx="4464050" cy="2286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3038" y="3777183"/>
              <a:ext cx="896823" cy="52265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117078" y="1857756"/>
              <a:ext cx="228600" cy="3671570"/>
            </a:xfrm>
            <a:custGeom>
              <a:avLst/>
              <a:gdLst/>
              <a:ahLst/>
              <a:cxnLst/>
              <a:rect l="l" t="t" r="r" b="b"/>
              <a:pathLst>
                <a:path w="228600" h="3671570">
                  <a:moveTo>
                    <a:pt x="0" y="3671443"/>
                  </a:moveTo>
                  <a:lnTo>
                    <a:pt x="228600" y="3671443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0" y="3671443"/>
                  </a:lnTo>
                  <a:close/>
                </a:path>
              </a:pathLst>
            </a:custGeom>
            <a:solidFill>
              <a:srgbClr val="7591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79739" y="1709940"/>
              <a:ext cx="443281" cy="8153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3410711"/>
              <a:ext cx="3190494" cy="270891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26619" y="3223069"/>
            <a:ext cx="1372076" cy="622286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146209" marR="3810" indent="-137160">
              <a:lnSpc>
                <a:spcPct val="102699"/>
              </a:lnSpc>
              <a:spcBef>
                <a:spcPts val="68"/>
              </a:spcBef>
              <a:buAutoNum type="arabicPeriod"/>
              <a:tabLst>
                <a:tab pos="156209" algn="l"/>
              </a:tabLst>
            </a:pP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Asosiasi Audit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Intern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Pemerintah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Indonesia </a:t>
            </a:r>
            <a:r>
              <a:rPr sz="975" spc="-296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(AAIPI)</a:t>
            </a:r>
            <a:endParaRPr sz="975">
              <a:latin typeface="Tahoma"/>
              <a:cs typeface="Tahoma"/>
            </a:endParaRPr>
          </a:p>
          <a:p>
            <a:pPr marL="155258" indent="-146209">
              <a:spcBef>
                <a:spcPts val="26"/>
              </a:spcBef>
              <a:buAutoNum type="arabicPeriod"/>
              <a:tabLst>
                <a:tab pos="155734" algn="l"/>
              </a:tabLst>
            </a:pP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Masyarakat</a:t>
            </a:r>
            <a:endParaRPr sz="975">
              <a:latin typeface="Tahoma"/>
              <a:cs typeface="Tahoma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89962" y="977264"/>
            <a:ext cx="2611184" cy="2032826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2642045" y="1566672"/>
            <a:ext cx="1517333" cy="768737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238125" indent="-228600">
              <a:spcBef>
                <a:spcPts val="98"/>
              </a:spcBef>
              <a:buAutoNum type="arabicPeriod"/>
              <a:tabLst>
                <a:tab pos="237649" algn="l"/>
                <a:tab pos="238125" algn="l"/>
              </a:tabLst>
            </a:pP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Menteri</a:t>
            </a:r>
            <a:r>
              <a:rPr sz="975" spc="-30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PUPR</a:t>
            </a:r>
            <a:endParaRPr sz="975">
              <a:latin typeface="Tahoma"/>
              <a:cs typeface="Tahoma"/>
            </a:endParaRPr>
          </a:p>
          <a:p>
            <a:pPr marL="238125" indent="-228600">
              <a:spcBef>
                <a:spcPts val="38"/>
              </a:spcBef>
              <a:buAutoNum type="arabicPeriod"/>
              <a:tabLst>
                <a:tab pos="237649" algn="l"/>
                <a:tab pos="238125" algn="l"/>
              </a:tabLst>
            </a:pP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Irjen</a:t>
            </a:r>
            <a:r>
              <a:rPr sz="975" spc="-8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Kemen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PUPR</a:t>
            </a:r>
            <a:endParaRPr sz="975">
              <a:latin typeface="Tahoma"/>
              <a:cs typeface="Tahoma"/>
            </a:endParaRPr>
          </a:p>
          <a:p>
            <a:pPr marL="238125" marR="3810" indent="-228600">
              <a:lnSpc>
                <a:spcPct val="102299"/>
              </a:lnSpc>
              <a:buAutoNum type="arabicPeriod"/>
              <a:tabLst>
                <a:tab pos="237649" algn="l"/>
                <a:tab pos="238125" algn="l"/>
              </a:tabLst>
            </a:pPr>
            <a:r>
              <a:rPr sz="975" spc="-4" dirty="0">
                <a:solidFill>
                  <a:srgbClr val="212A35"/>
                </a:solidFill>
                <a:latin typeface="Tahoma"/>
                <a:cs typeface="Tahoma"/>
              </a:rPr>
              <a:t>Para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Pimpinan</a:t>
            </a:r>
            <a:r>
              <a:rPr sz="975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15" dirty="0">
                <a:solidFill>
                  <a:srgbClr val="212A35"/>
                </a:solidFill>
                <a:latin typeface="Tahoma"/>
                <a:cs typeface="Tahoma"/>
              </a:rPr>
              <a:t>UNOR </a:t>
            </a:r>
            <a:r>
              <a:rPr sz="975" spc="19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lainnya</a:t>
            </a:r>
            <a:r>
              <a:rPr sz="975" spc="-15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di</a:t>
            </a:r>
            <a:r>
              <a:rPr sz="975" spc="-11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Kementerian</a:t>
            </a:r>
            <a:endParaRPr sz="975">
              <a:latin typeface="Tahoma"/>
              <a:cs typeface="Tahoma"/>
            </a:endParaRPr>
          </a:p>
          <a:p>
            <a:pPr marL="238125">
              <a:spcBef>
                <a:spcPts val="34"/>
              </a:spcBef>
            </a:pP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PUPR</a:t>
            </a:r>
            <a:endParaRPr sz="975">
              <a:latin typeface="Tahoma"/>
              <a:cs typeface="Tahoma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63675" y="2531744"/>
            <a:ext cx="2610041" cy="198482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2613469" y="3325521"/>
            <a:ext cx="1027748" cy="313067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238125" indent="-228600">
              <a:spcBef>
                <a:spcPts val="101"/>
              </a:spcBef>
              <a:buAutoNum type="arabicPeriod"/>
              <a:tabLst>
                <a:tab pos="237649" algn="l"/>
                <a:tab pos="238125" algn="l"/>
              </a:tabLst>
            </a:pPr>
            <a:r>
              <a:rPr sz="975" dirty="0">
                <a:solidFill>
                  <a:srgbClr val="212A35"/>
                </a:solidFill>
                <a:latin typeface="Tahoma"/>
                <a:cs typeface="Tahoma"/>
              </a:rPr>
              <a:t>Penyedia</a:t>
            </a:r>
            <a:r>
              <a:rPr sz="975" spc="-15" dirty="0">
                <a:solidFill>
                  <a:srgbClr val="212A35"/>
                </a:solidFill>
                <a:latin typeface="Tahoma"/>
                <a:cs typeface="Tahoma"/>
              </a:rPr>
              <a:t> </a:t>
            </a:r>
            <a:r>
              <a:rPr sz="975" spc="8" dirty="0">
                <a:solidFill>
                  <a:srgbClr val="212A35"/>
                </a:solidFill>
                <a:latin typeface="Tahoma"/>
                <a:cs typeface="Tahoma"/>
              </a:rPr>
              <a:t>Jasa</a:t>
            </a:r>
            <a:endParaRPr sz="975">
              <a:latin typeface="Tahoma"/>
              <a:cs typeface="Tahoma"/>
            </a:endParaRPr>
          </a:p>
          <a:p>
            <a:pPr marL="238125" indent="-228600">
              <a:spcBef>
                <a:spcPts val="38"/>
              </a:spcBef>
              <a:buAutoNum type="arabicPeriod"/>
              <a:tabLst>
                <a:tab pos="237649" algn="l"/>
                <a:tab pos="238125" algn="l"/>
              </a:tabLst>
            </a:pPr>
            <a:r>
              <a:rPr sz="975" spc="4" dirty="0">
                <a:solidFill>
                  <a:srgbClr val="212A35"/>
                </a:solidFill>
                <a:latin typeface="Tahoma"/>
                <a:cs typeface="Tahoma"/>
              </a:rPr>
              <a:t>Investor</a:t>
            </a:r>
            <a:endParaRPr sz="975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69485" y="1144712"/>
            <a:ext cx="628174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34" dirty="0">
                <a:solidFill>
                  <a:srgbClr val="FFFFFF"/>
                </a:solidFill>
                <a:latin typeface="Tahoma"/>
                <a:cs typeface="Tahoma"/>
              </a:rPr>
              <a:t>Influence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4850" y="1097821"/>
            <a:ext cx="647224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94" dirty="0">
                <a:solidFill>
                  <a:srgbClr val="FFD966"/>
                </a:solidFill>
                <a:latin typeface="Tahoma"/>
                <a:cs typeface="Tahoma"/>
              </a:rPr>
              <a:t>LATENTS</a:t>
            </a:r>
            <a:endParaRPr sz="1238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064955" y="1130301"/>
            <a:ext cx="942023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109" dirty="0">
                <a:solidFill>
                  <a:srgbClr val="8B9FC5"/>
                </a:solidFill>
                <a:latin typeface="Tahoma"/>
                <a:cs typeface="Tahoma"/>
              </a:rPr>
              <a:t>P</a:t>
            </a:r>
            <a:r>
              <a:rPr sz="1238" b="1" spc="-101" dirty="0">
                <a:solidFill>
                  <a:srgbClr val="8B9FC5"/>
                </a:solidFill>
                <a:latin typeface="Tahoma"/>
                <a:cs typeface="Tahoma"/>
              </a:rPr>
              <a:t>R</a:t>
            </a:r>
            <a:r>
              <a:rPr sz="1238" b="1" spc="-113" dirty="0">
                <a:solidFill>
                  <a:srgbClr val="8B9FC5"/>
                </a:solidFill>
                <a:latin typeface="Tahoma"/>
                <a:cs typeface="Tahoma"/>
              </a:rPr>
              <a:t>O</a:t>
            </a:r>
            <a:r>
              <a:rPr sz="1238" b="1" spc="-109" dirty="0">
                <a:solidFill>
                  <a:srgbClr val="8B9FC5"/>
                </a:solidFill>
                <a:latin typeface="Tahoma"/>
                <a:cs typeface="Tahoma"/>
              </a:rPr>
              <a:t>MOTO</a:t>
            </a:r>
            <a:r>
              <a:rPr sz="1238" b="1" spc="-101" dirty="0">
                <a:solidFill>
                  <a:srgbClr val="8B9FC5"/>
                </a:solidFill>
                <a:latin typeface="Tahoma"/>
                <a:cs typeface="Tahoma"/>
              </a:rPr>
              <a:t>R</a:t>
            </a:r>
            <a:r>
              <a:rPr sz="1238" b="1" spc="-26" dirty="0">
                <a:solidFill>
                  <a:srgbClr val="8B9FC5"/>
                </a:solidFill>
                <a:latin typeface="Tahoma"/>
                <a:cs typeface="Tahoma"/>
              </a:rPr>
              <a:t>S</a:t>
            </a:r>
            <a:endParaRPr sz="1238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31332" y="4089052"/>
            <a:ext cx="869633" cy="20300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1238" b="1" spc="-101" dirty="0">
                <a:solidFill>
                  <a:srgbClr val="7DC4CF"/>
                </a:solidFill>
                <a:latin typeface="Tahoma"/>
                <a:cs typeface="Tahoma"/>
              </a:rPr>
              <a:t>DEF</a:t>
            </a:r>
            <a:r>
              <a:rPr sz="1238" b="1" spc="-98" dirty="0">
                <a:solidFill>
                  <a:srgbClr val="7DC4CF"/>
                </a:solidFill>
                <a:latin typeface="Tahoma"/>
                <a:cs typeface="Tahoma"/>
              </a:rPr>
              <a:t>E</a:t>
            </a:r>
            <a:r>
              <a:rPr sz="1238" b="1" spc="-113" dirty="0">
                <a:solidFill>
                  <a:srgbClr val="7DC4CF"/>
                </a:solidFill>
                <a:latin typeface="Tahoma"/>
                <a:cs typeface="Tahoma"/>
              </a:rPr>
              <a:t>N</a:t>
            </a:r>
            <a:r>
              <a:rPr sz="1238" b="1" spc="-101" dirty="0">
                <a:solidFill>
                  <a:srgbClr val="7DC4CF"/>
                </a:solidFill>
                <a:latin typeface="Tahoma"/>
                <a:cs typeface="Tahoma"/>
              </a:rPr>
              <a:t>DER</a:t>
            </a:r>
            <a:r>
              <a:rPr sz="1238" b="1" spc="-26" dirty="0">
                <a:solidFill>
                  <a:srgbClr val="7DC4CF"/>
                </a:solidFill>
                <a:latin typeface="Tahoma"/>
                <a:cs typeface="Tahoma"/>
              </a:rPr>
              <a:t>S</a:t>
            </a:r>
            <a:endParaRPr sz="1238">
              <a:latin typeface="Tahoma"/>
              <a:cs typeface="Tahom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231477" y="1328013"/>
            <a:ext cx="3460909" cy="2849880"/>
            <a:chOff x="308635" y="1770684"/>
            <a:chExt cx="4614545" cy="3799840"/>
          </a:xfrm>
        </p:grpSpPr>
        <p:sp>
          <p:nvSpPr>
            <p:cNvPr id="42" name="object 42"/>
            <p:cNvSpPr/>
            <p:nvPr/>
          </p:nvSpPr>
          <p:spPr>
            <a:xfrm>
              <a:off x="2975610" y="2042032"/>
              <a:ext cx="228600" cy="3528060"/>
            </a:xfrm>
            <a:custGeom>
              <a:avLst/>
              <a:gdLst/>
              <a:ahLst/>
              <a:cxnLst/>
              <a:rect l="l" t="t" r="r" b="b"/>
              <a:pathLst>
                <a:path w="228600" h="3528060">
                  <a:moveTo>
                    <a:pt x="228600" y="1741678"/>
                  </a:moveTo>
                  <a:lnTo>
                    <a:pt x="0" y="1741678"/>
                  </a:lnTo>
                  <a:lnTo>
                    <a:pt x="0" y="3527933"/>
                  </a:lnTo>
                  <a:lnTo>
                    <a:pt x="228600" y="3527933"/>
                  </a:lnTo>
                  <a:lnTo>
                    <a:pt x="228600" y="1741678"/>
                  </a:lnTo>
                  <a:close/>
                </a:path>
                <a:path w="228600" h="3528060">
                  <a:moveTo>
                    <a:pt x="228600" y="0"/>
                  </a:moveTo>
                  <a:lnTo>
                    <a:pt x="0" y="0"/>
                  </a:lnTo>
                  <a:lnTo>
                    <a:pt x="0" y="1513078"/>
                  </a:lnTo>
                  <a:lnTo>
                    <a:pt x="228600" y="1513078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7591BA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3" name="object 4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0895" y="1770684"/>
              <a:ext cx="410844" cy="83726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8635" y="3555110"/>
              <a:ext cx="4464024" cy="2286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26153" y="3365830"/>
              <a:ext cx="896823" cy="522655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3680270" y="2646614"/>
            <a:ext cx="537686" cy="1716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050" b="1" spc="-26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050" b="1" spc="-34" dirty="0">
                <a:solidFill>
                  <a:srgbClr val="FFFFFF"/>
                </a:solidFill>
                <a:latin typeface="Tahoma"/>
                <a:cs typeface="Tahoma"/>
              </a:rPr>
              <a:t>nteres</a:t>
            </a:r>
            <a:r>
              <a:rPr sz="1050" b="1" spc="-23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endParaRPr sz="1050">
              <a:latin typeface="Tahoma"/>
              <a:cs typeface="Tahom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145" y="4173407"/>
            <a:ext cx="1532096" cy="202941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28575">
              <a:spcBef>
                <a:spcPts val="98"/>
              </a:spcBef>
            </a:pPr>
            <a:r>
              <a:rPr sz="788" b="1" spc="-68" dirty="0">
                <a:solidFill>
                  <a:srgbClr val="FFFFFF"/>
                </a:solidFill>
                <a:latin typeface="Tahoma"/>
                <a:cs typeface="Tahoma"/>
              </a:rPr>
              <a:t>Keterangan</a:t>
            </a:r>
            <a:r>
              <a:rPr sz="1856" b="1" spc="-101" baseline="15151" dirty="0">
                <a:solidFill>
                  <a:srgbClr val="D3AEB8"/>
                </a:solidFill>
                <a:latin typeface="Tahoma"/>
                <a:cs typeface="Tahoma"/>
              </a:rPr>
              <a:t>A</a:t>
            </a:r>
            <a:r>
              <a:rPr sz="788" b="1" spc="-68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788" b="1" spc="-4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56" b="1" spc="-140" baseline="15151" dirty="0">
                <a:solidFill>
                  <a:srgbClr val="D3AEB8"/>
                </a:solidFill>
                <a:latin typeface="Tahoma"/>
                <a:cs typeface="Tahoma"/>
              </a:rPr>
              <a:t>PATHETICS</a:t>
            </a:r>
            <a:endParaRPr sz="1856" baseline="15151">
              <a:latin typeface="Tahoma"/>
              <a:cs typeface="Tahom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387030" y="610402"/>
            <a:ext cx="818674" cy="264496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650" b="1" spc="-56" dirty="0">
                <a:latin typeface="Tahoma"/>
                <a:cs typeface="Tahoma"/>
              </a:rPr>
              <a:t>BE</a:t>
            </a:r>
            <a:r>
              <a:rPr sz="1650" b="1" spc="-41" dirty="0">
                <a:latin typeface="Tahoma"/>
                <a:cs typeface="Tahoma"/>
              </a:rPr>
              <a:t>F</a:t>
            </a:r>
            <a:r>
              <a:rPr sz="1650" b="1" spc="-56" dirty="0">
                <a:latin typeface="Tahoma"/>
                <a:cs typeface="Tahoma"/>
              </a:rPr>
              <a:t>ORE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496746" y="626138"/>
            <a:ext cx="632936" cy="252954"/>
          </a:xfrm>
          <a:prstGeom prst="rect">
            <a:avLst/>
          </a:prstGeom>
        </p:spPr>
        <p:txBody>
          <a:bodyPr vert="horz" wrap="square" lIns="0" tIns="10478" rIns="0" bIns="0" rtlCol="0">
            <a:spAutoFit/>
          </a:bodyPr>
          <a:lstStyle/>
          <a:p>
            <a:pPr marL="9525">
              <a:spcBef>
                <a:spcPts val="83"/>
              </a:spcBef>
            </a:pPr>
            <a:r>
              <a:rPr sz="1575" b="1" spc="-49" dirty="0">
                <a:latin typeface="Tahoma"/>
                <a:cs typeface="Tahoma"/>
              </a:rPr>
              <a:t>AF</a:t>
            </a:r>
            <a:r>
              <a:rPr sz="1575" b="1" spc="-53" dirty="0">
                <a:latin typeface="Tahoma"/>
                <a:cs typeface="Tahoma"/>
              </a:rPr>
              <a:t>TER</a:t>
            </a:r>
            <a:endParaRPr sz="1575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97739" y="386430"/>
            <a:ext cx="8739188" cy="3635216"/>
            <a:chOff x="263652" y="515239"/>
            <a:chExt cx="11652250" cy="4846955"/>
          </a:xfrm>
        </p:grpSpPr>
        <p:pic>
          <p:nvPicPr>
            <p:cNvPr id="51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3652" y="3992867"/>
              <a:ext cx="345185" cy="29338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63724" y="5035308"/>
              <a:ext cx="328409" cy="31469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88435" y="4000499"/>
              <a:ext cx="345186" cy="29489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73623" y="5021567"/>
              <a:ext cx="328409" cy="31624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12491" y="2994672"/>
              <a:ext cx="329958" cy="31469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79291" y="1872983"/>
              <a:ext cx="345186" cy="29338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40096" y="2985528"/>
              <a:ext cx="329958" cy="31469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74307" y="1964423"/>
              <a:ext cx="345186" cy="29338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572756" y="3390887"/>
              <a:ext cx="328409" cy="31624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335267" y="4363199"/>
              <a:ext cx="345186" cy="293382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601711" y="5035308"/>
              <a:ext cx="329958" cy="31469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566404" y="4361675"/>
              <a:ext cx="346697" cy="29338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585447" y="5045951"/>
              <a:ext cx="329958" cy="316242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570208" y="3441179"/>
              <a:ext cx="329958" cy="316242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68224" y="1900428"/>
              <a:ext cx="345185" cy="29489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81644" y="1944611"/>
              <a:ext cx="345185" cy="29338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29269" y="515239"/>
              <a:ext cx="1661667" cy="1661667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3161633" y="689222"/>
            <a:ext cx="2805113" cy="166936"/>
          </a:xfrm>
          <a:prstGeom prst="rect">
            <a:avLst/>
          </a:prstGeom>
        </p:spPr>
        <p:txBody>
          <a:bodyPr vert="horz" wrap="square" lIns="0" tIns="10953" rIns="0" bIns="0" rtlCol="0">
            <a:spAutoFit/>
          </a:bodyPr>
          <a:lstStyle/>
          <a:p>
            <a:pPr marL="9525">
              <a:spcBef>
                <a:spcPts val="86"/>
              </a:spcBef>
            </a:pPr>
            <a:r>
              <a:rPr sz="975" b="1" dirty="0">
                <a:latin typeface="Tahoma"/>
                <a:cs typeface="Tahoma"/>
              </a:rPr>
              <a:t>Hasil</a:t>
            </a:r>
            <a:r>
              <a:rPr sz="975" b="1" spc="-23" dirty="0">
                <a:latin typeface="Tahoma"/>
                <a:cs typeface="Tahoma"/>
              </a:rPr>
              <a:t> </a:t>
            </a:r>
            <a:r>
              <a:rPr sz="975" b="1" spc="-4" dirty="0">
                <a:latin typeface="Tahoma"/>
                <a:cs typeface="Tahoma"/>
              </a:rPr>
              <a:t>Strategi</a:t>
            </a:r>
            <a:r>
              <a:rPr sz="975" b="1" dirty="0">
                <a:latin typeface="Tahoma"/>
                <a:cs typeface="Tahoma"/>
              </a:rPr>
              <a:t> </a:t>
            </a:r>
            <a:r>
              <a:rPr sz="975" b="1" spc="-8" dirty="0">
                <a:latin typeface="Tahoma"/>
                <a:cs typeface="Tahoma"/>
              </a:rPr>
              <a:t>Komunikasi</a:t>
            </a:r>
            <a:r>
              <a:rPr sz="975" b="1" dirty="0">
                <a:latin typeface="Tahoma"/>
                <a:cs typeface="Tahoma"/>
              </a:rPr>
              <a:t> </a:t>
            </a:r>
            <a:r>
              <a:rPr sz="975" b="1" spc="-4" dirty="0">
                <a:latin typeface="Tahoma"/>
                <a:cs typeface="Tahoma"/>
              </a:rPr>
              <a:t>pada</a:t>
            </a:r>
            <a:r>
              <a:rPr sz="975" b="1" spc="-11" dirty="0">
                <a:latin typeface="Tahoma"/>
                <a:cs typeface="Tahoma"/>
              </a:rPr>
              <a:t> </a:t>
            </a:r>
            <a:r>
              <a:rPr sz="1013" b="1" spc="-26" dirty="0">
                <a:latin typeface="Tahoma"/>
                <a:cs typeface="Tahoma"/>
              </a:rPr>
              <a:t>Stakeholders</a:t>
            </a:r>
            <a:endParaRPr sz="1013">
              <a:latin typeface="Tahoma"/>
              <a:cs typeface="Tahom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339340" y="561889"/>
            <a:ext cx="4511040" cy="282893"/>
          </a:xfrm>
          <a:custGeom>
            <a:avLst/>
            <a:gdLst/>
            <a:ahLst/>
            <a:cxnLst/>
            <a:rect l="l" t="t" r="r" b="b"/>
            <a:pathLst>
              <a:path w="6014720" h="377190">
                <a:moveTo>
                  <a:pt x="0" y="295517"/>
                </a:moveTo>
                <a:lnTo>
                  <a:pt x="52410" y="285779"/>
                </a:lnTo>
                <a:lnTo>
                  <a:pt x="104809" y="276051"/>
                </a:lnTo>
                <a:lnTo>
                  <a:pt x="157186" y="266346"/>
                </a:lnTo>
                <a:lnTo>
                  <a:pt x="209531" y="256674"/>
                </a:lnTo>
                <a:lnTo>
                  <a:pt x="261831" y="247046"/>
                </a:lnTo>
                <a:lnTo>
                  <a:pt x="314078" y="237471"/>
                </a:lnTo>
                <a:lnTo>
                  <a:pt x="366259" y="227962"/>
                </a:lnTo>
                <a:lnTo>
                  <a:pt x="418365" y="218527"/>
                </a:lnTo>
                <a:lnTo>
                  <a:pt x="470385" y="209180"/>
                </a:lnTo>
                <a:lnTo>
                  <a:pt x="522308" y="199929"/>
                </a:lnTo>
                <a:lnTo>
                  <a:pt x="574124" y="190785"/>
                </a:lnTo>
                <a:lnTo>
                  <a:pt x="625821" y="181760"/>
                </a:lnTo>
                <a:lnTo>
                  <a:pt x="677389" y="172863"/>
                </a:lnTo>
                <a:lnTo>
                  <a:pt x="728818" y="164106"/>
                </a:lnTo>
                <a:lnTo>
                  <a:pt x="780097" y="155500"/>
                </a:lnTo>
                <a:lnTo>
                  <a:pt x="831215" y="147054"/>
                </a:lnTo>
                <a:lnTo>
                  <a:pt x="882161" y="138780"/>
                </a:lnTo>
                <a:lnTo>
                  <a:pt x="932925" y="130687"/>
                </a:lnTo>
                <a:lnTo>
                  <a:pt x="983496" y="122788"/>
                </a:lnTo>
                <a:lnTo>
                  <a:pt x="1033864" y="115093"/>
                </a:lnTo>
                <a:lnTo>
                  <a:pt x="1084018" y="107611"/>
                </a:lnTo>
                <a:lnTo>
                  <a:pt x="1133946" y="100354"/>
                </a:lnTo>
                <a:lnTo>
                  <a:pt x="1183639" y="93333"/>
                </a:lnTo>
                <a:lnTo>
                  <a:pt x="1233086" y="86559"/>
                </a:lnTo>
                <a:lnTo>
                  <a:pt x="1282276" y="80041"/>
                </a:lnTo>
                <a:lnTo>
                  <a:pt x="1331199" y="73790"/>
                </a:lnTo>
                <a:lnTo>
                  <a:pt x="1379843" y="67818"/>
                </a:lnTo>
                <a:lnTo>
                  <a:pt x="1428198" y="62135"/>
                </a:lnTo>
                <a:lnTo>
                  <a:pt x="1476254" y="56751"/>
                </a:lnTo>
                <a:lnTo>
                  <a:pt x="1524000" y="51677"/>
                </a:lnTo>
                <a:lnTo>
                  <a:pt x="1578468" y="46214"/>
                </a:lnTo>
                <a:lnTo>
                  <a:pt x="1632105" y="41157"/>
                </a:lnTo>
                <a:lnTo>
                  <a:pt x="1684981" y="36491"/>
                </a:lnTo>
                <a:lnTo>
                  <a:pt x="1737167" y="32199"/>
                </a:lnTo>
                <a:lnTo>
                  <a:pt x="1788736" y="28266"/>
                </a:lnTo>
                <a:lnTo>
                  <a:pt x="1839758" y="24676"/>
                </a:lnTo>
                <a:lnTo>
                  <a:pt x="1890304" y="21414"/>
                </a:lnTo>
                <a:lnTo>
                  <a:pt x="1940445" y="18464"/>
                </a:lnTo>
                <a:lnTo>
                  <a:pt x="1990253" y="15810"/>
                </a:lnTo>
                <a:lnTo>
                  <a:pt x="2039799" y="13437"/>
                </a:lnTo>
                <a:lnTo>
                  <a:pt x="2089153" y="11329"/>
                </a:lnTo>
                <a:lnTo>
                  <a:pt x="2138388" y="9471"/>
                </a:lnTo>
                <a:lnTo>
                  <a:pt x="2187574" y="7846"/>
                </a:lnTo>
                <a:lnTo>
                  <a:pt x="2236783" y="6440"/>
                </a:lnTo>
                <a:lnTo>
                  <a:pt x="2286086" y="5236"/>
                </a:lnTo>
                <a:lnTo>
                  <a:pt x="2335553" y="4218"/>
                </a:lnTo>
                <a:lnTo>
                  <a:pt x="2385257" y="3372"/>
                </a:lnTo>
                <a:lnTo>
                  <a:pt x="2435268" y="2682"/>
                </a:lnTo>
                <a:lnTo>
                  <a:pt x="2485657" y="2131"/>
                </a:lnTo>
                <a:lnTo>
                  <a:pt x="2536496" y="1704"/>
                </a:lnTo>
                <a:lnTo>
                  <a:pt x="2587856" y="1386"/>
                </a:lnTo>
                <a:lnTo>
                  <a:pt x="2639808" y="1161"/>
                </a:lnTo>
                <a:lnTo>
                  <a:pt x="2692423" y="1014"/>
                </a:lnTo>
                <a:lnTo>
                  <a:pt x="2745772" y="927"/>
                </a:lnTo>
                <a:lnTo>
                  <a:pt x="2799928" y="887"/>
                </a:lnTo>
                <a:lnTo>
                  <a:pt x="2854960" y="877"/>
                </a:lnTo>
                <a:lnTo>
                  <a:pt x="2901706" y="843"/>
                </a:lnTo>
                <a:lnTo>
                  <a:pt x="2948846" y="753"/>
                </a:lnTo>
                <a:lnTo>
                  <a:pt x="2996364" y="624"/>
                </a:lnTo>
                <a:lnTo>
                  <a:pt x="3044241" y="473"/>
                </a:lnTo>
                <a:lnTo>
                  <a:pt x="3092460" y="317"/>
                </a:lnTo>
                <a:lnTo>
                  <a:pt x="3141003" y="175"/>
                </a:lnTo>
                <a:lnTo>
                  <a:pt x="3189855" y="63"/>
                </a:lnTo>
                <a:lnTo>
                  <a:pt x="3238996" y="0"/>
                </a:lnTo>
                <a:lnTo>
                  <a:pt x="3288410" y="1"/>
                </a:lnTo>
                <a:lnTo>
                  <a:pt x="3338080" y="85"/>
                </a:lnTo>
                <a:lnTo>
                  <a:pt x="3387988" y="269"/>
                </a:lnTo>
                <a:lnTo>
                  <a:pt x="3438116" y="570"/>
                </a:lnTo>
                <a:lnTo>
                  <a:pt x="3488448" y="1005"/>
                </a:lnTo>
                <a:lnTo>
                  <a:pt x="3538966" y="1593"/>
                </a:lnTo>
                <a:lnTo>
                  <a:pt x="3589653" y="2351"/>
                </a:lnTo>
                <a:lnTo>
                  <a:pt x="3640491" y="3295"/>
                </a:lnTo>
                <a:lnTo>
                  <a:pt x="3691464" y="4443"/>
                </a:lnTo>
                <a:lnTo>
                  <a:pt x="3742553" y="5812"/>
                </a:lnTo>
                <a:lnTo>
                  <a:pt x="3793741" y="7421"/>
                </a:lnTo>
                <a:lnTo>
                  <a:pt x="3845011" y="9286"/>
                </a:lnTo>
                <a:lnTo>
                  <a:pt x="3896346" y="11424"/>
                </a:lnTo>
                <a:lnTo>
                  <a:pt x="3947729" y="13853"/>
                </a:lnTo>
                <a:lnTo>
                  <a:pt x="3999141" y="16591"/>
                </a:lnTo>
                <a:lnTo>
                  <a:pt x="4050566" y="19654"/>
                </a:lnTo>
                <a:lnTo>
                  <a:pt x="4101987" y="23061"/>
                </a:lnTo>
                <a:lnTo>
                  <a:pt x="4153385" y="26828"/>
                </a:lnTo>
                <a:lnTo>
                  <a:pt x="4204744" y="30973"/>
                </a:lnTo>
                <a:lnTo>
                  <a:pt x="4256046" y="35513"/>
                </a:lnTo>
                <a:lnTo>
                  <a:pt x="4307275" y="40465"/>
                </a:lnTo>
                <a:lnTo>
                  <a:pt x="4358411" y="45848"/>
                </a:lnTo>
                <a:lnTo>
                  <a:pt x="4409439" y="51677"/>
                </a:lnTo>
                <a:lnTo>
                  <a:pt x="4882453" y="128891"/>
                </a:lnTo>
                <a:lnTo>
                  <a:pt x="5409580" y="237716"/>
                </a:lnTo>
                <a:lnTo>
                  <a:pt x="5837957" y="334802"/>
                </a:lnTo>
                <a:lnTo>
                  <a:pt x="6014720" y="376797"/>
                </a:lnTo>
              </a:path>
            </a:pathLst>
          </a:custGeom>
          <a:ln w="38100">
            <a:solidFill>
              <a:srgbClr val="172C51"/>
            </a:solidFill>
            <a:prstDash val="lgDash"/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1" name="object 71"/>
          <p:cNvSpPr txBox="1"/>
          <p:nvPr/>
        </p:nvSpPr>
        <p:spPr>
          <a:xfrm>
            <a:off x="36196" y="4348720"/>
            <a:ext cx="7739539" cy="514660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180975" indent="-171450">
              <a:lnSpc>
                <a:spcPts val="975"/>
              </a:lnSpc>
              <a:spcBef>
                <a:spcPts val="94"/>
              </a:spcBef>
              <a:buAutoNum type="arabicPeriod"/>
              <a:tabLst>
                <a:tab pos="180975" algn="l"/>
              </a:tabLst>
            </a:pPr>
            <a:r>
              <a:rPr sz="825" spc="-15" dirty="0">
                <a:solidFill>
                  <a:srgbClr val="FFFFFF"/>
                </a:solidFill>
                <a:latin typeface="Tahoma"/>
                <a:cs typeface="Tahoma"/>
              </a:rPr>
              <a:t>Promotors</a:t>
            </a:r>
            <a:r>
              <a:rPr sz="8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788" spc="5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kepentingan</a:t>
            </a:r>
            <a:r>
              <a:rPr sz="788" spc="4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besar</a:t>
            </a:r>
            <a:r>
              <a:rPr sz="788" spc="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terhadap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juga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kekuatan</a:t>
            </a:r>
            <a:r>
              <a:rPr sz="788" spc="4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membantu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membuatnya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berhasil</a:t>
            </a:r>
            <a:r>
              <a:rPr sz="788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(atau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menggagalkannya);</a:t>
            </a:r>
            <a:endParaRPr sz="788" dirty="0">
              <a:latin typeface="Tahoma"/>
              <a:cs typeface="Tahoma"/>
            </a:endParaRPr>
          </a:p>
          <a:p>
            <a:pPr marL="180975" indent="-171450">
              <a:lnSpc>
                <a:spcPts val="964"/>
              </a:lnSpc>
              <a:buAutoNum type="arabicPeriod"/>
              <a:tabLst>
                <a:tab pos="180975" algn="l"/>
              </a:tabLst>
            </a:pPr>
            <a:r>
              <a:rPr sz="825" spc="-15" dirty="0">
                <a:solidFill>
                  <a:srgbClr val="FFFFFF"/>
                </a:solidFill>
                <a:latin typeface="Tahoma"/>
                <a:cs typeface="Tahoma"/>
              </a:rPr>
              <a:t>Defenders</a:t>
            </a:r>
            <a:r>
              <a:rPr sz="8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788" spc="4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kepentingan</a:t>
            </a:r>
            <a:r>
              <a:rPr sz="788" spc="3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pribadi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menyuarakan</a:t>
            </a:r>
            <a:r>
              <a:rPr sz="788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komunitas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tetapi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kekuatannya</a:t>
            </a:r>
            <a:r>
              <a:rPr sz="788" spc="4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dirty="0">
                <a:solidFill>
                  <a:srgbClr val="FFFFFF"/>
                </a:solidFill>
                <a:latin typeface="Tahoma"/>
                <a:cs typeface="Tahoma"/>
              </a:rPr>
              <a:t>kecil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mempengaruhi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kegiatan;</a:t>
            </a:r>
            <a:endParaRPr sz="788" dirty="0">
              <a:latin typeface="Tahoma"/>
              <a:cs typeface="Tahoma"/>
            </a:endParaRPr>
          </a:p>
          <a:p>
            <a:pPr marL="180975" indent="-171450">
              <a:lnSpc>
                <a:spcPts val="960"/>
              </a:lnSpc>
              <a:buAutoNum type="arabicPeriod"/>
              <a:tabLst>
                <a:tab pos="180975" algn="l"/>
              </a:tabLst>
            </a:pPr>
            <a:r>
              <a:rPr sz="825" spc="-11" dirty="0">
                <a:solidFill>
                  <a:srgbClr val="FFFFFF"/>
                </a:solidFill>
                <a:latin typeface="Tahoma"/>
                <a:cs typeface="Tahoma"/>
              </a:rPr>
              <a:t>Latents</a:t>
            </a:r>
            <a:r>
              <a:rPr sz="788" spc="-11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788" spc="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788" spc="5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kepentingan</a:t>
            </a:r>
            <a:r>
              <a:rPr sz="788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khusus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mapun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dirty="0">
                <a:solidFill>
                  <a:srgbClr val="FFFFFF"/>
                </a:solidFill>
                <a:latin typeface="Tahoma"/>
                <a:cs typeface="Tahoma"/>
              </a:rPr>
              <a:t>terlibat</a:t>
            </a:r>
            <a:r>
              <a:rPr sz="788" spc="3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sz="788" spc="2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kegiatan,</a:t>
            </a:r>
            <a:r>
              <a:rPr sz="788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tetapi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788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kekuatan</a:t>
            </a:r>
            <a:r>
              <a:rPr sz="788" spc="3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besar</a:t>
            </a:r>
            <a:r>
              <a:rPr sz="788" spc="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mempengaruhi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dirty="0">
                <a:solidFill>
                  <a:srgbClr val="FFFFFF"/>
                </a:solidFill>
                <a:latin typeface="Tahoma"/>
                <a:cs typeface="Tahoma"/>
              </a:rPr>
              <a:t>jika</a:t>
            </a:r>
            <a:r>
              <a:rPr sz="788" spc="3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mereka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menjadi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dirty="0">
                <a:solidFill>
                  <a:srgbClr val="FFFFFF"/>
                </a:solidFill>
                <a:latin typeface="Tahoma"/>
                <a:cs typeface="Tahoma"/>
              </a:rPr>
              <a:t>tertarik;</a:t>
            </a:r>
            <a:endParaRPr sz="788" dirty="0">
              <a:latin typeface="Tahoma"/>
              <a:cs typeface="Tahoma"/>
            </a:endParaRPr>
          </a:p>
          <a:p>
            <a:pPr marL="180975" indent="-171450">
              <a:lnSpc>
                <a:spcPts val="971"/>
              </a:lnSpc>
              <a:buAutoNum type="arabicPeriod"/>
              <a:tabLst>
                <a:tab pos="180975" algn="l"/>
              </a:tabLst>
            </a:pPr>
            <a:r>
              <a:rPr sz="825" spc="-11" dirty="0">
                <a:solidFill>
                  <a:srgbClr val="FFFFFF"/>
                </a:solidFill>
                <a:latin typeface="Tahoma"/>
                <a:cs typeface="Tahoma"/>
              </a:rPr>
              <a:t>Apathetics</a:t>
            </a:r>
            <a:r>
              <a:rPr sz="788" spc="-11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kurang</a:t>
            </a:r>
            <a:r>
              <a:rPr sz="788" spc="3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sz="788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kepentingan</a:t>
            </a:r>
            <a:r>
              <a:rPr sz="788" spc="2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8" dirty="0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kekuatan,</a:t>
            </a:r>
            <a:r>
              <a:rPr sz="788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bahkan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mungkin</a:t>
            </a:r>
            <a:r>
              <a:rPr sz="788" spc="3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tidak</a:t>
            </a:r>
            <a:r>
              <a:rPr sz="788" spc="23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mengetahui</a:t>
            </a:r>
            <a:r>
              <a:rPr sz="788" spc="1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adanya</a:t>
            </a:r>
            <a:r>
              <a:rPr sz="788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88" spc="4" dirty="0" err="1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sz="788" spc="4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788" dirty="0">
              <a:latin typeface="Tahoma"/>
              <a:cs typeface="Tahoma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8F950E68-ED4B-BD8E-D42E-1474FE40AED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36237" y="1186494"/>
            <a:ext cx="4220308" cy="29271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1D4B30-B117-C9E3-2180-1446E31D3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123950"/>
            <a:ext cx="8991600" cy="2400657"/>
          </a:xfrm>
        </p:spPr>
        <p:txBody>
          <a:bodyPr/>
          <a:lstStyle/>
          <a:p>
            <a:pPr algn="ctr"/>
            <a:r>
              <a:rPr lang="en-US" sz="2400" b="1" dirty="0"/>
              <a:t>IMPLEMENTASI ORGANISASI PEMBELAJAR </a:t>
            </a:r>
          </a:p>
          <a:p>
            <a:pPr algn="ctr"/>
            <a:endParaRPr lang="en-US" sz="2400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2400" dirty="0"/>
              <a:t>1. HASIL PENGEMBANGAN KOMPETENSI (Tim </a:t>
            </a:r>
            <a:r>
              <a:rPr lang="en-US" sz="2400" dirty="0" err="1"/>
              <a:t>Efektif</a:t>
            </a:r>
            <a:r>
              <a:rPr lang="en-US" sz="2400" dirty="0"/>
              <a:t> dan Stakeholders)</a:t>
            </a:r>
          </a:p>
          <a:p>
            <a:pPr algn="l"/>
            <a:r>
              <a:rPr lang="en-US" sz="2400" dirty="0"/>
              <a:t> </a:t>
            </a:r>
          </a:p>
          <a:p>
            <a:pPr algn="l"/>
            <a:r>
              <a:rPr lang="en-US" sz="2400" dirty="0"/>
              <a:t>2. HASIL PENGEMBANGAN POTENSI DIRI</a:t>
            </a:r>
          </a:p>
        </p:txBody>
      </p:sp>
    </p:spTree>
    <p:extLst>
      <p:ext uri="{BB962C8B-B14F-4D97-AF65-F5344CB8AC3E}">
        <p14:creationId xmlns:p14="http://schemas.microsoft.com/office/powerpoint/2010/main" val="367138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4800" y="138397"/>
            <a:ext cx="883920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32121" marR="3810" indent="-1723073">
              <a:spcBef>
                <a:spcPts val="75"/>
              </a:spcBef>
            </a:pPr>
            <a:r>
              <a:rPr spc="-4" dirty="0">
                <a:latin typeface="Arial Black"/>
                <a:cs typeface="Arial Black"/>
              </a:rPr>
              <a:t>Dokumentasi</a:t>
            </a:r>
            <a:r>
              <a:rPr spc="-56" dirty="0">
                <a:latin typeface="Arial Black"/>
                <a:cs typeface="Arial Black"/>
              </a:rPr>
              <a:t> </a:t>
            </a:r>
            <a:r>
              <a:rPr spc="-8" dirty="0">
                <a:latin typeface="Arial Black"/>
                <a:cs typeface="Arial Black"/>
              </a:rPr>
              <a:t>Pengembangan</a:t>
            </a:r>
            <a:r>
              <a:rPr spc="-11" dirty="0">
                <a:latin typeface="Arial Black"/>
                <a:cs typeface="Arial Black"/>
              </a:rPr>
              <a:t> Potensi</a:t>
            </a:r>
            <a:r>
              <a:rPr spc="-38" dirty="0">
                <a:latin typeface="Arial Black"/>
                <a:cs typeface="Arial Black"/>
              </a:rPr>
              <a:t> </a:t>
            </a:r>
            <a:r>
              <a:rPr spc="-4" dirty="0">
                <a:latin typeface="Arial Black"/>
                <a:cs typeface="Arial Black"/>
              </a:rPr>
              <a:t>Tim</a:t>
            </a:r>
            <a:r>
              <a:rPr spc="-34" dirty="0">
                <a:latin typeface="Arial Black"/>
                <a:cs typeface="Arial Black"/>
              </a:rPr>
              <a:t> </a:t>
            </a:r>
            <a:r>
              <a:rPr spc="-8" dirty="0">
                <a:latin typeface="Arial Black"/>
                <a:cs typeface="Arial Black"/>
              </a:rPr>
              <a:t>Efektif </a:t>
            </a:r>
            <a:r>
              <a:rPr spc="-593" dirty="0">
                <a:latin typeface="Arial Black"/>
                <a:cs typeface="Arial Black"/>
              </a:rPr>
              <a:t> </a:t>
            </a:r>
            <a:r>
              <a:rPr spc="-4" dirty="0">
                <a:latin typeface="Arial Black"/>
                <a:cs typeface="Arial Black"/>
              </a:rPr>
              <a:t>dan</a:t>
            </a:r>
            <a:r>
              <a:rPr spc="-41" dirty="0">
                <a:latin typeface="Arial Black"/>
                <a:cs typeface="Arial Black"/>
              </a:rPr>
              <a:t> </a:t>
            </a:r>
            <a:r>
              <a:rPr spc="-11" dirty="0">
                <a:latin typeface="Arial Black"/>
                <a:cs typeface="Arial Black"/>
              </a:rPr>
              <a:t>Stakeholder </a:t>
            </a:r>
            <a:r>
              <a:rPr spc="-15" dirty="0">
                <a:latin typeface="Arial Black"/>
                <a:cs typeface="Arial Black"/>
              </a:rPr>
              <a:t>Lain</a:t>
            </a:r>
            <a:endParaRPr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77000" y="2266950"/>
            <a:ext cx="2286000" cy="840166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>
              <a:lnSpc>
                <a:spcPct val="101000"/>
              </a:lnSpc>
              <a:spcBef>
                <a:spcPts val="60"/>
              </a:spcBef>
            </a:pPr>
            <a:r>
              <a:rPr sz="1350" spc="-4" dirty="0">
                <a:latin typeface="Calibri"/>
                <a:cs typeface="Calibri"/>
              </a:rPr>
              <a:t>Pemberian </a:t>
            </a:r>
            <a:r>
              <a:rPr sz="1350" spc="-19" dirty="0">
                <a:latin typeface="Calibri"/>
                <a:cs typeface="Calibri"/>
              </a:rPr>
              <a:t>kesempatan </a:t>
            </a:r>
            <a:r>
              <a:rPr sz="1350" spc="-15" dirty="0">
                <a:latin typeface="Calibri"/>
                <a:cs typeface="Calibri"/>
              </a:rPr>
              <a:t> </a:t>
            </a:r>
            <a:r>
              <a:rPr sz="1350" spc="-23" dirty="0">
                <a:latin typeface="Calibri"/>
                <a:cs typeface="Calibri"/>
              </a:rPr>
              <a:t>Staf/ </a:t>
            </a:r>
            <a:r>
              <a:rPr sz="1350" spc="-4" dirty="0">
                <a:latin typeface="Calibri"/>
                <a:cs typeface="Calibri"/>
              </a:rPr>
              <a:t>Tim </a:t>
            </a:r>
            <a:r>
              <a:rPr sz="1350" spc="-23" dirty="0">
                <a:latin typeface="Calibri"/>
                <a:cs typeface="Calibri"/>
              </a:rPr>
              <a:t>Efektif </a:t>
            </a:r>
            <a:r>
              <a:rPr sz="1350" spc="-19" dirty="0">
                <a:latin typeface="Calibri"/>
                <a:cs typeface="Calibri"/>
              </a:rPr>
              <a:t> </a:t>
            </a:r>
            <a:r>
              <a:rPr sz="1350" spc="-15" dirty="0">
                <a:latin typeface="Calibri"/>
                <a:cs typeface="Calibri"/>
              </a:rPr>
              <a:t>memberikan</a:t>
            </a:r>
            <a:r>
              <a:rPr sz="1350" dirty="0">
                <a:latin typeface="Calibri"/>
                <a:cs typeface="Calibri"/>
              </a:rPr>
              <a:t> </a:t>
            </a:r>
            <a:r>
              <a:rPr sz="1350" spc="-4" dirty="0">
                <a:latin typeface="Calibri"/>
                <a:cs typeface="Calibri"/>
              </a:rPr>
              <a:t>penjelasan </a:t>
            </a:r>
            <a:r>
              <a:rPr sz="1350" spc="-293" dirty="0">
                <a:latin typeface="Calibri"/>
                <a:cs typeface="Calibri"/>
              </a:rPr>
              <a:t> </a:t>
            </a:r>
            <a:r>
              <a:rPr sz="1350" spc="-4" dirty="0">
                <a:latin typeface="Calibri"/>
                <a:cs typeface="Calibri"/>
              </a:rPr>
              <a:t>evaluasi </a:t>
            </a:r>
            <a:r>
              <a:rPr sz="1350" spc="-11" dirty="0">
                <a:latin typeface="Calibri"/>
                <a:cs typeface="Calibri"/>
              </a:rPr>
              <a:t>pelaksanaan </a:t>
            </a:r>
            <a:r>
              <a:rPr sz="1350" spc="-8" dirty="0">
                <a:latin typeface="Calibri"/>
                <a:cs typeface="Calibri"/>
              </a:rPr>
              <a:t> </a:t>
            </a:r>
            <a:r>
              <a:rPr sz="1350" spc="-38" dirty="0">
                <a:latin typeface="Calibri"/>
                <a:cs typeface="Calibri"/>
              </a:rPr>
              <a:t>Proper, </a:t>
            </a:r>
            <a:r>
              <a:rPr sz="1350" spc="-4" dirty="0">
                <a:latin typeface="Calibri"/>
                <a:cs typeface="Calibri"/>
              </a:rPr>
              <a:t>pada 11 </a:t>
            </a:r>
            <a:r>
              <a:rPr sz="1350" spc="-8" dirty="0">
                <a:latin typeface="Calibri"/>
                <a:cs typeface="Calibri"/>
              </a:rPr>
              <a:t>Oktober </a:t>
            </a:r>
            <a:r>
              <a:rPr sz="1350" spc="-296" dirty="0">
                <a:latin typeface="Calibri"/>
                <a:cs typeface="Calibri"/>
              </a:rPr>
              <a:t> </a:t>
            </a:r>
            <a:r>
              <a:rPr sz="1350" spc="-19" dirty="0">
                <a:latin typeface="Calibri"/>
                <a:cs typeface="Calibri"/>
              </a:rPr>
              <a:t>2024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17589" y="3191351"/>
            <a:ext cx="2622233" cy="12561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1350" spc="-8" dirty="0">
                <a:latin typeface="Calibri"/>
                <a:cs typeface="Calibri"/>
              </a:rPr>
              <a:t>Evaluasi bersama </a:t>
            </a:r>
            <a:r>
              <a:rPr sz="1350" spc="-11" dirty="0">
                <a:latin typeface="Calibri"/>
                <a:cs typeface="Calibri"/>
              </a:rPr>
              <a:t>para </a:t>
            </a:r>
            <a:r>
              <a:rPr sz="1350" spc="-4" dirty="0">
                <a:latin typeface="Calibri"/>
                <a:cs typeface="Calibri"/>
              </a:rPr>
              <a:t>Tim dari </a:t>
            </a:r>
            <a:r>
              <a:rPr sz="1350" spc="-8" dirty="0">
                <a:latin typeface="Calibri"/>
                <a:cs typeface="Calibri"/>
              </a:rPr>
              <a:t>unsur </a:t>
            </a:r>
            <a:r>
              <a:rPr sz="1350" spc="-296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Universitas, </a:t>
            </a:r>
            <a:r>
              <a:rPr sz="1350" spc="-4" dirty="0">
                <a:latin typeface="Calibri"/>
                <a:cs typeface="Calibri"/>
              </a:rPr>
              <a:t>perwakilan </a:t>
            </a:r>
            <a:r>
              <a:rPr sz="1350" dirty="0">
                <a:latin typeface="Calibri"/>
                <a:cs typeface="Calibri"/>
              </a:rPr>
              <a:t>K/L, </a:t>
            </a:r>
            <a:r>
              <a:rPr sz="1350" spc="-4" dirty="0">
                <a:latin typeface="Calibri"/>
                <a:cs typeface="Calibri"/>
              </a:rPr>
              <a:t>dan </a:t>
            </a:r>
            <a:r>
              <a:rPr sz="1350" dirty="0">
                <a:latin typeface="Calibri"/>
                <a:cs typeface="Calibri"/>
              </a:rPr>
              <a:t> </a:t>
            </a:r>
            <a:r>
              <a:rPr sz="1350" spc="-11" dirty="0">
                <a:latin typeface="Calibri"/>
                <a:cs typeface="Calibri"/>
              </a:rPr>
              <a:t>perencana </a:t>
            </a:r>
            <a:r>
              <a:rPr sz="1350" spc="-8" dirty="0">
                <a:latin typeface="Calibri"/>
                <a:cs typeface="Calibri"/>
              </a:rPr>
              <a:t>Utama </a:t>
            </a:r>
            <a:r>
              <a:rPr sz="1350" dirty="0">
                <a:latin typeface="Calibri"/>
                <a:cs typeface="Calibri"/>
              </a:rPr>
              <a:t>Bappenas, </a:t>
            </a:r>
            <a:r>
              <a:rPr sz="1350" spc="-8" dirty="0">
                <a:latin typeface="Calibri"/>
                <a:cs typeface="Calibri"/>
              </a:rPr>
              <a:t>sebagai </a:t>
            </a:r>
            <a:r>
              <a:rPr sz="1350" spc="-4" dirty="0">
                <a:latin typeface="Calibri"/>
                <a:cs typeface="Calibri"/>
              </a:rPr>
              <a:t> </a:t>
            </a:r>
            <a:r>
              <a:rPr sz="1350" spc="-8" dirty="0">
                <a:latin typeface="Calibri"/>
                <a:cs typeface="Calibri"/>
              </a:rPr>
              <a:t>Penilai </a:t>
            </a:r>
            <a:r>
              <a:rPr sz="1350" spc="-11" dirty="0">
                <a:latin typeface="Calibri"/>
                <a:cs typeface="Calibri"/>
              </a:rPr>
              <a:t>kinerja </a:t>
            </a:r>
            <a:r>
              <a:rPr sz="1350" dirty="0">
                <a:latin typeface="Calibri"/>
                <a:cs typeface="Calibri"/>
              </a:rPr>
              <a:t>pembangunan </a:t>
            </a:r>
            <a:r>
              <a:rPr sz="1350" spc="-8" dirty="0">
                <a:latin typeface="Calibri"/>
                <a:cs typeface="Calibri"/>
              </a:rPr>
              <a:t>provinsi </a:t>
            </a:r>
            <a:r>
              <a:rPr sz="1350" spc="-296" dirty="0">
                <a:latin typeface="Calibri"/>
                <a:cs typeface="Calibri"/>
              </a:rPr>
              <a:t> </a:t>
            </a:r>
            <a:r>
              <a:rPr sz="1350" spc="-4" dirty="0">
                <a:latin typeface="Calibri"/>
                <a:cs typeface="Calibri"/>
              </a:rPr>
              <a:t>dan </a:t>
            </a:r>
            <a:r>
              <a:rPr sz="1350" spc="-8" dirty="0">
                <a:latin typeface="Calibri"/>
                <a:cs typeface="Calibri"/>
              </a:rPr>
              <a:t>kabupaten/ </a:t>
            </a:r>
            <a:r>
              <a:rPr sz="1350" spc="-34" dirty="0">
                <a:latin typeface="Calibri"/>
                <a:cs typeface="Calibri"/>
              </a:rPr>
              <a:t>kota </a:t>
            </a:r>
            <a:r>
              <a:rPr sz="1350" spc="-4" dirty="0">
                <a:latin typeface="Calibri"/>
                <a:cs typeface="Calibri"/>
              </a:rPr>
              <a:t>pada Agustus </a:t>
            </a:r>
            <a:r>
              <a:rPr sz="1350" dirty="0">
                <a:latin typeface="Calibri"/>
                <a:cs typeface="Calibri"/>
              </a:rPr>
              <a:t> </a:t>
            </a:r>
            <a:r>
              <a:rPr sz="1350" spc="-19" dirty="0">
                <a:latin typeface="Calibri"/>
                <a:cs typeface="Calibri"/>
              </a:rPr>
              <a:t>2024</a:t>
            </a:r>
            <a:endParaRPr sz="1350">
              <a:latin typeface="Calibri"/>
              <a:cs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4BDD981-4646-C736-E8A6-C2FE678CAD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47750"/>
            <a:ext cx="5932196" cy="3869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730D10-D546-EC64-3484-57C7A9627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xmlns="" id="{95502A7F-939C-66CC-72DD-EEAAA5E41B36}"/>
              </a:ext>
            </a:extLst>
          </p:cNvPr>
          <p:cNvSpPr txBox="1"/>
          <p:nvPr/>
        </p:nvSpPr>
        <p:spPr>
          <a:xfrm>
            <a:off x="304800" y="138397"/>
            <a:ext cx="8839200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732121" marR="3810" indent="-1723073">
              <a:spcBef>
                <a:spcPts val="75"/>
              </a:spcBef>
            </a:pPr>
            <a:r>
              <a:rPr spc="-4" dirty="0" err="1">
                <a:latin typeface="Arial Black"/>
                <a:cs typeface="Arial Black"/>
              </a:rPr>
              <a:t>Dokumentasi</a:t>
            </a:r>
            <a:r>
              <a:rPr spc="-56" dirty="0">
                <a:latin typeface="Arial Black"/>
                <a:cs typeface="Arial Black"/>
              </a:rPr>
              <a:t> </a:t>
            </a:r>
            <a:r>
              <a:rPr lang="en-US" spc="-56" dirty="0">
                <a:latin typeface="Arial Black"/>
                <a:cs typeface="Arial Black"/>
              </a:rPr>
              <a:t>Hasil </a:t>
            </a:r>
            <a:r>
              <a:rPr spc="-8" dirty="0" err="1">
                <a:latin typeface="Arial Black"/>
                <a:cs typeface="Arial Black"/>
              </a:rPr>
              <a:t>Pengembangan</a:t>
            </a:r>
            <a:r>
              <a:rPr spc="-11" dirty="0">
                <a:latin typeface="Arial Black"/>
                <a:cs typeface="Arial Black"/>
              </a:rPr>
              <a:t> </a:t>
            </a:r>
            <a:r>
              <a:rPr lang="en-US" spc="-11" dirty="0" err="1">
                <a:latin typeface="Arial Black"/>
                <a:cs typeface="Arial Black"/>
              </a:rPr>
              <a:t>Diri</a:t>
            </a:r>
            <a:endParaRPr dirty="0">
              <a:latin typeface="Arial Black"/>
              <a:cs typeface="Arial Black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xmlns="" id="{319B6217-4652-77D6-50BA-105FF0C0C126}"/>
              </a:ext>
            </a:extLst>
          </p:cNvPr>
          <p:cNvSpPr txBox="1"/>
          <p:nvPr/>
        </p:nvSpPr>
        <p:spPr>
          <a:xfrm>
            <a:off x="6477000" y="2266950"/>
            <a:ext cx="2286000" cy="6303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>
              <a:lnSpc>
                <a:spcPct val="101000"/>
              </a:lnSpc>
              <a:spcBef>
                <a:spcPts val="60"/>
              </a:spcBef>
            </a:pPr>
            <a:r>
              <a:rPr lang="en-US" sz="1350" spc="-4" dirty="0" err="1">
                <a:latin typeface="Calibri"/>
                <a:cs typeface="Calibri"/>
              </a:rPr>
              <a:t>Berita</a:t>
            </a:r>
            <a:r>
              <a:rPr lang="en-US" sz="1350" spc="-4" dirty="0">
                <a:latin typeface="Calibri"/>
                <a:cs typeface="Calibri"/>
              </a:rPr>
              <a:t> </a:t>
            </a:r>
            <a:r>
              <a:rPr lang="en-US" sz="1350" spc="-4" dirty="0" err="1">
                <a:latin typeface="Calibri"/>
                <a:cs typeface="Calibri"/>
              </a:rPr>
              <a:t>mengenai</a:t>
            </a:r>
            <a:r>
              <a:rPr lang="en-US" sz="1350" spc="-4" dirty="0">
                <a:latin typeface="Calibri"/>
                <a:cs typeface="Calibri"/>
              </a:rPr>
              <a:t> Kopi </a:t>
            </a:r>
            <a:r>
              <a:rPr lang="en-US" sz="1350" spc="-4" dirty="0" err="1">
                <a:latin typeface="Calibri"/>
                <a:cs typeface="Calibri"/>
              </a:rPr>
              <a:t>Petik</a:t>
            </a:r>
            <a:r>
              <a:rPr lang="en-US" sz="1350" spc="-4" dirty="0">
                <a:latin typeface="Calibri"/>
                <a:cs typeface="Calibri"/>
              </a:rPr>
              <a:t> Merah yang </a:t>
            </a:r>
            <a:r>
              <a:rPr lang="en-US" sz="1350" spc="-4" dirty="0" err="1">
                <a:latin typeface="Calibri"/>
                <a:cs typeface="Calibri"/>
              </a:rPr>
              <a:t>digagas</a:t>
            </a:r>
            <a:r>
              <a:rPr lang="en-US" sz="1350" spc="-4" dirty="0">
                <a:latin typeface="Calibri"/>
                <a:cs typeface="Calibri"/>
              </a:rPr>
              <a:t> oleh </a:t>
            </a:r>
            <a:r>
              <a:rPr lang="en-US" sz="1350" spc="-4" dirty="0" err="1">
                <a:latin typeface="Calibri"/>
                <a:cs typeface="Calibri"/>
              </a:rPr>
              <a:t>peserta</a:t>
            </a:r>
            <a:r>
              <a:rPr lang="en-US" sz="1350" spc="-4" dirty="0">
                <a:latin typeface="Calibri"/>
                <a:cs typeface="Calibri"/>
              </a:rPr>
              <a:t> PKN</a:t>
            </a:r>
            <a:endParaRPr sz="1350" dirty="0">
              <a:latin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E0347AB-D9CB-C537-087A-F4CCA7BA9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79" y="483444"/>
            <a:ext cx="5791200" cy="452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90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>
            <a:extLst>
              <a:ext uri="{FF2B5EF4-FFF2-40B4-BE49-F238E27FC236}">
                <a16:creationId xmlns:a16="http://schemas.microsoft.com/office/drawing/2014/main" xmlns="" id="{3A840583-616D-36B3-BDA4-FF70578FFB5C}"/>
              </a:ext>
            </a:extLst>
          </p:cNvPr>
          <p:cNvSpPr txBox="1"/>
          <p:nvPr/>
        </p:nvSpPr>
        <p:spPr>
          <a:xfrm>
            <a:off x="152400" y="280290"/>
            <a:ext cx="8001000" cy="3687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>
              <a:lnSpc>
                <a:spcPct val="101000"/>
              </a:lnSpc>
              <a:spcBef>
                <a:spcPts val="60"/>
              </a:spcBef>
            </a:pPr>
            <a:r>
              <a:rPr lang="en-US" sz="2400" spc="-4" dirty="0">
                <a:latin typeface="Calibri"/>
                <a:cs typeface="Calibri"/>
              </a:rPr>
              <a:t>Strategi </a:t>
            </a:r>
            <a:r>
              <a:rPr lang="en-US" sz="2400" spc="-4" dirty="0" err="1">
                <a:latin typeface="Calibri"/>
                <a:cs typeface="Calibri"/>
              </a:rPr>
              <a:t>Pengembangan</a:t>
            </a:r>
            <a:r>
              <a:rPr lang="en-US" sz="2400" spc="-4" dirty="0">
                <a:latin typeface="Calibri"/>
                <a:cs typeface="Calibri"/>
              </a:rPr>
              <a:t> </a:t>
            </a:r>
            <a:r>
              <a:rPr lang="en-US" sz="2400" spc="-4" dirty="0" err="1">
                <a:latin typeface="Calibri"/>
                <a:cs typeface="Calibri"/>
              </a:rPr>
              <a:t>Kompetensi</a:t>
            </a:r>
            <a:r>
              <a:rPr lang="en-US" sz="2400" spc="-4" dirty="0">
                <a:latin typeface="Calibri"/>
                <a:cs typeface="Calibri"/>
              </a:rPr>
              <a:t> </a:t>
            </a:r>
            <a:r>
              <a:rPr lang="en-US" sz="2400" spc="-4" dirty="0" err="1">
                <a:latin typeface="Calibri"/>
                <a:cs typeface="Calibri"/>
              </a:rPr>
              <a:t>diri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6E424A3-21FE-7503-2FDD-6A6246CE18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19150"/>
            <a:ext cx="1814513" cy="241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7CDA0E8-5066-261C-024E-5FF05D7F8030}"/>
              </a:ext>
            </a:extLst>
          </p:cNvPr>
          <p:cNvSpPr txBox="1"/>
          <p:nvPr/>
        </p:nvSpPr>
        <p:spPr>
          <a:xfrm>
            <a:off x="152400" y="3239503"/>
            <a:ext cx="1966913" cy="363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3810">
              <a:lnSpc>
                <a:spcPct val="101000"/>
              </a:lnSpc>
              <a:spcBef>
                <a:spcPts val="60"/>
              </a:spcBef>
            </a:pPr>
            <a:r>
              <a:rPr lang="en-US" sz="1800" spc="-4" dirty="0" err="1">
                <a:solidFill>
                  <a:srgbClr val="FF0000"/>
                </a:solidFill>
                <a:latin typeface="Calibri"/>
                <a:cs typeface="Calibri"/>
              </a:rPr>
              <a:t>Konsultansi</a:t>
            </a:r>
            <a:r>
              <a:rPr lang="en-US" sz="1800" spc="-4" dirty="0">
                <a:latin typeface="Calibri"/>
                <a:cs typeface="Calibri"/>
              </a:rPr>
              <a:t> </a:t>
            </a:r>
            <a:endParaRPr lang="en-US" sz="1800" dirty="0">
              <a:latin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EE9CBCF-E1B9-EC03-EE49-8131A785C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819150"/>
            <a:ext cx="1814513" cy="24193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9174BBE-C29C-82E8-9D9E-4EF7BA5C63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65008"/>
            <a:ext cx="3352800" cy="2514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158A22B-DD10-E8A9-0E7C-1FF50065DEF4}"/>
              </a:ext>
            </a:extLst>
          </p:cNvPr>
          <p:cNvSpPr txBox="1"/>
          <p:nvPr/>
        </p:nvSpPr>
        <p:spPr>
          <a:xfrm>
            <a:off x="2838326" y="3279608"/>
            <a:ext cx="4584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-4" dirty="0" err="1">
                <a:solidFill>
                  <a:srgbClr val="FF0000"/>
                </a:solidFill>
                <a:latin typeface="Calibri"/>
                <a:cs typeface="Calibri"/>
              </a:rPr>
              <a:t>Kolaborasi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5CB3B7D-6A57-F30A-D6A1-A6429B7B777F}"/>
              </a:ext>
            </a:extLst>
          </p:cNvPr>
          <p:cNvSpPr txBox="1"/>
          <p:nvPr/>
        </p:nvSpPr>
        <p:spPr>
          <a:xfrm>
            <a:off x="5458326" y="3320716"/>
            <a:ext cx="4584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-4" dirty="0" err="1">
                <a:solidFill>
                  <a:srgbClr val="FF0000"/>
                </a:solidFill>
                <a:latin typeface="Calibri"/>
                <a:cs typeface="Calibri"/>
              </a:rPr>
              <a:t>Bimbtek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678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84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>
            <a:pPr marL="734060" marR="5080">
              <a:lnSpc>
                <a:spcPct val="100000"/>
              </a:lnSpc>
              <a:spcBef>
                <a:spcPts val="880"/>
              </a:spcBef>
            </a:pPr>
            <a:endParaRPr lang="en-ID" sz="1200" dirty="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9224" y="911352"/>
            <a:ext cx="2809875" cy="457200"/>
            <a:chOff x="92298" y="1215136"/>
            <a:chExt cx="3746500" cy="60960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298" y="1215136"/>
              <a:ext cx="3746500" cy="6096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52780" y="1390142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125577" y="0"/>
                  </a:moveTo>
                  <a:lnTo>
                    <a:pt x="76697" y="10120"/>
                  </a:lnTo>
                  <a:lnTo>
                    <a:pt x="36780" y="37718"/>
                  </a:lnTo>
                  <a:lnTo>
                    <a:pt x="9868" y="78652"/>
                  </a:lnTo>
                  <a:lnTo>
                    <a:pt x="0" y="128778"/>
                  </a:lnTo>
                  <a:lnTo>
                    <a:pt x="9868" y="178903"/>
                  </a:lnTo>
                  <a:lnTo>
                    <a:pt x="36780" y="219837"/>
                  </a:lnTo>
                  <a:lnTo>
                    <a:pt x="76697" y="247435"/>
                  </a:lnTo>
                  <a:lnTo>
                    <a:pt x="125577" y="257556"/>
                  </a:lnTo>
                  <a:lnTo>
                    <a:pt x="174450" y="247435"/>
                  </a:lnTo>
                  <a:lnTo>
                    <a:pt x="214363" y="219837"/>
                  </a:lnTo>
                  <a:lnTo>
                    <a:pt x="241274" y="178903"/>
                  </a:lnTo>
                  <a:lnTo>
                    <a:pt x="251142" y="128778"/>
                  </a:lnTo>
                  <a:lnTo>
                    <a:pt x="241274" y="78652"/>
                  </a:lnTo>
                  <a:lnTo>
                    <a:pt x="214363" y="37719"/>
                  </a:lnTo>
                  <a:lnTo>
                    <a:pt x="174450" y="10120"/>
                  </a:lnTo>
                  <a:lnTo>
                    <a:pt x="125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52780" y="1390142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0" y="128778"/>
                  </a:moveTo>
                  <a:lnTo>
                    <a:pt x="9868" y="78652"/>
                  </a:lnTo>
                  <a:lnTo>
                    <a:pt x="36780" y="37718"/>
                  </a:lnTo>
                  <a:lnTo>
                    <a:pt x="76697" y="10120"/>
                  </a:lnTo>
                  <a:lnTo>
                    <a:pt x="125577" y="0"/>
                  </a:lnTo>
                  <a:lnTo>
                    <a:pt x="174450" y="10120"/>
                  </a:lnTo>
                  <a:lnTo>
                    <a:pt x="214363" y="37719"/>
                  </a:lnTo>
                  <a:lnTo>
                    <a:pt x="241274" y="78652"/>
                  </a:lnTo>
                  <a:lnTo>
                    <a:pt x="251142" y="128778"/>
                  </a:lnTo>
                  <a:lnTo>
                    <a:pt x="241274" y="178903"/>
                  </a:lnTo>
                  <a:lnTo>
                    <a:pt x="214363" y="219837"/>
                  </a:lnTo>
                  <a:lnTo>
                    <a:pt x="174450" y="247435"/>
                  </a:lnTo>
                  <a:lnTo>
                    <a:pt x="125577" y="257556"/>
                  </a:lnTo>
                  <a:lnTo>
                    <a:pt x="76697" y="247435"/>
                  </a:lnTo>
                  <a:lnTo>
                    <a:pt x="36780" y="219837"/>
                  </a:lnTo>
                  <a:lnTo>
                    <a:pt x="9868" y="178903"/>
                  </a:lnTo>
                  <a:lnTo>
                    <a:pt x="0" y="1287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9761" y="1008887"/>
            <a:ext cx="121444" cy="2409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1500" b="1" spc="-79" dirty="0">
                <a:latin typeface="Trebuchet MS"/>
                <a:cs typeface="Trebuchet MS"/>
              </a:rPr>
              <a:t>1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6362" y="1015555"/>
            <a:ext cx="3340894" cy="51023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51460">
              <a:spcBef>
                <a:spcPts val="79"/>
              </a:spcBef>
            </a:pPr>
            <a:r>
              <a:rPr sz="1500" b="1" spc="-229" dirty="0">
                <a:latin typeface="Trebuchet MS"/>
                <a:cs typeface="Trebuchet MS"/>
              </a:rPr>
              <a:t>T</a:t>
            </a:r>
            <a:r>
              <a:rPr sz="1500" b="1" spc="-98" dirty="0">
                <a:latin typeface="Trebuchet MS"/>
                <a:cs typeface="Trebuchet MS"/>
              </a:rPr>
              <a:t>ujuan</a:t>
            </a:r>
            <a:r>
              <a:rPr sz="1500" b="1" spc="-188" dirty="0">
                <a:latin typeface="Trebuchet MS"/>
                <a:cs typeface="Trebuchet MS"/>
              </a:rPr>
              <a:t> </a:t>
            </a:r>
            <a:r>
              <a:rPr sz="1500" b="1" spc="-105" dirty="0">
                <a:latin typeface="Trebuchet MS"/>
                <a:cs typeface="Trebuchet MS"/>
              </a:rPr>
              <a:t>Jang</a:t>
            </a:r>
            <a:r>
              <a:rPr sz="1500" b="1" spc="-127" dirty="0">
                <a:latin typeface="Trebuchet MS"/>
                <a:cs typeface="Trebuchet MS"/>
              </a:rPr>
              <a:t>k</a:t>
            </a:r>
            <a:r>
              <a:rPr sz="1500" b="1" spc="-38" dirty="0">
                <a:latin typeface="Trebuchet MS"/>
                <a:cs typeface="Trebuchet MS"/>
              </a:rPr>
              <a:t>a</a:t>
            </a:r>
            <a:r>
              <a:rPr sz="1500" b="1" spc="-161" dirty="0">
                <a:latin typeface="Trebuchet MS"/>
                <a:cs typeface="Trebuchet MS"/>
              </a:rPr>
              <a:t> </a:t>
            </a:r>
            <a:r>
              <a:rPr sz="1500" b="1" spc="-49" dirty="0">
                <a:latin typeface="Trebuchet MS"/>
                <a:cs typeface="Trebuchet MS"/>
              </a:rPr>
              <a:t>P</a:t>
            </a:r>
            <a:r>
              <a:rPr sz="1500" b="1" spc="-79" dirty="0">
                <a:latin typeface="Trebuchet MS"/>
                <a:cs typeface="Trebuchet MS"/>
              </a:rPr>
              <a:t>endek</a:t>
            </a:r>
            <a:endParaRPr sz="1500" dirty="0">
              <a:latin typeface="Trebuchet MS"/>
              <a:cs typeface="Trebuchet MS"/>
            </a:endParaRPr>
          </a:p>
          <a:p>
            <a:pPr marL="9525">
              <a:lnSpc>
                <a:spcPts val="1256"/>
              </a:lnSpc>
              <a:spcBef>
                <a:spcPts val="844"/>
              </a:spcBef>
            </a:pPr>
            <a:r>
              <a:rPr lang="en-US" sz="1200" spc="-15" dirty="0" err="1">
                <a:solidFill>
                  <a:srgbClr val="FFFFFF"/>
                </a:solidFill>
                <a:latin typeface="Calibri"/>
                <a:cs typeface="Calibri"/>
              </a:rPr>
              <a:t>Penyusunan</a:t>
            </a:r>
            <a:r>
              <a:rPr lang="en-US" sz="1200" spc="-15" dirty="0">
                <a:solidFill>
                  <a:srgbClr val="FFFFFF"/>
                </a:solidFill>
                <a:latin typeface="Calibri"/>
                <a:cs typeface="Calibri"/>
              </a:rPr>
              <a:t> SOP </a:t>
            </a:r>
            <a:r>
              <a:rPr lang="en-US" sz="1200" spc="-15" dirty="0" err="1">
                <a:solidFill>
                  <a:srgbClr val="FFFFFF"/>
                </a:solidFill>
                <a:latin typeface="Calibri"/>
                <a:cs typeface="Calibri"/>
              </a:rPr>
              <a:t>Pengelolaan</a:t>
            </a:r>
            <a:r>
              <a:rPr lang="en-US" sz="1200" spc="-15" dirty="0">
                <a:solidFill>
                  <a:srgbClr val="FFFFFF"/>
                </a:solidFill>
                <a:latin typeface="Calibri"/>
                <a:cs typeface="Calibri"/>
              </a:rPr>
              <a:t> Kopi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224" y="1771555"/>
            <a:ext cx="2809875" cy="457200"/>
            <a:chOff x="92298" y="2362073"/>
            <a:chExt cx="3746500" cy="60960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98" y="2362073"/>
              <a:ext cx="3746500" cy="6096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52780" y="2537079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125577" y="0"/>
                  </a:moveTo>
                  <a:lnTo>
                    <a:pt x="76697" y="10120"/>
                  </a:lnTo>
                  <a:lnTo>
                    <a:pt x="36780" y="37718"/>
                  </a:lnTo>
                  <a:lnTo>
                    <a:pt x="9868" y="78652"/>
                  </a:lnTo>
                  <a:lnTo>
                    <a:pt x="0" y="128778"/>
                  </a:lnTo>
                  <a:lnTo>
                    <a:pt x="9868" y="178903"/>
                  </a:lnTo>
                  <a:lnTo>
                    <a:pt x="36780" y="219837"/>
                  </a:lnTo>
                  <a:lnTo>
                    <a:pt x="76697" y="247435"/>
                  </a:lnTo>
                  <a:lnTo>
                    <a:pt x="125577" y="257556"/>
                  </a:lnTo>
                  <a:lnTo>
                    <a:pt x="174450" y="247435"/>
                  </a:lnTo>
                  <a:lnTo>
                    <a:pt x="214363" y="219837"/>
                  </a:lnTo>
                  <a:lnTo>
                    <a:pt x="241274" y="178903"/>
                  </a:lnTo>
                  <a:lnTo>
                    <a:pt x="251142" y="128778"/>
                  </a:lnTo>
                  <a:lnTo>
                    <a:pt x="241274" y="78652"/>
                  </a:lnTo>
                  <a:lnTo>
                    <a:pt x="214363" y="37719"/>
                  </a:lnTo>
                  <a:lnTo>
                    <a:pt x="174450" y="10120"/>
                  </a:lnTo>
                  <a:lnTo>
                    <a:pt x="125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252780" y="2537079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0" y="128778"/>
                  </a:moveTo>
                  <a:lnTo>
                    <a:pt x="9868" y="78652"/>
                  </a:lnTo>
                  <a:lnTo>
                    <a:pt x="36780" y="37718"/>
                  </a:lnTo>
                  <a:lnTo>
                    <a:pt x="76697" y="10120"/>
                  </a:lnTo>
                  <a:lnTo>
                    <a:pt x="125577" y="0"/>
                  </a:lnTo>
                  <a:lnTo>
                    <a:pt x="174450" y="10120"/>
                  </a:lnTo>
                  <a:lnTo>
                    <a:pt x="214363" y="37719"/>
                  </a:lnTo>
                  <a:lnTo>
                    <a:pt x="241274" y="78652"/>
                  </a:lnTo>
                  <a:lnTo>
                    <a:pt x="251142" y="128778"/>
                  </a:lnTo>
                  <a:lnTo>
                    <a:pt x="241274" y="178903"/>
                  </a:lnTo>
                  <a:lnTo>
                    <a:pt x="214363" y="219837"/>
                  </a:lnTo>
                  <a:lnTo>
                    <a:pt x="174450" y="247435"/>
                  </a:lnTo>
                  <a:lnTo>
                    <a:pt x="125577" y="257556"/>
                  </a:lnTo>
                  <a:lnTo>
                    <a:pt x="76697" y="247435"/>
                  </a:lnTo>
                  <a:lnTo>
                    <a:pt x="36780" y="219837"/>
                  </a:lnTo>
                  <a:lnTo>
                    <a:pt x="9868" y="178903"/>
                  </a:lnTo>
                  <a:lnTo>
                    <a:pt x="0" y="1287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6139" y="1881818"/>
            <a:ext cx="3050767" cy="1140857"/>
          </a:xfrm>
          <a:prstGeom prst="rect">
            <a:avLst/>
          </a:prstGeom>
        </p:spPr>
        <p:txBody>
          <a:bodyPr vert="horz" wrap="square" lIns="0" tIns="144304" rIns="0" bIns="0" rtlCol="0">
            <a:spAutoFit/>
          </a:bodyPr>
          <a:lstStyle/>
          <a:p>
            <a:pPr marL="9525">
              <a:spcBef>
                <a:spcPts val="1136"/>
              </a:spcBef>
              <a:tabLst>
                <a:tab pos="488156" algn="l"/>
              </a:tabLst>
            </a:pPr>
            <a:r>
              <a:rPr sz="2250" b="1" spc="-118" baseline="1388" dirty="0">
                <a:solidFill>
                  <a:srgbClr val="D0CECE"/>
                </a:solidFill>
                <a:latin typeface="Trebuchet MS"/>
                <a:cs typeface="Trebuchet MS"/>
              </a:rPr>
              <a:t>2	</a:t>
            </a:r>
            <a:r>
              <a:rPr sz="1500" b="1" spc="-229" dirty="0">
                <a:latin typeface="Trebuchet MS"/>
                <a:cs typeface="Trebuchet MS"/>
              </a:rPr>
              <a:t>T</a:t>
            </a:r>
            <a:r>
              <a:rPr sz="1500" b="1" spc="-98" dirty="0">
                <a:latin typeface="Trebuchet MS"/>
                <a:cs typeface="Trebuchet MS"/>
              </a:rPr>
              <a:t>ujuan</a:t>
            </a:r>
            <a:r>
              <a:rPr sz="1500" b="1" spc="-188" dirty="0">
                <a:latin typeface="Trebuchet MS"/>
                <a:cs typeface="Trebuchet MS"/>
              </a:rPr>
              <a:t> </a:t>
            </a:r>
            <a:r>
              <a:rPr sz="1500" b="1" spc="-105" dirty="0">
                <a:latin typeface="Trebuchet MS"/>
                <a:cs typeface="Trebuchet MS"/>
              </a:rPr>
              <a:t>Jang</a:t>
            </a:r>
            <a:r>
              <a:rPr sz="1500" b="1" spc="-127" dirty="0">
                <a:latin typeface="Trebuchet MS"/>
                <a:cs typeface="Trebuchet MS"/>
              </a:rPr>
              <a:t>k</a:t>
            </a:r>
            <a:r>
              <a:rPr sz="1500" b="1" spc="-38" dirty="0">
                <a:latin typeface="Trebuchet MS"/>
                <a:cs typeface="Trebuchet MS"/>
              </a:rPr>
              <a:t>a</a:t>
            </a:r>
            <a:r>
              <a:rPr sz="1500" b="1" spc="-161" dirty="0">
                <a:latin typeface="Trebuchet MS"/>
                <a:cs typeface="Trebuchet MS"/>
              </a:rPr>
              <a:t> </a:t>
            </a:r>
            <a:r>
              <a:rPr sz="1500" b="1" spc="-56" dirty="0">
                <a:latin typeface="Trebuchet MS"/>
                <a:cs typeface="Trebuchet MS"/>
              </a:rPr>
              <a:t>Menen</a:t>
            </a:r>
            <a:r>
              <a:rPr sz="1500" b="1" spc="-60" dirty="0">
                <a:latin typeface="Trebuchet MS"/>
                <a:cs typeface="Trebuchet MS"/>
              </a:rPr>
              <a:t>g</a:t>
            </a:r>
            <a:r>
              <a:rPr sz="1500" b="1" spc="-45" dirty="0">
                <a:latin typeface="Trebuchet MS"/>
                <a:cs typeface="Trebuchet MS"/>
              </a:rPr>
              <a:t>a</a:t>
            </a:r>
            <a:r>
              <a:rPr sz="1500" b="1" spc="-90" dirty="0">
                <a:latin typeface="Trebuchet MS"/>
                <a:cs typeface="Trebuchet MS"/>
              </a:rPr>
              <a:t>h</a:t>
            </a:r>
            <a:endParaRPr sz="1500" dirty="0">
              <a:latin typeface="Trebuchet MS"/>
              <a:cs typeface="Trebuchet MS"/>
            </a:endParaRPr>
          </a:p>
          <a:p>
            <a:pPr marL="241300" marR="5080" indent="-228600">
              <a:spcBef>
                <a:spcPts val="100"/>
              </a:spcBef>
              <a:buFont typeface="+mj-lt"/>
              <a:buAutoNum type="arabicPeriod"/>
            </a:pPr>
            <a:r>
              <a:rPr lang="en-ID" sz="1200" spc="-10" dirty="0" err="1">
                <a:solidFill>
                  <a:schemeClr val="bg1"/>
                </a:solidFill>
                <a:latin typeface="Arial MT"/>
                <a:cs typeface="Arial MT"/>
              </a:rPr>
              <a:t>Terbangunnya</a:t>
            </a:r>
            <a:r>
              <a:rPr lang="en-ID" sz="12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akses</a:t>
            </a:r>
            <a:r>
              <a:rPr lang="en-ID" sz="1200" spc="-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pasar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nasional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 dan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internasional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.</a:t>
            </a:r>
            <a:endParaRPr lang="en-ID" sz="1200" spc="-375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Mengembangkan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platfom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dan</a:t>
            </a:r>
            <a:r>
              <a:rPr lang="en-ID" sz="1200" spc="-1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aplikasi</a:t>
            </a:r>
            <a:r>
              <a:rPr lang="en-ID" sz="12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pemasaran</a:t>
            </a:r>
            <a:r>
              <a:rPr lang="en-ID" sz="1200" spc="-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kopi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berkelanjutan</a:t>
            </a:r>
            <a:endParaRPr lang="en-ID" sz="12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36630" y="3311147"/>
            <a:ext cx="2809875" cy="457200"/>
            <a:chOff x="92298" y="3758438"/>
            <a:chExt cx="3746500" cy="60960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98" y="3758438"/>
              <a:ext cx="3746500" cy="6096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52780" y="3933317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125577" y="0"/>
                  </a:moveTo>
                  <a:lnTo>
                    <a:pt x="76697" y="10120"/>
                  </a:lnTo>
                  <a:lnTo>
                    <a:pt x="36780" y="37718"/>
                  </a:lnTo>
                  <a:lnTo>
                    <a:pt x="9868" y="78652"/>
                  </a:lnTo>
                  <a:lnTo>
                    <a:pt x="0" y="128777"/>
                  </a:lnTo>
                  <a:lnTo>
                    <a:pt x="9868" y="178976"/>
                  </a:lnTo>
                  <a:lnTo>
                    <a:pt x="36780" y="219948"/>
                  </a:lnTo>
                  <a:lnTo>
                    <a:pt x="76697" y="247560"/>
                  </a:lnTo>
                  <a:lnTo>
                    <a:pt x="125577" y="257682"/>
                  </a:lnTo>
                  <a:lnTo>
                    <a:pt x="174450" y="247560"/>
                  </a:lnTo>
                  <a:lnTo>
                    <a:pt x="214363" y="219948"/>
                  </a:lnTo>
                  <a:lnTo>
                    <a:pt x="241274" y="178976"/>
                  </a:lnTo>
                  <a:lnTo>
                    <a:pt x="251142" y="128777"/>
                  </a:lnTo>
                  <a:lnTo>
                    <a:pt x="241274" y="78652"/>
                  </a:lnTo>
                  <a:lnTo>
                    <a:pt x="214363" y="37718"/>
                  </a:lnTo>
                  <a:lnTo>
                    <a:pt x="174450" y="10120"/>
                  </a:lnTo>
                  <a:lnTo>
                    <a:pt x="125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52780" y="3933317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59" h="257810">
                  <a:moveTo>
                    <a:pt x="0" y="128777"/>
                  </a:moveTo>
                  <a:lnTo>
                    <a:pt x="9868" y="78652"/>
                  </a:lnTo>
                  <a:lnTo>
                    <a:pt x="36780" y="37718"/>
                  </a:lnTo>
                  <a:lnTo>
                    <a:pt x="76697" y="10120"/>
                  </a:lnTo>
                  <a:lnTo>
                    <a:pt x="125577" y="0"/>
                  </a:lnTo>
                  <a:lnTo>
                    <a:pt x="174450" y="10120"/>
                  </a:lnTo>
                  <a:lnTo>
                    <a:pt x="214363" y="37718"/>
                  </a:lnTo>
                  <a:lnTo>
                    <a:pt x="241274" y="78652"/>
                  </a:lnTo>
                  <a:lnTo>
                    <a:pt x="251142" y="128777"/>
                  </a:lnTo>
                  <a:lnTo>
                    <a:pt x="241274" y="178976"/>
                  </a:lnTo>
                  <a:lnTo>
                    <a:pt x="214363" y="219948"/>
                  </a:lnTo>
                  <a:lnTo>
                    <a:pt x="174450" y="247560"/>
                  </a:lnTo>
                  <a:lnTo>
                    <a:pt x="125577" y="257682"/>
                  </a:lnTo>
                  <a:lnTo>
                    <a:pt x="76697" y="247560"/>
                  </a:lnTo>
                  <a:lnTo>
                    <a:pt x="36780" y="219948"/>
                  </a:lnTo>
                  <a:lnTo>
                    <a:pt x="9868" y="178976"/>
                  </a:lnTo>
                  <a:lnTo>
                    <a:pt x="0" y="12877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76812" y="3455708"/>
            <a:ext cx="2290286" cy="12048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488156" algn="l"/>
              </a:tabLst>
            </a:pPr>
            <a:r>
              <a:rPr sz="2250" b="1" spc="-118" baseline="1388" dirty="0">
                <a:solidFill>
                  <a:srgbClr val="D0CECE"/>
                </a:solidFill>
                <a:latin typeface="Trebuchet MS"/>
                <a:cs typeface="Trebuchet MS"/>
              </a:rPr>
              <a:t>3	</a:t>
            </a:r>
            <a:r>
              <a:rPr sz="1500" b="1" spc="-229" dirty="0">
                <a:latin typeface="Trebuchet MS"/>
                <a:cs typeface="Trebuchet MS"/>
              </a:rPr>
              <a:t>T</a:t>
            </a:r>
            <a:r>
              <a:rPr sz="1500" b="1" spc="-98" dirty="0">
                <a:latin typeface="Trebuchet MS"/>
                <a:cs typeface="Trebuchet MS"/>
              </a:rPr>
              <a:t>ujuan</a:t>
            </a:r>
            <a:r>
              <a:rPr sz="1500" b="1" spc="-188" dirty="0">
                <a:latin typeface="Trebuchet MS"/>
                <a:cs typeface="Trebuchet MS"/>
              </a:rPr>
              <a:t> </a:t>
            </a:r>
            <a:r>
              <a:rPr sz="1500" b="1" spc="-105" dirty="0">
                <a:latin typeface="Trebuchet MS"/>
                <a:cs typeface="Trebuchet MS"/>
              </a:rPr>
              <a:t>Jang</a:t>
            </a:r>
            <a:r>
              <a:rPr sz="1500" b="1" spc="-127" dirty="0">
                <a:latin typeface="Trebuchet MS"/>
                <a:cs typeface="Trebuchet MS"/>
              </a:rPr>
              <a:t>k</a:t>
            </a:r>
            <a:r>
              <a:rPr sz="1500" b="1" spc="-38" dirty="0">
                <a:latin typeface="Trebuchet MS"/>
                <a:cs typeface="Trebuchet MS"/>
              </a:rPr>
              <a:t>a</a:t>
            </a:r>
            <a:r>
              <a:rPr sz="1500" b="1" spc="-161" dirty="0">
                <a:latin typeface="Trebuchet MS"/>
                <a:cs typeface="Trebuchet MS"/>
              </a:rPr>
              <a:t> </a:t>
            </a:r>
            <a:r>
              <a:rPr sz="1500" b="1" spc="-49" dirty="0">
                <a:latin typeface="Trebuchet MS"/>
                <a:cs typeface="Trebuchet MS"/>
              </a:rPr>
              <a:t>P</a:t>
            </a:r>
            <a:r>
              <a:rPr sz="1500" b="1" spc="-90" dirty="0">
                <a:latin typeface="Trebuchet MS"/>
                <a:cs typeface="Trebuchet MS"/>
              </a:rPr>
              <a:t>anj</a:t>
            </a:r>
            <a:r>
              <a:rPr sz="1500" b="1" spc="-94" dirty="0">
                <a:latin typeface="Trebuchet MS"/>
                <a:cs typeface="Trebuchet MS"/>
              </a:rPr>
              <a:t>a</a:t>
            </a:r>
            <a:r>
              <a:rPr sz="1500" b="1" spc="-68" dirty="0">
                <a:latin typeface="Trebuchet MS"/>
                <a:cs typeface="Trebuchet MS"/>
              </a:rPr>
              <a:t>ng</a:t>
            </a:r>
            <a:endParaRPr sz="1500" dirty="0">
              <a:latin typeface="Trebuchet MS"/>
              <a:cs typeface="Trebuchet MS"/>
            </a:endParaRPr>
          </a:p>
          <a:p>
            <a:pPr marL="48577">
              <a:spcBef>
                <a:spcPts val="1583"/>
              </a:spcBef>
            </a:pPr>
            <a:r>
              <a:rPr lang="en-ID" sz="1200" spc="-10" dirty="0" err="1">
                <a:solidFill>
                  <a:schemeClr val="bg1"/>
                </a:solidFill>
                <a:latin typeface="Arial MT"/>
                <a:cs typeface="Arial MT"/>
              </a:rPr>
              <a:t>terwujudnya</a:t>
            </a:r>
            <a:r>
              <a:rPr lang="en-ID" sz="120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Arial MT"/>
                <a:cs typeface="Arial MT"/>
              </a:rPr>
              <a:t>diversifikasi</a:t>
            </a:r>
            <a:r>
              <a:rPr lang="en-ID" sz="12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37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 err="1">
                <a:solidFill>
                  <a:schemeClr val="bg1"/>
                </a:solidFill>
                <a:latin typeface="Arial MT"/>
                <a:cs typeface="Arial MT"/>
              </a:rPr>
              <a:t>produk</a:t>
            </a:r>
            <a:r>
              <a:rPr lang="en-ID" sz="1200" spc="-3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dan</a:t>
            </a:r>
            <a:r>
              <a:rPr lang="en-ID" sz="1200" spc="-2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dirty="0" err="1">
                <a:solidFill>
                  <a:schemeClr val="bg1"/>
                </a:solidFill>
                <a:latin typeface="Arial MT"/>
                <a:cs typeface="Arial MT"/>
              </a:rPr>
              <a:t>inovasi</a:t>
            </a:r>
            <a:r>
              <a:rPr lang="en-ID" sz="1200" spc="-2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200" spc="-5" dirty="0">
                <a:solidFill>
                  <a:schemeClr val="bg1"/>
                </a:solidFill>
                <a:latin typeface="Arial MT"/>
                <a:cs typeface="Arial MT"/>
              </a:rPr>
              <a:t>kopi</a:t>
            </a:r>
            <a:endParaRPr lang="en-ID" sz="1200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48577">
              <a:spcBef>
                <a:spcPts val="1583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35728" y="1146123"/>
            <a:ext cx="1470082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1200" b="1" spc="-4" dirty="0">
                <a:solidFill>
                  <a:srgbClr val="FFFFFF"/>
                </a:solidFill>
                <a:latin typeface="Calibri"/>
                <a:cs typeface="Calibri"/>
              </a:rPr>
              <a:t>Pedoman </a:t>
            </a:r>
            <a:r>
              <a:rPr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Penyusunan</a:t>
            </a:r>
            <a:r>
              <a:rPr sz="1200" b="1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SOP Tata Kelola Kopi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79492" y="2547346"/>
            <a:ext cx="1048961" cy="748762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1429" algn="ctr">
              <a:spcBef>
                <a:spcPts val="79"/>
              </a:spcBef>
            </a:pP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Draft </a:t>
            </a: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Perwako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tentang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 Tata Kelola dan Tata </a:t>
            </a: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Niaga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 Kopi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76296" y="2796442"/>
            <a:ext cx="1519951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en-US" sz="1200" b="1" spc="-8" dirty="0" err="1">
                <a:solidFill>
                  <a:srgbClr val="FFFFFF"/>
                </a:solidFill>
                <a:latin typeface="Calibri"/>
                <a:cs typeface="Calibri"/>
              </a:rPr>
              <a:t>Bimbtek</a:t>
            </a:r>
            <a:r>
              <a:rPr lang="en-US" sz="1200" b="1" spc="-8" dirty="0">
                <a:solidFill>
                  <a:srgbClr val="FFFFFF"/>
                </a:solidFill>
                <a:latin typeface="Calibri"/>
                <a:cs typeface="Calibri"/>
              </a:rPr>
              <a:t> dan </a:t>
            </a:r>
            <a:r>
              <a:rPr lang="en-US" sz="1200" b="1" spc="-8" dirty="0" err="1">
                <a:solidFill>
                  <a:srgbClr val="FFFFFF"/>
                </a:solidFill>
                <a:latin typeface="Calibri"/>
                <a:cs typeface="Calibri"/>
              </a:rPr>
              <a:t>Pelatihan</a:t>
            </a:r>
            <a:r>
              <a:rPr lang="en-US" sz="1200" b="1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8" dirty="0" err="1">
                <a:solidFill>
                  <a:srgbClr val="FFFFFF"/>
                </a:solidFill>
                <a:latin typeface="Calibri"/>
                <a:cs typeface="Calibri"/>
              </a:rPr>
              <a:t>Pengelolaan</a:t>
            </a:r>
            <a:r>
              <a:rPr lang="en-US" sz="1200" b="1" spc="-8" dirty="0">
                <a:solidFill>
                  <a:srgbClr val="FFFFFF"/>
                </a:solidFill>
                <a:latin typeface="Calibri"/>
                <a:cs typeface="Calibri"/>
              </a:rPr>
              <a:t> Kopi 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50085" y="4717237"/>
            <a:ext cx="1842611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endParaRPr sz="105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517062" y="-157608"/>
            <a:ext cx="4170576" cy="1470912"/>
            <a:chOff x="5861177" y="-243032"/>
            <a:chExt cx="5560768" cy="1961215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18164" y="-243032"/>
              <a:ext cx="1303781" cy="195770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1177" y="1108583"/>
              <a:ext cx="3746500" cy="6096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021705" y="1283589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60" h="257809">
                  <a:moveTo>
                    <a:pt x="125603" y="0"/>
                  </a:moveTo>
                  <a:lnTo>
                    <a:pt x="76723" y="10120"/>
                  </a:lnTo>
                  <a:lnTo>
                    <a:pt x="36798" y="37719"/>
                  </a:lnTo>
                  <a:lnTo>
                    <a:pt x="9874" y="78652"/>
                  </a:lnTo>
                  <a:lnTo>
                    <a:pt x="0" y="128777"/>
                  </a:lnTo>
                  <a:lnTo>
                    <a:pt x="9874" y="178903"/>
                  </a:lnTo>
                  <a:lnTo>
                    <a:pt x="36798" y="219837"/>
                  </a:lnTo>
                  <a:lnTo>
                    <a:pt x="76723" y="247435"/>
                  </a:lnTo>
                  <a:lnTo>
                    <a:pt x="125603" y="257556"/>
                  </a:lnTo>
                  <a:lnTo>
                    <a:pt x="174462" y="247435"/>
                  </a:lnTo>
                  <a:lnTo>
                    <a:pt x="214344" y="219837"/>
                  </a:lnTo>
                  <a:lnTo>
                    <a:pt x="241224" y="178903"/>
                  </a:lnTo>
                  <a:lnTo>
                    <a:pt x="251079" y="128777"/>
                  </a:lnTo>
                  <a:lnTo>
                    <a:pt x="241224" y="78652"/>
                  </a:lnTo>
                  <a:lnTo>
                    <a:pt x="214344" y="37719"/>
                  </a:lnTo>
                  <a:lnTo>
                    <a:pt x="174462" y="10120"/>
                  </a:lnTo>
                  <a:lnTo>
                    <a:pt x="1256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021705" y="1283589"/>
              <a:ext cx="251460" cy="257810"/>
            </a:xfrm>
            <a:custGeom>
              <a:avLst/>
              <a:gdLst/>
              <a:ahLst/>
              <a:cxnLst/>
              <a:rect l="l" t="t" r="r" b="b"/>
              <a:pathLst>
                <a:path w="251460" h="257809">
                  <a:moveTo>
                    <a:pt x="0" y="128777"/>
                  </a:moveTo>
                  <a:lnTo>
                    <a:pt x="9874" y="78652"/>
                  </a:lnTo>
                  <a:lnTo>
                    <a:pt x="36798" y="37719"/>
                  </a:lnTo>
                  <a:lnTo>
                    <a:pt x="76723" y="10120"/>
                  </a:lnTo>
                  <a:lnTo>
                    <a:pt x="125603" y="0"/>
                  </a:lnTo>
                  <a:lnTo>
                    <a:pt x="174462" y="10120"/>
                  </a:lnTo>
                  <a:lnTo>
                    <a:pt x="214344" y="37719"/>
                  </a:lnTo>
                  <a:lnTo>
                    <a:pt x="241224" y="78652"/>
                  </a:lnTo>
                  <a:lnTo>
                    <a:pt x="251079" y="128777"/>
                  </a:lnTo>
                  <a:lnTo>
                    <a:pt x="241224" y="178903"/>
                  </a:lnTo>
                  <a:lnTo>
                    <a:pt x="214344" y="219837"/>
                  </a:lnTo>
                  <a:lnTo>
                    <a:pt x="174462" y="247435"/>
                  </a:lnTo>
                  <a:lnTo>
                    <a:pt x="125603" y="257556"/>
                  </a:lnTo>
                  <a:lnTo>
                    <a:pt x="76723" y="247435"/>
                  </a:lnTo>
                  <a:lnTo>
                    <a:pt x="36798" y="219837"/>
                  </a:lnTo>
                  <a:lnTo>
                    <a:pt x="9874" y="178903"/>
                  </a:lnTo>
                  <a:lnTo>
                    <a:pt x="0" y="128777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508878" y="970216"/>
            <a:ext cx="64198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56" dirty="0">
                <a:latin typeface="Trebuchet MS"/>
                <a:cs typeface="Trebuchet MS"/>
              </a:rPr>
              <a:t>OUTPUT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794349" y="1033653"/>
            <a:ext cx="1651159" cy="70961"/>
          </a:xfrm>
          <a:custGeom>
            <a:avLst/>
            <a:gdLst/>
            <a:ahLst/>
            <a:cxnLst/>
            <a:rect l="l" t="t" r="r" b="b"/>
            <a:pathLst>
              <a:path w="2201545" h="94615">
                <a:moveTo>
                  <a:pt x="42672" y="8890"/>
                </a:moveTo>
                <a:lnTo>
                  <a:pt x="25967" y="12330"/>
                </a:lnTo>
                <a:lnTo>
                  <a:pt x="12382" y="21558"/>
                </a:lnTo>
                <a:lnTo>
                  <a:pt x="3274" y="35214"/>
                </a:lnTo>
                <a:lnTo>
                  <a:pt x="0" y="51943"/>
                </a:lnTo>
                <a:lnTo>
                  <a:pt x="3387" y="68593"/>
                </a:lnTo>
                <a:lnTo>
                  <a:pt x="12620" y="82184"/>
                </a:lnTo>
                <a:lnTo>
                  <a:pt x="26306" y="91322"/>
                </a:lnTo>
                <a:lnTo>
                  <a:pt x="43052" y="94615"/>
                </a:lnTo>
                <a:lnTo>
                  <a:pt x="59686" y="91156"/>
                </a:lnTo>
                <a:lnTo>
                  <a:pt x="73247" y="81899"/>
                </a:lnTo>
                <a:lnTo>
                  <a:pt x="82379" y="68236"/>
                </a:lnTo>
                <a:lnTo>
                  <a:pt x="82820" y="66040"/>
                </a:lnTo>
                <a:lnTo>
                  <a:pt x="42925" y="66040"/>
                </a:lnTo>
                <a:lnTo>
                  <a:pt x="42799" y="37465"/>
                </a:lnTo>
                <a:lnTo>
                  <a:pt x="82761" y="37297"/>
                </a:lnTo>
                <a:lnTo>
                  <a:pt x="82266" y="34911"/>
                </a:lnTo>
                <a:lnTo>
                  <a:pt x="73009" y="21320"/>
                </a:lnTo>
                <a:lnTo>
                  <a:pt x="59346" y="12182"/>
                </a:lnTo>
                <a:lnTo>
                  <a:pt x="42672" y="8890"/>
                </a:lnTo>
                <a:close/>
              </a:path>
              <a:path w="2201545" h="94615">
                <a:moveTo>
                  <a:pt x="2198235" y="28575"/>
                </a:moveTo>
                <a:lnTo>
                  <a:pt x="2158238" y="28575"/>
                </a:lnTo>
                <a:lnTo>
                  <a:pt x="2158365" y="57150"/>
                </a:lnTo>
                <a:lnTo>
                  <a:pt x="2118341" y="57318"/>
                </a:lnTo>
                <a:lnTo>
                  <a:pt x="2118826" y="59703"/>
                </a:lnTo>
                <a:lnTo>
                  <a:pt x="2128059" y="73294"/>
                </a:lnTo>
                <a:lnTo>
                  <a:pt x="2141745" y="82432"/>
                </a:lnTo>
                <a:lnTo>
                  <a:pt x="2158491" y="85725"/>
                </a:lnTo>
                <a:lnTo>
                  <a:pt x="2175125" y="82266"/>
                </a:lnTo>
                <a:lnTo>
                  <a:pt x="2188686" y="73009"/>
                </a:lnTo>
                <a:lnTo>
                  <a:pt x="2197818" y="59346"/>
                </a:lnTo>
                <a:lnTo>
                  <a:pt x="2201164" y="42672"/>
                </a:lnTo>
                <a:lnTo>
                  <a:pt x="2198235" y="28575"/>
                </a:lnTo>
                <a:close/>
              </a:path>
              <a:path w="2201545" h="94615">
                <a:moveTo>
                  <a:pt x="82761" y="37297"/>
                </a:moveTo>
                <a:lnTo>
                  <a:pt x="42799" y="37465"/>
                </a:lnTo>
                <a:lnTo>
                  <a:pt x="42925" y="66040"/>
                </a:lnTo>
                <a:lnTo>
                  <a:pt x="82853" y="65872"/>
                </a:lnTo>
                <a:lnTo>
                  <a:pt x="85725" y="51562"/>
                </a:lnTo>
                <a:lnTo>
                  <a:pt x="82761" y="37297"/>
                </a:lnTo>
                <a:close/>
              </a:path>
              <a:path w="2201545" h="94615">
                <a:moveTo>
                  <a:pt x="82853" y="65872"/>
                </a:moveTo>
                <a:lnTo>
                  <a:pt x="42925" y="66040"/>
                </a:lnTo>
                <a:lnTo>
                  <a:pt x="82820" y="66040"/>
                </a:lnTo>
                <a:lnTo>
                  <a:pt x="82853" y="65872"/>
                </a:lnTo>
                <a:close/>
              </a:path>
              <a:path w="2201545" h="94615">
                <a:moveTo>
                  <a:pt x="2118239" y="28743"/>
                </a:moveTo>
                <a:lnTo>
                  <a:pt x="82761" y="37297"/>
                </a:lnTo>
                <a:lnTo>
                  <a:pt x="85725" y="51562"/>
                </a:lnTo>
                <a:lnTo>
                  <a:pt x="82853" y="65872"/>
                </a:lnTo>
                <a:lnTo>
                  <a:pt x="2118341" y="57318"/>
                </a:lnTo>
                <a:lnTo>
                  <a:pt x="2115439" y="43053"/>
                </a:lnTo>
                <a:lnTo>
                  <a:pt x="2118239" y="28743"/>
                </a:lnTo>
                <a:close/>
              </a:path>
              <a:path w="2201545" h="94615">
                <a:moveTo>
                  <a:pt x="2158238" y="28575"/>
                </a:moveTo>
                <a:lnTo>
                  <a:pt x="2118239" y="28743"/>
                </a:lnTo>
                <a:lnTo>
                  <a:pt x="2115439" y="43053"/>
                </a:lnTo>
                <a:lnTo>
                  <a:pt x="2118341" y="57318"/>
                </a:lnTo>
                <a:lnTo>
                  <a:pt x="2158365" y="57150"/>
                </a:lnTo>
                <a:lnTo>
                  <a:pt x="2158238" y="28575"/>
                </a:lnTo>
                <a:close/>
              </a:path>
              <a:path w="2201545" h="94615">
                <a:moveTo>
                  <a:pt x="2158111" y="0"/>
                </a:moveTo>
                <a:lnTo>
                  <a:pt x="2141406" y="3440"/>
                </a:lnTo>
                <a:lnTo>
                  <a:pt x="2127821" y="12668"/>
                </a:lnTo>
                <a:lnTo>
                  <a:pt x="2118713" y="26324"/>
                </a:lnTo>
                <a:lnTo>
                  <a:pt x="2118239" y="28743"/>
                </a:lnTo>
                <a:lnTo>
                  <a:pt x="2198235" y="28575"/>
                </a:lnTo>
                <a:lnTo>
                  <a:pt x="2197705" y="26021"/>
                </a:lnTo>
                <a:lnTo>
                  <a:pt x="2188448" y="12430"/>
                </a:lnTo>
                <a:lnTo>
                  <a:pt x="2174785" y="3292"/>
                </a:lnTo>
                <a:lnTo>
                  <a:pt x="21581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201244" y="234410"/>
            <a:ext cx="5307634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en-US" sz="1800" dirty="0">
                <a:solidFill>
                  <a:srgbClr val="FFFFFF"/>
                </a:solidFill>
                <a:latin typeface="Arial"/>
                <a:cs typeface="Arial"/>
              </a:rPr>
              <a:t>PENDAHULUAN: TUJUAN DAN OUTPUT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0" name="object 28">
            <a:extLst>
              <a:ext uri="{FF2B5EF4-FFF2-40B4-BE49-F238E27FC236}">
                <a16:creationId xmlns:a16="http://schemas.microsoft.com/office/drawing/2014/main" xmlns="" id="{7DDD3C2F-113A-DB30-14C5-E6768871E40B}"/>
              </a:ext>
            </a:extLst>
          </p:cNvPr>
          <p:cNvSpPr txBox="1"/>
          <p:nvPr/>
        </p:nvSpPr>
        <p:spPr>
          <a:xfrm>
            <a:off x="5859108" y="4435429"/>
            <a:ext cx="1694928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en-US" sz="1200" b="1" spc="-8" dirty="0" err="1">
                <a:solidFill>
                  <a:schemeClr val="bg1"/>
                </a:solidFill>
                <a:latin typeface="Calibri"/>
                <a:cs typeface="Calibri"/>
              </a:rPr>
              <a:t>Bimbtek</a:t>
            </a:r>
            <a:r>
              <a:rPr lang="en-US" sz="1200" b="1" spc="-8" dirty="0">
                <a:solidFill>
                  <a:schemeClr val="bg1"/>
                </a:solidFill>
                <a:latin typeface="Calibri"/>
                <a:cs typeface="Calibri"/>
              </a:rPr>
              <a:t> dan </a:t>
            </a:r>
            <a:r>
              <a:rPr lang="en-US" sz="1200" b="1" spc="-8" dirty="0" err="1">
                <a:solidFill>
                  <a:schemeClr val="bg1"/>
                </a:solidFill>
                <a:latin typeface="Calibri"/>
                <a:cs typeface="Calibri"/>
              </a:rPr>
              <a:t>Pelatihan</a:t>
            </a:r>
            <a:r>
              <a:rPr lang="en-US" sz="1200" b="1" spc="-8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ID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Website </a:t>
            </a:r>
            <a:r>
              <a:rPr lang="en-ID" sz="1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promoasi</a:t>
            </a:r>
            <a:r>
              <a:rPr lang="en-ID" sz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Kopi </a:t>
            </a:r>
            <a:r>
              <a:rPr lang="en-ID" sz="1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Pamer</a:t>
            </a:r>
            <a:endParaRPr sz="12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84482A7D-3C96-BC30-F4E3-56DB8D828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758" y="1743912"/>
            <a:ext cx="898733" cy="77213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1C66311F-56B2-20CD-D5F0-D1600FE7FF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89535" y="1749246"/>
            <a:ext cx="1293879" cy="97047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6691C1A1-CD8C-073C-15B9-DD95098A046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1" b="13860"/>
          <a:stretch/>
        </p:blipFill>
        <p:spPr bwMode="auto">
          <a:xfrm>
            <a:off x="5841036" y="3372526"/>
            <a:ext cx="1694928" cy="9704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F20062F6-5BE7-19D0-228C-1C10CE998B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3"/>
          <a:stretch/>
        </p:blipFill>
        <p:spPr bwMode="auto">
          <a:xfrm>
            <a:off x="7665351" y="3360473"/>
            <a:ext cx="1119002" cy="1356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9" name="object 27">
            <a:extLst>
              <a:ext uri="{FF2B5EF4-FFF2-40B4-BE49-F238E27FC236}">
                <a16:creationId xmlns:a16="http://schemas.microsoft.com/office/drawing/2014/main" xmlns="" id="{77E19547-CE66-6B0E-2D26-38D36A35B1A0}"/>
              </a:ext>
            </a:extLst>
          </p:cNvPr>
          <p:cNvSpPr txBox="1"/>
          <p:nvPr/>
        </p:nvSpPr>
        <p:spPr>
          <a:xfrm>
            <a:off x="7648151" y="4658433"/>
            <a:ext cx="1048961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 indent="1429" algn="ctr">
              <a:spcBef>
                <a:spcPts val="79"/>
              </a:spcBef>
            </a:pP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Pemberian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Bantuan</a:t>
            </a:r>
            <a:r>
              <a:rPr lang="en-US" sz="1200" b="1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1200" b="1" spc="-4" dirty="0" err="1">
                <a:solidFill>
                  <a:srgbClr val="FFFFFF"/>
                </a:solidFill>
                <a:latin typeface="Calibri"/>
                <a:cs typeface="Calibri"/>
              </a:rPr>
              <a:t>Sapras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50" name="object 34">
            <a:extLst>
              <a:ext uri="{FF2B5EF4-FFF2-40B4-BE49-F238E27FC236}">
                <a16:creationId xmlns:a16="http://schemas.microsoft.com/office/drawing/2014/main" xmlns="" id="{188DD724-A444-8688-6D64-B8679F0CA6C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4621" y="1767455"/>
            <a:ext cx="2809875" cy="457200"/>
          </a:xfrm>
          <a:prstGeom prst="rect">
            <a:avLst/>
          </a:prstGeom>
        </p:spPr>
      </p:pic>
      <p:sp>
        <p:nvSpPr>
          <p:cNvPr id="51" name="object 37">
            <a:extLst>
              <a:ext uri="{FF2B5EF4-FFF2-40B4-BE49-F238E27FC236}">
                <a16:creationId xmlns:a16="http://schemas.microsoft.com/office/drawing/2014/main" xmlns="" id="{08834FDB-1878-2C8A-9022-66F04AD3BF1D}"/>
              </a:ext>
            </a:extLst>
          </p:cNvPr>
          <p:cNvSpPr txBox="1"/>
          <p:nvPr/>
        </p:nvSpPr>
        <p:spPr>
          <a:xfrm>
            <a:off x="3375008" y="1890211"/>
            <a:ext cx="64198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56" dirty="0">
                <a:latin typeface="Trebuchet MS"/>
                <a:cs typeface="Trebuchet MS"/>
              </a:rPr>
              <a:t>OUTPUT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3A1E53EF-4CD4-9DCC-D8DE-144767565C40}"/>
              </a:ext>
            </a:extLst>
          </p:cNvPr>
          <p:cNvSpPr txBox="1"/>
          <p:nvPr/>
        </p:nvSpPr>
        <p:spPr>
          <a:xfrm>
            <a:off x="3101476" y="2155300"/>
            <a:ext cx="2433020" cy="951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marR="5080" indent="-228600">
              <a:spcBef>
                <a:spcPts val="100"/>
              </a:spcBef>
              <a:buFont typeface="+mj-lt"/>
              <a:buAutoNum type="arabicPeriod"/>
            </a:pPr>
            <a:r>
              <a:rPr lang="en-ID" sz="1100" spc="-10" dirty="0" err="1">
                <a:solidFill>
                  <a:schemeClr val="bg1"/>
                </a:solidFill>
                <a:latin typeface="Arial MT"/>
                <a:cs typeface="Arial MT"/>
              </a:rPr>
              <a:t>Produk</a:t>
            </a:r>
            <a:r>
              <a:rPr lang="en-ID" sz="1100" spc="-10" dirty="0">
                <a:solidFill>
                  <a:schemeClr val="bg1"/>
                </a:solidFill>
                <a:latin typeface="Arial MT"/>
                <a:cs typeface="Arial MT"/>
              </a:rPr>
              <a:t> kopi yang </a:t>
            </a:r>
            <a:r>
              <a:rPr lang="en-ID" sz="1100" spc="-10" dirty="0" err="1">
                <a:solidFill>
                  <a:schemeClr val="bg1"/>
                </a:solidFill>
                <a:latin typeface="Arial MT"/>
                <a:cs typeface="Arial MT"/>
              </a:rPr>
              <a:t>terpasarkan</a:t>
            </a:r>
            <a:r>
              <a:rPr lang="en-ID" sz="1100" spc="-10" dirty="0">
                <a:solidFill>
                  <a:schemeClr val="bg1"/>
                </a:solidFill>
                <a:latin typeface="Arial MT"/>
                <a:cs typeface="Arial MT"/>
              </a:rPr>
              <a:t> di Tingkat </a:t>
            </a:r>
            <a:r>
              <a:rPr lang="en-ID" sz="1100" spc="-10" dirty="0" err="1">
                <a:solidFill>
                  <a:schemeClr val="bg1"/>
                </a:solidFill>
                <a:latin typeface="Arial MT"/>
                <a:cs typeface="Arial MT"/>
              </a:rPr>
              <a:t>nasional</a:t>
            </a:r>
            <a:r>
              <a:rPr lang="en-ID" sz="1100" spc="-10" dirty="0">
                <a:solidFill>
                  <a:schemeClr val="bg1"/>
                </a:solidFill>
                <a:latin typeface="Arial MT"/>
                <a:cs typeface="Arial MT"/>
              </a:rPr>
              <a:t> dan </a:t>
            </a:r>
            <a:r>
              <a:rPr lang="en-ID" sz="1100" spc="-10" dirty="0" err="1">
                <a:solidFill>
                  <a:schemeClr val="bg1"/>
                </a:solidFill>
                <a:latin typeface="Arial MT"/>
                <a:cs typeface="Arial MT"/>
              </a:rPr>
              <a:t>internasional</a:t>
            </a:r>
            <a:endParaRPr lang="en-ID" sz="1100" spc="-375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+mj-lt"/>
              <a:buAutoNum type="arabicPeriod"/>
            </a:pPr>
            <a:r>
              <a:rPr lang="en-ID" sz="1100" spc="-5" dirty="0">
                <a:solidFill>
                  <a:schemeClr val="bg1"/>
                </a:solidFill>
                <a:latin typeface="Arial MT"/>
                <a:cs typeface="Arial MT"/>
              </a:rPr>
              <a:t>Platform yang </a:t>
            </a:r>
            <a:r>
              <a:rPr lang="en-ID" sz="1100" spc="-5" dirty="0" err="1">
                <a:solidFill>
                  <a:schemeClr val="bg1"/>
                </a:solidFill>
                <a:latin typeface="Arial MT"/>
                <a:cs typeface="Arial MT"/>
              </a:rPr>
              <a:t>mendukung</a:t>
            </a:r>
            <a:r>
              <a:rPr lang="en-ID" sz="1100" spc="-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lang="en-ID" sz="1100" spc="-5" dirty="0" err="1">
                <a:solidFill>
                  <a:schemeClr val="bg1"/>
                </a:solidFill>
                <a:latin typeface="Arial MT"/>
                <a:cs typeface="Arial MT"/>
              </a:rPr>
              <a:t>pemasaran</a:t>
            </a:r>
            <a:r>
              <a:rPr lang="en-ID" sz="1100" spc="-5" dirty="0">
                <a:solidFill>
                  <a:schemeClr val="bg1"/>
                </a:solidFill>
                <a:latin typeface="Arial MT"/>
                <a:cs typeface="Arial MT"/>
              </a:rPr>
              <a:t> kopi</a:t>
            </a:r>
            <a:endParaRPr lang="en-ID" sz="11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pic>
        <p:nvPicPr>
          <p:cNvPr id="54" name="object 34">
            <a:extLst>
              <a:ext uri="{FF2B5EF4-FFF2-40B4-BE49-F238E27FC236}">
                <a16:creationId xmlns:a16="http://schemas.microsoft.com/office/drawing/2014/main" xmlns="" id="{730125C2-34C9-ACD2-3768-84F8FC3947C0}"/>
              </a:ext>
            </a:extLst>
          </p:cNvPr>
          <p:cNvPicPr/>
          <p:nvPr/>
        </p:nvPicPr>
        <p:blipFill>
          <a:blip r:embed="rId2" cstate="print"/>
          <a:srcRect l="13412" t="-4616"/>
          <a:stretch/>
        </p:blipFill>
        <p:spPr>
          <a:xfrm>
            <a:off x="3135020" y="3296108"/>
            <a:ext cx="2433020" cy="478301"/>
          </a:xfrm>
          <a:prstGeom prst="rect">
            <a:avLst/>
          </a:prstGeom>
        </p:spPr>
      </p:pic>
      <p:sp>
        <p:nvSpPr>
          <p:cNvPr id="56" name="object 37">
            <a:extLst>
              <a:ext uri="{FF2B5EF4-FFF2-40B4-BE49-F238E27FC236}">
                <a16:creationId xmlns:a16="http://schemas.microsoft.com/office/drawing/2014/main" xmlns="" id="{A04064BF-CC2F-43A6-97DC-700EF97E52FF}"/>
              </a:ext>
            </a:extLst>
          </p:cNvPr>
          <p:cNvSpPr txBox="1"/>
          <p:nvPr/>
        </p:nvSpPr>
        <p:spPr>
          <a:xfrm>
            <a:off x="3527408" y="3409950"/>
            <a:ext cx="641985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b="1" spc="-56" dirty="0">
                <a:latin typeface="Trebuchet MS"/>
                <a:cs typeface="Trebuchet MS"/>
              </a:rPr>
              <a:t>OUTPUT</a:t>
            </a:r>
            <a:endParaRPr sz="1350" dirty="0">
              <a:latin typeface="Trebuchet MS"/>
              <a:cs typeface="Trebuchet M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140017B-F0DE-8055-86DC-86584AFC3F20}"/>
              </a:ext>
            </a:extLst>
          </p:cNvPr>
          <p:cNvSpPr txBox="1"/>
          <p:nvPr/>
        </p:nvSpPr>
        <p:spPr>
          <a:xfrm>
            <a:off x="3048000" y="3867150"/>
            <a:ext cx="24330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D" sz="1100" b="1" dirty="0" err="1">
                <a:solidFill>
                  <a:schemeClr val="bg1"/>
                </a:solidFill>
                <a:latin typeface="Arial"/>
                <a:cs typeface="Arial"/>
              </a:rPr>
              <a:t>Terlaksananya</a:t>
            </a:r>
            <a:r>
              <a:rPr lang="en-ID" sz="1100" b="1" spc="1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5" dirty="0" err="1">
                <a:solidFill>
                  <a:schemeClr val="bg1"/>
                </a:solidFill>
                <a:latin typeface="Arial"/>
                <a:cs typeface="Arial"/>
              </a:rPr>
              <a:t>diversifikasi</a:t>
            </a:r>
            <a:r>
              <a:rPr lang="en-ID" sz="110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0" dirty="0" err="1">
                <a:solidFill>
                  <a:schemeClr val="bg1"/>
                </a:solidFill>
                <a:latin typeface="Arial"/>
                <a:cs typeface="Arial"/>
              </a:rPr>
              <a:t>produk</a:t>
            </a:r>
            <a:r>
              <a:rPr lang="en-ID" sz="1100" b="1" spc="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10" dirty="0" err="1">
                <a:solidFill>
                  <a:schemeClr val="bg1"/>
                </a:solidFill>
                <a:latin typeface="Arial"/>
                <a:cs typeface="Arial"/>
              </a:rPr>
              <a:t>turunan</a:t>
            </a:r>
            <a:r>
              <a:rPr lang="en-ID" sz="1100" b="1" spc="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30" dirty="0" err="1">
                <a:solidFill>
                  <a:schemeClr val="bg1"/>
                </a:solidFill>
                <a:latin typeface="Arial"/>
                <a:cs typeface="Arial"/>
              </a:rPr>
              <a:t>dari</a:t>
            </a:r>
            <a:r>
              <a:rPr lang="en-ID" sz="1100" b="1" spc="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3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kopi</a:t>
            </a:r>
            <a:r>
              <a:rPr lang="en-ID" sz="110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0" dirty="0" err="1">
                <a:solidFill>
                  <a:schemeClr val="bg1"/>
                </a:solidFill>
                <a:latin typeface="Arial"/>
                <a:cs typeface="Arial"/>
              </a:rPr>
              <a:t>seperti</a:t>
            </a:r>
            <a:r>
              <a:rPr lang="en-ID" sz="1100" b="1" spc="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kopi</a:t>
            </a:r>
            <a:r>
              <a:rPr lang="en-ID" sz="110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5" dirty="0" err="1">
                <a:solidFill>
                  <a:schemeClr val="bg1"/>
                </a:solidFill>
                <a:latin typeface="Arial"/>
                <a:cs typeface="Arial"/>
              </a:rPr>
              <a:t>instan</a:t>
            </a:r>
            <a:r>
              <a:rPr lang="en-ID" sz="1100" b="1" spc="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25" dirty="0">
                <a:solidFill>
                  <a:schemeClr val="bg1"/>
                </a:solidFill>
                <a:latin typeface="Arial"/>
                <a:cs typeface="Arial"/>
              </a:rPr>
              <a:t>premium,</a:t>
            </a:r>
            <a:r>
              <a:rPr lang="en-ID" sz="1100" b="1" spc="7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kopi</a:t>
            </a:r>
            <a:r>
              <a:rPr lang="en-ID" sz="110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30" dirty="0" err="1">
                <a:solidFill>
                  <a:schemeClr val="bg1"/>
                </a:solidFill>
                <a:latin typeface="Arial"/>
                <a:cs typeface="Arial"/>
              </a:rPr>
              <a:t>kapsul</a:t>
            </a:r>
            <a:r>
              <a:rPr lang="en-ID" sz="1100" b="1" spc="-30" dirty="0">
                <a:solidFill>
                  <a:schemeClr val="bg1"/>
                </a:solidFill>
                <a:latin typeface="Arial"/>
                <a:cs typeface="Arial"/>
              </a:rPr>
              <a:t>, </a:t>
            </a:r>
            <a:r>
              <a:rPr lang="en-ID" sz="11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25" dirty="0">
                <a:solidFill>
                  <a:schemeClr val="bg1"/>
                </a:solidFill>
                <a:latin typeface="Arial"/>
                <a:cs typeface="Arial"/>
              </a:rPr>
              <a:t>dan</a:t>
            </a:r>
            <a:r>
              <a:rPr lang="en-ID" sz="1100" b="1" spc="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0" dirty="0" err="1">
                <a:solidFill>
                  <a:schemeClr val="bg1"/>
                </a:solidFill>
                <a:latin typeface="Arial"/>
                <a:cs typeface="Arial"/>
              </a:rPr>
              <a:t>produk</a:t>
            </a:r>
            <a:r>
              <a:rPr lang="en-ID" sz="1100" b="1" spc="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25" dirty="0" err="1">
                <a:solidFill>
                  <a:schemeClr val="bg1"/>
                </a:solidFill>
                <a:latin typeface="Arial"/>
                <a:cs typeface="Arial"/>
              </a:rPr>
              <a:t>kosmetik</a:t>
            </a:r>
            <a:r>
              <a:rPr lang="en-ID" sz="1100" b="1" spc="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15" dirty="0" err="1">
                <a:solidFill>
                  <a:schemeClr val="bg1"/>
                </a:solidFill>
                <a:latin typeface="Arial"/>
                <a:cs typeface="Arial"/>
              </a:rPr>
              <a:t>berbahan</a:t>
            </a:r>
            <a:r>
              <a:rPr lang="en-ID" sz="1100" b="1" spc="9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10" dirty="0" err="1">
                <a:solidFill>
                  <a:schemeClr val="bg1"/>
                </a:solidFill>
                <a:latin typeface="Arial"/>
                <a:cs typeface="Arial"/>
              </a:rPr>
              <a:t>dasar</a:t>
            </a:r>
            <a:r>
              <a:rPr lang="en-ID" sz="1100" b="1" spc="6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kopi yang </a:t>
            </a:r>
            <a:r>
              <a:rPr lang="en-ID" sz="1100" b="1" spc="-15" dirty="0" err="1">
                <a:solidFill>
                  <a:schemeClr val="bg1"/>
                </a:solidFill>
                <a:latin typeface="Arial"/>
                <a:cs typeface="Arial"/>
              </a:rPr>
              <a:t>meningkatkan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 err="1">
                <a:solidFill>
                  <a:schemeClr val="bg1"/>
                </a:solidFill>
                <a:latin typeface="Arial"/>
                <a:cs typeface="Arial"/>
              </a:rPr>
              <a:t>kesejahteraaan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ID" sz="1100" b="1" spc="-15" dirty="0" err="1">
                <a:solidFill>
                  <a:schemeClr val="bg1"/>
                </a:solidFill>
                <a:latin typeface="Arial"/>
                <a:cs typeface="Arial"/>
              </a:rPr>
              <a:t>penggiat</a:t>
            </a:r>
            <a:r>
              <a:rPr lang="en-ID" sz="1100" b="1" spc="-15" dirty="0">
                <a:solidFill>
                  <a:schemeClr val="bg1"/>
                </a:solidFill>
                <a:latin typeface="Arial"/>
                <a:cs typeface="Arial"/>
              </a:rPr>
              <a:t> kopi</a:t>
            </a:r>
            <a:endParaRPr lang="en-ID" sz="11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">
            <a:extLst>
              <a:ext uri="{FF2B5EF4-FFF2-40B4-BE49-F238E27FC236}">
                <a16:creationId xmlns:a16="http://schemas.microsoft.com/office/drawing/2014/main" xmlns="" id="{CAE3ABCE-BDCE-D334-2F81-AF30EDA2DBF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917" y="290437"/>
            <a:ext cx="3657600" cy="4262513"/>
          </a:xfrm>
          <a:prstGeom prst="rect">
            <a:avLst/>
          </a:prstGeom>
        </p:spPr>
      </p:pic>
      <p:sp>
        <p:nvSpPr>
          <p:cNvPr id="4" name="Arrow: Chevron 3">
            <a:extLst>
              <a:ext uri="{FF2B5EF4-FFF2-40B4-BE49-F238E27FC236}">
                <a16:creationId xmlns:a16="http://schemas.microsoft.com/office/drawing/2014/main" xmlns="" id="{B589D083-426A-96B2-3431-301366841A8C}"/>
              </a:ext>
            </a:extLst>
          </p:cNvPr>
          <p:cNvSpPr/>
          <p:nvPr/>
        </p:nvSpPr>
        <p:spPr>
          <a:xfrm>
            <a:off x="4046228" y="1847850"/>
            <a:ext cx="762000" cy="144780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ACB9D98-35A3-3F1D-8639-87A71ED72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485" y="279408"/>
            <a:ext cx="3689682" cy="4143953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xmlns="" id="{B67BCC0E-041B-748E-BBB0-5F1B67BBFC89}"/>
              </a:ext>
            </a:extLst>
          </p:cNvPr>
          <p:cNvSpPr txBox="1"/>
          <p:nvPr/>
        </p:nvSpPr>
        <p:spPr>
          <a:xfrm>
            <a:off x="0" y="1003"/>
            <a:ext cx="100825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55490" algn="l"/>
                <a:tab pos="7507605" algn="l"/>
              </a:tabLst>
            </a:pPr>
            <a:r>
              <a:rPr lang="en-US" sz="1600" b="1" spc="35" dirty="0">
                <a:latin typeface="Trebuchet MS"/>
                <a:cs typeface="Trebuchet MS"/>
              </a:rPr>
              <a:t>         </a:t>
            </a:r>
            <a:r>
              <a:rPr sz="1600" b="1" spc="35" dirty="0">
                <a:latin typeface="Trebuchet MS"/>
                <a:cs typeface="Trebuchet MS"/>
              </a:rPr>
              <a:t>P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45" dirty="0">
                <a:latin typeface="Trebuchet MS"/>
                <a:cs typeface="Trebuchet MS"/>
              </a:rPr>
              <a:t>R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U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50" dirty="0">
                <a:latin typeface="Trebuchet MS"/>
                <a:cs typeface="Trebuchet MS"/>
              </a:rPr>
              <a:t>B</a:t>
            </a:r>
            <a:r>
              <a:rPr sz="1600" b="1" spc="-33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90" dirty="0">
                <a:latin typeface="Trebuchet MS"/>
                <a:cs typeface="Trebuchet MS"/>
              </a:rPr>
              <a:t>H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10" dirty="0">
                <a:latin typeface="Trebuchet MS"/>
                <a:cs typeface="Trebuchet MS"/>
              </a:rPr>
              <a:t>N</a:t>
            </a:r>
            <a:r>
              <a:rPr sz="1600" b="1" dirty="0">
                <a:latin typeface="Trebuchet MS"/>
                <a:cs typeface="Trebuchet MS"/>
              </a:rPr>
              <a:t> </a:t>
            </a:r>
            <a:r>
              <a:rPr sz="1600" b="1" spc="-235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P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50" dirty="0">
                <a:latin typeface="Trebuchet MS"/>
                <a:cs typeface="Trebuchet MS"/>
              </a:rPr>
              <a:t>M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20" dirty="0">
                <a:latin typeface="Trebuchet MS"/>
                <a:cs typeface="Trebuchet MS"/>
              </a:rPr>
              <a:t>T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10" dirty="0">
                <a:latin typeface="Trebuchet MS"/>
                <a:cs typeface="Trebuchet MS"/>
              </a:rPr>
              <a:t>N</a:t>
            </a:r>
            <a:r>
              <a:rPr sz="1600" b="1" dirty="0">
                <a:latin typeface="Trebuchet MS"/>
                <a:cs typeface="Trebuchet MS"/>
              </a:rPr>
              <a:t> </a:t>
            </a:r>
            <a:r>
              <a:rPr sz="1600" b="1" spc="-225" dirty="0">
                <a:latin typeface="Trebuchet MS"/>
                <a:cs typeface="Trebuchet MS"/>
              </a:rPr>
              <a:t> </a:t>
            </a:r>
            <a:r>
              <a:rPr sz="1600" b="1" spc="175" dirty="0">
                <a:latin typeface="Trebuchet MS"/>
                <a:cs typeface="Trebuchet MS"/>
              </a:rPr>
              <a:t>S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0" dirty="0">
                <a:latin typeface="Trebuchet MS"/>
                <a:cs typeface="Trebuchet MS"/>
              </a:rPr>
              <a:t>I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K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P</a:t>
            </a:r>
            <a:r>
              <a:rPr lang="en-US" sz="1600" b="1" spc="35" dirty="0">
                <a:latin typeface="Trebuchet MS"/>
                <a:cs typeface="Trebuchet MS"/>
              </a:rPr>
              <a:t> </a:t>
            </a:r>
            <a:r>
              <a:rPr sz="1600" b="1" spc="35" dirty="0" err="1">
                <a:latin typeface="Trebuchet MS"/>
                <a:cs typeface="Trebuchet MS"/>
              </a:rPr>
              <a:t>P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45" dirty="0">
                <a:latin typeface="Trebuchet MS"/>
                <a:cs typeface="Trebuchet MS"/>
              </a:rPr>
              <a:t>R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0" dirty="0">
                <a:latin typeface="Trebuchet MS"/>
                <a:cs typeface="Trebuchet MS"/>
              </a:rPr>
              <a:t>I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-80" dirty="0">
                <a:latin typeface="Trebuchet MS"/>
                <a:cs typeface="Trebuchet MS"/>
              </a:rPr>
              <a:t>L</a:t>
            </a:r>
            <a:r>
              <a:rPr sz="1600" b="1" spc="-27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245" dirty="0">
                <a:latin typeface="Trebuchet MS"/>
                <a:cs typeface="Trebuchet MS"/>
              </a:rPr>
              <a:t>K</a:t>
            </a:r>
            <a:r>
              <a:rPr sz="1600" b="1" spc="35" dirty="0">
                <a:latin typeface="Trebuchet MS"/>
                <a:cs typeface="Trebuchet MS"/>
              </a:rPr>
              <a:t>U</a:t>
            </a:r>
            <a:r>
              <a:rPr sz="1600" b="1" dirty="0">
                <a:latin typeface="Trebuchet MS"/>
                <a:cs typeface="Trebuchet MS"/>
              </a:rPr>
              <a:t> </a:t>
            </a:r>
            <a:r>
              <a:rPr sz="1600" b="1" spc="-229" dirty="0">
                <a:latin typeface="Trebuchet MS"/>
                <a:cs typeface="Trebuchet MS"/>
              </a:rPr>
              <a:t> </a:t>
            </a:r>
            <a:r>
              <a:rPr sz="1600" b="1" spc="175" dirty="0">
                <a:latin typeface="Trebuchet MS"/>
                <a:cs typeface="Trebuchet MS"/>
              </a:rPr>
              <a:t>S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215" dirty="0">
                <a:latin typeface="Trebuchet MS"/>
                <a:cs typeface="Trebuchet MS"/>
              </a:rPr>
              <a:t>T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80" dirty="0">
                <a:latin typeface="Trebuchet MS"/>
                <a:cs typeface="Trebuchet MS"/>
              </a:rPr>
              <a:t>L</a:t>
            </a:r>
            <a:r>
              <a:rPr sz="1600" b="1" spc="-27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90" dirty="0">
                <a:latin typeface="Trebuchet MS"/>
                <a:cs typeface="Trebuchet MS"/>
              </a:rPr>
              <a:t>H</a:t>
            </a:r>
            <a:r>
              <a:rPr lang="en-US" sz="1600" b="1" spc="90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K</a:t>
            </a:r>
            <a:r>
              <a:rPr sz="1600" b="1" spc="-335" dirty="0">
                <a:latin typeface="Trebuchet MS"/>
                <a:cs typeface="Trebuchet MS"/>
              </a:rPr>
              <a:t> </a:t>
            </a:r>
            <a:r>
              <a:rPr sz="1600" b="1" spc="175" dirty="0">
                <a:latin typeface="Trebuchet MS"/>
                <a:cs typeface="Trebuchet MS"/>
              </a:rPr>
              <a:t>S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0" dirty="0">
                <a:latin typeface="Trebuchet MS"/>
                <a:cs typeface="Trebuchet MS"/>
              </a:rPr>
              <a:t>I</a:t>
            </a:r>
            <a:r>
              <a:rPr sz="1600" b="1" dirty="0">
                <a:latin typeface="Trebuchet MS"/>
                <a:cs typeface="Trebuchet MS"/>
              </a:rPr>
              <a:t> </a:t>
            </a:r>
            <a:r>
              <a:rPr sz="1600" b="1" spc="-215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P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E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45" dirty="0">
                <a:latin typeface="Trebuchet MS"/>
                <a:cs typeface="Trebuchet MS"/>
              </a:rPr>
              <a:t>R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U</a:t>
            </a:r>
            <a:r>
              <a:rPr sz="1600" b="1" spc="-310" dirty="0">
                <a:latin typeface="Trebuchet MS"/>
                <a:cs typeface="Trebuchet MS"/>
              </a:rPr>
              <a:t> </a:t>
            </a:r>
            <a:r>
              <a:rPr sz="1600" b="1" spc="50" dirty="0">
                <a:latin typeface="Trebuchet MS"/>
                <a:cs typeface="Trebuchet MS"/>
              </a:rPr>
              <a:t>B</a:t>
            </a:r>
            <a:r>
              <a:rPr sz="1600" b="1" spc="-33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90" dirty="0">
                <a:latin typeface="Trebuchet MS"/>
                <a:cs typeface="Trebuchet MS"/>
              </a:rPr>
              <a:t>H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A</a:t>
            </a:r>
            <a:r>
              <a:rPr sz="1600" b="1" spc="-305" dirty="0">
                <a:latin typeface="Trebuchet MS"/>
                <a:cs typeface="Trebuchet MS"/>
              </a:rPr>
              <a:t> </a:t>
            </a:r>
            <a:r>
              <a:rPr sz="1600" b="1" spc="110" dirty="0">
                <a:latin typeface="Trebuchet MS"/>
                <a:cs typeface="Trebuchet MS"/>
              </a:rPr>
              <a:t>N</a:t>
            </a:r>
            <a:endParaRPr sz="1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9676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85356" y="4910454"/>
            <a:ext cx="2235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27</a:t>
            </a:r>
            <a:endParaRPr sz="1400">
              <a:latin typeface="Arial MT"/>
              <a:cs typeface="Arial M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16578"/>
              </p:ext>
            </p:extLst>
          </p:nvPr>
        </p:nvGraphicFramePr>
        <p:xfrm>
          <a:off x="-6350" y="1263396"/>
          <a:ext cx="9141460" cy="3593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5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98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478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03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726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No.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C288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7368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Mata</a:t>
                      </a:r>
                      <a:r>
                        <a:rPr sz="1200" spc="-3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Pelatihan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C28868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72085" indent="30353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Jalur </a:t>
                      </a:r>
                      <a:r>
                        <a:rPr sz="120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 Pembel</a:t>
                      </a:r>
                      <a:r>
                        <a:rPr sz="1200" spc="-1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j</a:t>
                      </a:r>
                      <a:r>
                        <a:rPr sz="1200" spc="-1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r</a:t>
                      </a:r>
                      <a:r>
                        <a:rPr sz="1200" spc="-1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9969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C288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Hubungan</a:t>
                      </a:r>
                      <a:r>
                        <a:rPr sz="1200" spc="-1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dengan</a:t>
                      </a:r>
                      <a:r>
                        <a:rPr sz="1200" spc="-1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Proyek/ Aksi Perubahan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C2886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Sumber</a:t>
                      </a:r>
                      <a:r>
                        <a:rPr sz="1200" spc="-30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6F3C1F"/>
                          </a:solidFill>
                          <a:latin typeface="Arial MT"/>
                          <a:cs typeface="Arial MT"/>
                        </a:rPr>
                        <a:t>Pembelajaran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127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C288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05890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1.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711835">
                        <a:lnSpc>
                          <a:spcPts val="2160"/>
                        </a:lnSpc>
                        <a:spcBef>
                          <a:spcPts val="165"/>
                        </a:spcBef>
                      </a:pPr>
                      <a:r>
                        <a:rPr sz="1200" spc="-5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Organisasi </a:t>
                      </a:r>
                      <a:r>
                        <a:rPr sz="1200" spc="-32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Pembel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j</a:t>
                      </a:r>
                      <a:r>
                        <a:rPr sz="1200" spc="-1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r</a:t>
                      </a:r>
                    </a:p>
                  </a:txBody>
                  <a:tcPr marL="0" marR="0" marT="2095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i="1" spc="-5" dirty="0">
                          <a:solidFill>
                            <a:srgbClr val="2F1A0D"/>
                          </a:solidFill>
                          <a:latin typeface="Arial"/>
                          <a:cs typeface="Arial"/>
                        </a:rPr>
                        <a:t>Asynchronous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(TTE</a:t>
                      </a:r>
                      <a:r>
                        <a:rPr sz="1200" spc="-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Modul)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835" marR="3225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Memberikan pemahaman agar organisasi/ unit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kerja </a:t>
                      </a:r>
                      <a:r>
                        <a:rPr sz="1200" spc="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mampu belajar dan beradaptasi dengan cepat terhadap </a:t>
                      </a:r>
                      <a:r>
                        <a:rPr sz="1200" spc="-320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perubahan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.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L="76835" marR="7747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Pengetahuan tentang bagaimana organisasi </a:t>
                      </a:r>
                      <a:r>
                        <a:rPr sz="1200" spc="-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pembelajar, </a:t>
                      </a:r>
                      <a:r>
                        <a:rPr sz="1200" spc="-1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reformer dapat</a:t>
                      </a:r>
                      <a:r>
                        <a:rPr sz="1200" spc="-1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mengelola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kebijakan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di</a:t>
                      </a:r>
                      <a:r>
                        <a:rPr sz="1200" spc="-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era</a:t>
                      </a:r>
                      <a:r>
                        <a:rPr sz="1200" spc="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digital,</a:t>
                      </a:r>
                      <a:r>
                        <a:rPr sz="1200" spc="-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sehingga </a:t>
                      </a:r>
                      <a:r>
                        <a:rPr sz="1200" spc="-3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selalu</a:t>
                      </a:r>
                      <a:r>
                        <a:rPr sz="1200" spc="-1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responsif</a:t>
                      </a:r>
                      <a:r>
                        <a:rPr sz="1200" spc="-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dan</a:t>
                      </a:r>
                      <a:r>
                        <a:rPr sz="1200" spc="-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antisipatif</a:t>
                      </a:r>
                      <a:r>
                        <a:rPr sz="1200" spc="3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terhadap perubahan.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3346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Materi</a:t>
                      </a:r>
                      <a:r>
                        <a:rPr sz="1200" spc="-3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Kompetensi </a:t>
                      </a:r>
                      <a:r>
                        <a:rPr sz="1200" spc="-3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Digital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Mindset,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LMS SDM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Digital,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Kemen</a:t>
                      </a:r>
                      <a:r>
                        <a:rPr sz="1200" spc="-2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Kominfo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3468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2.</a:t>
                      </a: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6F3C1F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Public</a:t>
                      </a:r>
                      <a:r>
                        <a:rPr sz="1200" spc="-4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Private</a:t>
                      </a:r>
                      <a:endParaRPr sz="1200" dirty="0">
                        <a:solidFill>
                          <a:schemeClr val="bg1"/>
                        </a:solidFill>
                        <a:latin typeface="Arial MT"/>
                        <a:cs typeface="Arial MT"/>
                      </a:endParaRPr>
                    </a:p>
                    <a:p>
                      <a:pPr marL="762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Partnership</a:t>
                      </a:r>
                      <a:r>
                        <a:rPr sz="1200" spc="-6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(PPP)</a:t>
                      </a:r>
                    </a:p>
                  </a:txBody>
                  <a:tcPr marL="0" marR="0" marT="8826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6F3C1F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i="1" spc="-5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Asynchronous</a:t>
                      </a:r>
                      <a:endParaRPr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(Video)</a:t>
                      </a:r>
                      <a:endParaRPr sz="1200" dirty="0">
                        <a:solidFill>
                          <a:schemeClr val="bg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6F3C1F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Kerjasama</a:t>
                      </a:r>
                      <a:r>
                        <a:rPr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dengan</a:t>
                      </a:r>
                      <a:r>
                        <a:rPr sz="1200" spc="-2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organisasi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lainnya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.</a:t>
                      </a:r>
                      <a:r>
                        <a:rPr lang="en-US"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Jelaskan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en-US"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bagaimana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en-US"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matpel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en-US"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ini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lang="en-US" sz="1200" spc="-10" dirty="0" err="1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mendukunng</a:t>
                      </a:r>
                      <a:r>
                        <a:rPr lang="en-US" sz="1200" spc="-1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endParaRPr sz="1200" dirty="0">
                        <a:solidFill>
                          <a:schemeClr val="bg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6F3C1F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34226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LMS</a:t>
                      </a:r>
                      <a:r>
                        <a:rPr sz="1200" spc="-7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ASN Berpija</a:t>
                      </a:r>
                      <a:r>
                        <a:rPr sz="1200" spc="-6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r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,  </a:t>
                      </a:r>
                      <a:r>
                        <a:rPr sz="1200" spc="-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LAN</a:t>
                      </a:r>
                      <a:r>
                        <a:rPr sz="1200" spc="-15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RI</a:t>
                      </a: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6F3C1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1539"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3.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200" marR="398145">
                        <a:lnSpc>
                          <a:spcPts val="2160"/>
                        </a:lnSpc>
                        <a:spcBef>
                          <a:spcPts val="170"/>
                        </a:spcBef>
                      </a:pPr>
                      <a:r>
                        <a:rPr sz="1200" spc="-5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Manajemen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Strategis</a:t>
                      </a:r>
                      <a:r>
                        <a:rPr sz="1200" spc="-7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Sektor </a:t>
                      </a:r>
                      <a:r>
                        <a:rPr sz="1200" spc="-320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FF0000"/>
                          </a:solidFill>
                          <a:latin typeface="Arial MT"/>
                          <a:cs typeface="Arial MT"/>
                        </a:rPr>
                        <a:t>Publik</a:t>
                      </a:r>
                      <a:endParaRPr sz="1200" dirty="0">
                        <a:solidFill>
                          <a:srgbClr val="FF0000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i="1" spc="-5" dirty="0">
                          <a:solidFill>
                            <a:srgbClr val="2F1A0D"/>
                          </a:solidFill>
                          <a:latin typeface="Arial"/>
                          <a:cs typeface="Arial"/>
                        </a:rPr>
                        <a:t>Asynchronous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(Video)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spc="-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Kemampuan</a:t>
                      </a:r>
                      <a:r>
                        <a:rPr sz="1200" spc="-3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strategi </a:t>
                      </a:r>
                      <a:r>
                        <a:rPr sz="1200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sektor</a:t>
                      </a:r>
                      <a:r>
                        <a:rPr sz="1200" spc="-5" dirty="0">
                          <a:solidFill>
                            <a:srgbClr val="004ADB"/>
                          </a:solidFill>
                          <a:latin typeface="Arial MT"/>
                          <a:cs typeface="Arial MT"/>
                        </a:rPr>
                        <a:t> publik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34226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LMS</a:t>
                      </a:r>
                      <a:r>
                        <a:rPr sz="1200" spc="-7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ASN Berpija</a:t>
                      </a:r>
                      <a:r>
                        <a:rPr sz="1200" spc="-6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r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,  </a:t>
                      </a:r>
                      <a:r>
                        <a:rPr sz="1200" spc="-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LAN</a:t>
                      </a:r>
                      <a:r>
                        <a:rPr sz="1200" spc="-15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solidFill>
                            <a:srgbClr val="2F1A0D"/>
                          </a:solidFill>
                          <a:latin typeface="Arial MT"/>
                          <a:cs typeface="Arial MT"/>
                        </a:rPr>
                        <a:t>RI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2F1A0D"/>
                      </a:solidFill>
                      <a:prstDash val="solid"/>
                    </a:lnL>
                    <a:lnR w="12700">
                      <a:solidFill>
                        <a:srgbClr val="2F1A0D"/>
                      </a:solidFill>
                      <a:prstDash val="solid"/>
                    </a:lnR>
                    <a:lnT w="12700">
                      <a:solidFill>
                        <a:srgbClr val="2F1A0D"/>
                      </a:solidFill>
                      <a:prstDash val="solid"/>
                    </a:lnT>
                    <a:lnB w="12700">
                      <a:solidFill>
                        <a:srgbClr val="2F1A0D"/>
                      </a:solidFill>
                      <a:prstDash val="solid"/>
                    </a:lnB>
                    <a:solidFill>
                      <a:srgbClr val="E8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057400" y="438150"/>
            <a:ext cx="555688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Arial MT"/>
                <a:cs typeface="Arial MT"/>
              </a:rPr>
              <a:t>Tiga </a:t>
            </a:r>
            <a:r>
              <a:rPr sz="2000" dirty="0">
                <a:latin typeface="Arial MT"/>
                <a:cs typeface="Arial MT"/>
              </a:rPr>
              <a:t>Mata</a:t>
            </a:r>
            <a:r>
              <a:rPr sz="2000" spc="-5" dirty="0">
                <a:latin typeface="Arial MT"/>
                <a:cs typeface="Arial MT"/>
              </a:rPr>
              <a:t> Pelatihan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yg mendukung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Proper</a:t>
            </a:r>
            <a:endParaRPr sz="2000" dirty="0">
              <a:latin typeface="Arial MT"/>
              <a:cs typeface="Arial M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4" y="412750"/>
            <a:ext cx="1797453" cy="84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133350"/>
            <a:ext cx="15379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2F1A0D"/>
                </a:solidFill>
                <a:latin typeface="Arial"/>
                <a:cs typeface="Arial"/>
              </a:rPr>
              <a:t>Penutup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1000" y="615950"/>
            <a:ext cx="3124200" cy="4296048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40"/>
              </a:spcBef>
              <a:tabLst>
                <a:tab pos="342900" algn="l"/>
                <a:tab pos="343535" algn="l"/>
              </a:tabLst>
            </a:pPr>
            <a:r>
              <a:rPr sz="1400" b="1" spc="-5" dirty="0">
                <a:latin typeface="Arial MT"/>
                <a:cs typeface="Arial MT"/>
              </a:rPr>
              <a:t>Lesson</a:t>
            </a:r>
            <a:r>
              <a:rPr sz="1400" b="1" spc="-35" dirty="0">
                <a:latin typeface="Arial MT"/>
                <a:cs typeface="Arial MT"/>
              </a:rPr>
              <a:t> </a:t>
            </a:r>
            <a:r>
              <a:rPr sz="1400" b="1" spc="-5" dirty="0">
                <a:latin typeface="Arial MT"/>
                <a:cs typeface="Arial MT"/>
              </a:rPr>
              <a:t>learned:</a:t>
            </a:r>
            <a:endParaRPr sz="1400" b="1" dirty="0">
              <a:latin typeface="Arial MT"/>
              <a:cs typeface="Arial MT"/>
            </a:endParaRPr>
          </a:p>
          <a:p>
            <a:pPr marL="285750" indent="-285750">
              <a:lnSpc>
                <a:spcPct val="100000"/>
              </a:lnSpc>
              <a:spcBef>
                <a:spcPts val="840"/>
              </a:spcBef>
              <a:buFont typeface="Arial" panose="020B0604020202020204" pitchFamily="34" charset="0"/>
              <a:buChar char="•"/>
            </a:pPr>
            <a:r>
              <a:rPr sz="1400" spc="-5" dirty="0">
                <a:latin typeface="Arial MT"/>
                <a:cs typeface="Arial MT"/>
              </a:rPr>
              <a:t>Pentingnya</a:t>
            </a:r>
            <a:r>
              <a:rPr sz="1400" spc="2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Tata Kelola</a:t>
            </a:r>
            <a:r>
              <a:rPr sz="1400" spc="1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yang</a:t>
            </a:r>
            <a:r>
              <a:rPr sz="1400" spc="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Efektif </a:t>
            </a:r>
            <a:r>
              <a:rPr sz="1400" spc="-5" dirty="0">
                <a:latin typeface="Arial MT"/>
                <a:cs typeface="Arial MT"/>
              </a:rPr>
              <a:t>dan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 err="1">
                <a:latin typeface="Arial MT"/>
                <a:cs typeface="Arial MT"/>
              </a:rPr>
              <a:t>Kolaborasi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Stakeholder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dalam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keberhasilan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proyek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perubahan</a:t>
            </a:r>
            <a:endParaRPr lang="en-US" sz="1400" spc="-5" dirty="0">
              <a:latin typeface="Arial MT"/>
              <a:cs typeface="Arial MT"/>
            </a:endParaRPr>
          </a:p>
          <a:p>
            <a:pPr marL="285750" indent="-285750">
              <a:lnSpc>
                <a:spcPct val="100000"/>
              </a:lnSpc>
              <a:spcBef>
                <a:spcPts val="840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latin typeface="Arial MT"/>
                <a:cs typeface="Arial MT"/>
              </a:rPr>
              <a:t>Peran </a:t>
            </a:r>
            <a:r>
              <a:rPr lang="en-US" sz="1400" spc="-5" dirty="0" err="1">
                <a:latin typeface="Arial MT"/>
                <a:cs typeface="Arial MT"/>
              </a:rPr>
              <a:t>teknologi</a:t>
            </a:r>
            <a:r>
              <a:rPr lang="en-US" sz="1400" spc="-5" dirty="0">
                <a:latin typeface="Arial MT"/>
                <a:cs typeface="Arial MT"/>
              </a:rPr>
              <a:t> sangat </a:t>
            </a:r>
            <a:r>
              <a:rPr lang="en-US" sz="1400" spc="-5" dirty="0" err="1">
                <a:latin typeface="Arial MT"/>
                <a:cs typeface="Arial MT"/>
              </a:rPr>
              <a:t>diperlukan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dalam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meningkatkan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efektivitas</a:t>
            </a:r>
            <a:r>
              <a:rPr lang="en-US" sz="1400" spc="-5" dirty="0">
                <a:latin typeface="Arial MT"/>
                <a:cs typeface="Arial MT"/>
              </a:rPr>
              <a:t> dan </a:t>
            </a:r>
            <a:r>
              <a:rPr lang="en-US" sz="1400" spc="-5" dirty="0" err="1">
                <a:latin typeface="Arial MT"/>
                <a:cs typeface="Arial MT"/>
              </a:rPr>
              <a:t>efisiensi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proyek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perubahan</a:t>
            </a:r>
            <a:endParaRPr lang="en-US" sz="1400" spc="-5" dirty="0">
              <a:latin typeface="Arial MT"/>
              <a:cs typeface="Arial MT"/>
            </a:endParaRPr>
          </a:p>
          <a:p>
            <a:pPr marL="285750" indent="-285750">
              <a:lnSpc>
                <a:spcPct val="100000"/>
              </a:lnSpc>
              <a:spcBef>
                <a:spcPts val="840"/>
              </a:spcBef>
              <a:buFont typeface="Arial" panose="020B0604020202020204" pitchFamily="34" charset="0"/>
              <a:buChar char="•"/>
            </a:pPr>
            <a:r>
              <a:rPr lang="en-US" sz="1400" spc="-5" dirty="0" err="1">
                <a:latin typeface="Arial MT"/>
                <a:cs typeface="Arial MT"/>
              </a:rPr>
              <a:t>Kemapuan</a:t>
            </a:r>
            <a:r>
              <a:rPr lang="en-US" sz="1400" spc="-5" dirty="0">
                <a:latin typeface="Arial MT"/>
                <a:cs typeface="Arial MT"/>
              </a:rPr>
              <a:t> leadership </a:t>
            </a:r>
            <a:r>
              <a:rPr lang="en-US" sz="1400" spc="-5" dirty="0" err="1">
                <a:latin typeface="Arial MT"/>
                <a:cs typeface="Arial MT"/>
              </a:rPr>
              <a:t>dari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pemimpin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proyek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perubahan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akan</a:t>
            </a:r>
            <a:r>
              <a:rPr lang="en-US" sz="1400" spc="-5" dirty="0">
                <a:latin typeface="Arial MT"/>
                <a:cs typeface="Arial MT"/>
              </a:rPr>
              <a:t> sangat </a:t>
            </a:r>
            <a:r>
              <a:rPr lang="en-US" sz="1400" spc="-5" dirty="0" err="1">
                <a:latin typeface="Arial MT"/>
                <a:cs typeface="Arial MT"/>
              </a:rPr>
              <a:t>menentukan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pencapaian</a:t>
            </a:r>
            <a:r>
              <a:rPr lang="en-US" sz="1400" spc="-5" dirty="0">
                <a:latin typeface="Arial MT"/>
                <a:cs typeface="Arial MT"/>
              </a:rPr>
              <a:t> target </a:t>
            </a:r>
            <a:r>
              <a:rPr lang="en-US" sz="1400" spc="-5" dirty="0" err="1">
                <a:latin typeface="Arial MT"/>
                <a:cs typeface="Arial MT"/>
              </a:rPr>
              <a:t>proyek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perubahan</a:t>
            </a:r>
            <a:endParaRPr lang="en-US" sz="1400" spc="-5" dirty="0">
              <a:latin typeface="Arial MT"/>
              <a:cs typeface="Arial MT"/>
            </a:endParaRPr>
          </a:p>
          <a:p>
            <a:pPr marL="285750" indent="-285750">
              <a:lnSpc>
                <a:spcPct val="100000"/>
              </a:lnSpc>
              <a:spcBef>
                <a:spcPts val="840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latin typeface="Arial MT"/>
                <a:cs typeface="Arial MT"/>
              </a:rPr>
              <a:t>PKN II </a:t>
            </a:r>
            <a:r>
              <a:rPr lang="en-US" sz="1400" spc="-5" dirty="0" err="1">
                <a:latin typeface="Arial MT"/>
                <a:cs typeface="Arial MT"/>
              </a:rPr>
              <a:t>memberikan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wawasan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akan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pentingnya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inovasi</a:t>
            </a:r>
            <a:r>
              <a:rPr lang="en-US" sz="1400" spc="-5" dirty="0">
                <a:latin typeface="Arial MT"/>
                <a:cs typeface="Arial MT"/>
              </a:rPr>
              <a:t> dan </a:t>
            </a:r>
            <a:r>
              <a:rPr lang="en-US" sz="1400" spc="-5" dirty="0" err="1">
                <a:latin typeface="Arial MT"/>
                <a:cs typeface="Arial MT"/>
              </a:rPr>
              <a:t>pendidikan</a:t>
            </a:r>
            <a:r>
              <a:rPr lang="en-US" sz="1400" spc="-5" dirty="0">
                <a:latin typeface="Arial MT"/>
                <a:cs typeface="Arial MT"/>
              </a:rPr>
              <a:t> agar </a:t>
            </a:r>
            <a:r>
              <a:rPr lang="en-US" sz="1400" spc="-5" dirty="0" err="1">
                <a:latin typeface="Arial MT"/>
                <a:cs typeface="Arial MT"/>
              </a:rPr>
              <a:t>tetap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dapat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memberikan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pelayanan</a:t>
            </a:r>
            <a:r>
              <a:rPr lang="en-US" sz="1400" spc="-5" dirty="0">
                <a:latin typeface="Arial MT"/>
                <a:cs typeface="Arial MT"/>
              </a:rPr>
              <a:t> yang </a:t>
            </a:r>
            <a:r>
              <a:rPr lang="en-US" sz="1400" spc="-5" dirty="0" err="1">
                <a:latin typeface="Arial MT"/>
                <a:cs typeface="Arial MT"/>
              </a:rPr>
              <a:t>terbaik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kepada</a:t>
            </a:r>
            <a:r>
              <a:rPr lang="en-US" sz="1400" spc="-5" dirty="0">
                <a:latin typeface="Arial MT"/>
                <a:cs typeface="Arial MT"/>
              </a:rPr>
              <a:t> </a:t>
            </a:r>
            <a:r>
              <a:rPr lang="en-US" sz="1400" spc="-5" dirty="0" err="1">
                <a:latin typeface="Arial MT"/>
                <a:cs typeface="Arial MT"/>
              </a:rPr>
              <a:t>masyarakat</a:t>
            </a:r>
            <a:r>
              <a:rPr lang="en-US" sz="1400" spc="-5" dirty="0">
                <a:latin typeface="Arial MT"/>
                <a:cs typeface="Arial MT"/>
              </a:rPr>
              <a:t> </a:t>
            </a:r>
          </a:p>
          <a:p>
            <a:pPr marL="285750" indent="-285750">
              <a:lnSpc>
                <a:spcPct val="100000"/>
              </a:lnSpc>
              <a:spcBef>
                <a:spcPts val="840"/>
              </a:spcBef>
              <a:buFont typeface="Arial" panose="020B0604020202020204" pitchFamily="34" charset="0"/>
              <a:buChar char="•"/>
            </a:pPr>
            <a:endParaRPr sz="1400" dirty="0">
              <a:latin typeface="Arial MT"/>
              <a:cs typeface="Arial M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77FBEB7-344D-9484-0C4B-3A6DE5D1C5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-1269"/>
          <a:stretch/>
        </p:blipFill>
        <p:spPr bwMode="auto">
          <a:xfrm>
            <a:off x="4038600" y="895350"/>
            <a:ext cx="1778214" cy="13712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1EFA3FD-7662-40AB-BA51-506C35205662}"/>
              </a:ext>
            </a:extLst>
          </p:cNvPr>
          <p:cNvSpPr txBox="1"/>
          <p:nvPr/>
        </p:nvSpPr>
        <p:spPr>
          <a:xfrm>
            <a:off x="3962400" y="2291655"/>
            <a:ext cx="1778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pc="-15" dirty="0" err="1">
                <a:solidFill>
                  <a:srgbClr val="2F1A0D"/>
                </a:solidFill>
                <a:latin typeface="Arial"/>
                <a:cs typeface="Arial"/>
              </a:rPr>
              <a:t>Kolaborasi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05792B6-262F-DF54-9B2C-0F8C647F1C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41" b="5657"/>
          <a:stretch/>
        </p:blipFill>
        <p:spPr bwMode="auto">
          <a:xfrm>
            <a:off x="5953263" y="856424"/>
            <a:ext cx="2809737" cy="14101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3E46DB3-C67E-DD37-23C9-4DCEA5C023DD}"/>
              </a:ext>
            </a:extLst>
          </p:cNvPr>
          <p:cNvSpPr txBox="1"/>
          <p:nvPr/>
        </p:nvSpPr>
        <p:spPr>
          <a:xfrm>
            <a:off x="6400800" y="2325565"/>
            <a:ext cx="1778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pc="-15" dirty="0" err="1">
                <a:solidFill>
                  <a:srgbClr val="2F1A0D"/>
                </a:solidFill>
                <a:latin typeface="Arial"/>
                <a:cs typeface="Arial"/>
              </a:rPr>
              <a:t>Teknologi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20536D1-0D9C-009C-922C-907DCA9B11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916839"/>
            <a:ext cx="2102288" cy="13712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01FFE7F-77A9-87AD-EAE3-8FFFB968D99D}"/>
              </a:ext>
            </a:extLst>
          </p:cNvPr>
          <p:cNvSpPr txBox="1"/>
          <p:nvPr/>
        </p:nvSpPr>
        <p:spPr>
          <a:xfrm>
            <a:off x="4058655" y="4248150"/>
            <a:ext cx="1778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pc="-15" dirty="0">
                <a:solidFill>
                  <a:srgbClr val="2F1A0D"/>
                </a:solidFill>
                <a:latin typeface="Arial"/>
                <a:cs typeface="Arial"/>
              </a:rPr>
              <a:t>Leadership</a:t>
            </a:r>
            <a:endParaRPr lang="en-ID" dirty="0"/>
          </a:p>
        </p:txBody>
      </p:sp>
      <p:pic>
        <p:nvPicPr>
          <p:cNvPr id="12" name="Picture 2" descr="C:\Users\HANDOKO\Downloads\WhatsApp Image 2024-12-10 at 11.28.06.jpeg">
            <a:extLst>
              <a:ext uri="{FF2B5EF4-FFF2-40B4-BE49-F238E27FC236}">
                <a16:creationId xmlns:a16="http://schemas.microsoft.com/office/drawing/2014/main" xmlns="" id="{AEEBC363-A67C-05E0-987C-3D75CA873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9326" t="8554"/>
          <a:stretch>
            <a:fillRect/>
          </a:stretch>
        </p:blipFill>
        <p:spPr bwMode="auto">
          <a:xfrm>
            <a:off x="6324599" y="2875512"/>
            <a:ext cx="2294969" cy="1462195"/>
          </a:xfrm>
          <a:prstGeom prst="rect">
            <a:avLst/>
          </a:prstGeom>
          <a:noFill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06DDC11-85D5-6F43-63B4-17B663B5E6F4}"/>
              </a:ext>
            </a:extLst>
          </p:cNvPr>
          <p:cNvSpPr txBox="1"/>
          <p:nvPr/>
        </p:nvSpPr>
        <p:spPr>
          <a:xfrm>
            <a:off x="6552418" y="4287076"/>
            <a:ext cx="1778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pc="-15">
                <a:solidFill>
                  <a:srgbClr val="2F1A0D"/>
                </a:solidFill>
                <a:latin typeface="Arial"/>
                <a:cs typeface="Arial"/>
              </a:rPr>
              <a:t>Pelatihan</a:t>
            </a:r>
            <a:endParaRPr lang="en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57400" y="4324350"/>
            <a:ext cx="4205604" cy="615553"/>
          </a:xfrm>
        </p:spPr>
        <p:txBody>
          <a:bodyPr/>
          <a:lstStyle/>
          <a:p>
            <a:pPr algn="r"/>
            <a:r>
              <a:rPr lang="en-US" sz="4000" dirty="0" smtClean="0">
                <a:solidFill>
                  <a:schemeClr val="bg1"/>
                </a:solidFill>
              </a:rPr>
              <a:t>TERIMA KASIH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90" y="522101"/>
            <a:ext cx="9150790" cy="462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76200" y="12379"/>
            <a:ext cx="906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https://drive.google.com/drive/folders/19dVXgvApA_4c2CoavLqSDDcaqJrJqXFk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8"/>
            <a:ext cx="9144000" cy="51435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57400" y="4324350"/>
            <a:ext cx="4205604" cy="615553"/>
          </a:xfrm>
        </p:spPr>
        <p:txBody>
          <a:bodyPr/>
          <a:lstStyle/>
          <a:p>
            <a:pPr algn="r"/>
            <a:r>
              <a:rPr lang="en-US" sz="4000" dirty="0" smtClean="0">
                <a:solidFill>
                  <a:schemeClr val="bg1"/>
                </a:solidFill>
              </a:rPr>
              <a:t>TERIMA KASIH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5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138" y="40877"/>
            <a:ext cx="4833938" cy="29767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875" spc="-38" dirty="0">
                <a:solidFill>
                  <a:srgbClr val="FF0000"/>
                </a:solidFill>
                <a:latin typeface="Arial"/>
                <a:cs typeface="Arial"/>
              </a:rPr>
              <a:t>MANFAAT</a:t>
            </a:r>
            <a:r>
              <a:rPr sz="1875" spc="-5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75" spc="-4" dirty="0">
                <a:solidFill>
                  <a:srgbClr val="FF0000"/>
                </a:solidFill>
                <a:latin typeface="Arial"/>
                <a:cs typeface="Arial"/>
              </a:rPr>
              <a:t>PROPER</a:t>
            </a:r>
            <a:r>
              <a:rPr lang="en-US" sz="1875" spc="-4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1875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41138" y="3656823"/>
            <a:ext cx="2650382" cy="1488006"/>
            <a:chOff x="95" y="4258479"/>
            <a:chExt cx="2851150" cy="259969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7426" y="4258479"/>
              <a:ext cx="1593592" cy="165061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8973" y="4258780"/>
              <a:ext cx="1405112" cy="160539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56881" y="5256251"/>
              <a:ext cx="1103563" cy="47319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2449" y="4847818"/>
              <a:ext cx="9554" cy="289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74513" y="4397847"/>
              <a:ext cx="763638" cy="41431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5648" y="4400739"/>
              <a:ext cx="1142320" cy="132061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95298" y="4433506"/>
              <a:ext cx="1099870" cy="126172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95279" y="4540674"/>
              <a:ext cx="896280" cy="104305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19666" y="4917207"/>
              <a:ext cx="156522" cy="8211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56192" y="4909304"/>
              <a:ext cx="128054" cy="9791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62795" y="5249023"/>
              <a:ext cx="452396" cy="3232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98923" y="4552142"/>
              <a:ext cx="869578" cy="10201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98215" y="4673188"/>
              <a:ext cx="658004" cy="7759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67205" y="4702871"/>
              <a:ext cx="773892" cy="72222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76916" y="5051456"/>
              <a:ext cx="70429" cy="4172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18291" y="4828928"/>
              <a:ext cx="406144" cy="46722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35411" y="4962888"/>
              <a:ext cx="160422" cy="19862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7605" y="4989006"/>
              <a:ext cx="179276" cy="47897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97788" y="4995463"/>
              <a:ext cx="71602" cy="41219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313554" y="4996137"/>
              <a:ext cx="85388" cy="40438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44864" y="4999318"/>
              <a:ext cx="154847" cy="38443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456862" y="5007220"/>
              <a:ext cx="170214" cy="32073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595260" y="5017243"/>
              <a:ext cx="141647" cy="23823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11001" y="5026784"/>
              <a:ext cx="171593" cy="16576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66440" y="5010015"/>
              <a:ext cx="92373" cy="10360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66724" y="4723205"/>
              <a:ext cx="1157708" cy="36362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81288" y="4540674"/>
              <a:ext cx="3644" cy="21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81288" y="4542119"/>
              <a:ext cx="108846" cy="21356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65607" y="4572477"/>
              <a:ext cx="108353" cy="21221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50221" y="4602160"/>
              <a:ext cx="107368" cy="21221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31664" y="4839722"/>
              <a:ext cx="5910" cy="21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33851" y="4632518"/>
              <a:ext cx="107368" cy="21105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50967" y="4895716"/>
              <a:ext cx="4334" cy="144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68069" y="4795005"/>
              <a:ext cx="6599" cy="279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51657" y="4794234"/>
              <a:ext cx="223011" cy="13251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36074" y="4823242"/>
              <a:ext cx="222223" cy="13251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21378" y="4852829"/>
              <a:ext cx="220549" cy="13183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05697" y="4881838"/>
              <a:ext cx="220155" cy="101385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5" y="5530519"/>
              <a:ext cx="2850830" cy="1327478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58163" y="394379"/>
            <a:ext cx="2378869" cy="237949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ID" sz="1400" spc="45" dirty="0">
                <a:latin typeface="Arial"/>
                <a:cs typeface="Arial"/>
              </a:rPr>
              <a:t>Strategi</a:t>
            </a:r>
            <a:r>
              <a:rPr lang="en-ID" sz="1400" spc="120" dirty="0">
                <a:latin typeface="Arial"/>
                <a:cs typeface="Arial"/>
              </a:rPr>
              <a:t> </a:t>
            </a:r>
            <a:r>
              <a:rPr lang="en-ID" sz="1400" dirty="0">
                <a:latin typeface="Arial"/>
                <a:cs typeface="Arial"/>
              </a:rPr>
              <a:t>Pembangunan </a:t>
            </a:r>
            <a:r>
              <a:rPr lang="en-ID" sz="1400" spc="-765" dirty="0">
                <a:latin typeface="Arial"/>
                <a:cs typeface="Arial"/>
              </a:rPr>
              <a:t> </a:t>
            </a:r>
            <a:r>
              <a:rPr lang="en-ID" sz="1400" dirty="0">
                <a:latin typeface="Arial"/>
                <a:cs typeface="Arial"/>
              </a:rPr>
              <a:t>Industri</a:t>
            </a:r>
            <a:r>
              <a:rPr lang="en-ID" sz="1400" spc="135" dirty="0">
                <a:latin typeface="Arial"/>
                <a:cs typeface="Arial"/>
              </a:rPr>
              <a:t> </a:t>
            </a:r>
            <a:r>
              <a:rPr lang="en-ID" sz="1400" spc="-30" dirty="0">
                <a:latin typeface="Arial"/>
                <a:cs typeface="Arial"/>
              </a:rPr>
              <a:t>Kopi </a:t>
            </a:r>
            <a:r>
              <a:rPr lang="en-ID" sz="1400" spc="-25" dirty="0">
                <a:latin typeface="Arial"/>
                <a:cs typeface="Arial"/>
              </a:rPr>
              <a:t> </a:t>
            </a:r>
            <a:r>
              <a:rPr lang="en-ID" sz="1400" spc="15" dirty="0" err="1">
                <a:latin typeface="Arial"/>
                <a:cs typeface="Arial"/>
              </a:rPr>
              <a:t>Berkelanjutan</a:t>
            </a:r>
            <a:r>
              <a:rPr lang="en-ID" sz="1400" spc="105" dirty="0">
                <a:latin typeface="Arial"/>
                <a:cs typeface="Arial"/>
              </a:rPr>
              <a:t> </a:t>
            </a:r>
            <a:r>
              <a:rPr lang="en-ID" sz="1400" spc="10" dirty="0" err="1">
                <a:latin typeface="Arial"/>
                <a:cs typeface="Arial"/>
              </a:rPr>
              <a:t>melalui</a:t>
            </a:r>
            <a:r>
              <a:rPr lang="en-ID" sz="1400" spc="10" dirty="0">
                <a:latin typeface="Arial"/>
                <a:cs typeface="Arial"/>
              </a:rPr>
              <a:t> </a:t>
            </a:r>
            <a:r>
              <a:rPr lang="en-ID" sz="1400" spc="15" dirty="0">
                <a:latin typeface="Arial"/>
                <a:cs typeface="Arial"/>
              </a:rPr>
              <a:t> </a:t>
            </a:r>
            <a:r>
              <a:rPr lang="en-ID" sz="1400" spc="-50" dirty="0">
                <a:latin typeface="Arial"/>
                <a:cs typeface="Arial"/>
              </a:rPr>
              <a:t>“KOPI</a:t>
            </a:r>
            <a:r>
              <a:rPr lang="en-ID" sz="1400" spc="125" dirty="0">
                <a:latin typeface="Arial"/>
                <a:cs typeface="Arial"/>
              </a:rPr>
              <a:t> </a:t>
            </a:r>
            <a:r>
              <a:rPr lang="en-ID" sz="1400" spc="-75" dirty="0">
                <a:latin typeface="Arial"/>
                <a:cs typeface="Arial"/>
              </a:rPr>
              <a:t>PAMER” </a:t>
            </a:r>
            <a:r>
              <a:rPr lang="en-ID" sz="1400" spc="-75" dirty="0" err="1">
                <a:latin typeface="Arial"/>
                <a:cs typeface="Arial"/>
              </a:rPr>
              <a:t>adalah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membentuk</a:t>
            </a:r>
            <a:r>
              <a:rPr lang="en-ID" sz="1400" spc="-75" dirty="0">
                <a:latin typeface="Arial"/>
                <a:cs typeface="Arial"/>
              </a:rPr>
              <a:t> tata </a:t>
            </a:r>
            <a:r>
              <a:rPr lang="en-ID" sz="1400" spc="-75" dirty="0" err="1">
                <a:latin typeface="Arial"/>
                <a:cs typeface="Arial"/>
              </a:rPr>
              <a:t>kelola</a:t>
            </a:r>
            <a:r>
              <a:rPr lang="en-ID" sz="1400" spc="-75" dirty="0">
                <a:latin typeface="Arial"/>
                <a:cs typeface="Arial"/>
              </a:rPr>
              <a:t> dan tata </a:t>
            </a:r>
            <a:r>
              <a:rPr lang="en-ID" sz="1400" spc="-75" dirty="0" err="1">
                <a:latin typeface="Arial"/>
                <a:cs typeface="Arial"/>
              </a:rPr>
              <a:t>niaga</a:t>
            </a:r>
            <a:r>
              <a:rPr lang="en-ID" sz="1400" spc="-75" dirty="0">
                <a:latin typeface="Arial"/>
                <a:cs typeface="Arial"/>
              </a:rPr>
              <a:t> kopi  </a:t>
            </a:r>
            <a:r>
              <a:rPr lang="en-ID" sz="1400" spc="-75" dirty="0" err="1">
                <a:latin typeface="Arial"/>
                <a:cs typeface="Arial"/>
              </a:rPr>
              <a:t>dalam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meningkatkan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kualitas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menuju</a:t>
            </a:r>
            <a:r>
              <a:rPr lang="en-ID" sz="1400" spc="-75" dirty="0">
                <a:latin typeface="Arial"/>
                <a:cs typeface="Arial"/>
              </a:rPr>
              <a:t> pasar </a:t>
            </a:r>
            <a:r>
              <a:rPr lang="en-ID" sz="1400" spc="-75" dirty="0" err="1">
                <a:latin typeface="Arial"/>
                <a:cs typeface="Arial"/>
              </a:rPr>
              <a:t>nasional</a:t>
            </a:r>
            <a:r>
              <a:rPr lang="en-ID" sz="1400" spc="-75" dirty="0">
                <a:latin typeface="Arial"/>
                <a:cs typeface="Arial"/>
              </a:rPr>
              <a:t> dan </a:t>
            </a:r>
            <a:r>
              <a:rPr lang="en-ID" sz="1400" spc="-75" dirty="0" err="1">
                <a:latin typeface="Arial"/>
                <a:cs typeface="Arial"/>
              </a:rPr>
              <a:t>internasional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dengan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harga</a:t>
            </a:r>
            <a:r>
              <a:rPr lang="en-ID" sz="1400" spc="-75" dirty="0">
                <a:latin typeface="Arial"/>
                <a:cs typeface="Arial"/>
              </a:rPr>
              <a:t> yang </a:t>
            </a:r>
            <a:r>
              <a:rPr lang="en-ID" sz="1400" spc="-75" dirty="0" err="1">
                <a:latin typeface="Arial"/>
                <a:cs typeface="Arial"/>
              </a:rPr>
              <a:t>lebih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tinggi</a:t>
            </a:r>
            <a:r>
              <a:rPr lang="en-ID" sz="1400" spc="-75" dirty="0">
                <a:latin typeface="Arial"/>
                <a:cs typeface="Arial"/>
              </a:rPr>
              <a:t>. </a:t>
            </a:r>
            <a:r>
              <a:rPr lang="en-ID" sz="1400" spc="-75" dirty="0" err="1">
                <a:latin typeface="Arial"/>
                <a:cs typeface="Arial"/>
              </a:rPr>
              <a:t>dalam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mewujudkan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kesejahteraan</a:t>
            </a:r>
            <a:r>
              <a:rPr lang="en-ID" sz="1400" spc="-75" dirty="0">
                <a:latin typeface="Arial"/>
                <a:cs typeface="Arial"/>
              </a:rPr>
              <a:t> </a:t>
            </a:r>
            <a:r>
              <a:rPr lang="en-ID" sz="1400" spc="-75" dirty="0" err="1">
                <a:latin typeface="Arial"/>
                <a:cs typeface="Arial"/>
              </a:rPr>
              <a:t>masyarakat</a:t>
            </a:r>
            <a:r>
              <a:rPr lang="en-ID" sz="1400" spc="-75" dirty="0">
                <a:latin typeface="Arial"/>
                <a:cs typeface="Arial"/>
              </a:rPr>
              <a:t>. </a:t>
            </a:r>
            <a:endParaRPr lang="en-ID" sz="1400" spc="5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lang="en-ID" sz="1400" spc="5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0" y="2883393"/>
            <a:ext cx="2868863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381" algn="ctr">
              <a:spcBef>
                <a:spcPts val="75"/>
              </a:spcBef>
            </a:pPr>
            <a:r>
              <a:rPr sz="1125" spc="-4" dirty="0">
                <a:solidFill>
                  <a:srgbClr val="FF0000"/>
                </a:solidFill>
                <a:latin typeface="Arial MT"/>
                <a:cs typeface="Arial MT"/>
              </a:rPr>
              <a:t>Dalam </a:t>
            </a:r>
            <a:r>
              <a:rPr sz="1125" dirty="0">
                <a:solidFill>
                  <a:srgbClr val="FF0000"/>
                </a:solidFill>
                <a:latin typeface="Arial MT"/>
                <a:cs typeface="Arial MT"/>
              </a:rPr>
              <a:t>jangka panjang, </a:t>
            </a:r>
            <a:r>
              <a:rPr sz="1125" b="1" dirty="0" err="1">
                <a:solidFill>
                  <a:srgbClr val="FF0000"/>
                </a:solidFill>
                <a:latin typeface="Arial"/>
                <a:cs typeface="Arial"/>
              </a:rPr>
              <a:t>akan</a:t>
            </a:r>
            <a:r>
              <a:rPr sz="1125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terlaksanya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diversifikasi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produk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turunan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kopi yang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memberikan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banyak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manfaat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banyak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25" b="1" spc="4" dirty="0" err="1">
                <a:solidFill>
                  <a:srgbClr val="FF0000"/>
                </a:solidFill>
                <a:latin typeface="Arial"/>
                <a:cs typeface="Arial"/>
              </a:rPr>
              <a:t>penggiat</a:t>
            </a:r>
            <a:r>
              <a:rPr lang="en-US" sz="1125" b="1" spc="4" dirty="0">
                <a:solidFill>
                  <a:srgbClr val="FF0000"/>
                </a:solidFill>
                <a:latin typeface="Arial"/>
                <a:cs typeface="Arial"/>
              </a:rPr>
              <a:t> kopi.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2815705" y="4725354"/>
            <a:ext cx="6211639" cy="36099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ctr">
              <a:spcBef>
                <a:spcPts val="75"/>
              </a:spcBef>
            </a:pPr>
            <a:r>
              <a:rPr sz="1100" b="1" i="1" spc="-4" dirty="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r>
              <a:rPr sz="1100" b="1" i="1" spc="-4" dirty="0" err="1">
                <a:solidFill>
                  <a:srgbClr val="FF0000"/>
                </a:solidFill>
                <a:latin typeface="Arial"/>
                <a:cs typeface="Arial"/>
              </a:rPr>
              <a:t>mendukung</a:t>
            </a:r>
            <a:r>
              <a:rPr sz="1100" b="1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b="1" i="1" spc="-4" dirty="0">
                <a:solidFill>
                  <a:srgbClr val="FF0000"/>
                </a:solidFill>
                <a:latin typeface="Arial"/>
                <a:cs typeface="Arial"/>
              </a:rPr>
              <a:t>program kopi </a:t>
            </a:r>
            <a:r>
              <a:rPr lang="en-US" sz="1100" b="1" i="1" spc="-4" dirty="0" err="1">
                <a:solidFill>
                  <a:srgbClr val="FF0000"/>
                </a:solidFill>
                <a:latin typeface="Arial"/>
                <a:cs typeface="Arial"/>
              </a:rPr>
              <a:t>Petik</a:t>
            </a:r>
            <a:r>
              <a:rPr lang="en-US" sz="1100" b="1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b="1" i="1" spc="-4" dirty="0" err="1">
                <a:solidFill>
                  <a:srgbClr val="FF0000"/>
                </a:solidFill>
                <a:latin typeface="Arial"/>
                <a:cs typeface="Arial"/>
              </a:rPr>
              <a:t>dalam</a:t>
            </a:r>
            <a:r>
              <a:rPr lang="en-US" sz="1100" b="1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b="1" i="1" spc="-4" dirty="0" err="1">
                <a:solidFill>
                  <a:srgbClr val="FF0000"/>
                </a:solidFill>
                <a:latin typeface="Arial"/>
                <a:cs typeface="Arial"/>
              </a:rPr>
              <a:t>pengembangan</a:t>
            </a:r>
            <a:r>
              <a:rPr lang="en-US" sz="1100" b="1" i="1" spc="-4" dirty="0">
                <a:solidFill>
                  <a:srgbClr val="FF0000"/>
                </a:solidFill>
                <a:latin typeface="Arial"/>
                <a:cs typeface="Arial"/>
              </a:rPr>
              <a:t> UMKM  </a:t>
            </a:r>
          </a:p>
          <a:p>
            <a:pPr marL="9525" marR="3810" algn="ctr">
              <a:spcBef>
                <a:spcPts val="75"/>
              </a:spcBef>
            </a:pPr>
            <a:r>
              <a:rPr lang="en-US" sz="1100" b="1" i="1" spc="-4" dirty="0">
                <a:solidFill>
                  <a:srgbClr val="FF0000"/>
                </a:solidFill>
                <a:latin typeface="Arial"/>
                <a:cs typeface="Arial"/>
              </a:rPr>
              <a:t>(INDUSTRI KOPI PAGAR ALAM)</a:t>
            </a:r>
            <a:endParaRPr sz="11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041123" y="2675686"/>
            <a:ext cx="2671886" cy="3481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ctr">
              <a:spcBef>
                <a:spcPts val="75"/>
              </a:spcBef>
            </a:pPr>
            <a:r>
              <a:rPr sz="1100" i="1" dirty="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r>
              <a:rPr lang="en-US" sz="1100" i="1" spc="-15" dirty="0" err="1">
                <a:solidFill>
                  <a:srgbClr val="FF0000"/>
                </a:solidFill>
                <a:latin typeface="Arial"/>
                <a:cs typeface="Arial"/>
              </a:rPr>
              <a:t>menciptakan</a:t>
            </a:r>
            <a:r>
              <a:rPr lang="en-US" sz="1100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i="1" spc="-15" dirty="0" err="1">
                <a:solidFill>
                  <a:srgbClr val="FF0000"/>
                </a:solidFill>
                <a:latin typeface="Arial"/>
                <a:cs typeface="Arial"/>
              </a:rPr>
              <a:t>sinergi</a:t>
            </a:r>
            <a:r>
              <a:rPr lang="en-US" sz="1100" i="1" spc="-15" dirty="0">
                <a:solidFill>
                  <a:srgbClr val="FF0000"/>
                </a:solidFill>
                <a:latin typeface="Arial"/>
                <a:cs typeface="Arial"/>
              </a:rPr>
              <a:t> antar OPD yang </a:t>
            </a:r>
            <a:r>
              <a:rPr lang="en-US" sz="1100" i="1" spc="-15" dirty="0" err="1">
                <a:solidFill>
                  <a:srgbClr val="FF0000"/>
                </a:solidFill>
                <a:latin typeface="Arial"/>
                <a:cs typeface="Arial"/>
              </a:rPr>
              <a:t>terkait</a:t>
            </a:r>
            <a:r>
              <a:rPr lang="en-US" sz="1100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100" b="1" i="1" spc="-15" dirty="0">
                <a:solidFill>
                  <a:srgbClr val="FF0000"/>
                </a:solidFill>
                <a:latin typeface="Arial"/>
                <a:cs typeface="Arial"/>
              </a:rPr>
              <a:t>(SEKDA PAGAR ALAM)</a:t>
            </a:r>
            <a:endParaRPr sz="11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492932" y="98519"/>
            <a:ext cx="412623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en-US" sz="1350" b="1" spc="-4" dirty="0">
                <a:latin typeface="Arial"/>
                <a:cs typeface="Arial"/>
              </a:rPr>
              <a:t>INDUSTRI KOPI PETIK MERAH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262912" y="2425935"/>
            <a:ext cx="2491220" cy="7611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ctr">
              <a:spcBef>
                <a:spcPts val="75"/>
              </a:spcBef>
            </a:pPr>
            <a:r>
              <a:rPr sz="1200" i="1" spc="-4" dirty="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meningkatkan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kesejateraan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masyarakat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seiring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meningkatnya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1200" i="1" spc="-4" dirty="0" err="1">
                <a:solidFill>
                  <a:srgbClr val="FF0000"/>
                </a:solidFill>
                <a:latin typeface="Arial"/>
                <a:cs typeface="Arial"/>
              </a:rPr>
              <a:t>harga</a:t>
            </a:r>
            <a:r>
              <a:rPr lang="en-US" sz="1200" i="1" spc="-4" dirty="0">
                <a:solidFill>
                  <a:srgbClr val="FF0000"/>
                </a:solidFill>
                <a:latin typeface="Arial"/>
                <a:cs typeface="Arial"/>
              </a:rPr>
              <a:t> kopi </a:t>
            </a:r>
          </a:p>
          <a:p>
            <a:pPr marL="9525" marR="3810" algn="ctr">
              <a:spcBef>
                <a:spcPts val="75"/>
              </a:spcBef>
            </a:pPr>
            <a:r>
              <a:rPr lang="en-US" sz="1200" b="1" i="1" spc="-4" dirty="0">
                <a:solidFill>
                  <a:srgbClr val="FF0000"/>
                </a:solidFill>
                <a:latin typeface="Arial"/>
                <a:cs typeface="Arial"/>
              </a:rPr>
              <a:t>(RUMAH KOPI PAGAR ALAM)</a:t>
            </a:r>
            <a:endParaRPr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D36F868-DA43-E4DB-B124-D4C74946A1DF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2" t="4961" r="-425"/>
          <a:stretch/>
        </p:blipFill>
        <p:spPr>
          <a:xfrm>
            <a:off x="2918821" y="588349"/>
            <a:ext cx="2687809" cy="2013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E302431-6BF9-9C42-8270-1C6B7B8E5510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-1269"/>
          <a:stretch/>
        </p:blipFill>
        <p:spPr bwMode="auto">
          <a:xfrm>
            <a:off x="6209628" y="514711"/>
            <a:ext cx="2544504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ACCA4CC-1207-E359-BB9B-F66414ED9C39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104" y="3538304"/>
            <a:ext cx="2187240" cy="121596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94D36F17-2916-F072-D5C3-973F3D2BB170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83" y="3497928"/>
            <a:ext cx="2335580" cy="12636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B2025D88-8526-A06F-A250-FACADE99AB56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22" y="3498900"/>
            <a:ext cx="1360219" cy="12784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/>
          <p:cNvSpPr/>
          <p:nvPr/>
        </p:nvSpPr>
        <p:spPr>
          <a:xfrm>
            <a:off x="454342" y="642261"/>
            <a:ext cx="8221028" cy="4224338"/>
          </a:xfrm>
          <a:custGeom>
            <a:avLst/>
            <a:gdLst/>
            <a:ahLst/>
            <a:cxnLst/>
            <a:rect l="l" t="t" r="r" b="b"/>
            <a:pathLst>
              <a:path w="10961370" h="5632450">
                <a:moveTo>
                  <a:pt x="10961370" y="0"/>
                </a:moveTo>
                <a:lnTo>
                  <a:pt x="0" y="0"/>
                </a:lnTo>
                <a:lnTo>
                  <a:pt x="0" y="5632323"/>
                </a:lnTo>
                <a:lnTo>
                  <a:pt x="10961370" y="5632323"/>
                </a:lnTo>
                <a:lnTo>
                  <a:pt x="10961370" y="0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513512" y="648614"/>
            <a:ext cx="8092916" cy="20871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545783">
              <a:spcBef>
                <a:spcPts val="75"/>
              </a:spcBef>
            </a:pPr>
            <a:r>
              <a:rPr sz="2250" spc="-11" dirty="0">
                <a:solidFill>
                  <a:srgbClr val="FFFFFF"/>
                </a:solidFill>
                <a:latin typeface="Calibri"/>
                <a:cs typeface="Calibri"/>
              </a:rPr>
              <a:t>Manfaat</a:t>
            </a:r>
            <a:r>
              <a:rPr sz="225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-19" dirty="0">
                <a:solidFill>
                  <a:srgbClr val="FFFFFF"/>
                </a:solidFill>
                <a:latin typeface="Calibri"/>
                <a:cs typeface="Calibri"/>
              </a:rPr>
              <a:t>keekonomian</a:t>
            </a:r>
            <a:r>
              <a:rPr sz="2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-4" dirty="0">
                <a:solidFill>
                  <a:srgbClr val="FFFFFF"/>
                </a:solidFill>
                <a:latin typeface="Calibri"/>
                <a:cs typeface="Calibri"/>
              </a:rPr>
              <a:t>dari</a:t>
            </a:r>
            <a:r>
              <a:rPr sz="225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-15" dirty="0">
                <a:solidFill>
                  <a:srgbClr val="FFFFFF"/>
                </a:solidFill>
                <a:latin typeface="Calibri"/>
                <a:cs typeface="Calibri"/>
              </a:rPr>
              <a:t>proyek</a:t>
            </a:r>
            <a:r>
              <a:rPr sz="225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50" spc="-4" dirty="0" err="1">
                <a:solidFill>
                  <a:srgbClr val="FFFFFF"/>
                </a:solidFill>
                <a:latin typeface="Calibri"/>
                <a:cs typeface="Calibri"/>
              </a:rPr>
              <a:t>perubahan</a:t>
            </a:r>
            <a:r>
              <a:rPr sz="22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15" dirty="0" err="1">
                <a:solidFill>
                  <a:srgbClr val="FFFFFF"/>
                </a:solidFill>
                <a:latin typeface="Calibri"/>
                <a:cs typeface="Calibri"/>
              </a:rPr>
              <a:t>adalah</a:t>
            </a:r>
            <a:endParaRPr sz="2213" dirty="0">
              <a:latin typeface="Calibri"/>
              <a:cs typeface="Calibri"/>
            </a:endParaRPr>
          </a:p>
          <a:p>
            <a:pPr marL="266700" marR="249079" indent="-257175">
              <a:buClr>
                <a:srgbClr val="FFFFFF"/>
              </a:buClr>
              <a:buFont typeface="Calibri"/>
              <a:buAutoNum type="arabicPeriod"/>
              <a:tabLst>
                <a:tab pos="291941" algn="l"/>
              </a:tabLst>
            </a:pPr>
            <a:r>
              <a:rPr sz="1350" dirty="0"/>
              <a:t>	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Meningkatnya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mutu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dan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kualitas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kopi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dari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petik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asalan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Grade-C 75%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dengan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harga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Rp.60.000/kg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menjadi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mutu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dan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kualitas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kopi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dari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petik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merah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Grade-A (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kualitas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premium) 95%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dengan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harga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smtClean="0">
                <a:solidFill>
                  <a:srgbClr val="FFFFFF"/>
                </a:solidFill>
                <a:latin typeface="Calibri"/>
                <a:cs typeface="Calibri"/>
              </a:rPr>
              <a:t>Rp.100.000/kg </a:t>
            </a:r>
            <a:endParaRPr lang="en-US" sz="2250" spc="-8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9525" marR="249079">
              <a:buClr>
                <a:srgbClr val="FFFFFF"/>
              </a:buClr>
              <a:tabLst>
                <a:tab pos="291941" algn="l"/>
              </a:tabLst>
            </a:pPr>
            <a:endParaRPr sz="225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8096" y="173354"/>
            <a:ext cx="5263515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spc="-45" dirty="0">
                <a:solidFill>
                  <a:srgbClr val="000000"/>
                </a:solidFill>
                <a:latin typeface="Arial"/>
                <a:cs typeface="Arial"/>
              </a:rPr>
              <a:t>MANFAAT</a:t>
            </a:r>
            <a:r>
              <a:rPr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KEEKONOMIAN</a:t>
            </a:r>
            <a:r>
              <a:rPr sz="2400" spc="-4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PROPER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xmlns="" id="{F83EB2D5-69A5-72FB-3E09-65C913A6976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2446777"/>
            <a:ext cx="7501822" cy="26967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51E098-7264-53E0-7B84-6108F8049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063621DA-8C32-716A-C764-3091D1B47F4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115CD57C-0C4A-1EC1-4E77-EE6FC76FAC27}"/>
              </a:ext>
            </a:extLst>
          </p:cNvPr>
          <p:cNvSpPr/>
          <p:nvPr/>
        </p:nvSpPr>
        <p:spPr>
          <a:xfrm>
            <a:off x="454342" y="642261"/>
            <a:ext cx="8221028" cy="4224338"/>
          </a:xfrm>
          <a:custGeom>
            <a:avLst/>
            <a:gdLst/>
            <a:ahLst/>
            <a:cxnLst/>
            <a:rect l="l" t="t" r="r" b="b"/>
            <a:pathLst>
              <a:path w="10961370" h="5632450">
                <a:moveTo>
                  <a:pt x="10961370" y="0"/>
                </a:moveTo>
                <a:lnTo>
                  <a:pt x="0" y="0"/>
                </a:lnTo>
                <a:lnTo>
                  <a:pt x="0" y="5632323"/>
                </a:lnTo>
                <a:lnTo>
                  <a:pt x="10961370" y="5632323"/>
                </a:lnTo>
                <a:lnTo>
                  <a:pt x="10961370" y="0"/>
                </a:lnTo>
                <a:close/>
              </a:path>
            </a:pathLst>
          </a:custGeom>
          <a:solidFill>
            <a:srgbClr val="843B0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xmlns="" id="{026F86B0-2B3A-B60C-5615-F6B848EF8F0A}"/>
              </a:ext>
            </a:extLst>
          </p:cNvPr>
          <p:cNvSpPr txBox="1"/>
          <p:nvPr/>
        </p:nvSpPr>
        <p:spPr>
          <a:xfrm>
            <a:off x="513512" y="648614"/>
            <a:ext cx="8092916" cy="7021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249079">
              <a:buClr>
                <a:srgbClr val="FFFFFF"/>
              </a:buClr>
              <a:tabLst>
                <a:tab pos="291941" algn="l"/>
              </a:tabLst>
            </a:pPr>
            <a:r>
              <a:rPr lang="en-US" sz="2000" dirty="0">
                <a:solidFill>
                  <a:schemeClr val="bg1"/>
                </a:solidFill>
              </a:rPr>
              <a:t>2. </a:t>
            </a:r>
            <a:r>
              <a:rPr sz="1350" dirty="0"/>
              <a:t>	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Efisiensi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waktu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pengelolaan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dari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21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hari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untuk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waktu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proses kopi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asalan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menjadi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smtClean="0">
                <a:solidFill>
                  <a:srgbClr val="FFFFFF"/>
                </a:solidFill>
                <a:latin typeface="Calibri"/>
                <a:cs typeface="Calibri"/>
              </a:rPr>
              <a:t>10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hari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untuk kopi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petik</a:t>
            </a:r>
            <a:r>
              <a:rPr lang="en-US" sz="225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sz="2250" spc="-8" dirty="0" err="1">
                <a:solidFill>
                  <a:srgbClr val="FFFFFF"/>
                </a:solidFill>
                <a:latin typeface="Calibri"/>
                <a:cs typeface="Calibri"/>
              </a:rPr>
              <a:t>merah</a:t>
            </a:r>
            <a:endParaRPr sz="2250" dirty="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EEB7FA11-DDEB-DF36-D92D-1F39F8AAFE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342" y="173354"/>
            <a:ext cx="7927658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spc="-45" dirty="0">
                <a:solidFill>
                  <a:srgbClr val="000000"/>
                </a:solidFill>
                <a:latin typeface="Arial"/>
                <a:cs typeface="Arial"/>
              </a:rPr>
              <a:t>MANFAAT</a:t>
            </a:r>
            <a:r>
              <a:rPr sz="2400" spc="-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KEEKONOMIAN</a:t>
            </a:r>
            <a:r>
              <a:rPr sz="2400" spc="-4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00"/>
                </a:solidFill>
                <a:latin typeface="Arial"/>
                <a:cs typeface="Arial"/>
              </a:rPr>
              <a:t>PROPER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(LANJUTAN) 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xmlns="" id="{6E2104F8-4D0C-DC81-C16F-B1956BFF857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2909" y="1350729"/>
            <a:ext cx="7149091" cy="365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16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24B164-66B2-4685-77FA-561D59355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xmlns="" id="{EE677243-76D6-AF89-33E2-521094E7FC84}"/>
              </a:ext>
            </a:extLst>
          </p:cNvPr>
          <p:cNvGrpSpPr/>
          <p:nvPr/>
        </p:nvGrpSpPr>
        <p:grpSpPr>
          <a:xfrm>
            <a:off x="8090517" y="33147"/>
            <a:ext cx="1045463" cy="1151497"/>
            <a:chOff x="4967223" y="810653"/>
            <a:chExt cx="3317240" cy="351027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5CC5FF34-BBC8-9607-6264-EE05D107FC1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1BC4B489-C067-20F2-26DC-F26A3DF7560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136D7E9F-C960-A127-D108-F9B25C2226D1}"/>
              </a:ext>
            </a:extLst>
          </p:cNvPr>
          <p:cNvSpPr txBox="1"/>
          <p:nvPr/>
        </p:nvSpPr>
        <p:spPr>
          <a:xfrm>
            <a:off x="179005" y="555026"/>
            <a:ext cx="8964995" cy="1272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900"/>
              </a:spcAft>
            </a:pPr>
            <a:endParaRPr lang="en-US" sz="1350" dirty="0"/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239389" indent="-227324">
              <a:spcBef>
                <a:spcPts val="100"/>
              </a:spcBef>
              <a:buFontTx/>
              <a:buAutoNum type="arabicPeriod"/>
              <a:tabLst>
                <a:tab pos="240023" algn="l"/>
              </a:tabLst>
            </a:pPr>
            <a:endParaRPr lang="en-US" sz="15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1F4E2F42-9A01-24FA-44DE-64F2239316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62242"/>
            <a:ext cx="7827660" cy="32060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spc="204" dirty="0">
                <a:solidFill>
                  <a:srgbClr val="B86C42"/>
                </a:solidFill>
                <a:latin typeface="Arial"/>
                <a:cs typeface="Arial"/>
              </a:rPr>
              <a:t>Ruang </a:t>
            </a:r>
            <a:r>
              <a:rPr lang="en-US" sz="2000" spc="204" dirty="0" err="1">
                <a:solidFill>
                  <a:srgbClr val="B86C42"/>
                </a:solidFill>
                <a:latin typeface="Arial"/>
                <a:cs typeface="Arial"/>
              </a:rPr>
              <a:t>Lingkup</a:t>
            </a:r>
            <a:r>
              <a:rPr lang="en-US" sz="2000" spc="204" dirty="0">
                <a:solidFill>
                  <a:srgbClr val="B86C42"/>
                </a:solidFill>
                <a:latin typeface="Arial"/>
                <a:cs typeface="Arial"/>
              </a:rPr>
              <a:t> Kopi </a:t>
            </a:r>
            <a:r>
              <a:rPr lang="en-US" sz="2000" spc="204" dirty="0" err="1">
                <a:solidFill>
                  <a:srgbClr val="B86C42"/>
                </a:solidFill>
                <a:latin typeface="Arial"/>
                <a:cs typeface="Arial"/>
              </a:rPr>
              <a:t>Pamer</a:t>
            </a:r>
            <a:r>
              <a:rPr lang="en-US" sz="2000" spc="204" dirty="0">
                <a:solidFill>
                  <a:srgbClr val="B86C42"/>
                </a:solidFill>
                <a:latin typeface="Arial"/>
                <a:cs typeface="Arial"/>
              </a:rPr>
              <a:t> Kota Pagar Alam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4BB0AE4-8D42-B618-925D-4783F83CC468}"/>
              </a:ext>
            </a:extLst>
          </p:cNvPr>
          <p:cNvSpPr txBox="1"/>
          <p:nvPr/>
        </p:nvSpPr>
        <p:spPr>
          <a:xfrm>
            <a:off x="-731217" y="4753806"/>
            <a:ext cx="6270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spc="204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2BF03F-1A46-DE45-6D12-DCD036533E5C}"/>
              </a:ext>
            </a:extLst>
          </p:cNvPr>
          <p:cNvSpPr txBox="1"/>
          <p:nvPr/>
        </p:nvSpPr>
        <p:spPr>
          <a:xfrm>
            <a:off x="5176343" y="560408"/>
            <a:ext cx="4353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07E8164-0532-587B-E369-82273E8225F0}"/>
              </a:ext>
            </a:extLst>
          </p:cNvPr>
          <p:cNvSpPr/>
          <p:nvPr/>
        </p:nvSpPr>
        <p:spPr>
          <a:xfrm>
            <a:off x="2131121" y="605488"/>
            <a:ext cx="3124200" cy="7213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 DISPERINDAGKOP DAN UKM </a:t>
            </a:r>
          </a:p>
          <a:p>
            <a:pPr algn="ctr"/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Perumusan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Regulasi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Struktur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Tata Kelola dan Tata </a:t>
            </a:r>
            <a:r>
              <a:rPr lang="en-US" sz="1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Niaga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Kopi</a:t>
            </a:r>
            <a:r>
              <a:rPr lang="en-US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ID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F1564081-226A-6F82-8387-F0808DCA9749}"/>
              </a:ext>
            </a:extLst>
          </p:cNvPr>
          <p:cNvCxnSpPr>
            <a:cxnSpLocks/>
          </p:cNvCxnSpPr>
          <p:nvPr/>
        </p:nvCxnSpPr>
        <p:spPr>
          <a:xfrm>
            <a:off x="2154007" y="884233"/>
            <a:ext cx="312420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B090A13-DF10-EFD3-19F3-C3028F3C2591}"/>
              </a:ext>
            </a:extLst>
          </p:cNvPr>
          <p:cNvSpPr/>
          <p:nvPr/>
        </p:nvSpPr>
        <p:spPr>
          <a:xfrm>
            <a:off x="413902" y="2796341"/>
            <a:ext cx="1911097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KELOMPOK TANI KOPI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A8EEF61-5CE3-6064-80A1-99926E70D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23" y="1525908"/>
            <a:ext cx="2227257" cy="12528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5081E87-94AE-DBF2-F2E0-94D24B71D8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" b="-1269"/>
          <a:stretch/>
        </p:blipFill>
        <p:spPr bwMode="auto">
          <a:xfrm>
            <a:off x="2876023" y="3301878"/>
            <a:ext cx="1634396" cy="154442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3E3FE62-A0DB-B128-1115-759C4B94B31F}"/>
              </a:ext>
            </a:extLst>
          </p:cNvPr>
          <p:cNvSpPr/>
          <p:nvPr/>
        </p:nvSpPr>
        <p:spPr>
          <a:xfrm>
            <a:off x="2525557" y="4481641"/>
            <a:ext cx="2498459" cy="729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INDUSTRI, PERDAGANGAN, KOPERASI DAN UKM KOPI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089C0BB3-5BD9-EBE1-DD7A-F6B997AA1C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78" y="1514766"/>
            <a:ext cx="1911097" cy="127511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E951959-B9B4-AEAC-2C4D-36BB8E154F9B}"/>
              </a:ext>
            </a:extLst>
          </p:cNvPr>
          <p:cNvSpPr/>
          <p:nvPr/>
        </p:nvSpPr>
        <p:spPr>
          <a:xfrm>
            <a:off x="4925072" y="2793016"/>
            <a:ext cx="1911097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PENGUSAHA KOPI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5CD381B-21A8-0961-EC84-0514DB58C4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222" y="1580824"/>
            <a:ext cx="1523999" cy="1142999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0A63A993-B2EB-FFA0-CB69-CF8D188B9C62}"/>
              </a:ext>
            </a:extLst>
          </p:cNvPr>
          <p:cNvSpPr/>
          <p:nvPr/>
        </p:nvSpPr>
        <p:spPr>
          <a:xfrm>
            <a:off x="2760559" y="2736489"/>
            <a:ext cx="1911097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PENGGIAT KOPI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951546A5-0687-2F9D-AB7C-0173707B58EF}"/>
              </a:ext>
            </a:extLst>
          </p:cNvPr>
          <p:cNvCxnSpPr>
            <a:stCxn id="10" idx="2"/>
            <a:endCxn id="34" idx="0"/>
          </p:cNvCxnSpPr>
          <p:nvPr/>
        </p:nvCxnSpPr>
        <p:spPr>
          <a:xfrm>
            <a:off x="3693221" y="1326812"/>
            <a:ext cx="1" cy="254012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A09AA137-3FD3-ABA7-616F-0D5DEC456EB2}"/>
              </a:ext>
            </a:extLst>
          </p:cNvPr>
          <p:cNvCxnSpPr>
            <a:cxnSpLocks/>
            <a:stCxn id="18" idx="3"/>
            <a:endCxn id="34" idx="1"/>
          </p:cNvCxnSpPr>
          <p:nvPr/>
        </p:nvCxnSpPr>
        <p:spPr>
          <a:xfrm>
            <a:off x="2483080" y="2152324"/>
            <a:ext cx="448142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3CAB70AD-C4BF-631B-99C2-34F1AB514923}"/>
              </a:ext>
            </a:extLst>
          </p:cNvPr>
          <p:cNvCxnSpPr>
            <a:cxnSpLocks/>
            <a:endCxn id="22" idx="1"/>
          </p:cNvCxnSpPr>
          <p:nvPr/>
        </p:nvCxnSpPr>
        <p:spPr>
          <a:xfrm>
            <a:off x="3774787" y="2130325"/>
            <a:ext cx="114509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xmlns="" id="{83951FF9-74B5-72F4-B19A-63C7E96C4EA4}"/>
              </a:ext>
            </a:extLst>
          </p:cNvPr>
          <p:cNvCxnSpPr>
            <a:cxnSpLocks/>
            <a:endCxn id="19" idx="0"/>
          </p:cNvCxnSpPr>
          <p:nvPr/>
        </p:nvCxnSpPr>
        <p:spPr>
          <a:xfrm flipH="1">
            <a:off x="3693221" y="2997609"/>
            <a:ext cx="0" cy="30426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CFDC0B1F-2224-E634-762E-50ACA407DBA7}"/>
              </a:ext>
            </a:extLst>
          </p:cNvPr>
          <p:cNvSpPr/>
          <p:nvPr/>
        </p:nvSpPr>
        <p:spPr>
          <a:xfrm>
            <a:off x="7212619" y="1285373"/>
            <a:ext cx="1911097" cy="279614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 JANGKA PANJANG:</a:t>
            </a:r>
          </a:p>
          <a:p>
            <a:pPr algn="ctr"/>
            <a:r>
              <a:rPr lang="en-US" sz="1400" dirty="0"/>
              <a:t>SELURUH KOPI </a:t>
            </a:r>
          </a:p>
          <a:p>
            <a:pPr algn="ctr"/>
            <a:r>
              <a:rPr lang="en-US" sz="1400" dirty="0"/>
              <a:t>KOTA PAGAR ALAM</a:t>
            </a:r>
          </a:p>
          <a:p>
            <a:pPr algn="ctr"/>
            <a:endParaRPr lang="en-US" sz="1400" dirty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  <a:p>
            <a:pPr algn="ctr"/>
            <a:endParaRPr lang="en-US" sz="1400" dirty="0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xmlns="" id="{9BE3A1AA-1AC9-9973-41E7-E343F5B843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b="20741"/>
          <a:stretch/>
        </p:blipFill>
        <p:spPr>
          <a:xfrm>
            <a:off x="7207214" y="2886903"/>
            <a:ext cx="1921905" cy="12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74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77CDA1-C5AC-2338-BC1B-F525131CF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xmlns="" id="{DE8ACF2E-4E8B-08BC-85B3-FC0E4CB4D482}"/>
              </a:ext>
            </a:extLst>
          </p:cNvPr>
          <p:cNvGrpSpPr/>
          <p:nvPr/>
        </p:nvGrpSpPr>
        <p:grpSpPr>
          <a:xfrm>
            <a:off x="8090517" y="33147"/>
            <a:ext cx="1045463" cy="1151497"/>
            <a:chOff x="4967223" y="810653"/>
            <a:chExt cx="3317240" cy="351027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83B8B73B-ED14-57FC-55F0-7F639726F2B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61DE77C4-4FEF-2D2A-4A1E-AAD42C76E1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xmlns="" id="{8D151738-3312-599E-5FCA-3FF9E09C8555}"/>
              </a:ext>
            </a:extLst>
          </p:cNvPr>
          <p:cNvSpPr txBox="1"/>
          <p:nvPr/>
        </p:nvSpPr>
        <p:spPr>
          <a:xfrm>
            <a:off x="179005" y="555026"/>
            <a:ext cx="8964995" cy="5611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Aft>
                <a:spcPts val="900"/>
              </a:spcAft>
            </a:pPr>
            <a:r>
              <a:rPr lang="en-US" sz="1350" b="1" dirty="0"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1350" b="1" dirty="0" err="1">
                <a:ea typeface="Tahoma" panose="020B0604030504040204" pitchFamily="34" charset="0"/>
                <a:cs typeface="Tahoma" panose="020B0604030504040204" pitchFamily="34" charset="0"/>
              </a:rPr>
              <a:t>Penguatan</a:t>
            </a:r>
            <a:r>
              <a:rPr lang="en-US" sz="1350" b="1" dirty="0">
                <a:ea typeface="Tahoma" panose="020B0604030504040204" pitchFamily="34" charset="0"/>
                <a:cs typeface="Tahoma" panose="020B0604030504040204" pitchFamily="34" charset="0"/>
              </a:rPr>
              <a:t> Data di </a:t>
            </a:r>
            <a:r>
              <a:rPr lang="en-US" sz="1350" b="1" dirty="0" err="1">
                <a:ea typeface="Tahoma" panose="020B0604030504040204" pitchFamily="34" charset="0"/>
                <a:cs typeface="Tahoma" panose="020B0604030504040204" pitchFamily="34" charset="0"/>
              </a:rPr>
              <a:t>Latar</a:t>
            </a:r>
            <a:r>
              <a:rPr lang="en-US" sz="1350" b="1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ea typeface="Tahoma" panose="020B0604030504040204" pitchFamily="34" charset="0"/>
                <a:cs typeface="Tahoma" panose="020B0604030504040204" pitchFamily="34" charset="0"/>
              </a:rPr>
              <a:t>Belakang</a:t>
            </a:r>
            <a:r>
              <a:rPr lang="en-US" sz="1350" b="1" dirty="0"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</a:p>
          <a:p>
            <a:pPr marL="214313" indent="-214313">
              <a:spcAft>
                <a:spcPts val="900"/>
              </a:spcAft>
            </a:pPr>
            <a:r>
              <a:rPr lang="en-US" sz="1350" dirty="0"/>
              <a:t>      Harus </a:t>
            </a:r>
            <a:r>
              <a:rPr lang="en-US" sz="1350" dirty="0" err="1"/>
              <a:t>ada</a:t>
            </a:r>
            <a:r>
              <a:rPr lang="en-US" sz="1350" dirty="0"/>
              <a:t> data dan </a:t>
            </a:r>
            <a:r>
              <a:rPr lang="en-US" sz="1350" dirty="0" err="1"/>
              <a:t>fakta</a:t>
            </a:r>
            <a:r>
              <a:rPr lang="en-US" sz="1350" dirty="0"/>
              <a:t> </a:t>
            </a:r>
            <a:r>
              <a:rPr lang="en-US" sz="1350" dirty="0" err="1"/>
              <a:t>bahwa</a:t>
            </a:r>
            <a:r>
              <a:rPr lang="en-US" sz="1350" dirty="0"/>
              <a:t> (1) Kopi ini </a:t>
            </a:r>
            <a:r>
              <a:rPr lang="en-US" sz="1350" dirty="0" err="1"/>
              <a:t>merupakan</a:t>
            </a:r>
            <a:r>
              <a:rPr lang="en-US" sz="1350" dirty="0"/>
              <a:t> </a:t>
            </a:r>
            <a:r>
              <a:rPr lang="en-US" sz="1350" dirty="0" err="1"/>
              <a:t>potensi</a:t>
            </a:r>
            <a:r>
              <a:rPr lang="en-US" sz="1350" dirty="0"/>
              <a:t> </a:t>
            </a:r>
            <a:r>
              <a:rPr lang="en-US" sz="1350" dirty="0" err="1"/>
              <a:t>produk</a:t>
            </a:r>
            <a:r>
              <a:rPr lang="en-US" sz="1350" dirty="0"/>
              <a:t> </a:t>
            </a:r>
            <a:r>
              <a:rPr lang="en-US" sz="1350" dirty="0" err="1"/>
              <a:t>unggulan</a:t>
            </a:r>
            <a:r>
              <a:rPr lang="en-US" sz="1350" dirty="0"/>
              <a:t> </a:t>
            </a:r>
            <a:r>
              <a:rPr lang="en-US" sz="1350" dirty="0" err="1"/>
              <a:t>daerah</a:t>
            </a:r>
            <a:r>
              <a:rPr lang="en-US" sz="1350" dirty="0"/>
              <a:t> </a:t>
            </a:r>
            <a:r>
              <a:rPr lang="en-US" sz="1350" dirty="0" err="1"/>
              <a:t>dibanding</a:t>
            </a:r>
            <a:r>
              <a:rPr lang="en-US" sz="1350" dirty="0"/>
              <a:t> </a:t>
            </a:r>
            <a:r>
              <a:rPr lang="en-US" sz="1350" dirty="0" err="1"/>
              <a:t>produk</a:t>
            </a:r>
            <a:r>
              <a:rPr lang="en-US" sz="1350" dirty="0"/>
              <a:t> </a:t>
            </a:r>
            <a:r>
              <a:rPr lang="en-US" sz="1350" dirty="0" err="1"/>
              <a:t>produk</a:t>
            </a:r>
            <a:r>
              <a:rPr lang="en-US" sz="1350" dirty="0"/>
              <a:t> lain  – yang </a:t>
            </a:r>
            <a:r>
              <a:rPr lang="en-US" sz="1350" dirty="0" err="1"/>
              <a:t>dapat</a:t>
            </a:r>
            <a:r>
              <a:rPr lang="en-US" sz="1350" dirty="0"/>
              <a:t> </a:t>
            </a:r>
            <a:r>
              <a:rPr lang="en-US" sz="1350" dirty="0" err="1"/>
              <a:t>meningkatkan</a:t>
            </a:r>
            <a:r>
              <a:rPr lang="en-US" sz="1350" dirty="0"/>
              <a:t> </a:t>
            </a:r>
            <a:r>
              <a:rPr lang="en-US" sz="1350" dirty="0" err="1"/>
              <a:t>pendapatan</a:t>
            </a:r>
            <a:r>
              <a:rPr lang="en-US" sz="1350" dirty="0"/>
              <a:t> dan </a:t>
            </a:r>
            <a:r>
              <a:rPr lang="en-US" sz="1350" dirty="0" err="1"/>
              <a:t>pertumbuhan</a:t>
            </a:r>
            <a:r>
              <a:rPr lang="en-US" sz="1350" dirty="0"/>
              <a:t> </a:t>
            </a:r>
            <a:r>
              <a:rPr lang="en-US" sz="1350" dirty="0" err="1"/>
              <a:t>ekonomi</a:t>
            </a:r>
            <a:r>
              <a:rPr lang="en-US" sz="1350" dirty="0"/>
              <a:t>, (2) data </a:t>
            </a:r>
            <a:r>
              <a:rPr lang="en-US" sz="1350" dirty="0" err="1"/>
              <a:t>jumlah</a:t>
            </a:r>
            <a:r>
              <a:rPr lang="en-US" sz="1350" dirty="0"/>
              <a:t> </a:t>
            </a:r>
            <a:r>
              <a:rPr lang="en-US" sz="1350" dirty="0" err="1"/>
              <a:t>Petani</a:t>
            </a:r>
            <a:r>
              <a:rPr lang="en-US" sz="1350" dirty="0"/>
              <a:t> yang </a:t>
            </a:r>
            <a:r>
              <a:rPr lang="en-US" sz="1350" dirty="0" err="1"/>
              <a:t>bergerak</a:t>
            </a:r>
            <a:r>
              <a:rPr lang="en-US" sz="1350" dirty="0"/>
              <a:t> di </a:t>
            </a:r>
            <a:r>
              <a:rPr lang="en-US" sz="1350" dirty="0" err="1"/>
              <a:t>usaha</a:t>
            </a:r>
            <a:r>
              <a:rPr lang="en-US" sz="1350" dirty="0"/>
              <a:t> </a:t>
            </a:r>
            <a:r>
              <a:rPr lang="en-US" sz="1350" dirty="0" err="1"/>
              <a:t>produksi</a:t>
            </a:r>
            <a:r>
              <a:rPr lang="en-US" sz="1350" dirty="0"/>
              <a:t> Kopi</a:t>
            </a:r>
          </a:p>
          <a:p>
            <a:pPr marL="214313" indent="-214313">
              <a:spcAft>
                <a:spcPts val="900"/>
              </a:spcAft>
            </a:pP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Telah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dimasukkan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data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fakta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untuk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menguatkan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argumentasi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di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Latar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belakang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Narasi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IPP di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halaman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1350" b="1" dirty="0" smtClean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135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900"/>
              </a:spcAft>
            </a:pPr>
            <a:r>
              <a:rPr lang="en-US" sz="1350" b="1" dirty="0"/>
              <a:t>2.  </a:t>
            </a:r>
            <a:r>
              <a:rPr lang="en-US" sz="1350" b="1" dirty="0" err="1"/>
              <a:t>Perbaki</a:t>
            </a:r>
            <a:r>
              <a:rPr lang="en-US" sz="1350" b="1" dirty="0"/>
              <a:t> </a:t>
            </a:r>
            <a:r>
              <a:rPr lang="en-US" sz="1350" b="1" dirty="0" err="1"/>
              <a:t>Narasi</a:t>
            </a:r>
            <a:r>
              <a:rPr lang="en-US" sz="1350" b="1" dirty="0"/>
              <a:t> dan Skema </a:t>
            </a:r>
            <a:r>
              <a:rPr lang="en-US" sz="1350" b="1" dirty="0" err="1"/>
              <a:t>Gagasan</a:t>
            </a:r>
            <a:r>
              <a:rPr lang="en-US" sz="1350" b="1" dirty="0"/>
              <a:t>/</a:t>
            </a:r>
            <a:r>
              <a:rPr lang="en-US" sz="1350" b="1" dirty="0" err="1"/>
              <a:t>Inovasi</a:t>
            </a:r>
            <a:r>
              <a:rPr lang="en-US" sz="1350" b="1" dirty="0"/>
              <a:t> di Alur </a:t>
            </a:r>
            <a:r>
              <a:rPr lang="en-US" sz="1350" b="1" dirty="0" err="1"/>
              <a:t>Pikir</a:t>
            </a:r>
            <a:r>
              <a:rPr lang="en-US" sz="1350" b="1" dirty="0"/>
              <a:t>  :</a:t>
            </a:r>
          </a:p>
          <a:p>
            <a:pPr marL="214313">
              <a:spcAft>
                <a:spcPts val="900"/>
              </a:spcAft>
            </a:pPr>
            <a:r>
              <a:rPr lang="en-US" sz="1350" dirty="0" err="1"/>
              <a:t>Cukup</a:t>
            </a:r>
            <a:r>
              <a:rPr lang="en-US" sz="1350" dirty="0"/>
              <a:t> </a:t>
            </a:r>
            <a:r>
              <a:rPr lang="en-US" sz="1350" dirty="0" err="1"/>
              <a:t>Narasinya</a:t>
            </a:r>
            <a:r>
              <a:rPr lang="en-US" sz="1350" dirty="0"/>
              <a:t> : </a:t>
            </a:r>
            <a:r>
              <a:rPr lang="en-US" sz="1350" dirty="0" err="1"/>
              <a:t>Perumusan</a:t>
            </a:r>
            <a:r>
              <a:rPr lang="en-US" sz="1350" dirty="0"/>
              <a:t> </a:t>
            </a:r>
            <a:r>
              <a:rPr lang="en-US" sz="1350" dirty="0" err="1"/>
              <a:t>Regulasi</a:t>
            </a:r>
            <a:r>
              <a:rPr lang="en-US" sz="1350" dirty="0"/>
              <a:t> </a:t>
            </a:r>
            <a:r>
              <a:rPr lang="en-US" sz="1350" dirty="0" err="1"/>
              <a:t>Struktur</a:t>
            </a:r>
            <a:r>
              <a:rPr lang="en-US" sz="1350" dirty="0"/>
              <a:t> Tata Kelola </a:t>
            </a:r>
            <a:r>
              <a:rPr lang="en-US" sz="1350" dirty="0" err="1"/>
              <a:t>Industri</a:t>
            </a:r>
            <a:r>
              <a:rPr lang="en-US" sz="1350" dirty="0"/>
              <a:t> Kopi </a:t>
            </a:r>
          </a:p>
          <a:p>
            <a:pPr marL="214313">
              <a:spcAft>
                <a:spcPts val="900"/>
              </a:spcAft>
            </a:pP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Telah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diperbaiki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sesuai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masukan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narasumber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alur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pikir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(pada </a:t>
            </a:r>
            <a:r>
              <a:rPr lang="en-US" sz="1350" b="1" dirty="0" err="1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halaman</a:t>
            </a:r>
            <a:r>
              <a:rPr lang="en-US" sz="135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7)</a:t>
            </a:r>
          </a:p>
          <a:p>
            <a:pPr marL="169069" indent="-169069">
              <a:spcAft>
                <a:spcPts val="900"/>
              </a:spcAft>
            </a:pPr>
            <a:r>
              <a:rPr lang="en-US" sz="1350" b="1" dirty="0"/>
              <a:t>3. </a:t>
            </a:r>
            <a:r>
              <a:rPr lang="en-US" sz="1350" b="1" dirty="0" err="1"/>
              <a:t>Jelaskan</a:t>
            </a:r>
            <a:r>
              <a:rPr lang="en-US" sz="1350" b="1" dirty="0"/>
              <a:t> </a:t>
            </a:r>
            <a:r>
              <a:rPr lang="en-US" sz="1350" b="1" dirty="0" err="1"/>
              <a:t>secara</a:t>
            </a:r>
            <a:r>
              <a:rPr lang="en-US" sz="1350" b="1" dirty="0"/>
              <a:t> </a:t>
            </a:r>
            <a:r>
              <a:rPr lang="en-US" sz="1350" b="1" dirty="0" err="1"/>
              <a:t>skematis</a:t>
            </a:r>
            <a:r>
              <a:rPr lang="en-US" sz="1350" b="1" dirty="0"/>
              <a:t> </a:t>
            </a:r>
            <a:r>
              <a:rPr lang="en-US" sz="1350" b="1" dirty="0" err="1"/>
              <a:t>bisnis</a:t>
            </a:r>
            <a:r>
              <a:rPr lang="en-US" sz="1350" b="1" dirty="0"/>
              <a:t> proses </a:t>
            </a:r>
            <a:r>
              <a:rPr lang="en-US" sz="1350" b="1" dirty="0" err="1"/>
              <a:t>peningkatan</a:t>
            </a:r>
            <a:r>
              <a:rPr lang="en-US" sz="1350" b="1" dirty="0"/>
              <a:t> </a:t>
            </a:r>
            <a:r>
              <a:rPr lang="en-US" sz="1350" b="1" dirty="0" err="1"/>
              <a:t>standarisasinya</a:t>
            </a:r>
            <a:r>
              <a:rPr lang="en-US" sz="1350" b="1" dirty="0"/>
              <a:t> </a:t>
            </a:r>
            <a:r>
              <a:rPr lang="en-US" sz="1350" b="1" dirty="0" err="1"/>
              <a:t>mulai</a:t>
            </a:r>
            <a:r>
              <a:rPr lang="en-US" sz="1350" b="1" dirty="0"/>
              <a:t> </a:t>
            </a:r>
            <a:r>
              <a:rPr lang="en-US" sz="1350" b="1" dirty="0" err="1"/>
              <a:t>darimana</a:t>
            </a:r>
            <a:r>
              <a:rPr lang="en-US" sz="1350" b="1" dirty="0"/>
              <a:t>  – </a:t>
            </a:r>
            <a:r>
              <a:rPr lang="en-US" sz="1350" dirty="0" err="1"/>
              <a:t>bila</a:t>
            </a:r>
            <a:r>
              <a:rPr lang="en-US" sz="1350" dirty="0"/>
              <a:t> </a:t>
            </a:r>
            <a:r>
              <a:rPr lang="en-US" sz="1350" dirty="0" err="1"/>
              <a:t>dari</a:t>
            </a:r>
            <a:r>
              <a:rPr lang="en-US" sz="1350" dirty="0"/>
              <a:t> </a:t>
            </a:r>
            <a:r>
              <a:rPr lang="en-US" sz="1350" dirty="0" err="1"/>
              <a:t>panen</a:t>
            </a:r>
            <a:r>
              <a:rPr lang="en-US" sz="1350" dirty="0"/>
              <a:t> </a:t>
            </a:r>
            <a:r>
              <a:rPr lang="en-US" sz="1350" dirty="0" err="1"/>
              <a:t>gambarkan</a:t>
            </a:r>
            <a:r>
              <a:rPr lang="en-US" sz="1350" dirty="0"/>
              <a:t> </a:t>
            </a:r>
            <a:r>
              <a:rPr lang="en-US" sz="1350" dirty="0" err="1"/>
              <a:t>secara</a:t>
            </a:r>
            <a:r>
              <a:rPr lang="en-US" sz="1350" dirty="0"/>
              <a:t> </a:t>
            </a:r>
            <a:r>
              <a:rPr lang="en-US" sz="1350" dirty="0" err="1"/>
              <a:t>skematis</a:t>
            </a:r>
            <a:r>
              <a:rPr lang="en-US" sz="1350" dirty="0"/>
              <a:t> s/d </a:t>
            </a:r>
            <a:r>
              <a:rPr lang="en-US" sz="1350" dirty="0" err="1"/>
              <a:t>pemasarannya</a:t>
            </a:r>
            <a:r>
              <a:rPr lang="en-US" sz="1350" dirty="0"/>
              <a:t> </a:t>
            </a:r>
            <a:r>
              <a:rPr lang="en-US" sz="1350" dirty="0" err="1"/>
              <a:t>seperti</a:t>
            </a:r>
            <a:r>
              <a:rPr lang="en-US" sz="1350" dirty="0"/>
              <a:t> </a:t>
            </a:r>
            <a:r>
              <a:rPr lang="en-US" sz="1350" dirty="0" err="1"/>
              <a:t>apa</a:t>
            </a:r>
            <a:r>
              <a:rPr lang="en-US" sz="1350" dirty="0"/>
              <a:t>?</a:t>
            </a:r>
            <a:endParaRPr lang="en-US" sz="1350" dirty="0">
              <a:solidFill>
                <a:srgbClr val="FF0000"/>
              </a:solidFill>
            </a:endParaRPr>
          </a:p>
          <a:p>
            <a:pPr marL="342900" indent="-342900">
              <a:spcAft>
                <a:spcPts val="900"/>
              </a:spcAft>
              <a:buAutoNum type="alphaLcPeriod"/>
            </a:pP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Petani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memilih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buah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 kopi yang </a:t>
            </a: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sudah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matang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,</a:t>
            </a:r>
            <a:endParaRPr lang="en-US" sz="1350" dirty="0">
              <a:solidFill>
                <a:schemeClr val="accent1"/>
              </a:solidFill>
              <a:latin typeface="__fkGroteskNeue_598ab8"/>
            </a:endParaRPr>
          </a:p>
          <a:p>
            <a:pPr marL="342900" indent="-342900">
              <a:spcAft>
                <a:spcPts val="900"/>
              </a:spcAft>
              <a:buAutoNum type="alphaLcPeriod"/>
            </a:pP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Pasca</a:t>
            </a:r>
            <a:r>
              <a:rPr lang="en-ID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Panen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kopi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petik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merah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: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pengupasan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,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pengeringan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dan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pengolahan</a:t>
            </a:r>
            <a:endParaRPr lang="en-US" sz="1350" dirty="0">
              <a:solidFill>
                <a:schemeClr val="accent1"/>
              </a:solidFill>
              <a:latin typeface="__fkGroteskNeue_598ab8"/>
            </a:endParaRPr>
          </a:p>
          <a:p>
            <a:pPr marL="342900" indent="-342900">
              <a:spcAft>
                <a:spcPts val="900"/>
              </a:spcAft>
              <a:buAutoNum type="alphaLcPeriod"/>
            </a:pPr>
            <a:r>
              <a:rPr lang="en-ID" sz="1350" dirty="0" err="1">
                <a:solidFill>
                  <a:schemeClr val="accent1"/>
                </a:solidFill>
                <a:latin typeface="__fkGroteskNeue_598ab8"/>
              </a:rPr>
              <a:t>Penyimpanan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di Gudang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Sistem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Resi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Gudang </a:t>
            </a:r>
          </a:p>
          <a:p>
            <a:pPr marL="342900" indent="-342900">
              <a:spcAft>
                <a:spcPts val="900"/>
              </a:spcAft>
              <a:buAutoNum type="alphaLcPeriod"/>
            </a:pP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Uji </a:t>
            </a: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mutu</a:t>
            </a:r>
            <a:r>
              <a:rPr lang="en-US" sz="1350" dirty="0">
                <a:solidFill>
                  <a:schemeClr val="accent1"/>
                </a:solidFill>
                <a:latin typeface="__fkGroteskNeue_598ab8"/>
              </a:rPr>
              <a:t> </a:t>
            </a:r>
          </a:p>
          <a:p>
            <a:pPr marL="342900" indent="-342900">
              <a:spcAft>
                <a:spcPts val="900"/>
              </a:spcAft>
              <a:buAutoNum type="alphaLcPeriod"/>
            </a:pPr>
            <a:r>
              <a:rPr lang="en-US" sz="1350" dirty="0" err="1">
                <a:solidFill>
                  <a:schemeClr val="accent1"/>
                </a:solidFill>
                <a:latin typeface="__fkGroteskNeue_598ab8"/>
              </a:rPr>
              <a:t>Pemasaran</a:t>
            </a:r>
            <a:endParaRPr lang="en-US" sz="1350" dirty="0">
              <a:solidFill>
                <a:schemeClr val="accent1"/>
              </a:solidFill>
            </a:endParaRPr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169069" indent="-169069">
              <a:spcAft>
                <a:spcPts val="900"/>
              </a:spcAft>
            </a:pPr>
            <a:endParaRPr lang="en-US" sz="1500" dirty="0"/>
          </a:p>
          <a:p>
            <a:pPr marL="239389" indent="-227324">
              <a:spcBef>
                <a:spcPts val="100"/>
              </a:spcBef>
              <a:buFontTx/>
              <a:buAutoNum type="arabicPeriod"/>
              <a:tabLst>
                <a:tab pos="240023" algn="l"/>
              </a:tabLst>
            </a:pPr>
            <a:endParaRPr lang="en-US" sz="15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26EE9AA9-4E83-09D0-79ED-A1323AA7F5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857" y="103008"/>
            <a:ext cx="8271543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204" dirty="0" err="1">
                <a:solidFill>
                  <a:srgbClr val="B86C42"/>
                </a:solidFill>
                <a:latin typeface="Arial"/>
                <a:cs typeface="Arial"/>
              </a:rPr>
              <a:t>Masukan</a:t>
            </a:r>
            <a:r>
              <a:rPr lang="en-US" sz="2400" spc="204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r>
              <a:rPr lang="en-US" sz="2400" spc="204" dirty="0" err="1">
                <a:solidFill>
                  <a:srgbClr val="B86C42"/>
                </a:solidFill>
                <a:latin typeface="Arial"/>
                <a:cs typeface="Arial"/>
              </a:rPr>
              <a:t>Narasumber</a:t>
            </a:r>
            <a:r>
              <a:rPr lang="en-US" sz="2400" spc="204" dirty="0">
                <a:solidFill>
                  <a:srgbClr val="B86C42"/>
                </a:solidFill>
                <a:latin typeface="Arial"/>
                <a:cs typeface="Arial"/>
              </a:rPr>
              <a:t> dan </a:t>
            </a:r>
            <a:r>
              <a:rPr lang="en-US" sz="2400" spc="204" dirty="0" err="1">
                <a:solidFill>
                  <a:srgbClr val="B86C42"/>
                </a:solidFill>
                <a:latin typeface="Arial"/>
                <a:cs typeface="Arial"/>
              </a:rPr>
              <a:t>Tindak</a:t>
            </a:r>
            <a:r>
              <a:rPr lang="en-US" sz="2400" spc="204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r>
              <a:rPr lang="en-US" sz="2400" spc="204" dirty="0" err="1">
                <a:solidFill>
                  <a:srgbClr val="B86C42"/>
                </a:solidFill>
                <a:latin typeface="Arial"/>
                <a:cs typeface="Arial"/>
              </a:rPr>
              <a:t>Lanjut</a:t>
            </a:r>
            <a:r>
              <a:rPr lang="en-US" sz="2400" spc="204" dirty="0">
                <a:solidFill>
                  <a:srgbClr val="B86C42"/>
                </a:solidFill>
                <a:latin typeface="Arial"/>
                <a:cs typeface="Arial"/>
              </a:rPr>
              <a:t> 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7514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738C8AF-2AB8-579E-B8CB-B1509F1C4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xmlns="" id="{893DE6E3-8D72-2A58-0590-AD5BC14C6F91}"/>
              </a:ext>
            </a:extLst>
          </p:cNvPr>
          <p:cNvGrpSpPr/>
          <p:nvPr/>
        </p:nvGrpSpPr>
        <p:grpSpPr>
          <a:xfrm>
            <a:off x="8090517" y="33147"/>
            <a:ext cx="1045463" cy="1151497"/>
            <a:chOff x="4967223" y="810653"/>
            <a:chExt cx="3317240" cy="3510279"/>
          </a:xfrm>
        </p:grpSpPr>
        <p:pic>
          <p:nvPicPr>
            <p:cNvPr id="3" name="object 3">
              <a:extLst>
                <a:ext uri="{FF2B5EF4-FFF2-40B4-BE49-F238E27FC236}">
                  <a16:creationId xmlns:a16="http://schemas.microsoft.com/office/drawing/2014/main" xmlns="" id="{35B7229D-E6FA-81A1-4146-325F147C10B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223" y="810653"/>
              <a:ext cx="3316858" cy="3065017"/>
            </a:xfrm>
            <a:prstGeom prst="rect">
              <a:avLst/>
            </a:prstGeom>
          </p:spPr>
        </p:pic>
        <p:pic>
          <p:nvPicPr>
            <p:cNvPr id="4" name="object 4">
              <a:extLst>
                <a:ext uri="{FF2B5EF4-FFF2-40B4-BE49-F238E27FC236}">
                  <a16:creationId xmlns:a16="http://schemas.microsoft.com/office/drawing/2014/main" xmlns="" id="{52605EC3-8E13-E78C-47EA-71BEBF09FBE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27366" y="3328733"/>
              <a:ext cx="1118184" cy="992022"/>
            </a:xfrm>
            <a:prstGeom prst="rect">
              <a:avLst/>
            </a:prstGeom>
          </p:spPr>
        </p:pic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98D23203-6EC8-51B8-3FDC-1CD8313AA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2400" y="183629"/>
            <a:ext cx="5943600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400" spc="204" dirty="0">
                <a:solidFill>
                  <a:srgbClr val="B86C42"/>
                </a:solidFill>
                <a:latin typeface="Arial"/>
                <a:cs typeface="Arial"/>
              </a:rPr>
              <a:t>SOP KOPI PETIK MERAH</a:t>
            </a:r>
            <a:endParaRPr sz="2400" dirty="0">
              <a:latin typeface="Arial"/>
              <a:cs typeface="Arial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66F55A34-A140-0F56-7A2A-E041AF178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231854"/>
              </p:ext>
            </p:extLst>
          </p:nvPr>
        </p:nvGraphicFramePr>
        <p:xfrm>
          <a:off x="-237959" y="753707"/>
          <a:ext cx="10591800" cy="3940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3ABEEF0-1836-4EF9-D384-78A08B215E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3" t="10000" r="21818" b="18000"/>
          <a:stretch/>
        </p:blipFill>
        <p:spPr>
          <a:xfrm>
            <a:off x="168519" y="808538"/>
            <a:ext cx="1557113" cy="838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F7F619B-B01D-7CB3-CF11-BFC32DF84D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9" y="2223258"/>
            <a:ext cx="1557113" cy="914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AA65B08-6C44-B787-6AE3-552A156B8A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2" y="3615460"/>
            <a:ext cx="1671083" cy="10054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EC65C1F-33F8-E962-E86D-FBE7EFCDCE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263" y="2363044"/>
            <a:ext cx="1492249" cy="8072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7A79341-3E33-E6A7-4098-23B6137051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12" y="845635"/>
            <a:ext cx="1457801" cy="914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D8791F6F-5182-FD5F-E098-784FDB2B90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15" y="2234012"/>
            <a:ext cx="1492249" cy="9036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DE8E438-9F99-D690-E2C1-BC6085A2C9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093" y="3657239"/>
            <a:ext cx="1557113" cy="9083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790C0EEE-501D-EE33-9E6E-B34312C1E0D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199" y="1017583"/>
            <a:ext cx="1076375" cy="80728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D27F1F7C-C3EE-7BFC-7C46-3FD06A8202B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026" y="3739683"/>
            <a:ext cx="1003918" cy="82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755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2520</TotalTime>
  <Words>1899</Words>
  <Application>Microsoft Office PowerPoint</Application>
  <PresentationFormat>On-screen Show (16:9)</PresentationFormat>
  <Paragraphs>382</Paragraphs>
  <Slides>34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STRATEGI PEMBANGUNAN INDUSTRI KOPI BEBASIS PETIK MERAH (KOPI PAMER) UNTUK MENINGKATKAN KESEJAHTERAAN MASYARAKAT</vt:lpstr>
      <vt:lpstr>ABSTRAKSI</vt:lpstr>
      <vt:lpstr>PENDAHULUAN: TUJUAN DAN OUTPUT</vt:lpstr>
      <vt:lpstr>MANFAAT PROPER:</vt:lpstr>
      <vt:lpstr>MANFAAT KEEKONOMIAN PROPER</vt:lpstr>
      <vt:lpstr>MANFAAT KEEKONOMIAN PROPER (LANJUTAN) </vt:lpstr>
      <vt:lpstr>Ruang Lingkup Kopi Pamer Kota Pagar Alam</vt:lpstr>
      <vt:lpstr>Masukan Narasumber dan Tindak Lanjut </vt:lpstr>
      <vt:lpstr>SOP KOPI PETIK MERAH</vt:lpstr>
      <vt:lpstr>PowerPoint Presentation</vt:lpstr>
      <vt:lpstr>PowerPoint Presentation</vt:lpstr>
      <vt:lpstr>MILESTONE</vt:lpstr>
      <vt:lpstr>PowerPoint Presentation</vt:lpstr>
      <vt:lpstr>IMPLEMENTASI  KEPEMIMPINAN STRATEGIS</vt:lpstr>
      <vt:lpstr>PowerPoint Presentation</vt:lpstr>
      <vt:lpstr>PowerPoint Presentation</vt:lpstr>
      <vt:lpstr>PowerPoint Presentation</vt:lpstr>
      <vt:lpstr>PowerPoint Presentation</vt:lpstr>
      <vt:lpstr>KEBERLANJUTAN PROYEK PERUBAHAN: MILESTONE JANGKA MENENGAH</vt:lpstr>
      <vt:lpstr>MILESTONE</vt:lpstr>
      <vt:lpstr>PowerPoint Presentation</vt:lpstr>
      <vt:lpstr>IMPLEMENTASI  KETEPATAN STRATEGI MARKETING: Strategi Komunikasi :</vt:lpstr>
      <vt:lpstr>Strategi Marketing</vt:lpstr>
      <vt:lpstr>Branding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Penutup</vt:lpstr>
      <vt:lpstr>TERIMA KASIH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Pembangunan Industri Kopi Berkelanjutan melalui  “KOPI PAMER” di Kota Pagar Alam</dc:title>
  <dc:creator>ASUS</dc:creator>
  <cp:lastModifiedBy>ismail - [2010]</cp:lastModifiedBy>
  <cp:revision>44</cp:revision>
  <cp:lastPrinted>2024-12-18T17:05:10Z</cp:lastPrinted>
  <dcterms:created xsi:type="dcterms:W3CDTF">2024-10-12T00:26:32Z</dcterms:created>
  <dcterms:modified xsi:type="dcterms:W3CDTF">2024-12-19T00:45:05Z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2024-10-12T00:00:00Z</vt:filetime>
  </property>
</Properties>
</file>