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oleObject" PartName="/ppt/embeddings/oleObject3.bin"/>
  <Override ContentType="application/vnd.openxmlformats-officedocument.oleObject" PartName="/ppt/embeddings/oleObject4.bin"/>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10287000" cx="18288000"/>
  <p:notesSz cx="18288000" cy="10287000"/>
  <p:embeddedFontLst>
    <p:embeddedFont>
      <p:font typeface="Overlock"/>
      <p:regular r:id="rId33"/>
      <p:bold r:id="rId34"/>
      <p:italic r:id="rId35"/>
      <p:boldItalic r:id="rId36"/>
    </p:embeddedFont>
    <p:embeddedFont>
      <p:font typeface="Arial Narrow"/>
      <p:regular r:id="rId37"/>
      <p:bold r:id="rId38"/>
      <p:italic r:id="rId39"/>
      <p:boldItalic r:id="rId40"/>
    </p:embeddedFont>
    <p:embeddedFont>
      <p:font typeface="Tahoma"/>
      <p:regular r:id="rId41"/>
      <p:bold r:id="rId42"/>
    </p:embeddedFont>
    <p:embeddedFont>
      <p:font typeface="Helvetica Neue"/>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47" roundtripDataSignature="AMtx7mjZX037Udo2Qn59P/eRKsIhriKp7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EE57EA0-B22F-4A60-95A3-C79FB0FA5840}">
  <a:tblStyle styleId="{3EE57EA0-B22F-4A60-95A3-C79FB0FA584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alNarrow-boldItalic.fntdata"/><Relationship Id="rId20" Type="http://schemas.openxmlformats.org/officeDocument/2006/relationships/slide" Target="slides/slide14.xml"/><Relationship Id="rId42" Type="http://schemas.openxmlformats.org/officeDocument/2006/relationships/font" Target="fonts/Tahoma-bold.fntdata"/><Relationship Id="rId41" Type="http://schemas.openxmlformats.org/officeDocument/2006/relationships/font" Target="fonts/Tahoma-regular.fntdata"/><Relationship Id="rId22" Type="http://schemas.openxmlformats.org/officeDocument/2006/relationships/slide" Target="slides/slide16.xml"/><Relationship Id="rId44" Type="http://schemas.openxmlformats.org/officeDocument/2006/relationships/font" Target="fonts/HelveticaNeue-bold.fntdata"/><Relationship Id="rId21" Type="http://schemas.openxmlformats.org/officeDocument/2006/relationships/slide" Target="slides/slide15.xml"/><Relationship Id="rId43" Type="http://schemas.openxmlformats.org/officeDocument/2006/relationships/font" Target="fonts/HelveticaNeue-regular.fntdata"/><Relationship Id="rId24" Type="http://schemas.openxmlformats.org/officeDocument/2006/relationships/slide" Target="slides/slide18.xml"/><Relationship Id="rId46" Type="http://schemas.openxmlformats.org/officeDocument/2006/relationships/font" Target="fonts/HelveticaNeue-boldItalic.fntdata"/><Relationship Id="rId23" Type="http://schemas.openxmlformats.org/officeDocument/2006/relationships/slide" Target="slides/slide17.xml"/><Relationship Id="rId45"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Overlock-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Overlock-italic.fntdata"/><Relationship Id="rId12" Type="http://schemas.openxmlformats.org/officeDocument/2006/relationships/slide" Target="slides/slide6.xml"/><Relationship Id="rId34" Type="http://schemas.openxmlformats.org/officeDocument/2006/relationships/font" Target="fonts/Overlock-bold.fntdata"/><Relationship Id="rId15" Type="http://schemas.openxmlformats.org/officeDocument/2006/relationships/slide" Target="slides/slide9.xml"/><Relationship Id="rId37" Type="http://schemas.openxmlformats.org/officeDocument/2006/relationships/font" Target="fonts/ArialNarrow-regular.fntdata"/><Relationship Id="rId14" Type="http://schemas.openxmlformats.org/officeDocument/2006/relationships/slide" Target="slides/slide8.xml"/><Relationship Id="rId36" Type="http://schemas.openxmlformats.org/officeDocument/2006/relationships/font" Target="fonts/Overlock-boldItalic.fntdata"/><Relationship Id="rId17" Type="http://schemas.openxmlformats.org/officeDocument/2006/relationships/slide" Target="slides/slide11.xml"/><Relationship Id="rId39" Type="http://schemas.openxmlformats.org/officeDocument/2006/relationships/font" Target="fonts/ArialNarrow-italic.fntdata"/><Relationship Id="rId16" Type="http://schemas.openxmlformats.org/officeDocument/2006/relationships/slide" Target="slides/slide10.xml"/><Relationship Id="rId38" Type="http://schemas.openxmlformats.org/officeDocument/2006/relationships/font" Target="fonts/ArialNarrow-bold.fntdata"/><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jp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jp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jp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0: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0: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2: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3: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3: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4: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4: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5: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5: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6: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6: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7: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7: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8: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8: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9: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0: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0: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1: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1: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2: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2: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3: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3: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4: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4: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5: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5: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6: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6: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4: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8: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9: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9: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8"/>
          <p:cNvSpPr txBox="1"/>
          <p:nvPr>
            <p:ph type="title"/>
          </p:nvPr>
        </p:nvSpPr>
        <p:spPr>
          <a:xfrm>
            <a:off x="228600" y="123063"/>
            <a:ext cx="1577340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800">
                <a:solidFill>
                  <a:srgbClr val="3175C5"/>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8"/>
          <p:cNvSpPr txBox="1"/>
          <p:nvPr>
            <p:ph idx="1" type="body"/>
          </p:nvPr>
        </p:nvSpPr>
        <p:spPr>
          <a:xfrm>
            <a:off x="1407160" y="1589658"/>
            <a:ext cx="12070715" cy="573214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a:solidFill>
                  <a:schemeClr val="dk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 name="Google Shape;14;p28"/>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8"/>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8"/>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b="0" i="0" sz="1800" u="none" cap="none" strike="noStrike">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17" name="Shape 17"/>
        <p:cNvGrpSpPr/>
        <p:nvPr/>
      </p:nvGrpSpPr>
      <p:grpSpPr>
        <a:xfrm>
          <a:off x="0" y="0"/>
          <a:ext cx="0" cy="0"/>
          <a:chOff x="0" y="0"/>
          <a:chExt cx="0" cy="0"/>
        </a:xfrm>
      </p:grpSpPr>
      <p:pic>
        <p:nvPicPr>
          <p:cNvPr id="18" name="Google Shape;18;p29"/>
          <p:cNvPicPr preferRelativeResize="0"/>
          <p:nvPr/>
        </p:nvPicPr>
        <p:blipFill rotWithShape="1">
          <a:blip r:embed="rId2">
            <a:alphaModFix/>
          </a:blip>
          <a:srcRect b="0" l="0" r="0" t="0"/>
          <a:stretch/>
        </p:blipFill>
        <p:spPr>
          <a:xfrm>
            <a:off x="14100179" y="110540"/>
            <a:ext cx="4128764" cy="10085171"/>
          </a:xfrm>
          <a:prstGeom prst="rect">
            <a:avLst/>
          </a:prstGeom>
          <a:noFill/>
          <a:ln>
            <a:noFill/>
          </a:ln>
        </p:spPr>
      </p:pic>
      <p:sp>
        <p:nvSpPr>
          <p:cNvPr id="19" name="Google Shape;19;p29"/>
          <p:cNvSpPr/>
          <p:nvPr/>
        </p:nvSpPr>
        <p:spPr>
          <a:xfrm>
            <a:off x="5639011" y="4594508"/>
            <a:ext cx="304165" cy="95250"/>
          </a:xfrm>
          <a:custGeom>
            <a:rect b="b" l="l" r="r" t="t"/>
            <a:pathLst>
              <a:path extrusionOk="0" h="95250" w="304164">
                <a:moveTo>
                  <a:pt x="0" y="95232"/>
                </a:moveTo>
                <a:lnTo>
                  <a:pt x="304157" y="95232"/>
                </a:lnTo>
                <a:lnTo>
                  <a:pt x="304157" y="0"/>
                </a:lnTo>
                <a:lnTo>
                  <a:pt x="0" y="0"/>
                </a:lnTo>
                <a:lnTo>
                  <a:pt x="0" y="95232"/>
                </a:lnTo>
                <a:close/>
              </a:path>
            </a:pathLst>
          </a:custGeom>
          <a:solidFill>
            <a:srgbClr val="49C7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 name="Google Shape;20;p29"/>
          <p:cNvSpPr/>
          <p:nvPr/>
        </p:nvSpPr>
        <p:spPr>
          <a:xfrm>
            <a:off x="3590357" y="4594508"/>
            <a:ext cx="224154" cy="95250"/>
          </a:xfrm>
          <a:custGeom>
            <a:rect b="b" l="l" r="r" t="t"/>
            <a:pathLst>
              <a:path extrusionOk="0" h="95250" w="224154">
                <a:moveTo>
                  <a:pt x="0" y="95232"/>
                </a:moveTo>
                <a:lnTo>
                  <a:pt x="224077" y="95232"/>
                </a:lnTo>
                <a:lnTo>
                  <a:pt x="224077" y="0"/>
                </a:lnTo>
                <a:lnTo>
                  <a:pt x="0" y="0"/>
                </a:lnTo>
                <a:lnTo>
                  <a:pt x="0" y="95232"/>
                </a:lnTo>
                <a:close/>
              </a:path>
            </a:pathLst>
          </a:custGeom>
          <a:solidFill>
            <a:srgbClr val="49C7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 name="Google Shape;21;p29"/>
          <p:cNvSpPr/>
          <p:nvPr/>
        </p:nvSpPr>
        <p:spPr>
          <a:xfrm>
            <a:off x="3910474" y="4594508"/>
            <a:ext cx="1632585" cy="95250"/>
          </a:xfrm>
          <a:custGeom>
            <a:rect b="b" l="l" r="r" t="t"/>
            <a:pathLst>
              <a:path extrusionOk="0" h="95250" w="1632585">
                <a:moveTo>
                  <a:pt x="0" y="95232"/>
                </a:moveTo>
                <a:lnTo>
                  <a:pt x="1632548" y="95232"/>
                </a:lnTo>
                <a:lnTo>
                  <a:pt x="1632548" y="0"/>
                </a:lnTo>
                <a:lnTo>
                  <a:pt x="0" y="0"/>
                </a:lnTo>
                <a:lnTo>
                  <a:pt x="0" y="95232"/>
                </a:lnTo>
                <a:close/>
              </a:path>
            </a:pathLst>
          </a:custGeom>
          <a:solidFill>
            <a:srgbClr val="49C7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29"/>
          <p:cNvSpPr/>
          <p:nvPr/>
        </p:nvSpPr>
        <p:spPr>
          <a:xfrm>
            <a:off x="3590357" y="3186334"/>
            <a:ext cx="96520" cy="1408430"/>
          </a:xfrm>
          <a:custGeom>
            <a:rect b="b" l="l" r="r" t="t"/>
            <a:pathLst>
              <a:path extrusionOk="0" h="1408429" w="96520">
                <a:moveTo>
                  <a:pt x="0" y="1408173"/>
                </a:moveTo>
                <a:lnTo>
                  <a:pt x="96038" y="1408173"/>
                </a:lnTo>
                <a:lnTo>
                  <a:pt x="96038" y="0"/>
                </a:lnTo>
                <a:lnTo>
                  <a:pt x="0" y="0"/>
                </a:lnTo>
                <a:lnTo>
                  <a:pt x="0" y="1408173"/>
                </a:lnTo>
                <a:close/>
              </a:path>
            </a:pathLst>
          </a:custGeom>
          <a:solidFill>
            <a:srgbClr val="49C7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 name="Google Shape;23;p29"/>
          <p:cNvSpPr/>
          <p:nvPr/>
        </p:nvSpPr>
        <p:spPr>
          <a:xfrm>
            <a:off x="3590357" y="2338129"/>
            <a:ext cx="96520" cy="751840"/>
          </a:xfrm>
          <a:custGeom>
            <a:rect b="b" l="l" r="r" t="t"/>
            <a:pathLst>
              <a:path extrusionOk="0" h="751839" w="96520">
                <a:moveTo>
                  <a:pt x="0" y="751702"/>
                </a:moveTo>
                <a:lnTo>
                  <a:pt x="96038" y="751702"/>
                </a:lnTo>
                <a:lnTo>
                  <a:pt x="96038" y="0"/>
                </a:lnTo>
                <a:lnTo>
                  <a:pt x="0" y="0"/>
                </a:lnTo>
                <a:lnTo>
                  <a:pt x="0" y="751702"/>
                </a:lnTo>
                <a:close/>
              </a:path>
            </a:pathLst>
          </a:custGeom>
          <a:solidFill>
            <a:srgbClr val="49C7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 name="Google Shape;24;p29"/>
          <p:cNvSpPr/>
          <p:nvPr/>
        </p:nvSpPr>
        <p:spPr>
          <a:xfrm>
            <a:off x="5318995" y="4914490"/>
            <a:ext cx="96520" cy="303530"/>
          </a:xfrm>
          <a:custGeom>
            <a:rect b="b" l="l" r="r" t="t"/>
            <a:pathLst>
              <a:path extrusionOk="0" h="303529" w="96520">
                <a:moveTo>
                  <a:pt x="0" y="303474"/>
                </a:moveTo>
                <a:lnTo>
                  <a:pt x="95988" y="303474"/>
                </a:lnTo>
                <a:lnTo>
                  <a:pt x="95988" y="0"/>
                </a:lnTo>
                <a:lnTo>
                  <a:pt x="0" y="0"/>
                </a:lnTo>
                <a:lnTo>
                  <a:pt x="0" y="303474"/>
                </a:lnTo>
                <a:close/>
              </a:path>
            </a:pathLst>
          </a:custGeom>
          <a:solidFill>
            <a:srgbClr val="49C7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 name="Google Shape;25;p29"/>
          <p:cNvSpPr/>
          <p:nvPr/>
        </p:nvSpPr>
        <p:spPr>
          <a:xfrm>
            <a:off x="5318995" y="3186334"/>
            <a:ext cx="96520" cy="1631950"/>
          </a:xfrm>
          <a:custGeom>
            <a:rect b="b" l="l" r="r" t="t"/>
            <a:pathLst>
              <a:path extrusionOk="0" h="1631950" w="96520">
                <a:moveTo>
                  <a:pt x="0" y="1631652"/>
                </a:moveTo>
                <a:lnTo>
                  <a:pt x="95988" y="1631652"/>
                </a:lnTo>
                <a:lnTo>
                  <a:pt x="95988" y="0"/>
                </a:lnTo>
                <a:lnTo>
                  <a:pt x="0" y="0"/>
                </a:lnTo>
                <a:lnTo>
                  <a:pt x="0" y="1631652"/>
                </a:lnTo>
                <a:close/>
              </a:path>
            </a:pathLst>
          </a:custGeom>
          <a:solidFill>
            <a:srgbClr val="49C7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 name="Google Shape;26;p29"/>
          <p:cNvSpPr/>
          <p:nvPr/>
        </p:nvSpPr>
        <p:spPr>
          <a:xfrm>
            <a:off x="5318995" y="2961585"/>
            <a:ext cx="96520" cy="128270"/>
          </a:xfrm>
          <a:custGeom>
            <a:rect b="b" l="l" r="r" t="t"/>
            <a:pathLst>
              <a:path extrusionOk="0" h="128269" w="96520">
                <a:moveTo>
                  <a:pt x="0" y="128246"/>
                </a:moveTo>
                <a:lnTo>
                  <a:pt x="95988" y="128246"/>
                </a:lnTo>
                <a:lnTo>
                  <a:pt x="95988" y="0"/>
                </a:lnTo>
                <a:lnTo>
                  <a:pt x="0" y="0"/>
                </a:lnTo>
                <a:lnTo>
                  <a:pt x="0" y="128246"/>
                </a:lnTo>
                <a:close/>
              </a:path>
            </a:pathLst>
          </a:custGeom>
          <a:solidFill>
            <a:srgbClr val="49C7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29"/>
          <p:cNvSpPr/>
          <p:nvPr/>
        </p:nvSpPr>
        <p:spPr>
          <a:xfrm>
            <a:off x="3062189" y="2866353"/>
            <a:ext cx="752475" cy="95250"/>
          </a:xfrm>
          <a:custGeom>
            <a:rect b="b" l="l" r="r" t="t"/>
            <a:pathLst>
              <a:path extrusionOk="0" h="95250" w="752475">
                <a:moveTo>
                  <a:pt x="0" y="95232"/>
                </a:moveTo>
                <a:lnTo>
                  <a:pt x="752246" y="95232"/>
                </a:lnTo>
                <a:lnTo>
                  <a:pt x="752246" y="0"/>
                </a:lnTo>
                <a:lnTo>
                  <a:pt x="0" y="0"/>
                </a:lnTo>
                <a:lnTo>
                  <a:pt x="0" y="95232"/>
                </a:lnTo>
                <a:close/>
              </a:path>
            </a:pathLst>
          </a:custGeom>
          <a:solidFill>
            <a:srgbClr val="49C7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 name="Google Shape;28;p29"/>
          <p:cNvSpPr/>
          <p:nvPr/>
        </p:nvSpPr>
        <p:spPr>
          <a:xfrm>
            <a:off x="3910474" y="2866353"/>
            <a:ext cx="1504950" cy="95250"/>
          </a:xfrm>
          <a:custGeom>
            <a:rect b="b" l="l" r="r" t="t"/>
            <a:pathLst>
              <a:path extrusionOk="0" h="95250" w="1504950">
                <a:moveTo>
                  <a:pt x="0" y="95232"/>
                </a:moveTo>
                <a:lnTo>
                  <a:pt x="1504509" y="95232"/>
                </a:lnTo>
                <a:lnTo>
                  <a:pt x="1504509" y="0"/>
                </a:lnTo>
                <a:lnTo>
                  <a:pt x="0" y="0"/>
                </a:lnTo>
                <a:lnTo>
                  <a:pt x="0" y="95232"/>
                </a:lnTo>
                <a:close/>
              </a:path>
            </a:pathLst>
          </a:custGeom>
          <a:solidFill>
            <a:srgbClr val="49C7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 name="Google Shape;29;p29"/>
          <p:cNvSpPr/>
          <p:nvPr/>
        </p:nvSpPr>
        <p:spPr>
          <a:xfrm>
            <a:off x="3286264" y="2561614"/>
            <a:ext cx="2880995" cy="2881630"/>
          </a:xfrm>
          <a:custGeom>
            <a:rect b="b" l="l" r="r" t="t"/>
            <a:pathLst>
              <a:path extrusionOk="0" h="2881629" w="2880995">
                <a:moveTo>
                  <a:pt x="2880918" y="2256383"/>
                </a:moveTo>
                <a:lnTo>
                  <a:pt x="2352738" y="2256383"/>
                </a:lnTo>
                <a:lnTo>
                  <a:pt x="2352738" y="624725"/>
                </a:lnTo>
                <a:lnTo>
                  <a:pt x="2352738" y="528218"/>
                </a:lnTo>
                <a:lnTo>
                  <a:pt x="2256752" y="528218"/>
                </a:lnTo>
                <a:lnTo>
                  <a:pt x="2256752" y="624725"/>
                </a:lnTo>
                <a:lnTo>
                  <a:pt x="2256752" y="2256383"/>
                </a:lnTo>
                <a:lnTo>
                  <a:pt x="624205" y="2256383"/>
                </a:lnTo>
                <a:lnTo>
                  <a:pt x="624205" y="624725"/>
                </a:lnTo>
                <a:lnTo>
                  <a:pt x="2256752" y="624725"/>
                </a:lnTo>
                <a:lnTo>
                  <a:pt x="2256752" y="528218"/>
                </a:lnTo>
                <a:lnTo>
                  <a:pt x="624205" y="528218"/>
                </a:lnTo>
                <a:lnTo>
                  <a:pt x="624205" y="0"/>
                </a:lnTo>
                <a:lnTo>
                  <a:pt x="528167" y="0"/>
                </a:lnTo>
                <a:lnTo>
                  <a:pt x="528167" y="528218"/>
                </a:lnTo>
                <a:lnTo>
                  <a:pt x="0" y="528218"/>
                </a:lnTo>
                <a:lnTo>
                  <a:pt x="0" y="624725"/>
                </a:lnTo>
                <a:lnTo>
                  <a:pt x="528167" y="624725"/>
                </a:lnTo>
                <a:lnTo>
                  <a:pt x="528167" y="2256383"/>
                </a:lnTo>
                <a:lnTo>
                  <a:pt x="528167" y="2352878"/>
                </a:lnTo>
                <a:lnTo>
                  <a:pt x="2256752" y="2352878"/>
                </a:lnTo>
                <a:lnTo>
                  <a:pt x="2256752" y="2881109"/>
                </a:lnTo>
                <a:lnTo>
                  <a:pt x="2352738" y="2881109"/>
                </a:lnTo>
                <a:lnTo>
                  <a:pt x="2352738" y="2352878"/>
                </a:lnTo>
                <a:lnTo>
                  <a:pt x="2880918" y="2352878"/>
                </a:lnTo>
                <a:lnTo>
                  <a:pt x="2880918" y="225638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 name="Google Shape;30;p29"/>
          <p:cNvSpPr/>
          <p:nvPr/>
        </p:nvSpPr>
        <p:spPr>
          <a:xfrm>
            <a:off x="12292" y="6184582"/>
            <a:ext cx="95885" cy="95885"/>
          </a:xfrm>
          <a:custGeom>
            <a:rect b="b" l="l" r="r" t="t"/>
            <a:pathLst>
              <a:path extrusionOk="0" h="95885" w="95885">
                <a:moveTo>
                  <a:pt x="0" y="0"/>
                </a:moveTo>
                <a:lnTo>
                  <a:pt x="0" y="95455"/>
                </a:lnTo>
                <a:lnTo>
                  <a:pt x="95448" y="95455"/>
                </a:lnTo>
                <a:lnTo>
                  <a:pt x="0"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 name="Google Shape;31;p29"/>
          <p:cNvSpPr/>
          <p:nvPr/>
        </p:nvSpPr>
        <p:spPr>
          <a:xfrm>
            <a:off x="12292" y="6375493"/>
            <a:ext cx="286385" cy="95885"/>
          </a:xfrm>
          <a:custGeom>
            <a:rect b="b" l="l" r="r" t="t"/>
            <a:pathLst>
              <a:path extrusionOk="0" h="95885" w="286385">
                <a:moveTo>
                  <a:pt x="190896" y="0"/>
                </a:moveTo>
                <a:lnTo>
                  <a:pt x="0" y="0"/>
                </a:lnTo>
                <a:lnTo>
                  <a:pt x="0" y="95455"/>
                </a:lnTo>
                <a:lnTo>
                  <a:pt x="286344" y="95455"/>
                </a:lnTo>
                <a:lnTo>
                  <a:pt x="190896"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 name="Google Shape;32;p29"/>
          <p:cNvSpPr/>
          <p:nvPr/>
        </p:nvSpPr>
        <p:spPr>
          <a:xfrm>
            <a:off x="12292" y="6566404"/>
            <a:ext cx="477520" cy="95885"/>
          </a:xfrm>
          <a:custGeom>
            <a:rect b="b" l="l" r="r" t="t"/>
            <a:pathLst>
              <a:path extrusionOk="0" h="95884" w="477520">
                <a:moveTo>
                  <a:pt x="381792" y="0"/>
                </a:moveTo>
                <a:lnTo>
                  <a:pt x="0" y="0"/>
                </a:lnTo>
                <a:lnTo>
                  <a:pt x="0" y="95455"/>
                </a:lnTo>
                <a:lnTo>
                  <a:pt x="477240" y="95455"/>
                </a:lnTo>
                <a:lnTo>
                  <a:pt x="381792"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 name="Google Shape;33;p29"/>
          <p:cNvSpPr/>
          <p:nvPr/>
        </p:nvSpPr>
        <p:spPr>
          <a:xfrm>
            <a:off x="12292" y="6755579"/>
            <a:ext cx="666750" cy="95885"/>
          </a:xfrm>
          <a:custGeom>
            <a:rect b="b" l="l" r="r" t="t"/>
            <a:pathLst>
              <a:path extrusionOk="0" h="95884" w="666750">
                <a:moveTo>
                  <a:pt x="570952" y="0"/>
                </a:moveTo>
                <a:lnTo>
                  <a:pt x="0" y="0"/>
                </a:lnTo>
                <a:lnTo>
                  <a:pt x="0" y="95455"/>
                </a:lnTo>
                <a:lnTo>
                  <a:pt x="666400" y="95455"/>
                </a:lnTo>
                <a:lnTo>
                  <a:pt x="570952"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29"/>
          <p:cNvSpPr/>
          <p:nvPr/>
        </p:nvSpPr>
        <p:spPr>
          <a:xfrm>
            <a:off x="12292" y="6946490"/>
            <a:ext cx="857885" cy="95885"/>
          </a:xfrm>
          <a:custGeom>
            <a:rect b="b" l="l" r="r" t="t"/>
            <a:pathLst>
              <a:path extrusionOk="0" h="95884" w="857885">
                <a:moveTo>
                  <a:pt x="761848" y="0"/>
                </a:moveTo>
                <a:lnTo>
                  <a:pt x="0" y="0"/>
                </a:lnTo>
                <a:lnTo>
                  <a:pt x="0" y="95455"/>
                </a:lnTo>
                <a:lnTo>
                  <a:pt x="857296" y="95455"/>
                </a:lnTo>
                <a:lnTo>
                  <a:pt x="761848"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 name="Google Shape;35;p29"/>
          <p:cNvSpPr/>
          <p:nvPr/>
        </p:nvSpPr>
        <p:spPr>
          <a:xfrm>
            <a:off x="12292" y="7137401"/>
            <a:ext cx="1048385" cy="95885"/>
          </a:xfrm>
          <a:custGeom>
            <a:rect b="b" l="l" r="r" t="t"/>
            <a:pathLst>
              <a:path extrusionOk="0" h="95884" w="1048385">
                <a:moveTo>
                  <a:pt x="952744" y="0"/>
                </a:moveTo>
                <a:lnTo>
                  <a:pt x="0" y="0"/>
                </a:lnTo>
                <a:lnTo>
                  <a:pt x="0" y="95455"/>
                </a:lnTo>
                <a:lnTo>
                  <a:pt x="1048192" y="95455"/>
                </a:lnTo>
                <a:lnTo>
                  <a:pt x="952744"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 name="Google Shape;36;p29"/>
          <p:cNvSpPr/>
          <p:nvPr/>
        </p:nvSpPr>
        <p:spPr>
          <a:xfrm>
            <a:off x="12292" y="7328312"/>
            <a:ext cx="1239520" cy="95885"/>
          </a:xfrm>
          <a:custGeom>
            <a:rect b="b" l="l" r="r" t="t"/>
            <a:pathLst>
              <a:path extrusionOk="0" h="95884" w="1239520">
                <a:moveTo>
                  <a:pt x="1143640" y="0"/>
                </a:moveTo>
                <a:lnTo>
                  <a:pt x="0" y="0"/>
                </a:lnTo>
                <a:lnTo>
                  <a:pt x="0" y="95455"/>
                </a:lnTo>
                <a:lnTo>
                  <a:pt x="1239088" y="95455"/>
                </a:lnTo>
                <a:lnTo>
                  <a:pt x="1143640"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 name="Google Shape;37;p29"/>
          <p:cNvSpPr/>
          <p:nvPr/>
        </p:nvSpPr>
        <p:spPr>
          <a:xfrm>
            <a:off x="12292" y="7517487"/>
            <a:ext cx="1428750" cy="95885"/>
          </a:xfrm>
          <a:custGeom>
            <a:rect b="b" l="l" r="r" t="t"/>
            <a:pathLst>
              <a:path extrusionOk="0" h="95884" w="1428750">
                <a:moveTo>
                  <a:pt x="1332800" y="0"/>
                </a:moveTo>
                <a:lnTo>
                  <a:pt x="0" y="0"/>
                </a:lnTo>
                <a:lnTo>
                  <a:pt x="0" y="95455"/>
                </a:lnTo>
                <a:lnTo>
                  <a:pt x="1428248" y="95455"/>
                </a:lnTo>
                <a:lnTo>
                  <a:pt x="1332800"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29"/>
          <p:cNvSpPr/>
          <p:nvPr/>
        </p:nvSpPr>
        <p:spPr>
          <a:xfrm>
            <a:off x="12292" y="7708399"/>
            <a:ext cx="1619250" cy="95885"/>
          </a:xfrm>
          <a:custGeom>
            <a:rect b="b" l="l" r="r" t="t"/>
            <a:pathLst>
              <a:path extrusionOk="0" h="95884" w="1619250">
                <a:moveTo>
                  <a:pt x="1523696" y="0"/>
                </a:moveTo>
                <a:lnTo>
                  <a:pt x="0" y="0"/>
                </a:lnTo>
                <a:lnTo>
                  <a:pt x="0" y="95455"/>
                </a:lnTo>
                <a:lnTo>
                  <a:pt x="1619144" y="95455"/>
                </a:lnTo>
                <a:lnTo>
                  <a:pt x="1523696"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 name="Google Shape;39;p29"/>
          <p:cNvSpPr/>
          <p:nvPr/>
        </p:nvSpPr>
        <p:spPr>
          <a:xfrm>
            <a:off x="12292" y="7899310"/>
            <a:ext cx="1810385" cy="95885"/>
          </a:xfrm>
          <a:custGeom>
            <a:rect b="b" l="l" r="r" t="t"/>
            <a:pathLst>
              <a:path extrusionOk="0" h="95884" w="1810385">
                <a:moveTo>
                  <a:pt x="1714592" y="0"/>
                </a:moveTo>
                <a:lnTo>
                  <a:pt x="0" y="0"/>
                </a:lnTo>
                <a:lnTo>
                  <a:pt x="0" y="95455"/>
                </a:lnTo>
                <a:lnTo>
                  <a:pt x="1810040" y="95455"/>
                </a:lnTo>
                <a:lnTo>
                  <a:pt x="1714592"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 name="Google Shape;40;p29"/>
          <p:cNvSpPr/>
          <p:nvPr/>
        </p:nvSpPr>
        <p:spPr>
          <a:xfrm>
            <a:off x="12292" y="8090220"/>
            <a:ext cx="2001520" cy="95885"/>
          </a:xfrm>
          <a:custGeom>
            <a:rect b="b" l="l" r="r" t="t"/>
            <a:pathLst>
              <a:path extrusionOk="0" h="95884" w="2001520">
                <a:moveTo>
                  <a:pt x="1905488" y="0"/>
                </a:moveTo>
                <a:lnTo>
                  <a:pt x="0" y="0"/>
                </a:lnTo>
                <a:lnTo>
                  <a:pt x="0" y="95455"/>
                </a:lnTo>
                <a:lnTo>
                  <a:pt x="2000936" y="95455"/>
                </a:lnTo>
                <a:lnTo>
                  <a:pt x="1905488"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 name="Google Shape;41;p29"/>
          <p:cNvSpPr/>
          <p:nvPr/>
        </p:nvSpPr>
        <p:spPr>
          <a:xfrm>
            <a:off x="12292" y="8279396"/>
            <a:ext cx="2190115" cy="95885"/>
          </a:xfrm>
          <a:custGeom>
            <a:rect b="b" l="l" r="r" t="t"/>
            <a:pathLst>
              <a:path extrusionOk="0" h="95884" w="2190115">
                <a:moveTo>
                  <a:pt x="2094648" y="0"/>
                </a:moveTo>
                <a:lnTo>
                  <a:pt x="0" y="0"/>
                </a:lnTo>
                <a:lnTo>
                  <a:pt x="0" y="95455"/>
                </a:lnTo>
                <a:lnTo>
                  <a:pt x="2190096" y="95455"/>
                </a:lnTo>
                <a:lnTo>
                  <a:pt x="2094648"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29"/>
          <p:cNvSpPr/>
          <p:nvPr/>
        </p:nvSpPr>
        <p:spPr>
          <a:xfrm>
            <a:off x="12292" y="8470307"/>
            <a:ext cx="2381250" cy="95885"/>
          </a:xfrm>
          <a:custGeom>
            <a:rect b="b" l="l" r="r" t="t"/>
            <a:pathLst>
              <a:path extrusionOk="0" h="95884" w="2381250">
                <a:moveTo>
                  <a:pt x="2285544" y="0"/>
                </a:moveTo>
                <a:lnTo>
                  <a:pt x="0" y="0"/>
                </a:lnTo>
                <a:lnTo>
                  <a:pt x="0" y="95455"/>
                </a:lnTo>
                <a:lnTo>
                  <a:pt x="2380992" y="95455"/>
                </a:lnTo>
                <a:lnTo>
                  <a:pt x="2285544"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 name="Google Shape;43;p29"/>
          <p:cNvSpPr/>
          <p:nvPr/>
        </p:nvSpPr>
        <p:spPr>
          <a:xfrm>
            <a:off x="12292" y="8661217"/>
            <a:ext cx="2572385" cy="95885"/>
          </a:xfrm>
          <a:custGeom>
            <a:rect b="b" l="l" r="r" t="t"/>
            <a:pathLst>
              <a:path extrusionOk="0" h="95884" w="2572385">
                <a:moveTo>
                  <a:pt x="2476440" y="0"/>
                </a:moveTo>
                <a:lnTo>
                  <a:pt x="0" y="0"/>
                </a:lnTo>
                <a:lnTo>
                  <a:pt x="0" y="95455"/>
                </a:lnTo>
                <a:lnTo>
                  <a:pt x="2571888" y="95455"/>
                </a:lnTo>
                <a:lnTo>
                  <a:pt x="2476440"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 name="Google Shape;44;p29"/>
          <p:cNvSpPr/>
          <p:nvPr/>
        </p:nvSpPr>
        <p:spPr>
          <a:xfrm>
            <a:off x="12292" y="8852099"/>
            <a:ext cx="2762885" cy="95885"/>
          </a:xfrm>
          <a:custGeom>
            <a:rect b="b" l="l" r="r" t="t"/>
            <a:pathLst>
              <a:path extrusionOk="0" h="95884" w="2762885">
                <a:moveTo>
                  <a:pt x="2667336" y="0"/>
                </a:moveTo>
                <a:lnTo>
                  <a:pt x="0" y="0"/>
                </a:lnTo>
                <a:lnTo>
                  <a:pt x="0" y="95455"/>
                </a:lnTo>
                <a:lnTo>
                  <a:pt x="2762784" y="95455"/>
                </a:lnTo>
                <a:lnTo>
                  <a:pt x="2667336"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 name="Google Shape;45;p29"/>
          <p:cNvSpPr/>
          <p:nvPr/>
        </p:nvSpPr>
        <p:spPr>
          <a:xfrm>
            <a:off x="12292" y="9041275"/>
            <a:ext cx="2952115" cy="95885"/>
          </a:xfrm>
          <a:custGeom>
            <a:rect b="b" l="l" r="r" t="t"/>
            <a:pathLst>
              <a:path extrusionOk="0" h="95884" w="2952115">
                <a:moveTo>
                  <a:pt x="2856496" y="0"/>
                </a:moveTo>
                <a:lnTo>
                  <a:pt x="0" y="0"/>
                </a:lnTo>
                <a:lnTo>
                  <a:pt x="0" y="95455"/>
                </a:lnTo>
                <a:lnTo>
                  <a:pt x="2951944" y="95455"/>
                </a:lnTo>
                <a:lnTo>
                  <a:pt x="2856496"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29"/>
          <p:cNvSpPr/>
          <p:nvPr/>
        </p:nvSpPr>
        <p:spPr>
          <a:xfrm>
            <a:off x="12292" y="9232186"/>
            <a:ext cx="3143250" cy="95885"/>
          </a:xfrm>
          <a:custGeom>
            <a:rect b="b" l="l" r="r" t="t"/>
            <a:pathLst>
              <a:path extrusionOk="0" h="95884" w="3143250">
                <a:moveTo>
                  <a:pt x="3047392" y="0"/>
                </a:moveTo>
                <a:lnTo>
                  <a:pt x="0" y="0"/>
                </a:lnTo>
                <a:lnTo>
                  <a:pt x="0" y="95455"/>
                </a:lnTo>
                <a:lnTo>
                  <a:pt x="3142840" y="95455"/>
                </a:lnTo>
                <a:lnTo>
                  <a:pt x="3047392"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 name="Google Shape;47;p29"/>
          <p:cNvSpPr/>
          <p:nvPr/>
        </p:nvSpPr>
        <p:spPr>
          <a:xfrm>
            <a:off x="12292" y="9423097"/>
            <a:ext cx="3333750" cy="95885"/>
          </a:xfrm>
          <a:custGeom>
            <a:rect b="b" l="l" r="r" t="t"/>
            <a:pathLst>
              <a:path extrusionOk="0" h="95884" w="3333750">
                <a:moveTo>
                  <a:pt x="3238288" y="0"/>
                </a:moveTo>
                <a:lnTo>
                  <a:pt x="0" y="0"/>
                </a:lnTo>
                <a:lnTo>
                  <a:pt x="0" y="95455"/>
                </a:lnTo>
                <a:lnTo>
                  <a:pt x="3333736" y="95455"/>
                </a:lnTo>
                <a:lnTo>
                  <a:pt x="3238288"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29"/>
          <p:cNvSpPr/>
          <p:nvPr/>
        </p:nvSpPr>
        <p:spPr>
          <a:xfrm>
            <a:off x="12292" y="9614008"/>
            <a:ext cx="3524885" cy="95885"/>
          </a:xfrm>
          <a:custGeom>
            <a:rect b="b" l="l" r="r" t="t"/>
            <a:pathLst>
              <a:path extrusionOk="0" h="95884" w="3524885">
                <a:moveTo>
                  <a:pt x="3429184" y="0"/>
                </a:moveTo>
                <a:lnTo>
                  <a:pt x="0" y="0"/>
                </a:lnTo>
                <a:lnTo>
                  <a:pt x="0" y="95455"/>
                </a:lnTo>
                <a:lnTo>
                  <a:pt x="3524632" y="95455"/>
                </a:lnTo>
                <a:lnTo>
                  <a:pt x="3429184"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29"/>
          <p:cNvSpPr/>
          <p:nvPr/>
        </p:nvSpPr>
        <p:spPr>
          <a:xfrm>
            <a:off x="12292" y="9803183"/>
            <a:ext cx="3714115" cy="95885"/>
          </a:xfrm>
          <a:custGeom>
            <a:rect b="b" l="l" r="r" t="t"/>
            <a:pathLst>
              <a:path extrusionOk="0" h="95884" w="3714115">
                <a:moveTo>
                  <a:pt x="3618344" y="0"/>
                </a:moveTo>
                <a:lnTo>
                  <a:pt x="0" y="0"/>
                </a:lnTo>
                <a:lnTo>
                  <a:pt x="0" y="95455"/>
                </a:lnTo>
                <a:lnTo>
                  <a:pt x="3713792" y="95455"/>
                </a:lnTo>
                <a:lnTo>
                  <a:pt x="3618344"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 name="Google Shape;50;p29"/>
          <p:cNvSpPr/>
          <p:nvPr/>
        </p:nvSpPr>
        <p:spPr>
          <a:xfrm>
            <a:off x="12292" y="9994094"/>
            <a:ext cx="3905250" cy="95885"/>
          </a:xfrm>
          <a:custGeom>
            <a:rect b="b" l="l" r="r" t="t"/>
            <a:pathLst>
              <a:path extrusionOk="0" h="95884" w="3905250">
                <a:moveTo>
                  <a:pt x="3809240" y="0"/>
                </a:moveTo>
                <a:lnTo>
                  <a:pt x="0" y="0"/>
                </a:lnTo>
                <a:lnTo>
                  <a:pt x="0" y="95455"/>
                </a:lnTo>
                <a:lnTo>
                  <a:pt x="3904688" y="95455"/>
                </a:lnTo>
                <a:lnTo>
                  <a:pt x="3809240"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29"/>
          <p:cNvSpPr/>
          <p:nvPr/>
        </p:nvSpPr>
        <p:spPr>
          <a:xfrm>
            <a:off x="12292" y="10185011"/>
            <a:ext cx="4095750" cy="95885"/>
          </a:xfrm>
          <a:custGeom>
            <a:rect b="b" l="l" r="r" t="t"/>
            <a:pathLst>
              <a:path extrusionOk="0" h="95884" w="4095750">
                <a:moveTo>
                  <a:pt x="4000136" y="0"/>
                </a:moveTo>
                <a:lnTo>
                  <a:pt x="0" y="0"/>
                </a:lnTo>
                <a:lnTo>
                  <a:pt x="0" y="95455"/>
                </a:lnTo>
                <a:lnTo>
                  <a:pt x="4095584" y="95455"/>
                </a:lnTo>
                <a:lnTo>
                  <a:pt x="4000136" y="0"/>
                </a:lnTo>
                <a:close/>
              </a:path>
            </a:pathLst>
          </a:custGeom>
          <a:solidFill>
            <a:srgbClr val="35B5D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29"/>
          <p:cNvSpPr txBox="1"/>
          <p:nvPr>
            <p:ph type="title"/>
          </p:nvPr>
        </p:nvSpPr>
        <p:spPr>
          <a:xfrm>
            <a:off x="4099686" y="2923413"/>
            <a:ext cx="10088626" cy="1854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0">
                <a:solidFill>
                  <a:srgbClr val="3175C5"/>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29"/>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9"/>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9"/>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6" name="Shape 56"/>
        <p:cNvGrpSpPr/>
        <p:nvPr/>
      </p:nvGrpSpPr>
      <p:grpSpPr>
        <a:xfrm>
          <a:off x="0" y="0"/>
          <a:ext cx="0" cy="0"/>
          <a:chOff x="0" y="0"/>
          <a:chExt cx="0" cy="0"/>
        </a:xfrm>
      </p:grpSpPr>
      <p:sp>
        <p:nvSpPr>
          <p:cNvPr id="57" name="Google Shape;57;p30"/>
          <p:cNvSpPr txBox="1"/>
          <p:nvPr>
            <p:ph type="ctrTitle"/>
          </p:nvPr>
        </p:nvSpPr>
        <p:spPr>
          <a:xfrm>
            <a:off x="1371600" y="3188970"/>
            <a:ext cx="15544800" cy="21602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30"/>
          <p:cNvSpPr txBox="1"/>
          <p:nvPr>
            <p:ph idx="1" type="subTitle"/>
          </p:nvPr>
        </p:nvSpPr>
        <p:spPr>
          <a:xfrm>
            <a:off x="2743200" y="5760720"/>
            <a:ext cx="12801600" cy="25717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0"/>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0"/>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0"/>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2" name="Shape 62"/>
        <p:cNvGrpSpPr/>
        <p:nvPr/>
      </p:nvGrpSpPr>
      <p:grpSpPr>
        <a:xfrm>
          <a:off x="0" y="0"/>
          <a:ext cx="0" cy="0"/>
          <a:chOff x="0" y="0"/>
          <a:chExt cx="0" cy="0"/>
        </a:xfrm>
      </p:grpSpPr>
      <p:sp>
        <p:nvSpPr>
          <p:cNvPr id="63" name="Google Shape;63;p31"/>
          <p:cNvSpPr txBox="1"/>
          <p:nvPr>
            <p:ph type="title"/>
          </p:nvPr>
        </p:nvSpPr>
        <p:spPr>
          <a:xfrm>
            <a:off x="4099686" y="2923413"/>
            <a:ext cx="10088626" cy="1854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0">
                <a:solidFill>
                  <a:srgbClr val="3175C5"/>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31"/>
          <p:cNvSpPr txBox="1"/>
          <p:nvPr>
            <p:ph idx="1" type="body"/>
          </p:nvPr>
        </p:nvSpPr>
        <p:spPr>
          <a:xfrm>
            <a:off x="914400" y="2366010"/>
            <a:ext cx="7955280" cy="678942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5" name="Google Shape;65;p31"/>
          <p:cNvSpPr txBox="1"/>
          <p:nvPr>
            <p:ph idx="2" type="body"/>
          </p:nvPr>
        </p:nvSpPr>
        <p:spPr>
          <a:xfrm>
            <a:off x="9418320" y="2366010"/>
            <a:ext cx="7955280" cy="678942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6" name="Google Shape;66;p31"/>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1"/>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1"/>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9" name="Shape 69"/>
        <p:cNvGrpSpPr/>
        <p:nvPr/>
      </p:nvGrpSpPr>
      <p:grpSpPr>
        <a:xfrm>
          <a:off x="0" y="0"/>
          <a:ext cx="0" cy="0"/>
          <a:chOff x="0" y="0"/>
          <a:chExt cx="0" cy="0"/>
        </a:xfrm>
      </p:grpSpPr>
      <p:sp>
        <p:nvSpPr>
          <p:cNvPr id="70" name="Google Shape;70;p32"/>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2"/>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2"/>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4099686" y="2923413"/>
            <a:ext cx="10088626" cy="18542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2000" u="none" cap="none" strike="noStrike">
                <a:solidFill>
                  <a:srgbClr val="3175C5"/>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7"/>
          <p:cNvSpPr txBox="1"/>
          <p:nvPr>
            <p:ph idx="1" type="body"/>
          </p:nvPr>
        </p:nvSpPr>
        <p:spPr>
          <a:xfrm>
            <a:off x="1407160" y="1589658"/>
            <a:ext cx="12070715" cy="5732145"/>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27"/>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b="0" i="0" sz="18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7"/>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7"/>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800" u="none" cap="none" strike="noStrike">
                <a:solidFill>
                  <a:srgbClr val="888888"/>
                </a:solidFill>
                <a:latin typeface="Calibri"/>
                <a:ea typeface="Calibri"/>
                <a:cs typeface="Calibri"/>
                <a:sym typeface="Calibri"/>
              </a:defRPr>
            </a:lvl1pPr>
            <a:lvl2pPr indent="0" lvl="1" marL="0" marR="0" rtl="0" algn="r">
              <a:spcBef>
                <a:spcPts val="0"/>
              </a:spcBef>
              <a:buNone/>
              <a:defRPr b="0" i="0" sz="1800" u="none" cap="none" strike="noStrike">
                <a:solidFill>
                  <a:srgbClr val="888888"/>
                </a:solidFill>
                <a:latin typeface="Calibri"/>
                <a:ea typeface="Calibri"/>
                <a:cs typeface="Calibri"/>
                <a:sym typeface="Calibri"/>
              </a:defRPr>
            </a:lvl2pPr>
            <a:lvl3pPr indent="0" lvl="2" marL="0" marR="0" rtl="0" algn="r">
              <a:spcBef>
                <a:spcPts val="0"/>
              </a:spcBef>
              <a:buNone/>
              <a:defRPr b="0" i="0" sz="1800" u="none" cap="none" strike="noStrike">
                <a:solidFill>
                  <a:srgbClr val="888888"/>
                </a:solidFill>
                <a:latin typeface="Calibri"/>
                <a:ea typeface="Calibri"/>
                <a:cs typeface="Calibri"/>
                <a:sym typeface="Calibri"/>
              </a:defRPr>
            </a:lvl3pPr>
            <a:lvl4pPr indent="0" lvl="3" marL="0" marR="0" rtl="0" algn="r">
              <a:spcBef>
                <a:spcPts val="0"/>
              </a:spcBef>
              <a:buNone/>
              <a:defRPr b="0" i="0" sz="1800" u="none" cap="none" strike="noStrike">
                <a:solidFill>
                  <a:srgbClr val="888888"/>
                </a:solidFill>
                <a:latin typeface="Calibri"/>
                <a:ea typeface="Calibri"/>
                <a:cs typeface="Calibri"/>
                <a:sym typeface="Calibri"/>
              </a:defRPr>
            </a:lvl4pPr>
            <a:lvl5pPr indent="0" lvl="4" marL="0" marR="0" rtl="0" algn="r">
              <a:spcBef>
                <a:spcPts val="0"/>
              </a:spcBef>
              <a:buNone/>
              <a:defRPr b="0" i="0" sz="1800" u="none" cap="none" strike="noStrike">
                <a:solidFill>
                  <a:srgbClr val="888888"/>
                </a:solidFill>
                <a:latin typeface="Calibri"/>
                <a:ea typeface="Calibri"/>
                <a:cs typeface="Calibri"/>
                <a:sym typeface="Calibri"/>
              </a:defRPr>
            </a:lvl5pPr>
            <a:lvl6pPr indent="0" lvl="5" marL="0" marR="0" rtl="0" algn="r">
              <a:spcBef>
                <a:spcPts val="0"/>
              </a:spcBef>
              <a:buNone/>
              <a:defRPr b="0" i="0" sz="1800" u="none" cap="none" strike="noStrike">
                <a:solidFill>
                  <a:srgbClr val="888888"/>
                </a:solidFill>
                <a:latin typeface="Calibri"/>
                <a:ea typeface="Calibri"/>
                <a:cs typeface="Calibri"/>
                <a:sym typeface="Calibri"/>
              </a:defRPr>
            </a:lvl6pPr>
            <a:lvl7pPr indent="0" lvl="6" marL="0" marR="0" rtl="0" algn="r">
              <a:spcBef>
                <a:spcPts val="0"/>
              </a:spcBef>
              <a:buNone/>
              <a:defRPr b="0" i="0" sz="1800" u="none" cap="none" strike="noStrike">
                <a:solidFill>
                  <a:srgbClr val="888888"/>
                </a:solidFill>
                <a:latin typeface="Calibri"/>
                <a:ea typeface="Calibri"/>
                <a:cs typeface="Calibri"/>
                <a:sym typeface="Calibri"/>
              </a:defRPr>
            </a:lvl7pPr>
            <a:lvl8pPr indent="0" lvl="7" marL="0" marR="0" rtl="0" algn="r">
              <a:spcBef>
                <a:spcPts val="0"/>
              </a:spcBef>
              <a:buNone/>
              <a:defRPr b="0" i="0" sz="1800" u="none" cap="none" strike="noStrike">
                <a:solidFill>
                  <a:srgbClr val="888888"/>
                </a:solidFill>
                <a:latin typeface="Calibri"/>
                <a:ea typeface="Calibri"/>
                <a:cs typeface="Calibri"/>
                <a:sym typeface="Calibri"/>
              </a:defRPr>
            </a:lvl8pPr>
            <a:lvl9pPr indent="0" lvl="8" marL="0" marR="0" rtl="0" algn="r">
              <a:spcBef>
                <a:spcPts val="0"/>
              </a:spcBef>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29.jpg"/><Relationship Id="rId5" Type="http://schemas.openxmlformats.org/officeDocument/2006/relationships/image" Target="../media/image24.png"/><Relationship Id="rId6" Type="http://schemas.openxmlformats.org/officeDocument/2006/relationships/image" Target="../media/image35.png"/><Relationship Id="rId7" Type="http://schemas.openxmlformats.org/officeDocument/2006/relationships/image" Target="../media/image17.png"/><Relationship Id="rId8"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20.png"/><Relationship Id="rId5" Type="http://schemas.openxmlformats.org/officeDocument/2006/relationships/image" Target="../media/image51.png"/><Relationship Id="rId6" Type="http://schemas.openxmlformats.org/officeDocument/2006/relationships/image" Target="../media/image22.png"/><Relationship Id="rId7"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88.png"/><Relationship Id="rId8"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jp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8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89.png"/><Relationship Id="rId11" Type="http://schemas.openxmlformats.org/officeDocument/2006/relationships/image" Target="../media/image43.png"/><Relationship Id="rId10" Type="http://schemas.openxmlformats.org/officeDocument/2006/relationships/image" Target="../media/image38.png"/><Relationship Id="rId12" Type="http://schemas.openxmlformats.org/officeDocument/2006/relationships/image" Target="../media/image47.png"/><Relationship Id="rId9" Type="http://schemas.openxmlformats.org/officeDocument/2006/relationships/image" Target="../media/image39.png"/><Relationship Id="rId5" Type="http://schemas.openxmlformats.org/officeDocument/2006/relationships/image" Target="../media/image33.png"/><Relationship Id="rId6" Type="http://schemas.openxmlformats.org/officeDocument/2006/relationships/image" Target="../media/image30.jpg"/><Relationship Id="rId7" Type="http://schemas.openxmlformats.org/officeDocument/2006/relationships/image" Target="../media/image45.jpg"/><Relationship Id="rId8"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56.jpg"/><Relationship Id="rId9" Type="http://schemas.openxmlformats.org/officeDocument/2006/relationships/image" Target="../media/image48.png"/><Relationship Id="rId5" Type="http://schemas.openxmlformats.org/officeDocument/2006/relationships/image" Target="../media/image41.jpg"/><Relationship Id="rId6" Type="http://schemas.openxmlformats.org/officeDocument/2006/relationships/image" Target="../media/image52.jpg"/><Relationship Id="rId7" Type="http://schemas.openxmlformats.org/officeDocument/2006/relationships/image" Target="../media/image42.jpg"/><Relationship Id="rId8"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44.jpg"/><Relationship Id="rId9" Type="http://schemas.openxmlformats.org/officeDocument/2006/relationships/image" Target="../media/image53.jpg"/><Relationship Id="rId5" Type="http://schemas.openxmlformats.org/officeDocument/2006/relationships/image" Target="../media/image55.jpg"/><Relationship Id="rId6" Type="http://schemas.openxmlformats.org/officeDocument/2006/relationships/image" Target="../media/image46.jpg"/><Relationship Id="rId7" Type="http://schemas.openxmlformats.org/officeDocument/2006/relationships/image" Target="../media/image49.jpg"/><Relationship Id="rId8"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image" Target="../media/image69.png"/><Relationship Id="rId10" Type="http://schemas.openxmlformats.org/officeDocument/2006/relationships/image" Target="../media/image67.png"/><Relationship Id="rId9" Type="http://schemas.openxmlformats.org/officeDocument/2006/relationships/image" Target="../media/image70.png"/><Relationship Id="rId5" Type="http://schemas.openxmlformats.org/officeDocument/2006/relationships/image" Target="../media/image64.jpg"/><Relationship Id="rId6" Type="http://schemas.openxmlformats.org/officeDocument/2006/relationships/image" Target="../media/image57.jpg"/><Relationship Id="rId7" Type="http://schemas.openxmlformats.org/officeDocument/2006/relationships/image" Target="../media/image61.jpg"/><Relationship Id="rId8"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60.jpg"/><Relationship Id="rId11" Type="http://schemas.openxmlformats.org/officeDocument/2006/relationships/image" Target="../media/image68.png"/><Relationship Id="rId10" Type="http://schemas.openxmlformats.org/officeDocument/2006/relationships/image" Target="../media/image72.png"/><Relationship Id="rId12" Type="http://schemas.openxmlformats.org/officeDocument/2006/relationships/image" Target="../media/image71.png"/><Relationship Id="rId9" Type="http://schemas.openxmlformats.org/officeDocument/2006/relationships/image" Target="../media/image74.png"/><Relationship Id="rId5" Type="http://schemas.openxmlformats.org/officeDocument/2006/relationships/image" Target="../media/image65.jpg"/><Relationship Id="rId6" Type="http://schemas.openxmlformats.org/officeDocument/2006/relationships/image" Target="../media/image59.jpg"/><Relationship Id="rId7" Type="http://schemas.openxmlformats.org/officeDocument/2006/relationships/image" Target="../media/image66.jpg"/><Relationship Id="rId8" Type="http://schemas.openxmlformats.org/officeDocument/2006/relationships/image" Target="../media/image6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jpg"/><Relationship Id="rId4" Type="http://schemas.openxmlformats.org/officeDocument/2006/relationships/image" Target="../media/image73.png"/><Relationship Id="rId5"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jp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jpg"/><Relationship Id="rId4" Type="http://schemas.openxmlformats.org/officeDocument/2006/relationships/image" Target="../media/image75.png"/><Relationship Id="rId5" Type="http://schemas.openxmlformats.org/officeDocument/2006/relationships/image" Target="../media/image80.png"/><Relationship Id="rId6" Type="http://schemas.openxmlformats.org/officeDocument/2006/relationships/image" Target="../media/image77.png"/><Relationship Id="rId7" Type="http://schemas.openxmlformats.org/officeDocument/2006/relationships/image" Target="../media/image8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vmlDrawing" Target="../drawings/vmlDrawing1.vml"/><Relationship Id="rId4" Type="http://schemas.openxmlformats.org/officeDocument/2006/relationships/image" Target="../media/image5.jpg"/><Relationship Id="rId5" Type="http://schemas.openxmlformats.org/officeDocument/2006/relationships/oleObject" Target="../embeddings/oleObject1.bin"/><Relationship Id="rId6" Type="http://schemas.openxmlformats.org/officeDocument/2006/relationships/oleObject" Target="../embeddings/oleObject1.bin"/><Relationship Id="rId7" Type="http://schemas.openxmlformats.org/officeDocument/2006/relationships/image" Target="../media/image8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vmlDrawing" Target="../drawings/vmlDrawing2.vml"/><Relationship Id="rId4" Type="http://schemas.openxmlformats.org/officeDocument/2006/relationships/image" Target="../media/image5.jpg"/><Relationship Id="rId5" Type="http://schemas.openxmlformats.org/officeDocument/2006/relationships/oleObject" Target="../embeddings/oleObject2.bin"/><Relationship Id="rId6" Type="http://schemas.openxmlformats.org/officeDocument/2006/relationships/oleObject" Target="../embeddings/oleObject2.bin"/><Relationship Id="rId7" Type="http://schemas.openxmlformats.org/officeDocument/2006/relationships/image" Target="../media/image86.png"/><Relationship Id="rId8" Type="http://schemas.openxmlformats.org/officeDocument/2006/relationships/image" Target="../media/image8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vmlDrawing" Target="../drawings/vmlDrawing3.vml"/><Relationship Id="rId4" Type="http://schemas.openxmlformats.org/officeDocument/2006/relationships/image" Target="../media/image5.jpg"/><Relationship Id="rId5" Type="http://schemas.openxmlformats.org/officeDocument/2006/relationships/oleObject" Target="../embeddings/oleObject3.bin"/><Relationship Id="rId6" Type="http://schemas.openxmlformats.org/officeDocument/2006/relationships/oleObject" Target="../embeddings/oleObject3.bin"/><Relationship Id="rId7" Type="http://schemas.openxmlformats.org/officeDocument/2006/relationships/image" Target="../media/image84.png"/><Relationship Id="rId8" Type="http://schemas.openxmlformats.org/officeDocument/2006/relationships/image" Target="../media/image8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vmlDrawing" Target="../drawings/vmlDrawing4.vml"/><Relationship Id="rId4" Type="http://schemas.openxmlformats.org/officeDocument/2006/relationships/image" Target="../media/image5.jpg"/><Relationship Id="rId5" Type="http://schemas.openxmlformats.org/officeDocument/2006/relationships/oleObject" Target="../embeddings/oleObject4.bin"/><Relationship Id="rId6" Type="http://schemas.openxmlformats.org/officeDocument/2006/relationships/oleObject" Target="../embeddings/oleObject4.bin"/><Relationship Id="rId7" Type="http://schemas.openxmlformats.org/officeDocument/2006/relationships/image" Target="../media/image83.png"/><Relationship Id="rId8" Type="http://schemas.openxmlformats.org/officeDocument/2006/relationships/image" Target="../media/image8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11.jpg"/><Relationship Id="rId5" Type="http://schemas.openxmlformats.org/officeDocument/2006/relationships/image" Target="../media/image32.jpg"/><Relationship Id="rId6" Type="http://schemas.openxmlformats.org/officeDocument/2006/relationships/image" Target="../media/image8.png"/><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12.jpg"/><Relationship Id="rId9"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6" name="Shape 76"/>
        <p:cNvGrpSpPr/>
        <p:nvPr/>
      </p:nvGrpSpPr>
      <p:grpSpPr>
        <a:xfrm>
          <a:off x="0" y="0"/>
          <a:ext cx="0" cy="0"/>
          <a:chOff x="0" y="0"/>
          <a:chExt cx="0" cy="0"/>
        </a:xfrm>
      </p:grpSpPr>
      <p:pic>
        <p:nvPicPr>
          <p:cNvPr id="77" name="Google Shape;77;p1"/>
          <p:cNvPicPr preferRelativeResize="0"/>
          <p:nvPr/>
        </p:nvPicPr>
        <p:blipFill rotWithShape="1">
          <a:blip r:embed="rId3">
            <a:alphaModFix/>
          </a:blip>
          <a:srcRect b="0" l="0" r="0" t="0"/>
          <a:stretch/>
        </p:blipFill>
        <p:spPr>
          <a:xfrm>
            <a:off x="63070" y="0"/>
            <a:ext cx="14460308" cy="10286996"/>
          </a:xfrm>
          <a:prstGeom prst="rect">
            <a:avLst/>
          </a:prstGeom>
          <a:noFill/>
          <a:ln>
            <a:noFill/>
          </a:ln>
        </p:spPr>
      </p:pic>
      <p:pic>
        <p:nvPicPr>
          <p:cNvPr id="78" name="Google Shape;78;p1"/>
          <p:cNvPicPr preferRelativeResize="0"/>
          <p:nvPr/>
        </p:nvPicPr>
        <p:blipFill rotWithShape="1">
          <a:blip r:embed="rId4">
            <a:alphaModFix/>
          </a:blip>
          <a:srcRect b="0" l="0" r="0" t="0"/>
          <a:stretch/>
        </p:blipFill>
        <p:spPr>
          <a:xfrm>
            <a:off x="7207630" y="346837"/>
            <a:ext cx="2687320" cy="2015490"/>
          </a:xfrm>
          <a:prstGeom prst="rect">
            <a:avLst/>
          </a:prstGeom>
          <a:noFill/>
          <a:ln>
            <a:noFill/>
          </a:ln>
        </p:spPr>
      </p:pic>
      <p:sp>
        <p:nvSpPr>
          <p:cNvPr id="79" name="Google Shape;79;p1"/>
          <p:cNvSpPr/>
          <p:nvPr/>
        </p:nvSpPr>
        <p:spPr>
          <a:xfrm>
            <a:off x="15123044" y="8551"/>
            <a:ext cx="687070" cy="685165"/>
          </a:xfrm>
          <a:custGeom>
            <a:rect b="b" l="l" r="r" t="t"/>
            <a:pathLst>
              <a:path extrusionOk="0" h="685165" w="687069">
                <a:moveTo>
                  <a:pt x="525033" y="0"/>
                </a:moveTo>
                <a:lnTo>
                  <a:pt x="161539" y="0"/>
                </a:lnTo>
                <a:lnTo>
                  <a:pt x="118642" y="5768"/>
                </a:lnTo>
                <a:lnTo>
                  <a:pt x="80065" y="22041"/>
                </a:lnTo>
                <a:lnTo>
                  <a:pt x="47359" y="47270"/>
                </a:lnTo>
                <a:lnTo>
                  <a:pt x="22075" y="79905"/>
                </a:lnTo>
                <a:lnTo>
                  <a:pt x="5767" y="118399"/>
                </a:lnTo>
                <a:lnTo>
                  <a:pt x="0" y="161102"/>
                </a:lnTo>
                <a:lnTo>
                  <a:pt x="0" y="523911"/>
                </a:lnTo>
                <a:lnTo>
                  <a:pt x="5767" y="566614"/>
                </a:lnTo>
                <a:lnTo>
                  <a:pt x="22099" y="605138"/>
                </a:lnTo>
                <a:lnTo>
                  <a:pt x="47375" y="637756"/>
                </a:lnTo>
                <a:lnTo>
                  <a:pt x="80074" y="662976"/>
                </a:lnTo>
                <a:lnTo>
                  <a:pt x="118646" y="679246"/>
                </a:lnTo>
                <a:lnTo>
                  <a:pt x="161539" y="685014"/>
                </a:lnTo>
                <a:lnTo>
                  <a:pt x="525034" y="685014"/>
                </a:lnTo>
                <a:lnTo>
                  <a:pt x="567924" y="679245"/>
                </a:lnTo>
                <a:lnTo>
                  <a:pt x="606490" y="662972"/>
                </a:lnTo>
                <a:lnTo>
                  <a:pt x="625838" y="648046"/>
                </a:lnTo>
                <a:lnTo>
                  <a:pt x="161539" y="648046"/>
                </a:lnTo>
                <a:lnTo>
                  <a:pt x="113089" y="638278"/>
                </a:lnTo>
                <a:lnTo>
                  <a:pt x="73512" y="611646"/>
                </a:lnTo>
                <a:lnTo>
                  <a:pt x="46823" y="572155"/>
                </a:lnTo>
                <a:lnTo>
                  <a:pt x="37054" y="523911"/>
                </a:lnTo>
                <a:lnTo>
                  <a:pt x="37034" y="161102"/>
                </a:lnTo>
                <a:lnTo>
                  <a:pt x="46822" y="112741"/>
                </a:lnTo>
                <a:lnTo>
                  <a:pt x="73512" y="73215"/>
                </a:lnTo>
                <a:lnTo>
                  <a:pt x="113089" y="46548"/>
                </a:lnTo>
                <a:lnTo>
                  <a:pt x="161539" y="36765"/>
                </a:lnTo>
                <a:lnTo>
                  <a:pt x="625596" y="36765"/>
                </a:lnTo>
                <a:lnTo>
                  <a:pt x="606507" y="22041"/>
                </a:lnTo>
                <a:lnTo>
                  <a:pt x="567930" y="5768"/>
                </a:lnTo>
                <a:lnTo>
                  <a:pt x="525033" y="0"/>
                </a:lnTo>
                <a:close/>
              </a:path>
              <a:path extrusionOk="0" h="685165" w="687069">
                <a:moveTo>
                  <a:pt x="625596" y="36765"/>
                </a:moveTo>
                <a:lnTo>
                  <a:pt x="161539" y="36765"/>
                </a:lnTo>
                <a:lnTo>
                  <a:pt x="161539" y="36967"/>
                </a:lnTo>
                <a:lnTo>
                  <a:pt x="525033" y="36967"/>
                </a:lnTo>
                <a:lnTo>
                  <a:pt x="573483" y="46735"/>
                </a:lnTo>
                <a:lnTo>
                  <a:pt x="613060" y="73367"/>
                </a:lnTo>
                <a:lnTo>
                  <a:pt x="639750" y="112858"/>
                </a:lnTo>
                <a:lnTo>
                  <a:pt x="649518" y="161102"/>
                </a:lnTo>
                <a:lnTo>
                  <a:pt x="649518" y="523911"/>
                </a:lnTo>
                <a:lnTo>
                  <a:pt x="639750" y="572155"/>
                </a:lnTo>
                <a:lnTo>
                  <a:pt x="613060" y="611646"/>
                </a:lnTo>
                <a:lnTo>
                  <a:pt x="573483" y="638279"/>
                </a:lnTo>
                <a:lnTo>
                  <a:pt x="525034" y="648046"/>
                </a:lnTo>
                <a:lnTo>
                  <a:pt x="625838" y="648046"/>
                </a:lnTo>
                <a:lnTo>
                  <a:pt x="639186" y="637744"/>
                </a:lnTo>
                <a:lnTo>
                  <a:pt x="664465" y="605108"/>
                </a:lnTo>
                <a:lnTo>
                  <a:pt x="680770" y="566672"/>
                </a:lnTo>
                <a:lnTo>
                  <a:pt x="686587" y="523911"/>
                </a:lnTo>
                <a:lnTo>
                  <a:pt x="686573" y="161102"/>
                </a:lnTo>
                <a:lnTo>
                  <a:pt x="680805" y="118400"/>
                </a:lnTo>
                <a:lnTo>
                  <a:pt x="664497" y="79906"/>
                </a:lnTo>
                <a:lnTo>
                  <a:pt x="639214" y="47270"/>
                </a:lnTo>
                <a:lnTo>
                  <a:pt x="625596" y="36765"/>
                </a:lnTo>
                <a:close/>
              </a:path>
            </a:pathLst>
          </a:custGeom>
          <a:solidFill>
            <a:srgbClr val="2279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 name="Google Shape;80;p1"/>
          <p:cNvSpPr/>
          <p:nvPr/>
        </p:nvSpPr>
        <p:spPr>
          <a:xfrm>
            <a:off x="15891318" y="1367267"/>
            <a:ext cx="1236980" cy="1234440"/>
          </a:xfrm>
          <a:custGeom>
            <a:rect b="b" l="l" r="r" t="t"/>
            <a:pathLst>
              <a:path extrusionOk="0" h="1234439" w="1236980">
                <a:moveTo>
                  <a:pt x="954235" y="0"/>
                </a:moveTo>
                <a:lnTo>
                  <a:pt x="282717" y="0"/>
                </a:lnTo>
                <a:lnTo>
                  <a:pt x="236921" y="3699"/>
                </a:lnTo>
                <a:lnTo>
                  <a:pt x="193455" y="14406"/>
                </a:lnTo>
                <a:lnTo>
                  <a:pt x="152905" y="31536"/>
                </a:lnTo>
                <a:lnTo>
                  <a:pt x="115858" y="54503"/>
                </a:lnTo>
                <a:lnTo>
                  <a:pt x="82902" y="82722"/>
                </a:lnTo>
                <a:lnTo>
                  <a:pt x="54621" y="115608"/>
                </a:lnTo>
                <a:lnTo>
                  <a:pt x="31604" y="152574"/>
                </a:lnTo>
                <a:lnTo>
                  <a:pt x="14437" y="193036"/>
                </a:lnTo>
                <a:lnTo>
                  <a:pt x="3707" y="236409"/>
                </a:lnTo>
                <a:lnTo>
                  <a:pt x="0" y="282106"/>
                </a:lnTo>
                <a:lnTo>
                  <a:pt x="0" y="952181"/>
                </a:lnTo>
                <a:lnTo>
                  <a:pt x="3707" y="997867"/>
                </a:lnTo>
                <a:lnTo>
                  <a:pt x="14438" y="1041231"/>
                </a:lnTo>
                <a:lnTo>
                  <a:pt x="31605" y="1081686"/>
                </a:lnTo>
                <a:lnTo>
                  <a:pt x="54622" y="1118647"/>
                </a:lnTo>
                <a:lnTo>
                  <a:pt x="82902" y="1151529"/>
                </a:lnTo>
                <a:lnTo>
                  <a:pt x="115859" y="1179746"/>
                </a:lnTo>
                <a:lnTo>
                  <a:pt x="152906" y="1202712"/>
                </a:lnTo>
                <a:lnTo>
                  <a:pt x="193455" y="1219841"/>
                </a:lnTo>
                <a:lnTo>
                  <a:pt x="236922" y="1230548"/>
                </a:lnTo>
                <a:lnTo>
                  <a:pt x="282718" y="1234247"/>
                </a:lnTo>
                <a:lnTo>
                  <a:pt x="954236" y="1234247"/>
                </a:lnTo>
                <a:lnTo>
                  <a:pt x="1000032" y="1230548"/>
                </a:lnTo>
                <a:lnTo>
                  <a:pt x="1043498" y="1219841"/>
                </a:lnTo>
                <a:lnTo>
                  <a:pt x="1084048" y="1202712"/>
                </a:lnTo>
                <a:lnTo>
                  <a:pt x="1092567" y="1197431"/>
                </a:lnTo>
                <a:lnTo>
                  <a:pt x="282718" y="1197431"/>
                </a:lnTo>
                <a:lnTo>
                  <a:pt x="233214" y="1192436"/>
                </a:lnTo>
                <a:lnTo>
                  <a:pt x="187093" y="1178117"/>
                </a:lnTo>
                <a:lnTo>
                  <a:pt x="145347" y="1155469"/>
                </a:lnTo>
                <a:lnTo>
                  <a:pt x="108967" y="1125489"/>
                </a:lnTo>
                <a:lnTo>
                  <a:pt x="78946" y="1089174"/>
                </a:lnTo>
                <a:lnTo>
                  <a:pt x="56274" y="1047520"/>
                </a:lnTo>
                <a:lnTo>
                  <a:pt x="41944" y="1001523"/>
                </a:lnTo>
                <a:lnTo>
                  <a:pt x="36946" y="952181"/>
                </a:lnTo>
                <a:lnTo>
                  <a:pt x="36946" y="282106"/>
                </a:lnTo>
                <a:lnTo>
                  <a:pt x="41947" y="232709"/>
                </a:lnTo>
                <a:lnTo>
                  <a:pt x="56288" y="186688"/>
                </a:lnTo>
                <a:lnTo>
                  <a:pt x="78972" y="145032"/>
                </a:lnTo>
                <a:lnTo>
                  <a:pt x="109005" y="108731"/>
                </a:lnTo>
                <a:lnTo>
                  <a:pt x="145391" y="78774"/>
                </a:lnTo>
                <a:lnTo>
                  <a:pt x="187135" y="56152"/>
                </a:lnTo>
                <a:lnTo>
                  <a:pt x="233242" y="41853"/>
                </a:lnTo>
                <a:lnTo>
                  <a:pt x="282717" y="36866"/>
                </a:lnTo>
                <a:lnTo>
                  <a:pt x="1092645" y="36866"/>
                </a:lnTo>
                <a:lnTo>
                  <a:pt x="1084048" y="31536"/>
                </a:lnTo>
                <a:lnTo>
                  <a:pt x="1043498" y="14406"/>
                </a:lnTo>
                <a:lnTo>
                  <a:pt x="1000031" y="3699"/>
                </a:lnTo>
                <a:lnTo>
                  <a:pt x="954235" y="0"/>
                </a:lnTo>
                <a:close/>
              </a:path>
              <a:path extrusionOk="0" h="1234439" w="1236980">
                <a:moveTo>
                  <a:pt x="1092645" y="36866"/>
                </a:moveTo>
                <a:lnTo>
                  <a:pt x="954235" y="36866"/>
                </a:lnTo>
                <a:lnTo>
                  <a:pt x="1003710" y="41861"/>
                </a:lnTo>
                <a:lnTo>
                  <a:pt x="1049817" y="56180"/>
                </a:lnTo>
                <a:lnTo>
                  <a:pt x="1091562" y="78828"/>
                </a:lnTo>
                <a:lnTo>
                  <a:pt x="1127948" y="108807"/>
                </a:lnTo>
                <a:lnTo>
                  <a:pt x="1157981" y="145121"/>
                </a:lnTo>
                <a:lnTo>
                  <a:pt x="1180665" y="186773"/>
                </a:lnTo>
                <a:lnTo>
                  <a:pt x="1195005" y="232767"/>
                </a:lnTo>
                <a:lnTo>
                  <a:pt x="1200007" y="282106"/>
                </a:lnTo>
                <a:lnTo>
                  <a:pt x="1200007" y="952181"/>
                </a:lnTo>
                <a:lnTo>
                  <a:pt x="1195002" y="1001558"/>
                </a:lnTo>
                <a:lnTo>
                  <a:pt x="1180651" y="1047571"/>
                </a:lnTo>
                <a:lnTo>
                  <a:pt x="1157955" y="1089227"/>
                </a:lnTo>
                <a:lnTo>
                  <a:pt x="1127910" y="1125535"/>
                </a:lnTo>
                <a:lnTo>
                  <a:pt x="1091518" y="1155501"/>
                </a:lnTo>
                <a:lnTo>
                  <a:pt x="1049775" y="1178134"/>
                </a:lnTo>
                <a:lnTo>
                  <a:pt x="1003682" y="1192441"/>
                </a:lnTo>
                <a:lnTo>
                  <a:pt x="954236" y="1197431"/>
                </a:lnTo>
                <a:lnTo>
                  <a:pt x="1092567" y="1197431"/>
                </a:lnTo>
                <a:lnTo>
                  <a:pt x="1154052" y="1151529"/>
                </a:lnTo>
                <a:lnTo>
                  <a:pt x="1182332" y="1118648"/>
                </a:lnTo>
                <a:lnTo>
                  <a:pt x="1205349" y="1081686"/>
                </a:lnTo>
                <a:lnTo>
                  <a:pt x="1222516" y="1041231"/>
                </a:lnTo>
                <a:lnTo>
                  <a:pt x="1233246" y="997867"/>
                </a:lnTo>
                <a:lnTo>
                  <a:pt x="1236954" y="952181"/>
                </a:lnTo>
                <a:lnTo>
                  <a:pt x="1236953" y="282106"/>
                </a:lnTo>
                <a:lnTo>
                  <a:pt x="1233246" y="236409"/>
                </a:lnTo>
                <a:lnTo>
                  <a:pt x="1222516" y="193037"/>
                </a:lnTo>
                <a:lnTo>
                  <a:pt x="1205348" y="152575"/>
                </a:lnTo>
                <a:lnTo>
                  <a:pt x="1182331" y="115608"/>
                </a:lnTo>
                <a:lnTo>
                  <a:pt x="1154051" y="82723"/>
                </a:lnTo>
                <a:lnTo>
                  <a:pt x="1121094" y="54503"/>
                </a:lnTo>
                <a:lnTo>
                  <a:pt x="1092645" y="36866"/>
                </a:lnTo>
                <a:close/>
              </a:path>
            </a:pathLst>
          </a:custGeom>
          <a:solidFill>
            <a:srgbClr val="2279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 name="Google Shape;81;p1"/>
          <p:cNvSpPr/>
          <p:nvPr/>
        </p:nvSpPr>
        <p:spPr>
          <a:xfrm>
            <a:off x="17258548" y="164199"/>
            <a:ext cx="1024255" cy="1022350"/>
          </a:xfrm>
          <a:custGeom>
            <a:rect b="b" l="l" r="r" t="t"/>
            <a:pathLst>
              <a:path extrusionOk="0" h="1022350" w="1024255">
                <a:moveTo>
                  <a:pt x="788329" y="0"/>
                </a:moveTo>
                <a:lnTo>
                  <a:pt x="235850" y="0"/>
                </a:lnTo>
                <a:lnTo>
                  <a:pt x="188400" y="4788"/>
                </a:lnTo>
                <a:lnTo>
                  <a:pt x="144167" y="18520"/>
                </a:lnTo>
                <a:lnTo>
                  <a:pt x="104109" y="40241"/>
                </a:lnTo>
                <a:lnTo>
                  <a:pt x="69186" y="68998"/>
                </a:lnTo>
                <a:lnTo>
                  <a:pt x="40354" y="103840"/>
                </a:lnTo>
                <a:lnTo>
                  <a:pt x="18574" y="143813"/>
                </a:lnTo>
                <a:lnTo>
                  <a:pt x="4803" y="187964"/>
                </a:lnTo>
                <a:lnTo>
                  <a:pt x="20" y="235139"/>
                </a:lnTo>
                <a:lnTo>
                  <a:pt x="0" y="786624"/>
                </a:lnTo>
                <a:lnTo>
                  <a:pt x="4803" y="833968"/>
                </a:lnTo>
                <a:lnTo>
                  <a:pt x="18574" y="878094"/>
                </a:lnTo>
                <a:lnTo>
                  <a:pt x="40355" y="918049"/>
                </a:lnTo>
                <a:lnTo>
                  <a:pt x="69186" y="952878"/>
                </a:lnTo>
                <a:lnTo>
                  <a:pt x="104110" y="981629"/>
                </a:lnTo>
                <a:lnTo>
                  <a:pt x="144167" y="1003346"/>
                </a:lnTo>
                <a:lnTo>
                  <a:pt x="188401" y="1017076"/>
                </a:lnTo>
                <a:lnTo>
                  <a:pt x="235851" y="1021864"/>
                </a:lnTo>
                <a:lnTo>
                  <a:pt x="788330" y="1021865"/>
                </a:lnTo>
                <a:lnTo>
                  <a:pt x="835780" y="1017076"/>
                </a:lnTo>
                <a:lnTo>
                  <a:pt x="880013" y="1003346"/>
                </a:lnTo>
                <a:lnTo>
                  <a:pt x="913670" y="985099"/>
                </a:lnTo>
                <a:lnTo>
                  <a:pt x="235851" y="985099"/>
                </a:lnTo>
                <a:lnTo>
                  <a:pt x="190283" y="979850"/>
                </a:lnTo>
                <a:lnTo>
                  <a:pt x="148433" y="964904"/>
                </a:lnTo>
                <a:lnTo>
                  <a:pt x="111499" y="941457"/>
                </a:lnTo>
                <a:lnTo>
                  <a:pt x="80683" y="910707"/>
                </a:lnTo>
                <a:lnTo>
                  <a:pt x="57185" y="873854"/>
                </a:lnTo>
                <a:lnTo>
                  <a:pt x="42206" y="832093"/>
                </a:lnTo>
                <a:lnTo>
                  <a:pt x="36946" y="786624"/>
                </a:lnTo>
                <a:lnTo>
                  <a:pt x="36946" y="235139"/>
                </a:lnTo>
                <a:lnTo>
                  <a:pt x="42206" y="189739"/>
                </a:lnTo>
                <a:lnTo>
                  <a:pt x="57185" y="148018"/>
                </a:lnTo>
                <a:lnTo>
                  <a:pt x="80682" y="111180"/>
                </a:lnTo>
                <a:lnTo>
                  <a:pt x="111498" y="80431"/>
                </a:lnTo>
                <a:lnTo>
                  <a:pt x="148432" y="56976"/>
                </a:lnTo>
                <a:lnTo>
                  <a:pt x="190283" y="42019"/>
                </a:lnTo>
                <a:lnTo>
                  <a:pt x="235850" y="36765"/>
                </a:lnTo>
                <a:lnTo>
                  <a:pt x="913661" y="36765"/>
                </a:lnTo>
                <a:lnTo>
                  <a:pt x="880013" y="18520"/>
                </a:lnTo>
                <a:lnTo>
                  <a:pt x="835780" y="4788"/>
                </a:lnTo>
                <a:lnTo>
                  <a:pt x="788329" y="0"/>
                </a:lnTo>
                <a:close/>
              </a:path>
              <a:path extrusionOk="0" h="1022350" w="1024255">
                <a:moveTo>
                  <a:pt x="913661" y="36765"/>
                </a:moveTo>
                <a:lnTo>
                  <a:pt x="235850" y="36765"/>
                </a:lnTo>
                <a:lnTo>
                  <a:pt x="788330" y="36866"/>
                </a:lnTo>
                <a:lnTo>
                  <a:pt x="833897" y="42120"/>
                </a:lnTo>
                <a:lnTo>
                  <a:pt x="875748" y="57079"/>
                </a:lnTo>
                <a:lnTo>
                  <a:pt x="912682" y="80540"/>
                </a:lnTo>
                <a:lnTo>
                  <a:pt x="943498" y="111300"/>
                </a:lnTo>
                <a:lnTo>
                  <a:pt x="966995" y="148156"/>
                </a:lnTo>
                <a:lnTo>
                  <a:pt x="981974" y="189904"/>
                </a:lnTo>
                <a:lnTo>
                  <a:pt x="987211" y="235139"/>
                </a:lnTo>
                <a:lnTo>
                  <a:pt x="987234" y="786625"/>
                </a:lnTo>
                <a:lnTo>
                  <a:pt x="981975" y="832093"/>
                </a:lnTo>
                <a:lnTo>
                  <a:pt x="966996" y="873854"/>
                </a:lnTo>
                <a:lnTo>
                  <a:pt x="943498" y="910708"/>
                </a:lnTo>
                <a:lnTo>
                  <a:pt x="912682" y="941457"/>
                </a:lnTo>
                <a:lnTo>
                  <a:pt x="875748" y="964904"/>
                </a:lnTo>
                <a:lnTo>
                  <a:pt x="833897" y="979850"/>
                </a:lnTo>
                <a:lnTo>
                  <a:pt x="788330" y="985099"/>
                </a:lnTo>
                <a:lnTo>
                  <a:pt x="913670" y="985099"/>
                </a:lnTo>
                <a:lnTo>
                  <a:pt x="954995" y="952878"/>
                </a:lnTo>
                <a:lnTo>
                  <a:pt x="983826" y="918049"/>
                </a:lnTo>
                <a:lnTo>
                  <a:pt x="1005607" y="878094"/>
                </a:lnTo>
                <a:lnTo>
                  <a:pt x="1019378" y="833968"/>
                </a:lnTo>
                <a:lnTo>
                  <a:pt x="1024181" y="786625"/>
                </a:lnTo>
                <a:lnTo>
                  <a:pt x="1024160" y="235139"/>
                </a:lnTo>
                <a:lnTo>
                  <a:pt x="1019377" y="187964"/>
                </a:lnTo>
                <a:lnTo>
                  <a:pt x="1005606" y="143813"/>
                </a:lnTo>
                <a:lnTo>
                  <a:pt x="983826" y="103840"/>
                </a:lnTo>
                <a:lnTo>
                  <a:pt x="954994" y="68998"/>
                </a:lnTo>
                <a:lnTo>
                  <a:pt x="920071" y="40241"/>
                </a:lnTo>
                <a:lnTo>
                  <a:pt x="913661" y="36765"/>
                </a:lnTo>
                <a:close/>
              </a:path>
            </a:pathLst>
          </a:custGeom>
          <a:solidFill>
            <a:srgbClr val="2279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1"/>
          <p:cNvSpPr/>
          <p:nvPr/>
        </p:nvSpPr>
        <p:spPr>
          <a:xfrm>
            <a:off x="15098129" y="1361206"/>
            <a:ext cx="462280" cy="461009"/>
          </a:xfrm>
          <a:custGeom>
            <a:rect b="b" l="l" r="r" t="t"/>
            <a:pathLst>
              <a:path extrusionOk="0" h="461010" w="462280">
                <a:moveTo>
                  <a:pt x="349930" y="0"/>
                </a:moveTo>
                <a:lnTo>
                  <a:pt x="112054" y="0"/>
                </a:lnTo>
                <a:lnTo>
                  <a:pt x="68496" y="8806"/>
                </a:lnTo>
                <a:lnTo>
                  <a:pt x="32872" y="32801"/>
                </a:lnTo>
                <a:lnTo>
                  <a:pt x="8825" y="68348"/>
                </a:lnTo>
                <a:lnTo>
                  <a:pt x="0" y="111812"/>
                </a:lnTo>
                <a:lnTo>
                  <a:pt x="20" y="349274"/>
                </a:lnTo>
                <a:lnTo>
                  <a:pt x="8825" y="392636"/>
                </a:lnTo>
                <a:lnTo>
                  <a:pt x="32872" y="428184"/>
                </a:lnTo>
                <a:lnTo>
                  <a:pt x="68496" y="452179"/>
                </a:lnTo>
                <a:lnTo>
                  <a:pt x="112054" y="460985"/>
                </a:lnTo>
                <a:lnTo>
                  <a:pt x="349930" y="460985"/>
                </a:lnTo>
                <a:lnTo>
                  <a:pt x="393488" y="452179"/>
                </a:lnTo>
                <a:lnTo>
                  <a:pt x="429112" y="428184"/>
                </a:lnTo>
                <a:lnTo>
                  <a:pt x="431794" y="424219"/>
                </a:lnTo>
                <a:lnTo>
                  <a:pt x="112054" y="424219"/>
                </a:lnTo>
                <a:lnTo>
                  <a:pt x="82853" y="418319"/>
                </a:lnTo>
                <a:lnTo>
                  <a:pt x="58975" y="402238"/>
                </a:lnTo>
                <a:lnTo>
                  <a:pt x="42860" y="378412"/>
                </a:lnTo>
                <a:lnTo>
                  <a:pt x="36946" y="349274"/>
                </a:lnTo>
                <a:lnTo>
                  <a:pt x="36967" y="111812"/>
                </a:lnTo>
                <a:lnTo>
                  <a:pt x="42860" y="82774"/>
                </a:lnTo>
                <a:lnTo>
                  <a:pt x="58975" y="58948"/>
                </a:lnTo>
                <a:lnTo>
                  <a:pt x="82853" y="42868"/>
                </a:lnTo>
                <a:lnTo>
                  <a:pt x="112054" y="36967"/>
                </a:lnTo>
                <a:lnTo>
                  <a:pt x="431931" y="36967"/>
                </a:lnTo>
                <a:lnTo>
                  <a:pt x="429112" y="32801"/>
                </a:lnTo>
                <a:lnTo>
                  <a:pt x="393488" y="8806"/>
                </a:lnTo>
                <a:lnTo>
                  <a:pt x="349930" y="0"/>
                </a:lnTo>
                <a:close/>
              </a:path>
              <a:path extrusionOk="0" h="461010" w="462280">
                <a:moveTo>
                  <a:pt x="431931" y="36967"/>
                </a:moveTo>
                <a:lnTo>
                  <a:pt x="349930" y="36967"/>
                </a:lnTo>
                <a:lnTo>
                  <a:pt x="379131" y="42868"/>
                </a:lnTo>
                <a:lnTo>
                  <a:pt x="403009" y="58948"/>
                </a:lnTo>
                <a:lnTo>
                  <a:pt x="419124" y="82775"/>
                </a:lnTo>
                <a:lnTo>
                  <a:pt x="425017" y="111812"/>
                </a:lnTo>
                <a:lnTo>
                  <a:pt x="425038" y="349274"/>
                </a:lnTo>
                <a:lnTo>
                  <a:pt x="419124" y="378412"/>
                </a:lnTo>
                <a:lnTo>
                  <a:pt x="403009" y="402238"/>
                </a:lnTo>
                <a:lnTo>
                  <a:pt x="379132" y="418319"/>
                </a:lnTo>
                <a:lnTo>
                  <a:pt x="349930" y="424219"/>
                </a:lnTo>
                <a:lnTo>
                  <a:pt x="431794" y="424219"/>
                </a:lnTo>
                <a:lnTo>
                  <a:pt x="453159" y="392637"/>
                </a:lnTo>
                <a:lnTo>
                  <a:pt x="461964" y="349274"/>
                </a:lnTo>
                <a:lnTo>
                  <a:pt x="461985" y="111812"/>
                </a:lnTo>
                <a:lnTo>
                  <a:pt x="453159" y="68348"/>
                </a:lnTo>
                <a:lnTo>
                  <a:pt x="431931" y="36967"/>
                </a:lnTo>
                <a:close/>
              </a:path>
            </a:pathLst>
          </a:custGeom>
          <a:solidFill>
            <a:srgbClr val="2279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1"/>
          <p:cNvSpPr/>
          <p:nvPr/>
        </p:nvSpPr>
        <p:spPr>
          <a:xfrm>
            <a:off x="14448567" y="2389808"/>
            <a:ext cx="687070" cy="685165"/>
          </a:xfrm>
          <a:custGeom>
            <a:rect b="b" l="l" r="r" t="t"/>
            <a:pathLst>
              <a:path extrusionOk="0" h="685164" w="687069">
                <a:moveTo>
                  <a:pt x="525057" y="0"/>
                </a:moveTo>
                <a:lnTo>
                  <a:pt x="161542" y="0"/>
                </a:lnTo>
                <a:lnTo>
                  <a:pt x="118643" y="5767"/>
                </a:lnTo>
                <a:lnTo>
                  <a:pt x="80067" y="22039"/>
                </a:lnTo>
                <a:lnTo>
                  <a:pt x="47363" y="47266"/>
                </a:lnTo>
                <a:lnTo>
                  <a:pt x="22084" y="79901"/>
                </a:lnTo>
                <a:lnTo>
                  <a:pt x="5779" y="118396"/>
                </a:lnTo>
                <a:lnTo>
                  <a:pt x="0" y="161203"/>
                </a:lnTo>
                <a:lnTo>
                  <a:pt x="0" y="523921"/>
                </a:lnTo>
                <a:lnTo>
                  <a:pt x="5779" y="566729"/>
                </a:lnTo>
                <a:lnTo>
                  <a:pt x="22084" y="605224"/>
                </a:lnTo>
                <a:lnTo>
                  <a:pt x="47364" y="637859"/>
                </a:lnTo>
                <a:lnTo>
                  <a:pt x="80067" y="663084"/>
                </a:lnTo>
                <a:lnTo>
                  <a:pt x="118644" y="679355"/>
                </a:lnTo>
                <a:lnTo>
                  <a:pt x="161543" y="685122"/>
                </a:lnTo>
                <a:lnTo>
                  <a:pt x="525057" y="685122"/>
                </a:lnTo>
                <a:lnTo>
                  <a:pt x="567947" y="679355"/>
                </a:lnTo>
                <a:lnTo>
                  <a:pt x="606509" y="663085"/>
                </a:lnTo>
                <a:lnTo>
                  <a:pt x="625820" y="648183"/>
                </a:lnTo>
                <a:lnTo>
                  <a:pt x="161543" y="648183"/>
                </a:lnTo>
                <a:lnTo>
                  <a:pt x="113103" y="638407"/>
                </a:lnTo>
                <a:lnTo>
                  <a:pt x="73517" y="611759"/>
                </a:lnTo>
                <a:lnTo>
                  <a:pt x="46813" y="572257"/>
                </a:lnTo>
                <a:lnTo>
                  <a:pt x="37017" y="523921"/>
                </a:lnTo>
                <a:lnTo>
                  <a:pt x="37017" y="161203"/>
                </a:lnTo>
                <a:lnTo>
                  <a:pt x="46813" y="112866"/>
                </a:lnTo>
                <a:lnTo>
                  <a:pt x="73517" y="73363"/>
                </a:lnTo>
                <a:lnTo>
                  <a:pt x="113102" y="46713"/>
                </a:lnTo>
                <a:lnTo>
                  <a:pt x="161542" y="36937"/>
                </a:lnTo>
                <a:lnTo>
                  <a:pt x="625846" y="36937"/>
                </a:lnTo>
                <a:lnTo>
                  <a:pt x="606531" y="22039"/>
                </a:lnTo>
                <a:lnTo>
                  <a:pt x="567953" y="5767"/>
                </a:lnTo>
                <a:lnTo>
                  <a:pt x="525057" y="0"/>
                </a:lnTo>
                <a:close/>
              </a:path>
              <a:path extrusionOk="0" h="685164" w="687069">
                <a:moveTo>
                  <a:pt x="625846" y="36937"/>
                </a:moveTo>
                <a:lnTo>
                  <a:pt x="525057" y="36937"/>
                </a:lnTo>
                <a:lnTo>
                  <a:pt x="573507" y="46713"/>
                </a:lnTo>
                <a:lnTo>
                  <a:pt x="613084" y="73363"/>
                </a:lnTo>
                <a:lnTo>
                  <a:pt x="639774" y="112866"/>
                </a:lnTo>
                <a:lnTo>
                  <a:pt x="649562" y="161203"/>
                </a:lnTo>
                <a:lnTo>
                  <a:pt x="649562" y="523921"/>
                </a:lnTo>
                <a:lnTo>
                  <a:pt x="639774" y="572258"/>
                </a:lnTo>
                <a:lnTo>
                  <a:pt x="613084" y="611759"/>
                </a:lnTo>
                <a:lnTo>
                  <a:pt x="573507" y="638408"/>
                </a:lnTo>
                <a:lnTo>
                  <a:pt x="525057" y="648183"/>
                </a:lnTo>
                <a:lnTo>
                  <a:pt x="625820" y="648183"/>
                </a:lnTo>
                <a:lnTo>
                  <a:pt x="639200" y="637859"/>
                </a:lnTo>
                <a:lnTo>
                  <a:pt x="664476" y="605224"/>
                </a:lnTo>
                <a:lnTo>
                  <a:pt x="680794" y="566730"/>
                </a:lnTo>
                <a:lnTo>
                  <a:pt x="686610" y="523921"/>
                </a:lnTo>
                <a:lnTo>
                  <a:pt x="686610" y="161203"/>
                </a:lnTo>
                <a:lnTo>
                  <a:pt x="680829" y="118396"/>
                </a:lnTo>
                <a:lnTo>
                  <a:pt x="664521" y="79901"/>
                </a:lnTo>
                <a:lnTo>
                  <a:pt x="639237" y="47266"/>
                </a:lnTo>
                <a:lnTo>
                  <a:pt x="625846" y="36937"/>
                </a:lnTo>
                <a:close/>
              </a:path>
            </a:pathLst>
          </a:custGeom>
          <a:solidFill>
            <a:srgbClr val="2279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1"/>
          <p:cNvSpPr/>
          <p:nvPr/>
        </p:nvSpPr>
        <p:spPr>
          <a:xfrm>
            <a:off x="13655395" y="1711086"/>
            <a:ext cx="462280" cy="461009"/>
          </a:xfrm>
          <a:custGeom>
            <a:rect b="b" l="l" r="r" t="t"/>
            <a:pathLst>
              <a:path extrusionOk="0" h="461010" w="462280">
                <a:moveTo>
                  <a:pt x="349913" y="0"/>
                </a:moveTo>
                <a:lnTo>
                  <a:pt x="112027" y="0"/>
                </a:lnTo>
                <a:lnTo>
                  <a:pt x="68459" y="8806"/>
                </a:lnTo>
                <a:lnTo>
                  <a:pt x="32846" y="32801"/>
                </a:lnTo>
                <a:lnTo>
                  <a:pt x="8816" y="68348"/>
                </a:lnTo>
                <a:lnTo>
                  <a:pt x="0" y="111812"/>
                </a:lnTo>
                <a:lnTo>
                  <a:pt x="0" y="349173"/>
                </a:lnTo>
                <a:lnTo>
                  <a:pt x="8816" y="392650"/>
                </a:lnTo>
                <a:lnTo>
                  <a:pt x="32846" y="428189"/>
                </a:lnTo>
                <a:lnTo>
                  <a:pt x="68460" y="452167"/>
                </a:lnTo>
                <a:lnTo>
                  <a:pt x="112027" y="460965"/>
                </a:lnTo>
                <a:lnTo>
                  <a:pt x="349913" y="460965"/>
                </a:lnTo>
                <a:lnTo>
                  <a:pt x="393484" y="452167"/>
                </a:lnTo>
                <a:lnTo>
                  <a:pt x="429100" y="428189"/>
                </a:lnTo>
                <a:lnTo>
                  <a:pt x="431832" y="424149"/>
                </a:lnTo>
                <a:lnTo>
                  <a:pt x="112027" y="424149"/>
                </a:lnTo>
                <a:lnTo>
                  <a:pt x="82827" y="418243"/>
                </a:lnTo>
                <a:lnTo>
                  <a:pt x="58941" y="402152"/>
                </a:lnTo>
                <a:lnTo>
                  <a:pt x="42815" y="378316"/>
                </a:lnTo>
                <a:lnTo>
                  <a:pt x="36897" y="349173"/>
                </a:lnTo>
                <a:lnTo>
                  <a:pt x="36896" y="111812"/>
                </a:lnTo>
                <a:lnTo>
                  <a:pt x="42815" y="82673"/>
                </a:lnTo>
                <a:lnTo>
                  <a:pt x="58941" y="58847"/>
                </a:lnTo>
                <a:lnTo>
                  <a:pt x="82827" y="42767"/>
                </a:lnTo>
                <a:lnTo>
                  <a:pt x="112027" y="36866"/>
                </a:lnTo>
                <a:lnTo>
                  <a:pt x="431848" y="36866"/>
                </a:lnTo>
                <a:lnTo>
                  <a:pt x="429100" y="32801"/>
                </a:lnTo>
                <a:lnTo>
                  <a:pt x="393484" y="8806"/>
                </a:lnTo>
                <a:lnTo>
                  <a:pt x="349913" y="0"/>
                </a:lnTo>
                <a:close/>
              </a:path>
              <a:path extrusionOk="0" h="461010" w="462280">
                <a:moveTo>
                  <a:pt x="431848" y="36866"/>
                </a:moveTo>
                <a:lnTo>
                  <a:pt x="349913" y="36866"/>
                </a:lnTo>
                <a:lnTo>
                  <a:pt x="379114" y="42767"/>
                </a:lnTo>
                <a:lnTo>
                  <a:pt x="403003" y="58847"/>
                </a:lnTo>
                <a:lnTo>
                  <a:pt x="419131" y="82674"/>
                </a:lnTo>
                <a:lnTo>
                  <a:pt x="425051" y="111812"/>
                </a:lnTo>
                <a:lnTo>
                  <a:pt x="425051" y="349173"/>
                </a:lnTo>
                <a:lnTo>
                  <a:pt x="419131" y="378316"/>
                </a:lnTo>
                <a:lnTo>
                  <a:pt x="403003" y="402152"/>
                </a:lnTo>
                <a:lnTo>
                  <a:pt x="379115" y="418243"/>
                </a:lnTo>
                <a:lnTo>
                  <a:pt x="349913" y="424149"/>
                </a:lnTo>
                <a:lnTo>
                  <a:pt x="431832" y="424149"/>
                </a:lnTo>
                <a:lnTo>
                  <a:pt x="453131" y="392650"/>
                </a:lnTo>
                <a:lnTo>
                  <a:pt x="461947" y="349173"/>
                </a:lnTo>
                <a:lnTo>
                  <a:pt x="461947" y="111812"/>
                </a:lnTo>
                <a:lnTo>
                  <a:pt x="453130" y="68348"/>
                </a:lnTo>
                <a:lnTo>
                  <a:pt x="431848" y="36866"/>
                </a:lnTo>
                <a:close/>
              </a:path>
            </a:pathLst>
          </a:custGeom>
          <a:solidFill>
            <a:srgbClr val="2279B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
          <p:cNvSpPr/>
          <p:nvPr/>
        </p:nvSpPr>
        <p:spPr>
          <a:xfrm>
            <a:off x="17193412" y="3454374"/>
            <a:ext cx="1092200" cy="4110354"/>
          </a:xfrm>
          <a:custGeom>
            <a:rect b="b" l="l" r="r" t="t"/>
            <a:pathLst>
              <a:path extrusionOk="0" h="4110354" w="1092200">
                <a:moveTo>
                  <a:pt x="1091628" y="2384056"/>
                </a:moveTo>
                <a:lnTo>
                  <a:pt x="991438" y="2289251"/>
                </a:lnTo>
                <a:lnTo>
                  <a:pt x="545820" y="2763659"/>
                </a:lnTo>
                <a:lnTo>
                  <a:pt x="100228" y="2289251"/>
                </a:lnTo>
                <a:lnTo>
                  <a:pt x="0" y="2384056"/>
                </a:lnTo>
                <a:lnTo>
                  <a:pt x="545820" y="2965158"/>
                </a:lnTo>
                <a:lnTo>
                  <a:pt x="1091628" y="2384056"/>
                </a:lnTo>
                <a:close/>
              </a:path>
              <a:path extrusionOk="0" h="4110354" w="1092200">
                <a:moveTo>
                  <a:pt x="1091628" y="1811718"/>
                </a:moveTo>
                <a:lnTo>
                  <a:pt x="991438" y="1716913"/>
                </a:lnTo>
                <a:lnTo>
                  <a:pt x="545820" y="2191359"/>
                </a:lnTo>
                <a:lnTo>
                  <a:pt x="100228" y="1716913"/>
                </a:lnTo>
                <a:lnTo>
                  <a:pt x="0" y="1811718"/>
                </a:lnTo>
                <a:lnTo>
                  <a:pt x="545820" y="2392819"/>
                </a:lnTo>
                <a:lnTo>
                  <a:pt x="1091628" y="1811718"/>
                </a:lnTo>
                <a:close/>
              </a:path>
              <a:path extrusionOk="0" h="4110354" w="1092200">
                <a:moveTo>
                  <a:pt x="1091628" y="1239342"/>
                </a:moveTo>
                <a:lnTo>
                  <a:pt x="991438" y="1144524"/>
                </a:lnTo>
                <a:lnTo>
                  <a:pt x="545820" y="1618983"/>
                </a:lnTo>
                <a:lnTo>
                  <a:pt x="100228" y="1144524"/>
                </a:lnTo>
                <a:lnTo>
                  <a:pt x="0" y="1239342"/>
                </a:lnTo>
                <a:lnTo>
                  <a:pt x="545820" y="1820519"/>
                </a:lnTo>
                <a:lnTo>
                  <a:pt x="1091628" y="1239342"/>
                </a:lnTo>
                <a:close/>
              </a:path>
              <a:path extrusionOk="0" h="4110354" w="1092200">
                <a:moveTo>
                  <a:pt x="1091628" y="667004"/>
                </a:moveTo>
                <a:lnTo>
                  <a:pt x="991438" y="572185"/>
                </a:lnTo>
                <a:lnTo>
                  <a:pt x="545820" y="1046645"/>
                </a:lnTo>
                <a:lnTo>
                  <a:pt x="100228" y="572185"/>
                </a:lnTo>
                <a:lnTo>
                  <a:pt x="0" y="667004"/>
                </a:lnTo>
                <a:lnTo>
                  <a:pt x="545820" y="1248143"/>
                </a:lnTo>
                <a:lnTo>
                  <a:pt x="1091628" y="667004"/>
                </a:lnTo>
                <a:close/>
              </a:path>
              <a:path extrusionOk="0" h="4110354" w="1092200">
                <a:moveTo>
                  <a:pt x="1091628" y="94589"/>
                </a:moveTo>
                <a:lnTo>
                  <a:pt x="991438" y="0"/>
                </a:lnTo>
                <a:lnTo>
                  <a:pt x="545820" y="474306"/>
                </a:lnTo>
                <a:lnTo>
                  <a:pt x="100228" y="0"/>
                </a:lnTo>
                <a:lnTo>
                  <a:pt x="0" y="94589"/>
                </a:lnTo>
                <a:lnTo>
                  <a:pt x="545820" y="675792"/>
                </a:lnTo>
                <a:lnTo>
                  <a:pt x="1091628" y="94589"/>
                </a:lnTo>
                <a:close/>
              </a:path>
              <a:path extrusionOk="0" h="4110354" w="1092200">
                <a:moveTo>
                  <a:pt x="1091641" y="3528784"/>
                </a:moveTo>
                <a:lnTo>
                  <a:pt x="991438" y="3433965"/>
                </a:lnTo>
                <a:lnTo>
                  <a:pt x="545820" y="3908387"/>
                </a:lnTo>
                <a:lnTo>
                  <a:pt x="100228" y="3433965"/>
                </a:lnTo>
                <a:lnTo>
                  <a:pt x="0" y="3528784"/>
                </a:lnTo>
                <a:lnTo>
                  <a:pt x="545820" y="4109923"/>
                </a:lnTo>
                <a:lnTo>
                  <a:pt x="1091641" y="3528784"/>
                </a:lnTo>
                <a:close/>
              </a:path>
              <a:path extrusionOk="0" h="4110354" w="1092200">
                <a:moveTo>
                  <a:pt x="1091641" y="2956433"/>
                </a:moveTo>
                <a:lnTo>
                  <a:pt x="991438" y="2861627"/>
                </a:lnTo>
                <a:lnTo>
                  <a:pt x="545820" y="3336036"/>
                </a:lnTo>
                <a:lnTo>
                  <a:pt x="100228" y="2861627"/>
                </a:lnTo>
                <a:lnTo>
                  <a:pt x="0" y="2956433"/>
                </a:lnTo>
                <a:lnTo>
                  <a:pt x="545820" y="3537534"/>
                </a:lnTo>
                <a:lnTo>
                  <a:pt x="1091641" y="2956433"/>
                </a:lnTo>
                <a:close/>
              </a:path>
            </a:pathLst>
          </a:custGeom>
          <a:solidFill>
            <a:srgbClr val="6C0D3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
          <p:cNvSpPr txBox="1"/>
          <p:nvPr>
            <p:ph type="title"/>
          </p:nvPr>
        </p:nvSpPr>
        <p:spPr>
          <a:xfrm>
            <a:off x="2880105" y="3085338"/>
            <a:ext cx="11337925" cy="2148986"/>
          </a:xfrm>
          <a:prstGeom prst="rect">
            <a:avLst/>
          </a:prstGeom>
          <a:noFill/>
          <a:ln>
            <a:noFill/>
          </a:ln>
        </p:spPr>
        <p:txBody>
          <a:bodyPr anchorCtr="0" anchor="t" bIns="0" lIns="0" spcFirstLastPara="1" rIns="0" wrap="square" tIns="15875">
            <a:spAutoFit/>
          </a:bodyPr>
          <a:lstStyle/>
          <a:p>
            <a:pPr indent="0" lvl="0" marL="12065" marR="5080" rtl="0" algn="ctr">
              <a:lnSpc>
                <a:spcPct val="99100"/>
              </a:lnSpc>
              <a:spcBef>
                <a:spcPts val="0"/>
              </a:spcBef>
              <a:spcAft>
                <a:spcPts val="0"/>
              </a:spcAft>
              <a:buNone/>
            </a:pPr>
            <a:r>
              <a:rPr b="1" lang="en-US" sz="2800">
                <a:solidFill>
                  <a:srgbClr val="000000"/>
                </a:solidFill>
                <a:latin typeface="Arial"/>
                <a:ea typeface="Arial"/>
                <a:cs typeface="Arial"/>
                <a:sym typeface="Arial"/>
              </a:rPr>
              <a:t>“KELAKAR  PADU”</a:t>
            </a:r>
            <a:br>
              <a:rPr b="1" lang="en-US" sz="2800">
                <a:solidFill>
                  <a:srgbClr val="000000"/>
                </a:solidFill>
                <a:latin typeface="Arial"/>
                <a:ea typeface="Arial"/>
                <a:cs typeface="Arial"/>
                <a:sym typeface="Arial"/>
              </a:rPr>
            </a:br>
            <a:r>
              <a:rPr b="1" lang="en-US" sz="2800">
                <a:solidFill>
                  <a:srgbClr val="000000"/>
                </a:solidFill>
                <a:latin typeface="Arial"/>
                <a:ea typeface="Arial"/>
                <a:cs typeface="Arial"/>
                <a:sym typeface="Arial"/>
              </a:rPr>
              <a:t>KOLABORASI ANTARA PEMERINTAH DENGAN DUNIA USAHA DALAM MENINGKATKAN KESEJAHTERAAN MASYARAKAT DAN PENGEMBANGAN SDM DI PROVINSI SUMATERA SELATAN</a:t>
            </a:r>
            <a:br>
              <a:rPr b="1" lang="en-US" sz="2800">
                <a:solidFill>
                  <a:srgbClr val="000000"/>
                </a:solidFill>
                <a:latin typeface="Arial"/>
                <a:ea typeface="Arial"/>
                <a:cs typeface="Arial"/>
                <a:sym typeface="Arial"/>
              </a:rPr>
            </a:br>
            <a:endParaRPr sz="2800">
              <a:latin typeface="Arial"/>
              <a:ea typeface="Arial"/>
              <a:cs typeface="Arial"/>
              <a:sym typeface="Arial"/>
            </a:endParaRPr>
          </a:p>
        </p:txBody>
      </p:sp>
      <p:sp>
        <p:nvSpPr>
          <p:cNvPr id="87" name="Google Shape;87;p1"/>
          <p:cNvSpPr txBox="1"/>
          <p:nvPr/>
        </p:nvSpPr>
        <p:spPr>
          <a:xfrm>
            <a:off x="6006846" y="5612689"/>
            <a:ext cx="5088890" cy="1689100"/>
          </a:xfrm>
          <a:prstGeom prst="rect">
            <a:avLst/>
          </a:prstGeom>
          <a:noFill/>
          <a:ln>
            <a:noFill/>
          </a:ln>
        </p:spPr>
        <p:txBody>
          <a:bodyPr anchorCtr="0" anchor="t" bIns="0" lIns="0" spcFirstLastPara="1" rIns="0" wrap="square" tIns="12700">
            <a:spAutoFit/>
          </a:bodyPr>
          <a:lstStyle/>
          <a:p>
            <a:pPr indent="0" lvl="0" marL="12700" marR="5080" rtl="0" algn="ctr">
              <a:lnSpc>
                <a:spcPct val="130100"/>
              </a:lnSpc>
              <a:spcBef>
                <a:spcPts val="0"/>
              </a:spcBef>
              <a:spcAft>
                <a:spcPts val="0"/>
              </a:spcAft>
              <a:buNone/>
            </a:pPr>
            <a:r>
              <a:rPr b="1" lang="en-US" sz="2800">
                <a:solidFill>
                  <a:srgbClr val="FFFFFF"/>
                </a:solidFill>
                <a:latin typeface="Arial"/>
                <a:ea typeface="Arial"/>
                <a:cs typeface="Arial"/>
                <a:sym typeface="Arial"/>
              </a:rPr>
              <a:t>KURNIAWAN ABADI, SE., M.M  NIP. 197102031997031005</a:t>
            </a:r>
            <a:endParaRPr sz="2800">
              <a:solidFill>
                <a:schemeClr val="dk1"/>
              </a:solidFill>
              <a:latin typeface="Arial"/>
              <a:ea typeface="Arial"/>
              <a:cs typeface="Arial"/>
              <a:sym typeface="Arial"/>
            </a:endParaRPr>
          </a:p>
          <a:p>
            <a:pPr indent="0" lvl="0" marL="0" marR="0" rtl="0" algn="ctr">
              <a:lnSpc>
                <a:spcPct val="100000"/>
              </a:lnSpc>
              <a:spcBef>
                <a:spcPts val="994"/>
              </a:spcBef>
              <a:spcAft>
                <a:spcPts val="0"/>
              </a:spcAft>
              <a:buNone/>
            </a:pPr>
            <a:r>
              <a:rPr b="1" lang="en-US" sz="2800">
                <a:solidFill>
                  <a:srgbClr val="FFFFFF"/>
                </a:solidFill>
                <a:latin typeface="Arial"/>
                <a:ea typeface="Arial"/>
                <a:cs typeface="Arial"/>
                <a:sym typeface="Arial"/>
              </a:rPr>
              <a:t>NDH. 09</a:t>
            </a:r>
            <a:endParaRPr sz="2800">
              <a:solidFill>
                <a:schemeClr val="dk1"/>
              </a:solidFill>
              <a:latin typeface="Arial"/>
              <a:ea typeface="Arial"/>
              <a:cs typeface="Arial"/>
              <a:sym typeface="Arial"/>
            </a:endParaRPr>
          </a:p>
        </p:txBody>
      </p:sp>
      <p:sp>
        <p:nvSpPr>
          <p:cNvPr id="88" name="Google Shape;88;p1"/>
          <p:cNvSpPr txBox="1"/>
          <p:nvPr/>
        </p:nvSpPr>
        <p:spPr>
          <a:xfrm>
            <a:off x="3829558" y="7908163"/>
            <a:ext cx="10006330" cy="1618615"/>
          </a:xfrm>
          <a:prstGeom prst="rect">
            <a:avLst/>
          </a:prstGeom>
          <a:noFill/>
          <a:ln>
            <a:noFill/>
          </a:ln>
        </p:spPr>
        <p:txBody>
          <a:bodyPr anchorCtr="0" anchor="t" bIns="0" lIns="0" spcFirstLastPara="1" rIns="0" wrap="square" tIns="54600">
            <a:spAutoFit/>
          </a:bodyPr>
          <a:lstStyle/>
          <a:p>
            <a:pPr indent="0" lvl="0" marL="12065" marR="5080" rtl="0" algn="ctr">
              <a:lnSpc>
                <a:spcPct val="113888"/>
              </a:lnSpc>
              <a:spcBef>
                <a:spcPts val="0"/>
              </a:spcBef>
              <a:spcAft>
                <a:spcPts val="0"/>
              </a:spcAft>
              <a:buNone/>
            </a:pPr>
            <a:r>
              <a:rPr b="1" lang="en-US" sz="3600">
                <a:solidFill>
                  <a:schemeClr val="dk1"/>
                </a:solidFill>
                <a:latin typeface="Tahoma"/>
                <a:ea typeface="Tahoma"/>
                <a:cs typeface="Tahoma"/>
                <a:sym typeface="Tahoma"/>
              </a:rPr>
              <a:t>PELATIHAN KEPEMIMPINAN NASIONAL TINGKAT II  ANGKATAN XXXVII PROVINSI SUMATERA SELATAN  TAHUN2024</a:t>
            </a:r>
            <a:endParaRPr sz="3600">
              <a:solidFill>
                <a:schemeClr val="dk1"/>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10"/>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192" name="Google Shape;192;p10"/>
          <p:cNvSpPr/>
          <p:nvPr/>
        </p:nvSpPr>
        <p:spPr>
          <a:xfrm>
            <a:off x="914400" y="342900"/>
            <a:ext cx="7406195" cy="1323439"/>
          </a:xfrm>
          <a:prstGeom prst="rect">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200">
                <a:solidFill>
                  <a:schemeClr val="accent1"/>
                </a:solidFill>
                <a:latin typeface="Calibri"/>
                <a:ea typeface="Calibri"/>
                <a:cs typeface="Calibri"/>
                <a:sym typeface="Calibri"/>
              </a:rPr>
              <a:t>RAPAT KOORDINASI DENGAN OPD TERKAIT </a:t>
            </a:r>
            <a:endParaRPr/>
          </a:p>
          <a:p>
            <a:pPr indent="0" lvl="0" marL="0" marR="0" rtl="0" algn="just">
              <a:spcBef>
                <a:spcPts val="0"/>
              </a:spcBef>
              <a:spcAft>
                <a:spcPts val="0"/>
              </a:spcAft>
              <a:buNone/>
            </a:pPr>
            <a:r>
              <a:rPr lang="en-US" sz="3200">
                <a:solidFill>
                  <a:schemeClr val="accent1"/>
                </a:solidFill>
                <a:latin typeface="Calibri"/>
                <a:ea typeface="Calibri"/>
                <a:cs typeface="Calibri"/>
                <a:sym typeface="Calibri"/>
              </a:rPr>
              <a:t>TANGGAL 28 OKTOBER 2024</a:t>
            </a:r>
            <a:endParaRPr sz="3200">
              <a:solidFill>
                <a:schemeClr val="accent1"/>
              </a:solidFill>
              <a:latin typeface="Calibri"/>
              <a:ea typeface="Calibri"/>
              <a:cs typeface="Calibri"/>
              <a:sym typeface="Calibri"/>
            </a:endParaRPr>
          </a:p>
        </p:txBody>
      </p:sp>
      <p:pic>
        <p:nvPicPr>
          <p:cNvPr id="193" name="Google Shape;193;p10"/>
          <p:cNvPicPr preferRelativeResize="0"/>
          <p:nvPr/>
        </p:nvPicPr>
        <p:blipFill rotWithShape="1">
          <a:blip r:embed="rId4">
            <a:alphaModFix/>
          </a:blip>
          <a:srcRect b="0" l="0" r="0" t="0"/>
          <a:stretch/>
        </p:blipFill>
        <p:spPr>
          <a:xfrm>
            <a:off x="1996970" y="1969676"/>
            <a:ext cx="5546502" cy="36972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94" name="Google Shape;194;p10"/>
          <p:cNvPicPr preferRelativeResize="0"/>
          <p:nvPr/>
        </p:nvPicPr>
        <p:blipFill rotWithShape="1">
          <a:blip r:embed="rId5">
            <a:alphaModFix/>
          </a:blip>
          <a:srcRect b="0" l="0" r="0" t="0"/>
          <a:stretch/>
        </p:blipFill>
        <p:spPr>
          <a:xfrm>
            <a:off x="13152532" y="342900"/>
            <a:ext cx="3595828" cy="4650127"/>
          </a:xfrm>
          <a:prstGeom prst="rect">
            <a:avLst/>
          </a:prstGeom>
          <a:noFill/>
          <a:ln>
            <a:noFill/>
          </a:ln>
          <a:effectLst>
            <a:outerShdw blurRad="292100" rotWithShape="0" algn="tl" dir="2700000" dist="139700">
              <a:srgbClr val="333333">
                <a:alpha val="64705"/>
              </a:srgbClr>
            </a:outerShdw>
          </a:effectLst>
        </p:spPr>
      </p:pic>
      <p:pic>
        <p:nvPicPr>
          <p:cNvPr id="195" name="Google Shape;195;p10"/>
          <p:cNvPicPr preferRelativeResize="0"/>
          <p:nvPr/>
        </p:nvPicPr>
        <p:blipFill rotWithShape="1">
          <a:blip r:embed="rId6">
            <a:alphaModFix/>
          </a:blip>
          <a:srcRect b="0" l="0" r="0" t="0"/>
          <a:stretch/>
        </p:blipFill>
        <p:spPr>
          <a:xfrm>
            <a:off x="9467142" y="370966"/>
            <a:ext cx="3595828" cy="4670122"/>
          </a:xfrm>
          <a:prstGeom prst="rect">
            <a:avLst/>
          </a:prstGeom>
          <a:noFill/>
          <a:ln>
            <a:noFill/>
          </a:ln>
        </p:spPr>
      </p:pic>
      <p:sp>
        <p:nvSpPr>
          <p:cNvPr id="196" name="Google Shape;196;p10"/>
          <p:cNvSpPr/>
          <p:nvPr/>
        </p:nvSpPr>
        <p:spPr>
          <a:xfrm>
            <a:off x="9796641" y="5112519"/>
            <a:ext cx="2857951" cy="396259"/>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UNDANGAN RAPAT</a:t>
            </a:r>
            <a:endParaRPr sz="1800">
              <a:solidFill>
                <a:schemeClr val="accent1"/>
              </a:solidFill>
              <a:latin typeface="Calibri"/>
              <a:ea typeface="Calibri"/>
              <a:cs typeface="Calibri"/>
              <a:sym typeface="Calibri"/>
            </a:endParaRPr>
          </a:p>
        </p:txBody>
      </p:sp>
      <p:sp>
        <p:nvSpPr>
          <p:cNvPr id="197" name="Google Shape;197;p10"/>
          <p:cNvSpPr/>
          <p:nvPr/>
        </p:nvSpPr>
        <p:spPr>
          <a:xfrm>
            <a:off x="13506852" y="5112518"/>
            <a:ext cx="2857951" cy="396259"/>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NOTULEN RAPAT</a:t>
            </a:r>
            <a:endParaRPr sz="1800">
              <a:solidFill>
                <a:schemeClr val="accent1"/>
              </a:solidFill>
              <a:latin typeface="Calibri"/>
              <a:ea typeface="Calibri"/>
              <a:cs typeface="Calibri"/>
              <a:sym typeface="Calibri"/>
            </a:endParaRPr>
          </a:p>
        </p:txBody>
      </p:sp>
      <p:pic>
        <p:nvPicPr>
          <p:cNvPr id="198" name="Google Shape;198;p10"/>
          <p:cNvPicPr preferRelativeResize="0"/>
          <p:nvPr/>
        </p:nvPicPr>
        <p:blipFill rotWithShape="1">
          <a:blip r:embed="rId7">
            <a:alphaModFix/>
          </a:blip>
          <a:srcRect b="0" l="0" r="0" t="0"/>
          <a:stretch/>
        </p:blipFill>
        <p:spPr>
          <a:xfrm>
            <a:off x="9796641" y="5962031"/>
            <a:ext cx="2873769" cy="3448670"/>
          </a:xfrm>
          <a:prstGeom prst="rect">
            <a:avLst/>
          </a:prstGeom>
          <a:noFill/>
          <a:ln>
            <a:noFill/>
          </a:ln>
        </p:spPr>
      </p:pic>
      <p:sp>
        <p:nvSpPr>
          <p:cNvPr id="199" name="Google Shape;199;p10"/>
          <p:cNvSpPr/>
          <p:nvPr/>
        </p:nvSpPr>
        <p:spPr>
          <a:xfrm>
            <a:off x="9758541" y="9434954"/>
            <a:ext cx="2857951"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DAFTAR HADIR</a:t>
            </a:r>
            <a:endParaRPr sz="1800">
              <a:solidFill>
                <a:schemeClr val="accent1"/>
              </a:solidFill>
              <a:latin typeface="Calibri"/>
              <a:ea typeface="Calibri"/>
              <a:cs typeface="Calibri"/>
              <a:sym typeface="Calibri"/>
            </a:endParaRPr>
          </a:p>
        </p:txBody>
      </p:sp>
      <p:pic>
        <p:nvPicPr>
          <p:cNvPr id="200" name="Google Shape;200;p10"/>
          <p:cNvPicPr preferRelativeResize="0"/>
          <p:nvPr/>
        </p:nvPicPr>
        <p:blipFill rotWithShape="1">
          <a:blip r:embed="rId8">
            <a:alphaModFix/>
          </a:blip>
          <a:srcRect b="0" l="0" r="0" t="0"/>
          <a:stretch/>
        </p:blipFill>
        <p:spPr>
          <a:xfrm>
            <a:off x="1874108" y="5717542"/>
            <a:ext cx="5792225" cy="41822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11"/>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206" name="Google Shape;206;p11"/>
          <p:cNvSpPr txBox="1"/>
          <p:nvPr/>
        </p:nvSpPr>
        <p:spPr>
          <a:xfrm>
            <a:off x="1600200" y="313167"/>
            <a:ext cx="6629400" cy="90563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3200">
                <a:solidFill>
                  <a:srgbClr val="3175C5"/>
                </a:solidFill>
                <a:latin typeface="Trebuchet MS"/>
                <a:ea typeface="Trebuchet MS"/>
                <a:cs typeface="Trebuchet MS"/>
                <a:sym typeface="Trebuchet MS"/>
              </a:rPr>
              <a:t>Merancang draft MoU dg Swasta/BUMN</a:t>
            </a:r>
            <a:endParaRPr b="0" i="0" sz="3200">
              <a:solidFill>
                <a:srgbClr val="3175C5"/>
              </a:solidFill>
              <a:latin typeface="Trebuchet MS"/>
              <a:ea typeface="Trebuchet MS"/>
              <a:cs typeface="Trebuchet MS"/>
              <a:sym typeface="Trebuchet MS"/>
            </a:endParaRPr>
          </a:p>
        </p:txBody>
      </p:sp>
      <p:pic>
        <p:nvPicPr>
          <p:cNvPr id="207" name="Google Shape;207;p11"/>
          <p:cNvPicPr preferRelativeResize="0"/>
          <p:nvPr/>
        </p:nvPicPr>
        <p:blipFill rotWithShape="1">
          <a:blip r:embed="rId4">
            <a:alphaModFix/>
          </a:blip>
          <a:srcRect b="0" l="0" r="0" t="0"/>
          <a:stretch/>
        </p:blipFill>
        <p:spPr>
          <a:xfrm>
            <a:off x="990600" y="2165889"/>
            <a:ext cx="8153400" cy="4383549"/>
          </a:xfrm>
          <a:prstGeom prst="rect">
            <a:avLst/>
          </a:prstGeom>
          <a:noFill/>
          <a:ln>
            <a:noFill/>
          </a:ln>
        </p:spPr>
      </p:pic>
      <p:pic>
        <p:nvPicPr>
          <p:cNvPr id="208" name="Google Shape;208;p11"/>
          <p:cNvPicPr preferRelativeResize="0"/>
          <p:nvPr/>
        </p:nvPicPr>
        <p:blipFill rotWithShape="1">
          <a:blip r:embed="rId5">
            <a:alphaModFix/>
          </a:blip>
          <a:srcRect b="0" l="0" r="0" t="0"/>
          <a:stretch/>
        </p:blipFill>
        <p:spPr>
          <a:xfrm>
            <a:off x="13099106" y="952500"/>
            <a:ext cx="3390900" cy="4389360"/>
          </a:xfrm>
          <a:prstGeom prst="rect">
            <a:avLst/>
          </a:prstGeom>
          <a:noFill/>
          <a:ln>
            <a:noFill/>
          </a:ln>
          <a:effectLst>
            <a:outerShdw blurRad="292100" rotWithShape="0" algn="tl" dir="2700000" dist="139700">
              <a:srgbClr val="333333">
                <a:alpha val="64705"/>
              </a:srgbClr>
            </a:outerShdw>
          </a:effectLst>
        </p:spPr>
      </p:pic>
      <p:pic>
        <p:nvPicPr>
          <p:cNvPr id="209" name="Google Shape;209;p11"/>
          <p:cNvPicPr preferRelativeResize="0"/>
          <p:nvPr/>
        </p:nvPicPr>
        <p:blipFill rotWithShape="1">
          <a:blip r:embed="rId6">
            <a:alphaModFix/>
          </a:blip>
          <a:srcRect b="0" l="0" r="0" t="0"/>
          <a:stretch/>
        </p:blipFill>
        <p:spPr>
          <a:xfrm>
            <a:off x="9720207" y="968516"/>
            <a:ext cx="3378899" cy="4402012"/>
          </a:xfrm>
          <a:prstGeom prst="rect">
            <a:avLst/>
          </a:prstGeom>
          <a:noFill/>
          <a:ln>
            <a:noFill/>
          </a:ln>
          <a:effectLst>
            <a:outerShdw blurRad="292100" rotWithShape="0" algn="tl" dir="2700000" dist="139700">
              <a:srgbClr val="333333">
                <a:alpha val="64705"/>
              </a:srgbClr>
            </a:outerShdw>
          </a:effectLst>
        </p:spPr>
      </p:pic>
      <p:sp>
        <p:nvSpPr>
          <p:cNvPr id="210" name="Google Shape;210;p11"/>
          <p:cNvSpPr/>
          <p:nvPr/>
        </p:nvSpPr>
        <p:spPr>
          <a:xfrm>
            <a:off x="9720207" y="4833078"/>
            <a:ext cx="3352800"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UNDANGAN RAPAT</a:t>
            </a:r>
            <a:endParaRPr sz="1800">
              <a:solidFill>
                <a:schemeClr val="accent1"/>
              </a:solidFill>
              <a:latin typeface="Calibri"/>
              <a:ea typeface="Calibri"/>
              <a:cs typeface="Calibri"/>
              <a:sym typeface="Calibri"/>
            </a:endParaRPr>
          </a:p>
        </p:txBody>
      </p:sp>
      <p:sp>
        <p:nvSpPr>
          <p:cNvPr id="211" name="Google Shape;211;p11"/>
          <p:cNvSpPr/>
          <p:nvPr/>
        </p:nvSpPr>
        <p:spPr>
          <a:xfrm>
            <a:off x="13368578" y="4814028"/>
            <a:ext cx="3352800"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NOTULEN RAPAT</a:t>
            </a:r>
            <a:endParaRPr sz="1800">
              <a:solidFill>
                <a:schemeClr val="accent1"/>
              </a:solidFill>
              <a:latin typeface="Calibri"/>
              <a:ea typeface="Calibri"/>
              <a:cs typeface="Calibri"/>
              <a:sym typeface="Calibri"/>
            </a:endParaRPr>
          </a:p>
        </p:txBody>
      </p:sp>
      <p:pic>
        <p:nvPicPr>
          <p:cNvPr id="212" name="Google Shape;212;p11"/>
          <p:cNvPicPr preferRelativeResize="0"/>
          <p:nvPr/>
        </p:nvPicPr>
        <p:blipFill rotWithShape="1">
          <a:blip r:embed="rId7">
            <a:alphaModFix/>
          </a:blip>
          <a:srcRect b="0" l="0" r="0" t="0"/>
          <a:stretch/>
        </p:blipFill>
        <p:spPr>
          <a:xfrm>
            <a:off x="9791699" y="5448195"/>
            <a:ext cx="3307407" cy="4689287"/>
          </a:xfrm>
          <a:prstGeom prst="rect">
            <a:avLst/>
          </a:prstGeom>
          <a:noFill/>
          <a:ln>
            <a:noFill/>
          </a:ln>
        </p:spPr>
      </p:pic>
      <p:sp>
        <p:nvSpPr>
          <p:cNvPr id="213" name="Google Shape;213;p11"/>
          <p:cNvSpPr/>
          <p:nvPr/>
        </p:nvSpPr>
        <p:spPr>
          <a:xfrm>
            <a:off x="10016426" y="9649569"/>
            <a:ext cx="2857951"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DAFTAR HADIR</a:t>
            </a:r>
            <a:endParaRPr sz="1800">
              <a:solidFill>
                <a:schemeClr val="accen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12"/>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219" name="Google Shape;219;p12"/>
          <p:cNvSpPr txBox="1"/>
          <p:nvPr>
            <p:ph type="title"/>
          </p:nvPr>
        </p:nvSpPr>
        <p:spPr>
          <a:xfrm>
            <a:off x="5105400" y="537687"/>
            <a:ext cx="8458200" cy="492443"/>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0" lIns="0" spcFirstLastPara="1" rIns="0" wrap="square" tIns="0">
            <a:spAutoFit/>
          </a:bodyPr>
          <a:lstStyle/>
          <a:p>
            <a:pPr indent="0" lvl="0" marL="0" rtl="0" algn="ctr">
              <a:spcBef>
                <a:spcPts val="0"/>
              </a:spcBef>
              <a:spcAft>
                <a:spcPts val="0"/>
              </a:spcAft>
              <a:buNone/>
            </a:pPr>
            <a:r>
              <a:rPr lang="en-US" sz="3200">
                <a:solidFill>
                  <a:schemeClr val="dk1"/>
                </a:solidFill>
                <a:latin typeface="Calibri"/>
                <a:ea typeface="Calibri"/>
                <a:cs typeface="Calibri"/>
                <a:sym typeface="Calibri"/>
              </a:rPr>
              <a:t>PELAKSANAAN</a:t>
            </a:r>
            <a:endParaRPr sz="3200"/>
          </a:p>
        </p:txBody>
      </p:sp>
      <p:sp>
        <p:nvSpPr>
          <p:cNvPr id="220" name="Google Shape;220;p12"/>
          <p:cNvSpPr txBox="1"/>
          <p:nvPr/>
        </p:nvSpPr>
        <p:spPr>
          <a:xfrm>
            <a:off x="745456" y="1030130"/>
            <a:ext cx="8458200"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3200">
                <a:solidFill>
                  <a:srgbClr val="3175C5"/>
                </a:solidFill>
                <a:latin typeface="Trebuchet MS"/>
                <a:ea typeface="Trebuchet MS"/>
                <a:cs typeface="Trebuchet MS"/>
                <a:sym typeface="Trebuchet MS"/>
              </a:rPr>
              <a:t>Melaksanakan Pembahasan tentang Kerjasama pemerintah provinsi sumsel dan Badan Usaha dengan OPD Terkait.</a:t>
            </a:r>
            <a:endParaRPr b="0" i="0" sz="3200">
              <a:solidFill>
                <a:srgbClr val="3175C5"/>
              </a:solidFill>
              <a:latin typeface="Trebuchet MS"/>
              <a:ea typeface="Trebuchet MS"/>
              <a:cs typeface="Trebuchet MS"/>
              <a:sym typeface="Trebuchet MS"/>
            </a:endParaRPr>
          </a:p>
        </p:txBody>
      </p:sp>
      <p:pic>
        <p:nvPicPr>
          <p:cNvPr id="221" name="Google Shape;221;p12"/>
          <p:cNvPicPr preferRelativeResize="0"/>
          <p:nvPr/>
        </p:nvPicPr>
        <p:blipFill rotWithShape="1">
          <a:blip r:embed="rId4">
            <a:alphaModFix/>
          </a:blip>
          <a:srcRect b="0" l="0" r="0" t="0"/>
          <a:stretch/>
        </p:blipFill>
        <p:spPr>
          <a:xfrm>
            <a:off x="13563600" y="1321119"/>
            <a:ext cx="3613149" cy="4331492"/>
          </a:xfrm>
          <a:prstGeom prst="rect">
            <a:avLst/>
          </a:prstGeom>
          <a:noFill/>
          <a:ln>
            <a:noFill/>
          </a:ln>
          <a:effectLst>
            <a:outerShdw blurRad="292100" rotWithShape="0" algn="tl" dir="2700000" dist="139700">
              <a:srgbClr val="333333">
                <a:alpha val="64705"/>
              </a:srgbClr>
            </a:outerShdw>
          </a:effectLst>
        </p:spPr>
      </p:pic>
      <p:pic>
        <p:nvPicPr>
          <p:cNvPr id="222" name="Google Shape;222;p12"/>
          <p:cNvPicPr preferRelativeResize="0"/>
          <p:nvPr/>
        </p:nvPicPr>
        <p:blipFill rotWithShape="1">
          <a:blip r:embed="rId5">
            <a:alphaModFix/>
          </a:blip>
          <a:srcRect b="0" l="0" r="0" t="0"/>
          <a:stretch/>
        </p:blipFill>
        <p:spPr>
          <a:xfrm>
            <a:off x="10070305" y="1317641"/>
            <a:ext cx="3314943" cy="4318691"/>
          </a:xfrm>
          <a:prstGeom prst="rect">
            <a:avLst/>
          </a:prstGeom>
          <a:noFill/>
          <a:ln>
            <a:noFill/>
          </a:ln>
        </p:spPr>
      </p:pic>
      <p:pic>
        <p:nvPicPr>
          <p:cNvPr id="223" name="Google Shape;223;p12"/>
          <p:cNvPicPr preferRelativeResize="0"/>
          <p:nvPr/>
        </p:nvPicPr>
        <p:blipFill rotWithShape="1">
          <a:blip r:embed="rId6">
            <a:alphaModFix/>
          </a:blip>
          <a:srcRect b="0" l="0" r="0" t="0"/>
          <a:stretch/>
        </p:blipFill>
        <p:spPr>
          <a:xfrm>
            <a:off x="10333851" y="6101203"/>
            <a:ext cx="2915714" cy="4126104"/>
          </a:xfrm>
          <a:prstGeom prst="rect">
            <a:avLst/>
          </a:prstGeom>
          <a:noFill/>
          <a:ln>
            <a:noFill/>
          </a:ln>
        </p:spPr>
      </p:pic>
      <p:sp>
        <p:nvSpPr>
          <p:cNvPr id="224" name="Google Shape;224;p12"/>
          <p:cNvSpPr/>
          <p:nvPr/>
        </p:nvSpPr>
        <p:spPr>
          <a:xfrm>
            <a:off x="10032448" y="5636332"/>
            <a:ext cx="3352800"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UNDANGAN RAPAT</a:t>
            </a:r>
            <a:endParaRPr sz="1800">
              <a:solidFill>
                <a:schemeClr val="accent1"/>
              </a:solidFill>
              <a:latin typeface="Calibri"/>
              <a:ea typeface="Calibri"/>
              <a:cs typeface="Calibri"/>
              <a:sym typeface="Calibri"/>
            </a:endParaRPr>
          </a:p>
        </p:txBody>
      </p:sp>
      <p:sp>
        <p:nvSpPr>
          <p:cNvPr id="225" name="Google Shape;225;p12"/>
          <p:cNvSpPr/>
          <p:nvPr/>
        </p:nvSpPr>
        <p:spPr>
          <a:xfrm>
            <a:off x="13639620" y="5652611"/>
            <a:ext cx="3352800"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NOTULEN RAPAT</a:t>
            </a:r>
            <a:endParaRPr sz="1800">
              <a:solidFill>
                <a:schemeClr val="accent1"/>
              </a:solidFill>
              <a:latin typeface="Calibri"/>
              <a:ea typeface="Calibri"/>
              <a:cs typeface="Calibri"/>
              <a:sym typeface="Calibri"/>
            </a:endParaRPr>
          </a:p>
        </p:txBody>
      </p:sp>
      <p:sp>
        <p:nvSpPr>
          <p:cNvPr id="226" name="Google Shape;226;p12"/>
          <p:cNvSpPr/>
          <p:nvPr/>
        </p:nvSpPr>
        <p:spPr>
          <a:xfrm>
            <a:off x="10352901" y="9722587"/>
            <a:ext cx="2896664" cy="50783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DAFTAR HADIR</a:t>
            </a:r>
            <a:endParaRPr sz="1800">
              <a:solidFill>
                <a:schemeClr val="accent1"/>
              </a:solidFill>
              <a:latin typeface="Calibri"/>
              <a:ea typeface="Calibri"/>
              <a:cs typeface="Calibri"/>
              <a:sym typeface="Calibri"/>
            </a:endParaRPr>
          </a:p>
        </p:txBody>
      </p:sp>
      <p:pic>
        <p:nvPicPr>
          <p:cNvPr id="227" name="Google Shape;227;p12"/>
          <p:cNvPicPr preferRelativeResize="0"/>
          <p:nvPr/>
        </p:nvPicPr>
        <p:blipFill rotWithShape="1">
          <a:blip r:embed="rId7">
            <a:alphaModFix/>
          </a:blip>
          <a:srcRect b="16796" l="0" r="0" t="0"/>
          <a:stretch/>
        </p:blipFill>
        <p:spPr>
          <a:xfrm>
            <a:off x="1831606" y="2872967"/>
            <a:ext cx="5788393" cy="3210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28" name="Google Shape;228;p12"/>
          <p:cNvPicPr preferRelativeResize="0"/>
          <p:nvPr/>
        </p:nvPicPr>
        <p:blipFill rotWithShape="1">
          <a:blip r:embed="rId8">
            <a:alphaModFix/>
          </a:blip>
          <a:srcRect b="19347" l="0" r="0" t="2462"/>
          <a:stretch/>
        </p:blipFill>
        <p:spPr>
          <a:xfrm>
            <a:off x="1831605" y="6383529"/>
            <a:ext cx="5788393" cy="33945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13"/>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234" name="Google Shape;234;p13"/>
          <p:cNvSpPr txBox="1"/>
          <p:nvPr/>
        </p:nvSpPr>
        <p:spPr>
          <a:xfrm>
            <a:off x="189878" y="1034753"/>
            <a:ext cx="8343900" cy="1477328"/>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rPr b="0" i="0" lang="en-US" sz="3200">
                <a:solidFill>
                  <a:srgbClr val="3175C5"/>
                </a:solidFill>
                <a:latin typeface="Trebuchet MS"/>
                <a:ea typeface="Trebuchet MS"/>
                <a:cs typeface="Trebuchet MS"/>
                <a:sym typeface="Trebuchet MS"/>
              </a:rPr>
              <a:t>Melaksanakan FGD (Focus Group Discussion) </a:t>
            </a:r>
            <a:endParaRPr b="0" i="0" sz="3200">
              <a:solidFill>
                <a:srgbClr val="3175C5"/>
              </a:solidFill>
              <a:latin typeface="Trebuchet MS"/>
              <a:ea typeface="Trebuchet MS"/>
              <a:cs typeface="Trebuchet MS"/>
              <a:sym typeface="Trebuchet MS"/>
            </a:endParaRPr>
          </a:p>
          <a:p>
            <a:pPr indent="0" lvl="0" marL="0" marR="0" rtl="0" algn="l">
              <a:spcBef>
                <a:spcPts val="0"/>
              </a:spcBef>
              <a:spcAft>
                <a:spcPts val="0"/>
              </a:spcAft>
              <a:buNone/>
            </a:pPr>
            <a:r>
              <a:rPr b="0" i="0" lang="en-US" sz="3200">
                <a:solidFill>
                  <a:srgbClr val="3175C5"/>
                </a:solidFill>
                <a:latin typeface="Trebuchet MS"/>
                <a:ea typeface="Trebuchet MS"/>
                <a:cs typeface="Trebuchet MS"/>
                <a:sym typeface="Trebuchet MS"/>
              </a:rPr>
              <a:t>dengan Badan Usaha terkait </a:t>
            </a:r>
            <a:endParaRPr b="0" i="0" sz="3200">
              <a:solidFill>
                <a:srgbClr val="3175C5"/>
              </a:solidFill>
              <a:latin typeface="Trebuchet MS"/>
              <a:ea typeface="Trebuchet MS"/>
              <a:cs typeface="Trebuchet MS"/>
              <a:sym typeface="Trebuchet MS"/>
            </a:endParaRPr>
          </a:p>
          <a:p>
            <a:pPr indent="0" lvl="0" marL="0" marR="0" rtl="0" algn="l">
              <a:spcBef>
                <a:spcPts val="0"/>
              </a:spcBef>
              <a:spcAft>
                <a:spcPts val="0"/>
              </a:spcAft>
              <a:buNone/>
            </a:pPr>
            <a:r>
              <a:rPr b="0" i="0" lang="en-US" sz="3200">
                <a:solidFill>
                  <a:srgbClr val="3175C5"/>
                </a:solidFill>
                <a:latin typeface="Trebuchet MS"/>
                <a:ea typeface="Trebuchet MS"/>
                <a:cs typeface="Trebuchet MS"/>
                <a:sym typeface="Trebuchet MS"/>
              </a:rPr>
              <a:t>CSR bidang kemasyarakatan dan pelatihan</a:t>
            </a:r>
            <a:endParaRPr b="0" i="0" sz="3200">
              <a:solidFill>
                <a:srgbClr val="3175C5"/>
              </a:solidFill>
              <a:latin typeface="Trebuchet MS"/>
              <a:ea typeface="Trebuchet MS"/>
              <a:cs typeface="Trebuchet MS"/>
              <a:sym typeface="Trebuchet MS"/>
            </a:endParaRPr>
          </a:p>
        </p:txBody>
      </p:sp>
      <p:pic>
        <p:nvPicPr>
          <p:cNvPr id="235" name="Google Shape;235;p13"/>
          <p:cNvPicPr preferRelativeResize="0"/>
          <p:nvPr/>
        </p:nvPicPr>
        <p:blipFill rotWithShape="1">
          <a:blip r:embed="rId4">
            <a:alphaModFix/>
          </a:blip>
          <a:srcRect b="0" l="0" r="0" t="0"/>
          <a:stretch/>
        </p:blipFill>
        <p:spPr>
          <a:xfrm>
            <a:off x="14001162" y="974959"/>
            <a:ext cx="3747172" cy="4860618"/>
          </a:xfrm>
          <a:prstGeom prst="rect">
            <a:avLst/>
          </a:prstGeom>
          <a:noFill/>
          <a:ln>
            <a:noFill/>
          </a:ln>
          <a:effectLst>
            <a:outerShdw blurRad="292100" rotWithShape="0" algn="tl" dir="2700000" dist="139700">
              <a:srgbClr val="333333">
                <a:alpha val="64705"/>
              </a:srgbClr>
            </a:outerShdw>
          </a:effectLst>
        </p:spPr>
      </p:pic>
      <p:pic>
        <p:nvPicPr>
          <p:cNvPr id="236" name="Google Shape;236;p13"/>
          <p:cNvPicPr preferRelativeResize="0"/>
          <p:nvPr/>
        </p:nvPicPr>
        <p:blipFill rotWithShape="1">
          <a:blip r:embed="rId5">
            <a:alphaModFix/>
          </a:blip>
          <a:srcRect b="0" l="0" r="0" t="0"/>
          <a:stretch/>
        </p:blipFill>
        <p:spPr>
          <a:xfrm>
            <a:off x="10223579" y="974959"/>
            <a:ext cx="3777583" cy="4924246"/>
          </a:xfrm>
          <a:prstGeom prst="rect">
            <a:avLst/>
          </a:prstGeom>
          <a:noFill/>
          <a:ln>
            <a:noFill/>
          </a:ln>
          <a:effectLst>
            <a:outerShdw blurRad="292100" rotWithShape="0" algn="tl" dir="2700000" dist="139700">
              <a:srgbClr val="333333">
                <a:alpha val="64705"/>
              </a:srgbClr>
            </a:outerShdw>
          </a:effectLst>
        </p:spPr>
      </p:pic>
      <p:sp>
        <p:nvSpPr>
          <p:cNvPr id="237" name="Google Shape;237;p13"/>
          <p:cNvSpPr txBox="1"/>
          <p:nvPr>
            <p:ph type="title"/>
          </p:nvPr>
        </p:nvSpPr>
        <p:spPr>
          <a:xfrm>
            <a:off x="304800" y="113437"/>
            <a:ext cx="8458200" cy="492443"/>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3200"/>
              <a:t>PELAKSANAAN</a:t>
            </a:r>
            <a:endParaRPr b="1" sz="3200"/>
          </a:p>
        </p:txBody>
      </p:sp>
      <p:sp>
        <p:nvSpPr>
          <p:cNvPr id="238" name="Google Shape;238;p13"/>
          <p:cNvSpPr/>
          <p:nvPr/>
        </p:nvSpPr>
        <p:spPr>
          <a:xfrm>
            <a:off x="10475549" y="5434334"/>
            <a:ext cx="3352800"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UNDANGAN RAPAT</a:t>
            </a:r>
            <a:endParaRPr sz="1800">
              <a:solidFill>
                <a:schemeClr val="accent1"/>
              </a:solidFill>
              <a:latin typeface="Calibri"/>
              <a:ea typeface="Calibri"/>
              <a:cs typeface="Calibri"/>
              <a:sym typeface="Calibri"/>
            </a:endParaRPr>
          </a:p>
        </p:txBody>
      </p:sp>
      <p:sp>
        <p:nvSpPr>
          <p:cNvPr id="239" name="Google Shape;239;p13"/>
          <p:cNvSpPr/>
          <p:nvPr/>
        </p:nvSpPr>
        <p:spPr>
          <a:xfrm>
            <a:off x="14082721" y="5450613"/>
            <a:ext cx="3352800"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NOTULEN RAPAT</a:t>
            </a:r>
            <a:endParaRPr sz="1800">
              <a:solidFill>
                <a:schemeClr val="accent1"/>
              </a:solidFill>
              <a:latin typeface="Calibri"/>
              <a:ea typeface="Calibri"/>
              <a:cs typeface="Calibri"/>
              <a:sym typeface="Calibri"/>
            </a:endParaRPr>
          </a:p>
        </p:txBody>
      </p:sp>
      <p:pic>
        <p:nvPicPr>
          <p:cNvPr id="240" name="Google Shape;240;p13"/>
          <p:cNvPicPr preferRelativeResize="0"/>
          <p:nvPr/>
        </p:nvPicPr>
        <p:blipFill rotWithShape="1">
          <a:blip r:embed="rId6">
            <a:alphaModFix/>
          </a:blip>
          <a:srcRect b="0" l="0" r="0" t="0"/>
          <a:stretch/>
        </p:blipFill>
        <p:spPr>
          <a:xfrm>
            <a:off x="3705686" y="3181953"/>
            <a:ext cx="6019048" cy="4504762"/>
          </a:xfrm>
          <a:prstGeom prst="rect">
            <a:avLst/>
          </a:prstGeom>
          <a:noFill/>
          <a:ln>
            <a:noFill/>
          </a:ln>
          <a:effectLst>
            <a:outerShdw blurRad="292100" rotWithShape="0" algn="tl" dir="2700000" dist="139700">
              <a:srgbClr val="333333">
                <a:alpha val="64705"/>
              </a:srgbClr>
            </a:outerShdw>
          </a:effectLst>
        </p:spPr>
      </p:pic>
      <p:pic>
        <p:nvPicPr>
          <p:cNvPr id="241" name="Google Shape;241;p13"/>
          <p:cNvPicPr preferRelativeResize="0"/>
          <p:nvPr/>
        </p:nvPicPr>
        <p:blipFill rotWithShape="1">
          <a:blip r:embed="rId7">
            <a:alphaModFix/>
          </a:blip>
          <a:srcRect b="0" l="0" r="0" t="0"/>
          <a:stretch/>
        </p:blipFill>
        <p:spPr>
          <a:xfrm>
            <a:off x="189878" y="3181953"/>
            <a:ext cx="3390476" cy="4504762"/>
          </a:xfrm>
          <a:prstGeom prst="rect">
            <a:avLst/>
          </a:prstGeom>
          <a:noFill/>
          <a:ln>
            <a:noFill/>
          </a:ln>
          <a:effectLst>
            <a:outerShdw blurRad="292100" rotWithShape="0" algn="tl" dir="2700000" dist="139700">
              <a:srgbClr val="333333">
                <a:alpha val="64705"/>
              </a:srgbClr>
            </a:outerShdw>
          </a:effectLst>
        </p:spPr>
      </p:pic>
      <p:pic>
        <p:nvPicPr>
          <p:cNvPr id="242" name="Google Shape;242;p13"/>
          <p:cNvPicPr preferRelativeResize="0"/>
          <p:nvPr/>
        </p:nvPicPr>
        <p:blipFill rotWithShape="1">
          <a:blip r:embed="rId8">
            <a:alphaModFix/>
          </a:blip>
          <a:srcRect b="0" l="0" r="0" t="0"/>
          <a:stretch/>
        </p:blipFill>
        <p:spPr>
          <a:xfrm>
            <a:off x="10814126" y="5941960"/>
            <a:ext cx="2596488" cy="3611946"/>
          </a:xfrm>
          <a:prstGeom prst="rect">
            <a:avLst/>
          </a:prstGeom>
          <a:noFill/>
          <a:ln>
            <a:noFill/>
          </a:ln>
        </p:spPr>
      </p:pic>
      <p:sp>
        <p:nvSpPr>
          <p:cNvPr id="243" name="Google Shape;243;p13"/>
          <p:cNvSpPr/>
          <p:nvPr/>
        </p:nvSpPr>
        <p:spPr>
          <a:xfrm>
            <a:off x="10515893" y="9596661"/>
            <a:ext cx="3352800"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DAFTAR HADIR</a:t>
            </a:r>
            <a:endParaRPr sz="1800">
              <a:solidFill>
                <a:schemeClr val="accen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14"/>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249" name="Google Shape;249;p14"/>
          <p:cNvSpPr txBox="1"/>
          <p:nvPr>
            <p:ph type="title"/>
          </p:nvPr>
        </p:nvSpPr>
        <p:spPr>
          <a:xfrm>
            <a:off x="228600" y="123063"/>
            <a:ext cx="8305800" cy="1658566"/>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0" i="0" lang="en-US" sz="3200">
                <a:solidFill>
                  <a:srgbClr val="3175C5"/>
                </a:solidFill>
                <a:latin typeface="Trebuchet MS"/>
                <a:ea typeface="Trebuchet MS"/>
                <a:cs typeface="Trebuchet MS"/>
                <a:sym typeface="Trebuchet MS"/>
              </a:rPr>
              <a:t>Penandatanganan MoU tentang Kerjasama pemerintah provinsi sumsel dan Badan Usaha Swasta /  BUMN.</a:t>
            </a:r>
            <a:endParaRPr sz="3200"/>
          </a:p>
        </p:txBody>
      </p:sp>
      <p:grpSp>
        <p:nvGrpSpPr>
          <p:cNvPr id="250" name="Google Shape;250;p14"/>
          <p:cNvGrpSpPr/>
          <p:nvPr/>
        </p:nvGrpSpPr>
        <p:grpSpPr>
          <a:xfrm>
            <a:off x="914400" y="1943100"/>
            <a:ext cx="9062356" cy="5876471"/>
            <a:chOff x="3917043" y="1874158"/>
            <a:chExt cx="9062356" cy="5876471"/>
          </a:xfrm>
        </p:grpSpPr>
        <p:pic>
          <p:nvPicPr>
            <p:cNvPr id="251" name="Google Shape;251;p14"/>
            <p:cNvPicPr preferRelativeResize="0"/>
            <p:nvPr/>
          </p:nvPicPr>
          <p:blipFill rotWithShape="1">
            <a:blip r:embed="rId4">
              <a:alphaModFix/>
            </a:blip>
            <a:srcRect b="0" l="0" r="0" t="0"/>
            <a:stretch/>
          </p:blipFill>
          <p:spPr>
            <a:xfrm>
              <a:off x="8534400" y="4858657"/>
              <a:ext cx="4419600" cy="28919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52" name="Google Shape;252;p14"/>
            <p:cNvPicPr preferRelativeResize="0"/>
            <p:nvPr/>
          </p:nvPicPr>
          <p:blipFill rotWithShape="1">
            <a:blip r:embed="rId5">
              <a:alphaModFix/>
            </a:blip>
            <a:srcRect b="0" l="7958" r="8682" t="0"/>
            <a:stretch/>
          </p:blipFill>
          <p:spPr>
            <a:xfrm>
              <a:off x="3936093" y="1874158"/>
              <a:ext cx="4293507" cy="28919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53" name="Google Shape;253;p14"/>
            <p:cNvPicPr preferRelativeResize="0"/>
            <p:nvPr/>
          </p:nvPicPr>
          <p:blipFill rotWithShape="1">
            <a:blip r:embed="rId6">
              <a:alphaModFix/>
            </a:blip>
            <a:srcRect b="0" l="0" r="0" t="0"/>
            <a:stretch/>
          </p:blipFill>
          <p:spPr>
            <a:xfrm>
              <a:off x="3917043" y="4858657"/>
              <a:ext cx="4337957" cy="28919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54" name="Google Shape;254;p14"/>
            <p:cNvPicPr preferRelativeResize="0"/>
            <p:nvPr/>
          </p:nvPicPr>
          <p:blipFill rotWithShape="1">
            <a:blip r:embed="rId7">
              <a:alphaModFix/>
            </a:blip>
            <a:srcRect b="0" l="0" r="0" t="0"/>
            <a:stretch/>
          </p:blipFill>
          <p:spPr>
            <a:xfrm>
              <a:off x="8559800" y="1874158"/>
              <a:ext cx="4419599" cy="28919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grpSp>
        <p:nvGrpSpPr>
          <p:cNvPr id="255" name="Google Shape;255;p14"/>
          <p:cNvGrpSpPr/>
          <p:nvPr/>
        </p:nvGrpSpPr>
        <p:grpSpPr>
          <a:xfrm>
            <a:off x="10744200" y="1243644"/>
            <a:ext cx="6687932" cy="9043355"/>
            <a:chOff x="8958729" y="-2369440"/>
            <a:chExt cx="7043271" cy="9523839"/>
          </a:xfrm>
        </p:grpSpPr>
        <p:pic>
          <p:nvPicPr>
            <p:cNvPr id="256" name="Google Shape;256;p14"/>
            <p:cNvPicPr preferRelativeResize="0"/>
            <p:nvPr/>
          </p:nvPicPr>
          <p:blipFill rotWithShape="1">
            <a:blip r:embed="rId8">
              <a:alphaModFix/>
            </a:blip>
            <a:srcRect b="0" l="0" r="0" t="0"/>
            <a:stretch/>
          </p:blipFill>
          <p:spPr>
            <a:xfrm>
              <a:off x="8958729" y="-2369440"/>
              <a:ext cx="3399596" cy="4758995"/>
            </a:xfrm>
            <a:prstGeom prst="rect">
              <a:avLst/>
            </a:prstGeom>
            <a:noFill/>
            <a:ln>
              <a:noFill/>
            </a:ln>
            <a:effectLst>
              <a:outerShdw blurRad="292100" rotWithShape="0" algn="tl" dir="2700000" dist="139700">
                <a:srgbClr val="333333">
                  <a:alpha val="64705"/>
                </a:srgbClr>
              </a:outerShdw>
            </a:effectLst>
          </p:spPr>
        </p:pic>
        <p:pic>
          <p:nvPicPr>
            <p:cNvPr id="257" name="Google Shape;257;p14"/>
            <p:cNvPicPr preferRelativeResize="0"/>
            <p:nvPr/>
          </p:nvPicPr>
          <p:blipFill rotWithShape="1">
            <a:blip r:embed="rId9">
              <a:alphaModFix/>
            </a:blip>
            <a:srcRect b="0" l="0" r="0" t="0"/>
            <a:stretch/>
          </p:blipFill>
          <p:spPr>
            <a:xfrm>
              <a:off x="9015038" y="2411737"/>
              <a:ext cx="3375138" cy="4742662"/>
            </a:xfrm>
            <a:prstGeom prst="rect">
              <a:avLst/>
            </a:prstGeom>
            <a:noFill/>
            <a:ln>
              <a:noFill/>
            </a:ln>
            <a:effectLst>
              <a:outerShdw blurRad="292100" rotWithShape="0" algn="tl" dir="2700000" dist="139700">
                <a:srgbClr val="333333">
                  <a:alpha val="64705"/>
                </a:srgbClr>
              </a:outerShdw>
            </a:effectLst>
          </p:spPr>
        </p:pic>
        <p:pic>
          <p:nvPicPr>
            <p:cNvPr id="258" name="Google Shape;258;p14"/>
            <p:cNvPicPr preferRelativeResize="0"/>
            <p:nvPr/>
          </p:nvPicPr>
          <p:blipFill rotWithShape="1">
            <a:blip r:embed="rId10">
              <a:alphaModFix/>
            </a:blip>
            <a:srcRect b="0" l="0" r="0" t="0"/>
            <a:stretch/>
          </p:blipFill>
          <p:spPr>
            <a:xfrm>
              <a:off x="12608933" y="-2369440"/>
              <a:ext cx="3375138" cy="4742662"/>
            </a:xfrm>
            <a:prstGeom prst="rect">
              <a:avLst/>
            </a:prstGeom>
            <a:noFill/>
            <a:ln>
              <a:noFill/>
            </a:ln>
            <a:effectLst>
              <a:outerShdw blurRad="292100" rotWithShape="0" algn="tl" dir="2700000" dist="139700">
                <a:srgbClr val="333333">
                  <a:alpha val="64705"/>
                </a:srgbClr>
              </a:outerShdw>
            </a:effectLst>
          </p:spPr>
        </p:pic>
        <p:pic>
          <p:nvPicPr>
            <p:cNvPr id="259" name="Google Shape;259;p14"/>
            <p:cNvPicPr preferRelativeResize="0"/>
            <p:nvPr/>
          </p:nvPicPr>
          <p:blipFill rotWithShape="1">
            <a:blip r:embed="rId11">
              <a:alphaModFix/>
            </a:blip>
            <a:srcRect b="16650" l="0" r="0" t="0"/>
            <a:stretch/>
          </p:blipFill>
          <p:spPr>
            <a:xfrm>
              <a:off x="12626862" y="2423173"/>
              <a:ext cx="3375138" cy="4719789"/>
            </a:xfrm>
            <a:prstGeom prst="rect">
              <a:avLst/>
            </a:prstGeom>
            <a:noFill/>
            <a:ln>
              <a:noFill/>
            </a:ln>
            <a:effectLst>
              <a:outerShdw blurRad="292100" rotWithShape="0" algn="tl" dir="2700000" dist="139700">
                <a:srgbClr val="333333">
                  <a:alpha val="64705"/>
                </a:srgbClr>
              </a:outerShdw>
            </a:effectLst>
          </p:spPr>
        </p:pic>
      </p:grpSp>
      <p:pic>
        <p:nvPicPr>
          <p:cNvPr id="260" name="Google Shape;260;p14"/>
          <p:cNvPicPr preferRelativeResize="0"/>
          <p:nvPr/>
        </p:nvPicPr>
        <p:blipFill rotWithShape="1">
          <a:blip r:embed="rId12">
            <a:alphaModFix/>
          </a:blip>
          <a:srcRect b="0" l="0" r="0" t="0"/>
          <a:stretch/>
        </p:blipFill>
        <p:spPr>
          <a:xfrm>
            <a:off x="4113341" y="6296599"/>
            <a:ext cx="2815220" cy="3652412"/>
          </a:xfrm>
          <a:prstGeom prst="rect">
            <a:avLst/>
          </a:prstGeom>
          <a:noFill/>
          <a:ln>
            <a:noFill/>
          </a:ln>
          <a:effectLst>
            <a:outerShdw blurRad="292100" rotWithShape="0" algn="tl" dir="2700000" dist="139700">
              <a:srgbClr val="333333">
                <a:alpha val="64705"/>
              </a:srgbClr>
            </a:outerShdw>
          </a:effectLst>
        </p:spPr>
      </p:pic>
      <p:sp>
        <p:nvSpPr>
          <p:cNvPr id="261" name="Google Shape;261;p14"/>
          <p:cNvSpPr/>
          <p:nvPr/>
        </p:nvSpPr>
        <p:spPr>
          <a:xfrm>
            <a:off x="3844550" y="9716575"/>
            <a:ext cx="3459843" cy="50783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Undangan Penandatanganan MoU</a:t>
            </a:r>
            <a:endParaRPr sz="1800">
              <a:solidFill>
                <a:schemeClr val="accent1"/>
              </a:solidFill>
              <a:latin typeface="Calibri"/>
              <a:ea typeface="Calibri"/>
              <a:cs typeface="Calibri"/>
              <a:sym typeface="Calibri"/>
            </a:endParaRPr>
          </a:p>
        </p:txBody>
      </p:sp>
      <p:sp>
        <p:nvSpPr>
          <p:cNvPr id="262" name="Google Shape;262;p14"/>
          <p:cNvSpPr/>
          <p:nvPr/>
        </p:nvSpPr>
        <p:spPr>
          <a:xfrm>
            <a:off x="12242361" y="477233"/>
            <a:ext cx="3459843"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MoU Pemerintah dan Swasta</a:t>
            </a:r>
            <a:endParaRPr sz="1800">
              <a:solidFill>
                <a:schemeClr val="accen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5"/>
          <p:cNvSpPr txBox="1"/>
          <p:nvPr>
            <p:ph type="title"/>
          </p:nvPr>
        </p:nvSpPr>
        <p:spPr>
          <a:xfrm>
            <a:off x="228600" y="123063"/>
            <a:ext cx="8458200" cy="1387946"/>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0" i="0" lang="en-US" sz="3200">
                <a:solidFill>
                  <a:srgbClr val="3175C5"/>
                </a:solidFill>
                <a:latin typeface="Trebuchet MS"/>
                <a:ea typeface="Trebuchet MS"/>
                <a:cs typeface="Trebuchet MS"/>
                <a:sym typeface="Trebuchet MS"/>
              </a:rPr>
              <a:t>Melaksanakan sosialisasi terkait Kerjasama pemerintah provinsi sumsel dan Badan Usaha Swasta /  BUMN</a:t>
            </a:r>
            <a:endParaRPr sz="3200"/>
          </a:p>
        </p:txBody>
      </p:sp>
      <p:pic>
        <p:nvPicPr>
          <p:cNvPr id="268" name="Google Shape;268;p15"/>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grpSp>
        <p:nvGrpSpPr>
          <p:cNvPr id="269" name="Google Shape;269;p15"/>
          <p:cNvGrpSpPr/>
          <p:nvPr/>
        </p:nvGrpSpPr>
        <p:grpSpPr>
          <a:xfrm>
            <a:off x="990600" y="2095500"/>
            <a:ext cx="10591800" cy="7437864"/>
            <a:chOff x="3276600" y="1943100"/>
            <a:chExt cx="7848600" cy="5511511"/>
          </a:xfrm>
        </p:grpSpPr>
        <p:pic>
          <p:nvPicPr>
            <p:cNvPr id="270" name="Google Shape;270;p15"/>
            <p:cNvPicPr preferRelativeResize="0"/>
            <p:nvPr/>
          </p:nvPicPr>
          <p:blipFill rotWithShape="1">
            <a:blip r:embed="rId4">
              <a:alphaModFix/>
            </a:blip>
            <a:srcRect b="0" l="0" r="0" t="0"/>
            <a:stretch/>
          </p:blipFill>
          <p:spPr>
            <a:xfrm>
              <a:off x="3276600" y="1943100"/>
              <a:ext cx="3809565" cy="25397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71" name="Google Shape;271;p15"/>
            <p:cNvPicPr preferRelativeResize="0"/>
            <p:nvPr/>
          </p:nvPicPr>
          <p:blipFill rotWithShape="1">
            <a:blip r:embed="rId5">
              <a:alphaModFix/>
            </a:blip>
            <a:srcRect b="0" l="0" r="0" t="0"/>
            <a:stretch/>
          </p:blipFill>
          <p:spPr>
            <a:xfrm>
              <a:off x="7239000" y="1943100"/>
              <a:ext cx="3809565" cy="25397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72" name="Google Shape;272;p15"/>
            <p:cNvPicPr preferRelativeResize="0"/>
            <p:nvPr/>
          </p:nvPicPr>
          <p:blipFill rotWithShape="1">
            <a:blip r:embed="rId6">
              <a:alphaModFix/>
            </a:blip>
            <a:srcRect b="0" l="0" r="0" t="0"/>
            <a:stretch/>
          </p:blipFill>
          <p:spPr>
            <a:xfrm>
              <a:off x="3276600" y="4914901"/>
              <a:ext cx="3809565" cy="25397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73" name="Google Shape;273;p15"/>
            <p:cNvPicPr preferRelativeResize="0"/>
            <p:nvPr/>
          </p:nvPicPr>
          <p:blipFill rotWithShape="1">
            <a:blip r:embed="rId7">
              <a:alphaModFix/>
            </a:blip>
            <a:srcRect b="0" l="0" r="13698" t="0"/>
            <a:stretch/>
          </p:blipFill>
          <p:spPr>
            <a:xfrm>
              <a:off x="7239000" y="4914901"/>
              <a:ext cx="3886200" cy="25397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pic>
        <p:nvPicPr>
          <p:cNvPr id="274" name="Google Shape;274;p15"/>
          <p:cNvPicPr preferRelativeResize="0"/>
          <p:nvPr/>
        </p:nvPicPr>
        <p:blipFill rotWithShape="1">
          <a:blip r:embed="rId8">
            <a:alphaModFix/>
          </a:blip>
          <a:srcRect b="0" l="0" r="0" t="0"/>
          <a:stretch/>
        </p:blipFill>
        <p:spPr>
          <a:xfrm>
            <a:off x="11583789" y="2095500"/>
            <a:ext cx="3072932" cy="3981492"/>
          </a:xfrm>
          <a:prstGeom prst="rect">
            <a:avLst/>
          </a:prstGeom>
          <a:noFill/>
          <a:ln>
            <a:noFill/>
          </a:ln>
        </p:spPr>
      </p:pic>
      <p:sp>
        <p:nvSpPr>
          <p:cNvPr id="275" name="Google Shape;275;p15"/>
          <p:cNvSpPr/>
          <p:nvPr/>
        </p:nvSpPr>
        <p:spPr>
          <a:xfrm>
            <a:off x="11667287" y="5871989"/>
            <a:ext cx="2793362" cy="37532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Undangan Sosialisasi</a:t>
            </a:r>
            <a:endParaRPr sz="1800">
              <a:solidFill>
                <a:schemeClr val="accent1"/>
              </a:solidFill>
              <a:latin typeface="Calibri"/>
              <a:ea typeface="Calibri"/>
              <a:cs typeface="Calibri"/>
              <a:sym typeface="Calibri"/>
            </a:endParaRPr>
          </a:p>
        </p:txBody>
      </p:sp>
      <p:pic>
        <p:nvPicPr>
          <p:cNvPr id="276" name="Google Shape;276;p15"/>
          <p:cNvPicPr preferRelativeResize="0"/>
          <p:nvPr/>
        </p:nvPicPr>
        <p:blipFill rotWithShape="1">
          <a:blip r:embed="rId9">
            <a:alphaModFix/>
          </a:blip>
          <a:srcRect b="0" l="0" r="0" t="0"/>
          <a:stretch/>
        </p:blipFill>
        <p:spPr>
          <a:xfrm>
            <a:off x="14741340" y="2095500"/>
            <a:ext cx="2839419" cy="4185280"/>
          </a:xfrm>
          <a:prstGeom prst="rect">
            <a:avLst/>
          </a:prstGeom>
          <a:noFill/>
          <a:ln>
            <a:noFill/>
          </a:ln>
        </p:spPr>
      </p:pic>
      <p:sp>
        <p:nvSpPr>
          <p:cNvPr id="277" name="Google Shape;277;p15"/>
          <p:cNvSpPr/>
          <p:nvPr/>
        </p:nvSpPr>
        <p:spPr>
          <a:xfrm>
            <a:off x="14826227" y="5853990"/>
            <a:ext cx="2793362"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Absen Sosialisasi</a:t>
            </a:r>
            <a:endParaRPr sz="1800">
              <a:solidFill>
                <a:schemeClr val="accen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16"/>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283" name="Google Shape;283;p16"/>
          <p:cNvSpPr txBox="1"/>
          <p:nvPr>
            <p:ph type="title"/>
          </p:nvPr>
        </p:nvSpPr>
        <p:spPr>
          <a:xfrm>
            <a:off x="228600" y="123063"/>
            <a:ext cx="6748024" cy="90563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0" i="0" lang="en-US" sz="3200">
                <a:solidFill>
                  <a:srgbClr val="3175C5"/>
                </a:solidFill>
                <a:latin typeface="Trebuchet MS"/>
                <a:ea typeface="Trebuchet MS"/>
                <a:cs typeface="Trebuchet MS"/>
                <a:sym typeface="Trebuchet MS"/>
              </a:rPr>
              <a:t>Pelaksanaan Pelatihan kepada UMKN</a:t>
            </a:r>
            <a:endParaRPr sz="3200"/>
          </a:p>
        </p:txBody>
      </p:sp>
      <p:grpSp>
        <p:nvGrpSpPr>
          <p:cNvPr id="284" name="Google Shape;284;p16"/>
          <p:cNvGrpSpPr/>
          <p:nvPr/>
        </p:nvGrpSpPr>
        <p:grpSpPr>
          <a:xfrm>
            <a:off x="914400" y="1562100"/>
            <a:ext cx="15621000" cy="7241818"/>
            <a:chOff x="2743200" y="1465728"/>
            <a:chExt cx="13181759" cy="6110998"/>
          </a:xfrm>
        </p:grpSpPr>
        <p:pic>
          <p:nvPicPr>
            <p:cNvPr id="285" name="Google Shape;285;p16"/>
            <p:cNvPicPr preferRelativeResize="0"/>
            <p:nvPr/>
          </p:nvPicPr>
          <p:blipFill rotWithShape="1">
            <a:blip r:embed="rId4">
              <a:alphaModFix/>
            </a:blip>
            <a:srcRect b="0" l="0" r="0" t="0"/>
            <a:stretch/>
          </p:blipFill>
          <p:spPr>
            <a:xfrm>
              <a:off x="2743201" y="1613668"/>
              <a:ext cx="4098013" cy="27320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86" name="Google Shape;286;p16"/>
            <p:cNvPicPr preferRelativeResize="0"/>
            <p:nvPr/>
          </p:nvPicPr>
          <p:blipFill rotWithShape="1">
            <a:blip r:embed="rId5">
              <a:alphaModFix/>
            </a:blip>
            <a:srcRect b="0" l="0" r="0" t="0"/>
            <a:stretch/>
          </p:blipFill>
          <p:spPr>
            <a:xfrm>
              <a:off x="7133855" y="4584232"/>
              <a:ext cx="4266359" cy="29924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87" name="Google Shape;287;p16"/>
            <p:cNvPicPr preferRelativeResize="0"/>
            <p:nvPr/>
          </p:nvPicPr>
          <p:blipFill rotWithShape="1">
            <a:blip r:embed="rId6">
              <a:alphaModFix/>
            </a:blip>
            <a:srcRect b="0" l="0" r="0" t="0"/>
            <a:stretch/>
          </p:blipFill>
          <p:spPr>
            <a:xfrm>
              <a:off x="11658600" y="1465728"/>
              <a:ext cx="4098013" cy="28442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88" name="Google Shape;288;p16"/>
            <p:cNvPicPr preferRelativeResize="0"/>
            <p:nvPr/>
          </p:nvPicPr>
          <p:blipFill rotWithShape="1">
            <a:blip r:embed="rId7">
              <a:alphaModFix/>
            </a:blip>
            <a:srcRect b="0" l="0" r="0" t="0"/>
            <a:stretch/>
          </p:blipFill>
          <p:spPr>
            <a:xfrm>
              <a:off x="11658600" y="4584232"/>
              <a:ext cx="4266359" cy="28442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89" name="Google Shape;289;p16"/>
            <p:cNvPicPr preferRelativeResize="0"/>
            <p:nvPr/>
          </p:nvPicPr>
          <p:blipFill rotWithShape="1">
            <a:blip r:embed="rId8">
              <a:alphaModFix/>
            </a:blip>
            <a:srcRect b="0" l="0" r="0" t="0"/>
            <a:stretch/>
          </p:blipFill>
          <p:spPr>
            <a:xfrm>
              <a:off x="7133855" y="1485899"/>
              <a:ext cx="4266359" cy="28597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90" name="Google Shape;290;p16"/>
            <p:cNvPicPr preferRelativeResize="0"/>
            <p:nvPr/>
          </p:nvPicPr>
          <p:blipFill rotWithShape="1">
            <a:blip r:embed="rId9">
              <a:alphaModFix/>
            </a:blip>
            <a:srcRect b="0" l="0" r="0" t="0"/>
            <a:stretch/>
          </p:blipFill>
          <p:spPr>
            <a:xfrm>
              <a:off x="2743200" y="4630162"/>
              <a:ext cx="4098013" cy="29465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17"/>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296" name="Google Shape;296;p17"/>
          <p:cNvSpPr txBox="1"/>
          <p:nvPr>
            <p:ph type="title"/>
          </p:nvPr>
        </p:nvSpPr>
        <p:spPr>
          <a:xfrm>
            <a:off x="1839727" y="168371"/>
            <a:ext cx="6538586" cy="677108"/>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0" i="0" lang="en-US" sz="4400">
                <a:solidFill>
                  <a:srgbClr val="3175C5"/>
                </a:solidFill>
                <a:latin typeface="Trebuchet MS"/>
                <a:ea typeface="Trebuchet MS"/>
                <a:cs typeface="Trebuchet MS"/>
                <a:sym typeface="Trebuchet MS"/>
              </a:rPr>
              <a:t>Monitoring dan Evaluasi</a:t>
            </a:r>
            <a:endParaRPr sz="2800"/>
          </a:p>
        </p:txBody>
      </p:sp>
      <p:grpSp>
        <p:nvGrpSpPr>
          <p:cNvPr id="297" name="Google Shape;297;p17"/>
          <p:cNvGrpSpPr/>
          <p:nvPr/>
        </p:nvGrpSpPr>
        <p:grpSpPr>
          <a:xfrm>
            <a:off x="838200" y="845479"/>
            <a:ext cx="10172782" cy="9229774"/>
            <a:chOff x="1093078" y="1032286"/>
            <a:chExt cx="10172782" cy="9229774"/>
          </a:xfrm>
        </p:grpSpPr>
        <p:pic>
          <p:nvPicPr>
            <p:cNvPr id="298" name="Google Shape;298;p17"/>
            <p:cNvPicPr preferRelativeResize="0"/>
            <p:nvPr/>
          </p:nvPicPr>
          <p:blipFill rotWithShape="1">
            <a:blip r:embed="rId4">
              <a:alphaModFix/>
            </a:blip>
            <a:srcRect b="0" l="0" r="0" t="0"/>
            <a:stretch/>
          </p:blipFill>
          <p:spPr>
            <a:xfrm>
              <a:off x="1112128" y="1032286"/>
              <a:ext cx="9196714" cy="68975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99" name="Google Shape;299;p17"/>
            <p:cNvPicPr preferRelativeResize="0"/>
            <p:nvPr/>
          </p:nvPicPr>
          <p:blipFill rotWithShape="1">
            <a:blip r:embed="rId5">
              <a:alphaModFix/>
            </a:blip>
            <a:srcRect b="0" l="0" r="0" t="0"/>
            <a:stretch/>
          </p:blipFill>
          <p:spPr>
            <a:xfrm>
              <a:off x="1093078" y="8116628"/>
              <a:ext cx="3218149" cy="21454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00" name="Google Shape;300;p17"/>
            <p:cNvPicPr preferRelativeResize="0"/>
            <p:nvPr/>
          </p:nvPicPr>
          <p:blipFill rotWithShape="1">
            <a:blip r:embed="rId6">
              <a:alphaModFix/>
            </a:blip>
            <a:srcRect b="0" l="0" r="0" t="0"/>
            <a:stretch/>
          </p:blipFill>
          <p:spPr>
            <a:xfrm>
              <a:off x="4548390" y="8049142"/>
              <a:ext cx="3218149" cy="21454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01" name="Google Shape;301;p17"/>
            <p:cNvPicPr preferRelativeResize="0"/>
            <p:nvPr/>
          </p:nvPicPr>
          <p:blipFill rotWithShape="1">
            <a:blip r:embed="rId7">
              <a:alphaModFix/>
            </a:blip>
            <a:srcRect b="0" l="0" r="0" t="0"/>
            <a:stretch/>
          </p:blipFill>
          <p:spPr>
            <a:xfrm>
              <a:off x="7933233" y="8040309"/>
              <a:ext cx="3332627" cy="22217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pic>
        <p:nvPicPr>
          <p:cNvPr id="302" name="Google Shape;302;p17"/>
          <p:cNvPicPr preferRelativeResize="0"/>
          <p:nvPr/>
        </p:nvPicPr>
        <p:blipFill rotWithShape="1">
          <a:blip r:embed="rId8">
            <a:alphaModFix/>
          </a:blip>
          <a:srcRect b="0" l="0" r="0" t="0"/>
          <a:stretch/>
        </p:blipFill>
        <p:spPr>
          <a:xfrm>
            <a:off x="10235228" y="845478"/>
            <a:ext cx="3085661" cy="3999931"/>
          </a:xfrm>
          <a:prstGeom prst="rect">
            <a:avLst/>
          </a:prstGeom>
          <a:noFill/>
          <a:ln>
            <a:noFill/>
          </a:ln>
        </p:spPr>
      </p:pic>
      <p:sp>
        <p:nvSpPr>
          <p:cNvPr id="303" name="Google Shape;303;p17"/>
          <p:cNvSpPr/>
          <p:nvPr/>
        </p:nvSpPr>
        <p:spPr>
          <a:xfrm>
            <a:off x="10446916" y="4455244"/>
            <a:ext cx="2662283" cy="50783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UNDANGAN RAPAT</a:t>
            </a:r>
            <a:endParaRPr sz="1800">
              <a:solidFill>
                <a:schemeClr val="accent1"/>
              </a:solidFill>
              <a:latin typeface="Calibri"/>
              <a:ea typeface="Calibri"/>
              <a:cs typeface="Calibri"/>
              <a:sym typeface="Calibri"/>
            </a:endParaRPr>
          </a:p>
        </p:txBody>
      </p:sp>
      <p:grpSp>
        <p:nvGrpSpPr>
          <p:cNvPr id="304" name="Google Shape;304;p17"/>
          <p:cNvGrpSpPr/>
          <p:nvPr/>
        </p:nvGrpSpPr>
        <p:grpSpPr>
          <a:xfrm>
            <a:off x="13212472" y="857769"/>
            <a:ext cx="3352800" cy="4078940"/>
            <a:chOff x="13949904" y="5384390"/>
            <a:chExt cx="3352800" cy="4078940"/>
          </a:xfrm>
        </p:grpSpPr>
        <p:pic>
          <p:nvPicPr>
            <p:cNvPr id="305" name="Google Shape;305;p17"/>
            <p:cNvPicPr preferRelativeResize="0"/>
            <p:nvPr/>
          </p:nvPicPr>
          <p:blipFill rotWithShape="1">
            <a:blip r:embed="rId9">
              <a:alphaModFix/>
            </a:blip>
            <a:srcRect b="0" l="0" r="0" t="0"/>
            <a:stretch/>
          </p:blipFill>
          <p:spPr>
            <a:xfrm>
              <a:off x="14112326" y="5384390"/>
              <a:ext cx="3036540" cy="3987640"/>
            </a:xfrm>
            <a:prstGeom prst="rect">
              <a:avLst/>
            </a:prstGeom>
            <a:noFill/>
            <a:ln>
              <a:noFill/>
            </a:ln>
            <a:effectLst>
              <a:outerShdw blurRad="292100" rotWithShape="0" algn="tl" dir="2700000" dist="139700">
                <a:srgbClr val="333333">
                  <a:alpha val="64705"/>
                </a:srgbClr>
              </a:outerShdw>
            </a:effectLst>
          </p:spPr>
        </p:pic>
        <p:sp>
          <p:nvSpPr>
            <p:cNvPr id="306" name="Google Shape;306;p17"/>
            <p:cNvSpPr/>
            <p:nvPr/>
          </p:nvSpPr>
          <p:spPr>
            <a:xfrm>
              <a:off x="13949904" y="8998459"/>
              <a:ext cx="3352800"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NOTULEN RAPAT</a:t>
              </a:r>
              <a:endParaRPr sz="1800">
                <a:solidFill>
                  <a:schemeClr val="accent1"/>
                </a:solidFill>
                <a:latin typeface="Calibri"/>
                <a:ea typeface="Calibri"/>
                <a:cs typeface="Calibri"/>
                <a:sym typeface="Calibri"/>
              </a:endParaRPr>
            </a:p>
          </p:txBody>
        </p:sp>
      </p:grpSp>
      <p:pic>
        <p:nvPicPr>
          <p:cNvPr id="307" name="Google Shape;307;p17"/>
          <p:cNvPicPr preferRelativeResize="0"/>
          <p:nvPr/>
        </p:nvPicPr>
        <p:blipFill rotWithShape="1">
          <a:blip r:embed="rId10">
            <a:alphaModFix/>
          </a:blip>
          <a:srcRect b="0" l="0" r="0" t="0"/>
          <a:stretch/>
        </p:blipFill>
        <p:spPr>
          <a:xfrm>
            <a:off x="10253027" y="5387205"/>
            <a:ext cx="3092110" cy="4381586"/>
          </a:xfrm>
          <a:prstGeom prst="rect">
            <a:avLst/>
          </a:prstGeom>
          <a:noFill/>
          <a:ln>
            <a:noFill/>
          </a:ln>
        </p:spPr>
      </p:pic>
      <p:sp>
        <p:nvSpPr>
          <p:cNvPr id="308" name="Google Shape;308;p17"/>
          <p:cNvSpPr/>
          <p:nvPr/>
        </p:nvSpPr>
        <p:spPr>
          <a:xfrm>
            <a:off x="10446915" y="9160276"/>
            <a:ext cx="2662283"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DAFTAR HADIR RAPAT</a:t>
            </a:r>
            <a:endParaRPr sz="1800">
              <a:solidFill>
                <a:schemeClr val="accen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18"/>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314" name="Google Shape;314;p18"/>
          <p:cNvSpPr txBox="1"/>
          <p:nvPr>
            <p:ph type="title"/>
          </p:nvPr>
        </p:nvSpPr>
        <p:spPr>
          <a:xfrm>
            <a:off x="228600" y="123063"/>
            <a:ext cx="15773400" cy="49244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3200"/>
              <a:t>IMPLEMENTASI STRATEGI MARKETING</a:t>
            </a:r>
            <a:endParaRPr/>
          </a:p>
        </p:txBody>
      </p:sp>
      <p:sp>
        <p:nvSpPr>
          <p:cNvPr id="315" name="Google Shape;315;p18"/>
          <p:cNvSpPr txBox="1"/>
          <p:nvPr/>
        </p:nvSpPr>
        <p:spPr>
          <a:xfrm>
            <a:off x="8001321" y="1341947"/>
            <a:ext cx="4440516" cy="49244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0" lIns="0" spcFirstLastPara="1" rIns="0" wrap="square" tIns="0">
            <a:spAutoFit/>
          </a:bodyPr>
          <a:lstStyle/>
          <a:p>
            <a:pPr indent="0" lvl="0" marL="0" marR="0" rtl="0" algn="l">
              <a:spcBef>
                <a:spcPts val="0"/>
              </a:spcBef>
              <a:spcAft>
                <a:spcPts val="0"/>
              </a:spcAft>
              <a:buNone/>
            </a:pPr>
            <a:r>
              <a:rPr b="0" i="0" lang="en-US" sz="3200">
                <a:solidFill>
                  <a:srgbClr val="3175C5"/>
                </a:solidFill>
                <a:latin typeface="Trebuchet MS"/>
                <a:ea typeface="Trebuchet MS"/>
                <a:cs typeface="Trebuchet MS"/>
                <a:sym typeface="Trebuchet MS"/>
              </a:rPr>
              <a:t>DESEMINASI INTERNAL</a:t>
            </a:r>
            <a:endParaRPr b="0" i="0" sz="1800">
              <a:solidFill>
                <a:srgbClr val="3175C5"/>
              </a:solidFill>
              <a:latin typeface="Trebuchet MS"/>
              <a:ea typeface="Trebuchet MS"/>
              <a:cs typeface="Trebuchet MS"/>
              <a:sym typeface="Trebuchet MS"/>
            </a:endParaRPr>
          </a:p>
        </p:txBody>
      </p:sp>
      <p:pic>
        <p:nvPicPr>
          <p:cNvPr descr="D:\0 PIM 2 2024\staf ahli prov sumsel\eviden\foto\WhatsApp Image 2024-12-11 at 23.56.34.jpeg" id="316" name="Google Shape;316;p18"/>
          <p:cNvPicPr preferRelativeResize="0"/>
          <p:nvPr/>
        </p:nvPicPr>
        <p:blipFill rotWithShape="1">
          <a:blip r:embed="rId4">
            <a:alphaModFix/>
          </a:blip>
          <a:srcRect b="0" l="0" r="0" t="0"/>
          <a:stretch/>
        </p:blipFill>
        <p:spPr>
          <a:xfrm>
            <a:off x="8032697" y="2137713"/>
            <a:ext cx="4114800" cy="2429073"/>
          </a:xfrm>
          <a:prstGeom prst="rect">
            <a:avLst/>
          </a:prstGeom>
          <a:noFill/>
          <a:ln>
            <a:noFill/>
          </a:ln>
        </p:spPr>
      </p:pic>
      <p:sp>
        <p:nvSpPr>
          <p:cNvPr id="317" name="Google Shape;317;p18"/>
          <p:cNvSpPr txBox="1"/>
          <p:nvPr/>
        </p:nvSpPr>
        <p:spPr>
          <a:xfrm>
            <a:off x="12731564" y="1330141"/>
            <a:ext cx="4367033" cy="492443"/>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0" lIns="0" spcFirstLastPara="1" rIns="0" wrap="square" tIns="0">
            <a:spAutoFit/>
          </a:bodyPr>
          <a:lstStyle/>
          <a:p>
            <a:pPr indent="0" lvl="0" marL="0" marR="0" rtl="0" algn="l">
              <a:spcBef>
                <a:spcPts val="0"/>
              </a:spcBef>
              <a:spcAft>
                <a:spcPts val="0"/>
              </a:spcAft>
              <a:buNone/>
            </a:pPr>
            <a:r>
              <a:rPr b="0" i="0" lang="en-US" sz="3200">
                <a:solidFill>
                  <a:srgbClr val="3175C5"/>
                </a:solidFill>
                <a:latin typeface="Trebuchet MS"/>
                <a:ea typeface="Trebuchet MS"/>
                <a:cs typeface="Trebuchet MS"/>
                <a:sym typeface="Trebuchet MS"/>
              </a:rPr>
              <a:t>SOSIALISASI</a:t>
            </a:r>
            <a:endParaRPr b="0" i="0" sz="1800">
              <a:solidFill>
                <a:srgbClr val="3175C5"/>
              </a:solidFill>
              <a:latin typeface="Trebuchet MS"/>
              <a:ea typeface="Trebuchet MS"/>
              <a:cs typeface="Trebuchet MS"/>
              <a:sym typeface="Trebuchet MS"/>
            </a:endParaRPr>
          </a:p>
        </p:txBody>
      </p:sp>
      <p:grpSp>
        <p:nvGrpSpPr>
          <p:cNvPr id="318" name="Google Shape;318;p18"/>
          <p:cNvGrpSpPr/>
          <p:nvPr/>
        </p:nvGrpSpPr>
        <p:grpSpPr>
          <a:xfrm>
            <a:off x="12828333" y="2058792"/>
            <a:ext cx="4312371" cy="3028270"/>
            <a:chOff x="3276600" y="1943100"/>
            <a:chExt cx="7848600" cy="5511511"/>
          </a:xfrm>
        </p:grpSpPr>
        <p:pic>
          <p:nvPicPr>
            <p:cNvPr id="319" name="Google Shape;319;p18"/>
            <p:cNvPicPr preferRelativeResize="0"/>
            <p:nvPr/>
          </p:nvPicPr>
          <p:blipFill rotWithShape="1">
            <a:blip r:embed="rId5">
              <a:alphaModFix/>
            </a:blip>
            <a:srcRect b="0" l="0" r="0" t="0"/>
            <a:stretch/>
          </p:blipFill>
          <p:spPr>
            <a:xfrm>
              <a:off x="3276600" y="1943100"/>
              <a:ext cx="3809565" cy="25397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20" name="Google Shape;320;p18"/>
            <p:cNvPicPr preferRelativeResize="0"/>
            <p:nvPr/>
          </p:nvPicPr>
          <p:blipFill rotWithShape="1">
            <a:blip r:embed="rId6">
              <a:alphaModFix/>
            </a:blip>
            <a:srcRect b="0" l="0" r="0" t="0"/>
            <a:stretch/>
          </p:blipFill>
          <p:spPr>
            <a:xfrm>
              <a:off x="7239000" y="1943100"/>
              <a:ext cx="3809565" cy="25397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21" name="Google Shape;321;p18"/>
            <p:cNvPicPr preferRelativeResize="0"/>
            <p:nvPr/>
          </p:nvPicPr>
          <p:blipFill rotWithShape="1">
            <a:blip r:embed="rId7">
              <a:alphaModFix/>
            </a:blip>
            <a:srcRect b="0" l="0" r="0" t="0"/>
            <a:stretch/>
          </p:blipFill>
          <p:spPr>
            <a:xfrm>
              <a:off x="3276600" y="4914901"/>
              <a:ext cx="3809565" cy="25397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22" name="Google Shape;322;p18"/>
            <p:cNvPicPr preferRelativeResize="0"/>
            <p:nvPr/>
          </p:nvPicPr>
          <p:blipFill rotWithShape="1">
            <a:blip r:embed="rId8">
              <a:alphaModFix/>
            </a:blip>
            <a:srcRect b="0" l="0" r="13698" t="0"/>
            <a:stretch/>
          </p:blipFill>
          <p:spPr>
            <a:xfrm>
              <a:off x="7239000" y="4914901"/>
              <a:ext cx="3886200" cy="25397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grpSp>
        <p:nvGrpSpPr>
          <p:cNvPr id="323" name="Google Shape;323;p18"/>
          <p:cNvGrpSpPr/>
          <p:nvPr/>
        </p:nvGrpSpPr>
        <p:grpSpPr>
          <a:xfrm>
            <a:off x="8032697" y="5579668"/>
            <a:ext cx="10111793" cy="4238312"/>
            <a:chOff x="7795207" y="1119520"/>
            <a:chExt cx="10111793" cy="4238312"/>
          </a:xfrm>
        </p:grpSpPr>
        <p:pic>
          <p:nvPicPr>
            <p:cNvPr id="324" name="Google Shape;324;p18"/>
            <p:cNvPicPr preferRelativeResize="0"/>
            <p:nvPr/>
          </p:nvPicPr>
          <p:blipFill rotWithShape="1">
            <a:blip r:embed="rId9">
              <a:alphaModFix/>
            </a:blip>
            <a:srcRect b="0" l="0" r="0" t="0"/>
            <a:stretch/>
          </p:blipFill>
          <p:spPr>
            <a:xfrm>
              <a:off x="7822305" y="1658730"/>
              <a:ext cx="3470245" cy="3699102"/>
            </a:xfrm>
            <a:prstGeom prst="rect">
              <a:avLst/>
            </a:prstGeom>
            <a:noFill/>
            <a:ln>
              <a:noFill/>
            </a:ln>
          </p:spPr>
        </p:pic>
        <p:pic>
          <p:nvPicPr>
            <p:cNvPr id="325" name="Google Shape;325;p18"/>
            <p:cNvPicPr preferRelativeResize="0"/>
            <p:nvPr/>
          </p:nvPicPr>
          <p:blipFill rotWithShape="1">
            <a:blip r:embed="rId10">
              <a:alphaModFix/>
            </a:blip>
            <a:srcRect b="0" l="0" r="0" t="0"/>
            <a:stretch/>
          </p:blipFill>
          <p:spPr>
            <a:xfrm>
              <a:off x="11506675" y="1658730"/>
              <a:ext cx="3514743" cy="3699102"/>
            </a:xfrm>
            <a:prstGeom prst="rect">
              <a:avLst/>
            </a:prstGeom>
            <a:noFill/>
            <a:ln>
              <a:noFill/>
            </a:ln>
          </p:spPr>
        </p:pic>
        <p:pic>
          <p:nvPicPr>
            <p:cNvPr id="326" name="Google Shape;326;p18"/>
            <p:cNvPicPr preferRelativeResize="0"/>
            <p:nvPr/>
          </p:nvPicPr>
          <p:blipFill rotWithShape="1">
            <a:blip r:embed="rId11">
              <a:alphaModFix/>
            </a:blip>
            <a:srcRect b="0" l="0" r="0" t="0"/>
            <a:stretch/>
          </p:blipFill>
          <p:spPr>
            <a:xfrm>
              <a:off x="15109226" y="1658729"/>
              <a:ext cx="2797774" cy="3699102"/>
            </a:xfrm>
            <a:prstGeom prst="rect">
              <a:avLst/>
            </a:prstGeom>
            <a:noFill/>
            <a:ln>
              <a:noFill/>
            </a:ln>
          </p:spPr>
        </p:pic>
        <p:sp>
          <p:nvSpPr>
            <p:cNvPr id="327" name="Google Shape;327;p18"/>
            <p:cNvSpPr txBox="1"/>
            <p:nvPr/>
          </p:nvSpPr>
          <p:spPr>
            <a:xfrm>
              <a:off x="7795207" y="1119520"/>
              <a:ext cx="6477000" cy="492443"/>
            </a:xfrm>
            <a:prstGeom prst="rect">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t" bIns="0" lIns="0" spcFirstLastPara="1" rIns="0" wrap="square" tIns="0">
              <a:spAutoFit/>
            </a:bodyPr>
            <a:lstStyle/>
            <a:p>
              <a:pPr indent="0" lvl="0" marL="0" marR="0" rtl="0" algn="l">
                <a:spcBef>
                  <a:spcPts val="0"/>
                </a:spcBef>
                <a:spcAft>
                  <a:spcPts val="0"/>
                </a:spcAft>
                <a:buNone/>
              </a:pPr>
              <a:r>
                <a:rPr b="0" i="0" lang="en-US" sz="3200">
                  <a:solidFill>
                    <a:srgbClr val="3175C5"/>
                  </a:solidFill>
                  <a:latin typeface="Trebuchet MS"/>
                  <a:ea typeface="Trebuchet MS"/>
                  <a:cs typeface="Trebuchet MS"/>
                  <a:sym typeface="Trebuchet MS"/>
                </a:rPr>
                <a:t>PUBLIKASI</a:t>
              </a:r>
              <a:endParaRPr b="0" i="0" sz="1800">
                <a:solidFill>
                  <a:srgbClr val="3175C5"/>
                </a:solidFill>
                <a:latin typeface="Trebuchet MS"/>
                <a:ea typeface="Trebuchet MS"/>
                <a:cs typeface="Trebuchet MS"/>
                <a:sym typeface="Trebuchet MS"/>
              </a:endParaRPr>
            </a:p>
          </p:txBody>
        </p:sp>
      </p:grpSp>
      <p:pic>
        <p:nvPicPr>
          <p:cNvPr id="328" name="Google Shape;328;p18"/>
          <p:cNvPicPr preferRelativeResize="0"/>
          <p:nvPr/>
        </p:nvPicPr>
        <p:blipFill rotWithShape="1">
          <a:blip r:embed="rId12">
            <a:alphaModFix/>
          </a:blip>
          <a:srcRect b="0" l="0" r="0" t="0"/>
          <a:stretch/>
        </p:blipFill>
        <p:spPr>
          <a:xfrm>
            <a:off x="167260" y="1330141"/>
            <a:ext cx="7790157" cy="66209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19"/>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334" name="Google Shape;334;p19"/>
          <p:cNvSpPr txBox="1"/>
          <p:nvPr>
            <p:ph type="title"/>
          </p:nvPr>
        </p:nvSpPr>
        <p:spPr>
          <a:xfrm>
            <a:off x="228600" y="123063"/>
            <a:ext cx="15773400" cy="27699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0" i="0" lang="en-US" sz="1800">
                <a:solidFill>
                  <a:srgbClr val="3175C5"/>
                </a:solidFill>
                <a:latin typeface="Trebuchet MS"/>
                <a:ea typeface="Trebuchet MS"/>
                <a:cs typeface="Trebuchet MS"/>
                <a:sym typeface="Trebuchet MS"/>
              </a:rPr>
              <a:t>IMPLEMENTASI STRATEGI MARKETING 2</a:t>
            </a:r>
            <a:endParaRPr/>
          </a:p>
        </p:txBody>
      </p:sp>
      <p:grpSp>
        <p:nvGrpSpPr>
          <p:cNvPr id="335" name="Google Shape;335;p19"/>
          <p:cNvGrpSpPr/>
          <p:nvPr/>
        </p:nvGrpSpPr>
        <p:grpSpPr>
          <a:xfrm>
            <a:off x="3373799" y="744126"/>
            <a:ext cx="9577641" cy="4028585"/>
            <a:chOff x="955675" y="4752975"/>
            <a:chExt cx="5607050" cy="1972923"/>
          </a:xfrm>
        </p:grpSpPr>
        <p:pic>
          <p:nvPicPr>
            <p:cNvPr id="336" name="Google Shape;336;p19"/>
            <p:cNvPicPr preferRelativeResize="0"/>
            <p:nvPr/>
          </p:nvPicPr>
          <p:blipFill rotWithShape="1">
            <a:blip r:embed="rId4">
              <a:alphaModFix/>
            </a:blip>
            <a:srcRect b="0" l="0" r="0" t="0"/>
            <a:stretch/>
          </p:blipFill>
          <p:spPr>
            <a:xfrm>
              <a:off x="955675" y="4755899"/>
              <a:ext cx="3257550" cy="1969999"/>
            </a:xfrm>
            <a:prstGeom prst="rect">
              <a:avLst/>
            </a:prstGeom>
            <a:noFill/>
            <a:ln>
              <a:noFill/>
            </a:ln>
          </p:spPr>
        </p:pic>
        <p:pic>
          <p:nvPicPr>
            <p:cNvPr id="337" name="Google Shape;337;p19"/>
            <p:cNvPicPr preferRelativeResize="0"/>
            <p:nvPr/>
          </p:nvPicPr>
          <p:blipFill rotWithShape="1">
            <a:blip r:embed="rId5">
              <a:alphaModFix/>
            </a:blip>
            <a:srcRect b="0" l="0" r="0" t="5505"/>
            <a:stretch/>
          </p:blipFill>
          <p:spPr>
            <a:xfrm>
              <a:off x="4289425" y="4752975"/>
              <a:ext cx="2273300" cy="1972923"/>
            </a:xfrm>
            <a:prstGeom prst="rect">
              <a:avLst/>
            </a:prstGeom>
            <a:noFill/>
            <a:ln>
              <a:noFill/>
            </a:ln>
          </p:spPr>
        </p:pic>
      </p:grpSp>
      <p:grpSp>
        <p:nvGrpSpPr>
          <p:cNvPr id="338" name="Google Shape;338;p19"/>
          <p:cNvGrpSpPr/>
          <p:nvPr/>
        </p:nvGrpSpPr>
        <p:grpSpPr>
          <a:xfrm>
            <a:off x="1699959" y="5341993"/>
            <a:ext cx="5562600" cy="4137815"/>
            <a:chOff x="8305800" y="1344824"/>
            <a:chExt cx="7086600" cy="5271463"/>
          </a:xfrm>
        </p:grpSpPr>
        <p:sp>
          <p:nvSpPr>
            <p:cNvPr id="339" name="Google Shape;339;p19"/>
            <p:cNvSpPr/>
            <p:nvPr/>
          </p:nvSpPr>
          <p:spPr>
            <a:xfrm>
              <a:off x="9454688" y="1344824"/>
              <a:ext cx="4267201" cy="1058667"/>
            </a:xfrm>
            <a:prstGeom prst="rect">
              <a:avLst/>
            </a:prstGeom>
            <a:gradFill>
              <a:gsLst>
                <a:gs pos="0">
                  <a:srgbClr val="759336"/>
                </a:gs>
                <a:gs pos="80000">
                  <a:srgbClr val="99C247"/>
                </a:gs>
                <a:gs pos="100000">
                  <a:srgbClr val="9BC54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FF0000"/>
                  </a:solidFill>
                  <a:latin typeface="Calibri"/>
                  <a:ea typeface="Calibri"/>
                  <a:cs typeface="Calibri"/>
                  <a:sym typeface="Calibri"/>
                </a:rPr>
                <a:t>PEMETAAN STAKEHOLDER</a:t>
              </a:r>
              <a:endParaRPr/>
            </a:p>
          </p:txBody>
        </p:sp>
        <p:grpSp>
          <p:nvGrpSpPr>
            <p:cNvPr id="340" name="Google Shape;340;p19"/>
            <p:cNvGrpSpPr/>
            <p:nvPr/>
          </p:nvGrpSpPr>
          <p:grpSpPr>
            <a:xfrm>
              <a:off x="8305800" y="2080692"/>
              <a:ext cx="7086600" cy="4535595"/>
              <a:chOff x="0" y="-87465"/>
              <a:chExt cx="6038848" cy="3865103"/>
            </a:xfrm>
          </p:grpSpPr>
          <p:sp>
            <p:nvSpPr>
              <p:cNvPr id="341" name="Google Shape;341;p19"/>
              <p:cNvSpPr/>
              <p:nvPr/>
            </p:nvSpPr>
            <p:spPr>
              <a:xfrm>
                <a:off x="869949" y="1739900"/>
                <a:ext cx="4117976" cy="208938"/>
              </a:xfrm>
              <a:prstGeom prst="lef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342" name="Google Shape;342;p19"/>
              <p:cNvSpPr/>
              <p:nvPr/>
            </p:nvSpPr>
            <p:spPr>
              <a:xfrm rot="5400000">
                <a:off x="1283980" y="1781832"/>
                <a:ext cx="3289913" cy="182228"/>
              </a:xfrm>
              <a:prstGeom prst="lef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343" name="Google Shape;343;p19"/>
              <p:cNvSpPr/>
              <p:nvPr/>
            </p:nvSpPr>
            <p:spPr>
              <a:xfrm flipH="1">
                <a:off x="869949" y="227988"/>
                <a:ext cx="1927225" cy="1436323"/>
              </a:xfrm>
              <a:prstGeom prst="snip2DiagRect">
                <a:avLst>
                  <a:gd fmla="val 0" name="adj1"/>
                  <a:gd fmla="val 16667" name="adj2"/>
                </a:avLst>
              </a:prstGeom>
              <a:gradFill>
                <a:gsLst>
                  <a:gs pos="0">
                    <a:srgbClr val="29859E"/>
                  </a:gs>
                  <a:gs pos="80000">
                    <a:srgbClr val="36B0D0"/>
                  </a:gs>
                  <a:gs pos="100000">
                    <a:srgbClr val="33B3D5"/>
                  </a:gs>
                </a:gsLst>
                <a:lin ang="16200000" scaled="0"/>
              </a:gradFill>
              <a:ln cap="flat" cmpd="sng" w="9525">
                <a:solidFill>
                  <a:srgbClr val="45A9C4"/>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Arial"/>
                    <a:ea typeface="Arial"/>
                    <a:cs typeface="Arial"/>
                    <a:sym typeface="Arial"/>
                  </a:rPr>
                  <a:t>LATENTS</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900">
                    <a:solidFill>
                      <a:srgbClr val="FFFFFF"/>
                    </a:solidFill>
                    <a:latin typeface="Arial"/>
                    <a:ea typeface="Arial"/>
                    <a:cs typeface="Arial"/>
                    <a:sym typeface="Arial"/>
                  </a:rPr>
                  <a:t>Asisten Administrasi Umum</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900">
                    <a:solidFill>
                      <a:srgbClr val="FFFFFF"/>
                    </a:solidFill>
                    <a:latin typeface="Arial"/>
                    <a:ea typeface="Arial"/>
                    <a:cs typeface="Arial"/>
                    <a:sym typeface="Arial"/>
                  </a:rPr>
                  <a:t>Biro Hukum</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900">
                    <a:solidFill>
                      <a:srgbClr val="FFFFFF"/>
                    </a:solidFill>
                    <a:latin typeface="Arial"/>
                    <a:ea typeface="Arial"/>
                    <a:cs typeface="Arial"/>
                    <a:sym typeface="Arial"/>
                  </a:rPr>
                  <a:t>Bappeda</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900">
                    <a:solidFill>
                      <a:srgbClr val="FFFFFF"/>
                    </a:solidFill>
                    <a:latin typeface="Arial"/>
                    <a:ea typeface="Arial"/>
                    <a:cs typeface="Arial"/>
                    <a:sym typeface="Arial"/>
                  </a:rPr>
                  <a:t>BPKAD</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900">
                    <a:solidFill>
                      <a:srgbClr val="FFFFFF"/>
                    </a:solidFill>
                    <a:latin typeface="Arial"/>
                    <a:ea typeface="Arial"/>
                    <a:cs typeface="Arial"/>
                    <a:sym typeface="Arial"/>
                  </a:rPr>
                  <a:t>Dinas Koperasi dan UKM</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900">
                    <a:solidFill>
                      <a:srgbClr val="FFFFFF"/>
                    </a:solidFill>
                    <a:latin typeface="Arial"/>
                    <a:ea typeface="Arial"/>
                    <a:cs typeface="Arial"/>
                    <a:sym typeface="Arial"/>
                  </a:rPr>
                  <a:t>Dinas Sosial</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900">
                    <a:solidFill>
                      <a:schemeClr val="lt1"/>
                    </a:solidFill>
                    <a:latin typeface="Arial Narrow"/>
                    <a:ea typeface="Arial Narrow"/>
                    <a:cs typeface="Arial Narrow"/>
                    <a:sym typeface="Arial Narrow"/>
                  </a:rPr>
                  <a:t> </a:t>
                </a:r>
                <a:endParaRPr sz="1600">
                  <a:solidFill>
                    <a:schemeClr val="lt1"/>
                  </a:solidFill>
                  <a:latin typeface="Arial Narrow"/>
                  <a:ea typeface="Arial Narrow"/>
                  <a:cs typeface="Arial Narrow"/>
                  <a:sym typeface="Arial Narrow"/>
                </a:endParaRPr>
              </a:p>
            </p:txBody>
          </p:sp>
          <p:sp>
            <p:nvSpPr>
              <p:cNvPr id="344" name="Google Shape;344;p19"/>
              <p:cNvSpPr/>
              <p:nvPr/>
            </p:nvSpPr>
            <p:spPr>
              <a:xfrm>
                <a:off x="3060700" y="227989"/>
                <a:ext cx="1927225" cy="1436322"/>
              </a:xfrm>
              <a:prstGeom prst="snip2DiagRect">
                <a:avLst>
                  <a:gd fmla="val 0" name="adj1"/>
                  <a:gd fmla="val 16667" name="adj2"/>
                </a:avLst>
              </a:prstGeom>
              <a:gradFill>
                <a:gsLst>
                  <a:gs pos="0">
                    <a:srgbClr val="2D5C97"/>
                  </a:gs>
                  <a:gs pos="80000">
                    <a:srgbClr val="3C7AC5"/>
                  </a:gs>
                  <a:gs pos="100000">
                    <a:srgbClr val="397BC9"/>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100">
                    <a:solidFill>
                      <a:srgbClr val="FFFFFF"/>
                    </a:solidFill>
                    <a:latin typeface="Arial"/>
                    <a:ea typeface="Arial"/>
                    <a:cs typeface="Arial"/>
                    <a:sym typeface="Arial"/>
                  </a:rPr>
                  <a:t>PROMOTORS</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1100">
                    <a:solidFill>
                      <a:srgbClr val="FFFFFF"/>
                    </a:solidFill>
                    <a:latin typeface="Arial"/>
                    <a:ea typeface="Arial"/>
                    <a:cs typeface="Arial"/>
                    <a:sym typeface="Arial"/>
                  </a:rPr>
                  <a:t>Gubernur </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1100">
                    <a:solidFill>
                      <a:srgbClr val="FFFFFF"/>
                    </a:solidFill>
                    <a:latin typeface="Arial"/>
                    <a:ea typeface="Arial"/>
                    <a:cs typeface="Arial"/>
                    <a:sym typeface="Arial"/>
                  </a:rPr>
                  <a:t>Sekretaris Daerah</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1100">
                    <a:solidFill>
                      <a:srgbClr val="FFFFFF"/>
                    </a:solidFill>
                    <a:latin typeface="Arial"/>
                    <a:ea typeface="Arial"/>
                    <a:cs typeface="Arial"/>
                    <a:sym typeface="Arial"/>
                  </a:rPr>
                  <a:t>Asisten Pemerintahan dan Kesra</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1100">
                    <a:solidFill>
                      <a:srgbClr val="FFFFFF"/>
                    </a:solidFill>
                    <a:latin typeface="Arial"/>
                    <a:ea typeface="Arial"/>
                    <a:cs typeface="Arial"/>
                    <a:sym typeface="Arial"/>
                  </a:rPr>
                  <a:t>Asisten Ekobang</a:t>
                </a:r>
                <a:endParaRPr/>
              </a:p>
              <a:p>
                <a:pPr indent="0" lvl="0" marL="0" marR="0" rtl="0" algn="l">
                  <a:spcBef>
                    <a:spcPts val="0"/>
                  </a:spcBef>
                  <a:spcAft>
                    <a:spcPts val="0"/>
                  </a:spcAft>
                  <a:buNone/>
                </a:pPr>
                <a:r>
                  <a:t/>
                </a:r>
                <a:endParaRPr sz="1600">
                  <a:solidFill>
                    <a:schemeClr val="lt1"/>
                  </a:solidFill>
                  <a:latin typeface="Arial Narrow"/>
                  <a:ea typeface="Arial Narrow"/>
                  <a:cs typeface="Arial Narrow"/>
                  <a:sym typeface="Arial Narrow"/>
                </a:endParaRPr>
              </a:p>
            </p:txBody>
          </p:sp>
          <p:sp>
            <p:nvSpPr>
              <p:cNvPr id="345" name="Google Shape;345;p19"/>
              <p:cNvSpPr/>
              <p:nvPr/>
            </p:nvSpPr>
            <p:spPr>
              <a:xfrm>
                <a:off x="3060700" y="1948838"/>
                <a:ext cx="1927225" cy="1511912"/>
              </a:xfrm>
              <a:prstGeom prst="snip2DiagRect">
                <a:avLst>
                  <a:gd fmla="val 0" name="adj1"/>
                  <a:gd fmla="val 16667" name="adj2"/>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rgbClr val="FFFFFF"/>
                    </a:solidFill>
                    <a:latin typeface="Arial"/>
                    <a:ea typeface="Arial"/>
                    <a:cs typeface="Arial"/>
                    <a:sym typeface="Arial"/>
                  </a:rPr>
                  <a:t>Defenders</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1400">
                    <a:solidFill>
                      <a:srgbClr val="FFFFFF"/>
                    </a:solidFill>
                    <a:latin typeface="Arial"/>
                    <a:ea typeface="Arial"/>
                    <a:cs typeface="Arial"/>
                    <a:sym typeface="Arial"/>
                  </a:rPr>
                  <a:t>UMKM</a:t>
                </a:r>
                <a:endParaRPr sz="1600">
                  <a:solidFill>
                    <a:schemeClr val="lt1"/>
                  </a:solidFill>
                  <a:latin typeface="Arial Narrow"/>
                  <a:ea typeface="Arial Narrow"/>
                  <a:cs typeface="Arial Narrow"/>
                  <a:sym typeface="Arial Narrow"/>
                </a:endParaRPr>
              </a:p>
            </p:txBody>
          </p:sp>
          <p:sp>
            <p:nvSpPr>
              <p:cNvPr id="346" name="Google Shape;346;p19"/>
              <p:cNvSpPr/>
              <p:nvPr/>
            </p:nvSpPr>
            <p:spPr>
              <a:xfrm flipH="1">
                <a:off x="869948" y="1993900"/>
                <a:ext cx="1927225" cy="1524000"/>
              </a:xfrm>
              <a:prstGeom prst="snip2DiagRect">
                <a:avLst>
                  <a:gd fmla="val 0" name="adj1"/>
                  <a:gd fmla="val 16667" name="adj2"/>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Apathetics</a:t>
                </a:r>
                <a:endParaRPr sz="16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n-US" sz="1600">
                    <a:solidFill>
                      <a:srgbClr val="000000"/>
                    </a:solidFill>
                    <a:latin typeface="Arial"/>
                    <a:ea typeface="Arial"/>
                    <a:cs typeface="Arial"/>
                    <a:sym typeface="Arial"/>
                  </a:rPr>
                  <a:t>Media</a:t>
                </a:r>
                <a:endParaRPr sz="16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n-US" sz="1600">
                    <a:solidFill>
                      <a:schemeClr val="dk1"/>
                    </a:solidFill>
                    <a:latin typeface="Arial Narrow"/>
                    <a:ea typeface="Arial Narrow"/>
                    <a:cs typeface="Arial Narrow"/>
                    <a:sym typeface="Arial Narrow"/>
                  </a:rPr>
                  <a:t> </a:t>
                </a:r>
                <a:endParaRPr sz="1600">
                  <a:solidFill>
                    <a:schemeClr val="dk1"/>
                  </a:solidFill>
                  <a:latin typeface="Arial Narrow"/>
                  <a:ea typeface="Arial Narrow"/>
                  <a:cs typeface="Arial Narrow"/>
                  <a:sym typeface="Arial Narrow"/>
                </a:endParaRPr>
              </a:p>
            </p:txBody>
          </p:sp>
          <p:sp>
            <p:nvSpPr>
              <p:cNvPr id="347" name="Google Shape;347;p19"/>
              <p:cNvSpPr/>
              <p:nvPr/>
            </p:nvSpPr>
            <p:spPr>
              <a:xfrm rot="5400000">
                <a:off x="-1239832" y="1829771"/>
                <a:ext cx="3289913" cy="86351"/>
              </a:xfrm>
              <a:prstGeom prst="lef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348" name="Google Shape;348;p19"/>
              <p:cNvSpPr/>
              <p:nvPr/>
            </p:nvSpPr>
            <p:spPr>
              <a:xfrm>
                <a:off x="0" y="-87465"/>
                <a:ext cx="869948" cy="315456"/>
              </a:xfrm>
              <a:prstGeom prst="rect">
                <a:avLst/>
              </a:prstGeom>
              <a:solidFill>
                <a:schemeClr val="accent2"/>
              </a:solidFill>
              <a:ln cap="flat" cmpd="sng" w="25400">
                <a:solidFill>
                  <a:srgbClr val="8C3A3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Arial"/>
                    <a:ea typeface="Arial"/>
                    <a:cs typeface="Arial"/>
                    <a:sym typeface="Arial"/>
                  </a:rPr>
                  <a:t>TINGGI</a:t>
                </a:r>
                <a:endParaRPr sz="1100">
                  <a:solidFill>
                    <a:schemeClr val="lt1"/>
                  </a:solidFill>
                  <a:latin typeface="Arial Narrow"/>
                  <a:ea typeface="Arial Narrow"/>
                  <a:cs typeface="Arial Narrow"/>
                  <a:sym typeface="Arial Narrow"/>
                </a:endParaRPr>
              </a:p>
            </p:txBody>
          </p:sp>
          <p:sp>
            <p:nvSpPr>
              <p:cNvPr id="349" name="Google Shape;349;p19"/>
              <p:cNvSpPr/>
              <p:nvPr/>
            </p:nvSpPr>
            <p:spPr>
              <a:xfrm>
                <a:off x="0" y="3517904"/>
                <a:ext cx="869948" cy="259734"/>
              </a:xfrm>
              <a:prstGeom prst="rect">
                <a:avLst/>
              </a:prstGeom>
              <a:solidFill>
                <a:schemeClr val="accent3"/>
              </a:solidFill>
              <a:ln cap="flat" cmpd="sng" w="25400">
                <a:solidFill>
                  <a:srgbClr val="7188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Arial"/>
                    <a:ea typeface="Arial"/>
                    <a:cs typeface="Arial"/>
                    <a:sym typeface="Arial"/>
                  </a:rPr>
                  <a:t>RENDAH</a:t>
                </a:r>
                <a:endParaRPr sz="1100">
                  <a:solidFill>
                    <a:schemeClr val="lt1"/>
                  </a:solidFill>
                  <a:latin typeface="Arial Narrow"/>
                  <a:ea typeface="Arial Narrow"/>
                  <a:cs typeface="Arial Narrow"/>
                  <a:sym typeface="Arial Narrow"/>
                </a:endParaRPr>
              </a:p>
            </p:txBody>
          </p:sp>
          <p:sp>
            <p:nvSpPr>
              <p:cNvPr id="350" name="Google Shape;350;p19"/>
              <p:cNvSpPr/>
              <p:nvPr/>
            </p:nvSpPr>
            <p:spPr>
              <a:xfrm>
                <a:off x="957268" y="3655086"/>
                <a:ext cx="4211632" cy="71755"/>
              </a:xfrm>
              <a:prstGeom prst="lef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351" name="Google Shape;351;p19"/>
              <p:cNvSpPr/>
              <p:nvPr/>
            </p:nvSpPr>
            <p:spPr>
              <a:xfrm>
                <a:off x="5168900" y="3517903"/>
                <a:ext cx="869948" cy="252434"/>
              </a:xfrm>
              <a:prstGeom prst="rect">
                <a:avLst/>
              </a:prstGeom>
              <a:solidFill>
                <a:schemeClr val="accent2"/>
              </a:solidFill>
              <a:ln cap="flat" cmpd="sng" w="25400">
                <a:solidFill>
                  <a:srgbClr val="8C3A3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Arial"/>
                    <a:ea typeface="Arial"/>
                    <a:cs typeface="Arial"/>
                    <a:sym typeface="Arial"/>
                  </a:rPr>
                  <a:t>TINGGI</a:t>
                </a:r>
                <a:endParaRPr sz="1100">
                  <a:solidFill>
                    <a:schemeClr val="lt1"/>
                  </a:solidFill>
                  <a:latin typeface="Arial Narrow"/>
                  <a:ea typeface="Arial Narrow"/>
                  <a:cs typeface="Arial Narrow"/>
                  <a:sym typeface="Arial Narrow"/>
                </a:endParaRPr>
              </a:p>
            </p:txBody>
          </p:sp>
        </p:grpSp>
      </p:grpSp>
      <p:grpSp>
        <p:nvGrpSpPr>
          <p:cNvPr id="352" name="Google Shape;352;p19"/>
          <p:cNvGrpSpPr/>
          <p:nvPr/>
        </p:nvGrpSpPr>
        <p:grpSpPr>
          <a:xfrm>
            <a:off x="9241942" y="5219008"/>
            <a:ext cx="5562600" cy="4137815"/>
            <a:chOff x="8305800" y="1344824"/>
            <a:chExt cx="7086600" cy="5271463"/>
          </a:xfrm>
        </p:grpSpPr>
        <p:sp>
          <p:nvSpPr>
            <p:cNvPr id="353" name="Google Shape;353;p19"/>
            <p:cNvSpPr/>
            <p:nvPr/>
          </p:nvSpPr>
          <p:spPr>
            <a:xfrm>
              <a:off x="9454688" y="1344824"/>
              <a:ext cx="4267201" cy="1058667"/>
            </a:xfrm>
            <a:prstGeom prst="rect">
              <a:avLst/>
            </a:prstGeom>
            <a:gradFill>
              <a:gsLst>
                <a:gs pos="0">
                  <a:srgbClr val="759336"/>
                </a:gs>
                <a:gs pos="80000">
                  <a:srgbClr val="99C247"/>
                </a:gs>
                <a:gs pos="100000">
                  <a:srgbClr val="9BC54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FF0000"/>
                  </a:solidFill>
                  <a:latin typeface="Calibri"/>
                  <a:ea typeface="Calibri"/>
                  <a:cs typeface="Calibri"/>
                  <a:sym typeface="Calibri"/>
                </a:rPr>
                <a:t>PEMETAAN STAKEHOLDER</a:t>
              </a:r>
              <a:endParaRPr/>
            </a:p>
          </p:txBody>
        </p:sp>
        <p:grpSp>
          <p:nvGrpSpPr>
            <p:cNvPr id="354" name="Google Shape;354;p19"/>
            <p:cNvGrpSpPr/>
            <p:nvPr/>
          </p:nvGrpSpPr>
          <p:grpSpPr>
            <a:xfrm>
              <a:off x="8305800" y="2080692"/>
              <a:ext cx="7086600" cy="4535595"/>
              <a:chOff x="0" y="-87465"/>
              <a:chExt cx="6038848" cy="3865103"/>
            </a:xfrm>
          </p:grpSpPr>
          <p:sp>
            <p:nvSpPr>
              <p:cNvPr id="355" name="Google Shape;355;p19"/>
              <p:cNvSpPr/>
              <p:nvPr/>
            </p:nvSpPr>
            <p:spPr>
              <a:xfrm>
                <a:off x="869949" y="1739900"/>
                <a:ext cx="4117976" cy="208938"/>
              </a:xfrm>
              <a:prstGeom prst="lef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356" name="Google Shape;356;p19"/>
              <p:cNvSpPr/>
              <p:nvPr/>
            </p:nvSpPr>
            <p:spPr>
              <a:xfrm rot="5400000">
                <a:off x="1283980" y="1781832"/>
                <a:ext cx="3289913" cy="182228"/>
              </a:xfrm>
              <a:prstGeom prst="lef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357" name="Google Shape;357;p19"/>
              <p:cNvSpPr/>
              <p:nvPr/>
            </p:nvSpPr>
            <p:spPr>
              <a:xfrm flipH="1">
                <a:off x="869949" y="227988"/>
                <a:ext cx="1927225" cy="1436323"/>
              </a:xfrm>
              <a:prstGeom prst="snip2DiagRect">
                <a:avLst>
                  <a:gd fmla="val 0" name="adj1"/>
                  <a:gd fmla="val 16667" name="adj2"/>
                </a:avLst>
              </a:prstGeom>
              <a:gradFill>
                <a:gsLst>
                  <a:gs pos="0">
                    <a:srgbClr val="29859E"/>
                  </a:gs>
                  <a:gs pos="80000">
                    <a:srgbClr val="36B0D0"/>
                  </a:gs>
                  <a:gs pos="100000">
                    <a:srgbClr val="33B3D5"/>
                  </a:gs>
                </a:gsLst>
                <a:lin ang="16200000" scaled="0"/>
              </a:gradFill>
              <a:ln cap="flat" cmpd="sng" w="9525">
                <a:solidFill>
                  <a:srgbClr val="45A9C4"/>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Arial"/>
                    <a:ea typeface="Arial"/>
                    <a:cs typeface="Arial"/>
                    <a:sym typeface="Arial"/>
                  </a:rPr>
                  <a:t>LATENTS</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900">
                    <a:solidFill>
                      <a:srgbClr val="FFFFFF"/>
                    </a:solidFill>
                    <a:latin typeface="Arial"/>
                    <a:ea typeface="Arial"/>
                    <a:cs typeface="Arial"/>
                    <a:sym typeface="Arial"/>
                  </a:rPr>
                  <a:t>Asisten Administrasi </a:t>
                </a:r>
                <a:r>
                  <a:rPr lang="en-US" sz="900">
                    <a:solidFill>
                      <a:schemeClr val="lt1"/>
                    </a:solidFill>
                    <a:latin typeface="Arial Narrow"/>
                    <a:ea typeface="Arial Narrow"/>
                    <a:cs typeface="Arial Narrow"/>
                    <a:sym typeface="Arial Narrow"/>
                  </a:rPr>
                  <a:t> </a:t>
                </a:r>
                <a:endParaRPr sz="1600">
                  <a:solidFill>
                    <a:schemeClr val="lt1"/>
                  </a:solidFill>
                  <a:latin typeface="Arial Narrow"/>
                  <a:ea typeface="Arial Narrow"/>
                  <a:cs typeface="Arial Narrow"/>
                  <a:sym typeface="Arial Narrow"/>
                </a:endParaRPr>
              </a:p>
            </p:txBody>
          </p:sp>
          <p:sp>
            <p:nvSpPr>
              <p:cNvPr id="358" name="Google Shape;358;p19"/>
              <p:cNvSpPr/>
              <p:nvPr/>
            </p:nvSpPr>
            <p:spPr>
              <a:xfrm>
                <a:off x="3060699" y="227989"/>
                <a:ext cx="2316357" cy="1677353"/>
              </a:xfrm>
              <a:prstGeom prst="snip2DiagRect">
                <a:avLst>
                  <a:gd fmla="val 0" name="adj1"/>
                  <a:gd fmla="val 16667" name="adj2"/>
                </a:avLst>
              </a:prstGeom>
              <a:gradFill>
                <a:gsLst>
                  <a:gs pos="0">
                    <a:srgbClr val="2D5C97"/>
                  </a:gs>
                  <a:gs pos="80000">
                    <a:srgbClr val="3C7AC5"/>
                  </a:gs>
                  <a:gs pos="100000">
                    <a:srgbClr val="397BC9"/>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800">
                    <a:solidFill>
                      <a:srgbClr val="FFFFFF"/>
                    </a:solidFill>
                    <a:latin typeface="Arial"/>
                    <a:ea typeface="Arial"/>
                    <a:cs typeface="Arial"/>
                    <a:sym typeface="Arial"/>
                  </a:rPr>
                  <a:t>PROMOTORS</a:t>
                </a:r>
                <a:endParaRPr sz="105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800">
                    <a:solidFill>
                      <a:srgbClr val="FFFFFF"/>
                    </a:solidFill>
                    <a:latin typeface="Arial"/>
                    <a:ea typeface="Arial"/>
                    <a:cs typeface="Arial"/>
                    <a:sym typeface="Arial"/>
                  </a:rPr>
                  <a:t>Gubernur </a:t>
                </a:r>
                <a:endParaRPr sz="105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800">
                    <a:solidFill>
                      <a:srgbClr val="FFFFFF"/>
                    </a:solidFill>
                    <a:latin typeface="Arial"/>
                    <a:ea typeface="Arial"/>
                    <a:cs typeface="Arial"/>
                    <a:sym typeface="Arial"/>
                  </a:rPr>
                  <a:t>Sekretaris Daerah</a:t>
                </a:r>
                <a:endParaRPr sz="105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800">
                    <a:solidFill>
                      <a:srgbClr val="FFFFFF"/>
                    </a:solidFill>
                    <a:latin typeface="Arial"/>
                    <a:ea typeface="Arial"/>
                    <a:cs typeface="Arial"/>
                    <a:sym typeface="Arial"/>
                  </a:rPr>
                  <a:t>Asisten Pemerintahan &amp; Kesra</a:t>
                </a:r>
                <a:endParaRPr sz="105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800">
                    <a:solidFill>
                      <a:srgbClr val="FFFFFF"/>
                    </a:solidFill>
                    <a:latin typeface="Arial"/>
                    <a:ea typeface="Arial"/>
                    <a:cs typeface="Arial"/>
                    <a:sym typeface="Arial"/>
                  </a:rPr>
                  <a:t>Asisten Ekobang</a:t>
                </a:r>
                <a:endParaRPr/>
              </a:p>
              <a:p>
                <a:pPr indent="0" lvl="0" marL="0" marR="0" rtl="0" algn="l">
                  <a:spcBef>
                    <a:spcPts val="0"/>
                  </a:spcBef>
                  <a:spcAft>
                    <a:spcPts val="0"/>
                  </a:spcAft>
                  <a:buNone/>
                </a:pPr>
                <a:r>
                  <a:rPr lang="en-US" sz="800">
                    <a:solidFill>
                      <a:srgbClr val="FFFFFF"/>
                    </a:solidFill>
                    <a:latin typeface="Arial"/>
                    <a:ea typeface="Arial"/>
                    <a:cs typeface="Arial"/>
                    <a:sym typeface="Arial"/>
                  </a:rPr>
                  <a:t>Asisten Administrasi Umum</a:t>
                </a:r>
                <a:endParaRPr sz="14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800">
                    <a:solidFill>
                      <a:srgbClr val="FFFFFF"/>
                    </a:solidFill>
                    <a:latin typeface="Arial"/>
                    <a:ea typeface="Arial"/>
                    <a:cs typeface="Arial"/>
                    <a:sym typeface="Arial"/>
                  </a:rPr>
                  <a:t>Biro Hukum</a:t>
                </a:r>
                <a:endParaRPr sz="14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800">
                    <a:solidFill>
                      <a:srgbClr val="FFFFFF"/>
                    </a:solidFill>
                    <a:latin typeface="Arial"/>
                    <a:ea typeface="Arial"/>
                    <a:cs typeface="Arial"/>
                    <a:sym typeface="Arial"/>
                  </a:rPr>
                  <a:t>Bappeda</a:t>
                </a:r>
                <a:endParaRPr sz="14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800">
                    <a:solidFill>
                      <a:srgbClr val="FFFFFF"/>
                    </a:solidFill>
                    <a:latin typeface="Arial"/>
                    <a:ea typeface="Arial"/>
                    <a:cs typeface="Arial"/>
                    <a:sym typeface="Arial"/>
                  </a:rPr>
                  <a:t>BPKAD</a:t>
                </a:r>
                <a:endParaRPr sz="14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800">
                    <a:solidFill>
                      <a:srgbClr val="FFFFFF"/>
                    </a:solidFill>
                    <a:latin typeface="Arial"/>
                    <a:ea typeface="Arial"/>
                    <a:cs typeface="Arial"/>
                    <a:sym typeface="Arial"/>
                  </a:rPr>
                  <a:t>Dinas Koperasi dan UKM</a:t>
                </a:r>
                <a:endParaRPr sz="14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800">
                    <a:solidFill>
                      <a:srgbClr val="FFFFFF"/>
                    </a:solidFill>
                    <a:latin typeface="Arial"/>
                    <a:ea typeface="Arial"/>
                    <a:cs typeface="Arial"/>
                    <a:sym typeface="Arial"/>
                  </a:rPr>
                  <a:t>Dinas Sosial</a:t>
                </a:r>
                <a:endParaRPr sz="14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t/>
                </a:r>
                <a:endParaRPr sz="800">
                  <a:solidFill>
                    <a:srgbClr val="FFFFFF"/>
                  </a:solidFill>
                  <a:latin typeface="Arial"/>
                  <a:ea typeface="Arial"/>
                  <a:cs typeface="Arial"/>
                  <a:sym typeface="Arial"/>
                </a:endParaRPr>
              </a:p>
              <a:p>
                <a:pPr indent="0" lvl="0" marL="0" marR="0" rtl="0" algn="l">
                  <a:spcBef>
                    <a:spcPts val="0"/>
                  </a:spcBef>
                  <a:spcAft>
                    <a:spcPts val="0"/>
                  </a:spcAft>
                  <a:buNone/>
                </a:pPr>
                <a:r>
                  <a:t/>
                </a:r>
                <a:endParaRPr sz="1050">
                  <a:solidFill>
                    <a:schemeClr val="lt1"/>
                  </a:solidFill>
                  <a:latin typeface="Arial Narrow"/>
                  <a:ea typeface="Arial Narrow"/>
                  <a:cs typeface="Arial Narrow"/>
                  <a:sym typeface="Arial Narrow"/>
                </a:endParaRPr>
              </a:p>
            </p:txBody>
          </p:sp>
          <p:sp>
            <p:nvSpPr>
              <p:cNvPr id="359" name="Google Shape;359;p19"/>
              <p:cNvSpPr/>
              <p:nvPr/>
            </p:nvSpPr>
            <p:spPr>
              <a:xfrm>
                <a:off x="3060700" y="1948838"/>
                <a:ext cx="1927225" cy="1511912"/>
              </a:xfrm>
              <a:prstGeom prst="snip2DiagRect">
                <a:avLst>
                  <a:gd fmla="val 0" name="adj1"/>
                  <a:gd fmla="val 16667" name="adj2"/>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rgbClr val="FFFFFF"/>
                    </a:solidFill>
                    <a:latin typeface="Arial"/>
                    <a:ea typeface="Arial"/>
                    <a:cs typeface="Arial"/>
                    <a:sym typeface="Arial"/>
                  </a:rPr>
                  <a:t>Defenders</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rPr lang="en-US" sz="1400">
                    <a:solidFill>
                      <a:srgbClr val="FFFFFF"/>
                    </a:solidFill>
                    <a:latin typeface="Arial"/>
                    <a:ea typeface="Arial"/>
                    <a:cs typeface="Arial"/>
                    <a:sym typeface="Arial"/>
                  </a:rPr>
                  <a:t>UMKM</a:t>
                </a:r>
                <a:endParaRPr/>
              </a:p>
              <a:p>
                <a:pPr indent="0" lvl="0" marL="0" marR="0" rtl="0" algn="l">
                  <a:spcBef>
                    <a:spcPts val="0"/>
                  </a:spcBef>
                  <a:spcAft>
                    <a:spcPts val="0"/>
                  </a:spcAft>
                  <a:buNone/>
                </a:pPr>
                <a:r>
                  <a:rPr lang="en-US" sz="1600">
                    <a:solidFill>
                      <a:srgbClr val="000000"/>
                    </a:solidFill>
                    <a:latin typeface="Arial"/>
                    <a:ea typeface="Arial"/>
                    <a:cs typeface="Arial"/>
                    <a:sym typeface="Arial"/>
                  </a:rPr>
                  <a:t>Media</a:t>
                </a:r>
                <a:endParaRPr sz="1600">
                  <a:solidFill>
                    <a:schemeClr val="lt1"/>
                  </a:solidFill>
                  <a:latin typeface="Arial Narrow"/>
                  <a:ea typeface="Arial Narrow"/>
                  <a:cs typeface="Arial Narrow"/>
                  <a:sym typeface="Arial Narrow"/>
                </a:endParaRPr>
              </a:p>
              <a:p>
                <a:pPr indent="0" lvl="0" marL="0" marR="0" rtl="0" algn="l">
                  <a:spcBef>
                    <a:spcPts val="0"/>
                  </a:spcBef>
                  <a:spcAft>
                    <a:spcPts val="0"/>
                  </a:spcAft>
                  <a:buNone/>
                </a:pPr>
                <a:r>
                  <a:t/>
                </a:r>
                <a:endParaRPr sz="1600">
                  <a:solidFill>
                    <a:schemeClr val="lt1"/>
                  </a:solidFill>
                  <a:latin typeface="Arial Narrow"/>
                  <a:ea typeface="Arial Narrow"/>
                  <a:cs typeface="Arial Narrow"/>
                  <a:sym typeface="Arial Narrow"/>
                </a:endParaRPr>
              </a:p>
            </p:txBody>
          </p:sp>
          <p:sp>
            <p:nvSpPr>
              <p:cNvPr id="360" name="Google Shape;360;p19"/>
              <p:cNvSpPr/>
              <p:nvPr/>
            </p:nvSpPr>
            <p:spPr>
              <a:xfrm flipH="1">
                <a:off x="869948" y="1993900"/>
                <a:ext cx="1927225" cy="1524000"/>
              </a:xfrm>
              <a:prstGeom prst="snip2DiagRect">
                <a:avLst>
                  <a:gd fmla="val 0" name="adj1"/>
                  <a:gd fmla="val 16667" name="adj2"/>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Apathetics</a:t>
                </a:r>
                <a:endParaRPr sz="16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n-US" sz="1600">
                    <a:solidFill>
                      <a:schemeClr val="dk1"/>
                    </a:solidFill>
                    <a:latin typeface="Arial Narrow"/>
                    <a:ea typeface="Arial Narrow"/>
                    <a:cs typeface="Arial Narrow"/>
                    <a:sym typeface="Arial Narrow"/>
                  </a:rPr>
                  <a:t> </a:t>
                </a:r>
                <a:endParaRPr sz="1600">
                  <a:solidFill>
                    <a:schemeClr val="dk1"/>
                  </a:solidFill>
                  <a:latin typeface="Arial Narrow"/>
                  <a:ea typeface="Arial Narrow"/>
                  <a:cs typeface="Arial Narrow"/>
                  <a:sym typeface="Arial Narrow"/>
                </a:endParaRPr>
              </a:p>
            </p:txBody>
          </p:sp>
          <p:sp>
            <p:nvSpPr>
              <p:cNvPr id="361" name="Google Shape;361;p19"/>
              <p:cNvSpPr/>
              <p:nvPr/>
            </p:nvSpPr>
            <p:spPr>
              <a:xfrm rot="5400000">
                <a:off x="-1239832" y="1829771"/>
                <a:ext cx="3289913" cy="86351"/>
              </a:xfrm>
              <a:prstGeom prst="lef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362" name="Google Shape;362;p19"/>
              <p:cNvSpPr/>
              <p:nvPr/>
            </p:nvSpPr>
            <p:spPr>
              <a:xfrm>
                <a:off x="0" y="-87465"/>
                <a:ext cx="869948" cy="315456"/>
              </a:xfrm>
              <a:prstGeom prst="rect">
                <a:avLst/>
              </a:prstGeom>
              <a:solidFill>
                <a:schemeClr val="accent2"/>
              </a:solidFill>
              <a:ln cap="flat" cmpd="sng" w="25400">
                <a:solidFill>
                  <a:srgbClr val="8C3A3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Arial"/>
                    <a:ea typeface="Arial"/>
                    <a:cs typeface="Arial"/>
                    <a:sym typeface="Arial"/>
                  </a:rPr>
                  <a:t>TINGGI</a:t>
                </a:r>
                <a:endParaRPr sz="1100">
                  <a:solidFill>
                    <a:schemeClr val="lt1"/>
                  </a:solidFill>
                  <a:latin typeface="Arial Narrow"/>
                  <a:ea typeface="Arial Narrow"/>
                  <a:cs typeface="Arial Narrow"/>
                  <a:sym typeface="Arial Narrow"/>
                </a:endParaRPr>
              </a:p>
            </p:txBody>
          </p:sp>
          <p:sp>
            <p:nvSpPr>
              <p:cNvPr id="363" name="Google Shape;363;p19"/>
              <p:cNvSpPr/>
              <p:nvPr/>
            </p:nvSpPr>
            <p:spPr>
              <a:xfrm>
                <a:off x="0" y="3517904"/>
                <a:ext cx="869948" cy="259734"/>
              </a:xfrm>
              <a:prstGeom prst="rect">
                <a:avLst/>
              </a:prstGeom>
              <a:solidFill>
                <a:schemeClr val="accent3"/>
              </a:solidFill>
              <a:ln cap="flat" cmpd="sng" w="25400">
                <a:solidFill>
                  <a:srgbClr val="7188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Arial"/>
                    <a:ea typeface="Arial"/>
                    <a:cs typeface="Arial"/>
                    <a:sym typeface="Arial"/>
                  </a:rPr>
                  <a:t>RENDAH</a:t>
                </a:r>
                <a:endParaRPr sz="1100">
                  <a:solidFill>
                    <a:schemeClr val="lt1"/>
                  </a:solidFill>
                  <a:latin typeface="Arial Narrow"/>
                  <a:ea typeface="Arial Narrow"/>
                  <a:cs typeface="Arial Narrow"/>
                  <a:sym typeface="Arial Narrow"/>
                </a:endParaRPr>
              </a:p>
            </p:txBody>
          </p:sp>
          <p:sp>
            <p:nvSpPr>
              <p:cNvPr id="364" name="Google Shape;364;p19"/>
              <p:cNvSpPr/>
              <p:nvPr/>
            </p:nvSpPr>
            <p:spPr>
              <a:xfrm>
                <a:off x="957268" y="3655086"/>
                <a:ext cx="4211632" cy="71755"/>
              </a:xfrm>
              <a:prstGeom prst="lef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365" name="Google Shape;365;p19"/>
              <p:cNvSpPr/>
              <p:nvPr/>
            </p:nvSpPr>
            <p:spPr>
              <a:xfrm>
                <a:off x="5168900" y="3517903"/>
                <a:ext cx="869948" cy="252434"/>
              </a:xfrm>
              <a:prstGeom prst="rect">
                <a:avLst/>
              </a:prstGeom>
              <a:solidFill>
                <a:schemeClr val="accent2"/>
              </a:solidFill>
              <a:ln cap="flat" cmpd="sng" w="25400">
                <a:solidFill>
                  <a:srgbClr val="8C3A3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Arial"/>
                    <a:ea typeface="Arial"/>
                    <a:cs typeface="Arial"/>
                    <a:sym typeface="Arial"/>
                  </a:rPr>
                  <a:t>TINGGI</a:t>
                </a:r>
                <a:endParaRPr sz="1100">
                  <a:solidFill>
                    <a:schemeClr val="lt1"/>
                  </a:solidFill>
                  <a:latin typeface="Arial Narrow"/>
                  <a:ea typeface="Arial Narrow"/>
                  <a:cs typeface="Arial Narrow"/>
                  <a:sym typeface="Arial Narrow"/>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2"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pic>
        <p:nvPicPr>
          <p:cNvPr id="94" name="Google Shape;94;p2"/>
          <p:cNvPicPr preferRelativeResize="0"/>
          <p:nvPr/>
        </p:nvPicPr>
        <p:blipFill rotWithShape="1">
          <a:blip r:embed="rId4">
            <a:alphaModFix/>
          </a:blip>
          <a:srcRect b="3124" l="32032" r="27344" t="2344"/>
          <a:stretch/>
        </p:blipFill>
        <p:spPr>
          <a:xfrm>
            <a:off x="784808" y="0"/>
            <a:ext cx="4420860" cy="10287000"/>
          </a:xfrm>
          <a:prstGeom prst="rect">
            <a:avLst/>
          </a:prstGeom>
          <a:noFill/>
          <a:ln>
            <a:noFill/>
          </a:ln>
        </p:spPr>
      </p:pic>
      <p:sp>
        <p:nvSpPr>
          <p:cNvPr id="95" name="Google Shape;95;p2"/>
          <p:cNvSpPr txBox="1"/>
          <p:nvPr>
            <p:ph type="title"/>
          </p:nvPr>
        </p:nvSpPr>
        <p:spPr>
          <a:xfrm>
            <a:off x="5557520" y="537209"/>
            <a:ext cx="5786755" cy="989330"/>
          </a:xfrm>
          <a:prstGeom prst="rect">
            <a:avLst/>
          </a:prstGeom>
          <a:noFill/>
          <a:ln>
            <a:noFill/>
          </a:ln>
        </p:spPr>
        <p:txBody>
          <a:bodyPr anchorCtr="0" anchor="t" bIns="0" lIns="0" spcFirstLastPara="1" rIns="0" wrap="square" tIns="15875">
            <a:spAutoFit/>
          </a:bodyPr>
          <a:lstStyle/>
          <a:p>
            <a:pPr indent="0" lvl="0" marL="12700" rtl="0" algn="l">
              <a:lnSpc>
                <a:spcPct val="100000"/>
              </a:lnSpc>
              <a:spcBef>
                <a:spcPts val="0"/>
              </a:spcBef>
              <a:spcAft>
                <a:spcPts val="0"/>
              </a:spcAft>
              <a:buNone/>
            </a:pPr>
            <a:r>
              <a:rPr lang="en-US" sz="6300">
                <a:solidFill>
                  <a:srgbClr val="55AAEF"/>
                </a:solidFill>
              </a:rPr>
              <a:t>LATAR BELAKANG</a:t>
            </a:r>
            <a:endParaRPr sz="6300"/>
          </a:p>
        </p:txBody>
      </p:sp>
      <p:sp>
        <p:nvSpPr>
          <p:cNvPr id="96" name="Google Shape;96;p2"/>
          <p:cNvSpPr txBox="1"/>
          <p:nvPr/>
        </p:nvSpPr>
        <p:spPr>
          <a:xfrm>
            <a:off x="13580744" y="3494659"/>
            <a:ext cx="1395730" cy="464820"/>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lang="en-US" sz="2850">
                <a:solidFill>
                  <a:srgbClr val="FBFDFF"/>
                </a:solidFill>
                <a:latin typeface="Trebuchet MS"/>
                <a:ea typeface="Trebuchet MS"/>
                <a:cs typeface="Trebuchet MS"/>
                <a:sym typeface="Trebuchet MS"/>
              </a:rPr>
              <a:t>INOVASI</a:t>
            </a:r>
            <a:endParaRPr sz="2850">
              <a:solidFill>
                <a:schemeClr val="dk1"/>
              </a:solidFill>
              <a:latin typeface="Trebuchet MS"/>
              <a:ea typeface="Trebuchet MS"/>
              <a:cs typeface="Trebuchet MS"/>
              <a:sym typeface="Trebuchet MS"/>
            </a:endParaRPr>
          </a:p>
        </p:txBody>
      </p:sp>
      <p:grpSp>
        <p:nvGrpSpPr>
          <p:cNvPr id="97" name="Google Shape;97;p2"/>
          <p:cNvGrpSpPr/>
          <p:nvPr/>
        </p:nvGrpSpPr>
        <p:grpSpPr>
          <a:xfrm>
            <a:off x="1752600" y="1661474"/>
            <a:ext cx="15163800" cy="8677443"/>
            <a:chOff x="44408" y="0"/>
            <a:chExt cx="11949656" cy="6838016"/>
          </a:xfrm>
        </p:grpSpPr>
        <p:sp>
          <p:nvSpPr>
            <p:cNvPr id="98" name="Google Shape;98;p2"/>
            <p:cNvSpPr/>
            <p:nvPr/>
          </p:nvSpPr>
          <p:spPr>
            <a:xfrm>
              <a:off x="5734390" y="4791233"/>
              <a:ext cx="6139991" cy="1661800"/>
            </a:xfrm>
            <a:prstGeom prst="rect">
              <a:avLst/>
            </a:prstGeom>
            <a:solidFill>
              <a:srgbClr val="D6E3BC"/>
            </a:solidFill>
            <a:ln cap="flat" cmpd="sng" w="571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457200" lvl="0" marL="457200" marR="0" rtl="0" algn="l">
                <a:spcBef>
                  <a:spcPts val="0"/>
                </a:spcBef>
                <a:spcAft>
                  <a:spcPts val="0"/>
                </a:spcAft>
                <a:buClr>
                  <a:srgbClr val="FF0000"/>
                </a:buClr>
                <a:buSzPts val="2000"/>
                <a:buFont typeface="Calibri"/>
                <a:buAutoNum type="arabicPeriod"/>
              </a:pPr>
              <a:r>
                <a:rPr lang="en-US" sz="2000">
                  <a:solidFill>
                    <a:srgbClr val="FF0000"/>
                  </a:solidFill>
                  <a:latin typeface="Arial Narrow"/>
                  <a:ea typeface="Arial Narrow"/>
                  <a:cs typeface="Arial Narrow"/>
                  <a:sym typeface="Arial Narrow"/>
                </a:rPr>
                <a:t>Pembuatan MoU antara Pemprov Sumsel dengan Swasta</a:t>
              </a:r>
              <a:endParaRPr sz="2000">
                <a:solidFill>
                  <a:srgbClr val="FF0000"/>
                </a:solidFill>
                <a:latin typeface="Arial Narrow"/>
                <a:ea typeface="Arial Narrow"/>
                <a:cs typeface="Arial Narrow"/>
                <a:sym typeface="Arial Narrow"/>
              </a:endParaRPr>
            </a:p>
            <a:p>
              <a:pPr indent="-457200" lvl="0" marL="457200" marR="0" rtl="0" algn="l">
                <a:spcBef>
                  <a:spcPts val="0"/>
                </a:spcBef>
                <a:spcAft>
                  <a:spcPts val="0"/>
                </a:spcAft>
                <a:buClr>
                  <a:srgbClr val="FF0000"/>
                </a:buClr>
                <a:buSzPts val="2000"/>
                <a:buFont typeface="Calibri"/>
                <a:buAutoNum type="arabicPeriod"/>
              </a:pPr>
              <a:r>
                <a:rPr lang="en-US" sz="2000">
                  <a:solidFill>
                    <a:srgbClr val="FF0000"/>
                  </a:solidFill>
                  <a:latin typeface="Arial Narrow"/>
                  <a:ea typeface="Arial Narrow"/>
                  <a:cs typeface="Arial Narrow"/>
                  <a:sym typeface="Arial Narrow"/>
                </a:rPr>
                <a:t>Pelatihan terhadap UMKM </a:t>
              </a:r>
              <a:endParaRPr sz="2000">
                <a:solidFill>
                  <a:srgbClr val="FF0000"/>
                </a:solidFill>
                <a:latin typeface="Arial Narrow"/>
                <a:ea typeface="Arial Narrow"/>
                <a:cs typeface="Arial Narrow"/>
                <a:sym typeface="Arial Narrow"/>
              </a:endParaRPr>
            </a:p>
            <a:p>
              <a:pPr indent="-457200" lvl="0" marL="457200" marR="0" rtl="0" algn="l">
                <a:spcBef>
                  <a:spcPts val="0"/>
                </a:spcBef>
                <a:spcAft>
                  <a:spcPts val="0"/>
                </a:spcAft>
                <a:buClr>
                  <a:srgbClr val="FF0000"/>
                </a:buClr>
                <a:buSzPts val="2000"/>
                <a:buFont typeface="Calibri"/>
                <a:buAutoNum type="arabicPeriod"/>
              </a:pPr>
              <a:r>
                <a:rPr lang="en-US" sz="2000">
                  <a:solidFill>
                    <a:srgbClr val="FF0000"/>
                  </a:solidFill>
                  <a:latin typeface="Arial Narrow"/>
                  <a:ea typeface="Arial Narrow"/>
                  <a:cs typeface="Arial Narrow"/>
                  <a:sym typeface="Arial Narrow"/>
                </a:rPr>
                <a:t>Penyusunan Rekomendasi dan kebijakan strategis terkait kerjasama dan kolaborasi pemerintah Provinsi dengan Badan Usaha /BUMN dibidang kemasyarakatan dan Sumber Daya Manusia. </a:t>
              </a:r>
              <a:endParaRPr sz="2000">
                <a:solidFill>
                  <a:srgbClr val="FF0000"/>
                </a:solidFill>
                <a:latin typeface="Arial Narrow"/>
                <a:ea typeface="Arial Narrow"/>
                <a:cs typeface="Arial Narrow"/>
                <a:sym typeface="Arial Narrow"/>
              </a:endParaRPr>
            </a:p>
          </p:txBody>
        </p:sp>
        <p:sp>
          <p:nvSpPr>
            <p:cNvPr id="99" name="Google Shape;99;p2"/>
            <p:cNvSpPr txBox="1"/>
            <p:nvPr/>
          </p:nvSpPr>
          <p:spPr>
            <a:xfrm>
              <a:off x="4396874" y="1158097"/>
              <a:ext cx="3010004" cy="3551853"/>
            </a:xfrm>
            <a:prstGeom prst="rect">
              <a:avLst/>
            </a:prstGeom>
            <a:solidFill>
              <a:srgbClr val="E5DFEC"/>
            </a:solidFill>
            <a:ln cap="flat" cmpd="sng" w="63500">
              <a:solidFill>
                <a:srgbClr val="FFFFFF"/>
              </a:solidFill>
              <a:prstDash val="solid"/>
              <a:round/>
              <a:headEnd len="sm" w="sm" type="none"/>
              <a:tailEnd len="sm" w="sm" type="none"/>
            </a:ln>
          </p:spPr>
          <p:txBody>
            <a:bodyPr anchorCtr="0" anchor="t" bIns="45700" lIns="91425" spcFirstLastPara="1" rIns="91425" wrap="square" tIns="45700">
              <a:normAutofit/>
            </a:bodyPr>
            <a:lstStyle/>
            <a:p>
              <a:pPr indent="-342900" lvl="0" marL="342900" marR="0" rtl="0" algn="just">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Belum optimalnya kerjasama dan kolaborasi pemerintah Provinsi dengan Badan Usaha /BUMN dibidang kemasyarakatan dan Sumber Daya Sumatera Selatan.</a:t>
              </a:r>
              <a:endParaRPr sz="2000">
                <a:solidFill>
                  <a:schemeClr val="dk1"/>
                </a:solidFill>
                <a:latin typeface="Arial Narrow"/>
                <a:ea typeface="Arial Narrow"/>
                <a:cs typeface="Arial Narrow"/>
                <a:sym typeface="Arial Narrow"/>
              </a:endParaRPr>
            </a:p>
            <a:p>
              <a:pPr indent="-342900" lvl="0" marL="342900" marR="0" rtl="0" algn="just">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Belum optimaManusia. </a:t>
              </a:r>
              <a:endParaRPr sz="2000">
                <a:solidFill>
                  <a:schemeClr val="dk1"/>
                </a:solidFill>
                <a:latin typeface="Arial Narrow"/>
                <a:ea typeface="Arial Narrow"/>
                <a:cs typeface="Arial Narrow"/>
                <a:sym typeface="Arial Narrow"/>
              </a:endParaRPr>
            </a:p>
            <a:p>
              <a:pPr indent="-342900" lvl="0" marL="342900" marR="0" rtl="0" algn="just">
                <a:spcBef>
                  <a:spcPts val="0"/>
                </a:spcBef>
                <a:spcAft>
                  <a:spcPts val="0"/>
                </a:spcAft>
                <a:buClr>
                  <a:srgbClr val="000000"/>
                </a:buClr>
                <a:buSzPts val="1400"/>
                <a:buFont typeface="Calibri"/>
                <a:buAutoNum type="arabicPeriod"/>
              </a:pPr>
              <a:r>
                <a:rPr lang="en-US" sz="1400">
                  <a:solidFill>
                    <a:srgbClr val="000000"/>
                  </a:solidFill>
                  <a:latin typeface="Calibri"/>
                  <a:ea typeface="Calibri"/>
                  <a:cs typeface="Calibri"/>
                  <a:sym typeface="Calibri"/>
                </a:rPr>
                <a:t>Belum tersedianya rekomendasi kebijakan rekomendasi isu strategis kepepimpinan kewirausahaan di Provinsi lnya kinerja pemerintah provinsi Sumatera Selatan dalam mengatasi kurangnya kecakapan, kurangnya pengalaman, sumber daya, jejaring dan pendidikan kewirausahaan UMKM, dalam menjalankan usaha.</a:t>
              </a:r>
              <a:endParaRPr sz="2000">
                <a:solidFill>
                  <a:schemeClr val="dk1"/>
                </a:solidFill>
                <a:latin typeface="Arial Narrow"/>
                <a:ea typeface="Arial Narrow"/>
                <a:cs typeface="Arial Narrow"/>
                <a:sym typeface="Arial Narrow"/>
              </a:endParaRPr>
            </a:p>
          </p:txBody>
        </p:sp>
        <p:sp>
          <p:nvSpPr>
            <p:cNvPr id="100" name="Google Shape;100;p2"/>
            <p:cNvSpPr txBox="1"/>
            <p:nvPr/>
          </p:nvSpPr>
          <p:spPr>
            <a:xfrm>
              <a:off x="8259775" y="1158097"/>
              <a:ext cx="3115366" cy="3054925"/>
            </a:xfrm>
            <a:prstGeom prst="rect">
              <a:avLst/>
            </a:prstGeom>
            <a:solidFill>
              <a:srgbClr val="FDE9D8"/>
            </a:solidFill>
            <a:ln cap="flat" cmpd="sng" w="63500">
              <a:solidFill>
                <a:srgbClr val="FFFFFF"/>
              </a:solidFill>
              <a:prstDash val="solid"/>
              <a:round/>
              <a:headEnd len="sm" w="sm" type="none"/>
              <a:tailEnd len="sm" w="sm" type="none"/>
            </a:ln>
          </p:spPr>
          <p:txBody>
            <a:bodyPr anchorCtr="0" anchor="t" bIns="45700" lIns="91425" spcFirstLastPara="1" rIns="91425" wrap="square" tIns="45700">
              <a:normAutofit/>
            </a:bodyPr>
            <a:lstStyle/>
            <a:p>
              <a:pPr indent="-228600" lvl="0" marL="228600"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Optimalnya kerjasama dan kolaborasi pemerintah Provinsi dengan Badan Usaha /BUMN dibidang kemasyarakatan dan Sumber Daya Manusia. </a:t>
              </a:r>
              <a:endParaRPr sz="2000">
                <a:solidFill>
                  <a:schemeClr val="dk1"/>
                </a:solidFill>
                <a:latin typeface="Arial Narrow"/>
                <a:ea typeface="Arial Narrow"/>
                <a:cs typeface="Arial Narrow"/>
                <a:sym typeface="Arial Narrow"/>
              </a:endParaRPr>
            </a:p>
            <a:p>
              <a:pPr indent="-228600" lvl="0" marL="228600"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Tersedianya rekomendasi kebijakan rekomendasi isu strategis kepepimpinan kewirausahaan di Provinsi Sumatera Selatan.</a:t>
              </a:r>
              <a:endParaRPr sz="2000">
                <a:solidFill>
                  <a:schemeClr val="dk1"/>
                </a:solidFill>
                <a:latin typeface="Arial Narrow"/>
                <a:ea typeface="Arial Narrow"/>
                <a:cs typeface="Arial Narrow"/>
                <a:sym typeface="Arial Narrow"/>
              </a:endParaRPr>
            </a:p>
            <a:p>
              <a:pPr indent="-228600" lvl="0" marL="228600" marR="0" rtl="0" algn="l">
                <a:spcBef>
                  <a:spcPts val="0"/>
                </a:spcBef>
                <a:spcAft>
                  <a:spcPts val="0"/>
                </a:spcAft>
                <a:buClr>
                  <a:srgbClr val="000000"/>
                </a:buClr>
                <a:buSzPts val="1200"/>
                <a:buFont typeface="Calibri"/>
                <a:buAutoNum type="arabicPeriod"/>
              </a:pPr>
              <a:r>
                <a:rPr lang="en-US" sz="1200">
                  <a:solidFill>
                    <a:srgbClr val="000000"/>
                  </a:solidFill>
                  <a:latin typeface="Calibri"/>
                  <a:ea typeface="Calibri"/>
                  <a:cs typeface="Calibri"/>
                  <a:sym typeface="Calibri"/>
                </a:rPr>
                <a:t>Optimalnya kinerja pemerintah provinsi Sumatera Selatan dalam mengatasi kurangnya kecakapan, kurangnya pengalaman, sumber daya, jejaring dan pendidikan kewirausahaan UMKM, dalam menjalankan usaha.</a:t>
              </a:r>
              <a:endParaRPr sz="2000">
                <a:solidFill>
                  <a:schemeClr val="dk1"/>
                </a:solidFill>
                <a:latin typeface="Arial Narrow"/>
                <a:ea typeface="Arial Narrow"/>
                <a:cs typeface="Arial Narrow"/>
                <a:sym typeface="Arial Narrow"/>
              </a:endParaRPr>
            </a:p>
          </p:txBody>
        </p:sp>
        <p:sp>
          <p:nvSpPr>
            <p:cNvPr id="101" name="Google Shape;101;p2"/>
            <p:cNvSpPr txBox="1"/>
            <p:nvPr/>
          </p:nvSpPr>
          <p:spPr>
            <a:xfrm>
              <a:off x="248582" y="5238354"/>
              <a:ext cx="3729226" cy="1599662"/>
            </a:xfrm>
            <a:prstGeom prst="rect">
              <a:avLst/>
            </a:prstGeom>
            <a:solidFill>
              <a:srgbClr val="B7CCE4"/>
            </a:solidFill>
            <a:ln cap="flat" cmpd="sng" w="635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600">
                  <a:solidFill>
                    <a:srgbClr val="000000"/>
                  </a:solidFill>
                  <a:latin typeface="Arial"/>
                  <a:ea typeface="Arial"/>
                  <a:cs typeface="Arial"/>
                  <a:sym typeface="Arial"/>
                </a:rPr>
                <a:t>Akibat</a:t>
              </a:r>
              <a:endParaRPr sz="28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upaya kerjasama dan kolaborasi pemerintah Provinsi dengan Badan Usaha /BUMN dibidang kemasyarakatan dan Sumber Daya Manusia, yang tentunya berdampak pada kinerja Pemerintah Provinsi Sumatera Selatan. </a:t>
              </a:r>
              <a:endParaRPr sz="2800">
                <a:solidFill>
                  <a:schemeClr val="dk1"/>
                </a:solidFill>
                <a:latin typeface="Arial Narrow"/>
                <a:ea typeface="Arial Narrow"/>
                <a:cs typeface="Arial Narrow"/>
                <a:sym typeface="Arial Narrow"/>
              </a:endParaRPr>
            </a:p>
          </p:txBody>
        </p:sp>
        <p:sp>
          <p:nvSpPr>
            <p:cNvPr id="102" name="Google Shape;102;p2"/>
            <p:cNvSpPr txBox="1"/>
            <p:nvPr/>
          </p:nvSpPr>
          <p:spPr>
            <a:xfrm>
              <a:off x="7307910" y="3830993"/>
              <a:ext cx="1328933" cy="498543"/>
            </a:xfrm>
            <a:prstGeom prst="rect">
              <a:avLst/>
            </a:prstGeom>
            <a:noFill/>
            <a:ln>
              <a:noFill/>
            </a:ln>
          </p:spPr>
          <p:txBody>
            <a:bodyPr anchorCtr="0" anchor="t" bIns="0" lIns="0" spcFirstLastPara="1" rIns="0" wrap="square" tIns="16925">
              <a:spAutoFit/>
            </a:bodyPr>
            <a:lstStyle/>
            <a:p>
              <a:pPr indent="0" lvl="0" marL="18415" marR="0" rtl="0" algn="l">
                <a:spcBef>
                  <a:spcPts val="0"/>
                </a:spcBef>
                <a:spcAft>
                  <a:spcPts val="0"/>
                </a:spcAft>
                <a:buNone/>
              </a:pPr>
              <a:r>
                <a:rPr lang="en-US" sz="4000">
                  <a:solidFill>
                    <a:srgbClr val="FF0000"/>
                  </a:solidFill>
                  <a:latin typeface="Helvetica Neue"/>
                  <a:ea typeface="Helvetica Neue"/>
                  <a:cs typeface="Helvetica Neue"/>
                  <a:sym typeface="Helvetica Neue"/>
                </a:rPr>
                <a:t>GAP</a:t>
              </a:r>
              <a:endParaRPr sz="2000">
                <a:solidFill>
                  <a:schemeClr val="dk1"/>
                </a:solidFill>
                <a:latin typeface="Arial Narrow"/>
                <a:ea typeface="Arial Narrow"/>
                <a:cs typeface="Arial Narrow"/>
                <a:sym typeface="Arial Narrow"/>
              </a:endParaRPr>
            </a:p>
          </p:txBody>
        </p:sp>
        <p:sp>
          <p:nvSpPr>
            <p:cNvPr id="103" name="Google Shape;103;p2"/>
            <p:cNvSpPr txBox="1"/>
            <p:nvPr/>
          </p:nvSpPr>
          <p:spPr>
            <a:xfrm>
              <a:off x="7583452" y="4599787"/>
              <a:ext cx="4106411" cy="256009"/>
            </a:xfrm>
            <a:prstGeom prst="rect">
              <a:avLst/>
            </a:prstGeom>
            <a:noFill/>
            <a:ln>
              <a:noFill/>
            </a:ln>
          </p:spPr>
          <p:txBody>
            <a:bodyPr anchorCtr="0" anchor="t" bIns="0" lIns="0" spcFirstLastPara="1" rIns="0" wrap="square" tIns="16925">
              <a:spAutoFit/>
            </a:bodyPr>
            <a:lstStyle/>
            <a:p>
              <a:pPr indent="0" lvl="0" marL="0" marR="0" rtl="0" algn="ctr">
                <a:spcBef>
                  <a:spcPts val="0"/>
                </a:spcBef>
                <a:spcAft>
                  <a:spcPts val="0"/>
                </a:spcAft>
                <a:buNone/>
              </a:pPr>
              <a:r>
                <a:rPr b="1" lang="en-US" sz="2000">
                  <a:solidFill>
                    <a:srgbClr val="FF0000"/>
                  </a:solidFill>
                  <a:latin typeface="Helvetica Neue"/>
                  <a:ea typeface="Helvetica Neue"/>
                  <a:cs typeface="Helvetica Neue"/>
                  <a:sym typeface="Helvetica Neue"/>
                </a:rPr>
                <a:t>ALTERNATIF SOLUSI DAN SOLUSI UTAMA</a:t>
              </a:r>
              <a:endParaRPr sz="2000">
                <a:solidFill>
                  <a:schemeClr val="dk1"/>
                </a:solidFill>
                <a:latin typeface="Arial Narrow"/>
                <a:ea typeface="Arial Narrow"/>
                <a:cs typeface="Arial Narrow"/>
                <a:sym typeface="Arial Narrow"/>
              </a:endParaRPr>
            </a:p>
          </p:txBody>
        </p:sp>
        <p:sp>
          <p:nvSpPr>
            <p:cNvPr id="104" name="Google Shape;104;p2"/>
            <p:cNvSpPr txBox="1"/>
            <p:nvPr/>
          </p:nvSpPr>
          <p:spPr>
            <a:xfrm>
              <a:off x="1533721" y="775928"/>
              <a:ext cx="2010310" cy="498543"/>
            </a:xfrm>
            <a:prstGeom prst="rect">
              <a:avLst/>
            </a:prstGeom>
            <a:noFill/>
            <a:ln>
              <a:noFill/>
            </a:ln>
          </p:spPr>
          <p:txBody>
            <a:bodyPr anchorCtr="0" anchor="t" bIns="0" lIns="0" spcFirstLastPara="1" rIns="0" wrap="square" tIns="16925">
              <a:spAutoFit/>
            </a:bodyPr>
            <a:lstStyle/>
            <a:p>
              <a:pPr indent="0" lvl="0" marL="18415" marR="0" rtl="0" algn="l">
                <a:spcBef>
                  <a:spcPts val="0"/>
                </a:spcBef>
                <a:spcAft>
                  <a:spcPts val="0"/>
                </a:spcAft>
                <a:buNone/>
              </a:pPr>
              <a:r>
                <a:rPr lang="en-US" sz="4000">
                  <a:solidFill>
                    <a:srgbClr val="FF0000"/>
                  </a:solidFill>
                  <a:latin typeface="Helvetica Neue"/>
                  <a:ea typeface="Helvetica Neue"/>
                  <a:cs typeface="Helvetica Neue"/>
                  <a:sym typeface="Helvetica Neue"/>
                </a:rPr>
                <a:t>Penyebab</a:t>
              </a:r>
              <a:endParaRPr sz="2000">
                <a:solidFill>
                  <a:schemeClr val="dk1"/>
                </a:solidFill>
                <a:latin typeface="Arial Narrow"/>
                <a:ea typeface="Arial Narrow"/>
                <a:cs typeface="Arial Narrow"/>
                <a:sym typeface="Arial Narrow"/>
              </a:endParaRPr>
            </a:p>
          </p:txBody>
        </p:sp>
        <p:sp>
          <p:nvSpPr>
            <p:cNvPr id="105" name="Google Shape;105;p2"/>
            <p:cNvSpPr/>
            <p:nvPr/>
          </p:nvSpPr>
          <p:spPr>
            <a:xfrm flipH="1" rot="-7282452">
              <a:off x="7529590" y="3125626"/>
              <a:ext cx="780264" cy="1827581"/>
            </a:xfrm>
            <a:prstGeom prst="curvedLeftArrow">
              <a:avLst>
                <a:gd fmla="val 25000" name="adj1"/>
                <a:gd fmla="val 50000" name="adj2"/>
                <a:gd fmla="val 25000" name="adj3"/>
              </a:avLst>
            </a:prstGeom>
            <a:solidFill>
              <a:srgbClr val="95373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200">
                <a:solidFill>
                  <a:schemeClr val="lt1"/>
                </a:solidFill>
                <a:latin typeface="Calibri"/>
                <a:ea typeface="Calibri"/>
                <a:cs typeface="Calibri"/>
                <a:sym typeface="Calibri"/>
              </a:endParaRPr>
            </a:p>
          </p:txBody>
        </p:sp>
        <p:sp>
          <p:nvSpPr>
            <p:cNvPr id="106" name="Google Shape;106;p2"/>
            <p:cNvSpPr/>
            <p:nvPr/>
          </p:nvSpPr>
          <p:spPr>
            <a:xfrm rot="-5400000">
              <a:off x="3697068" y="2874738"/>
              <a:ext cx="1149620" cy="406311"/>
            </a:xfrm>
            <a:prstGeom prst="upArrow">
              <a:avLst>
                <a:gd fmla="val 50000" name="adj1"/>
                <a:gd fmla="val 50000" name="adj2"/>
              </a:avLst>
            </a:prstGeom>
            <a:solidFill>
              <a:srgbClr val="95373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200">
                <a:solidFill>
                  <a:schemeClr val="lt1"/>
                </a:solidFill>
                <a:latin typeface="Calibri"/>
                <a:ea typeface="Calibri"/>
                <a:cs typeface="Calibri"/>
                <a:sym typeface="Calibri"/>
              </a:endParaRPr>
            </a:p>
          </p:txBody>
        </p:sp>
        <p:sp>
          <p:nvSpPr>
            <p:cNvPr id="107" name="Google Shape;107;p2"/>
            <p:cNvSpPr/>
            <p:nvPr/>
          </p:nvSpPr>
          <p:spPr>
            <a:xfrm rot="-7579464">
              <a:off x="4056601" y="4994660"/>
              <a:ext cx="931832" cy="843414"/>
            </a:xfrm>
            <a:prstGeom prst="upArrow">
              <a:avLst>
                <a:gd fmla="val 50000" name="adj1"/>
                <a:gd fmla="val 50000" name="adj2"/>
              </a:avLst>
            </a:prstGeom>
            <a:solidFill>
              <a:srgbClr val="95373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200">
                <a:solidFill>
                  <a:schemeClr val="lt1"/>
                </a:solidFill>
                <a:latin typeface="Calibri"/>
                <a:ea typeface="Calibri"/>
                <a:cs typeface="Calibri"/>
                <a:sym typeface="Calibri"/>
              </a:endParaRPr>
            </a:p>
          </p:txBody>
        </p:sp>
        <p:sp>
          <p:nvSpPr>
            <p:cNvPr id="108" name="Google Shape;108;p2"/>
            <p:cNvSpPr txBox="1"/>
            <p:nvPr/>
          </p:nvSpPr>
          <p:spPr>
            <a:xfrm>
              <a:off x="583114" y="0"/>
              <a:ext cx="11410950" cy="702677"/>
            </a:xfrm>
            <a:prstGeom prst="rect">
              <a:avLst/>
            </a:prstGeom>
            <a:noFill/>
            <a:ln>
              <a:noFill/>
            </a:ln>
          </p:spPr>
          <p:txBody>
            <a:bodyPr anchorCtr="0" anchor="t" bIns="0" lIns="0" spcFirstLastPara="1" rIns="0" wrap="square" tIns="16925">
              <a:spAutoFit/>
            </a:bodyPr>
            <a:lstStyle/>
            <a:p>
              <a:pPr indent="0" lvl="0" marL="173990" marR="0" rtl="0" algn="ctr">
                <a:spcBef>
                  <a:spcPts val="0"/>
                </a:spcBef>
                <a:spcAft>
                  <a:spcPts val="0"/>
                </a:spcAft>
                <a:buNone/>
              </a:pPr>
              <a:r>
                <a:rPr b="1" lang="en-US" sz="2800">
                  <a:solidFill>
                    <a:srgbClr val="000000"/>
                  </a:solidFill>
                  <a:latin typeface="Arial"/>
                  <a:ea typeface="Arial"/>
                  <a:cs typeface="Arial"/>
                  <a:sym typeface="Arial"/>
                </a:rPr>
                <a:t>ALUR PIKIR </a:t>
              </a:r>
              <a:r>
                <a:rPr b="1" i="1" lang="en-US" sz="2800">
                  <a:solidFill>
                    <a:srgbClr val="000000"/>
                  </a:solidFill>
                  <a:latin typeface="Arial"/>
                  <a:ea typeface="Arial"/>
                  <a:cs typeface="Arial"/>
                  <a:sym typeface="Arial"/>
                </a:rPr>
                <a:t>- DIAGRAM MAP DAN </a:t>
              </a:r>
              <a:endParaRPr sz="2000">
                <a:solidFill>
                  <a:schemeClr val="dk1"/>
                </a:solidFill>
                <a:latin typeface="Arial Narrow"/>
                <a:ea typeface="Arial Narrow"/>
                <a:cs typeface="Arial Narrow"/>
                <a:sym typeface="Arial Narrow"/>
              </a:endParaRPr>
            </a:p>
            <a:p>
              <a:pPr indent="0" lvl="0" marL="173990" marR="0" rtl="0" algn="ctr">
                <a:spcBef>
                  <a:spcPts val="135"/>
                </a:spcBef>
                <a:spcAft>
                  <a:spcPts val="0"/>
                </a:spcAft>
                <a:buNone/>
              </a:pPr>
              <a:r>
                <a:rPr b="1" lang="en-US" sz="2800">
                  <a:solidFill>
                    <a:srgbClr val="000000"/>
                  </a:solidFill>
                  <a:latin typeface="Arial"/>
                  <a:ea typeface="Arial"/>
                  <a:cs typeface="Arial"/>
                  <a:sym typeface="Arial"/>
                </a:rPr>
                <a:t>GAGASAN INOVASI/ ALTERNATIF SOLUSI</a:t>
              </a:r>
              <a:endParaRPr sz="2000">
                <a:solidFill>
                  <a:schemeClr val="dk1"/>
                </a:solidFill>
                <a:latin typeface="Arial Narrow"/>
                <a:ea typeface="Arial Narrow"/>
                <a:cs typeface="Arial Narrow"/>
                <a:sym typeface="Arial Narrow"/>
              </a:endParaRPr>
            </a:p>
          </p:txBody>
        </p:sp>
        <p:sp>
          <p:nvSpPr>
            <p:cNvPr id="109" name="Google Shape;109;p2"/>
            <p:cNvSpPr/>
            <p:nvPr/>
          </p:nvSpPr>
          <p:spPr>
            <a:xfrm rot="1287459">
              <a:off x="8355241" y="4096158"/>
              <a:ext cx="593107" cy="484632"/>
            </a:xfrm>
            <a:prstGeom prst="rightArrow">
              <a:avLst>
                <a:gd fmla="val 50000" name="adj1"/>
                <a:gd fmla="val 50000" name="adj2"/>
              </a:avLst>
            </a:prstGeom>
            <a:solidFill>
              <a:srgbClr val="953734"/>
            </a:solidFill>
            <a:ln cap="flat" cmpd="sng" w="25400">
              <a:solidFill>
                <a:srgbClr val="9537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200">
                <a:solidFill>
                  <a:schemeClr val="lt1"/>
                </a:solidFill>
                <a:latin typeface="Calibri"/>
                <a:ea typeface="Calibri"/>
                <a:cs typeface="Calibri"/>
                <a:sym typeface="Calibri"/>
              </a:endParaRPr>
            </a:p>
          </p:txBody>
        </p:sp>
        <p:sp>
          <p:nvSpPr>
            <p:cNvPr id="110" name="Google Shape;110;p2"/>
            <p:cNvSpPr txBox="1"/>
            <p:nvPr/>
          </p:nvSpPr>
          <p:spPr>
            <a:xfrm>
              <a:off x="44408" y="1415553"/>
              <a:ext cx="4113144" cy="3823686"/>
            </a:xfrm>
            <a:prstGeom prst="rect">
              <a:avLst/>
            </a:prstGeom>
            <a:solidFill>
              <a:srgbClr val="F2DADA"/>
            </a:solidFill>
            <a:ln cap="flat" cmpd="sng" w="635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Arial Narrow"/>
                  <a:ea typeface="Arial Narrow"/>
                  <a:cs typeface="Arial Narrow"/>
                  <a:sym typeface="Arial Narrow"/>
                </a:rPr>
                <a:t>Sumber Daya Manusia yang Tidak Seimbang. </a:t>
              </a:r>
              <a:endParaRPr sz="2000">
                <a:solidFill>
                  <a:schemeClr val="dk1"/>
                </a:solidFill>
                <a:latin typeface="Arial Narrow"/>
                <a:ea typeface="Arial Narrow"/>
                <a:cs typeface="Arial Narrow"/>
                <a:sym typeface="Arial Narrow"/>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Arial Narrow"/>
                  <a:ea typeface="Arial Narrow"/>
                  <a:cs typeface="Arial Narrow"/>
                  <a:sym typeface="Arial Narrow"/>
                </a:rPr>
                <a:t>Proses Komunikasi yang lambat.</a:t>
              </a:r>
              <a:endParaRPr sz="2000">
                <a:solidFill>
                  <a:schemeClr val="dk1"/>
                </a:solidFill>
                <a:latin typeface="Arial Narrow"/>
                <a:ea typeface="Arial Narrow"/>
                <a:cs typeface="Arial Narrow"/>
                <a:sym typeface="Arial Narrow"/>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Arial Narrow"/>
                  <a:ea typeface="Arial Narrow"/>
                  <a:cs typeface="Arial Narrow"/>
                  <a:sym typeface="Arial Narrow"/>
                </a:rPr>
                <a:t>Keterbatasan fasilitas atau infrastruktur lainnya.</a:t>
              </a:r>
              <a:endParaRPr sz="2000">
                <a:solidFill>
                  <a:schemeClr val="dk1"/>
                </a:solidFill>
                <a:latin typeface="Arial Narrow"/>
                <a:ea typeface="Arial Narrow"/>
                <a:cs typeface="Arial Narrow"/>
                <a:sym typeface="Arial Narrow"/>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Arial Narrow"/>
                  <a:ea typeface="Arial Narrow"/>
                  <a:cs typeface="Arial Narrow"/>
                  <a:sym typeface="Arial Narrow"/>
                </a:rPr>
                <a:t>Regulasi pemerintah yang mendukung fleksibilitas BUMN dalam berpartisipasi dalam program kemasyarakatan belum tersedia.</a:t>
              </a:r>
              <a:endParaRPr sz="2000">
                <a:solidFill>
                  <a:schemeClr val="dk1"/>
                </a:solidFill>
                <a:latin typeface="Arial Narrow"/>
                <a:ea typeface="Arial Narrow"/>
                <a:cs typeface="Arial Narrow"/>
                <a:sym typeface="Arial Narrow"/>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Arial Narrow"/>
                  <a:ea typeface="Arial Narrow"/>
                  <a:cs typeface="Arial Narrow"/>
                  <a:sym typeface="Arial Narrow"/>
                </a:rPr>
                <a:t>Keterbatasan anggaran </a:t>
              </a:r>
              <a:endParaRPr sz="2000">
                <a:solidFill>
                  <a:schemeClr val="dk1"/>
                </a:solidFill>
                <a:latin typeface="Arial Narrow"/>
                <a:ea typeface="Arial Narrow"/>
                <a:cs typeface="Arial Narrow"/>
                <a:sym typeface="Arial Narrow"/>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Arial Narrow"/>
                  <a:ea typeface="Arial Narrow"/>
                  <a:cs typeface="Arial Narrow"/>
                  <a:sym typeface="Arial Narrow"/>
                </a:rPr>
                <a:t>Komitmen kerja yang rendah dalam melaksanakan program kemitraan.</a:t>
              </a:r>
              <a:endParaRPr sz="2000">
                <a:solidFill>
                  <a:schemeClr val="dk1"/>
                </a:solidFill>
                <a:latin typeface="Arial Narrow"/>
                <a:ea typeface="Arial Narrow"/>
                <a:cs typeface="Arial Narrow"/>
                <a:sym typeface="Arial Narrow"/>
              </a:endParaRPr>
            </a:p>
          </p:txBody>
        </p:sp>
        <p:sp>
          <p:nvSpPr>
            <p:cNvPr id="111" name="Google Shape;111;p2"/>
            <p:cNvSpPr txBox="1"/>
            <p:nvPr/>
          </p:nvSpPr>
          <p:spPr>
            <a:xfrm>
              <a:off x="4563444" y="712558"/>
              <a:ext cx="2541299" cy="401530"/>
            </a:xfrm>
            <a:prstGeom prst="rect">
              <a:avLst/>
            </a:prstGeom>
            <a:noFill/>
            <a:ln>
              <a:noFill/>
            </a:ln>
          </p:spPr>
          <p:txBody>
            <a:bodyPr anchorCtr="0" anchor="t" bIns="0" lIns="0" spcFirstLastPara="1" rIns="0" wrap="square" tIns="16925">
              <a:spAutoFit/>
            </a:bodyPr>
            <a:lstStyle/>
            <a:p>
              <a:pPr indent="0" lvl="0" marL="18415" marR="0" rtl="0" algn="l">
                <a:spcBef>
                  <a:spcPts val="0"/>
                </a:spcBef>
                <a:spcAft>
                  <a:spcPts val="0"/>
                </a:spcAft>
                <a:buNone/>
              </a:pPr>
              <a:r>
                <a:rPr lang="en-US" sz="3200">
                  <a:solidFill>
                    <a:srgbClr val="FF0000"/>
                  </a:solidFill>
                  <a:latin typeface="Helvetica Neue"/>
                  <a:ea typeface="Helvetica Neue"/>
                  <a:cs typeface="Helvetica Neue"/>
                  <a:sym typeface="Helvetica Neue"/>
                </a:rPr>
                <a:t>Kondisi saat ini</a:t>
              </a:r>
              <a:endParaRPr sz="2000">
                <a:solidFill>
                  <a:schemeClr val="dk1"/>
                </a:solidFill>
                <a:latin typeface="Arial Narrow"/>
                <a:ea typeface="Arial Narrow"/>
                <a:cs typeface="Arial Narrow"/>
                <a:sym typeface="Arial Narrow"/>
              </a:endParaRPr>
            </a:p>
          </p:txBody>
        </p:sp>
        <p:sp>
          <p:nvSpPr>
            <p:cNvPr id="112" name="Google Shape;112;p2"/>
            <p:cNvSpPr txBox="1"/>
            <p:nvPr/>
          </p:nvSpPr>
          <p:spPr>
            <a:xfrm>
              <a:off x="8259775" y="712558"/>
              <a:ext cx="3734289" cy="401530"/>
            </a:xfrm>
            <a:prstGeom prst="rect">
              <a:avLst/>
            </a:prstGeom>
            <a:noFill/>
            <a:ln>
              <a:noFill/>
            </a:ln>
          </p:spPr>
          <p:txBody>
            <a:bodyPr anchorCtr="0" anchor="t" bIns="0" lIns="0" spcFirstLastPara="1" rIns="0" wrap="square" tIns="16925">
              <a:spAutoFit/>
            </a:bodyPr>
            <a:lstStyle/>
            <a:p>
              <a:pPr indent="0" lvl="0" marL="18415" marR="0" rtl="0" algn="l">
                <a:spcBef>
                  <a:spcPts val="0"/>
                </a:spcBef>
                <a:spcAft>
                  <a:spcPts val="0"/>
                </a:spcAft>
                <a:buNone/>
              </a:pPr>
              <a:r>
                <a:rPr lang="en-US" sz="3200">
                  <a:solidFill>
                    <a:srgbClr val="FF0000"/>
                  </a:solidFill>
                  <a:latin typeface="Helvetica Neue"/>
                  <a:ea typeface="Helvetica Neue"/>
                  <a:cs typeface="Helvetica Neue"/>
                  <a:sym typeface="Helvetica Neue"/>
                </a:rPr>
                <a:t>Kondisi yang  diinginkan</a:t>
              </a:r>
              <a:endParaRPr sz="2000">
                <a:solidFill>
                  <a:schemeClr val="dk1"/>
                </a:solidFill>
                <a:latin typeface="Arial Narrow"/>
                <a:ea typeface="Arial Narrow"/>
                <a:cs typeface="Arial Narrow"/>
                <a:sym typeface="Arial Narrow"/>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20"/>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371" name="Google Shape;371;p20"/>
          <p:cNvSpPr txBox="1"/>
          <p:nvPr>
            <p:ph type="title"/>
          </p:nvPr>
        </p:nvSpPr>
        <p:spPr>
          <a:xfrm>
            <a:off x="228600" y="123063"/>
            <a:ext cx="15773400" cy="61555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0" i="0" lang="en-US" sz="4000">
                <a:solidFill>
                  <a:srgbClr val="3175C5"/>
                </a:solidFill>
              </a:rPr>
              <a:t>KEPEMIMPINAN STRATEGIS </a:t>
            </a:r>
            <a:endParaRPr sz="4000"/>
          </a:p>
        </p:txBody>
      </p:sp>
      <p:pic>
        <p:nvPicPr>
          <p:cNvPr id="372" name="Google Shape;372;p20"/>
          <p:cNvPicPr preferRelativeResize="0"/>
          <p:nvPr/>
        </p:nvPicPr>
        <p:blipFill rotWithShape="1">
          <a:blip r:embed="rId4">
            <a:alphaModFix/>
          </a:blip>
          <a:srcRect b="0" l="0" r="0" t="0"/>
          <a:stretch/>
        </p:blipFill>
        <p:spPr>
          <a:xfrm>
            <a:off x="1373598" y="2171700"/>
            <a:ext cx="8380002" cy="6858749"/>
          </a:xfrm>
          <a:prstGeom prst="rect">
            <a:avLst/>
          </a:prstGeom>
          <a:noFill/>
          <a:ln>
            <a:noFill/>
          </a:ln>
        </p:spPr>
      </p:pic>
      <p:sp>
        <p:nvSpPr>
          <p:cNvPr id="373" name="Google Shape;373;p20"/>
          <p:cNvSpPr/>
          <p:nvPr/>
        </p:nvSpPr>
        <p:spPr>
          <a:xfrm>
            <a:off x="1058840" y="1380842"/>
            <a:ext cx="4504759" cy="578428"/>
          </a:xfrm>
          <a:prstGeom prst="rect">
            <a:avLst/>
          </a:prstGeom>
          <a:noFill/>
          <a:ln>
            <a:noFill/>
          </a:ln>
        </p:spPr>
        <p:txBody>
          <a:bodyPr anchorCtr="0" anchor="t" bIns="45700" lIns="91425" spcFirstLastPara="1" rIns="91425" wrap="square" tIns="45700">
            <a:spAutoFit/>
          </a:bodyPr>
          <a:lstStyle/>
          <a:p>
            <a:pPr indent="0" lvl="0" marL="228600" marR="0" rtl="0" algn="just">
              <a:lnSpc>
                <a:spcPct val="150000"/>
              </a:lnSpc>
              <a:spcBef>
                <a:spcPts val="0"/>
              </a:spcBef>
              <a:spcAft>
                <a:spcPts val="0"/>
              </a:spcAft>
              <a:buNone/>
            </a:pPr>
            <a:r>
              <a:rPr b="1" lang="en-US" sz="2400">
                <a:solidFill>
                  <a:srgbClr val="000000"/>
                </a:solidFill>
                <a:latin typeface="Overlock"/>
                <a:ea typeface="Overlock"/>
                <a:cs typeface="Overlock"/>
                <a:sym typeface="Overlock"/>
              </a:rPr>
              <a:t>Strategi Pengelolaan Risiko</a:t>
            </a:r>
            <a:endParaRPr sz="2400">
              <a:solidFill>
                <a:srgbClr val="000000"/>
              </a:solidFill>
              <a:latin typeface="Overlock"/>
              <a:ea typeface="Overlock"/>
              <a:cs typeface="Overlock"/>
              <a:sym typeface="Overlock"/>
            </a:endParaRPr>
          </a:p>
        </p:txBody>
      </p:sp>
      <p:sp>
        <p:nvSpPr>
          <p:cNvPr id="374" name="Google Shape;374;p20"/>
          <p:cNvSpPr/>
          <p:nvPr/>
        </p:nvSpPr>
        <p:spPr>
          <a:xfrm>
            <a:off x="10134600" y="1380842"/>
            <a:ext cx="3619902" cy="657039"/>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rgbClr val="000000"/>
                </a:solidFill>
                <a:latin typeface="Overlock"/>
                <a:ea typeface="Overlock"/>
                <a:cs typeface="Overlock"/>
                <a:sym typeface="Overlock"/>
              </a:rPr>
              <a:t>Pemanfaatan Peluang</a:t>
            </a:r>
            <a:endParaRPr sz="2800">
              <a:solidFill>
                <a:srgbClr val="000000"/>
              </a:solidFill>
              <a:latin typeface="Overlock"/>
              <a:ea typeface="Overlock"/>
              <a:cs typeface="Overlock"/>
              <a:sym typeface="Overlock"/>
            </a:endParaRPr>
          </a:p>
        </p:txBody>
      </p:sp>
      <p:sp>
        <p:nvSpPr>
          <p:cNvPr id="375" name="Google Shape;375;p20"/>
          <p:cNvSpPr/>
          <p:nvPr/>
        </p:nvSpPr>
        <p:spPr>
          <a:xfrm>
            <a:off x="10134600" y="4225461"/>
            <a:ext cx="6282915" cy="1303370"/>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rgbClr val="000000"/>
                </a:solidFill>
                <a:latin typeface="Overlock"/>
                <a:ea typeface="Overlock"/>
                <a:cs typeface="Overlock"/>
                <a:sym typeface="Overlock"/>
              </a:rPr>
              <a:t>Pengelolaan sumber daya secara efektif dan efisien</a:t>
            </a:r>
            <a:endParaRPr sz="2800">
              <a:solidFill>
                <a:srgbClr val="000000"/>
              </a:solidFill>
              <a:latin typeface="Overlock"/>
              <a:ea typeface="Overlock"/>
              <a:cs typeface="Overlock"/>
              <a:sym typeface="Overlock"/>
            </a:endParaRPr>
          </a:p>
        </p:txBody>
      </p:sp>
      <p:sp>
        <p:nvSpPr>
          <p:cNvPr id="376" name="Google Shape;376;p20"/>
          <p:cNvSpPr/>
          <p:nvPr/>
        </p:nvSpPr>
        <p:spPr>
          <a:xfrm>
            <a:off x="10363200" y="2171700"/>
            <a:ext cx="6324600" cy="1631216"/>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228600" lvl="0" marL="228600" marR="0" rtl="0" algn="just">
              <a:spcBef>
                <a:spcPts val="0"/>
              </a:spcBef>
              <a:spcAft>
                <a:spcPts val="0"/>
              </a:spcAft>
              <a:buClr>
                <a:schemeClr val="dk1"/>
              </a:buClr>
              <a:buSzPts val="1000"/>
              <a:buFont typeface="Calibri"/>
              <a:buAutoNum type="arabicPeriod"/>
            </a:pPr>
            <a:r>
              <a:rPr lang="en-US" sz="2000">
                <a:solidFill>
                  <a:schemeClr val="dk1"/>
                </a:solidFill>
                <a:latin typeface="Arial"/>
                <a:ea typeface="Arial"/>
                <a:cs typeface="Arial"/>
                <a:sym typeface="Arial"/>
              </a:rPr>
              <a:t>Komitmen dan tekad pimpinan untuk mendukung proyek perubahan. </a:t>
            </a:r>
            <a:endParaRPr sz="2000">
              <a:solidFill>
                <a:schemeClr val="dk1"/>
              </a:solidFill>
              <a:latin typeface="Arial"/>
              <a:ea typeface="Arial"/>
              <a:cs typeface="Arial"/>
              <a:sym typeface="Arial"/>
            </a:endParaRPr>
          </a:p>
          <a:p>
            <a:pPr indent="-228600" lvl="0" marL="228600" marR="0" rtl="0" algn="just">
              <a:spcBef>
                <a:spcPts val="0"/>
              </a:spcBef>
              <a:spcAft>
                <a:spcPts val="0"/>
              </a:spcAft>
              <a:buClr>
                <a:schemeClr val="dk1"/>
              </a:buClr>
              <a:buSzPts val="1000"/>
              <a:buFont typeface="Calibri"/>
              <a:buAutoNum type="arabicPeriod"/>
            </a:pPr>
            <a:r>
              <a:rPr lang="en-US" sz="2000">
                <a:solidFill>
                  <a:schemeClr val="dk1"/>
                </a:solidFill>
                <a:latin typeface="Arial"/>
                <a:ea typeface="Arial"/>
                <a:cs typeface="Arial"/>
                <a:sym typeface="Arial"/>
              </a:rPr>
              <a:t>Dukungan Stakeholders Kunci (Dinas Koperasi dan UKM Provinsi Sumatera Selatan) </a:t>
            </a:r>
            <a:endParaRPr sz="2000">
              <a:solidFill>
                <a:schemeClr val="dk1"/>
              </a:solidFill>
              <a:latin typeface="Arial"/>
              <a:ea typeface="Arial"/>
              <a:cs typeface="Arial"/>
              <a:sym typeface="Arial"/>
            </a:endParaRPr>
          </a:p>
          <a:p>
            <a:pPr indent="-228600" lvl="0" marL="228600" marR="0" rtl="0" algn="just">
              <a:spcBef>
                <a:spcPts val="0"/>
              </a:spcBef>
              <a:spcAft>
                <a:spcPts val="0"/>
              </a:spcAft>
              <a:buClr>
                <a:schemeClr val="dk1"/>
              </a:buClr>
              <a:buSzPts val="1000"/>
              <a:buFont typeface="Calibri"/>
              <a:buAutoNum type="arabicPeriod"/>
            </a:pPr>
            <a:r>
              <a:rPr lang="en-US" sz="2000">
                <a:solidFill>
                  <a:schemeClr val="dk1"/>
                </a:solidFill>
                <a:latin typeface="Arial"/>
                <a:ea typeface="Arial"/>
                <a:cs typeface="Arial"/>
                <a:sym typeface="Arial"/>
              </a:rPr>
              <a:t>Kerjasama dengan pihak swasta  </a:t>
            </a:r>
            <a:endParaRPr sz="2000">
              <a:solidFill>
                <a:schemeClr val="dk1"/>
              </a:solidFill>
              <a:latin typeface="Arial"/>
              <a:ea typeface="Arial"/>
              <a:cs typeface="Arial"/>
              <a:sym typeface="Arial"/>
            </a:endParaRPr>
          </a:p>
        </p:txBody>
      </p:sp>
      <p:sp>
        <p:nvSpPr>
          <p:cNvPr id="377" name="Google Shape;377;p20"/>
          <p:cNvSpPr/>
          <p:nvPr/>
        </p:nvSpPr>
        <p:spPr>
          <a:xfrm>
            <a:off x="10134600" y="5643600"/>
            <a:ext cx="6553200" cy="1426031"/>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228600" lvl="0" marL="228600" marR="0" rtl="0" algn="just">
              <a:spcBef>
                <a:spcPts val="0"/>
              </a:spcBef>
              <a:spcAft>
                <a:spcPts val="0"/>
              </a:spcAft>
              <a:buClr>
                <a:srgbClr val="000000"/>
              </a:buClr>
              <a:buSzPts val="2000"/>
              <a:buFont typeface="Calibri"/>
              <a:buAutoNum type="arabicPeriod"/>
            </a:pPr>
            <a:r>
              <a:rPr lang="en-US" sz="2000">
                <a:solidFill>
                  <a:srgbClr val="000000"/>
                </a:solidFill>
                <a:latin typeface="Arial"/>
                <a:ea typeface="Arial"/>
                <a:cs typeface="Arial"/>
                <a:sym typeface="Arial"/>
              </a:rPr>
              <a:t>Perencanaan kegiatan Proyek perubahan dan tata kelola Tim Efektif ;</a:t>
            </a:r>
            <a:endParaRPr sz="2000">
              <a:solidFill>
                <a:srgbClr val="000000"/>
              </a:solidFill>
              <a:latin typeface="Arial"/>
              <a:ea typeface="Arial"/>
              <a:cs typeface="Arial"/>
              <a:sym typeface="Arial"/>
            </a:endParaRPr>
          </a:p>
          <a:p>
            <a:pPr indent="-228600" lvl="0" marL="228600" marR="0" rtl="0" algn="just">
              <a:spcBef>
                <a:spcPts val="800"/>
              </a:spcBef>
              <a:spcAft>
                <a:spcPts val="0"/>
              </a:spcAft>
              <a:buClr>
                <a:srgbClr val="000000"/>
              </a:buClr>
              <a:buSzPts val="2000"/>
              <a:buFont typeface="Calibri"/>
              <a:buAutoNum type="arabicPeriod"/>
            </a:pPr>
            <a:r>
              <a:rPr lang="en-US" sz="2000">
                <a:solidFill>
                  <a:srgbClr val="000000"/>
                </a:solidFill>
                <a:latin typeface="Arial"/>
                <a:ea typeface="Arial"/>
                <a:cs typeface="Arial"/>
                <a:sym typeface="Arial"/>
              </a:rPr>
              <a:t>Pemanfaatan Teknologi Media sosial/online selama pelaksanaan kegiatan.</a:t>
            </a:r>
            <a:endParaRPr sz="200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21"/>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383" name="Google Shape;383;p21"/>
          <p:cNvSpPr txBox="1"/>
          <p:nvPr>
            <p:ph type="title"/>
          </p:nvPr>
        </p:nvSpPr>
        <p:spPr>
          <a:xfrm>
            <a:off x="228600" y="123063"/>
            <a:ext cx="15773400" cy="27699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0" lang="en-US" sz="1800" u="none" strike="noStrike">
                <a:solidFill>
                  <a:srgbClr val="3175C5"/>
                </a:solidFill>
                <a:latin typeface="Trebuchet MS"/>
                <a:ea typeface="Trebuchet MS"/>
                <a:cs typeface="Trebuchet MS"/>
                <a:sym typeface="Trebuchet MS"/>
              </a:rPr>
              <a:t>PEMANFAATAN MATA PELATIHAN PILIHAN DALAM IMPLEMENTASI PROYEK PERUBAHAN </a:t>
            </a:r>
            <a:endParaRPr/>
          </a:p>
        </p:txBody>
      </p:sp>
      <p:graphicFrame>
        <p:nvGraphicFramePr>
          <p:cNvPr id="384" name="Google Shape;384;p21"/>
          <p:cNvGraphicFramePr/>
          <p:nvPr/>
        </p:nvGraphicFramePr>
        <p:xfrm>
          <a:off x="838200" y="601434"/>
          <a:ext cx="3000000" cy="3000000"/>
        </p:xfrm>
        <a:graphic>
          <a:graphicData uri="http://schemas.openxmlformats.org/drawingml/2006/table">
            <a:tbl>
              <a:tblPr>
                <a:noFill/>
                <a:tableStyleId>{3EE57EA0-B22F-4A60-95A3-C79FB0FA5840}</a:tableStyleId>
              </a:tblPr>
              <a:tblGrid>
                <a:gridCol w="533400"/>
                <a:gridCol w="2193275"/>
                <a:gridCol w="1819575"/>
                <a:gridCol w="1628475"/>
                <a:gridCol w="6791975"/>
                <a:gridCol w="2432850"/>
                <a:gridCol w="1371600"/>
              </a:tblGrid>
              <a:tr h="505800">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No.</a:t>
                      </a:r>
                      <a:endParaRPr sz="1600" u="none" cap="none" strike="noStrike">
                        <a:latin typeface="Calibri"/>
                        <a:ea typeface="Calibri"/>
                        <a:cs typeface="Calibri"/>
                        <a:sym typeface="Calibri"/>
                      </a:endParaRPr>
                    </a:p>
                  </a:txBody>
                  <a:tcPr marT="0" marB="0" marR="65975" marL="65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Judul </a:t>
                      </a:r>
                      <a:endParaRPr sz="1600" u="none" cap="none" strike="noStrike">
                        <a:latin typeface="Calibri"/>
                        <a:ea typeface="Calibri"/>
                        <a:cs typeface="Calibri"/>
                        <a:sym typeface="Calibri"/>
                      </a:endParaRPr>
                    </a:p>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Proyek Perubahan</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Mata Pelatihan</a:t>
                      </a:r>
                      <a:endParaRPr sz="1600" u="none" cap="none" strike="noStrike">
                        <a:latin typeface="Calibri"/>
                        <a:ea typeface="Calibri"/>
                        <a:cs typeface="Calibri"/>
                        <a:sym typeface="Calibri"/>
                      </a:endParaRPr>
                    </a:p>
                  </a:txBody>
                  <a:tcPr marT="0" marB="0" marR="65975" marL="65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Jalur Pembelajaran</a:t>
                      </a:r>
                      <a:endParaRPr sz="1600" u="none" cap="none" strike="noStrike">
                        <a:latin typeface="Calibri"/>
                        <a:ea typeface="Calibri"/>
                        <a:cs typeface="Calibri"/>
                        <a:sym typeface="Calibri"/>
                      </a:endParaRPr>
                    </a:p>
                  </a:txBody>
                  <a:tcPr marT="0" marB="0" marR="65975" marL="65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Hubungan dgn Proyek/Aksi Perubahan</a:t>
                      </a:r>
                      <a:endParaRPr sz="1600" u="none" cap="none" strike="noStrike">
                        <a:latin typeface="Calibri"/>
                        <a:ea typeface="Calibri"/>
                        <a:cs typeface="Calibri"/>
                        <a:sym typeface="Calibri"/>
                      </a:endParaRPr>
                    </a:p>
                  </a:txBody>
                  <a:tcPr marT="0" marB="0" marR="65975" marL="65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Bukti</a:t>
                      </a:r>
                      <a:endParaRPr sz="1600" u="none" cap="none" strike="noStrike">
                        <a:latin typeface="Calibri"/>
                        <a:ea typeface="Calibri"/>
                        <a:cs typeface="Calibri"/>
                        <a:sym typeface="Calibri"/>
                      </a:endParaRPr>
                    </a:p>
                  </a:txBody>
                  <a:tcPr marT="0" marB="0" marR="65975" marL="65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Sumber Pembelajaran</a:t>
                      </a:r>
                      <a:endParaRPr sz="1600" u="none" cap="none" strike="noStrike">
                        <a:latin typeface="Calibri"/>
                        <a:ea typeface="Calibri"/>
                        <a:cs typeface="Calibri"/>
                        <a:sym typeface="Calibri"/>
                      </a:endParaRPr>
                    </a:p>
                  </a:txBody>
                  <a:tcPr marT="0" marB="0" marR="65975" marL="65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r>
              <a:tr h="168600">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1</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 </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2</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3</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4</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5</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ctr">
                        <a:lnSpc>
                          <a:spcPct val="115000"/>
                        </a:lnSpc>
                        <a:spcBef>
                          <a:spcPts val="0"/>
                        </a:spcBef>
                        <a:spcAft>
                          <a:spcPts val="0"/>
                        </a:spcAft>
                        <a:buNone/>
                      </a:pPr>
                      <a:r>
                        <a:rPr b="1" lang="en-US" sz="1600" u="none" cap="none" strike="noStrike">
                          <a:latin typeface="Arial"/>
                          <a:ea typeface="Arial"/>
                          <a:cs typeface="Arial"/>
                          <a:sym typeface="Arial"/>
                        </a:rPr>
                        <a:t>6</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r>
              <a:tr h="1011600">
                <a:tc>
                  <a:txBody>
                    <a:bodyPr/>
                    <a:lstStyle/>
                    <a:p>
                      <a:pPr indent="0" lvl="0" marL="0" marR="0" rtl="0" algn="l">
                        <a:lnSpc>
                          <a:spcPct val="115000"/>
                        </a:lnSpc>
                        <a:spcBef>
                          <a:spcPts val="0"/>
                        </a:spcBef>
                        <a:spcAft>
                          <a:spcPts val="0"/>
                        </a:spcAft>
                        <a:buNone/>
                      </a:pPr>
                      <a:r>
                        <a:rPr lang="en-US" sz="1600" u="none" cap="none" strike="noStrike">
                          <a:latin typeface="Arial"/>
                          <a:ea typeface="Arial"/>
                          <a:cs typeface="Arial"/>
                          <a:sym typeface="Arial"/>
                        </a:rPr>
                        <a:t>1.</a:t>
                      </a:r>
                      <a:endParaRPr sz="1600" u="none" cap="none" strike="noStrike">
                        <a:latin typeface="Calibri"/>
                        <a:ea typeface="Calibri"/>
                        <a:cs typeface="Calibri"/>
                        <a:sym typeface="Calibri"/>
                      </a:endParaRPr>
                    </a:p>
                  </a:txBody>
                  <a:tcPr marT="0" marB="0" marR="65975" marL="65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rowSpan="4">
                  <a:txBody>
                    <a:bodyPr/>
                    <a:lstStyle/>
                    <a:p>
                      <a:pPr indent="0" lvl="0" marL="0" marR="0" rtl="0" algn="just">
                        <a:lnSpc>
                          <a:spcPct val="115000"/>
                        </a:lnSpc>
                        <a:spcBef>
                          <a:spcPts val="0"/>
                        </a:spcBef>
                        <a:spcAft>
                          <a:spcPts val="0"/>
                        </a:spcAft>
                        <a:buNone/>
                      </a:pPr>
                      <a:r>
                        <a:rPr b="1" lang="en-US" sz="1600" u="none" cap="none" strike="noStrike">
                          <a:latin typeface="Arial"/>
                          <a:ea typeface="Arial"/>
                          <a:cs typeface="Arial"/>
                          <a:sym typeface="Arial"/>
                        </a:rPr>
                        <a:t>“KELAKAR  PADU” KOLABORASI ANTARA PEMERINTAH DENGAN DUNIA USAHA DALAM MENINGKATKAN KESEJAHTERAAN MASYARAKAT DAN PENGEMBANGAN SDM DI PROVINSI SUMATERA SELATAN</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Membangun Branding yang Berkelanjutan Pada Organisasi Pemerintah (3 JP)</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Mandiri secara Online</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Mata pelatihan Membangun Branding Yang Berkelanjutan Pada Organisasi Pemerintah  melatih project leader untuk memiliki pemahaman bagaimana memulai Personal Branding yang Efektif sebagai ASN, Strategi Mengembangkan Branding Organisasi, Strategi Komunikasi Efektif dalam Pelayanan Publik dan  Personal Branding Brand untuk Organisasi</a:t>
                      </a:r>
                      <a:endParaRPr sz="1600" u="none" cap="none" strike="noStrike">
                        <a:latin typeface="Arial"/>
                        <a:ea typeface="Arial"/>
                        <a:cs typeface="Arial"/>
                        <a:sym typeface="Arial"/>
                      </a:endParaRPr>
                    </a:p>
                    <a:p>
                      <a:pPr indent="0" lvl="0" marL="0" marR="0" rtl="0" algn="just">
                        <a:lnSpc>
                          <a:spcPct val="115000"/>
                        </a:lnSpc>
                        <a:spcBef>
                          <a:spcPts val="0"/>
                        </a:spcBef>
                        <a:spcAft>
                          <a:spcPts val="0"/>
                        </a:spcAft>
                        <a:buNone/>
                      </a:pPr>
                      <a:r>
                        <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c>
                  <a:txBody>
                    <a:bodyPr/>
                    <a:lstStyle/>
                    <a:p>
                      <a:pPr indent="0" lvl="0" marL="0" marR="0" rtl="0" algn="l">
                        <a:lnSpc>
                          <a:spcPct val="115000"/>
                        </a:lnSpc>
                        <a:spcBef>
                          <a:spcPts val="0"/>
                        </a:spcBef>
                        <a:spcAft>
                          <a:spcPts val="0"/>
                        </a:spcAft>
                        <a:buNone/>
                      </a:pPr>
                      <a:r>
                        <a:rPr lang="en-US" sz="1600" u="none" cap="none" strike="noStrike">
                          <a:latin typeface="Arial"/>
                          <a:ea typeface="Arial"/>
                          <a:cs typeface="Arial"/>
                          <a:sym typeface="Arial"/>
                        </a:rPr>
                        <a:t>Sertifikat Nomor:</a:t>
                      </a:r>
                      <a:r>
                        <a:rPr lang="en-US" sz="1600" u="none" cap="none" strike="noStrike">
                          <a:latin typeface="Calibri"/>
                          <a:ea typeface="Calibri"/>
                          <a:cs typeface="Calibri"/>
                          <a:sym typeface="Calibri"/>
                        </a:rPr>
                        <a:t> </a:t>
                      </a:r>
                      <a:endParaRPr/>
                    </a:p>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238/4012/LAN/6/2024 </a:t>
                      </a:r>
                      <a:endParaRPr sz="1600" u="none" cap="none" strike="noStrike">
                        <a:latin typeface="Calibri"/>
                        <a:ea typeface="Calibri"/>
                        <a:cs typeface="Calibri"/>
                        <a:sym typeface="Calibri"/>
                      </a:endParaRPr>
                    </a:p>
                    <a:p>
                      <a:pPr indent="0" lvl="0" marL="0" marR="0" rtl="0" algn="just">
                        <a:lnSpc>
                          <a:spcPct val="115000"/>
                        </a:lnSpc>
                        <a:spcBef>
                          <a:spcPts val="0"/>
                        </a:spcBef>
                        <a:spcAft>
                          <a:spcPts val="0"/>
                        </a:spcAft>
                        <a:buNone/>
                      </a:pPr>
                      <a:r>
                        <a:t/>
                      </a:r>
                      <a:endParaRPr sz="1600" u="none" cap="none" strike="noStrike">
                        <a:latin typeface="Arial"/>
                        <a:ea typeface="Arial"/>
                        <a:cs typeface="Arial"/>
                        <a:sym typeface="Arial"/>
                      </a:endParaRPr>
                    </a:p>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 </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ASN Berpijar LAN RI </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r>
              <a:tr h="1854625">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2.</a:t>
                      </a:r>
                      <a:endParaRPr sz="1600" u="none" cap="none" strike="noStrike">
                        <a:latin typeface="Calibri"/>
                        <a:ea typeface="Calibri"/>
                        <a:cs typeface="Calibri"/>
                        <a:sym typeface="Calibri"/>
                      </a:endParaRPr>
                    </a:p>
                  </a:txBody>
                  <a:tcPr marT="0" marB="0" marR="65975" marL="65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vMerge="1"/>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Mengelola Hubungan Kerja Produktif Antar Generasi (3 JP)</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Mandiri secara Online</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Mata pelatihan ini melatih project leader untuk memiliki keterampilan dalam mengelola Hubungan Kerja Produktif Antar Generasi  sehingga project leader memiliki kemampuan mengelola hubungan kerja produktif antar generasi yang berbeda karakteristik (Generasi Baby Boomers, Generasi X, Generasi Y, Generasi Z) dan strategi yang dibutuhkan dalam rangka memastikan tingginya etos kerja tim dan tercapainya kinerja organisasi sehingga project leader dapat mensinergikan berbagai unsur dalam pemerintahan dan keberlanjutan  proyek perubahan sehingga dapat berjalan lancar sesuai tahapan yang disusun dan dukungan stakeholder untuk menjamin keberlanjutan Aksi Perubahan  </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c>
                  <a:txBody>
                    <a:bodyPr/>
                    <a:lstStyle/>
                    <a:p>
                      <a:pPr indent="0" lvl="0" marL="0" marR="0" rtl="0" algn="l">
                        <a:lnSpc>
                          <a:spcPct val="115000"/>
                        </a:lnSpc>
                        <a:spcBef>
                          <a:spcPts val="0"/>
                        </a:spcBef>
                        <a:spcAft>
                          <a:spcPts val="0"/>
                        </a:spcAft>
                        <a:buNone/>
                      </a:pPr>
                      <a:r>
                        <a:rPr lang="en-US" sz="1600" u="none" cap="none" strike="noStrike">
                          <a:latin typeface="Arial"/>
                          <a:ea typeface="Arial"/>
                          <a:cs typeface="Arial"/>
                          <a:sym typeface="Arial"/>
                        </a:rPr>
                        <a:t>Sertifikat Nomor:</a:t>
                      </a:r>
                      <a:r>
                        <a:rPr lang="en-US" sz="1600" u="none" cap="none" strike="noStrike">
                          <a:latin typeface="Calibri"/>
                          <a:ea typeface="Calibri"/>
                          <a:cs typeface="Calibri"/>
                          <a:sym typeface="Calibri"/>
                        </a:rPr>
                        <a:t> </a:t>
                      </a:r>
                      <a:endParaRPr/>
                    </a:p>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1396/4012/LAN/67/2024</a:t>
                      </a:r>
                      <a:endParaRPr sz="1600" u="none" cap="none" strike="noStrike">
                        <a:latin typeface="Calibri"/>
                        <a:ea typeface="Calibri"/>
                        <a:cs typeface="Calibri"/>
                        <a:sym typeface="Calibri"/>
                      </a:endParaRPr>
                    </a:p>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 </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ASN Berpijar LAN RI</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r>
              <a:tr h="1011600">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3.</a:t>
                      </a:r>
                      <a:endParaRPr sz="1600" u="none" cap="none" strike="noStrike">
                        <a:latin typeface="Calibri"/>
                        <a:ea typeface="Calibri"/>
                        <a:cs typeface="Calibri"/>
                        <a:sym typeface="Calibri"/>
                      </a:endParaRPr>
                    </a:p>
                  </a:txBody>
                  <a:tcPr marT="0" marB="0" marR="65975" marL="65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vMerge="1"/>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Keterampilan Digital (Digital skill) dalam Penyusunan Kebijakan (3 JP)</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Mandiri secara Online</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Mata pelatihan ini menuntuk project leader untuk memiliki kesadaran digital dalam menjalankan perilaku kepemimpinannya melalui proses kolaborasi, inovasi dan komunikasi dengan seluruh lini organisasi</a:t>
                      </a:r>
                      <a:endParaRPr sz="1600" u="none" cap="none" strike="noStrike">
                        <a:latin typeface="Calibri"/>
                        <a:ea typeface="Calibri"/>
                        <a:cs typeface="Calibri"/>
                        <a:sym typeface="Calibri"/>
                      </a:endParaRPr>
                    </a:p>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Dalam Keterampilan Digital karena ada peran teknologi mendukung aksesibilitas, efektifitas dan efisiensi layanan khususnya dalam memberikan pemahaman terkait market digital kepada UMKM</a:t>
                      </a:r>
                      <a:endParaRPr sz="1600" u="none" cap="none" strike="noStrike">
                        <a:latin typeface="Arial"/>
                        <a:ea typeface="Arial"/>
                        <a:cs typeface="Arial"/>
                        <a:sym typeface="Arial"/>
                      </a:endParaRPr>
                    </a:p>
                    <a:p>
                      <a:pPr indent="0" lvl="0" marL="0" marR="0" rtl="0" algn="just">
                        <a:lnSpc>
                          <a:spcPct val="115000"/>
                        </a:lnSpc>
                        <a:spcBef>
                          <a:spcPts val="0"/>
                        </a:spcBef>
                        <a:spcAft>
                          <a:spcPts val="0"/>
                        </a:spcAft>
                        <a:buNone/>
                      </a:pPr>
                      <a:r>
                        <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Sertifikat Nomor:</a:t>
                      </a:r>
                      <a:r>
                        <a:rPr lang="en-US" sz="1600" u="none" cap="none" strike="noStrike">
                          <a:latin typeface="Calibri"/>
                          <a:ea typeface="Calibri"/>
                          <a:cs typeface="Calibri"/>
                          <a:sym typeface="Calibri"/>
                        </a:rPr>
                        <a:t> </a:t>
                      </a:r>
                      <a:endParaRPr/>
                    </a:p>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6014/4012/LAN/64/2024</a:t>
                      </a:r>
                      <a:endParaRPr sz="1600" u="none" cap="none" strike="noStrike">
                        <a:latin typeface="Calibri"/>
                        <a:ea typeface="Calibri"/>
                        <a:cs typeface="Calibri"/>
                        <a:sym typeface="Calibri"/>
                      </a:endParaRPr>
                    </a:p>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 </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ASN Berpijar LAN RI</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r>
              <a:tr h="1180225">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4.</a:t>
                      </a:r>
                      <a:endParaRPr sz="1600" u="none" cap="none" strike="noStrike">
                        <a:latin typeface="Calibri"/>
                        <a:ea typeface="Calibri"/>
                        <a:cs typeface="Calibri"/>
                        <a:sym typeface="Calibri"/>
                      </a:endParaRPr>
                    </a:p>
                  </a:txBody>
                  <a:tcPr marT="0" marB="0" marR="65975" marL="65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vMerge="1"/>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Resiliensi Diri (Self Resilence) (3 JP)</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Mandiri secara Online</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Mata pelatihan Self resiliensi telah mengajarkan dan melatih project leader dengan pengetahuan ketahanan diri untuk mengendalikan situasi penuh stres sehingga dapat bertumbuh ke arah positif sehingga memiliki kemampuan dalam mengelola kapasitas dan proses dinamis untuk mengatasi stres dan kesulitan secara adaptif sambil mempertahankan fungsi psikologis dan fisik yang normal dalam menjalankan perannya sebagai Pemimpin Perubahan.</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Sertifikat  Nomor:</a:t>
                      </a:r>
                      <a:r>
                        <a:rPr lang="en-US" sz="1600" u="none" cap="none" strike="noStrike">
                          <a:latin typeface="Calibri"/>
                          <a:ea typeface="Calibri"/>
                          <a:cs typeface="Calibri"/>
                          <a:sym typeface="Calibri"/>
                        </a:rPr>
                        <a:t> </a:t>
                      </a:r>
                      <a:endParaRPr/>
                    </a:p>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6554/4012/LAN/65/2024</a:t>
                      </a:r>
                      <a:endParaRPr sz="1600" u="none" cap="none" strike="noStrike">
                        <a:latin typeface="Calibri"/>
                        <a:ea typeface="Calibri"/>
                        <a:cs typeface="Calibri"/>
                        <a:sym typeface="Calibri"/>
                      </a:endParaRPr>
                    </a:p>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 </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just">
                        <a:lnSpc>
                          <a:spcPct val="115000"/>
                        </a:lnSpc>
                        <a:spcBef>
                          <a:spcPts val="0"/>
                        </a:spcBef>
                        <a:spcAft>
                          <a:spcPts val="0"/>
                        </a:spcAft>
                        <a:buNone/>
                      </a:pPr>
                      <a:r>
                        <a:rPr lang="en-US" sz="1600" u="none" cap="none" strike="noStrike">
                          <a:latin typeface="Arial"/>
                          <a:ea typeface="Arial"/>
                          <a:cs typeface="Arial"/>
                          <a:sym typeface="Arial"/>
                        </a:rPr>
                        <a:t>ASN Berpijar LAN RI</a:t>
                      </a:r>
                      <a:endParaRPr sz="1600" u="none" cap="none" strike="noStrike">
                        <a:latin typeface="Calibri"/>
                        <a:ea typeface="Calibri"/>
                        <a:cs typeface="Calibri"/>
                        <a:sym typeface="Calibri"/>
                      </a:endParaRPr>
                    </a:p>
                  </a:txBody>
                  <a:tcPr marT="0" marB="0" marR="65975" marL="65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5"/>
                    </a:solidFill>
                  </a:tcPr>
                </a:tc>
              </a:tr>
            </a:tbl>
          </a:graphicData>
        </a:graphic>
      </p:graphicFrame>
      <p:pic>
        <p:nvPicPr>
          <p:cNvPr id="385" name="Google Shape;385;p21"/>
          <p:cNvPicPr preferRelativeResize="0"/>
          <p:nvPr/>
        </p:nvPicPr>
        <p:blipFill rotWithShape="1">
          <a:blip r:embed="rId4">
            <a:alphaModFix/>
          </a:blip>
          <a:srcRect b="0" l="0" r="0" t="0"/>
          <a:stretch/>
        </p:blipFill>
        <p:spPr>
          <a:xfrm>
            <a:off x="13875830" y="2245524"/>
            <a:ext cx="1660285" cy="1280525"/>
          </a:xfrm>
          <a:prstGeom prst="rect">
            <a:avLst/>
          </a:prstGeom>
          <a:noFill/>
          <a:ln>
            <a:noFill/>
          </a:ln>
        </p:spPr>
      </p:pic>
      <p:pic>
        <p:nvPicPr>
          <p:cNvPr id="386" name="Google Shape;386;p21"/>
          <p:cNvPicPr preferRelativeResize="0"/>
          <p:nvPr/>
        </p:nvPicPr>
        <p:blipFill rotWithShape="1">
          <a:blip r:embed="rId5">
            <a:alphaModFix/>
          </a:blip>
          <a:srcRect b="0" l="0" r="0" t="0"/>
          <a:stretch/>
        </p:blipFill>
        <p:spPr>
          <a:xfrm>
            <a:off x="13966523" y="4510429"/>
            <a:ext cx="1820325" cy="1280939"/>
          </a:xfrm>
          <a:prstGeom prst="rect">
            <a:avLst/>
          </a:prstGeom>
          <a:noFill/>
          <a:ln>
            <a:noFill/>
          </a:ln>
        </p:spPr>
      </p:pic>
      <p:pic>
        <p:nvPicPr>
          <p:cNvPr id="387" name="Google Shape;387;p21"/>
          <p:cNvPicPr preferRelativeResize="0"/>
          <p:nvPr/>
        </p:nvPicPr>
        <p:blipFill rotWithShape="1">
          <a:blip r:embed="rId6">
            <a:alphaModFix/>
          </a:blip>
          <a:srcRect b="0" l="0" r="0" t="0"/>
          <a:stretch/>
        </p:blipFill>
        <p:spPr>
          <a:xfrm>
            <a:off x="13875830" y="6983683"/>
            <a:ext cx="1820325" cy="1280525"/>
          </a:xfrm>
          <a:prstGeom prst="rect">
            <a:avLst/>
          </a:prstGeom>
          <a:noFill/>
          <a:ln>
            <a:noFill/>
          </a:ln>
        </p:spPr>
      </p:pic>
      <p:pic>
        <p:nvPicPr>
          <p:cNvPr id="388" name="Google Shape;388;p21"/>
          <p:cNvPicPr preferRelativeResize="0"/>
          <p:nvPr/>
        </p:nvPicPr>
        <p:blipFill rotWithShape="1">
          <a:blip r:embed="rId7">
            <a:alphaModFix/>
          </a:blip>
          <a:srcRect b="0" l="0" r="0" t="0"/>
          <a:stretch/>
        </p:blipFill>
        <p:spPr>
          <a:xfrm>
            <a:off x="13947473" y="8965591"/>
            <a:ext cx="1820325" cy="127949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22"/>
          <p:cNvPicPr preferRelativeResize="0"/>
          <p:nvPr/>
        </p:nvPicPr>
        <p:blipFill rotWithShape="1">
          <a:blip r:embed="rId4">
            <a:alphaModFix/>
          </a:blip>
          <a:srcRect b="0" l="0" r="0" t="0"/>
          <a:stretch/>
        </p:blipFill>
        <p:spPr>
          <a:xfrm>
            <a:off x="9458028" y="38100"/>
            <a:ext cx="8821331" cy="10272486"/>
          </a:xfrm>
          <a:prstGeom prst="rect">
            <a:avLst/>
          </a:prstGeom>
          <a:noFill/>
          <a:ln>
            <a:noFill/>
          </a:ln>
        </p:spPr>
      </p:pic>
      <p:sp>
        <p:nvSpPr>
          <p:cNvPr id="394" name="Google Shape;394;p22"/>
          <p:cNvSpPr txBox="1"/>
          <p:nvPr>
            <p:ph type="title"/>
          </p:nvPr>
        </p:nvSpPr>
        <p:spPr>
          <a:xfrm>
            <a:off x="228600" y="123063"/>
            <a:ext cx="15773400" cy="110799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0" lIns="0" spcFirstLastPara="1" rIns="0" wrap="square" tIns="0">
            <a:spAutoFit/>
          </a:bodyPr>
          <a:lstStyle/>
          <a:p>
            <a:pPr indent="0" lvl="0" marL="0" rtl="0" algn="l">
              <a:spcBef>
                <a:spcPts val="0"/>
              </a:spcBef>
              <a:spcAft>
                <a:spcPts val="0"/>
              </a:spcAft>
              <a:buNone/>
            </a:pPr>
            <a:r>
              <a:rPr lang="en-US" sz="3600">
                <a:solidFill>
                  <a:schemeClr val="dk1"/>
                </a:solidFill>
                <a:latin typeface="Calibri"/>
                <a:ea typeface="Calibri"/>
                <a:cs typeface="Calibri"/>
                <a:sym typeface="Calibri"/>
              </a:rPr>
              <a:t>PEMBERDAYAAN ORGANISASI PEMBELAJAR (PELAKSANAAN PENGEMBANGAN KOMPETENSI PIHAK TERDAMPAK)</a:t>
            </a:r>
            <a:endParaRPr sz="3600"/>
          </a:p>
        </p:txBody>
      </p:sp>
      <p:graphicFrame>
        <p:nvGraphicFramePr>
          <p:cNvPr id="395" name="Google Shape;395;p22"/>
          <p:cNvGraphicFramePr/>
          <p:nvPr/>
        </p:nvGraphicFramePr>
        <p:xfrm>
          <a:off x="838200" y="1336916"/>
          <a:ext cx="11734800" cy="9751266"/>
        </p:xfrm>
        <a:graphic>
          <a:graphicData uri="http://schemas.openxmlformats.org/presentationml/2006/ole">
            <mc:AlternateContent>
              <mc:Choice Requires="v">
                <p:oleObj r:id="rId5" imgH="9751266" imgW="11734800" progId="Word.Document.12" spid="_x0000_s1">
                  <p:embed/>
                </p:oleObj>
              </mc:Choice>
              <mc:Fallback>
                <p:oleObj r:id="rId6" imgH="9751266" imgW="11734800" progId="Word.Document.12">
                  <p:embed/>
                  <p:pic>
                    <p:nvPicPr>
                      <p:cNvPr id="395" name="Google Shape;395;p22"/>
                      <p:cNvPicPr preferRelativeResize="0"/>
                      <p:nvPr/>
                    </p:nvPicPr>
                    <p:blipFill rotWithShape="1">
                      <a:blip r:embed="rId7">
                        <a:alphaModFix/>
                      </a:blip>
                      <a:srcRect b="0" l="0" r="0" t="0"/>
                      <a:stretch/>
                    </p:blipFill>
                    <p:spPr>
                      <a:xfrm>
                        <a:off x="838200" y="1336916"/>
                        <a:ext cx="11734800" cy="9751266"/>
                      </a:xfrm>
                      <a:prstGeom prst="rect">
                        <a:avLst/>
                      </a:prstGeom>
                      <a:noFill/>
                      <a:ln>
                        <a:noFill/>
                      </a:ln>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23"/>
          <p:cNvPicPr preferRelativeResize="0"/>
          <p:nvPr/>
        </p:nvPicPr>
        <p:blipFill rotWithShape="1">
          <a:blip r:embed="rId4">
            <a:alphaModFix/>
          </a:blip>
          <a:srcRect b="0" l="0" r="0" t="0"/>
          <a:stretch/>
        </p:blipFill>
        <p:spPr>
          <a:xfrm>
            <a:off x="9458028" y="38100"/>
            <a:ext cx="8821331" cy="10272486"/>
          </a:xfrm>
          <a:prstGeom prst="rect">
            <a:avLst/>
          </a:prstGeom>
          <a:noFill/>
          <a:ln>
            <a:noFill/>
          </a:ln>
        </p:spPr>
      </p:pic>
      <p:sp>
        <p:nvSpPr>
          <p:cNvPr id="401" name="Google Shape;401;p23"/>
          <p:cNvSpPr txBox="1"/>
          <p:nvPr>
            <p:ph type="title"/>
          </p:nvPr>
        </p:nvSpPr>
        <p:spPr>
          <a:xfrm>
            <a:off x="228600" y="123063"/>
            <a:ext cx="15773400" cy="27699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3200"/>
              <a:t>PENGEMBANGAN POTENSI DIRI 1</a:t>
            </a:r>
            <a:endParaRPr/>
          </a:p>
        </p:txBody>
      </p:sp>
      <p:graphicFrame>
        <p:nvGraphicFramePr>
          <p:cNvPr id="402" name="Google Shape;402;p23"/>
          <p:cNvGraphicFramePr/>
          <p:nvPr/>
        </p:nvGraphicFramePr>
        <p:xfrm>
          <a:off x="2362200" y="800100"/>
          <a:ext cx="12828684" cy="8382000"/>
        </p:xfrm>
        <a:graphic>
          <a:graphicData uri="http://schemas.openxmlformats.org/presentationml/2006/ole">
            <mc:AlternateContent>
              <mc:Choice Requires="v">
                <p:oleObj r:id="rId5" imgH="8382000" imgW="12828684" progId="Word.Document.12" spid="_x0000_s1">
                  <p:embed/>
                </p:oleObj>
              </mc:Choice>
              <mc:Fallback>
                <p:oleObj r:id="rId6" imgH="8382000" imgW="12828684" progId="Word.Document.12">
                  <p:embed/>
                  <p:pic>
                    <p:nvPicPr>
                      <p:cNvPr id="402" name="Google Shape;402;p23"/>
                      <p:cNvPicPr preferRelativeResize="0"/>
                      <p:nvPr/>
                    </p:nvPicPr>
                    <p:blipFill rotWithShape="1">
                      <a:blip r:embed="rId7">
                        <a:alphaModFix/>
                      </a:blip>
                      <a:srcRect b="0" l="0" r="0" t="0"/>
                      <a:stretch/>
                    </p:blipFill>
                    <p:spPr>
                      <a:xfrm>
                        <a:off x="2362200" y="800100"/>
                        <a:ext cx="12828684" cy="8382000"/>
                      </a:xfrm>
                      <a:prstGeom prst="rect">
                        <a:avLst/>
                      </a:prstGeom>
                      <a:blipFill rotWithShape="1">
                        <a:blip r:embed="rId8">
                          <a:alphaModFix/>
                        </a:blip>
                        <a:tile algn="tl" flip="none" tx="0" sx="100000" ty="0" sy="100000"/>
                      </a:blipFill>
                      <a:ln>
                        <a:noFill/>
                      </a:ln>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24"/>
          <p:cNvPicPr preferRelativeResize="0"/>
          <p:nvPr/>
        </p:nvPicPr>
        <p:blipFill rotWithShape="1">
          <a:blip r:embed="rId4">
            <a:alphaModFix/>
          </a:blip>
          <a:srcRect b="0" l="0" r="0" t="0"/>
          <a:stretch/>
        </p:blipFill>
        <p:spPr>
          <a:xfrm>
            <a:off x="9458028" y="38100"/>
            <a:ext cx="8821331" cy="10272486"/>
          </a:xfrm>
          <a:prstGeom prst="rect">
            <a:avLst/>
          </a:prstGeom>
          <a:noFill/>
          <a:ln>
            <a:noFill/>
          </a:ln>
        </p:spPr>
      </p:pic>
      <p:sp>
        <p:nvSpPr>
          <p:cNvPr id="408" name="Google Shape;408;p24"/>
          <p:cNvSpPr txBox="1"/>
          <p:nvPr>
            <p:ph type="title"/>
          </p:nvPr>
        </p:nvSpPr>
        <p:spPr>
          <a:xfrm>
            <a:off x="228600" y="123063"/>
            <a:ext cx="15773400" cy="27699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0" i="0" lang="en-US" sz="1800">
                <a:solidFill>
                  <a:srgbClr val="3175C5"/>
                </a:solidFill>
                <a:latin typeface="Trebuchet MS"/>
                <a:ea typeface="Trebuchet MS"/>
                <a:cs typeface="Trebuchet MS"/>
                <a:sym typeface="Trebuchet MS"/>
              </a:rPr>
              <a:t>PENGEMBANGAN POTENSI DIRI 2</a:t>
            </a:r>
            <a:endParaRPr/>
          </a:p>
        </p:txBody>
      </p:sp>
      <p:graphicFrame>
        <p:nvGraphicFramePr>
          <p:cNvPr id="409" name="Google Shape;409;p24"/>
          <p:cNvGraphicFramePr/>
          <p:nvPr/>
        </p:nvGraphicFramePr>
        <p:xfrm>
          <a:off x="2057400" y="1181100"/>
          <a:ext cx="13106400" cy="7107439"/>
        </p:xfrm>
        <a:graphic>
          <a:graphicData uri="http://schemas.openxmlformats.org/presentationml/2006/ole">
            <mc:AlternateContent>
              <mc:Choice Requires="v">
                <p:oleObj r:id="rId5" imgH="7107439" imgW="13106400" progId="Word.Document.12" spid="_x0000_s1">
                  <p:embed/>
                </p:oleObj>
              </mc:Choice>
              <mc:Fallback>
                <p:oleObj r:id="rId6" imgH="7107439" imgW="13106400" progId="Word.Document.12">
                  <p:embed/>
                  <p:pic>
                    <p:nvPicPr>
                      <p:cNvPr id="409" name="Google Shape;409;p24"/>
                      <p:cNvPicPr preferRelativeResize="0"/>
                      <p:nvPr/>
                    </p:nvPicPr>
                    <p:blipFill rotWithShape="1">
                      <a:blip r:embed="rId7">
                        <a:alphaModFix/>
                      </a:blip>
                      <a:srcRect b="0" l="0" r="0" t="0"/>
                      <a:stretch/>
                    </p:blipFill>
                    <p:spPr>
                      <a:xfrm>
                        <a:off x="2057400" y="1181100"/>
                        <a:ext cx="13106400" cy="7107439"/>
                      </a:xfrm>
                      <a:prstGeom prst="rect">
                        <a:avLst/>
                      </a:prstGeom>
                      <a:blipFill rotWithShape="1">
                        <a:blip r:embed="rId8">
                          <a:alphaModFix/>
                        </a:blip>
                        <a:tile algn="tl" flip="none" tx="0" sx="100000" ty="0" sy="100000"/>
                      </a:blipFill>
                      <a:ln>
                        <a:noFill/>
                      </a:ln>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25"/>
          <p:cNvPicPr preferRelativeResize="0"/>
          <p:nvPr/>
        </p:nvPicPr>
        <p:blipFill rotWithShape="1">
          <a:blip r:embed="rId4">
            <a:alphaModFix/>
          </a:blip>
          <a:srcRect b="0" l="0" r="0" t="0"/>
          <a:stretch/>
        </p:blipFill>
        <p:spPr>
          <a:xfrm>
            <a:off x="9458028" y="38100"/>
            <a:ext cx="8821331" cy="10272486"/>
          </a:xfrm>
          <a:prstGeom prst="rect">
            <a:avLst/>
          </a:prstGeom>
          <a:noFill/>
          <a:ln>
            <a:noFill/>
          </a:ln>
        </p:spPr>
      </p:pic>
      <p:sp>
        <p:nvSpPr>
          <p:cNvPr id="415" name="Google Shape;415;p25"/>
          <p:cNvSpPr txBox="1"/>
          <p:nvPr>
            <p:ph type="title"/>
          </p:nvPr>
        </p:nvSpPr>
        <p:spPr>
          <a:xfrm>
            <a:off x="228600" y="123063"/>
            <a:ext cx="15773400" cy="27699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0" i="0" lang="en-US" sz="1800">
                <a:solidFill>
                  <a:srgbClr val="3175C5"/>
                </a:solidFill>
                <a:latin typeface="Trebuchet MS"/>
                <a:ea typeface="Trebuchet MS"/>
                <a:cs typeface="Trebuchet MS"/>
                <a:sym typeface="Trebuchet MS"/>
              </a:rPr>
              <a:t>PENGEMBANGAN POTENSI DIRI 3</a:t>
            </a:r>
            <a:endParaRPr/>
          </a:p>
        </p:txBody>
      </p:sp>
      <p:graphicFrame>
        <p:nvGraphicFramePr>
          <p:cNvPr id="416" name="Google Shape;416;p25"/>
          <p:cNvGraphicFramePr/>
          <p:nvPr/>
        </p:nvGraphicFramePr>
        <p:xfrm>
          <a:off x="2667000" y="2019300"/>
          <a:ext cx="13335000" cy="7527225"/>
        </p:xfrm>
        <a:graphic>
          <a:graphicData uri="http://schemas.openxmlformats.org/presentationml/2006/ole">
            <mc:AlternateContent>
              <mc:Choice Requires="v">
                <p:oleObj r:id="rId5" imgH="7527225" imgW="13335000" progId="Word.Document.12" spid="_x0000_s1">
                  <p:embed/>
                </p:oleObj>
              </mc:Choice>
              <mc:Fallback>
                <p:oleObj r:id="rId6" imgH="7527225" imgW="13335000" progId="Word.Document.12">
                  <p:embed/>
                  <p:pic>
                    <p:nvPicPr>
                      <p:cNvPr id="416" name="Google Shape;416;p25"/>
                      <p:cNvPicPr preferRelativeResize="0"/>
                      <p:nvPr/>
                    </p:nvPicPr>
                    <p:blipFill rotWithShape="1">
                      <a:blip r:embed="rId7">
                        <a:alphaModFix/>
                      </a:blip>
                      <a:srcRect b="0" l="0" r="0" t="0"/>
                      <a:stretch/>
                    </p:blipFill>
                    <p:spPr>
                      <a:xfrm>
                        <a:off x="2667000" y="2019300"/>
                        <a:ext cx="13335000" cy="7527225"/>
                      </a:xfrm>
                      <a:prstGeom prst="rect">
                        <a:avLst/>
                      </a:prstGeom>
                      <a:blipFill rotWithShape="1">
                        <a:blip r:embed="rId8">
                          <a:alphaModFix/>
                        </a:blip>
                        <a:tile algn="tl" flip="none" tx="0" sx="100000" ty="0" sy="100000"/>
                      </a:blipFill>
                      <a:ln>
                        <a:noFill/>
                      </a:ln>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26"/>
          <p:cNvSpPr txBox="1"/>
          <p:nvPr>
            <p:ph type="title"/>
          </p:nvPr>
        </p:nvSpPr>
        <p:spPr>
          <a:xfrm>
            <a:off x="4099686" y="2923413"/>
            <a:ext cx="10088626" cy="1854200"/>
          </a:xfrm>
          <a:prstGeom prst="rect">
            <a:avLst/>
          </a:prstGeom>
          <a:noFill/>
          <a:ln>
            <a:noFill/>
          </a:ln>
        </p:spPr>
        <p:txBody>
          <a:bodyPr anchorCtr="0" anchor="t" bIns="0" lIns="0" spcFirstLastPara="1" rIns="0" wrap="square" tIns="12700">
            <a:spAutoFit/>
          </a:bodyPr>
          <a:lstStyle/>
          <a:p>
            <a:pPr indent="0" lvl="0" marL="1807845" rtl="0" algn="l">
              <a:lnSpc>
                <a:spcPct val="100000"/>
              </a:lnSpc>
              <a:spcBef>
                <a:spcPts val="0"/>
              </a:spcBef>
              <a:spcAft>
                <a:spcPts val="0"/>
              </a:spcAft>
              <a:buNone/>
            </a:pPr>
            <a:r>
              <a:rPr lang="en-US"/>
              <a:t>TERIMAKASIH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3"/>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pic>
        <p:nvPicPr>
          <p:cNvPr descr="https://www.bps.go.id/_next/image?url=https%3A%2F%2Fweb-api.bps.go.id%2Fcover.php%3Ff%3DhfrFtUXxo1gcq9E2SmrHEWpLNnJjeUs3Wlc3VTQ0VHBEWnRnbjJ5NDQvWWRrdjEyT3RqemorcE14U3lyWXhMV1NwNTFxeGo2QjBYam1GczlQOUw3TVUyL1V4djczUFcrUi85RzJUdkZRK3dBczlvWVFxQ2lGVGNsaGF3PQ%3D%3D&amp;w=1080&amp;q=75" id="118" name="Google Shape;118;p3"/>
          <p:cNvPicPr preferRelativeResize="0"/>
          <p:nvPr/>
        </p:nvPicPr>
        <p:blipFill rotWithShape="1">
          <a:blip r:embed="rId4">
            <a:alphaModFix/>
          </a:blip>
          <a:srcRect b="43834" l="0" r="0" t="0"/>
          <a:stretch/>
        </p:blipFill>
        <p:spPr>
          <a:xfrm>
            <a:off x="1219200" y="1790700"/>
            <a:ext cx="5565422" cy="4419600"/>
          </a:xfrm>
          <a:prstGeom prst="rect">
            <a:avLst/>
          </a:prstGeom>
          <a:noFill/>
          <a:ln>
            <a:noFill/>
          </a:ln>
        </p:spPr>
      </p:pic>
      <p:pic>
        <p:nvPicPr>
          <p:cNvPr descr="Tingkat Pengangguran Terbuka (TPT) sebesar 4,82 persen dan Rata ..." id="119" name="Google Shape;119;p3"/>
          <p:cNvPicPr preferRelativeResize="0"/>
          <p:nvPr/>
        </p:nvPicPr>
        <p:blipFill rotWithShape="1">
          <a:blip r:embed="rId5">
            <a:alphaModFix/>
          </a:blip>
          <a:srcRect b="52536" l="0" r="0" t="0"/>
          <a:stretch/>
        </p:blipFill>
        <p:spPr>
          <a:xfrm>
            <a:off x="1069622" y="6362700"/>
            <a:ext cx="5562600" cy="3733800"/>
          </a:xfrm>
          <a:prstGeom prst="rect">
            <a:avLst/>
          </a:prstGeom>
          <a:noFill/>
          <a:ln>
            <a:noFill/>
          </a:ln>
        </p:spPr>
      </p:pic>
      <p:pic>
        <p:nvPicPr>
          <p:cNvPr id="120" name="Google Shape;120;p3"/>
          <p:cNvPicPr preferRelativeResize="0"/>
          <p:nvPr/>
        </p:nvPicPr>
        <p:blipFill rotWithShape="1">
          <a:blip r:embed="rId6">
            <a:alphaModFix/>
          </a:blip>
          <a:srcRect b="0" l="0" r="0" t="0"/>
          <a:stretch/>
        </p:blipFill>
        <p:spPr>
          <a:xfrm>
            <a:off x="9046391" y="1790700"/>
            <a:ext cx="7129418" cy="3886200"/>
          </a:xfrm>
          <a:prstGeom prst="rect">
            <a:avLst/>
          </a:prstGeom>
          <a:noFill/>
          <a:ln>
            <a:noFill/>
          </a:ln>
        </p:spPr>
      </p:pic>
      <p:pic>
        <p:nvPicPr>
          <p:cNvPr id="121" name="Google Shape;121;p3"/>
          <p:cNvPicPr preferRelativeResize="0"/>
          <p:nvPr/>
        </p:nvPicPr>
        <p:blipFill rotWithShape="1">
          <a:blip r:embed="rId7">
            <a:alphaModFix/>
          </a:blip>
          <a:srcRect b="0" l="0" r="0" t="0"/>
          <a:stretch/>
        </p:blipFill>
        <p:spPr>
          <a:xfrm>
            <a:off x="9305628" y="6210300"/>
            <a:ext cx="7391400" cy="3672215"/>
          </a:xfrm>
          <a:prstGeom prst="rect">
            <a:avLst/>
          </a:prstGeom>
          <a:noFill/>
          <a:ln>
            <a:noFill/>
          </a:ln>
        </p:spPr>
      </p:pic>
      <p:sp>
        <p:nvSpPr>
          <p:cNvPr id="122" name="Google Shape;122;p3"/>
          <p:cNvSpPr txBox="1"/>
          <p:nvPr>
            <p:ph type="title"/>
          </p:nvPr>
        </p:nvSpPr>
        <p:spPr>
          <a:xfrm>
            <a:off x="6112890" y="0"/>
            <a:ext cx="6917310" cy="124587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sz="8000">
                <a:solidFill>
                  <a:srgbClr val="55AAEF"/>
                </a:solidFill>
              </a:rPr>
              <a:t>KONDISI SAAT INI</a:t>
            </a:r>
            <a:endParaRPr sz="8000"/>
          </a:p>
        </p:txBody>
      </p:sp>
      <p:sp>
        <p:nvSpPr>
          <p:cNvPr id="123" name="Google Shape;123;p3"/>
          <p:cNvSpPr/>
          <p:nvPr/>
        </p:nvSpPr>
        <p:spPr>
          <a:xfrm>
            <a:off x="1981200" y="1245870"/>
            <a:ext cx="3733800" cy="468630"/>
          </a:xfrm>
          <a:prstGeom prst="roundRect">
            <a:avLst>
              <a:gd fmla="val 16667" name="adj"/>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DI INDONESIA</a:t>
            </a:r>
            <a:endParaRPr b="1" sz="3200">
              <a:solidFill>
                <a:schemeClr val="lt1"/>
              </a:solidFill>
              <a:latin typeface="Calibri"/>
              <a:ea typeface="Calibri"/>
              <a:cs typeface="Calibri"/>
              <a:sym typeface="Calibri"/>
            </a:endParaRPr>
          </a:p>
        </p:txBody>
      </p:sp>
      <p:sp>
        <p:nvSpPr>
          <p:cNvPr id="124" name="Google Shape;124;p3"/>
          <p:cNvSpPr/>
          <p:nvPr/>
        </p:nvSpPr>
        <p:spPr>
          <a:xfrm>
            <a:off x="10744200" y="1245870"/>
            <a:ext cx="5029200" cy="468630"/>
          </a:xfrm>
          <a:prstGeom prst="roundRect">
            <a:avLst>
              <a:gd fmla="val 16667" name="adj"/>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DI PROV. SUMSEL</a:t>
            </a:r>
            <a:endParaRPr b="1" sz="32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5"/>
          <p:cNvSpPr txBox="1"/>
          <p:nvPr/>
        </p:nvSpPr>
        <p:spPr>
          <a:xfrm>
            <a:off x="4191000" y="18435"/>
            <a:ext cx="9736710" cy="1244571"/>
          </a:xfrm>
          <a:prstGeom prst="rect">
            <a:avLst/>
          </a:prstGeom>
          <a:noFill/>
          <a:ln>
            <a:noFill/>
          </a:ln>
        </p:spPr>
        <p:txBody>
          <a:bodyPr anchorCtr="0" anchor="t" bIns="0" lIns="0" spcFirstLastPara="1" rIns="0" wrap="square" tIns="13325">
            <a:spAutoFit/>
          </a:bodyPr>
          <a:lstStyle/>
          <a:p>
            <a:pPr indent="0" lvl="0" marL="12700" marR="0" rtl="0" algn="l">
              <a:spcBef>
                <a:spcPts val="0"/>
              </a:spcBef>
              <a:spcAft>
                <a:spcPts val="0"/>
              </a:spcAft>
              <a:buNone/>
            </a:pPr>
            <a:r>
              <a:rPr b="0" i="0" lang="en-US" sz="8000">
                <a:solidFill>
                  <a:srgbClr val="55AAEF"/>
                </a:solidFill>
                <a:latin typeface="Trebuchet MS"/>
                <a:ea typeface="Trebuchet MS"/>
                <a:cs typeface="Trebuchet MS"/>
                <a:sym typeface="Trebuchet MS"/>
              </a:rPr>
              <a:t>OUTPUT DAN OUTCOME</a:t>
            </a:r>
            <a:endParaRPr b="0" i="0" sz="8000">
              <a:solidFill>
                <a:srgbClr val="3175C5"/>
              </a:solidFill>
              <a:latin typeface="Trebuchet MS"/>
              <a:ea typeface="Trebuchet MS"/>
              <a:cs typeface="Trebuchet MS"/>
              <a:sym typeface="Trebuchet MS"/>
            </a:endParaRPr>
          </a:p>
        </p:txBody>
      </p:sp>
      <p:sp>
        <p:nvSpPr>
          <p:cNvPr id="130" name="Google Shape;130;p5"/>
          <p:cNvSpPr/>
          <p:nvPr/>
        </p:nvSpPr>
        <p:spPr>
          <a:xfrm>
            <a:off x="457200" y="2628900"/>
            <a:ext cx="7620000" cy="6555641"/>
          </a:xfrm>
          <a:prstGeom prst="rect">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228600" lvl="0" marL="457200" marR="0" rtl="0" algn="just">
              <a:spcBef>
                <a:spcPts val="0"/>
              </a:spcBef>
              <a:spcAft>
                <a:spcPts val="0"/>
              </a:spcAft>
              <a:buNone/>
            </a:pPr>
            <a:r>
              <a:rPr lang="en-US" sz="2800">
                <a:solidFill>
                  <a:schemeClr val="dk1"/>
                </a:solidFill>
                <a:latin typeface="Calibri"/>
                <a:ea typeface="Calibri"/>
                <a:cs typeface="Calibri"/>
                <a:sym typeface="Calibri"/>
              </a:rPr>
              <a:t>1. Terciptanya koordinasi dengan OPD dan Badan Usaha Swasta /  BUMN dalam dalam meningkatkan kesejahteraan masyarakat dan pengembangan SDM di Provinsi Sumatera Selatan</a:t>
            </a:r>
            <a:endParaRPr sz="2800">
              <a:solidFill>
                <a:schemeClr val="dk1"/>
              </a:solidFill>
              <a:latin typeface="Calibri"/>
              <a:ea typeface="Calibri"/>
              <a:cs typeface="Calibri"/>
              <a:sym typeface="Calibri"/>
            </a:endParaRPr>
          </a:p>
          <a:p>
            <a:pPr indent="-228600" lvl="0" marL="457200" marR="0" rtl="0" algn="just">
              <a:spcBef>
                <a:spcPts val="0"/>
              </a:spcBef>
              <a:spcAft>
                <a:spcPts val="0"/>
              </a:spcAft>
              <a:buNone/>
            </a:pPr>
            <a:r>
              <a:rPr lang="en-US" sz="2800">
                <a:solidFill>
                  <a:schemeClr val="dk1"/>
                </a:solidFill>
                <a:latin typeface="Calibri"/>
                <a:ea typeface="Calibri"/>
                <a:cs typeface="Calibri"/>
                <a:sym typeface="Calibri"/>
              </a:rPr>
              <a:t>2.  Terwujudnya MoU antara dunia usaha dengan Pemerintah Provinsi Sumatera Selatan terkait kerjasama dalam meningkatkan kesejahteraan masyarakat dan pengembangan SDM di Provinsi Sumatera Selatan</a:t>
            </a:r>
            <a:endParaRPr sz="2800">
              <a:solidFill>
                <a:schemeClr val="dk1"/>
              </a:solidFill>
              <a:latin typeface="Calibri"/>
              <a:ea typeface="Calibri"/>
              <a:cs typeface="Calibri"/>
              <a:sym typeface="Calibri"/>
            </a:endParaRPr>
          </a:p>
          <a:p>
            <a:pPr indent="-228600" lvl="0" marL="457200" marR="0" rtl="0" algn="just">
              <a:spcBef>
                <a:spcPts val="0"/>
              </a:spcBef>
              <a:spcAft>
                <a:spcPts val="0"/>
              </a:spcAft>
              <a:buNone/>
            </a:pPr>
            <a:r>
              <a:rPr lang="en-US" sz="2800">
                <a:solidFill>
                  <a:schemeClr val="dk1"/>
                </a:solidFill>
                <a:latin typeface="Calibri"/>
                <a:ea typeface="Calibri"/>
                <a:cs typeface="Calibri"/>
                <a:sym typeface="Calibri"/>
              </a:rPr>
              <a:t>3.  Terlaksananya sosialisasi terkait Kerjasama pemerintah provinsi sumsel dan Badan Usaha Swasta /  BUMN</a:t>
            </a:r>
            <a:endParaRPr sz="2800">
              <a:solidFill>
                <a:schemeClr val="dk1"/>
              </a:solidFill>
              <a:latin typeface="Calibri"/>
              <a:ea typeface="Calibri"/>
              <a:cs typeface="Calibri"/>
              <a:sym typeface="Calibri"/>
            </a:endParaRPr>
          </a:p>
          <a:p>
            <a:pPr indent="-228600" lvl="0" marL="457200" marR="0" rtl="0" algn="just">
              <a:spcBef>
                <a:spcPts val="0"/>
              </a:spcBef>
              <a:spcAft>
                <a:spcPts val="0"/>
              </a:spcAft>
              <a:buNone/>
            </a:pPr>
            <a:r>
              <a:rPr lang="en-US" sz="2800">
                <a:solidFill>
                  <a:schemeClr val="dk1"/>
                </a:solidFill>
                <a:latin typeface="Calibri"/>
                <a:ea typeface="Calibri"/>
                <a:cs typeface="Calibri"/>
                <a:sym typeface="Calibri"/>
              </a:rPr>
              <a:t>4.  Terlaksananya Pelatihan bagi UMKM di Sumsel sebagai pilot project dalam proyek perubahan. </a:t>
            </a:r>
            <a:endParaRPr sz="2800">
              <a:solidFill>
                <a:schemeClr val="dk1"/>
              </a:solidFill>
              <a:latin typeface="Calibri"/>
              <a:ea typeface="Calibri"/>
              <a:cs typeface="Calibri"/>
              <a:sym typeface="Calibri"/>
            </a:endParaRPr>
          </a:p>
        </p:txBody>
      </p:sp>
      <p:sp>
        <p:nvSpPr>
          <p:cNvPr id="131" name="Google Shape;131;p5"/>
          <p:cNvSpPr/>
          <p:nvPr/>
        </p:nvSpPr>
        <p:spPr>
          <a:xfrm>
            <a:off x="9059354" y="2628899"/>
            <a:ext cx="8542845" cy="6124754"/>
          </a:xfrm>
          <a:prstGeom prst="rect">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228600" lvl="0" marL="457200" marR="0" rtl="0" algn="just">
              <a:spcBef>
                <a:spcPts val="0"/>
              </a:spcBef>
              <a:spcAft>
                <a:spcPts val="0"/>
              </a:spcAft>
              <a:buNone/>
            </a:pPr>
            <a:r>
              <a:rPr lang="en-US" sz="2800">
                <a:solidFill>
                  <a:schemeClr val="dk1"/>
                </a:solidFill>
                <a:latin typeface="Calibri"/>
                <a:ea typeface="Calibri"/>
                <a:cs typeface="Calibri"/>
                <a:sym typeface="Calibri"/>
              </a:rPr>
              <a:t>1. Terkoordinirnya pelaksanaan kerjasama antara OPD dan Badan Usaha Swasta /  BUMN dalam dalam meningkatkan kesejahteraan masyarakat dan pengembangan SDM di Provinsi Sumatera Selatan</a:t>
            </a:r>
            <a:endParaRPr sz="2800">
              <a:solidFill>
                <a:schemeClr val="dk1"/>
              </a:solidFill>
              <a:latin typeface="Calibri"/>
              <a:ea typeface="Calibri"/>
              <a:cs typeface="Calibri"/>
              <a:sym typeface="Calibri"/>
            </a:endParaRPr>
          </a:p>
          <a:p>
            <a:pPr indent="-228600" lvl="0" marL="457200" marR="0" rtl="0" algn="just">
              <a:spcBef>
                <a:spcPts val="0"/>
              </a:spcBef>
              <a:spcAft>
                <a:spcPts val="0"/>
              </a:spcAft>
              <a:buNone/>
            </a:pPr>
            <a:r>
              <a:rPr lang="en-US" sz="2800">
                <a:solidFill>
                  <a:schemeClr val="dk1"/>
                </a:solidFill>
                <a:latin typeface="Calibri"/>
                <a:ea typeface="Calibri"/>
                <a:cs typeface="Calibri"/>
                <a:sym typeface="Calibri"/>
              </a:rPr>
              <a:t>2.  Adanya legalitas dan kepastian bagi pelaksanaan kegiatan kerjasama antara dunia usaha dengan Pemerintah Provinsi Sumatera Selatan terkait kerjasama dalam meningkatkan kesejahteraan masyarakat dan pengembangan SDM di Provinsi Sumatera Selatan</a:t>
            </a:r>
            <a:endParaRPr sz="2800">
              <a:solidFill>
                <a:schemeClr val="dk1"/>
              </a:solidFill>
              <a:latin typeface="Calibri"/>
              <a:ea typeface="Calibri"/>
              <a:cs typeface="Calibri"/>
              <a:sym typeface="Calibri"/>
            </a:endParaRPr>
          </a:p>
          <a:p>
            <a:pPr indent="-228600" lvl="0" marL="457200" marR="0" rtl="0" algn="just">
              <a:spcBef>
                <a:spcPts val="0"/>
              </a:spcBef>
              <a:spcAft>
                <a:spcPts val="0"/>
              </a:spcAft>
              <a:buNone/>
            </a:pPr>
            <a:r>
              <a:rPr lang="en-US" sz="2800">
                <a:solidFill>
                  <a:schemeClr val="dk1"/>
                </a:solidFill>
                <a:latin typeface="Calibri"/>
                <a:ea typeface="Calibri"/>
                <a:cs typeface="Calibri"/>
                <a:sym typeface="Calibri"/>
              </a:rPr>
              <a:t>3.  Mewujudkan  pemahaman terkait kerjasama antara OPD dan Badan Usaha Swasta /  BUMN </a:t>
            </a:r>
            <a:endParaRPr sz="2800">
              <a:solidFill>
                <a:schemeClr val="dk1"/>
              </a:solidFill>
              <a:latin typeface="Calibri"/>
              <a:ea typeface="Calibri"/>
              <a:cs typeface="Calibri"/>
              <a:sym typeface="Calibri"/>
            </a:endParaRPr>
          </a:p>
          <a:p>
            <a:pPr indent="-228600" lvl="0" marL="457200" marR="0" rtl="0" algn="just">
              <a:spcBef>
                <a:spcPts val="0"/>
              </a:spcBef>
              <a:spcAft>
                <a:spcPts val="0"/>
              </a:spcAft>
              <a:buNone/>
            </a:pPr>
            <a:r>
              <a:rPr lang="en-US" sz="2800">
                <a:solidFill>
                  <a:schemeClr val="dk1"/>
                </a:solidFill>
                <a:latin typeface="Calibri"/>
                <a:ea typeface="Calibri"/>
                <a:cs typeface="Calibri"/>
                <a:sym typeface="Calibri"/>
              </a:rPr>
              <a:t>4.  Meningkatnya ketrampilan anggota UMKM yang dilatih </a:t>
            </a:r>
            <a:endParaRPr sz="2800">
              <a:solidFill>
                <a:schemeClr val="dk1"/>
              </a:solidFill>
              <a:latin typeface="Calibri"/>
              <a:ea typeface="Calibri"/>
              <a:cs typeface="Calibri"/>
              <a:sym typeface="Calibri"/>
            </a:endParaRPr>
          </a:p>
        </p:txBody>
      </p:sp>
      <p:sp>
        <p:nvSpPr>
          <p:cNvPr id="132" name="Google Shape;132;p5"/>
          <p:cNvSpPr txBox="1"/>
          <p:nvPr/>
        </p:nvSpPr>
        <p:spPr>
          <a:xfrm>
            <a:off x="685800" y="1876609"/>
            <a:ext cx="1981200" cy="629018"/>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0" lIns="0" spcFirstLastPara="1" rIns="0" wrap="square" tIns="13325">
            <a:spAutoFit/>
          </a:bodyPr>
          <a:lstStyle/>
          <a:p>
            <a:pPr indent="0" lvl="0" marL="0" marR="0" rtl="0" algn="l">
              <a:spcBef>
                <a:spcPts val="0"/>
              </a:spcBef>
              <a:spcAft>
                <a:spcPts val="0"/>
              </a:spcAft>
              <a:buNone/>
            </a:pPr>
            <a:r>
              <a:rPr b="0" i="0" lang="en-US" sz="3920">
                <a:solidFill>
                  <a:srgbClr val="55AAEF"/>
                </a:solidFill>
                <a:latin typeface="Arial"/>
                <a:ea typeface="Arial"/>
                <a:cs typeface="Arial"/>
                <a:sym typeface="Arial"/>
              </a:rPr>
              <a:t>OUTPUT</a:t>
            </a:r>
            <a:endParaRPr b="0" i="0" sz="3920">
              <a:solidFill>
                <a:srgbClr val="3175C5"/>
              </a:solidFill>
              <a:latin typeface="Arial"/>
              <a:ea typeface="Arial"/>
              <a:cs typeface="Arial"/>
              <a:sym typeface="Arial"/>
            </a:endParaRPr>
          </a:p>
        </p:txBody>
      </p:sp>
      <p:sp>
        <p:nvSpPr>
          <p:cNvPr id="133" name="Google Shape;133;p5"/>
          <p:cNvSpPr txBox="1"/>
          <p:nvPr/>
        </p:nvSpPr>
        <p:spPr>
          <a:xfrm>
            <a:off x="9372600" y="1876609"/>
            <a:ext cx="1981200" cy="629018"/>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0" lIns="0" spcFirstLastPara="1" rIns="0" wrap="square" tIns="13325">
            <a:spAutoFit/>
          </a:bodyPr>
          <a:lstStyle/>
          <a:p>
            <a:pPr indent="0" lvl="0" marL="12700" marR="0" rtl="0" algn="l">
              <a:spcBef>
                <a:spcPts val="0"/>
              </a:spcBef>
              <a:spcAft>
                <a:spcPts val="0"/>
              </a:spcAft>
              <a:buNone/>
            </a:pPr>
            <a:r>
              <a:rPr b="0" i="0" lang="en-US" sz="4000">
                <a:solidFill>
                  <a:srgbClr val="55AAEF"/>
                </a:solidFill>
                <a:latin typeface="Arial"/>
                <a:ea typeface="Arial"/>
                <a:cs typeface="Arial"/>
                <a:sym typeface="Arial"/>
              </a:rPr>
              <a:t>OUTCOME</a:t>
            </a:r>
            <a:endParaRPr b="0" i="0" sz="4000">
              <a:solidFill>
                <a:srgbClr val="3175C5"/>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7" name="Shape 137"/>
        <p:cNvGrpSpPr/>
        <p:nvPr/>
      </p:nvGrpSpPr>
      <p:grpSpPr>
        <a:xfrm>
          <a:off x="0" y="0"/>
          <a:ext cx="0" cy="0"/>
          <a:chOff x="0" y="0"/>
          <a:chExt cx="0" cy="0"/>
        </a:xfrm>
      </p:grpSpPr>
      <p:pic>
        <p:nvPicPr>
          <p:cNvPr id="138" name="Google Shape;138;p4"/>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grpSp>
        <p:nvGrpSpPr>
          <p:cNvPr id="139" name="Google Shape;139;p4"/>
          <p:cNvGrpSpPr/>
          <p:nvPr/>
        </p:nvGrpSpPr>
        <p:grpSpPr>
          <a:xfrm>
            <a:off x="11953875" y="0"/>
            <a:ext cx="6334123" cy="3261486"/>
            <a:chOff x="11953875" y="0"/>
            <a:chExt cx="6334123" cy="3261486"/>
          </a:xfrm>
        </p:grpSpPr>
        <p:pic>
          <p:nvPicPr>
            <p:cNvPr id="140" name="Google Shape;140;p4"/>
            <p:cNvPicPr preferRelativeResize="0"/>
            <p:nvPr/>
          </p:nvPicPr>
          <p:blipFill rotWithShape="1">
            <a:blip r:embed="rId4">
              <a:alphaModFix/>
            </a:blip>
            <a:srcRect b="0" l="0" r="0" t="0"/>
            <a:stretch/>
          </p:blipFill>
          <p:spPr>
            <a:xfrm>
              <a:off x="12592684" y="0"/>
              <a:ext cx="5695314" cy="2607216"/>
            </a:xfrm>
            <a:prstGeom prst="rect">
              <a:avLst/>
            </a:prstGeom>
            <a:noFill/>
            <a:ln>
              <a:noFill/>
            </a:ln>
          </p:spPr>
        </p:pic>
        <p:pic>
          <p:nvPicPr>
            <p:cNvPr id="141" name="Google Shape;141;p4"/>
            <p:cNvPicPr preferRelativeResize="0"/>
            <p:nvPr/>
          </p:nvPicPr>
          <p:blipFill rotWithShape="1">
            <a:blip r:embed="rId5">
              <a:alphaModFix/>
            </a:blip>
            <a:srcRect b="0" l="0" r="0" t="0"/>
            <a:stretch/>
          </p:blipFill>
          <p:spPr>
            <a:xfrm>
              <a:off x="11953875" y="1148207"/>
              <a:ext cx="4630801" cy="2113279"/>
            </a:xfrm>
            <a:prstGeom prst="rect">
              <a:avLst/>
            </a:prstGeom>
            <a:noFill/>
            <a:ln>
              <a:noFill/>
            </a:ln>
          </p:spPr>
        </p:pic>
      </p:grpSp>
      <p:sp>
        <p:nvSpPr>
          <p:cNvPr id="142" name="Google Shape;142;p4"/>
          <p:cNvSpPr txBox="1"/>
          <p:nvPr>
            <p:ph type="title"/>
          </p:nvPr>
        </p:nvSpPr>
        <p:spPr>
          <a:xfrm>
            <a:off x="638085" y="0"/>
            <a:ext cx="17649915" cy="1029128"/>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sz="6600">
                <a:solidFill>
                  <a:srgbClr val="55AAEF"/>
                </a:solidFill>
              </a:rPr>
              <a:t>TEROBOSAN INOVATIF</a:t>
            </a:r>
            <a:endParaRPr sz="6600"/>
          </a:p>
        </p:txBody>
      </p:sp>
      <p:pic>
        <p:nvPicPr>
          <p:cNvPr id="143" name="Google Shape;143;p4"/>
          <p:cNvPicPr preferRelativeResize="0"/>
          <p:nvPr/>
        </p:nvPicPr>
        <p:blipFill rotWithShape="1">
          <a:blip r:embed="rId6">
            <a:alphaModFix/>
          </a:blip>
          <a:srcRect b="0" l="0" r="0" t="0"/>
          <a:stretch/>
        </p:blipFill>
        <p:spPr>
          <a:xfrm>
            <a:off x="0" y="7691197"/>
            <a:ext cx="5668137" cy="2595799"/>
          </a:xfrm>
          <a:prstGeom prst="rect">
            <a:avLst/>
          </a:prstGeom>
          <a:noFill/>
          <a:ln>
            <a:noFill/>
          </a:ln>
        </p:spPr>
      </p:pic>
      <p:pic>
        <p:nvPicPr>
          <p:cNvPr id="144" name="Google Shape;144;p4"/>
          <p:cNvPicPr preferRelativeResize="0"/>
          <p:nvPr/>
        </p:nvPicPr>
        <p:blipFill rotWithShape="1">
          <a:blip r:embed="rId7">
            <a:alphaModFix/>
          </a:blip>
          <a:srcRect b="0" l="0" r="0" t="0"/>
          <a:stretch/>
        </p:blipFill>
        <p:spPr>
          <a:xfrm>
            <a:off x="629445" y="2772977"/>
            <a:ext cx="8696780" cy="6194109"/>
          </a:xfrm>
          <a:prstGeom prst="rect">
            <a:avLst/>
          </a:prstGeom>
          <a:noFill/>
          <a:ln>
            <a:noFill/>
          </a:ln>
        </p:spPr>
      </p:pic>
      <p:sp>
        <p:nvSpPr>
          <p:cNvPr id="145" name="Google Shape;145;p4"/>
          <p:cNvSpPr/>
          <p:nvPr/>
        </p:nvSpPr>
        <p:spPr>
          <a:xfrm>
            <a:off x="9482608" y="2814055"/>
            <a:ext cx="8924925" cy="7109639"/>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269875" lvl="0" marL="288925" marR="0" rtl="0" algn="just">
              <a:spcBef>
                <a:spcPts val="0"/>
              </a:spcBef>
              <a:spcAft>
                <a:spcPts val="0"/>
              </a:spcAft>
              <a:buNone/>
            </a:pPr>
            <a:r>
              <a:rPr b="1" lang="en-US" sz="2400">
                <a:solidFill>
                  <a:srgbClr val="000000"/>
                </a:solidFill>
                <a:latin typeface="Arial"/>
                <a:ea typeface="Arial"/>
                <a:cs typeface="Arial"/>
                <a:sym typeface="Arial"/>
              </a:rPr>
              <a:t>Strategi SO</a:t>
            </a:r>
            <a:endParaRPr sz="2400">
              <a:solidFill>
                <a:srgbClr val="000000"/>
              </a:solidFill>
              <a:latin typeface="Arial"/>
              <a:ea typeface="Arial"/>
              <a:cs typeface="Arial"/>
              <a:sym typeface="Arial"/>
            </a:endParaRPr>
          </a:p>
          <a:p>
            <a:pPr indent="-269875" lvl="0" marL="288925" marR="0" rtl="0" algn="just">
              <a:spcBef>
                <a:spcPts val="0"/>
              </a:spcBef>
              <a:spcAft>
                <a:spcPts val="0"/>
              </a:spcAft>
              <a:buNone/>
            </a:pPr>
            <a:r>
              <a:rPr lang="en-US" sz="2400">
                <a:solidFill>
                  <a:srgbClr val="000000"/>
                </a:solidFill>
                <a:latin typeface="Arial"/>
                <a:ea typeface="Arial"/>
                <a:cs typeface="Arial"/>
                <a:sym typeface="Arial"/>
              </a:rPr>
              <a:t>1.	Manfaatkan Peraturan dalam berkolaborasi dengan pihak Swasta dibidang kemasyarakatan dan SDM</a:t>
            </a:r>
            <a:endParaRPr sz="2400">
              <a:solidFill>
                <a:srgbClr val="000000"/>
              </a:solidFill>
              <a:latin typeface="Arial"/>
              <a:ea typeface="Arial"/>
              <a:cs typeface="Arial"/>
              <a:sym typeface="Arial"/>
            </a:endParaRPr>
          </a:p>
          <a:p>
            <a:pPr indent="-269875" lvl="0" marL="288925" marR="0" rtl="0" algn="just">
              <a:spcBef>
                <a:spcPts val="0"/>
              </a:spcBef>
              <a:spcAft>
                <a:spcPts val="0"/>
              </a:spcAft>
              <a:buNone/>
            </a:pPr>
            <a:r>
              <a:rPr lang="en-US" sz="2400">
                <a:solidFill>
                  <a:srgbClr val="000000"/>
                </a:solidFill>
                <a:latin typeface="Arial"/>
                <a:ea typeface="Arial"/>
                <a:cs typeface="Arial"/>
                <a:sym typeface="Arial"/>
              </a:rPr>
              <a:t>2.	Manfaatkan komitmen dari atasan terkait kerjasama dengan swasta untuk mendukung pertumbuhan UMKM</a:t>
            </a:r>
            <a:endParaRPr sz="2400">
              <a:solidFill>
                <a:srgbClr val="000000"/>
              </a:solidFill>
              <a:latin typeface="Arial"/>
              <a:ea typeface="Arial"/>
              <a:cs typeface="Arial"/>
              <a:sym typeface="Arial"/>
            </a:endParaRPr>
          </a:p>
          <a:p>
            <a:pPr indent="-269875" lvl="0" marL="288925" marR="0" rtl="0" algn="just">
              <a:spcBef>
                <a:spcPts val="0"/>
              </a:spcBef>
              <a:spcAft>
                <a:spcPts val="0"/>
              </a:spcAft>
              <a:buNone/>
            </a:pPr>
            <a:r>
              <a:rPr b="1" lang="en-US" sz="2400">
                <a:solidFill>
                  <a:srgbClr val="000000"/>
                </a:solidFill>
                <a:latin typeface="Arial"/>
                <a:ea typeface="Arial"/>
                <a:cs typeface="Arial"/>
                <a:sym typeface="Arial"/>
              </a:rPr>
              <a:t>Strategi WO</a:t>
            </a:r>
            <a:endParaRPr sz="2400">
              <a:solidFill>
                <a:srgbClr val="000000"/>
              </a:solidFill>
              <a:latin typeface="Arial"/>
              <a:ea typeface="Arial"/>
              <a:cs typeface="Arial"/>
              <a:sym typeface="Arial"/>
            </a:endParaRPr>
          </a:p>
          <a:p>
            <a:pPr indent="-269875" lvl="0" marL="288925" marR="0" rtl="0" algn="just">
              <a:spcBef>
                <a:spcPts val="0"/>
              </a:spcBef>
              <a:spcAft>
                <a:spcPts val="0"/>
              </a:spcAft>
              <a:buNone/>
            </a:pPr>
            <a:r>
              <a:rPr lang="en-US" sz="2400">
                <a:solidFill>
                  <a:srgbClr val="000000"/>
                </a:solidFill>
                <a:latin typeface="Arial"/>
                <a:ea typeface="Arial"/>
                <a:cs typeface="Arial"/>
                <a:sym typeface="Arial"/>
              </a:rPr>
              <a:t>1.	Peningkatan Kualitas SDM SDM dalam memanfaatkan Dana CSR</a:t>
            </a:r>
            <a:endParaRPr sz="2400">
              <a:solidFill>
                <a:srgbClr val="000000"/>
              </a:solidFill>
              <a:latin typeface="Arial"/>
              <a:ea typeface="Arial"/>
              <a:cs typeface="Arial"/>
              <a:sym typeface="Arial"/>
            </a:endParaRPr>
          </a:p>
          <a:p>
            <a:pPr indent="-269875" lvl="0" marL="288925" marR="0" rtl="0" algn="just">
              <a:spcBef>
                <a:spcPts val="0"/>
              </a:spcBef>
              <a:spcAft>
                <a:spcPts val="0"/>
              </a:spcAft>
              <a:buNone/>
            </a:pPr>
            <a:r>
              <a:rPr lang="en-US" sz="2400">
                <a:solidFill>
                  <a:srgbClr val="000000"/>
                </a:solidFill>
                <a:latin typeface="Arial"/>
                <a:ea typeface="Arial"/>
                <a:cs typeface="Arial"/>
                <a:sym typeface="Arial"/>
              </a:rPr>
              <a:t>2.	Tingkatkan sarana prasarana untuk mendukung pertumbuhan UMKM</a:t>
            </a:r>
            <a:endParaRPr sz="2400">
              <a:solidFill>
                <a:srgbClr val="000000"/>
              </a:solidFill>
              <a:latin typeface="Arial"/>
              <a:ea typeface="Arial"/>
              <a:cs typeface="Arial"/>
              <a:sym typeface="Arial"/>
            </a:endParaRPr>
          </a:p>
          <a:p>
            <a:pPr indent="-269875" lvl="0" marL="288925" marR="0" rtl="0" algn="just">
              <a:spcBef>
                <a:spcPts val="0"/>
              </a:spcBef>
              <a:spcAft>
                <a:spcPts val="0"/>
              </a:spcAft>
              <a:buNone/>
            </a:pPr>
            <a:r>
              <a:rPr b="1" lang="en-US" sz="2400">
                <a:solidFill>
                  <a:srgbClr val="000000"/>
                </a:solidFill>
                <a:latin typeface="Arial"/>
                <a:ea typeface="Arial"/>
                <a:cs typeface="Arial"/>
                <a:sym typeface="Arial"/>
              </a:rPr>
              <a:t>Strategi ST</a:t>
            </a:r>
            <a:endParaRPr sz="2400">
              <a:solidFill>
                <a:srgbClr val="000000"/>
              </a:solidFill>
              <a:latin typeface="Arial"/>
              <a:ea typeface="Arial"/>
              <a:cs typeface="Arial"/>
              <a:sym typeface="Arial"/>
            </a:endParaRPr>
          </a:p>
          <a:p>
            <a:pPr indent="-269875" lvl="0" marL="288925" marR="0" rtl="0" algn="just">
              <a:spcBef>
                <a:spcPts val="0"/>
              </a:spcBef>
              <a:spcAft>
                <a:spcPts val="0"/>
              </a:spcAft>
              <a:buNone/>
            </a:pPr>
            <a:r>
              <a:rPr lang="en-US" sz="2400">
                <a:solidFill>
                  <a:srgbClr val="000000"/>
                </a:solidFill>
                <a:latin typeface="Arial"/>
                <a:ea typeface="Arial"/>
                <a:cs typeface="Arial"/>
                <a:sym typeface="Arial"/>
              </a:rPr>
              <a:t>1.	Buat Peraturan pendukung dalam berkolaborasi dengan pihak Swasta dibidang kemasyarakatan dan SDM</a:t>
            </a:r>
            <a:endParaRPr sz="2400">
              <a:solidFill>
                <a:srgbClr val="000000"/>
              </a:solidFill>
              <a:latin typeface="Arial"/>
              <a:ea typeface="Arial"/>
              <a:cs typeface="Arial"/>
              <a:sym typeface="Arial"/>
            </a:endParaRPr>
          </a:p>
          <a:p>
            <a:pPr indent="-269875" lvl="0" marL="288925" marR="0" rtl="0" algn="just">
              <a:spcBef>
                <a:spcPts val="0"/>
              </a:spcBef>
              <a:spcAft>
                <a:spcPts val="0"/>
              </a:spcAft>
              <a:buNone/>
            </a:pPr>
            <a:r>
              <a:rPr lang="en-US" sz="2400">
                <a:solidFill>
                  <a:srgbClr val="000000"/>
                </a:solidFill>
                <a:latin typeface="Arial"/>
                <a:ea typeface="Arial"/>
                <a:cs typeface="Arial"/>
                <a:sym typeface="Arial"/>
              </a:rPr>
              <a:t>2.	Optimalkan kolaborasi dan kerjasama dengan swasta Penguatan kapasitas SDM UMKM </a:t>
            </a:r>
            <a:endParaRPr sz="2400">
              <a:solidFill>
                <a:srgbClr val="000000"/>
              </a:solidFill>
              <a:latin typeface="Arial"/>
              <a:ea typeface="Arial"/>
              <a:cs typeface="Arial"/>
              <a:sym typeface="Arial"/>
            </a:endParaRPr>
          </a:p>
          <a:p>
            <a:pPr indent="-269875" lvl="0" marL="288925" marR="0" rtl="0" algn="just">
              <a:spcBef>
                <a:spcPts val="0"/>
              </a:spcBef>
              <a:spcAft>
                <a:spcPts val="0"/>
              </a:spcAft>
              <a:buNone/>
            </a:pPr>
            <a:r>
              <a:rPr b="1" lang="en-US" sz="2400">
                <a:solidFill>
                  <a:srgbClr val="000000"/>
                </a:solidFill>
                <a:latin typeface="Arial"/>
                <a:ea typeface="Arial"/>
                <a:cs typeface="Arial"/>
                <a:sym typeface="Arial"/>
              </a:rPr>
              <a:t>Strategi ST</a:t>
            </a:r>
            <a:endParaRPr sz="2400">
              <a:solidFill>
                <a:srgbClr val="000000"/>
              </a:solidFill>
              <a:latin typeface="Arial"/>
              <a:ea typeface="Arial"/>
              <a:cs typeface="Arial"/>
              <a:sym typeface="Arial"/>
            </a:endParaRPr>
          </a:p>
          <a:p>
            <a:pPr indent="-269875" lvl="0" marL="288925" marR="0" rtl="0" algn="just">
              <a:spcBef>
                <a:spcPts val="0"/>
              </a:spcBef>
              <a:spcAft>
                <a:spcPts val="0"/>
              </a:spcAft>
              <a:buNone/>
            </a:pPr>
            <a:r>
              <a:rPr lang="en-US" sz="2400">
                <a:solidFill>
                  <a:srgbClr val="000000"/>
                </a:solidFill>
                <a:latin typeface="Arial"/>
                <a:ea typeface="Arial"/>
                <a:cs typeface="Arial"/>
                <a:sym typeface="Arial"/>
              </a:rPr>
              <a:t>1.	Penyusunan anggaran bagi pelaksanaan peningkatan kapasitas SDM</a:t>
            </a:r>
            <a:endParaRPr sz="2400">
              <a:solidFill>
                <a:srgbClr val="000000"/>
              </a:solidFill>
              <a:latin typeface="Arial"/>
              <a:ea typeface="Arial"/>
              <a:cs typeface="Arial"/>
              <a:sym typeface="Arial"/>
            </a:endParaRPr>
          </a:p>
          <a:p>
            <a:pPr indent="-269875" lvl="0" marL="288925" marR="0" rtl="0" algn="just">
              <a:spcBef>
                <a:spcPts val="0"/>
              </a:spcBef>
              <a:spcAft>
                <a:spcPts val="0"/>
              </a:spcAft>
              <a:buNone/>
            </a:pPr>
            <a:r>
              <a:rPr lang="en-US" sz="2400">
                <a:solidFill>
                  <a:srgbClr val="000000"/>
                </a:solidFill>
                <a:latin typeface="Arial"/>
                <a:ea typeface="Arial"/>
                <a:cs typeface="Arial"/>
                <a:sym typeface="Arial"/>
              </a:rPr>
              <a:t>2.	Penambahan sarana prasarana pendukung bagi UMKM</a:t>
            </a:r>
            <a:endParaRPr sz="2400">
              <a:solidFill>
                <a:srgbClr val="000000"/>
              </a:solidFill>
              <a:latin typeface="Arial"/>
              <a:ea typeface="Arial"/>
              <a:cs typeface="Arial"/>
              <a:sym typeface="Arial"/>
            </a:endParaRPr>
          </a:p>
        </p:txBody>
      </p:sp>
      <p:sp>
        <p:nvSpPr>
          <p:cNvPr id="146" name="Google Shape;146;p4"/>
          <p:cNvSpPr txBox="1"/>
          <p:nvPr/>
        </p:nvSpPr>
        <p:spPr>
          <a:xfrm>
            <a:off x="629445" y="834812"/>
            <a:ext cx="17649915" cy="1029128"/>
          </a:xfrm>
          <a:prstGeom prst="rect">
            <a:avLst/>
          </a:prstGeom>
          <a:noFill/>
          <a:ln>
            <a:noFill/>
          </a:ln>
        </p:spPr>
        <p:txBody>
          <a:bodyPr anchorCtr="0" anchor="t" bIns="0" lIns="0" spcFirstLastPara="1" rIns="0" wrap="square" tIns="13325">
            <a:spAutoFit/>
          </a:bodyPr>
          <a:lstStyle/>
          <a:p>
            <a:pPr indent="0" lvl="0" marL="12700" marR="0" rtl="0" algn="l">
              <a:spcBef>
                <a:spcPts val="0"/>
              </a:spcBef>
              <a:spcAft>
                <a:spcPts val="0"/>
              </a:spcAft>
              <a:buNone/>
            </a:pPr>
            <a:r>
              <a:rPr b="0" i="0" lang="en-US" sz="6600">
                <a:solidFill>
                  <a:srgbClr val="55AAEF"/>
                </a:solidFill>
                <a:latin typeface="Trebuchet MS"/>
                <a:ea typeface="Trebuchet MS"/>
                <a:cs typeface="Trebuchet MS"/>
                <a:sym typeface="Trebuchet MS"/>
              </a:rPr>
              <a:t>“KELAKAR PADU”</a:t>
            </a:r>
            <a:endParaRPr b="0" i="0" sz="6600">
              <a:solidFill>
                <a:srgbClr val="3175C5"/>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6"/>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152" name="Google Shape;152;p6"/>
          <p:cNvSpPr txBox="1"/>
          <p:nvPr>
            <p:ph type="title"/>
          </p:nvPr>
        </p:nvSpPr>
        <p:spPr>
          <a:xfrm>
            <a:off x="304800" y="10618"/>
            <a:ext cx="10088626" cy="92333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6000"/>
              <a:t>TAHAPAN KEGIATAN</a:t>
            </a:r>
            <a:endParaRPr sz="6000"/>
          </a:p>
        </p:txBody>
      </p:sp>
      <p:graphicFrame>
        <p:nvGraphicFramePr>
          <p:cNvPr id="153" name="Google Shape;153;p6"/>
          <p:cNvGraphicFramePr/>
          <p:nvPr/>
        </p:nvGraphicFramePr>
        <p:xfrm>
          <a:off x="457199" y="1016450"/>
          <a:ext cx="3000000" cy="3000000"/>
        </p:xfrm>
        <a:graphic>
          <a:graphicData uri="http://schemas.openxmlformats.org/drawingml/2006/table">
            <a:tbl>
              <a:tblPr>
                <a:noFill/>
                <a:tableStyleId>{3EE57EA0-B22F-4A60-95A3-C79FB0FA5840}</a:tableStyleId>
              </a:tblPr>
              <a:tblGrid>
                <a:gridCol w="992375"/>
                <a:gridCol w="8934700"/>
                <a:gridCol w="1045725"/>
                <a:gridCol w="1662900"/>
                <a:gridCol w="89700"/>
                <a:gridCol w="1718300"/>
                <a:gridCol w="2548900"/>
              </a:tblGrid>
              <a:tr h="154450">
                <a:tc>
                  <a:txBody>
                    <a:bodyPr/>
                    <a:lstStyle/>
                    <a:p>
                      <a:pPr indent="0" lvl="0" marL="0" marR="0" rtl="0" algn="ctr">
                        <a:lnSpc>
                          <a:spcPct val="100000"/>
                        </a:lnSpc>
                        <a:spcBef>
                          <a:spcPts val="0"/>
                        </a:spcBef>
                        <a:spcAft>
                          <a:spcPts val="0"/>
                        </a:spcAft>
                        <a:buNone/>
                      </a:pPr>
                      <a:r>
                        <a:rPr b="1" lang="en-US" sz="2800" u="none" cap="none" strike="noStrike">
                          <a:solidFill>
                            <a:srgbClr val="000000"/>
                          </a:solidFill>
                          <a:latin typeface="Arial"/>
                          <a:ea typeface="Arial"/>
                          <a:cs typeface="Arial"/>
                          <a:sym typeface="Arial"/>
                        </a:rPr>
                        <a:t>No</a:t>
                      </a:r>
                      <a:endParaRPr sz="2800" u="none" cap="none" strike="noStrike">
                        <a:solidFill>
                          <a:srgbClr val="000000"/>
                        </a:solidFill>
                        <a:latin typeface="Arial"/>
                        <a:ea typeface="Arial"/>
                        <a:cs typeface="Arial"/>
                        <a:sym typeface="Arial"/>
                      </a:endParaRPr>
                    </a:p>
                  </a:txBody>
                  <a:tcPr marT="0" marB="0" marR="31050" marL="310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US" sz="2800" u="none" cap="none" strike="noStrike">
                          <a:solidFill>
                            <a:srgbClr val="000000"/>
                          </a:solidFill>
                          <a:latin typeface="Arial"/>
                          <a:ea typeface="Arial"/>
                          <a:cs typeface="Arial"/>
                          <a:sym typeface="Arial"/>
                        </a:rPr>
                        <a:t>TAHAPAN</a:t>
                      </a:r>
                      <a:endParaRPr sz="2800" u="none" cap="none" strike="noStrike">
                        <a:solidFill>
                          <a:srgbClr val="000000"/>
                        </a:solidFill>
                        <a:latin typeface="Arial"/>
                        <a:ea typeface="Arial"/>
                        <a:cs typeface="Arial"/>
                        <a:sym typeface="Arial"/>
                      </a:endParaRPr>
                    </a:p>
                  </a:txBody>
                  <a:tcPr marT="0" marB="0" marR="31050" marL="310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gridSpan="2">
                  <a:txBody>
                    <a:bodyPr/>
                    <a:lstStyle/>
                    <a:p>
                      <a:pPr indent="0" lvl="0" marL="0" marR="0" rtl="0" algn="ctr">
                        <a:lnSpc>
                          <a:spcPct val="100000"/>
                        </a:lnSpc>
                        <a:spcBef>
                          <a:spcPts val="0"/>
                        </a:spcBef>
                        <a:spcAft>
                          <a:spcPts val="0"/>
                        </a:spcAft>
                        <a:buNone/>
                      </a:pPr>
                      <a:r>
                        <a:rPr b="1" lang="en-US" sz="2800" u="none" cap="none" strike="noStrike">
                          <a:solidFill>
                            <a:srgbClr val="000000"/>
                          </a:solidFill>
                          <a:latin typeface="Arial"/>
                          <a:ea typeface="Arial"/>
                          <a:cs typeface="Arial"/>
                          <a:sym typeface="Arial"/>
                        </a:rPr>
                        <a:t>OUTPUT</a:t>
                      </a:r>
                      <a:endParaRPr sz="2800" u="none" cap="none" strike="noStrike">
                        <a:solidFill>
                          <a:srgbClr val="000000"/>
                        </a:solidFill>
                        <a:latin typeface="Arial"/>
                        <a:ea typeface="Arial"/>
                        <a:cs typeface="Arial"/>
                        <a:sym typeface="Arial"/>
                      </a:endParaRPr>
                    </a:p>
                  </a:txBody>
                  <a:tcPr marT="0" marB="0" marR="31050" marL="310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gridSpan="2">
                  <a:txBody>
                    <a:bodyPr/>
                    <a:lstStyle/>
                    <a:p>
                      <a:pPr indent="0" lvl="0" marL="0" marR="0" rtl="0" algn="ctr">
                        <a:lnSpc>
                          <a:spcPct val="100000"/>
                        </a:lnSpc>
                        <a:spcBef>
                          <a:spcPts val="0"/>
                        </a:spcBef>
                        <a:spcAft>
                          <a:spcPts val="0"/>
                        </a:spcAft>
                        <a:buNone/>
                      </a:pPr>
                      <a:r>
                        <a:rPr b="1" lang="en-US" sz="2800" u="none" cap="none" strike="noStrike">
                          <a:solidFill>
                            <a:srgbClr val="000000"/>
                          </a:solidFill>
                          <a:latin typeface="Arial"/>
                          <a:ea typeface="Arial"/>
                          <a:cs typeface="Arial"/>
                          <a:sym typeface="Arial"/>
                        </a:rPr>
                        <a:t>WAKTU</a:t>
                      </a:r>
                      <a:endParaRPr sz="2800" u="none" cap="none" strike="noStrike">
                        <a:solidFill>
                          <a:srgbClr val="000000"/>
                        </a:solidFill>
                        <a:latin typeface="Arial"/>
                        <a:ea typeface="Arial"/>
                        <a:cs typeface="Arial"/>
                        <a:sym typeface="Arial"/>
                      </a:endParaRPr>
                    </a:p>
                  </a:txBody>
                  <a:tcPr marT="0" marB="0" marR="31050" marL="310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a:txBody>
                    <a:bodyPr/>
                    <a:lstStyle/>
                    <a:p>
                      <a:pPr indent="0" lvl="0" marL="0" marR="0" rtl="0" algn="ctr">
                        <a:lnSpc>
                          <a:spcPct val="100000"/>
                        </a:lnSpc>
                        <a:spcBef>
                          <a:spcPts val="0"/>
                        </a:spcBef>
                        <a:spcAft>
                          <a:spcPts val="0"/>
                        </a:spcAft>
                        <a:buNone/>
                      </a:pPr>
                      <a:r>
                        <a:rPr b="1" lang="en-US" sz="2800" u="none" cap="none" strike="noStrike">
                          <a:solidFill>
                            <a:srgbClr val="000000"/>
                          </a:solidFill>
                          <a:latin typeface="Arial"/>
                          <a:ea typeface="Arial"/>
                          <a:cs typeface="Arial"/>
                          <a:sym typeface="Arial"/>
                        </a:rPr>
                        <a:t>Bukti Dukung</a:t>
                      </a:r>
                      <a:endParaRPr sz="2800" u="none" cap="none" strike="noStrike">
                        <a:solidFill>
                          <a:srgbClr val="000000"/>
                        </a:solidFill>
                        <a:latin typeface="Arial"/>
                        <a:ea typeface="Arial"/>
                        <a:cs typeface="Arial"/>
                        <a:sym typeface="Arial"/>
                      </a:endParaRPr>
                    </a:p>
                  </a:txBody>
                  <a:tcPr marT="0" marB="0" marR="31050" marL="310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154450">
                <a:tc>
                  <a:txBody>
                    <a:bodyPr/>
                    <a:lstStyle/>
                    <a:p>
                      <a:pPr indent="0" lvl="0" marL="0" marR="0" rtl="0" algn="ctr">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A</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c gridSpan="6">
                  <a:txBody>
                    <a:bodyPr/>
                    <a:lstStyle/>
                    <a:p>
                      <a:pPr indent="-115570" lvl="0" marL="11557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JANGKA PENDEK (17 Oktober s.d. 15 Desember 2024)</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c hMerge="1"/>
                <a:tc hMerge="1"/>
                <a:tc hMerge="1"/>
                <a:tc hMerge="1"/>
                <a:tc hMerge="1"/>
              </a:tr>
              <a:tr h="154450">
                <a:tc>
                  <a:txBody>
                    <a:bodyPr/>
                    <a:lstStyle/>
                    <a:p>
                      <a:pPr indent="0" lvl="0" marL="0" marR="0" rtl="0" algn="ctr">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1</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gridSpan="2">
                  <a:txBody>
                    <a:bodyPr/>
                    <a:lstStyle/>
                    <a:p>
                      <a:pPr indent="0" lvl="0" marL="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PERENCANAAN </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hMerge="1"/>
                <a:tc gridSpan="2">
                  <a:txBody>
                    <a:bodyPr/>
                    <a:lstStyle/>
                    <a:p>
                      <a:pPr indent="0" lvl="0" marL="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 </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hMerge="1"/>
                <a:tc>
                  <a:txBody>
                    <a:bodyPr/>
                    <a:lstStyle/>
                    <a:p>
                      <a:pPr indent="0" lvl="0" marL="0" marR="0" rtl="0" algn="ctr">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 </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115570" lvl="0" marL="11557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 </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r>
              <a:tr h="772275">
                <a:tc>
                  <a:txBody>
                    <a:bodyPr/>
                    <a:lstStyle/>
                    <a:p>
                      <a:pPr indent="0" lvl="0" marL="0" marR="0" rtl="0" algn="ctr">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 </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gridSpan="2">
                  <a:txBody>
                    <a:bodyPr/>
                    <a:lstStyle/>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1. Membentuk tim kerja </a:t>
                      </a:r>
                      <a:endParaRPr sz="2800" u="none" cap="none" strike="noStrike">
                        <a:solidFill>
                          <a:srgbClr val="000000"/>
                        </a:solidFill>
                        <a:latin typeface="Arial"/>
                        <a:ea typeface="Arial"/>
                        <a:cs typeface="Arial"/>
                        <a:sym typeface="Arial"/>
                      </a:endParaRPr>
                    </a:p>
                    <a:p>
                      <a:pPr indent="-133349" lvl="0" marL="28956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a. Rapat pembentukan Tim Efektif </a:t>
                      </a:r>
                      <a:endParaRPr sz="2800" u="none" cap="none" strike="noStrike">
                        <a:solidFill>
                          <a:srgbClr val="000000"/>
                        </a:solidFill>
                        <a:latin typeface="Arial"/>
                        <a:ea typeface="Arial"/>
                        <a:cs typeface="Arial"/>
                        <a:sym typeface="Arial"/>
                      </a:endParaRPr>
                    </a:p>
                    <a:p>
                      <a:pPr indent="-133349" lvl="0" marL="28956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b. Penyusunan draf SK Tim Efektif </a:t>
                      </a:r>
                      <a:endParaRPr sz="2800" u="none" cap="none" strike="noStrike">
                        <a:solidFill>
                          <a:srgbClr val="000000"/>
                        </a:solidFill>
                        <a:latin typeface="Arial"/>
                        <a:ea typeface="Arial"/>
                        <a:cs typeface="Arial"/>
                        <a:sym typeface="Arial"/>
                      </a:endParaRPr>
                    </a:p>
                    <a:p>
                      <a:pPr indent="-133349" lvl="0" marL="28956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c. Distribusi SK dan tugas Tim Efektif </a:t>
                      </a:r>
                      <a:endParaRPr sz="2800" u="none" cap="none" strike="noStrike">
                        <a:solidFill>
                          <a:srgbClr val="000000"/>
                        </a:solidFill>
                        <a:latin typeface="Arial"/>
                        <a:ea typeface="Arial"/>
                        <a:cs typeface="Arial"/>
                        <a:sym typeface="Arial"/>
                      </a:endParaRPr>
                    </a:p>
                    <a:p>
                      <a:pPr indent="-133349" lvl="0" marL="28956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d. Penerbitan SK Tim Efektif</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gridSpan="2">
                  <a:txBody>
                    <a:bodyPr/>
                    <a:lstStyle/>
                    <a:p>
                      <a:pPr indent="0" lvl="0" marL="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SK Tim Efektif</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a:txBody>
                    <a:bodyPr/>
                    <a:lstStyle/>
                    <a:p>
                      <a:pPr indent="0" lvl="0" marL="0" marR="0" rtl="0" algn="ctr">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Minggu I</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Undangan</a:t>
                      </a:r>
                      <a:endParaRPr sz="28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Absen</a:t>
                      </a:r>
                      <a:endParaRPr sz="28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SK Tim</a:t>
                      </a:r>
                      <a:endParaRPr sz="28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Foto kegiatan </a:t>
                      </a:r>
                      <a:endParaRPr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 </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772275">
                <a:tc>
                  <a:txBody>
                    <a:bodyPr/>
                    <a:lstStyle/>
                    <a:p>
                      <a:pPr indent="0" lvl="0" marL="0" marR="0" rtl="0" algn="ctr">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 </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gridSpan="2">
                  <a:txBody>
                    <a:bodyPr/>
                    <a:lstStyle/>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2. Mengadakan rapat koordinasi dengan OPD terkait</a:t>
                      </a:r>
                      <a:endParaRPr sz="28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a. Pembahasan terkait Kolaborasi Pemerintah- Swasta</a:t>
                      </a:r>
                      <a:endParaRPr sz="28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b. Meminta dukungan dengan  stakeholder</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gridSpan="2">
                  <a:txBody>
                    <a:bodyPr/>
                    <a:lstStyle/>
                    <a:p>
                      <a:pPr indent="0" lvl="0" marL="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Surat Dukungan </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a:txBody>
                    <a:bodyPr/>
                    <a:lstStyle/>
                    <a:p>
                      <a:pPr indent="0" lvl="0" marL="0" marR="0" rtl="0" algn="ctr">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Minggu II</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Undangan</a:t>
                      </a:r>
                      <a:endParaRPr sz="28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Absen</a:t>
                      </a:r>
                      <a:endParaRPr sz="28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Notulen</a:t>
                      </a:r>
                      <a:endParaRPr sz="28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Foto kegiatan </a:t>
                      </a:r>
                      <a:endParaRPr sz="28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Surat Dukungan</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617825">
                <a:tc>
                  <a:txBody>
                    <a:bodyPr/>
                    <a:lstStyle/>
                    <a:p>
                      <a:pPr indent="0" lvl="0" marL="0" marR="0" rtl="0" algn="ctr">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 </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gridSpan="2">
                  <a:txBody>
                    <a:bodyPr/>
                    <a:lstStyle/>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3. Merancang draft MoU dg Swasta/BUMN</a:t>
                      </a:r>
                      <a:endParaRPr sz="28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a. menghubungi Pihak Swasta</a:t>
                      </a:r>
                      <a:endParaRPr sz="28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b. Menentukan rencana pilot project kegiatan</a:t>
                      </a:r>
                      <a:endParaRPr sz="28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c. penyusunan draf MoU</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gridSpan="2">
                  <a:txBody>
                    <a:bodyPr/>
                    <a:lstStyle/>
                    <a:p>
                      <a:pPr indent="0" lvl="0" marL="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Draft MoU</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a:txBody>
                    <a:bodyPr/>
                    <a:lstStyle/>
                    <a:p>
                      <a:pPr indent="0" lvl="0" marL="0" marR="0" rtl="0" algn="ctr">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Minggu III</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156210" lvl="0" marL="156210" marR="0" rtl="0" algn="l">
                        <a:lnSpc>
                          <a:spcPct val="100000"/>
                        </a:lnSpc>
                        <a:spcBef>
                          <a:spcPts val="0"/>
                        </a:spcBef>
                        <a:spcAft>
                          <a:spcPts val="0"/>
                        </a:spcAft>
                        <a:buNone/>
                      </a:pPr>
                      <a:r>
                        <a:rPr lang="en-US" sz="2800" u="none" cap="none" strike="noStrike">
                          <a:solidFill>
                            <a:srgbClr val="000000"/>
                          </a:solidFill>
                          <a:latin typeface="Arial"/>
                          <a:ea typeface="Arial"/>
                          <a:cs typeface="Arial"/>
                          <a:sym typeface="Arial"/>
                        </a:rPr>
                        <a:t>Draft MoU</a:t>
                      </a:r>
                      <a:endParaRPr sz="28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7"/>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159" name="Google Shape;159;p7"/>
          <p:cNvSpPr txBox="1"/>
          <p:nvPr>
            <p:ph type="title"/>
          </p:nvPr>
        </p:nvSpPr>
        <p:spPr>
          <a:xfrm>
            <a:off x="228600" y="123063"/>
            <a:ext cx="15773400" cy="27699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60" name="Google Shape;160;p7"/>
          <p:cNvSpPr txBox="1"/>
          <p:nvPr>
            <p:ph idx="1" type="body"/>
          </p:nvPr>
        </p:nvSpPr>
        <p:spPr>
          <a:xfrm>
            <a:off x="1407160" y="1589658"/>
            <a:ext cx="12070715" cy="5732145"/>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graphicFrame>
        <p:nvGraphicFramePr>
          <p:cNvPr id="161" name="Google Shape;161;p7"/>
          <p:cNvGraphicFramePr/>
          <p:nvPr/>
        </p:nvGraphicFramePr>
        <p:xfrm>
          <a:off x="685800" y="190500"/>
          <a:ext cx="3000000" cy="3000000"/>
        </p:xfrm>
        <a:graphic>
          <a:graphicData uri="http://schemas.openxmlformats.org/drawingml/2006/table">
            <a:tbl>
              <a:tblPr>
                <a:noFill/>
                <a:tableStyleId>{3EE57EA0-B22F-4A60-95A3-C79FB0FA5840}</a:tableStyleId>
              </a:tblPr>
              <a:tblGrid>
                <a:gridCol w="992375"/>
                <a:gridCol w="8934700"/>
                <a:gridCol w="1045725"/>
                <a:gridCol w="1662900"/>
                <a:gridCol w="318300"/>
                <a:gridCol w="1489700"/>
                <a:gridCol w="2548900"/>
              </a:tblGrid>
              <a:tr h="154450">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2</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gridSpan="2">
                  <a:txBody>
                    <a:bodyPr/>
                    <a:lstStyle/>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IMPLEMENTASI</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hMerge="1"/>
                <a:tc gridSpan="2">
                  <a:txBody>
                    <a:bodyPr/>
                    <a:lstStyle/>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hMerge="1"/>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115570" lvl="0" marL="11557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r>
              <a:tr h="617825">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gridSpan="2">
                  <a:txBody>
                    <a:bodyPr/>
                    <a:lstStyle/>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1. Melaksanakan rapat pembahasan tentang Kerjasama pemerintah provinsi sumsel dan Badan Usaha dengan OPD Terkait.</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a. Pembahasan tentang Draft MoU</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b. Pembahasan tentang Pilot Project</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gridSpan="2">
                  <a:txBody>
                    <a:bodyPr/>
                    <a:lstStyle/>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Notulen Rapat.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Minggu IV</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Undangan</a:t>
                      </a:r>
                      <a:endParaRPr sz="24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Absen</a:t>
                      </a:r>
                      <a:endParaRPr sz="24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Notulen</a:t>
                      </a:r>
                      <a:endParaRPr sz="24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Foto kegiatan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772275">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gridSpan="2">
                  <a:txBody>
                    <a:bodyPr/>
                    <a:lstStyle/>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2. Melaksanakan FGD (Focus Group Discussion) dengan Badan Usaha terkait CSR pelatihan</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a. Membahas jumlah peserta pelatihan</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b. Pembahasan tentang biaya</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c. Pembahasan persiapan Penandatanganan MoU</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gridSpan="2">
                  <a:txBody>
                    <a:bodyPr/>
                    <a:lstStyle/>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Notulen Rapat</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Minggu V</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Undangan</a:t>
                      </a:r>
                      <a:endParaRPr sz="24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Absen</a:t>
                      </a:r>
                      <a:endParaRPr sz="24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Notulen</a:t>
                      </a:r>
                      <a:endParaRPr sz="24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Foto kegiatan </a:t>
                      </a:r>
                      <a:endParaRPr sz="2400" u="none" cap="none" strike="noStrike">
                        <a:solidFill>
                          <a:srgbClr val="000000"/>
                        </a:solidFill>
                        <a:latin typeface="Arial"/>
                        <a:ea typeface="Arial"/>
                        <a:cs typeface="Arial"/>
                        <a:sym typeface="Arial"/>
                      </a:endParaRPr>
                    </a:p>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772275">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gridSpan="2">
                  <a:txBody>
                    <a:bodyPr/>
                    <a:lstStyle/>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3. Penandatanganan MoU tentang Kerjasama pemerintah provinsi sumsel dan Badan Usaha Swasta /  BUMN.</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a. Menyiapkan lokasi</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b. Mengundang pihak terkait</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c. Penandatanganan MoU</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gridSpan="2">
                  <a:txBody>
                    <a:bodyPr/>
                    <a:lstStyle/>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MoU</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Minggu VI</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Undangan</a:t>
                      </a:r>
                      <a:endParaRPr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Foto Kegiatan</a:t>
                      </a:r>
                      <a:endParaRPr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MoU</a:t>
                      </a:r>
                      <a:endParaRPr sz="2400" u="none" cap="none" strike="noStrike">
                        <a:solidFill>
                          <a:srgbClr val="000000"/>
                        </a:solidFill>
                        <a:latin typeface="Arial"/>
                        <a:ea typeface="Arial"/>
                        <a:cs typeface="Arial"/>
                        <a:sym typeface="Arial"/>
                      </a:endParaRPr>
                    </a:p>
                    <a:p>
                      <a:pPr indent="-115570" lvl="0" marL="11557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617825">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gridSpan="2">
                  <a:txBody>
                    <a:bodyPr/>
                    <a:lstStyle/>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4. Melaksanakan sosialisasi terkait Kerjasama pemerintah provinsi sumsel dan Badan Usaha Swasta /  BUMN</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a. Menyusun materi </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b. Pelaksanaan Sosialisasi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gridSpan="2">
                  <a:txBody>
                    <a:bodyPr/>
                    <a:lstStyle/>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Dokumentasi Sosialisasi</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Minggu VII</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Undangan</a:t>
                      </a:r>
                      <a:endParaRPr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Absen</a:t>
                      </a:r>
                      <a:endParaRPr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Foto Kegiatan</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1081200">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gridSpan="2">
                  <a:txBody>
                    <a:bodyPr/>
                    <a:lstStyle/>
                    <a:p>
                      <a:pPr indent="-156210" lvl="0" marL="15621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5. Pelaksanaan Pelatihan kepada UMKN</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a. Membentuk Panitia Pelatihan </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b. Identifikasi peserta Pelatihan </a:t>
                      </a:r>
                      <a:endParaRPr sz="2400" u="none" cap="none" strike="noStrike">
                        <a:solidFill>
                          <a:srgbClr val="000000"/>
                        </a:solidFill>
                        <a:latin typeface="Arial"/>
                        <a:ea typeface="Arial"/>
                        <a:cs typeface="Arial"/>
                        <a:sym typeface="Arial"/>
                      </a:endParaRPr>
                    </a:p>
                    <a:p>
                      <a:pPr indent="-156210" lvl="0" marL="31242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c. Pelaksanaan Pelatihan</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gridSpan="2">
                  <a:txBody>
                    <a:bodyPr/>
                    <a:lstStyle/>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Dokumentasi pelatihan</a:t>
                      </a:r>
                      <a:endParaRPr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 </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a:txBody>
                    <a:bodyPr/>
                    <a:lstStyle/>
                    <a:p>
                      <a:pPr indent="0" lvl="0" marL="0" marR="0" rtl="0" algn="ctr">
                        <a:lnSpc>
                          <a:spcPct val="100000"/>
                        </a:lnSpc>
                        <a:spcBef>
                          <a:spcPts val="0"/>
                        </a:spcBef>
                        <a:spcAft>
                          <a:spcPts val="0"/>
                        </a:spcAft>
                        <a:buNone/>
                      </a:pPr>
                      <a:r>
                        <a:rPr lang="en-US" sz="2400" u="none" cap="none" strike="noStrike">
                          <a:solidFill>
                            <a:srgbClr val="000000"/>
                          </a:solidFill>
                          <a:latin typeface="Arial"/>
                          <a:ea typeface="Arial"/>
                          <a:cs typeface="Arial"/>
                          <a:sym typeface="Arial"/>
                        </a:rPr>
                        <a:t>Minggu VII</a:t>
                      </a:r>
                      <a:endParaRPr sz="24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just">
                        <a:lnSpc>
                          <a:spcPct val="100000"/>
                        </a:lnSpc>
                        <a:spcBef>
                          <a:spcPts val="0"/>
                        </a:spcBef>
                        <a:spcAft>
                          <a:spcPts val="0"/>
                        </a:spcAft>
                        <a:buClr>
                          <a:srgbClr val="000000"/>
                        </a:buClr>
                        <a:buSzPts val="2000"/>
                        <a:buFont typeface="Arial"/>
                        <a:buNone/>
                      </a:pPr>
                      <a:r>
                        <a:rPr lang="en-US" sz="2000" u="none" cap="none" strike="noStrike">
                          <a:solidFill>
                            <a:srgbClr val="000000"/>
                          </a:solidFill>
                          <a:latin typeface="Arial"/>
                          <a:ea typeface="Arial"/>
                          <a:cs typeface="Arial"/>
                          <a:sym typeface="Arial"/>
                        </a:rPr>
                        <a:t>Foto Kegiatan</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8"/>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graphicFrame>
        <p:nvGraphicFramePr>
          <p:cNvPr id="167" name="Google Shape;167;p8"/>
          <p:cNvGraphicFramePr/>
          <p:nvPr/>
        </p:nvGraphicFramePr>
        <p:xfrm>
          <a:off x="685800" y="1638300"/>
          <a:ext cx="3000000" cy="3000000"/>
        </p:xfrm>
        <a:graphic>
          <a:graphicData uri="http://schemas.openxmlformats.org/drawingml/2006/table">
            <a:tbl>
              <a:tblPr>
                <a:noFill/>
                <a:tableStyleId>{3EE57EA0-B22F-4A60-95A3-C79FB0FA5840}</a:tableStyleId>
              </a:tblPr>
              <a:tblGrid>
                <a:gridCol w="992375"/>
                <a:gridCol w="8934700"/>
                <a:gridCol w="2708625"/>
                <a:gridCol w="1808025"/>
                <a:gridCol w="2548900"/>
              </a:tblGrid>
              <a:tr h="124175">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3</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156210" lvl="0" marL="15621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Monitoring dan Evaluasi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c>
                  <a:txBody>
                    <a:bodyPr/>
                    <a:lstStyle/>
                    <a:p>
                      <a:pPr indent="-115570" lvl="0" marL="11557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2EFD9"/>
                    </a:solidFill>
                  </a:tcPr>
                </a:tc>
              </a:tr>
              <a:tr h="310425">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156210" lvl="0" marL="15621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1. Melaksanakan Monitoring dan Evaluasi</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Dokumentasi monev</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Minggu VIII</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342900" lvl="0" marL="342900" marR="0" rtl="0" algn="just">
                        <a:lnSpc>
                          <a:spcPct val="100000"/>
                        </a:lnSpc>
                        <a:spcBef>
                          <a:spcPts val="0"/>
                        </a:spcBef>
                        <a:spcAft>
                          <a:spcPts val="0"/>
                        </a:spcAft>
                        <a:buSzPts val="2000"/>
                        <a:buFont typeface="Arial"/>
                        <a:buChar char="•"/>
                      </a:pPr>
                      <a:r>
                        <a:rPr lang="en-US" sz="2000" u="none" cap="none" strike="noStrike">
                          <a:latin typeface="Calibri"/>
                          <a:ea typeface="Calibri"/>
                          <a:cs typeface="Calibri"/>
                          <a:sym typeface="Calibri"/>
                        </a:rPr>
                        <a:t>Undangan</a:t>
                      </a:r>
                      <a:endParaRPr sz="2000" u="none" cap="none" strike="noStrike">
                        <a:latin typeface="Calibri"/>
                        <a:ea typeface="Calibri"/>
                        <a:cs typeface="Calibri"/>
                        <a:sym typeface="Calibri"/>
                      </a:endParaRPr>
                    </a:p>
                    <a:p>
                      <a:pPr indent="-342900" lvl="0" marL="342900" marR="0" rtl="0" algn="just">
                        <a:lnSpc>
                          <a:spcPct val="100000"/>
                        </a:lnSpc>
                        <a:spcBef>
                          <a:spcPts val="0"/>
                        </a:spcBef>
                        <a:spcAft>
                          <a:spcPts val="0"/>
                        </a:spcAft>
                        <a:buSzPts val="2000"/>
                        <a:buFont typeface="Arial"/>
                        <a:buChar char="•"/>
                      </a:pPr>
                      <a:r>
                        <a:rPr lang="en-US" sz="2000" u="none" cap="none" strike="noStrike">
                          <a:latin typeface="Calibri"/>
                          <a:ea typeface="Calibri"/>
                          <a:cs typeface="Calibri"/>
                          <a:sym typeface="Calibri"/>
                        </a:rPr>
                        <a:t>Foto Kegiatan </a:t>
                      </a:r>
                      <a:endParaRPr sz="2000" u="none" cap="none" strike="noStrike">
                        <a:latin typeface="Calibri"/>
                        <a:ea typeface="Calibri"/>
                        <a:cs typeface="Calibri"/>
                        <a:sym typeface="Calibri"/>
                      </a:endParaRPr>
                    </a:p>
                    <a:p>
                      <a:pPr indent="-342900" lvl="0" marL="342900" marR="0" rtl="0" algn="just">
                        <a:lnSpc>
                          <a:spcPct val="100000"/>
                        </a:lnSpc>
                        <a:spcBef>
                          <a:spcPts val="0"/>
                        </a:spcBef>
                        <a:spcAft>
                          <a:spcPts val="0"/>
                        </a:spcAft>
                        <a:buSzPts val="2000"/>
                        <a:buFont typeface="Arial"/>
                        <a:buChar char="•"/>
                      </a:pPr>
                      <a:r>
                        <a:rPr lang="en-US" sz="2000" u="none" cap="none" strike="noStrike">
                          <a:latin typeface="Calibri"/>
                          <a:ea typeface="Calibri"/>
                          <a:cs typeface="Calibri"/>
                          <a:sym typeface="Calibri"/>
                        </a:rPr>
                        <a:t>Notulen kegiatan</a:t>
                      </a:r>
                      <a:endParaRPr sz="2000" u="none" cap="none" strike="noStrike">
                        <a:latin typeface="Calibri"/>
                        <a:ea typeface="Calibri"/>
                        <a:cs typeface="Calibri"/>
                        <a:sym typeface="Calibri"/>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103475">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B</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c gridSpan="2">
                  <a:txBody>
                    <a:bodyPr/>
                    <a:lstStyle/>
                    <a:p>
                      <a:pPr indent="0" lvl="0" marL="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JANGKA MENENGAH</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c hMerge="1"/>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c>
                  <a:txBody>
                    <a:bodyPr/>
                    <a:lstStyle/>
                    <a:p>
                      <a:pPr indent="-115570" lvl="0" marL="11557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r>
              <a:tr h="206950">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156210" lvl="0" marL="15621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1  Memperluas jaringan kerjasama dan koordinasi dengan Badan Usaha dan stakeholder terkait</a:t>
                      </a:r>
                      <a:endParaRPr sz="2000" u="none" cap="none" strike="noStrike">
                        <a:solidFill>
                          <a:srgbClr val="000000"/>
                        </a:solidFill>
                        <a:latin typeface="Arial"/>
                        <a:ea typeface="Arial"/>
                        <a:cs typeface="Arial"/>
                        <a:sym typeface="Arial"/>
                      </a:endParaRPr>
                    </a:p>
                    <a:p>
                      <a:pPr indent="-156210" lvl="0" marL="15621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Jumlah MoU</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1 Januari-24 Juni 2025</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MoU</a:t>
                      </a:r>
                      <a:endParaRPr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Dokumentasi Kegiatan</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103475">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156210" lvl="0" marL="15621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2 Memonitoring Implementasi Kerjasama pemerintah provinsi sumsel dan Badan Usaha</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Laporan Hasil Monev</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April 2025</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Laporan Monev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103475">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B</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c gridSpan="2">
                  <a:txBody>
                    <a:bodyPr/>
                    <a:lstStyle/>
                    <a:p>
                      <a:pPr indent="0" lvl="0" marL="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JANGKA PANJANG</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c hMerge="1"/>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c>
                  <a:txBody>
                    <a:bodyPr/>
                    <a:lstStyle/>
                    <a:p>
                      <a:pPr indent="-115570" lvl="0" marL="115570" marR="0" rtl="0" algn="l">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r>
              <a:tr h="206950">
                <a:tc>
                  <a:txBody>
                    <a:bodyPr/>
                    <a:lstStyle/>
                    <a:p>
                      <a:pPr indent="-156210" lvl="0" marL="15621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156210" lvl="0" marL="15621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1. Menyusun rekomendasi terkait implementasi kerjasama dan koordinasi dengan Badan Usaha dan stakeholder terkait</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Telaah Kebijakan</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2025</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Telaah Kebijakan</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103475">
                <a:tc>
                  <a:txBody>
                    <a:bodyPr/>
                    <a:lstStyle/>
                    <a:p>
                      <a:pPr indent="-156210" lvl="0" marL="15621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 </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156210" lvl="0" marL="15621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2. Menyusun Peraturan Gubernur terkait kerjasama dan koordinasi dengan Badan Usaha.</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Peraturan Gubernur</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2025-2026</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just">
                        <a:lnSpc>
                          <a:spcPct val="100000"/>
                        </a:lnSpc>
                        <a:spcBef>
                          <a:spcPts val="0"/>
                        </a:spcBef>
                        <a:spcAft>
                          <a:spcPts val="0"/>
                        </a:spcAft>
                        <a:buNone/>
                      </a:pPr>
                      <a:r>
                        <a:rPr lang="en-US" sz="2000" u="none" cap="none" strike="noStrike">
                          <a:solidFill>
                            <a:srgbClr val="000000"/>
                          </a:solidFill>
                          <a:latin typeface="Arial"/>
                          <a:ea typeface="Arial"/>
                          <a:cs typeface="Arial"/>
                          <a:sym typeface="Arial"/>
                        </a:rPr>
                        <a:t>Peraturan Gubernur</a:t>
                      </a:r>
                      <a:endParaRPr sz="2000" u="none" cap="none" strike="noStrike">
                        <a:solidFill>
                          <a:srgbClr val="000000"/>
                        </a:solidFill>
                        <a:latin typeface="Arial"/>
                        <a:ea typeface="Arial"/>
                        <a:cs typeface="Arial"/>
                        <a:sym typeface="Arial"/>
                      </a:endParaRPr>
                    </a:p>
                  </a:txBody>
                  <a:tcPr marT="0" marB="0" marR="31050" marL="31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9"/>
          <p:cNvPicPr preferRelativeResize="0"/>
          <p:nvPr/>
        </p:nvPicPr>
        <p:blipFill rotWithShape="1">
          <a:blip r:embed="rId3">
            <a:alphaModFix/>
          </a:blip>
          <a:srcRect b="0" l="0" r="0" t="0"/>
          <a:stretch/>
        </p:blipFill>
        <p:spPr>
          <a:xfrm>
            <a:off x="9458028" y="38100"/>
            <a:ext cx="8821331" cy="10272486"/>
          </a:xfrm>
          <a:prstGeom prst="rect">
            <a:avLst/>
          </a:prstGeom>
          <a:noFill/>
          <a:ln>
            <a:noFill/>
          </a:ln>
        </p:spPr>
      </p:pic>
      <p:sp>
        <p:nvSpPr>
          <p:cNvPr id="173" name="Google Shape;173;p9"/>
          <p:cNvSpPr txBox="1"/>
          <p:nvPr>
            <p:ph type="title"/>
          </p:nvPr>
        </p:nvSpPr>
        <p:spPr>
          <a:xfrm>
            <a:off x="6207760" y="350633"/>
            <a:ext cx="7091680" cy="492443"/>
          </a:xfrm>
          <a:prstGeom prst="rect">
            <a:avLst/>
          </a:prstGeom>
          <a:gradFill>
            <a:gsLst>
              <a:gs pos="0">
                <a:srgbClr val="5D427D"/>
              </a:gs>
              <a:gs pos="80000">
                <a:srgbClr val="7A57A5"/>
              </a:gs>
              <a:gs pos="100000">
                <a:srgbClr val="7A56A7"/>
              </a:gs>
            </a:gsLst>
            <a:lin ang="16200000" scaled="0"/>
          </a:gradFill>
          <a:ln cap="flat" cmpd="sng" w="9525">
            <a:solidFill>
              <a:srgbClr val="7C5F9F"/>
            </a:solidFill>
            <a:prstDash val="solid"/>
            <a:round/>
            <a:headEnd len="sm" w="sm" type="none"/>
            <a:tailEnd len="sm" w="sm" type="none"/>
          </a:ln>
          <a:effectLst>
            <a:outerShdw blurRad="40000" rotWithShape="0" dir="5400000" dist="23000">
              <a:srgbClr val="000000">
                <a:alpha val="34901"/>
              </a:srgbClr>
            </a:outerShdw>
          </a:effectLst>
        </p:spPr>
        <p:txBody>
          <a:bodyPr anchorCtr="0" anchor="t" bIns="0" lIns="0" spcFirstLastPara="1" rIns="0" wrap="square" tIns="0">
            <a:spAutoFit/>
          </a:bodyPr>
          <a:lstStyle/>
          <a:p>
            <a:pPr indent="0" lvl="0" marL="0" rtl="0" algn="ctr">
              <a:spcBef>
                <a:spcPts val="0"/>
              </a:spcBef>
              <a:spcAft>
                <a:spcPts val="0"/>
              </a:spcAft>
              <a:buNone/>
            </a:pPr>
            <a:r>
              <a:rPr lang="en-US" sz="3200">
                <a:solidFill>
                  <a:schemeClr val="lt1"/>
                </a:solidFill>
                <a:latin typeface="Calibri"/>
                <a:ea typeface="Calibri"/>
                <a:cs typeface="Calibri"/>
                <a:sym typeface="Calibri"/>
              </a:rPr>
              <a:t>PERSIAPAN</a:t>
            </a:r>
            <a:endParaRPr sz="3200">
              <a:solidFill>
                <a:schemeClr val="lt1"/>
              </a:solidFill>
            </a:endParaRPr>
          </a:p>
        </p:txBody>
      </p:sp>
      <p:pic>
        <p:nvPicPr>
          <p:cNvPr id="174" name="Google Shape;174;p9"/>
          <p:cNvPicPr preferRelativeResize="0"/>
          <p:nvPr/>
        </p:nvPicPr>
        <p:blipFill rotWithShape="1">
          <a:blip r:embed="rId4">
            <a:alphaModFix/>
          </a:blip>
          <a:srcRect b="0" l="0" r="0" t="0"/>
          <a:stretch/>
        </p:blipFill>
        <p:spPr>
          <a:xfrm>
            <a:off x="1236548" y="2209420"/>
            <a:ext cx="7563959" cy="4524014"/>
          </a:xfrm>
          <a:prstGeom prst="rect">
            <a:avLst/>
          </a:prstGeom>
          <a:noFill/>
          <a:ln>
            <a:noFill/>
          </a:ln>
        </p:spPr>
      </p:pic>
      <p:sp>
        <p:nvSpPr>
          <p:cNvPr id="175" name="Google Shape;175;p9"/>
          <p:cNvSpPr txBox="1"/>
          <p:nvPr/>
        </p:nvSpPr>
        <p:spPr>
          <a:xfrm>
            <a:off x="1472688" y="1098156"/>
            <a:ext cx="7091680" cy="984885"/>
          </a:xfrm>
          <a:prstGeom prst="rect">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7647"/>
              </a:srgbClr>
            </a:outerShdw>
          </a:effectLst>
        </p:spPr>
        <p:txBody>
          <a:bodyPr anchorCtr="0" anchor="t" bIns="0" lIns="0" spcFirstLastPara="1" rIns="0" wrap="square" tIns="0">
            <a:spAutoFit/>
          </a:bodyPr>
          <a:lstStyle/>
          <a:p>
            <a:pPr indent="0" lvl="0" marL="0" marR="0" rtl="0" algn="l">
              <a:spcBef>
                <a:spcPts val="0"/>
              </a:spcBef>
              <a:spcAft>
                <a:spcPts val="0"/>
              </a:spcAft>
              <a:buNone/>
            </a:pPr>
            <a:r>
              <a:rPr b="0" i="0" lang="en-US" sz="3200">
                <a:solidFill>
                  <a:schemeClr val="accent1"/>
                </a:solidFill>
                <a:latin typeface="Trebuchet MS"/>
                <a:ea typeface="Trebuchet MS"/>
                <a:cs typeface="Trebuchet MS"/>
                <a:sym typeface="Trebuchet MS"/>
              </a:rPr>
              <a:t>MEMBENTUK TIM KERJA </a:t>
            </a:r>
            <a:br>
              <a:rPr b="0" i="0" lang="en-US" sz="3200">
                <a:solidFill>
                  <a:schemeClr val="accent1"/>
                </a:solidFill>
                <a:latin typeface="Trebuchet MS"/>
                <a:ea typeface="Trebuchet MS"/>
                <a:cs typeface="Trebuchet MS"/>
                <a:sym typeface="Trebuchet MS"/>
              </a:rPr>
            </a:br>
            <a:r>
              <a:rPr b="0" i="0" lang="en-US" sz="1800">
                <a:solidFill>
                  <a:schemeClr val="accent1"/>
                </a:solidFill>
                <a:latin typeface="Trebuchet MS"/>
                <a:ea typeface="Trebuchet MS"/>
                <a:cs typeface="Trebuchet MS"/>
                <a:sym typeface="Trebuchet MS"/>
              </a:rPr>
              <a:t>22 Oktober 2024</a:t>
            </a:r>
            <a:r>
              <a:rPr b="0" i="0" lang="en-US" sz="3200">
                <a:solidFill>
                  <a:schemeClr val="accent1"/>
                </a:solidFill>
                <a:latin typeface="Trebuchet MS"/>
                <a:ea typeface="Trebuchet MS"/>
                <a:cs typeface="Trebuchet MS"/>
                <a:sym typeface="Trebuchet MS"/>
              </a:rPr>
              <a:t> </a:t>
            </a:r>
            <a:endParaRPr b="0" i="0" sz="3200">
              <a:solidFill>
                <a:schemeClr val="accent1"/>
              </a:solidFill>
              <a:latin typeface="Trebuchet MS"/>
              <a:ea typeface="Trebuchet MS"/>
              <a:cs typeface="Trebuchet MS"/>
              <a:sym typeface="Trebuchet MS"/>
            </a:endParaRPr>
          </a:p>
        </p:txBody>
      </p:sp>
      <p:grpSp>
        <p:nvGrpSpPr>
          <p:cNvPr id="176" name="Google Shape;176;p9"/>
          <p:cNvGrpSpPr/>
          <p:nvPr/>
        </p:nvGrpSpPr>
        <p:grpSpPr>
          <a:xfrm>
            <a:off x="9815691" y="1609648"/>
            <a:ext cx="6262509" cy="4198753"/>
            <a:chOff x="9815691" y="1609648"/>
            <a:chExt cx="8040707" cy="5390961"/>
          </a:xfrm>
        </p:grpSpPr>
        <p:pic>
          <p:nvPicPr>
            <p:cNvPr id="177" name="Google Shape;177;p9"/>
            <p:cNvPicPr preferRelativeResize="0"/>
            <p:nvPr/>
          </p:nvPicPr>
          <p:blipFill rotWithShape="1">
            <a:blip r:embed="rId5">
              <a:alphaModFix/>
            </a:blip>
            <a:srcRect b="0" l="0" r="0" t="0"/>
            <a:stretch/>
          </p:blipFill>
          <p:spPr>
            <a:xfrm>
              <a:off x="13716000" y="1609648"/>
              <a:ext cx="4140398" cy="5340939"/>
            </a:xfrm>
            <a:prstGeom prst="rect">
              <a:avLst/>
            </a:prstGeom>
            <a:noFill/>
            <a:ln>
              <a:noFill/>
            </a:ln>
            <a:effectLst>
              <a:outerShdw blurRad="292100" rotWithShape="0" algn="tl" dir="2700000" dist="139700">
                <a:srgbClr val="333333">
                  <a:alpha val="64705"/>
                </a:srgbClr>
              </a:outerShdw>
            </a:effectLst>
          </p:spPr>
        </p:pic>
        <p:pic>
          <p:nvPicPr>
            <p:cNvPr id="178" name="Google Shape;178;p9"/>
            <p:cNvPicPr preferRelativeResize="0"/>
            <p:nvPr/>
          </p:nvPicPr>
          <p:blipFill rotWithShape="1">
            <a:blip r:embed="rId6">
              <a:alphaModFix/>
            </a:blip>
            <a:srcRect b="0" l="0" r="0" t="0"/>
            <a:stretch/>
          </p:blipFill>
          <p:spPr>
            <a:xfrm>
              <a:off x="9815691" y="1627249"/>
              <a:ext cx="4130891" cy="5373360"/>
            </a:xfrm>
            <a:prstGeom prst="rect">
              <a:avLst/>
            </a:prstGeom>
            <a:noFill/>
            <a:ln>
              <a:noFill/>
            </a:ln>
            <a:effectLst>
              <a:outerShdw blurRad="292100" rotWithShape="0" algn="tl" dir="2700000" dist="139700">
                <a:srgbClr val="333333">
                  <a:alpha val="64705"/>
                </a:srgbClr>
              </a:outerShdw>
            </a:effectLst>
          </p:spPr>
        </p:pic>
        <p:sp>
          <p:nvSpPr>
            <p:cNvPr id="179" name="Google Shape;179;p9"/>
            <p:cNvSpPr/>
            <p:nvPr/>
          </p:nvSpPr>
          <p:spPr>
            <a:xfrm>
              <a:off x="10225153" y="6337176"/>
              <a:ext cx="3312017" cy="65202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UNDANGAN RAPAT</a:t>
              </a:r>
              <a:endParaRPr sz="1800">
                <a:solidFill>
                  <a:schemeClr val="accent1"/>
                </a:solidFill>
                <a:latin typeface="Calibri"/>
                <a:ea typeface="Calibri"/>
                <a:cs typeface="Calibri"/>
                <a:sym typeface="Calibri"/>
              </a:endParaRPr>
            </a:p>
          </p:txBody>
        </p:sp>
        <p:sp>
          <p:nvSpPr>
            <p:cNvPr id="180" name="Google Shape;180;p9"/>
            <p:cNvSpPr/>
            <p:nvPr/>
          </p:nvSpPr>
          <p:spPr>
            <a:xfrm>
              <a:off x="14125413" y="6337174"/>
              <a:ext cx="3312064" cy="65202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NOTULEN RAPAT</a:t>
              </a:r>
              <a:endParaRPr sz="1800">
                <a:solidFill>
                  <a:schemeClr val="accent1"/>
                </a:solidFill>
                <a:latin typeface="Calibri"/>
                <a:ea typeface="Calibri"/>
                <a:cs typeface="Calibri"/>
                <a:sym typeface="Calibri"/>
              </a:endParaRPr>
            </a:p>
          </p:txBody>
        </p:sp>
      </p:grpSp>
      <p:grpSp>
        <p:nvGrpSpPr>
          <p:cNvPr id="181" name="Google Shape;181;p9"/>
          <p:cNvGrpSpPr/>
          <p:nvPr/>
        </p:nvGrpSpPr>
        <p:grpSpPr>
          <a:xfrm>
            <a:off x="1201816" y="6183915"/>
            <a:ext cx="5142412" cy="4007535"/>
            <a:chOff x="6357937" y="838200"/>
            <a:chExt cx="11049000" cy="8610600"/>
          </a:xfrm>
        </p:grpSpPr>
        <p:pic>
          <p:nvPicPr>
            <p:cNvPr id="182" name="Google Shape;182;p9"/>
            <p:cNvPicPr preferRelativeResize="0"/>
            <p:nvPr/>
          </p:nvPicPr>
          <p:blipFill rotWithShape="1">
            <a:blip r:embed="rId7">
              <a:alphaModFix/>
            </a:blip>
            <a:srcRect b="0" l="0" r="0" t="0"/>
            <a:stretch/>
          </p:blipFill>
          <p:spPr>
            <a:xfrm>
              <a:off x="6357937" y="838200"/>
              <a:ext cx="5572125" cy="8610600"/>
            </a:xfrm>
            <a:prstGeom prst="rect">
              <a:avLst/>
            </a:prstGeom>
            <a:noFill/>
            <a:ln>
              <a:noFill/>
            </a:ln>
            <a:effectLst>
              <a:outerShdw blurRad="292100" rotWithShape="0" algn="tl" dir="2700000" dist="139700">
                <a:srgbClr val="333333">
                  <a:alpha val="64705"/>
                </a:srgbClr>
              </a:outerShdw>
            </a:effectLst>
          </p:spPr>
        </p:pic>
        <p:pic>
          <p:nvPicPr>
            <p:cNvPr id="183" name="Google Shape;183;p9"/>
            <p:cNvPicPr preferRelativeResize="0"/>
            <p:nvPr/>
          </p:nvPicPr>
          <p:blipFill rotWithShape="1">
            <a:blip r:embed="rId8">
              <a:alphaModFix/>
            </a:blip>
            <a:srcRect b="0" l="0" r="0" t="0"/>
            <a:stretch/>
          </p:blipFill>
          <p:spPr>
            <a:xfrm>
              <a:off x="11891962" y="923925"/>
              <a:ext cx="5514975" cy="8486775"/>
            </a:xfrm>
            <a:prstGeom prst="rect">
              <a:avLst/>
            </a:prstGeom>
            <a:noFill/>
            <a:ln>
              <a:noFill/>
            </a:ln>
            <a:effectLst>
              <a:outerShdw blurRad="292100" rotWithShape="0" algn="tl" dir="2700000" dist="139700">
                <a:srgbClr val="333333">
                  <a:alpha val="64705"/>
                </a:srgbClr>
              </a:outerShdw>
            </a:effectLst>
          </p:spPr>
        </p:pic>
      </p:grpSp>
      <p:sp>
        <p:nvSpPr>
          <p:cNvPr id="184" name="Google Shape;184;p9"/>
          <p:cNvSpPr txBox="1"/>
          <p:nvPr/>
        </p:nvSpPr>
        <p:spPr>
          <a:xfrm>
            <a:off x="3086203" y="9804822"/>
            <a:ext cx="3222715" cy="430887"/>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rPr b="0" i="0" lang="en-US" sz="2800">
                <a:solidFill>
                  <a:srgbClr val="3175C5"/>
                </a:solidFill>
                <a:latin typeface="Trebuchet MS"/>
                <a:ea typeface="Trebuchet MS"/>
                <a:cs typeface="Trebuchet MS"/>
                <a:sym typeface="Trebuchet MS"/>
              </a:rPr>
              <a:t>SK TIM EFEKTIF</a:t>
            </a:r>
            <a:endParaRPr b="0" i="0" sz="2800">
              <a:solidFill>
                <a:srgbClr val="3175C5"/>
              </a:solidFill>
              <a:latin typeface="Trebuchet MS"/>
              <a:ea typeface="Trebuchet MS"/>
              <a:cs typeface="Trebuchet MS"/>
              <a:sym typeface="Trebuchet MS"/>
            </a:endParaRPr>
          </a:p>
        </p:txBody>
      </p:sp>
      <p:pic>
        <p:nvPicPr>
          <p:cNvPr id="185" name="Google Shape;185;p9"/>
          <p:cNvPicPr preferRelativeResize="0"/>
          <p:nvPr/>
        </p:nvPicPr>
        <p:blipFill rotWithShape="1">
          <a:blip r:embed="rId9">
            <a:alphaModFix/>
          </a:blip>
          <a:srcRect b="0" l="0" r="0" t="0"/>
          <a:stretch/>
        </p:blipFill>
        <p:spPr>
          <a:xfrm>
            <a:off x="9848083" y="6012889"/>
            <a:ext cx="2639142" cy="3970006"/>
          </a:xfrm>
          <a:prstGeom prst="rect">
            <a:avLst/>
          </a:prstGeom>
          <a:noFill/>
          <a:ln>
            <a:noFill/>
          </a:ln>
        </p:spPr>
      </p:pic>
      <p:sp>
        <p:nvSpPr>
          <p:cNvPr id="186" name="Google Shape;186;p9"/>
          <p:cNvSpPr/>
          <p:nvPr/>
        </p:nvSpPr>
        <p:spPr>
          <a:xfrm>
            <a:off x="9848083" y="9603127"/>
            <a:ext cx="2857951" cy="46487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accent1"/>
                </a:solidFill>
                <a:latin typeface="Calibri"/>
                <a:ea typeface="Calibri"/>
                <a:cs typeface="Calibri"/>
                <a:sym typeface="Calibri"/>
              </a:rPr>
              <a:t>DAFTAR HADIR</a:t>
            </a:r>
            <a:endParaRPr sz="1800">
              <a:solidFill>
                <a:schemeClr val="accen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2024-09-30T00:49:53Z</dcterms:created>
  <dc:creator>Administrator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2024-09-28T00:00:00Z</vt:filetime>
  </property>
  <property fmtid="{D5CDD505-2E9C-101B-9397-08002B2CF9AE}" pid="3" name="Creator">
    <vt:lpwstr>Microsoft® PowerPoint® 2021</vt:lpwstr>
  </property>
  <property fmtid="{D5CDD505-2E9C-101B-9397-08002B2CF9AE}" pid="4" name="LastSaved">
    <vt:filetime>2024-09-30T00:00:00Z</vt:filetime>
  </property>
</Properties>
</file>