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22"/>
  </p:notesMasterIdLst>
  <p:sldIdLst>
    <p:sldId id="277" r:id="rId2"/>
    <p:sldId id="668" r:id="rId3"/>
    <p:sldId id="669" r:id="rId4"/>
    <p:sldId id="670" r:id="rId5"/>
    <p:sldId id="267" r:id="rId6"/>
    <p:sldId id="260" r:id="rId7"/>
    <p:sldId id="675" r:id="rId8"/>
    <p:sldId id="672" r:id="rId9"/>
    <p:sldId id="259" r:id="rId10"/>
    <p:sldId id="678" r:id="rId11"/>
    <p:sldId id="679" r:id="rId12"/>
    <p:sldId id="680" r:id="rId13"/>
    <p:sldId id="681" r:id="rId14"/>
    <p:sldId id="682" r:id="rId15"/>
    <p:sldId id="683" r:id="rId16"/>
    <p:sldId id="684" r:id="rId17"/>
    <p:sldId id="685" r:id="rId18"/>
    <p:sldId id="686" r:id="rId19"/>
    <p:sldId id="687" r:id="rId20"/>
    <p:sldId id="611"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0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22E3D2-1A5F-4565-BE64-741AF132695E}" type="datetimeFigureOut">
              <a:rPr lang="en-US" smtClean="0"/>
              <a:pPr/>
              <a:t>11/25/2025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76F9D0-FCCA-45AA-A7F1-3CA214F46733}" type="slidenum">
              <a:rPr lang="en-US" smtClean="0"/>
              <a:pPr/>
              <a:t>‹#›</a:t>
            </a:fld>
            <a:endParaRPr lang="en-US"/>
          </a:p>
        </p:txBody>
      </p:sp>
    </p:spTree>
    <p:extLst>
      <p:ext uri="{BB962C8B-B14F-4D97-AF65-F5344CB8AC3E}">
        <p14:creationId xmlns:p14="http://schemas.microsoft.com/office/powerpoint/2010/main" val="473461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d-ID" altLang="id-ID" dirty="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846" indent="-285710">
              <a:spcBef>
                <a:spcPct val="30000"/>
              </a:spcBef>
              <a:defRPr sz="1200">
                <a:solidFill>
                  <a:schemeClr val="tx1"/>
                </a:solidFill>
                <a:latin typeface="Calibri" panose="020F0502020204030204" pitchFamily="34" charset="0"/>
              </a:defRPr>
            </a:lvl2pPr>
            <a:lvl3pPr marL="1142841" indent="-228568">
              <a:spcBef>
                <a:spcPct val="30000"/>
              </a:spcBef>
              <a:defRPr sz="1200">
                <a:solidFill>
                  <a:schemeClr val="tx1"/>
                </a:solidFill>
                <a:latin typeface="Calibri" panose="020F0502020204030204" pitchFamily="34" charset="0"/>
              </a:defRPr>
            </a:lvl3pPr>
            <a:lvl4pPr marL="1599977" indent="-228568">
              <a:spcBef>
                <a:spcPct val="30000"/>
              </a:spcBef>
              <a:defRPr sz="1200">
                <a:solidFill>
                  <a:schemeClr val="tx1"/>
                </a:solidFill>
                <a:latin typeface="Calibri" panose="020F0502020204030204" pitchFamily="34" charset="0"/>
              </a:defRPr>
            </a:lvl4pPr>
            <a:lvl5pPr marL="2057113" indent="-228568">
              <a:spcBef>
                <a:spcPct val="30000"/>
              </a:spcBef>
              <a:defRPr sz="1200">
                <a:solidFill>
                  <a:schemeClr val="tx1"/>
                </a:solidFill>
                <a:latin typeface="Calibri" panose="020F0502020204030204" pitchFamily="34" charset="0"/>
              </a:defRPr>
            </a:lvl5pPr>
            <a:lvl6pPr marL="2514249" indent="-228568" eaLnBrk="0" fontAlgn="base" hangingPunct="0">
              <a:spcBef>
                <a:spcPct val="30000"/>
              </a:spcBef>
              <a:spcAft>
                <a:spcPct val="0"/>
              </a:spcAft>
              <a:defRPr sz="1200">
                <a:solidFill>
                  <a:schemeClr val="tx1"/>
                </a:solidFill>
                <a:latin typeface="Calibri" panose="020F0502020204030204" pitchFamily="34" charset="0"/>
              </a:defRPr>
            </a:lvl6pPr>
            <a:lvl7pPr marL="2971386" indent="-228568" eaLnBrk="0" fontAlgn="base" hangingPunct="0">
              <a:spcBef>
                <a:spcPct val="30000"/>
              </a:spcBef>
              <a:spcAft>
                <a:spcPct val="0"/>
              </a:spcAft>
              <a:defRPr sz="1200">
                <a:solidFill>
                  <a:schemeClr val="tx1"/>
                </a:solidFill>
                <a:latin typeface="Calibri" panose="020F0502020204030204" pitchFamily="34" charset="0"/>
              </a:defRPr>
            </a:lvl7pPr>
            <a:lvl8pPr marL="3428522" indent="-228568" eaLnBrk="0" fontAlgn="base" hangingPunct="0">
              <a:spcBef>
                <a:spcPct val="30000"/>
              </a:spcBef>
              <a:spcAft>
                <a:spcPct val="0"/>
              </a:spcAft>
              <a:defRPr sz="1200">
                <a:solidFill>
                  <a:schemeClr val="tx1"/>
                </a:solidFill>
                <a:latin typeface="Calibri" panose="020F0502020204030204" pitchFamily="34" charset="0"/>
              </a:defRPr>
            </a:lvl8pPr>
            <a:lvl9pPr marL="3885658" indent="-22856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2B8F7A3-550F-45A1-A15D-AA313C732281}" type="slidenum">
              <a:rPr lang="en-US" altLang="id-ID">
                <a:latin typeface="Tahoma" panose="020B0604030504040204" pitchFamily="34" charset="0"/>
              </a:rPr>
              <a:pPr>
                <a:spcBef>
                  <a:spcPct val="0"/>
                </a:spcBef>
              </a:pPr>
              <a:t>7</a:t>
            </a:fld>
            <a:endParaRPr lang="en-US" altLang="id-ID">
              <a:latin typeface="Tahoma" panose="020B0604030504040204" pitchFamily="34" charset="0"/>
            </a:endParaRPr>
          </a:p>
        </p:txBody>
      </p:sp>
    </p:spTree>
    <p:extLst>
      <p:ext uri="{BB962C8B-B14F-4D97-AF65-F5344CB8AC3E}">
        <p14:creationId xmlns:p14="http://schemas.microsoft.com/office/powerpoint/2010/main" val="1067715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p:spPr>
      </p:sp>
      <p:sp>
        <p:nvSpPr>
          <p:cNvPr id="96259" name="Notes Placeholder 2"/>
          <p:cNvSpPr>
            <a:spLocks noGrp="1"/>
          </p:cNvSpPr>
          <p:nvPr>
            <p:ph type="body" idx="1"/>
          </p:nvPr>
        </p:nvSpPr>
        <p:spPr bwMode="auto">
          <a:noFill/>
        </p:spPr>
        <p:txBody>
          <a:bodyPr/>
          <a:lstStyle/>
          <a:p>
            <a:pPr eaLnBrk="1" hangingPunct="1"/>
            <a:endParaRPr lang="en-GB"/>
          </a:p>
        </p:txBody>
      </p:sp>
      <p:sp>
        <p:nvSpPr>
          <p:cNvPr id="962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FB81161-D62C-403B-AB8C-B9B37F9596F3}" type="slidenum">
              <a:rPr lang="en-US" smtClean="0"/>
              <a:pPr/>
              <a:t>10</a:t>
            </a:fld>
            <a:endParaRPr lang="en-US"/>
          </a:p>
        </p:txBody>
      </p:sp>
    </p:spTree>
    <p:extLst>
      <p:ext uri="{BB962C8B-B14F-4D97-AF65-F5344CB8AC3E}">
        <p14:creationId xmlns:p14="http://schemas.microsoft.com/office/powerpoint/2010/main" val="3534254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a:lstStyle/>
          <a:p>
            <a:pPr eaLnBrk="1" hangingPunct="1">
              <a:spcBef>
                <a:spcPct val="0"/>
              </a:spcBef>
            </a:pPr>
            <a:endParaRPr lang="id-ID" dirty="0"/>
          </a:p>
        </p:txBody>
      </p:sp>
      <p:sp>
        <p:nvSpPr>
          <p:cNvPr id="1013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AE2745-92AC-4ECF-8FEC-1E209FC16B97}" type="slidenum">
              <a:rPr lang="en-US" smtClean="0"/>
              <a:pPr/>
              <a:t>13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endParaRPr lang="id-ID">
              <a:latin typeface="Arial" pitchFamily="34" charset="0"/>
            </a:endParaRPr>
          </a:p>
        </p:txBody>
      </p:sp>
      <p:sp>
        <p:nvSpPr>
          <p:cNvPr id="77828" name="Slide Number Placeholder 3"/>
          <p:cNvSpPr>
            <a:spLocks noGrp="1"/>
          </p:cNvSpPr>
          <p:nvPr>
            <p:ph type="sldNum" sz="quarter" idx="5"/>
          </p:nvPr>
        </p:nvSpPr>
        <p:spPr>
          <a:noFill/>
        </p:spPr>
        <p:txBody>
          <a:bodyPr/>
          <a:lstStyle/>
          <a:p>
            <a:fld id="{A4FE7B3A-04C2-4747-A300-EC52D0AEE90C}" type="slidenum">
              <a:rPr lang="en-US" b="1">
                <a:latin typeface="Tahoma" pitchFamily="34" charset="0"/>
              </a:rPr>
              <a:pPr/>
              <a:t>14</a:t>
            </a:fld>
            <a:endParaRPr lang="en-US" b="1">
              <a:latin typeface="Tahoma" pitchFamily="34" charset="0"/>
            </a:endParaRPr>
          </a:p>
        </p:txBody>
      </p:sp>
    </p:spTree>
    <p:extLst>
      <p:ext uri="{BB962C8B-B14F-4D97-AF65-F5344CB8AC3E}">
        <p14:creationId xmlns:p14="http://schemas.microsoft.com/office/powerpoint/2010/main" val="2247402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0150AB99-C6B3-42C5-A154-35C3428F2609}" type="slidenum">
              <a:rPr lang="en-GB" b="1">
                <a:latin typeface="Tahoma" pitchFamily="34" charset="0"/>
              </a:rPr>
              <a:pPr/>
              <a:t>15</a:t>
            </a:fld>
            <a:endParaRPr lang="en-GB" b="1">
              <a:latin typeface="Tahoma" pitchFamily="34"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GB">
              <a:latin typeface="Arial" pitchFamily="34" charset="0"/>
            </a:endParaRPr>
          </a:p>
        </p:txBody>
      </p:sp>
    </p:spTree>
    <p:extLst>
      <p:ext uri="{BB962C8B-B14F-4D97-AF65-F5344CB8AC3E}">
        <p14:creationId xmlns:p14="http://schemas.microsoft.com/office/powerpoint/2010/main" val="595830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pPr eaLnBrk="1" hangingPunct="1"/>
            <a:endParaRPr lang="id-ID">
              <a:latin typeface="Arial" pitchFamily="34" charset="0"/>
            </a:endParaRPr>
          </a:p>
        </p:txBody>
      </p:sp>
      <p:sp>
        <p:nvSpPr>
          <p:cNvPr id="81924" name="Slide Number Placeholder 3"/>
          <p:cNvSpPr>
            <a:spLocks noGrp="1"/>
          </p:cNvSpPr>
          <p:nvPr>
            <p:ph type="sldNum" sz="quarter" idx="5"/>
          </p:nvPr>
        </p:nvSpPr>
        <p:spPr>
          <a:noFill/>
        </p:spPr>
        <p:txBody>
          <a:bodyPr/>
          <a:lstStyle/>
          <a:p>
            <a:fld id="{D6DEF239-E5BD-420E-9AF4-6B5B83B56828}" type="slidenum">
              <a:rPr lang="en-US"/>
              <a:pPr/>
              <a:t>16</a:t>
            </a:fld>
            <a:endParaRPr lang="en-US"/>
          </a:p>
        </p:txBody>
      </p:sp>
    </p:spTree>
    <p:extLst>
      <p:ext uri="{BB962C8B-B14F-4D97-AF65-F5344CB8AC3E}">
        <p14:creationId xmlns:p14="http://schemas.microsoft.com/office/powerpoint/2010/main" val="3310945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endParaRPr lang="id-ID" dirty="0">
              <a:latin typeface="Arial" pitchFamily="34" charset="0"/>
            </a:endParaRPr>
          </a:p>
        </p:txBody>
      </p:sp>
      <p:sp>
        <p:nvSpPr>
          <p:cNvPr id="83972" name="Slide Number Placeholder 3"/>
          <p:cNvSpPr>
            <a:spLocks noGrp="1"/>
          </p:cNvSpPr>
          <p:nvPr>
            <p:ph type="sldNum" sz="quarter" idx="5"/>
          </p:nvPr>
        </p:nvSpPr>
        <p:spPr>
          <a:noFill/>
        </p:spPr>
        <p:txBody>
          <a:bodyPr/>
          <a:lstStyle/>
          <a:p>
            <a:fld id="{AD7FC365-5F70-4173-B71D-E319195A7B7F}" type="slidenum">
              <a:rPr lang="en-US" b="1">
                <a:latin typeface="Tahoma" pitchFamily="34" charset="0"/>
              </a:rPr>
              <a:pPr/>
              <a:t>17</a:t>
            </a:fld>
            <a:endParaRPr lang="en-US" b="1">
              <a:latin typeface="Tahoma" pitchFamily="34" charset="0"/>
            </a:endParaRPr>
          </a:p>
        </p:txBody>
      </p:sp>
    </p:spTree>
    <p:extLst>
      <p:ext uri="{BB962C8B-B14F-4D97-AF65-F5344CB8AC3E}">
        <p14:creationId xmlns:p14="http://schemas.microsoft.com/office/powerpoint/2010/main" val="1949992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pPr eaLnBrk="1" hangingPunct="1"/>
            <a:endParaRPr lang="en-GB" dirty="0"/>
          </a:p>
        </p:txBody>
      </p:sp>
      <p:sp>
        <p:nvSpPr>
          <p:cNvPr id="57348" name="Slide Number Placeholder 3"/>
          <p:cNvSpPr>
            <a:spLocks noGrp="1"/>
          </p:cNvSpPr>
          <p:nvPr>
            <p:ph type="sldNum" sz="quarter" idx="5"/>
          </p:nvPr>
        </p:nvSpPr>
        <p:spPr>
          <a:noFill/>
          <a:ln>
            <a:miter lim="800000"/>
            <a:headEnd/>
            <a:tailEnd/>
          </a:ln>
        </p:spPr>
        <p:txBody>
          <a:bodyPr/>
          <a:lstStyle/>
          <a:p>
            <a:fld id="{9BBCF51E-966C-4B4F-ADC6-AE0B7B057654}" type="slidenum">
              <a:rPr lang="en-US" smtClean="0"/>
              <a:pPr/>
              <a:t>20</a:t>
            </a:fld>
            <a:endParaRPr lang="en-US"/>
          </a:p>
        </p:txBody>
      </p:sp>
    </p:spTree>
    <p:extLst>
      <p:ext uri="{BB962C8B-B14F-4D97-AF65-F5344CB8AC3E}">
        <p14:creationId xmlns:p14="http://schemas.microsoft.com/office/powerpoint/2010/main" val="591858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3546117327"/>
      </p:ext>
    </p:extLst>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3154206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36866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420193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02050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2392018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309181464"/>
      </p:ext>
    </p:extLst>
  </p:cSld>
  <p:clrMapOvr>
    <a:masterClrMapping/>
  </p:clrMapOvr>
  <p:transition>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3170491855"/>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2826115724"/>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754025810"/>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2048532755"/>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353338148"/>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26392891"/>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2898898849"/>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2273489770"/>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56DF61-EBDD-429B-A2A6-16E2742FBFE5}"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D558DA-EEEB-4885-BF9A-96F7C3C1C098}" type="slidenum">
              <a:rPr lang="en-US" smtClean="0"/>
              <a:pPr/>
              <a:t>‹#›</a:t>
            </a:fld>
            <a:endParaRPr lang="en-US"/>
          </a:p>
        </p:txBody>
      </p:sp>
    </p:spTree>
    <p:extLst>
      <p:ext uri="{BB962C8B-B14F-4D97-AF65-F5344CB8AC3E}">
        <p14:creationId xmlns:p14="http://schemas.microsoft.com/office/powerpoint/2010/main" val="1229391647"/>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256DF61-EBDD-429B-A2A6-16E2742FBFE5}" type="datetimeFigureOut">
              <a:rPr lang="en-US" smtClean="0"/>
              <a:pPr/>
              <a:t>11/25/2025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ADD558DA-EEEB-4885-BF9A-96F7C3C1C098}" type="slidenum">
              <a:rPr lang="en-US" smtClean="0"/>
              <a:pPr/>
              <a:t>‹#›</a:t>
            </a:fld>
            <a:endParaRPr lang="en-US"/>
          </a:p>
        </p:txBody>
      </p:sp>
    </p:spTree>
    <p:extLst>
      <p:ext uri="{BB962C8B-B14F-4D97-AF65-F5344CB8AC3E}">
        <p14:creationId xmlns:p14="http://schemas.microsoft.com/office/powerpoint/2010/main" val="10365419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ransition>
    <p:dissolve/>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1000"/>
            <a:ext cx="5638800" cy="914400"/>
          </a:xfrm>
        </p:spPr>
        <p:txBody>
          <a:bodyPr>
            <a:noAutofit/>
          </a:bodyPr>
          <a:lstStyle/>
          <a:p>
            <a:r>
              <a:rPr lang="en-US" sz="3200" dirty="0"/>
              <a:t> </a:t>
            </a:r>
          </a:p>
        </p:txBody>
      </p:sp>
      <p:sp>
        <p:nvSpPr>
          <p:cNvPr id="3" name="Content Placeholder 2"/>
          <p:cNvSpPr>
            <a:spLocks noGrp="1"/>
          </p:cNvSpPr>
          <p:nvPr>
            <p:ph idx="1"/>
          </p:nvPr>
        </p:nvSpPr>
        <p:spPr>
          <a:xfrm>
            <a:off x="228600" y="1295400"/>
            <a:ext cx="8686800" cy="5029200"/>
          </a:xfrm>
          <a:blipFill>
            <a:blip r:embed="rId2" cstate="print"/>
            <a:tile tx="0" ty="0" sx="100000" sy="100000" flip="none" algn="tl"/>
          </a:blipFill>
        </p:spPr>
        <p:txBody>
          <a:bodyPr>
            <a:normAutofit/>
          </a:bodyPr>
          <a:lstStyle/>
          <a:p>
            <a:pPr algn="ctr">
              <a:buNone/>
            </a:pPr>
            <a:endParaRPr lang="en-US" sz="2800" b="1" dirty="0">
              <a:latin typeface="Arial" pitchFamily="34" charset="0"/>
              <a:cs typeface="Arial" pitchFamily="34" charset="0"/>
            </a:endParaRPr>
          </a:p>
          <a:p>
            <a:pPr algn="ctr">
              <a:buNone/>
            </a:pPr>
            <a:endParaRPr lang="en-US" sz="2800" b="1" dirty="0">
              <a:latin typeface="Arial" pitchFamily="34" charset="0"/>
              <a:cs typeface="Arial" pitchFamily="34" charset="0"/>
            </a:endParaRPr>
          </a:p>
          <a:p>
            <a:pPr algn="ctr">
              <a:buNone/>
            </a:pPr>
            <a:r>
              <a:rPr lang="en-US" sz="2800" b="1">
                <a:latin typeface="Arial" pitchFamily="34" charset="0"/>
                <a:cs typeface="Arial" pitchFamily="34" charset="0"/>
              </a:rPr>
              <a:t>OLEH </a:t>
            </a:r>
            <a:endParaRPr lang="en-US" sz="2800" b="1" dirty="0">
              <a:latin typeface="Arial" pitchFamily="34" charset="0"/>
              <a:cs typeface="Arial" pitchFamily="34" charset="0"/>
            </a:endParaRPr>
          </a:p>
          <a:p>
            <a:pPr algn="ctr">
              <a:buNone/>
            </a:pPr>
            <a:r>
              <a:rPr lang="en-US" sz="2800" b="1" dirty="0">
                <a:latin typeface="Arial" pitchFamily="34" charset="0"/>
                <a:cs typeface="Arial" pitchFamily="34" charset="0"/>
              </a:rPr>
              <a:t> HOLIDAN ISMA’IL</a:t>
            </a:r>
          </a:p>
          <a:p>
            <a:pPr algn="ctr">
              <a:buNone/>
            </a:pPr>
            <a:r>
              <a:rPr lang="en-US" sz="2800" b="1" dirty="0">
                <a:latin typeface="Arial" pitchFamily="34" charset="0"/>
                <a:cs typeface="Arial" pitchFamily="34" charset="0"/>
              </a:rPr>
              <a:t> </a:t>
            </a:r>
            <a:r>
              <a:rPr lang="en-US" sz="2800" b="1" dirty="0" err="1">
                <a:latin typeface="Arial" pitchFamily="34" charset="0"/>
                <a:cs typeface="Arial" pitchFamily="34" charset="0"/>
              </a:rPr>
              <a:t>Arsiparis</a:t>
            </a:r>
            <a:r>
              <a:rPr lang="en-US" sz="2800" b="1" dirty="0">
                <a:latin typeface="Arial" pitchFamily="34" charset="0"/>
                <a:cs typeface="Arial" pitchFamily="34" charset="0"/>
              </a:rPr>
              <a:t> </a:t>
            </a:r>
            <a:r>
              <a:rPr lang="en-US" sz="2800" b="1" dirty="0" err="1">
                <a:latin typeface="Arial" pitchFamily="34" charset="0"/>
                <a:cs typeface="Arial" pitchFamily="34" charset="0"/>
              </a:rPr>
              <a:t>Ahli</a:t>
            </a:r>
            <a:r>
              <a:rPr lang="en-US" sz="2800" b="1" dirty="0">
                <a:latin typeface="Arial" pitchFamily="34" charset="0"/>
                <a:cs typeface="Arial" pitchFamily="34" charset="0"/>
              </a:rPr>
              <a:t> </a:t>
            </a:r>
            <a:r>
              <a:rPr lang="en-US" sz="2800" b="1" dirty="0" err="1">
                <a:latin typeface="Arial" pitchFamily="34" charset="0"/>
                <a:cs typeface="Arial" pitchFamily="34" charset="0"/>
              </a:rPr>
              <a:t>Madya</a:t>
            </a:r>
            <a:r>
              <a:rPr lang="en-US" sz="2800" b="1" dirty="0">
                <a:latin typeface="Arial" pitchFamily="34" charset="0"/>
                <a:cs typeface="Arial" pitchFamily="34" charset="0"/>
              </a:rPr>
              <a:t> </a:t>
            </a:r>
          </a:p>
          <a:p>
            <a:pPr algn="ctr">
              <a:buNone/>
            </a:pPr>
            <a:r>
              <a:rPr lang="en-US" sz="2800" b="1" dirty="0">
                <a:latin typeface="Arial" pitchFamily="34" charset="0"/>
                <a:cs typeface="Arial" pitchFamily="34" charset="0"/>
              </a:rPr>
              <a:t>   No.HP.081366246721</a:t>
            </a:r>
          </a:p>
          <a:p>
            <a:pPr algn="ctr">
              <a:buNone/>
            </a:pPr>
            <a:endParaRPr lang="en-US" sz="2800" b="1" dirty="0">
              <a:latin typeface="Arial" pitchFamily="34" charset="0"/>
              <a:cs typeface="Arial" pitchFamily="34" charset="0"/>
            </a:endParaRPr>
          </a:p>
          <a:p>
            <a:pPr algn="ctr">
              <a:buNone/>
            </a:pPr>
            <a:r>
              <a:rPr lang="en-US" sz="2800" b="1" dirty="0">
                <a:latin typeface="Arial" pitchFamily="34" charset="0"/>
                <a:cs typeface="Arial" pitchFamily="34" charset="0"/>
              </a:rPr>
              <a:t>   </a:t>
            </a:r>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04800"/>
            <a:ext cx="685800" cy="838200"/>
          </a:xfrm>
          <a:prstGeom prst="rect">
            <a:avLst/>
          </a:prstGeom>
        </p:spPr>
      </p:pic>
      <p:sp>
        <p:nvSpPr>
          <p:cNvPr id="5" name="Rectangle 4"/>
          <p:cNvSpPr/>
          <p:nvPr/>
        </p:nvSpPr>
        <p:spPr>
          <a:xfrm>
            <a:off x="228600" y="228600"/>
            <a:ext cx="8153400" cy="1077218"/>
          </a:xfrm>
          <a:prstGeom prst="rect">
            <a:avLst/>
          </a:prstGeom>
          <a:blipFill>
            <a:blip r:embed="rId4" cstate="print"/>
            <a:tile tx="0" ty="0" sx="100000" sy="100000" flip="none" algn="tl"/>
          </a:blipFill>
          <a:ln w="57150"/>
        </p:spPr>
        <p:style>
          <a:lnRef idx="2">
            <a:schemeClr val="accent2">
              <a:shade val="50000"/>
            </a:schemeClr>
          </a:lnRef>
          <a:fillRef idx="1">
            <a:schemeClr val="accent2"/>
          </a:fillRef>
          <a:effectRef idx="0">
            <a:schemeClr val="accent2"/>
          </a:effectRef>
          <a:fontRef idx="minor">
            <a:schemeClr val="lt1"/>
          </a:fontRef>
        </p:style>
        <p:txBody>
          <a:bodyPr wrap="square" lIns="91440" tIns="45720" rIns="91440" bIns="45720">
            <a:spAutoFit/>
          </a:bodyPr>
          <a:lstStyle/>
          <a:p>
            <a:pPr algn="ctr"/>
            <a:r>
              <a:rPr lang="en-US" sz="3200" dirty="0"/>
              <a:t>PENYERAHAN ARSIP STATIS / ARSIP YANG BERNILAI SEJARAH</a:t>
            </a:r>
            <a:r>
              <a:rPr lang="en-US"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t>
            </a: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228600" y="152400"/>
            <a:ext cx="8534400" cy="1073150"/>
          </a:xfrm>
        </p:spPr>
        <p:style>
          <a:lnRef idx="2">
            <a:schemeClr val="accent3">
              <a:shade val="50000"/>
            </a:schemeClr>
          </a:lnRef>
          <a:fillRef idx="1">
            <a:schemeClr val="accent3"/>
          </a:fillRef>
          <a:effectRef idx="0">
            <a:schemeClr val="accent3"/>
          </a:effectRef>
          <a:fontRef idx="minor">
            <a:schemeClr val="lt1"/>
          </a:fontRef>
        </p:style>
        <p:txBody>
          <a:bodyPr anchorCtr="1">
            <a:normAutofit fontScale="90000"/>
          </a:bodyPr>
          <a:lstStyle/>
          <a:p>
            <a:pPr algn="ctr" eaLnBrk="1" fontAlgn="auto" hangingPunct="1">
              <a:spcAft>
                <a:spcPts val="0"/>
              </a:spcAft>
              <a:defRPr/>
            </a:pPr>
            <a:r>
              <a:rPr lang="en-US" dirty="0">
                <a:solidFill>
                  <a:schemeClr val="tx1"/>
                </a:solidFill>
              </a:rPr>
              <a:t>PENYERAHAN ARSIP STATIS ( ARSIP YANG MEMILIKI NILAI KESEJARAHAN ) </a:t>
            </a:r>
            <a:endParaRPr lang="en-GB" dirty="0">
              <a:solidFill>
                <a:schemeClr val="tx1"/>
              </a:solidFill>
            </a:endParaRPr>
          </a:p>
        </p:txBody>
      </p:sp>
      <p:sp>
        <p:nvSpPr>
          <p:cNvPr id="31747" name="Rectangle 3"/>
          <p:cNvSpPr>
            <a:spLocks noGrp="1" noChangeArrowheads="1"/>
          </p:cNvSpPr>
          <p:nvPr>
            <p:ph type="body" idx="4294967295"/>
          </p:nvPr>
        </p:nvSpPr>
        <p:spPr>
          <a:xfrm>
            <a:off x="76200" y="1447800"/>
            <a:ext cx="8991600" cy="5105400"/>
          </a:xfrm>
        </p:spPr>
        <p:style>
          <a:lnRef idx="2">
            <a:schemeClr val="dk1"/>
          </a:lnRef>
          <a:fillRef idx="1">
            <a:schemeClr val="lt1"/>
          </a:fillRef>
          <a:effectRef idx="0">
            <a:schemeClr val="dk1"/>
          </a:effectRef>
          <a:fontRef idx="minor">
            <a:schemeClr val="dk1"/>
          </a:fontRef>
        </p:style>
        <p:txBody>
          <a:bodyPr>
            <a:normAutofit/>
          </a:bodyPr>
          <a:lstStyle/>
          <a:p>
            <a:pPr algn="just" eaLnBrk="1" hangingPunct="1">
              <a:buNone/>
            </a:pPr>
            <a:r>
              <a:rPr lang="id-ID" sz="2400" dirty="0">
                <a:latin typeface="Arial" panose="020B0604020202020204" pitchFamily="34" charset="0"/>
                <a:cs typeface="Arial" panose="020B0604020202020204" pitchFamily="34" charset="0"/>
              </a:rPr>
              <a:t>   </a:t>
            </a:r>
          </a:p>
          <a:p>
            <a:pPr algn="just" eaLnBrk="1" hangingPunct="1">
              <a:buNone/>
            </a:pPr>
            <a:r>
              <a:rPr lang="id-ID"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Penyerahan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arsip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statis</a:t>
            </a:r>
            <a:r>
              <a:rPr lang="en-US" sz="2400" dirty="0">
                <a:latin typeface="Arial" panose="020B0604020202020204" pitchFamily="34" charset="0"/>
                <a:cs typeface="Arial" panose="020B0604020202020204" pitchFamily="34" charset="0"/>
              </a:rPr>
              <a:t> ( </a:t>
            </a:r>
            <a:r>
              <a:rPr lang="en-US" sz="2400" dirty="0" err="1">
                <a:latin typeface="Arial" panose="020B0604020202020204" pitchFamily="34" charset="0"/>
                <a:cs typeface="Arial" panose="020B0604020202020204" pitchFamily="34" charset="0"/>
              </a:rPr>
              <a:t>arsip</a:t>
            </a:r>
            <a:r>
              <a:rPr lang="en-US" sz="2400" dirty="0">
                <a:latin typeface="Arial" panose="020B0604020202020204" pitchFamily="34" charset="0"/>
                <a:cs typeface="Arial" panose="020B0604020202020204" pitchFamily="34" charset="0"/>
              </a:rPr>
              <a:t> yang </a:t>
            </a:r>
            <a:r>
              <a:rPr lang="en-US" sz="2400" dirty="0" err="1">
                <a:latin typeface="Arial" panose="020B0604020202020204" pitchFamily="34" charset="0"/>
                <a:cs typeface="Arial" panose="020B0604020202020204" pitchFamily="34" charset="0"/>
              </a:rPr>
              <a:t>memiliki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nilai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kesejarahan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kepada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Lembaga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Kearsipan</a:t>
            </a:r>
            <a:r>
              <a:rPr lang="en-US" sz="2400" dirty="0">
                <a:latin typeface="Arial" panose="020B0604020202020204" pitchFamily="34" charset="0"/>
                <a:cs typeface="Arial" panose="020B0604020202020204" pitchFamily="34" charset="0"/>
              </a:rPr>
              <a:t> Daerah (LKD) </a:t>
            </a:r>
            <a:r>
              <a:rPr lang="en-US" sz="2400" dirty="0" err="1">
                <a:latin typeface="Arial" panose="020B0604020202020204" pitchFamily="34" charset="0"/>
                <a:cs typeface="Arial" panose="020B0604020202020204" pitchFamily="34" charset="0"/>
              </a:rPr>
              <a:t>Provinsi</a:t>
            </a:r>
            <a:r>
              <a:rPr lang="en-US" sz="2400" dirty="0">
                <a:latin typeface="Arial" panose="020B0604020202020204" pitchFamily="34" charset="0"/>
                <a:cs typeface="Arial" panose="020B0604020202020204" pitchFamily="34" charset="0"/>
              </a:rPr>
              <a:t> Sumatera Selatan.</a:t>
            </a:r>
            <a:r>
              <a:rPr lang="en-IN" sz="2400" dirty="0">
                <a:latin typeface="Arial" panose="020B0604020202020204" pitchFamily="34" charset="0"/>
                <a:cs typeface="Arial" panose="020B0604020202020204" pitchFamily="34" charset="0"/>
              </a:rPr>
              <a:t> P</a:t>
            </a:r>
            <a:r>
              <a:rPr lang="id-ID" sz="2400" dirty="0">
                <a:latin typeface="Arial" panose="020B0604020202020204" pitchFamily="34" charset="0"/>
                <a:cs typeface="Arial" panose="020B0604020202020204" pitchFamily="34" charset="0"/>
              </a:rPr>
              <a:t>roses penambahan khasanah arsip statis pada lembaga kearsipan yang dilaksanakan melalui kegiatan</a:t>
            </a:r>
            <a:r>
              <a:rPr lang="en-US" sz="2400" dirty="0">
                <a:latin typeface="Arial" panose="020B0604020202020204" pitchFamily="34" charset="0"/>
                <a:cs typeface="Arial" panose="020B0604020202020204" pitchFamily="34" charset="0"/>
              </a:rPr>
              <a:t> </a:t>
            </a:r>
          </a:p>
          <a:p>
            <a:pPr algn="just" eaLnBrk="1" hangingPunct="1">
              <a:buNone/>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seperti</a:t>
            </a:r>
            <a:r>
              <a:rPr lang="en-US" sz="2400" dirty="0">
                <a:latin typeface="Arial" panose="020B0604020202020204" pitchFamily="34" charset="0"/>
                <a:cs typeface="Arial" panose="020B0604020202020204" pitchFamily="34" charset="0"/>
              </a:rPr>
              <a:t> </a:t>
            </a:r>
            <a:r>
              <a:rPr lang="en-US" sz="2400" dirty="0">
                <a:solidFill>
                  <a:schemeClr val="tx1"/>
                </a:solidFill>
                <a:latin typeface="Arial" panose="020B0604020202020204" pitchFamily="34" charset="0"/>
                <a:cs typeface="Arial" panose="020B0604020202020204" pitchFamily="34" charset="0"/>
              </a:rPr>
              <a:t>:</a:t>
            </a:r>
            <a:r>
              <a:rPr lang="id-ID" sz="2400" dirty="0">
                <a:solidFill>
                  <a:schemeClr val="tx1"/>
                </a:solidFill>
                <a:latin typeface="Arial" panose="020B0604020202020204" pitchFamily="34" charset="0"/>
                <a:cs typeface="Arial" panose="020B0604020202020204" pitchFamily="34" charset="0"/>
              </a:rPr>
              <a:t> </a:t>
            </a:r>
            <a:endParaRPr lang="en-US" sz="2400" dirty="0">
              <a:solidFill>
                <a:schemeClr val="tx1"/>
              </a:solidFill>
              <a:latin typeface="Arial" panose="020B0604020202020204" pitchFamily="34" charset="0"/>
              <a:cs typeface="Arial" panose="020B0604020202020204" pitchFamily="34" charset="0"/>
            </a:endParaRPr>
          </a:p>
          <a:p>
            <a:pPr algn="just" eaLnBrk="1" hangingPunct="1">
              <a:buNone/>
            </a:pPr>
            <a:r>
              <a:rPr lang="en-US" sz="2400" b="1" i="1" dirty="0">
                <a:solidFill>
                  <a:schemeClr val="tx1"/>
                </a:solidFill>
                <a:latin typeface="Arial" panose="020B0604020202020204" pitchFamily="34" charset="0"/>
                <a:cs typeface="Arial" panose="020B0604020202020204" pitchFamily="34" charset="0"/>
              </a:rPr>
              <a:t>	</a:t>
            </a:r>
            <a:r>
              <a:rPr lang="en-US" sz="2400" dirty="0">
                <a:solidFill>
                  <a:schemeClr val="tx1"/>
                </a:solidFill>
                <a:latin typeface="Arial" panose="020B0604020202020204" pitchFamily="34" charset="0"/>
                <a:cs typeface="Arial" panose="020B0604020202020204" pitchFamily="34" charset="0"/>
              </a:rPr>
              <a:t>1. Program </a:t>
            </a:r>
            <a:r>
              <a:rPr lang="en-US" sz="2400" dirty="0" err="1">
                <a:solidFill>
                  <a:schemeClr val="tx1"/>
                </a:solidFill>
                <a:latin typeface="Arial" panose="020B0604020202020204" pitchFamily="34" charset="0"/>
                <a:cs typeface="Arial" panose="020B0604020202020204" pitchFamily="34" charset="0"/>
              </a:rPr>
              <a:t>Akuisisi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arsip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Statis</a:t>
            </a:r>
            <a:r>
              <a:rPr lang="en-US" sz="2400" dirty="0">
                <a:solidFill>
                  <a:schemeClr val="tx1"/>
                </a:solidFill>
                <a:latin typeface="Arial" panose="020B0604020202020204" pitchFamily="34" charset="0"/>
                <a:cs typeface="Arial" panose="020B0604020202020204" pitchFamily="34" charset="0"/>
              </a:rPr>
              <a:t>/</a:t>
            </a:r>
            <a:r>
              <a:rPr lang="en-US" sz="2400" dirty="0" err="1">
                <a:solidFill>
                  <a:schemeClr val="tx1"/>
                </a:solidFill>
                <a:latin typeface="Arial" panose="020B0604020202020204" pitchFamily="34" charset="0"/>
                <a:cs typeface="Arial" panose="020B0604020202020204" pitchFamily="34" charset="0"/>
              </a:rPr>
              <a:t>sejarah</a:t>
            </a:r>
            <a:r>
              <a:rPr lang="en-US" sz="2400" dirty="0">
                <a:solidFill>
                  <a:schemeClr val="tx1"/>
                </a:solidFill>
                <a:latin typeface="Arial" panose="020B0604020202020204" pitchFamily="34" charset="0"/>
                <a:cs typeface="Arial" panose="020B0604020202020204" pitchFamily="34" charset="0"/>
              </a:rPr>
              <a:t> </a:t>
            </a:r>
          </a:p>
          <a:p>
            <a:pPr algn="just" eaLnBrk="1" hangingPunct="1">
              <a:buNone/>
            </a:pPr>
            <a:r>
              <a:rPr lang="en-US" sz="2400" dirty="0">
                <a:solidFill>
                  <a:schemeClr val="tx1"/>
                </a:solidFill>
                <a:latin typeface="Arial" panose="020B0604020202020204" pitchFamily="34" charset="0"/>
                <a:cs typeface="Arial" panose="020B0604020202020204" pitchFamily="34" charset="0"/>
              </a:rPr>
              <a:t>	2.P</a:t>
            </a:r>
            <a:r>
              <a:rPr lang="id-ID" sz="2400" dirty="0">
                <a:solidFill>
                  <a:schemeClr val="tx1"/>
                </a:solidFill>
                <a:latin typeface="Arial" panose="020B0604020202020204" pitchFamily="34" charset="0"/>
                <a:cs typeface="Arial" panose="020B0604020202020204" pitchFamily="34" charset="0"/>
              </a:rPr>
              <a:t>enyerahan arsip statis dan hak pengelolaa</a:t>
            </a:r>
            <a:r>
              <a:rPr lang="en-US" sz="2400" dirty="0">
                <a:solidFill>
                  <a:schemeClr val="tx1"/>
                </a:solidFill>
                <a:latin typeface="Arial" panose="020B0604020202020204" pitchFamily="34" charset="0"/>
                <a:cs typeface="Arial" panose="020B0604020202020204" pitchFamily="34" charset="0"/>
              </a:rPr>
              <a:t>n</a:t>
            </a:r>
            <a:r>
              <a:rPr lang="id-ID" sz="2400" dirty="0">
                <a:solidFill>
                  <a:schemeClr val="tx1"/>
                </a:solidFill>
                <a:latin typeface="Arial" panose="020B0604020202020204" pitchFamily="34" charset="0"/>
                <a:cs typeface="Arial" panose="020B0604020202020204" pitchFamily="34" charset="0"/>
              </a:rPr>
              <a:t>nya dari </a:t>
            </a:r>
            <a:r>
              <a:rPr lang="en-US" sz="2400" dirty="0">
                <a:solidFill>
                  <a:schemeClr val="tx1"/>
                </a:solidFill>
                <a:latin typeface="Arial" panose="020B0604020202020204" pitchFamily="34" charset="0"/>
                <a:cs typeface="Arial" panose="020B0604020202020204" pitchFamily="34" charset="0"/>
              </a:rPr>
              <a:t> </a:t>
            </a:r>
          </a:p>
          <a:p>
            <a:pPr algn="just" eaLnBrk="1" hangingPunct="1">
              <a:buNone/>
            </a:pP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pencipta arsip kepada </a:t>
            </a:r>
            <a:r>
              <a:rPr lang="en-US" sz="2400" dirty="0">
                <a:solidFill>
                  <a:schemeClr val="tx1"/>
                </a:solidFill>
                <a:latin typeface="Arial" panose="020B0604020202020204" pitchFamily="34" charset="0"/>
                <a:cs typeface="Arial" panose="020B0604020202020204" pitchFamily="34" charset="0"/>
              </a:rPr>
              <a:t>L</a:t>
            </a:r>
            <a:r>
              <a:rPr lang="id-ID" sz="2400" dirty="0">
                <a:solidFill>
                  <a:schemeClr val="tx1"/>
                </a:solidFill>
                <a:latin typeface="Arial" panose="020B0604020202020204" pitchFamily="34" charset="0"/>
                <a:cs typeface="Arial" panose="020B0604020202020204" pitchFamily="34" charset="0"/>
              </a:rPr>
              <a:t>embaga </a:t>
            </a:r>
            <a:r>
              <a:rPr lang="en-US" sz="2400" dirty="0">
                <a:solidFill>
                  <a:schemeClr val="tx1"/>
                </a:solidFill>
                <a:latin typeface="Arial" panose="020B0604020202020204" pitchFamily="34" charset="0"/>
                <a:cs typeface="Arial" panose="020B0604020202020204" pitchFamily="34" charset="0"/>
              </a:rPr>
              <a:t>K</a:t>
            </a:r>
            <a:r>
              <a:rPr lang="id-ID" sz="2400" dirty="0">
                <a:solidFill>
                  <a:schemeClr val="tx1"/>
                </a:solidFill>
                <a:latin typeface="Arial" panose="020B0604020202020204" pitchFamily="34" charset="0"/>
                <a:cs typeface="Arial" panose="020B0604020202020204" pitchFamily="34" charset="0"/>
              </a:rPr>
              <a:t>earsipan</a:t>
            </a:r>
            <a:r>
              <a:rPr lang="en-US" sz="2400" dirty="0">
                <a:solidFill>
                  <a:schemeClr val="tx1"/>
                </a:solidFill>
                <a:latin typeface="Arial" panose="020B0604020202020204" pitchFamily="34" charset="0"/>
                <a:cs typeface="Arial" panose="020B0604020202020204" pitchFamily="34" charset="0"/>
              </a:rPr>
              <a:t> Daerah (LKD)</a:t>
            </a:r>
            <a:r>
              <a:rPr lang="id-ID" sz="2400" dirty="0">
                <a:solidFill>
                  <a:schemeClr val="tx1"/>
                </a:solidFill>
                <a:latin typeface="Arial" panose="020B0604020202020204" pitchFamily="34" charset="0"/>
                <a:cs typeface="Arial" panose="020B0604020202020204" pitchFamily="34" charset="0"/>
              </a:rPr>
              <a:t> </a:t>
            </a:r>
            <a:endParaRPr lang="en-US" sz="2400" dirty="0">
              <a:solidFill>
                <a:schemeClr val="tx1"/>
              </a:solidFill>
              <a:latin typeface="Arial" panose="020B0604020202020204" pitchFamily="34" charset="0"/>
              <a:cs typeface="Arial" panose="020B0604020202020204" pitchFamily="34" charset="0"/>
            </a:endParaRPr>
          </a:p>
          <a:p>
            <a:pPr algn="just" eaLnBrk="1" hangingPunct="1">
              <a:buNone/>
            </a:pP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(UU No. 34/2009, Pasal 1 angka 27)</a:t>
            </a:r>
            <a:endParaRPr lang="en-GB"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80166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iterate type="lt">
                                    <p:tmPct val="10000"/>
                                  </p:iterate>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800" fill="hold">
                                          <p:stCondLst>
                                            <p:cond delay="0"/>
                                          </p:stCondLst>
                                        </p:cTn>
                                        <p:tgtEl>
                                          <p:spTgt spid="31746"/>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3174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31747">
                                            <p:bg/>
                                          </p:spTgt>
                                        </p:tgtEl>
                                        <p:attrNameLst>
                                          <p:attrName>style.visibility</p:attrName>
                                        </p:attrNameLst>
                                      </p:cBhvr>
                                      <p:to>
                                        <p:strVal val="visible"/>
                                      </p:to>
                                    </p:set>
                                    <p:animEffect transition="in" filter="fade">
                                      <p:cBhvr>
                                        <p:cTn id="13" dur="1000"/>
                                        <p:tgtEl>
                                          <p:spTgt spid="31747">
                                            <p:bg/>
                                          </p:spTgt>
                                        </p:tgtEl>
                                      </p:cBhvr>
                                    </p:animEffect>
                                    <p:anim calcmode="lin" valueType="num">
                                      <p:cBhvr>
                                        <p:cTn id="14" dur="1000" fill="hold"/>
                                        <p:tgtEl>
                                          <p:spTgt spid="31747">
                                            <p:bg/>
                                          </p:spTgt>
                                        </p:tgtEl>
                                        <p:attrNameLst>
                                          <p:attrName>ppt_x</p:attrName>
                                        </p:attrNameLst>
                                      </p:cBhvr>
                                      <p:tavLst>
                                        <p:tav tm="0">
                                          <p:val>
                                            <p:strVal val="#ppt_x-.1"/>
                                          </p:val>
                                        </p:tav>
                                        <p:tav tm="100000">
                                          <p:val>
                                            <p:strVal val="#ppt_x"/>
                                          </p:val>
                                        </p:tav>
                                      </p:tavLst>
                                    </p:anim>
                                    <p:anim calcmode="lin" valueType="num">
                                      <p:cBhvr>
                                        <p:cTn id="15" dur="1000" fill="hold"/>
                                        <p:tgtEl>
                                          <p:spTgt spid="31747">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0" presetClass="entr" presetSubtype="0" fill="hold" grpId="0" nodeType="clickEffect">
                                  <p:stCondLst>
                                    <p:cond delay="0"/>
                                  </p:stCondLst>
                                  <p:iterate type="lt">
                                    <p:tmPct val="10000"/>
                                  </p:iterate>
                                  <p:childTnLst>
                                    <p:set>
                                      <p:cBhvr>
                                        <p:cTn id="19" dur="1" fill="hold">
                                          <p:stCondLst>
                                            <p:cond delay="0"/>
                                          </p:stCondLst>
                                        </p:cTn>
                                        <p:tgtEl>
                                          <p:spTgt spid="31747">
                                            <p:txEl>
                                              <p:pRg st="0" end="0"/>
                                            </p:txEl>
                                          </p:spTgt>
                                        </p:tgtEl>
                                        <p:attrNameLst>
                                          <p:attrName>style.visibility</p:attrName>
                                        </p:attrNameLst>
                                      </p:cBhvr>
                                      <p:to>
                                        <p:strVal val="visible"/>
                                      </p:to>
                                    </p:set>
                                    <p:animEffect transition="in" filter="fade">
                                      <p:cBhvr>
                                        <p:cTn id="20" dur="1000"/>
                                        <p:tgtEl>
                                          <p:spTgt spid="31747">
                                            <p:txEl>
                                              <p:pRg st="0" end="0"/>
                                            </p:txEl>
                                          </p:spTgt>
                                        </p:tgtEl>
                                      </p:cBhvr>
                                    </p:animEffect>
                                    <p:anim calcmode="lin" valueType="num">
                                      <p:cBhvr>
                                        <p:cTn id="21" dur="1000" fill="hold"/>
                                        <p:tgtEl>
                                          <p:spTgt spid="31747">
                                            <p:txEl>
                                              <p:pRg st="0" end="0"/>
                                            </p:txEl>
                                          </p:spTgt>
                                        </p:tgtEl>
                                        <p:attrNameLst>
                                          <p:attrName>ppt_x</p:attrName>
                                        </p:attrNameLst>
                                      </p:cBhvr>
                                      <p:tavLst>
                                        <p:tav tm="0">
                                          <p:val>
                                            <p:strVal val="#ppt_x-.1"/>
                                          </p:val>
                                        </p:tav>
                                        <p:tav tm="100000">
                                          <p:val>
                                            <p:strVal val="#ppt_x"/>
                                          </p:val>
                                        </p:tav>
                                      </p:tavLst>
                                    </p:anim>
                                    <p:anim calcmode="lin" valueType="num">
                                      <p:cBhvr>
                                        <p:cTn id="22" dur="1000" fill="hold"/>
                                        <p:tgtEl>
                                          <p:spTgt spid="3174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0" presetClass="entr" presetSubtype="0" fill="hold" grpId="0" nodeType="clickEffect">
                                  <p:stCondLst>
                                    <p:cond delay="0"/>
                                  </p:stCondLst>
                                  <p:iterate type="lt">
                                    <p:tmPct val="10000"/>
                                  </p:iterate>
                                  <p:childTnLst>
                                    <p:set>
                                      <p:cBhvr>
                                        <p:cTn id="26" dur="1" fill="hold">
                                          <p:stCondLst>
                                            <p:cond delay="0"/>
                                          </p:stCondLst>
                                        </p:cTn>
                                        <p:tgtEl>
                                          <p:spTgt spid="31747">
                                            <p:txEl>
                                              <p:pRg st="1" end="1"/>
                                            </p:txEl>
                                          </p:spTgt>
                                        </p:tgtEl>
                                        <p:attrNameLst>
                                          <p:attrName>style.visibility</p:attrName>
                                        </p:attrNameLst>
                                      </p:cBhvr>
                                      <p:to>
                                        <p:strVal val="visible"/>
                                      </p:to>
                                    </p:set>
                                    <p:animEffect transition="in" filter="fade">
                                      <p:cBhvr>
                                        <p:cTn id="27" dur="1000"/>
                                        <p:tgtEl>
                                          <p:spTgt spid="31747">
                                            <p:txEl>
                                              <p:pRg st="1" end="1"/>
                                            </p:txEl>
                                          </p:spTgt>
                                        </p:tgtEl>
                                      </p:cBhvr>
                                    </p:animEffect>
                                    <p:anim calcmode="lin" valueType="num">
                                      <p:cBhvr>
                                        <p:cTn id="28" dur="1000" fill="hold"/>
                                        <p:tgtEl>
                                          <p:spTgt spid="31747">
                                            <p:txEl>
                                              <p:pRg st="1" end="1"/>
                                            </p:txEl>
                                          </p:spTgt>
                                        </p:tgtEl>
                                        <p:attrNameLst>
                                          <p:attrName>ppt_x</p:attrName>
                                        </p:attrNameLst>
                                      </p:cBhvr>
                                      <p:tavLst>
                                        <p:tav tm="0">
                                          <p:val>
                                            <p:strVal val="#ppt_x-.1"/>
                                          </p:val>
                                        </p:tav>
                                        <p:tav tm="100000">
                                          <p:val>
                                            <p:strVal val="#ppt_x"/>
                                          </p:val>
                                        </p:tav>
                                      </p:tavLst>
                                    </p:anim>
                                    <p:anim calcmode="lin" valueType="num">
                                      <p:cBhvr>
                                        <p:cTn id="29" dur="1000" fill="hold"/>
                                        <p:tgtEl>
                                          <p:spTgt spid="317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0" presetClass="entr" presetSubtype="0" fill="hold" grpId="0" nodeType="clickEffect">
                                  <p:stCondLst>
                                    <p:cond delay="0"/>
                                  </p:stCondLst>
                                  <p:iterate type="lt">
                                    <p:tmPct val="10000"/>
                                  </p:iterate>
                                  <p:childTnLst>
                                    <p:set>
                                      <p:cBhvr>
                                        <p:cTn id="33" dur="1" fill="hold">
                                          <p:stCondLst>
                                            <p:cond delay="0"/>
                                          </p:stCondLst>
                                        </p:cTn>
                                        <p:tgtEl>
                                          <p:spTgt spid="31747">
                                            <p:txEl>
                                              <p:pRg st="2" end="2"/>
                                            </p:txEl>
                                          </p:spTgt>
                                        </p:tgtEl>
                                        <p:attrNameLst>
                                          <p:attrName>style.visibility</p:attrName>
                                        </p:attrNameLst>
                                      </p:cBhvr>
                                      <p:to>
                                        <p:strVal val="visible"/>
                                      </p:to>
                                    </p:set>
                                    <p:animEffect transition="in" filter="fade">
                                      <p:cBhvr>
                                        <p:cTn id="34" dur="1000"/>
                                        <p:tgtEl>
                                          <p:spTgt spid="31747">
                                            <p:txEl>
                                              <p:pRg st="2" end="2"/>
                                            </p:txEl>
                                          </p:spTgt>
                                        </p:tgtEl>
                                      </p:cBhvr>
                                    </p:animEffect>
                                    <p:anim calcmode="lin" valueType="num">
                                      <p:cBhvr>
                                        <p:cTn id="35" dur="1000" fill="hold"/>
                                        <p:tgtEl>
                                          <p:spTgt spid="31747">
                                            <p:txEl>
                                              <p:pRg st="2" end="2"/>
                                            </p:txEl>
                                          </p:spTgt>
                                        </p:tgtEl>
                                        <p:attrNameLst>
                                          <p:attrName>ppt_x</p:attrName>
                                        </p:attrNameLst>
                                      </p:cBhvr>
                                      <p:tavLst>
                                        <p:tav tm="0">
                                          <p:val>
                                            <p:strVal val="#ppt_x-.1"/>
                                          </p:val>
                                        </p:tav>
                                        <p:tav tm="100000">
                                          <p:val>
                                            <p:strVal val="#ppt_x"/>
                                          </p:val>
                                        </p:tav>
                                      </p:tavLst>
                                    </p:anim>
                                    <p:anim calcmode="lin" valueType="num">
                                      <p:cBhvr>
                                        <p:cTn id="36" dur="1000" fill="hold"/>
                                        <p:tgtEl>
                                          <p:spTgt spid="317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0" presetClass="entr" presetSubtype="0" fill="hold" grpId="0" nodeType="clickEffect">
                                  <p:stCondLst>
                                    <p:cond delay="0"/>
                                  </p:stCondLst>
                                  <p:iterate type="lt">
                                    <p:tmPct val="10000"/>
                                  </p:iterate>
                                  <p:childTnLst>
                                    <p:set>
                                      <p:cBhvr>
                                        <p:cTn id="40" dur="1" fill="hold">
                                          <p:stCondLst>
                                            <p:cond delay="0"/>
                                          </p:stCondLst>
                                        </p:cTn>
                                        <p:tgtEl>
                                          <p:spTgt spid="31747">
                                            <p:txEl>
                                              <p:pRg st="3" end="3"/>
                                            </p:txEl>
                                          </p:spTgt>
                                        </p:tgtEl>
                                        <p:attrNameLst>
                                          <p:attrName>style.visibility</p:attrName>
                                        </p:attrNameLst>
                                      </p:cBhvr>
                                      <p:to>
                                        <p:strVal val="visible"/>
                                      </p:to>
                                    </p:set>
                                    <p:animEffect transition="in" filter="fade">
                                      <p:cBhvr>
                                        <p:cTn id="41" dur="1000"/>
                                        <p:tgtEl>
                                          <p:spTgt spid="31747">
                                            <p:txEl>
                                              <p:pRg st="3" end="3"/>
                                            </p:txEl>
                                          </p:spTgt>
                                        </p:tgtEl>
                                      </p:cBhvr>
                                    </p:animEffect>
                                    <p:anim calcmode="lin" valueType="num">
                                      <p:cBhvr>
                                        <p:cTn id="42" dur="1000" fill="hold"/>
                                        <p:tgtEl>
                                          <p:spTgt spid="31747">
                                            <p:txEl>
                                              <p:pRg st="3" end="3"/>
                                            </p:txEl>
                                          </p:spTgt>
                                        </p:tgtEl>
                                        <p:attrNameLst>
                                          <p:attrName>ppt_x</p:attrName>
                                        </p:attrNameLst>
                                      </p:cBhvr>
                                      <p:tavLst>
                                        <p:tav tm="0">
                                          <p:val>
                                            <p:strVal val="#ppt_x-.1"/>
                                          </p:val>
                                        </p:tav>
                                        <p:tav tm="100000">
                                          <p:val>
                                            <p:strVal val="#ppt_x"/>
                                          </p:val>
                                        </p:tav>
                                      </p:tavLst>
                                    </p:anim>
                                    <p:anim calcmode="lin" valueType="num">
                                      <p:cBhvr>
                                        <p:cTn id="43" dur="1000" fill="hold"/>
                                        <p:tgtEl>
                                          <p:spTgt spid="317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0" presetClass="entr" presetSubtype="0" fill="hold" grpId="0" nodeType="clickEffect">
                                  <p:stCondLst>
                                    <p:cond delay="0"/>
                                  </p:stCondLst>
                                  <p:iterate type="lt">
                                    <p:tmPct val="10000"/>
                                  </p:iterate>
                                  <p:childTnLst>
                                    <p:set>
                                      <p:cBhvr>
                                        <p:cTn id="47" dur="1" fill="hold">
                                          <p:stCondLst>
                                            <p:cond delay="0"/>
                                          </p:stCondLst>
                                        </p:cTn>
                                        <p:tgtEl>
                                          <p:spTgt spid="31747">
                                            <p:txEl>
                                              <p:pRg st="4" end="4"/>
                                            </p:txEl>
                                          </p:spTgt>
                                        </p:tgtEl>
                                        <p:attrNameLst>
                                          <p:attrName>style.visibility</p:attrName>
                                        </p:attrNameLst>
                                      </p:cBhvr>
                                      <p:to>
                                        <p:strVal val="visible"/>
                                      </p:to>
                                    </p:set>
                                    <p:animEffect transition="in" filter="fade">
                                      <p:cBhvr>
                                        <p:cTn id="48" dur="1000"/>
                                        <p:tgtEl>
                                          <p:spTgt spid="31747">
                                            <p:txEl>
                                              <p:pRg st="4" end="4"/>
                                            </p:txEl>
                                          </p:spTgt>
                                        </p:tgtEl>
                                      </p:cBhvr>
                                    </p:animEffect>
                                    <p:anim calcmode="lin" valueType="num">
                                      <p:cBhvr>
                                        <p:cTn id="49" dur="1000" fill="hold"/>
                                        <p:tgtEl>
                                          <p:spTgt spid="31747">
                                            <p:txEl>
                                              <p:pRg st="4" end="4"/>
                                            </p:txEl>
                                          </p:spTgt>
                                        </p:tgtEl>
                                        <p:attrNameLst>
                                          <p:attrName>ppt_x</p:attrName>
                                        </p:attrNameLst>
                                      </p:cBhvr>
                                      <p:tavLst>
                                        <p:tav tm="0">
                                          <p:val>
                                            <p:strVal val="#ppt_x-.1"/>
                                          </p:val>
                                        </p:tav>
                                        <p:tav tm="100000">
                                          <p:val>
                                            <p:strVal val="#ppt_x"/>
                                          </p:val>
                                        </p:tav>
                                      </p:tavLst>
                                    </p:anim>
                                    <p:anim calcmode="lin" valueType="num">
                                      <p:cBhvr>
                                        <p:cTn id="50" dur="1000" fill="hold"/>
                                        <p:tgtEl>
                                          <p:spTgt spid="317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0" presetClass="entr" presetSubtype="0" fill="hold" grpId="0" nodeType="clickEffect">
                                  <p:stCondLst>
                                    <p:cond delay="0"/>
                                  </p:stCondLst>
                                  <p:iterate type="lt">
                                    <p:tmPct val="10000"/>
                                  </p:iterate>
                                  <p:childTnLst>
                                    <p:set>
                                      <p:cBhvr>
                                        <p:cTn id="54" dur="1" fill="hold">
                                          <p:stCondLst>
                                            <p:cond delay="0"/>
                                          </p:stCondLst>
                                        </p:cTn>
                                        <p:tgtEl>
                                          <p:spTgt spid="31747">
                                            <p:txEl>
                                              <p:pRg st="5" end="5"/>
                                            </p:txEl>
                                          </p:spTgt>
                                        </p:tgtEl>
                                        <p:attrNameLst>
                                          <p:attrName>style.visibility</p:attrName>
                                        </p:attrNameLst>
                                      </p:cBhvr>
                                      <p:to>
                                        <p:strVal val="visible"/>
                                      </p:to>
                                    </p:set>
                                    <p:animEffect transition="in" filter="fade">
                                      <p:cBhvr>
                                        <p:cTn id="55" dur="1000"/>
                                        <p:tgtEl>
                                          <p:spTgt spid="31747">
                                            <p:txEl>
                                              <p:pRg st="5" end="5"/>
                                            </p:txEl>
                                          </p:spTgt>
                                        </p:tgtEl>
                                      </p:cBhvr>
                                    </p:animEffect>
                                    <p:anim calcmode="lin" valueType="num">
                                      <p:cBhvr>
                                        <p:cTn id="56" dur="1000" fill="hold"/>
                                        <p:tgtEl>
                                          <p:spTgt spid="31747">
                                            <p:txEl>
                                              <p:pRg st="5" end="5"/>
                                            </p:txEl>
                                          </p:spTgt>
                                        </p:tgtEl>
                                        <p:attrNameLst>
                                          <p:attrName>ppt_x</p:attrName>
                                        </p:attrNameLst>
                                      </p:cBhvr>
                                      <p:tavLst>
                                        <p:tav tm="0">
                                          <p:val>
                                            <p:strVal val="#ppt_x-.1"/>
                                          </p:val>
                                        </p:tav>
                                        <p:tav tm="100000">
                                          <p:val>
                                            <p:strVal val="#ppt_x"/>
                                          </p:val>
                                        </p:tav>
                                      </p:tavLst>
                                    </p:anim>
                                    <p:anim calcmode="lin" valueType="num">
                                      <p:cBhvr>
                                        <p:cTn id="57" dur="1000" fill="hold"/>
                                        <p:tgtEl>
                                          <p:spTgt spid="317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0" presetClass="entr" presetSubtype="0" fill="hold" grpId="0" nodeType="clickEffect">
                                  <p:stCondLst>
                                    <p:cond delay="0"/>
                                  </p:stCondLst>
                                  <p:iterate type="lt">
                                    <p:tmPct val="10000"/>
                                  </p:iterate>
                                  <p:childTnLst>
                                    <p:set>
                                      <p:cBhvr>
                                        <p:cTn id="61" dur="1" fill="hold">
                                          <p:stCondLst>
                                            <p:cond delay="0"/>
                                          </p:stCondLst>
                                        </p:cTn>
                                        <p:tgtEl>
                                          <p:spTgt spid="31747">
                                            <p:txEl>
                                              <p:pRg st="6" end="6"/>
                                            </p:txEl>
                                          </p:spTgt>
                                        </p:tgtEl>
                                        <p:attrNameLst>
                                          <p:attrName>style.visibility</p:attrName>
                                        </p:attrNameLst>
                                      </p:cBhvr>
                                      <p:to>
                                        <p:strVal val="visible"/>
                                      </p:to>
                                    </p:set>
                                    <p:animEffect transition="in" filter="fade">
                                      <p:cBhvr>
                                        <p:cTn id="62" dur="1000"/>
                                        <p:tgtEl>
                                          <p:spTgt spid="31747">
                                            <p:txEl>
                                              <p:pRg st="6" end="6"/>
                                            </p:txEl>
                                          </p:spTgt>
                                        </p:tgtEl>
                                      </p:cBhvr>
                                    </p:animEffect>
                                    <p:anim calcmode="lin" valueType="num">
                                      <p:cBhvr>
                                        <p:cTn id="63" dur="1000" fill="hold"/>
                                        <p:tgtEl>
                                          <p:spTgt spid="31747">
                                            <p:txEl>
                                              <p:pRg st="6" end="6"/>
                                            </p:txEl>
                                          </p:spTgt>
                                        </p:tgtEl>
                                        <p:attrNameLst>
                                          <p:attrName>ppt_x</p:attrName>
                                        </p:attrNameLst>
                                      </p:cBhvr>
                                      <p:tavLst>
                                        <p:tav tm="0">
                                          <p:val>
                                            <p:strVal val="#ppt_x-.1"/>
                                          </p:val>
                                        </p:tav>
                                        <p:tav tm="100000">
                                          <p:val>
                                            <p:strVal val="#ppt_x"/>
                                          </p:val>
                                        </p:tav>
                                      </p:tavLst>
                                    </p:anim>
                                    <p:anim calcmode="lin" valueType="num">
                                      <p:cBhvr>
                                        <p:cTn id="64" dur="1000" fill="hold"/>
                                        <p:tgtEl>
                                          <p:spTgt spid="3174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219201"/>
            <a:ext cx="8534400" cy="452431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IN" sz="2400" dirty="0" err="1">
                <a:solidFill>
                  <a:schemeClr val="tx1"/>
                </a:solidFill>
                <a:latin typeface="Arial" panose="020B0604020202020204" pitchFamily="34" charset="0"/>
                <a:cs typeface="Arial" panose="020B0604020202020204" pitchFamily="34" charset="0"/>
              </a:rPr>
              <a:t>Penyerahan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arsip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dapat</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dilakukan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terhadap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arsip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statis</a:t>
            </a:r>
            <a:r>
              <a:rPr lang="en-IN" sz="2400" dirty="0">
                <a:solidFill>
                  <a:schemeClr val="tx1"/>
                </a:solidFill>
                <a:latin typeface="Arial" panose="020B0604020202020204" pitchFamily="34" charset="0"/>
                <a:cs typeface="Arial" panose="020B0604020202020204" pitchFamily="34" charset="0"/>
              </a:rPr>
              <a:t> ( yang </a:t>
            </a:r>
            <a:r>
              <a:rPr lang="en-IN" sz="2400" dirty="0" err="1">
                <a:solidFill>
                  <a:schemeClr val="tx1"/>
                </a:solidFill>
                <a:latin typeface="Arial" panose="020B0604020202020204" pitchFamily="34" charset="0"/>
                <a:cs typeface="Arial" panose="020B0604020202020204" pitchFamily="34" charset="0"/>
              </a:rPr>
              <a:t>memiliki</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nilai</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kesejarahan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dan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arsip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inaktif</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keuangan</a:t>
            </a:r>
            <a:r>
              <a:rPr lang="en-IN" sz="2400" dirty="0">
                <a:solidFill>
                  <a:schemeClr val="tx1"/>
                </a:solidFill>
                <a:latin typeface="Arial" panose="020B0604020202020204" pitchFamily="34" charset="0"/>
                <a:cs typeface="Arial" panose="020B0604020202020204" pitchFamily="34" charset="0"/>
              </a:rPr>
              <a:t> yang </a:t>
            </a:r>
            <a:r>
              <a:rPr lang="en-IN" sz="2400" dirty="0" err="1">
                <a:solidFill>
                  <a:schemeClr val="tx1"/>
                </a:solidFill>
                <a:latin typeface="Arial" panose="020B0604020202020204" pitchFamily="34" charset="0"/>
                <a:cs typeface="Arial" panose="020B0604020202020204" pitchFamily="34" charset="0"/>
              </a:rPr>
              <a:t>usianya</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sekurang-kurangnya</a:t>
            </a:r>
            <a:r>
              <a:rPr lang="en-IN" sz="2400" dirty="0">
                <a:solidFill>
                  <a:schemeClr val="tx1"/>
                </a:solidFill>
                <a:latin typeface="Arial" panose="020B0604020202020204" pitchFamily="34" charset="0"/>
                <a:cs typeface="Arial" panose="020B0604020202020204" pitchFamily="34" charset="0"/>
              </a:rPr>
              <a:t> 10(</a:t>
            </a:r>
            <a:r>
              <a:rPr lang="en-IN" sz="2400" dirty="0" err="1">
                <a:solidFill>
                  <a:schemeClr val="tx1"/>
                </a:solidFill>
                <a:latin typeface="Arial" panose="020B0604020202020204" pitchFamily="34" charset="0"/>
                <a:cs typeface="Arial" panose="020B0604020202020204" pitchFamily="34" charset="0"/>
              </a:rPr>
              <a:t>sepuluh</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tahun</a:t>
            </a:r>
            <a:r>
              <a:rPr lang="en-IN" sz="2400" dirty="0">
                <a:solidFill>
                  <a:schemeClr val="tx1"/>
                </a:solidFill>
                <a:latin typeface="Arial" panose="020B0604020202020204" pitchFamily="34" charset="0"/>
                <a:cs typeface="Arial" panose="020B0604020202020204" pitchFamily="34" charset="0"/>
              </a:rPr>
              <a:t>.</a:t>
            </a:r>
          </a:p>
          <a:p>
            <a:pPr algn="just"/>
            <a:r>
              <a:rPr lang="en-IN" sz="2400" dirty="0" err="1">
                <a:solidFill>
                  <a:schemeClr val="tx1"/>
                </a:solidFill>
                <a:latin typeface="Arial" panose="020B0604020202020204" pitchFamily="34" charset="0"/>
                <a:cs typeface="Arial" panose="020B0604020202020204" pitchFamily="34" charset="0"/>
              </a:rPr>
              <a:t>Tahapan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proses</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penyerahan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arsip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Statis</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Sbb</a:t>
            </a:r>
            <a:r>
              <a:rPr lang="en-IN" sz="2400" dirty="0">
                <a:solidFill>
                  <a:schemeClr val="tx1"/>
                </a:solidFill>
                <a:latin typeface="Arial" panose="020B0604020202020204" pitchFamily="34" charset="0"/>
                <a:cs typeface="Arial" panose="020B0604020202020204" pitchFamily="34" charset="0"/>
              </a:rPr>
              <a:t>:</a:t>
            </a:r>
          </a:p>
          <a:p>
            <a:pPr algn="just"/>
            <a:r>
              <a:rPr lang="en-IN" sz="2400" dirty="0">
                <a:solidFill>
                  <a:schemeClr val="tx1"/>
                </a:solidFill>
                <a:latin typeface="Arial" panose="020B0604020202020204" pitchFamily="34" charset="0"/>
                <a:cs typeface="Arial" panose="020B0604020202020204" pitchFamily="34" charset="0"/>
              </a:rPr>
              <a:t>1.Membentuk Tim </a:t>
            </a:r>
            <a:r>
              <a:rPr lang="en-IN" sz="2400" dirty="0" err="1">
                <a:solidFill>
                  <a:schemeClr val="tx1"/>
                </a:solidFill>
                <a:latin typeface="Arial" panose="020B0604020202020204" pitchFamily="34" charset="0"/>
                <a:cs typeface="Arial" panose="020B0604020202020204" pitchFamily="34" charset="0"/>
              </a:rPr>
              <a:t>Kerja</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Penilaian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arsip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Statis</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Surat</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Keputusan</a:t>
            </a:r>
            <a:r>
              <a:rPr lang="en-IN" sz="2400" dirty="0">
                <a:solidFill>
                  <a:schemeClr val="tx1"/>
                </a:solidFill>
                <a:latin typeface="Arial" panose="020B0604020202020204" pitchFamily="34" charset="0"/>
                <a:cs typeface="Arial" panose="020B0604020202020204" pitchFamily="34" charset="0"/>
              </a:rPr>
              <a:t> ) yang </a:t>
            </a:r>
            <a:r>
              <a:rPr lang="en-IN" sz="2400" dirty="0" err="1">
                <a:solidFill>
                  <a:schemeClr val="tx1"/>
                </a:solidFill>
                <a:latin typeface="Arial" panose="020B0604020202020204" pitchFamily="34" charset="0"/>
                <a:cs typeface="Arial" panose="020B0604020202020204" pitchFamily="34" charset="0"/>
              </a:rPr>
              <a:t>ditanda</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tangani</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oleh</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Kepala</a:t>
            </a:r>
            <a:r>
              <a:rPr lang="en-IN" sz="2400" dirty="0">
                <a:solidFill>
                  <a:schemeClr val="tx1"/>
                </a:solidFill>
                <a:latin typeface="Arial" panose="020B0604020202020204" pitchFamily="34" charset="0"/>
                <a:cs typeface="Arial" panose="020B0604020202020204" pitchFamily="34" charset="0"/>
              </a:rPr>
              <a:t> OPD.</a:t>
            </a:r>
          </a:p>
          <a:p>
            <a:pPr algn="just"/>
            <a:r>
              <a:rPr lang="en-IN" sz="2400" dirty="0">
                <a:solidFill>
                  <a:schemeClr val="tx1"/>
                </a:solidFill>
                <a:latin typeface="Arial" panose="020B0604020202020204" pitchFamily="34" charset="0"/>
                <a:cs typeface="Arial" panose="020B0604020202020204" pitchFamily="34" charset="0"/>
              </a:rPr>
              <a:t>2.Membuat </a:t>
            </a:r>
            <a:r>
              <a:rPr lang="en-IN" sz="2400" dirty="0" err="1">
                <a:solidFill>
                  <a:schemeClr val="tx1"/>
                </a:solidFill>
                <a:latin typeface="Arial" panose="020B0604020202020204" pitchFamily="34" charset="0"/>
                <a:cs typeface="Arial" panose="020B0604020202020204" pitchFamily="34" charset="0"/>
              </a:rPr>
              <a:t>Daftar</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arsip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statis</a:t>
            </a:r>
            <a:r>
              <a:rPr lang="en-IN" sz="2400" dirty="0">
                <a:solidFill>
                  <a:schemeClr val="tx1"/>
                </a:solidFill>
                <a:latin typeface="Arial" panose="020B0604020202020204" pitchFamily="34" charset="0"/>
                <a:cs typeface="Arial" panose="020B0604020202020204" pitchFamily="34" charset="0"/>
              </a:rPr>
              <a:t> </a:t>
            </a:r>
          </a:p>
          <a:p>
            <a:pPr algn="just"/>
            <a:r>
              <a:rPr lang="en-IN" sz="2400" dirty="0">
                <a:solidFill>
                  <a:schemeClr val="tx1"/>
                </a:solidFill>
                <a:latin typeface="Arial" panose="020B0604020202020204" pitchFamily="34" charset="0"/>
                <a:cs typeface="Arial" panose="020B0604020202020204" pitchFamily="34" charset="0"/>
              </a:rPr>
              <a:t>3.Membuat </a:t>
            </a:r>
            <a:r>
              <a:rPr lang="en-IN" sz="2400" dirty="0" err="1">
                <a:solidFill>
                  <a:schemeClr val="tx1"/>
                </a:solidFill>
                <a:latin typeface="Arial" panose="020B0604020202020204" pitchFamily="34" charset="0"/>
                <a:cs typeface="Arial" panose="020B0604020202020204" pitchFamily="34" charset="0"/>
              </a:rPr>
              <a:t>Surat</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Keputusan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Penetapan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Arsip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statis</a:t>
            </a:r>
            <a:r>
              <a:rPr lang="en-IN" sz="2400" dirty="0">
                <a:solidFill>
                  <a:schemeClr val="tx1"/>
                </a:solidFill>
                <a:latin typeface="Arial" panose="020B0604020202020204" pitchFamily="34" charset="0"/>
                <a:cs typeface="Arial" panose="020B0604020202020204" pitchFamily="34" charset="0"/>
              </a:rPr>
              <a:t>   </a:t>
            </a:r>
          </a:p>
          <a:p>
            <a:pPr algn="just"/>
            <a:r>
              <a:rPr lang="en-IN" sz="2400" dirty="0">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ditanda</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tangani</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oleh</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Gubernur</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Sekretaris</a:t>
            </a:r>
            <a:r>
              <a:rPr lang="en-IN" sz="2400" dirty="0">
                <a:solidFill>
                  <a:schemeClr val="tx1"/>
                </a:solidFill>
                <a:latin typeface="Arial" panose="020B0604020202020204" pitchFamily="34" charset="0"/>
                <a:cs typeface="Arial" panose="020B0604020202020204" pitchFamily="34" charset="0"/>
              </a:rPr>
              <a:t> Daerah, </a:t>
            </a:r>
          </a:p>
          <a:p>
            <a:pPr algn="just"/>
            <a:r>
              <a:rPr lang="en-IN" sz="2400" dirty="0">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Kepala</a:t>
            </a:r>
            <a:r>
              <a:rPr lang="en-IN" sz="2400" dirty="0">
                <a:solidFill>
                  <a:schemeClr val="tx1"/>
                </a:solidFill>
                <a:latin typeface="Arial" panose="020B0604020202020204" pitchFamily="34" charset="0"/>
                <a:cs typeface="Arial" panose="020B0604020202020204" pitchFamily="34" charset="0"/>
              </a:rPr>
              <a:t> OPD.</a:t>
            </a:r>
          </a:p>
          <a:p>
            <a:pPr algn="just"/>
            <a:r>
              <a:rPr lang="en-IN" sz="2400" dirty="0">
                <a:solidFill>
                  <a:schemeClr val="tx1"/>
                </a:solidFill>
                <a:latin typeface="Arial" panose="020B0604020202020204" pitchFamily="34" charset="0"/>
                <a:cs typeface="Arial" panose="020B0604020202020204" pitchFamily="34" charset="0"/>
              </a:rPr>
              <a:t>4.Berita </a:t>
            </a:r>
            <a:r>
              <a:rPr lang="en-IN" sz="2400" dirty="0" err="1">
                <a:solidFill>
                  <a:schemeClr val="tx1"/>
                </a:solidFill>
                <a:latin typeface="Arial" panose="020B0604020202020204" pitchFamily="34" charset="0"/>
                <a:cs typeface="Arial" panose="020B0604020202020204" pitchFamily="34" charset="0"/>
              </a:rPr>
              <a:t>Acara</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Penyerahan</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arsip</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statis</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ditanda</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tangani</a:t>
            </a:r>
            <a:r>
              <a:rPr lang="en-IN" sz="2400" dirty="0">
                <a:solidFill>
                  <a:schemeClr val="tx1"/>
                </a:solidFill>
                <a:latin typeface="Arial" panose="020B0604020202020204" pitchFamily="34" charset="0"/>
                <a:cs typeface="Arial" panose="020B0604020202020204" pitchFamily="34" charset="0"/>
              </a:rPr>
              <a:t> </a:t>
            </a:r>
          </a:p>
          <a:p>
            <a:pPr algn="just"/>
            <a:r>
              <a:rPr lang="en-IN" sz="2400" dirty="0">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oleh</a:t>
            </a:r>
            <a:r>
              <a:rPr lang="en-IN" sz="2400" dirty="0">
                <a:solidFill>
                  <a:schemeClr val="tx1"/>
                </a:solidFill>
                <a:latin typeface="Arial" panose="020B0604020202020204" pitchFamily="34" charset="0"/>
                <a:cs typeface="Arial" panose="020B0604020202020204" pitchFamily="34" charset="0"/>
              </a:rPr>
              <a:t> </a:t>
            </a:r>
            <a:r>
              <a:rPr lang="en-IN" sz="2400" dirty="0" err="1">
                <a:solidFill>
                  <a:schemeClr val="tx1"/>
                </a:solidFill>
                <a:latin typeface="Arial" panose="020B0604020202020204" pitchFamily="34" charset="0"/>
                <a:cs typeface="Arial" panose="020B0604020202020204" pitchFamily="34" charset="0"/>
              </a:rPr>
              <a:t>Kepala</a:t>
            </a:r>
            <a:r>
              <a:rPr lang="en-IN" sz="2400" dirty="0">
                <a:solidFill>
                  <a:schemeClr val="tx1"/>
                </a:solidFill>
                <a:latin typeface="Arial" panose="020B0604020202020204" pitchFamily="34" charset="0"/>
                <a:cs typeface="Arial" panose="020B0604020202020204" pitchFamily="34" charset="0"/>
              </a:rPr>
              <a:t> OPD </a:t>
            </a:r>
            <a:r>
              <a:rPr lang="en-IN" sz="2400" dirty="0" err="1">
                <a:solidFill>
                  <a:schemeClr val="tx1"/>
                </a:solidFill>
                <a:latin typeface="Arial" panose="020B0604020202020204" pitchFamily="34" charset="0"/>
                <a:cs typeface="Arial" panose="020B0604020202020204" pitchFamily="34" charset="0"/>
              </a:rPr>
              <a:t>dan</a:t>
            </a:r>
            <a:r>
              <a:rPr lang="en-IN" sz="2400" dirty="0">
                <a:solidFill>
                  <a:schemeClr val="tx1"/>
                </a:solidFill>
                <a:latin typeface="Arial" panose="020B0604020202020204" pitchFamily="34" charset="0"/>
                <a:cs typeface="Arial" panose="020B0604020202020204" pitchFamily="34" charset="0"/>
              </a:rPr>
              <a:t> LKD </a:t>
            </a:r>
            <a:r>
              <a:rPr lang="en-IN" sz="2400" dirty="0" err="1">
                <a:solidFill>
                  <a:schemeClr val="tx1"/>
                </a:solidFill>
                <a:latin typeface="Arial" panose="020B0604020202020204" pitchFamily="34" charset="0"/>
                <a:cs typeface="Arial" panose="020B0604020202020204" pitchFamily="34" charset="0"/>
              </a:rPr>
              <a:t>Provinsi</a:t>
            </a:r>
            <a:r>
              <a:rPr lang="en-IN" sz="2400" dirty="0">
                <a:solidFill>
                  <a:schemeClr val="tx1"/>
                </a:solidFill>
                <a:latin typeface="Arial" panose="020B0604020202020204" pitchFamily="34" charset="0"/>
                <a:cs typeface="Arial" panose="020B0604020202020204" pitchFamily="34" charset="0"/>
              </a:rPr>
              <a:t>/</a:t>
            </a:r>
            <a:r>
              <a:rPr lang="en-IN" sz="2400" dirty="0" err="1">
                <a:solidFill>
                  <a:schemeClr val="tx1"/>
                </a:solidFill>
                <a:latin typeface="Arial" panose="020B0604020202020204" pitchFamily="34" charset="0"/>
                <a:cs typeface="Arial" panose="020B0604020202020204" pitchFamily="34" charset="0"/>
              </a:rPr>
              <a:t>Kabupaten</a:t>
            </a:r>
            <a:r>
              <a:rPr lang="en-IN" sz="2400" dirty="0">
                <a:solidFill>
                  <a:schemeClr val="tx1"/>
                </a:solidFill>
                <a:latin typeface="Arial" panose="020B0604020202020204" pitchFamily="34" charset="0"/>
                <a:cs typeface="Arial" panose="020B0604020202020204" pitchFamily="34" charset="0"/>
              </a:rPr>
              <a:t>/Kota.</a:t>
            </a:r>
          </a:p>
        </p:txBody>
      </p:sp>
      <p:sp>
        <p:nvSpPr>
          <p:cNvPr id="5" name="Rectangle 4"/>
          <p:cNvSpPr/>
          <p:nvPr/>
        </p:nvSpPr>
        <p:spPr>
          <a:xfrm>
            <a:off x="609600" y="228600"/>
            <a:ext cx="5638799" cy="5847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en-IN" sz="3200" dirty="0" err="1">
                <a:solidFill>
                  <a:schemeClr val="tx1"/>
                </a:solidFill>
                <a:latin typeface="Arial" panose="020B0604020202020204" pitchFamily="34" charset="0"/>
                <a:cs typeface="Arial" panose="020B0604020202020204" pitchFamily="34" charset="0"/>
              </a:rPr>
              <a:t>Penyerahan</a:t>
            </a:r>
            <a:r>
              <a:rPr lang="en-IN" sz="3200" dirty="0">
                <a:solidFill>
                  <a:schemeClr val="tx1"/>
                </a:solidFill>
                <a:latin typeface="Arial" panose="020B0604020202020204" pitchFamily="34" charset="0"/>
                <a:cs typeface="Arial" panose="020B0604020202020204" pitchFamily="34" charset="0"/>
              </a:rPr>
              <a:t> </a:t>
            </a:r>
            <a:r>
              <a:rPr lang="en-IN" sz="3200" dirty="0" err="1">
                <a:solidFill>
                  <a:schemeClr val="tx1"/>
                </a:solidFill>
                <a:latin typeface="Arial" panose="020B0604020202020204" pitchFamily="34" charset="0"/>
                <a:cs typeface="Arial" panose="020B0604020202020204" pitchFamily="34" charset="0"/>
              </a:rPr>
              <a:t>arsip</a:t>
            </a:r>
            <a:r>
              <a:rPr lang="en-IN" sz="3200" dirty="0">
                <a:solidFill>
                  <a:schemeClr val="tx1"/>
                </a:solidFill>
                <a:latin typeface="Arial" panose="020B0604020202020204" pitchFamily="34" charset="0"/>
                <a:cs typeface="Arial" panose="020B0604020202020204" pitchFamily="34" charset="0"/>
              </a:rPr>
              <a:t> </a:t>
            </a:r>
            <a:r>
              <a:rPr lang="en-IN" sz="3200" dirty="0" err="1">
                <a:solidFill>
                  <a:schemeClr val="tx1"/>
                </a:solidFill>
                <a:latin typeface="Arial" panose="020B0604020202020204" pitchFamily="34" charset="0"/>
                <a:cs typeface="Arial" panose="020B0604020202020204" pitchFamily="34" charset="0"/>
              </a:rPr>
              <a:t>Statis</a:t>
            </a:r>
            <a:r>
              <a:rPr lang="en-IN" sz="3200" dirty="0">
                <a:solidFill>
                  <a:schemeClr val="tx1"/>
                </a:solidFill>
                <a:latin typeface="Arial" panose="020B0604020202020204" pitchFamily="34" charset="0"/>
                <a:cs typeface="Arial" panose="020B0604020202020204" pitchFamily="34" charset="0"/>
              </a:rPr>
              <a:t> </a:t>
            </a:r>
            <a:endParaRPr lang="en-US" sz="3200" dirty="0"/>
          </a:p>
        </p:txBody>
      </p:sp>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B620-775B-462C-9A9A-5D69DB2371BB}"/>
              </a:ext>
            </a:extLst>
          </p:cNvPr>
          <p:cNvSpPr>
            <a:spLocks noGrp="1"/>
          </p:cNvSpPr>
          <p:nvPr>
            <p:ph type="ctrTitle"/>
          </p:nvPr>
        </p:nvSpPr>
        <p:spPr>
          <a:xfrm>
            <a:off x="2209800" y="228600"/>
            <a:ext cx="3733800" cy="685800"/>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pPr algn="l"/>
            <a:r>
              <a:rPr lang="en-IN" dirty="0">
                <a:solidFill>
                  <a:schemeClr val="tx1"/>
                </a:solidFill>
              </a:rPr>
              <a:t>ARSIP STATIS </a:t>
            </a:r>
          </a:p>
        </p:txBody>
      </p:sp>
      <p:sp>
        <p:nvSpPr>
          <p:cNvPr id="3" name="Subtitle 2">
            <a:extLst>
              <a:ext uri="{FF2B5EF4-FFF2-40B4-BE49-F238E27FC236}">
                <a16:creationId xmlns:a16="http://schemas.microsoft.com/office/drawing/2014/main" id="{4C83CB31-1328-4AF4-87FE-A2A736140615}"/>
              </a:ext>
            </a:extLst>
          </p:cNvPr>
          <p:cNvSpPr>
            <a:spLocks noGrp="1"/>
          </p:cNvSpPr>
          <p:nvPr>
            <p:ph type="subTitle" idx="1"/>
          </p:nvPr>
        </p:nvSpPr>
        <p:spPr>
          <a:xfrm>
            <a:off x="304800" y="1143000"/>
            <a:ext cx="8610600" cy="5410200"/>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algn="just"/>
            <a:r>
              <a:rPr lang="id-ID" sz="3600" dirty="0">
                <a:solidFill>
                  <a:schemeClr val="tx1"/>
                </a:solidFill>
                <a:latin typeface="Arial" panose="020B0604020202020204" pitchFamily="34" charset="0"/>
                <a:cs typeface="Arial" panose="020B0604020202020204" pitchFamily="34" charset="0"/>
              </a:rPr>
              <a:t>Arsip Statis </a:t>
            </a:r>
            <a:r>
              <a:rPr lang="en-IN" sz="3600" dirty="0" err="1">
                <a:solidFill>
                  <a:schemeClr val="tx1"/>
                </a:solidFill>
                <a:latin typeface="Arial" panose="020B0604020202020204" pitchFamily="34" charset="0"/>
                <a:cs typeface="Arial" panose="020B0604020202020204" pitchFamily="34" charset="0"/>
              </a:rPr>
              <a:t>yaitu</a:t>
            </a:r>
            <a:r>
              <a:rPr lang="en-IN" sz="3600" dirty="0">
                <a:solidFill>
                  <a:schemeClr val="tx1"/>
                </a:solidFill>
                <a:latin typeface="Arial" panose="020B0604020202020204" pitchFamily="34" charset="0"/>
                <a:cs typeface="Arial" panose="020B0604020202020204" pitchFamily="34" charset="0"/>
              </a:rPr>
              <a:t> </a:t>
            </a:r>
            <a:r>
              <a:rPr lang="id-ID" sz="3600" dirty="0">
                <a:solidFill>
                  <a:schemeClr val="tx1"/>
                </a:solidFill>
                <a:latin typeface="Arial" panose="020B0604020202020204" pitchFamily="34" charset="0"/>
                <a:cs typeface="Arial" panose="020B0604020202020204" pitchFamily="34" charset="0"/>
              </a:rPr>
              <a:t>arsip yang dihasilkan oleh pencipta arsip karena memiliki nilai guna kesejarahan, telah habis masa retensinya, dan berketerangan dipermanenkan yang telah diverifikasi baik secara langsung maupun tidak langsung oleh Arsip Nasional Republik Indonesia dan/atau lembaga Kearsipan  (</a:t>
            </a:r>
            <a:r>
              <a:rPr lang="en-IN" sz="3600" dirty="0">
                <a:solidFill>
                  <a:schemeClr val="tx1"/>
                </a:solidFill>
                <a:latin typeface="Arial" panose="020B0604020202020204" pitchFamily="34" charset="0"/>
                <a:cs typeface="Arial" panose="020B0604020202020204" pitchFamily="34" charset="0"/>
              </a:rPr>
              <a:t>UU 43 </a:t>
            </a:r>
            <a:r>
              <a:rPr lang="en-IN" sz="3600" dirty="0" err="1">
                <a:solidFill>
                  <a:schemeClr val="tx1"/>
                </a:solidFill>
                <a:latin typeface="Arial" panose="020B0604020202020204" pitchFamily="34" charset="0"/>
                <a:cs typeface="Arial" panose="020B0604020202020204" pitchFamily="34" charset="0"/>
              </a:rPr>
              <a:t>thn</a:t>
            </a:r>
            <a:r>
              <a:rPr lang="en-IN" sz="3600" dirty="0">
                <a:solidFill>
                  <a:schemeClr val="tx1"/>
                </a:solidFill>
                <a:latin typeface="Arial" panose="020B0604020202020204" pitchFamily="34" charset="0"/>
                <a:cs typeface="Arial" panose="020B0604020202020204" pitchFamily="34" charset="0"/>
              </a:rPr>
              <a:t> 2009 </a:t>
            </a:r>
            <a:r>
              <a:rPr lang="id-ID" sz="3600" dirty="0">
                <a:solidFill>
                  <a:schemeClr val="tx1"/>
                </a:solidFill>
                <a:latin typeface="Arial" panose="020B0604020202020204" pitchFamily="34" charset="0"/>
                <a:cs typeface="Arial" panose="020B0604020202020204" pitchFamily="34" charset="0"/>
              </a:rPr>
              <a:t>pasal 1 angka 7</a:t>
            </a:r>
            <a:r>
              <a:rPr lang="en-IN" sz="3600" dirty="0">
                <a:solidFill>
                  <a:schemeClr val="tx1"/>
                </a:solidFill>
                <a:latin typeface="Arial" panose="020B0604020202020204" pitchFamily="34" charset="0"/>
                <a:cs typeface="Arial" panose="020B0604020202020204" pitchFamily="34" charset="0"/>
              </a:rPr>
              <a:t> </a:t>
            </a:r>
            <a:r>
              <a:rPr lang="en-IN" sz="3600" dirty="0" err="1">
                <a:solidFill>
                  <a:schemeClr val="tx1"/>
                </a:solidFill>
                <a:latin typeface="Arial" panose="020B0604020202020204" pitchFamily="34" charset="0"/>
                <a:cs typeface="Arial" panose="020B0604020202020204" pitchFamily="34" charset="0"/>
              </a:rPr>
              <a:t>tentang</a:t>
            </a:r>
            <a:r>
              <a:rPr lang="en-IN" sz="3600" dirty="0">
                <a:solidFill>
                  <a:schemeClr val="tx1"/>
                </a:solidFill>
                <a:latin typeface="Arial" panose="020B0604020202020204" pitchFamily="34" charset="0"/>
                <a:cs typeface="Arial" panose="020B0604020202020204" pitchFamily="34" charset="0"/>
              </a:rPr>
              <a:t> </a:t>
            </a:r>
            <a:r>
              <a:rPr lang="en-IN" sz="3600" dirty="0" err="1">
                <a:solidFill>
                  <a:schemeClr val="tx1"/>
                </a:solidFill>
                <a:latin typeface="Arial" panose="020B0604020202020204" pitchFamily="34" charset="0"/>
                <a:cs typeface="Arial" panose="020B0604020202020204" pitchFamily="34" charset="0"/>
              </a:rPr>
              <a:t>Kearsipan</a:t>
            </a:r>
            <a:r>
              <a:rPr lang="id-ID" sz="3600" dirty="0">
                <a:solidFill>
                  <a:schemeClr val="tx1"/>
                </a:solidFill>
                <a:latin typeface="Arial" panose="020B0604020202020204" pitchFamily="34" charset="0"/>
                <a:cs typeface="Arial" panose="020B0604020202020204" pitchFamily="34" charset="0"/>
              </a:rPr>
              <a:t>)</a:t>
            </a:r>
            <a:endParaRPr lang="en-GB" sz="3600" dirty="0">
              <a:solidFill>
                <a:schemeClr val="tx1"/>
              </a:solidFill>
              <a:latin typeface="Arial" panose="020B0604020202020204" pitchFamily="34" charset="0"/>
              <a:cs typeface="Arial" panose="020B0604020202020204" pitchFamily="34" charset="0"/>
            </a:endParaRPr>
          </a:p>
          <a:p>
            <a:pPr algn="l"/>
            <a:endParaRPr lang="en-IN" sz="3600" dirty="0"/>
          </a:p>
        </p:txBody>
      </p:sp>
    </p:spTree>
    <p:extLst>
      <p:ext uri="{BB962C8B-B14F-4D97-AF65-F5344CB8AC3E}">
        <p14:creationId xmlns:p14="http://schemas.microsoft.com/office/powerpoint/2010/main" val="3277802202"/>
      </p:ext>
    </p:extLst>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4" name="Rectangle 2"/>
          <p:cNvSpPr>
            <a:spLocks noGrp="1" noChangeArrowheads="1"/>
          </p:cNvSpPr>
          <p:nvPr>
            <p:ph type="title" idx="4294967295"/>
          </p:nvPr>
        </p:nvSpPr>
        <p:spPr>
          <a:xfrm>
            <a:off x="3581400" y="152400"/>
            <a:ext cx="5257800" cy="693738"/>
          </a:xfrm>
        </p:spPr>
        <p:style>
          <a:lnRef idx="3">
            <a:schemeClr val="lt1"/>
          </a:lnRef>
          <a:fillRef idx="1">
            <a:schemeClr val="accent3"/>
          </a:fillRef>
          <a:effectRef idx="1">
            <a:schemeClr val="accent3"/>
          </a:effectRef>
          <a:fontRef idx="minor">
            <a:schemeClr val="lt1"/>
          </a:fontRef>
        </p:style>
        <p:txBody>
          <a:bodyPr anchorCtr="1">
            <a:normAutofit fontScale="90000"/>
          </a:bodyPr>
          <a:lstStyle/>
          <a:p>
            <a:pPr algn="r" eaLnBrk="1" fontAlgn="auto" hangingPunct="1">
              <a:spcAft>
                <a:spcPts val="0"/>
              </a:spcAft>
              <a:defRPr/>
            </a:pPr>
            <a:r>
              <a:rPr lang="en-US" sz="2800" dirty="0">
                <a:solidFill>
                  <a:schemeClr val="tx1"/>
                </a:solidFill>
              </a:rPr>
              <a:t>ALUR PENGELOLAAN ARSIP  STATIS</a:t>
            </a:r>
            <a:r>
              <a:rPr lang="id-ID" sz="2800" dirty="0">
                <a:solidFill>
                  <a:schemeClr val="tx1"/>
                </a:solidFill>
              </a:rPr>
              <a:t> </a:t>
            </a:r>
            <a:endParaRPr lang="en-US" sz="2800" dirty="0">
              <a:solidFill>
                <a:schemeClr val="tx1"/>
              </a:solidFill>
            </a:endParaRPr>
          </a:p>
        </p:txBody>
      </p:sp>
      <p:sp>
        <p:nvSpPr>
          <p:cNvPr id="52227" name="Rectangle 3"/>
          <p:cNvSpPr>
            <a:spLocks noChangeArrowheads="1"/>
          </p:cNvSpPr>
          <p:nvPr/>
        </p:nvSpPr>
        <p:spPr bwMode="auto">
          <a:xfrm>
            <a:off x="914400" y="1143000"/>
            <a:ext cx="2971800" cy="60960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lIns="76485" tIns="38242" rIns="76485" bIns="38242" anchor="ctr"/>
          <a:lstStyle/>
          <a:p>
            <a:pPr algn="ctr" defTabSz="765175"/>
            <a:r>
              <a:rPr lang="id-ID" sz="1700" b="1" dirty="0">
                <a:solidFill>
                  <a:schemeClr val="tx1"/>
                </a:solidFill>
                <a:latin typeface="Times New Roman" pitchFamily="18" charset="0"/>
              </a:rPr>
              <a:t>PENGUMPULAN</a:t>
            </a:r>
            <a:endParaRPr lang="en-US" sz="1700" b="1" dirty="0">
              <a:solidFill>
                <a:schemeClr val="tx1"/>
              </a:solidFill>
              <a:latin typeface="Times New Roman" pitchFamily="18" charset="0"/>
            </a:endParaRPr>
          </a:p>
        </p:txBody>
      </p:sp>
      <p:sp>
        <p:nvSpPr>
          <p:cNvPr id="52228" name="Rectangle 4"/>
          <p:cNvSpPr>
            <a:spLocks noChangeArrowheads="1"/>
          </p:cNvSpPr>
          <p:nvPr/>
        </p:nvSpPr>
        <p:spPr bwMode="auto">
          <a:xfrm>
            <a:off x="2286000" y="2590800"/>
            <a:ext cx="2514600" cy="762000"/>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lIns="76485" tIns="38242" rIns="76485" bIns="38242" anchor="ctr"/>
          <a:lstStyle/>
          <a:p>
            <a:pPr algn="ctr" defTabSz="765175"/>
            <a:endParaRPr lang="en-US" sz="1700" dirty="0">
              <a:latin typeface="Times New Roman" pitchFamily="18" charset="0"/>
            </a:endParaRPr>
          </a:p>
          <a:p>
            <a:pPr algn="ctr" defTabSz="765175"/>
            <a:r>
              <a:rPr lang="id-ID" sz="1700" b="1" dirty="0">
                <a:solidFill>
                  <a:schemeClr val="tx1"/>
                </a:solidFill>
                <a:latin typeface="Times New Roman" pitchFamily="18" charset="0"/>
              </a:rPr>
              <a:t>PENYIMPANAN</a:t>
            </a:r>
            <a:endParaRPr lang="en-US" sz="1700" b="1" dirty="0">
              <a:solidFill>
                <a:schemeClr val="tx1"/>
              </a:solidFill>
              <a:latin typeface="Times New Roman" pitchFamily="18" charset="0"/>
            </a:endParaRPr>
          </a:p>
          <a:p>
            <a:pPr algn="ctr" defTabSz="765175"/>
            <a:endParaRPr lang="en-US" sz="1700" dirty="0">
              <a:latin typeface="Times New Roman" pitchFamily="18" charset="0"/>
            </a:endParaRPr>
          </a:p>
        </p:txBody>
      </p:sp>
      <p:cxnSp>
        <p:nvCxnSpPr>
          <p:cNvPr id="22" name="Elbow Connector 21"/>
          <p:cNvCxnSpPr>
            <a:stCxn id="52227" idx="3"/>
            <a:endCxn id="52228" idx="1"/>
          </p:cNvCxnSpPr>
          <p:nvPr/>
        </p:nvCxnSpPr>
        <p:spPr>
          <a:xfrm flipH="1">
            <a:off x="2286000" y="1447800"/>
            <a:ext cx="1600200" cy="1524000"/>
          </a:xfrm>
          <a:prstGeom prst="bentConnector5">
            <a:avLst>
              <a:gd name="adj1" fmla="val -14286"/>
              <a:gd name="adj2" fmla="val 47500"/>
              <a:gd name="adj3" fmla="val 114286"/>
            </a:avLst>
          </a:prstGeom>
          <a:ln>
            <a:tailEnd type="arrow"/>
          </a:ln>
        </p:spPr>
        <p:style>
          <a:lnRef idx="3">
            <a:schemeClr val="dk1"/>
          </a:lnRef>
          <a:fillRef idx="0">
            <a:schemeClr val="dk1"/>
          </a:fillRef>
          <a:effectRef idx="2">
            <a:schemeClr val="dk1"/>
          </a:effectRef>
          <a:fontRef idx="minor">
            <a:schemeClr val="tx1"/>
          </a:fontRef>
        </p:style>
      </p:cxnSp>
      <p:cxnSp>
        <p:nvCxnSpPr>
          <p:cNvPr id="46" name="Elbow Connector 21"/>
          <p:cNvCxnSpPr>
            <a:stCxn id="52228" idx="3"/>
            <a:endCxn id="50" idx="1"/>
          </p:cNvCxnSpPr>
          <p:nvPr/>
        </p:nvCxnSpPr>
        <p:spPr>
          <a:xfrm flipH="1">
            <a:off x="2743200" y="2971800"/>
            <a:ext cx="2057400" cy="1066800"/>
          </a:xfrm>
          <a:prstGeom prst="bentConnector5">
            <a:avLst>
              <a:gd name="adj1" fmla="val -11111"/>
              <a:gd name="adj2" fmla="val 53571"/>
              <a:gd name="adj3" fmla="val 111111"/>
            </a:avLst>
          </a:prstGeom>
          <a:ln>
            <a:tailEnd type="arrow"/>
          </a:ln>
        </p:spPr>
        <p:style>
          <a:lnRef idx="3">
            <a:schemeClr val="dk1"/>
          </a:lnRef>
          <a:fillRef idx="0">
            <a:schemeClr val="dk1"/>
          </a:fillRef>
          <a:effectRef idx="2">
            <a:schemeClr val="dk1"/>
          </a:effectRef>
          <a:fontRef idx="minor">
            <a:schemeClr val="tx1"/>
          </a:fontRef>
        </p:style>
      </p:cxnSp>
      <p:sp>
        <p:nvSpPr>
          <p:cNvPr id="50" name="Rectangle 4"/>
          <p:cNvSpPr>
            <a:spLocks noChangeArrowheads="1"/>
          </p:cNvSpPr>
          <p:nvPr/>
        </p:nvSpPr>
        <p:spPr bwMode="auto">
          <a:xfrm>
            <a:off x="2743200" y="3733800"/>
            <a:ext cx="2514600" cy="6096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lIns="76485" tIns="38242" rIns="76485" bIns="38242" anchor="ctr"/>
          <a:lstStyle/>
          <a:p>
            <a:pPr algn="ctr" defTabSz="765175"/>
            <a:endParaRPr lang="en-US" sz="1700" dirty="0">
              <a:latin typeface="Times New Roman" pitchFamily="18" charset="0"/>
            </a:endParaRPr>
          </a:p>
          <a:p>
            <a:pPr algn="ctr" defTabSz="765175"/>
            <a:r>
              <a:rPr lang="id-ID" sz="1700" b="1" dirty="0">
                <a:solidFill>
                  <a:schemeClr val="tx1"/>
                </a:solidFill>
                <a:latin typeface="Times New Roman" pitchFamily="18" charset="0"/>
              </a:rPr>
              <a:t>PERAWATAN</a:t>
            </a:r>
            <a:endParaRPr lang="en-US" sz="1700" b="1" dirty="0">
              <a:solidFill>
                <a:schemeClr val="tx1"/>
              </a:solidFill>
              <a:latin typeface="Times New Roman" pitchFamily="18" charset="0"/>
            </a:endParaRPr>
          </a:p>
          <a:p>
            <a:pPr algn="ctr" defTabSz="765175"/>
            <a:endParaRPr lang="en-US" sz="1700" dirty="0">
              <a:latin typeface="Times New Roman" pitchFamily="18" charset="0"/>
            </a:endParaRPr>
          </a:p>
        </p:txBody>
      </p:sp>
      <p:cxnSp>
        <p:nvCxnSpPr>
          <p:cNvPr id="58" name="Elbow Connector 21"/>
          <p:cNvCxnSpPr>
            <a:stCxn id="50" idx="3"/>
            <a:endCxn id="59" idx="1"/>
          </p:cNvCxnSpPr>
          <p:nvPr/>
        </p:nvCxnSpPr>
        <p:spPr>
          <a:xfrm flipH="1">
            <a:off x="3124200" y="4038600"/>
            <a:ext cx="2133600" cy="1066800"/>
          </a:xfrm>
          <a:prstGeom prst="bentConnector5">
            <a:avLst>
              <a:gd name="adj1" fmla="val -10714"/>
              <a:gd name="adj2" fmla="val 50000"/>
              <a:gd name="adj3" fmla="val 110714"/>
            </a:avLst>
          </a:prstGeom>
          <a:ln>
            <a:tailEnd type="arrow"/>
          </a:ln>
        </p:spPr>
        <p:style>
          <a:lnRef idx="3">
            <a:schemeClr val="dk1"/>
          </a:lnRef>
          <a:fillRef idx="0">
            <a:schemeClr val="dk1"/>
          </a:fillRef>
          <a:effectRef idx="2">
            <a:schemeClr val="dk1"/>
          </a:effectRef>
          <a:fontRef idx="minor">
            <a:schemeClr val="tx1"/>
          </a:fontRef>
        </p:style>
      </p:cxnSp>
      <p:sp>
        <p:nvSpPr>
          <p:cNvPr id="59" name="Rectangle 4"/>
          <p:cNvSpPr>
            <a:spLocks noChangeArrowheads="1"/>
          </p:cNvSpPr>
          <p:nvPr/>
        </p:nvSpPr>
        <p:spPr bwMode="auto">
          <a:xfrm>
            <a:off x="3124200" y="4800600"/>
            <a:ext cx="2514600" cy="609600"/>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wrap="none" lIns="76485" tIns="38242" rIns="76485" bIns="38242" anchor="ctr"/>
          <a:lstStyle/>
          <a:p>
            <a:pPr algn="ctr" defTabSz="765175"/>
            <a:endParaRPr lang="en-US" sz="1700" dirty="0">
              <a:latin typeface="Times New Roman" pitchFamily="18" charset="0"/>
            </a:endParaRPr>
          </a:p>
          <a:p>
            <a:pPr algn="ctr" defTabSz="765175"/>
            <a:r>
              <a:rPr lang="id-ID" sz="1700" b="1" dirty="0">
                <a:solidFill>
                  <a:schemeClr val="tx1"/>
                </a:solidFill>
                <a:latin typeface="Times New Roman" pitchFamily="18" charset="0"/>
              </a:rPr>
              <a:t>PENYELAMATAN</a:t>
            </a:r>
            <a:endParaRPr lang="en-US" sz="1700" b="1" dirty="0">
              <a:solidFill>
                <a:schemeClr val="tx1"/>
              </a:solidFill>
              <a:latin typeface="Times New Roman" pitchFamily="18" charset="0"/>
            </a:endParaRPr>
          </a:p>
          <a:p>
            <a:pPr algn="ctr" defTabSz="765175"/>
            <a:endParaRPr lang="en-US" sz="1700" b="1" dirty="0">
              <a:solidFill>
                <a:schemeClr val="tx1"/>
              </a:solidFill>
              <a:latin typeface="Times New Roman" pitchFamily="18" charset="0"/>
            </a:endParaRPr>
          </a:p>
        </p:txBody>
      </p:sp>
      <p:cxnSp>
        <p:nvCxnSpPr>
          <p:cNvPr id="71" name="Elbow Connector 21"/>
          <p:cNvCxnSpPr>
            <a:stCxn id="59" idx="3"/>
            <a:endCxn id="73" idx="1"/>
          </p:cNvCxnSpPr>
          <p:nvPr/>
        </p:nvCxnSpPr>
        <p:spPr>
          <a:xfrm flipH="1">
            <a:off x="4648200" y="5105400"/>
            <a:ext cx="990600" cy="914400"/>
          </a:xfrm>
          <a:prstGeom prst="bentConnector5">
            <a:avLst>
              <a:gd name="adj1" fmla="val -23077"/>
              <a:gd name="adj2" fmla="val 50000"/>
              <a:gd name="adj3" fmla="val 123077"/>
            </a:avLst>
          </a:prstGeom>
          <a:ln>
            <a:tailEnd type="arrow"/>
          </a:ln>
        </p:spPr>
        <p:style>
          <a:lnRef idx="3">
            <a:schemeClr val="dk1"/>
          </a:lnRef>
          <a:fillRef idx="0">
            <a:schemeClr val="dk1"/>
          </a:fillRef>
          <a:effectRef idx="2">
            <a:schemeClr val="dk1"/>
          </a:effectRef>
          <a:fontRef idx="minor">
            <a:schemeClr val="tx1"/>
          </a:fontRef>
        </p:style>
      </p:cxnSp>
      <p:sp>
        <p:nvSpPr>
          <p:cNvPr id="73" name="Rectangle 4"/>
          <p:cNvSpPr>
            <a:spLocks noChangeArrowheads="1"/>
          </p:cNvSpPr>
          <p:nvPr/>
        </p:nvSpPr>
        <p:spPr bwMode="auto">
          <a:xfrm>
            <a:off x="4648200" y="5715000"/>
            <a:ext cx="2514600" cy="609600"/>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wrap="none" lIns="76485" tIns="38242" rIns="76485" bIns="38242" anchor="ctr"/>
          <a:lstStyle/>
          <a:p>
            <a:pPr algn="ctr" defTabSz="765175"/>
            <a:endParaRPr lang="en-US" sz="1700" dirty="0">
              <a:latin typeface="Times New Roman" pitchFamily="18" charset="0"/>
            </a:endParaRPr>
          </a:p>
          <a:p>
            <a:pPr algn="ctr" defTabSz="765175"/>
            <a:r>
              <a:rPr lang="id-ID" sz="1700" dirty="0">
                <a:latin typeface="Times New Roman" pitchFamily="18" charset="0"/>
              </a:rPr>
              <a:t>PENGGUNAAN</a:t>
            </a:r>
            <a:endParaRPr lang="en-US" sz="1700" dirty="0">
              <a:latin typeface="Times New Roman" pitchFamily="18" charset="0"/>
            </a:endParaRPr>
          </a:p>
          <a:p>
            <a:pPr algn="ctr" defTabSz="765175"/>
            <a:endParaRPr lang="en-US" sz="1700" dirty="0">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iterate type="lt">
                                    <p:tmPct val="10000"/>
                                  </p:iterate>
                                  <p:childTnLst>
                                    <p:set>
                                      <p:cBhvr>
                                        <p:cTn id="6" dur="1" fill="hold">
                                          <p:stCondLst>
                                            <p:cond delay="0"/>
                                          </p:stCondLst>
                                        </p:cTn>
                                        <p:tgtEl>
                                          <p:spTgt spid="136194"/>
                                        </p:tgtEl>
                                        <p:attrNameLst>
                                          <p:attrName>style.visibility</p:attrName>
                                        </p:attrNameLst>
                                      </p:cBhvr>
                                      <p:to>
                                        <p:strVal val="visible"/>
                                      </p:to>
                                    </p:set>
                                    <p:anim calcmode="lin" valueType="num">
                                      <p:cBhvr additive="base">
                                        <p:cTn id="7" dur="800" fill="hold">
                                          <p:stCondLst>
                                            <p:cond delay="0"/>
                                          </p:stCondLst>
                                        </p:cTn>
                                        <p:tgtEl>
                                          <p:spTgt spid="136194"/>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13619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type="body" idx="1"/>
          </p:nvPr>
        </p:nvSpPr>
        <p:spPr>
          <a:xfrm>
            <a:off x="304800" y="1295400"/>
            <a:ext cx="8534400" cy="5334000"/>
          </a:xfrm>
          <a:solidFill>
            <a:srgbClr val="E4EEB0"/>
          </a:solidFill>
          <a:ln w="38100">
            <a:solidFill>
              <a:schemeClr val="tx1"/>
            </a:solidFill>
          </a:ln>
        </p:spPr>
        <p:txBody>
          <a:bodyPr>
            <a:normAutofit/>
          </a:bodyPr>
          <a:lstStyle/>
          <a:p>
            <a:pPr eaLnBrk="1" hangingPunct="1">
              <a:lnSpc>
                <a:spcPct val="80000"/>
              </a:lnSpc>
            </a:pPr>
            <a:r>
              <a:rPr lang="en-US" sz="2000" b="1" i="1" dirty="0">
                <a:latin typeface="Arial" pitchFamily="34" charset="0"/>
              </a:rPr>
              <a:t>ARSIP YANG MEMPUNYAI NILAI INFORMASI MENGENAI KESEJARAHAN TENTANG SUATU PERISTIWA ATAU KEGIATAN;</a:t>
            </a:r>
          </a:p>
          <a:p>
            <a:pPr eaLnBrk="1" hangingPunct="1">
              <a:lnSpc>
                <a:spcPct val="80000"/>
              </a:lnSpc>
              <a:buNone/>
            </a:pPr>
            <a:endParaRPr lang="en-US" sz="2000" b="1" i="1" dirty="0">
              <a:latin typeface="Arial" pitchFamily="34" charset="0"/>
            </a:endParaRPr>
          </a:p>
          <a:p>
            <a:pPr eaLnBrk="1" hangingPunct="1">
              <a:lnSpc>
                <a:spcPct val="80000"/>
              </a:lnSpc>
            </a:pPr>
            <a:r>
              <a:rPr lang="en-US" sz="2000" b="1" i="1" dirty="0">
                <a:latin typeface="Arial" pitchFamily="34" charset="0"/>
              </a:rPr>
              <a:t>ARSIP YANG MEMPUNYAI NILAI INFORMASI YANG TINGGI, MENGENAI IPTEK SEBAGAI AKIBAT PENELITIAN MURNI/TERAPAN, MENGENAI ORANG, TEMPAT, BENDA, FENOMENA DAN MASALAH;</a:t>
            </a:r>
          </a:p>
          <a:p>
            <a:pPr eaLnBrk="1" hangingPunct="1">
              <a:lnSpc>
                <a:spcPct val="80000"/>
              </a:lnSpc>
              <a:buNone/>
            </a:pPr>
            <a:endParaRPr lang="en-US" sz="2000" b="1" i="1" dirty="0">
              <a:latin typeface="Arial" pitchFamily="34" charset="0"/>
            </a:endParaRPr>
          </a:p>
          <a:p>
            <a:pPr eaLnBrk="1" hangingPunct="1">
              <a:lnSpc>
                <a:spcPct val="80000"/>
              </a:lnSpc>
            </a:pPr>
            <a:r>
              <a:rPr lang="en-US" sz="2000" b="1" i="1" dirty="0">
                <a:latin typeface="Arial" pitchFamily="34" charset="0"/>
              </a:rPr>
              <a:t>ARSIP MENGENAI PERUMUSAN DAN PELAKSANAAN KEBIJAKAN;</a:t>
            </a:r>
          </a:p>
          <a:p>
            <a:pPr eaLnBrk="1" hangingPunct="1">
              <a:lnSpc>
                <a:spcPct val="80000"/>
              </a:lnSpc>
            </a:pPr>
            <a:endParaRPr lang="en-US" sz="2000" b="1" i="1" dirty="0">
              <a:latin typeface="Arial" pitchFamily="34" charset="0"/>
            </a:endParaRPr>
          </a:p>
          <a:p>
            <a:pPr eaLnBrk="1" hangingPunct="1">
              <a:lnSpc>
                <a:spcPct val="80000"/>
              </a:lnSpc>
            </a:pPr>
            <a:r>
              <a:rPr lang="en-US" sz="2000" b="1" i="1" dirty="0">
                <a:latin typeface="Arial" pitchFamily="34" charset="0"/>
              </a:rPr>
              <a:t>ARSIP MENGENAI FAKTA DAN KETERANGAN TENTANG BAGAIMANA LEMBAGA DICIPTAKAN, TUGAS DAN FUNGSI;</a:t>
            </a:r>
          </a:p>
          <a:p>
            <a:pPr eaLnBrk="1" hangingPunct="1">
              <a:lnSpc>
                <a:spcPct val="80000"/>
              </a:lnSpc>
            </a:pPr>
            <a:endParaRPr lang="en-US" sz="2000" b="1" i="1" dirty="0">
              <a:latin typeface="Arial" pitchFamily="34" charset="0"/>
            </a:endParaRPr>
          </a:p>
          <a:p>
            <a:pPr eaLnBrk="1" hangingPunct="1">
              <a:lnSpc>
                <a:spcPct val="80000"/>
              </a:lnSpc>
            </a:pPr>
            <a:r>
              <a:rPr lang="en-US" sz="2000" b="1" i="1" dirty="0">
                <a:latin typeface="Arial" pitchFamily="34" charset="0"/>
              </a:rPr>
              <a:t>ARSIP MENGENAI BUKTI KEKUATAN HUKUM, HAK DAN KEWAJIBAN WARGA NEGARA DAN PEMERINTAH TERMASUK BAHAN BUKTI PERADILAN.</a:t>
            </a:r>
          </a:p>
          <a:p>
            <a:pPr eaLnBrk="1" hangingPunct="1">
              <a:lnSpc>
                <a:spcPct val="80000"/>
              </a:lnSpc>
              <a:buFontTx/>
              <a:buNone/>
            </a:pPr>
            <a:endParaRPr lang="en-US" sz="2000" b="1" i="1" dirty="0">
              <a:latin typeface="Arial" pitchFamily="34" charset="0"/>
            </a:endParaRPr>
          </a:p>
        </p:txBody>
      </p:sp>
      <p:sp>
        <p:nvSpPr>
          <p:cNvPr id="76803" name="Oval 4"/>
          <p:cNvSpPr>
            <a:spLocks noChangeArrowheads="1"/>
          </p:cNvSpPr>
          <p:nvPr/>
        </p:nvSpPr>
        <p:spPr bwMode="auto">
          <a:xfrm>
            <a:off x="914400" y="228600"/>
            <a:ext cx="6858000" cy="838200"/>
          </a:xfrm>
          <a:prstGeom prst="ellipse">
            <a:avLst/>
          </a:prstGeom>
          <a:blipFill dpi="0" rotWithShape="1">
            <a:blip r:embed="rId3" cstate="print"/>
            <a:srcRect/>
            <a:tile tx="0" ty="0" sx="100000" sy="100000" flip="none" algn="tl"/>
          </a:blipFill>
          <a:ln w="57150">
            <a:solidFill>
              <a:schemeClr val="accent2"/>
            </a:solidFill>
            <a:round/>
            <a:headEnd/>
            <a:tailEnd/>
          </a:ln>
        </p:spPr>
        <p:txBody>
          <a:bodyPr wrap="none" anchor="ctr"/>
          <a:lstStyle/>
          <a:p>
            <a:pPr algn="ctr" eaLnBrk="1" hangingPunct="1"/>
            <a:r>
              <a:rPr lang="en-US" sz="2800" b="1" i="1" dirty="0">
                <a:latin typeface="Tahoma" pitchFamily="34" charset="0"/>
              </a:rPr>
              <a:t>ARSIP STATIS</a:t>
            </a:r>
          </a:p>
        </p:txBody>
      </p:sp>
    </p:spTree>
  </p:cSld>
  <p:clrMapOvr>
    <a:masterClrMapping/>
  </p:clrMapOvr>
  <p:transition>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152400" y="0"/>
            <a:ext cx="9296400" cy="6858000"/>
          </a:xfrm>
          <a:prstGeom prst="rect">
            <a:avLst/>
          </a:prstGeom>
          <a:solidFill>
            <a:srgbClr val="FF99FF"/>
          </a:solidFill>
          <a:ln w="9525">
            <a:solidFill>
              <a:schemeClr val="tx1"/>
            </a:solidFill>
            <a:miter lim="800000"/>
            <a:headEnd/>
            <a:tailEnd/>
          </a:ln>
        </p:spPr>
        <p:txBody>
          <a:bodyPr wrap="none" anchor="ctr"/>
          <a:lstStyle/>
          <a:p>
            <a:pPr eaLnBrk="1" hangingPunct="1"/>
            <a:endParaRPr lang="id-ID" sz="2400" b="1">
              <a:latin typeface="Tahoma" pitchFamily="34" charset="0"/>
            </a:endParaRPr>
          </a:p>
        </p:txBody>
      </p:sp>
      <p:sp>
        <p:nvSpPr>
          <p:cNvPr id="34819" name="Rectangle 3"/>
          <p:cNvSpPr>
            <a:spLocks noGrp="1" noChangeArrowheads="1"/>
          </p:cNvSpPr>
          <p:nvPr>
            <p:ph type="ctrTitle"/>
          </p:nvPr>
        </p:nvSpPr>
        <p:spPr>
          <a:xfrm>
            <a:off x="1143000" y="152400"/>
            <a:ext cx="6934200" cy="1066800"/>
          </a:xfrm>
          <a:ln/>
        </p:spPr>
        <p:style>
          <a:lnRef idx="0">
            <a:schemeClr val="accent1"/>
          </a:lnRef>
          <a:fillRef idx="3">
            <a:schemeClr val="accent1"/>
          </a:fillRef>
          <a:effectRef idx="3">
            <a:schemeClr val="accent1"/>
          </a:effectRef>
          <a:fontRef idx="minor">
            <a:schemeClr val="lt1"/>
          </a:fontRef>
        </p:style>
        <p:txBody>
          <a:bodyPr>
            <a:normAutofit fontScale="90000"/>
          </a:bodyPr>
          <a:lstStyle/>
          <a:p>
            <a:pPr algn="ctr" eaLnBrk="1" hangingPunct="1">
              <a:defRPr/>
            </a:pPr>
            <a:r>
              <a:rPr lang="en-US" sz="3600" dirty="0">
                <a:solidFill>
                  <a:schemeClr val="bg1"/>
                </a:solidFill>
                <a:latin typeface="Algerian" panose="04020705040A02060702" pitchFamily="82" charset="0"/>
              </a:rPr>
              <a:t>JENIS ARSIP YANG </a:t>
            </a:r>
            <a:br>
              <a:rPr lang="en-US" sz="3600" dirty="0">
                <a:solidFill>
                  <a:schemeClr val="bg1"/>
                </a:solidFill>
                <a:latin typeface="Algerian" panose="04020705040A02060702" pitchFamily="82" charset="0"/>
              </a:rPr>
            </a:br>
            <a:r>
              <a:rPr lang="en-US" sz="3600" dirty="0">
                <a:solidFill>
                  <a:schemeClr val="bg1"/>
                </a:solidFill>
                <a:latin typeface="Algerian" panose="04020705040A02060702" pitchFamily="82" charset="0"/>
              </a:rPr>
              <a:t>DIPERTIMBANGKAN </a:t>
            </a:r>
            <a:r>
              <a:rPr lang="id-ID" sz="3600" dirty="0">
                <a:solidFill>
                  <a:schemeClr val="bg1"/>
                </a:solidFill>
                <a:latin typeface="Algerian" panose="04020705040A02060702" pitchFamily="82" charset="0"/>
              </a:rPr>
              <a:t>statis</a:t>
            </a:r>
            <a:endParaRPr lang="en-US" sz="3600" dirty="0">
              <a:solidFill>
                <a:schemeClr val="bg1"/>
              </a:solidFill>
              <a:latin typeface="Algerian" panose="04020705040A02060702" pitchFamily="82" charset="0"/>
            </a:endParaRPr>
          </a:p>
        </p:txBody>
      </p:sp>
      <p:sp>
        <p:nvSpPr>
          <p:cNvPr id="78852" name="Rectangle 4"/>
          <p:cNvSpPr>
            <a:spLocks noGrp="1" noChangeArrowheads="1"/>
          </p:cNvSpPr>
          <p:nvPr>
            <p:ph type="subTitle" idx="1"/>
          </p:nvPr>
        </p:nvSpPr>
        <p:spPr>
          <a:xfrm>
            <a:off x="228600" y="1447800"/>
            <a:ext cx="8610600" cy="4876800"/>
          </a:xfrm>
          <a:ln/>
        </p:spPr>
        <p:style>
          <a:lnRef idx="2">
            <a:schemeClr val="dk1">
              <a:shade val="50000"/>
            </a:schemeClr>
          </a:lnRef>
          <a:fillRef idx="1">
            <a:schemeClr val="dk1"/>
          </a:fillRef>
          <a:effectRef idx="0">
            <a:schemeClr val="dk1"/>
          </a:effectRef>
          <a:fontRef idx="minor">
            <a:schemeClr val="lt1"/>
          </a:fontRef>
        </p:style>
        <p:txBody>
          <a:bodyPr/>
          <a:lstStyle/>
          <a:p>
            <a:pPr marL="609600" marR="0" indent="-609600" algn="l" defTabSz="515938" eaLnBrk="1" hangingPunct="1">
              <a:lnSpc>
                <a:spcPct val="80000"/>
              </a:lnSpc>
              <a:buFontTx/>
              <a:buAutoNum type="arabicPeriod"/>
            </a:pPr>
            <a:endParaRPr lang="en-US" sz="2000" b="1" dirty="0">
              <a:latin typeface="Arial Black" pitchFamily="34" charset="0"/>
            </a:endParaRPr>
          </a:p>
          <a:p>
            <a:pPr marL="609600" marR="0" indent="-609600" algn="l" defTabSz="515938" eaLnBrk="1" hangingPunct="1">
              <a:lnSpc>
                <a:spcPct val="80000"/>
              </a:lnSpc>
              <a:buFontTx/>
              <a:buAutoNum type="arabicPeriod"/>
            </a:pPr>
            <a:r>
              <a:rPr lang="en-US" sz="2000" b="1" dirty="0" err="1">
                <a:solidFill>
                  <a:schemeClr val="bg1"/>
                </a:solidFill>
                <a:latin typeface="Arial Black" pitchFamily="34" charset="0"/>
              </a:rPr>
              <a:t>Arsip</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Tentang</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Kebijakan</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Organisasi</a:t>
            </a:r>
            <a:r>
              <a:rPr lang="en-US" sz="2000" b="1" dirty="0">
                <a:solidFill>
                  <a:schemeClr val="bg1"/>
                </a:solidFill>
                <a:latin typeface="Arial Black" pitchFamily="34" charset="0"/>
              </a:rPr>
              <a:t>;</a:t>
            </a:r>
          </a:p>
          <a:p>
            <a:pPr marL="609600" marR="0" indent="-609600" algn="l" defTabSz="515938" eaLnBrk="1" hangingPunct="1">
              <a:lnSpc>
                <a:spcPct val="80000"/>
              </a:lnSpc>
              <a:buFontTx/>
              <a:buAutoNum type="arabicPeriod"/>
            </a:pPr>
            <a:r>
              <a:rPr lang="en-US" sz="2000" b="1" dirty="0" err="1">
                <a:solidFill>
                  <a:schemeClr val="bg1"/>
                </a:solidFill>
                <a:latin typeface="Arial Black" pitchFamily="34" charset="0"/>
              </a:rPr>
              <a:t>Arsip</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Tentang</a:t>
            </a:r>
            <a:r>
              <a:rPr lang="en-US" sz="2000" b="1" dirty="0">
                <a:solidFill>
                  <a:schemeClr val="bg1"/>
                </a:solidFill>
                <a:latin typeface="Arial Black" pitchFamily="34" charset="0"/>
              </a:rPr>
              <a:t> Bukti </a:t>
            </a:r>
            <a:r>
              <a:rPr lang="en-US" sz="2000" b="1" dirty="0" err="1">
                <a:solidFill>
                  <a:schemeClr val="bg1"/>
                </a:solidFill>
                <a:latin typeface="Arial Black" pitchFamily="34" charset="0"/>
              </a:rPr>
              <a:t>Keberadaan</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Suatu</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Instansi</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Struktur</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Tugas</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Fungsi</a:t>
            </a:r>
            <a:r>
              <a:rPr lang="en-US" sz="2000" b="1" dirty="0">
                <a:solidFill>
                  <a:schemeClr val="bg1"/>
                </a:solidFill>
                <a:latin typeface="Arial Black" pitchFamily="34" charset="0"/>
              </a:rPr>
              <a:t>, Job Des, </a:t>
            </a:r>
            <a:r>
              <a:rPr lang="en-US" sz="2000" b="1" dirty="0" err="1">
                <a:solidFill>
                  <a:schemeClr val="bg1"/>
                </a:solidFill>
                <a:latin typeface="Arial Black" pitchFamily="34" charset="0"/>
              </a:rPr>
              <a:t>Pendirian</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Organisasi</a:t>
            </a:r>
            <a:r>
              <a:rPr lang="en-US" sz="2000" b="1" dirty="0">
                <a:solidFill>
                  <a:schemeClr val="bg1"/>
                </a:solidFill>
                <a:latin typeface="Arial Black" pitchFamily="34" charset="0"/>
              </a:rPr>
              <a:t>)</a:t>
            </a:r>
          </a:p>
          <a:p>
            <a:pPr marL="609600" marR="0" indent="-609600" algn="l" defTabSz="515938" eaLnBrk="1" hangingPunct="1">
              <a:lnSpc>
                <a:spcPct val="80000"/>
              </a:lnSpc>
              <a:buFontTx/>
              <a:buAutoNum type="arabicPeriod"/>
            </a:pPr>
            <a:r>
              <a:rPr lang="en-US" sz="2000" b="1" dirty="0" err="1">
                <a:solidFill>
                  <a:schemeClr val="bg1"/>
                </a:solidFill>
                <a:latin typeface="Arial Black" pitchFamily="34" charset="0"/>
              </a:rPr>
              <a:t>Arsip</a:t>
            </a:r>
            <a:r>
              <a:rPr lang="en-US" sz="2000" b="1" dirty="0">
                <a:solidFill>
                  <a:schemeClr val="bg1"/>
                </a:solidFill>
                <a:latin typeface="Arial Black" pitchFamily="34" charset="0"/>
              </a:rPr>
              <a:t> Hasil </a:t>
            </a:r>
            <a:r>
              <a:rPr lang="en-US" sz="2000" b="1" dirty="0" err="1">
                <a:solidFill>
                  <a:schemeClr val="bg1"/>
                </a:solidFill>
                <a:latin typeface="Arial Black" pitchFamily="34" charset="0"/>
              </a:rPr>
              <a:t>Penelitian</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Atau</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Prestasi</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Kerja</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Pesawat</a:t>
            </a:r>
            <a:r>
              <a:rPr lang="en-US" sz="2000" b="1" dirty="0">
                <a:solidFill>
                  <a:schemeClr val="bg1"/>
                </a:solidFill>
                <a:latin typeface="Arial Black" pitchFamily="34" charset="0"/>
              </a:rPr>
              <a:t> CN-235, </a:t>
            </a:r>
            <a:r>
              <a:rPr lang="en-US" sz="2000" b="1" dirty="0" err="1">
                <a:solidFill>
                  <a:schemeClr val="bg1"/>
                </a:solidFill>
                <a:latin typeface="Arial Black" pitchFamily="34" charset="0"/>
              </a:rPr>
              <a:t>Sosro</a:t>
            </a:r>
            <a:r>
              <a:rPr lang="en-US" sz="2000" b="1" dirty="0">
                <a:solidFill>
                  <a:schemeClr val="bg1"/>
                </a:solidFill>
                <a:latin typeface="Arial Black" pitchFamily="34" charset="0"/>
              </a:rPr>
              <a:t> Bahu, </a:t>
            </a:r>
            <a:r>
              <a:rPr lang="en-US" sz="2000" b="1" dirty="0" err="1">
                <a:solidFill>
                  <a:schemeClr val="bg1"/>
                </a:solidFill>
                <a:latin typeface="Arial Black" pitchFamily="34" charset="0"/>
              </a:rPr>
              <a:t>Cakar</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Ayam</a:t>
            </a:r>
            <a:r>
              <a:rPr lang="en-US" sz="2000" b="1" dirty="0">
                <a:solidFill>
                  <a:schemeClr val="bg1"/>
                </a:solidFill>
                <a:latin typeface="Arial Black" pitchFamily="34" charset="0"/>
              </a:rPr>
              <a:t>;</a:t>
            </a:r>
          </a:p>
          <a:p>
            <a:pPr marL="609600" marR="0" indent="-609600" algn="l" defTabSz="515938" eaLnBrk="1" hangingPunct="1">
              <a:lnSpc>
                <a:spcPct val="80000"/>
              </a:lnSpc>
              <a:buFontTx/>
              <a:buAutoNum type="arabicPeriod"/>
            </a:pPr>
            <a:r>
              <a:rPr lang="en-US" sz="2000" b="1" dirty="0" err="1">
                <a:solidFill>
                  <a:schemeClr val="bg1"/>
                </a:solidFill>
                <a:latin typeface="Arial Black" pitchFamily="34" charset="0"/>
              </a:rPr>
              <a:t>Arsip</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Tentang</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Bangunan</a:t>
            </a:r>
            <a:r>
              <a:rPr lang="en-US" sz="2000" b="1" dirty="0">
                <a:solidFill>
                  <a:schemeClr val="bg1"/>
                </a:solidFill>
                <a:latin typeface="Arial Black" pitchFamily="34" charset="0"/>
              </a:rPr>
              <a:t> Monumental;</a:t>
            </a:r>
          </a:p>
          <a:p>
            <a:pPr marL="609600" marR="0" indent="-609600" algn="l" defTabSz="515938" eaLnBrk="1" hangingPunct="1">
              <a:lnSpc>
                <a:spcPct val="80000"/>
              </a:lnSpc>
              <a:buFontTx/>
              <a:buAutoNum type="arabicPeriod"/>
            </a:pPr>
            <a:r>
              <a:rPr lang="en-US" sz="2000" b="1" dirty="0" err="1">
                <a:solidFill>
                  <a:schemeClr val="bg1"/>
                </a:solidFill>
                <a:latin typeface="Arial Black" pitchFamily="34" charset="0"/>
              </a:rPr>
              <a:t>Arsip</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Tentang</a:t>
            </a:r>
            <a:r>
              <a:rPr lang="en-US" sz="2000" b="1" dirty="0">
                <a:solidFill>
                  <a:schemeClr val="bg1"/>
                </a:solidFill>
                <a:latin typeface="Arial Black" pitchFamily="34" charset="0"/>
              </a:rPr>
              <a:t> Batas Wilayah</a:t>
            </a:r>
          </a:p>
          <a:p>
            <a:pPr marL="609600" marR="0" indent="-609600" algn="l" defTabSz="515938" eaLnBrk="1" hangingPunct="1">
              <a:lnSpc>
                <a:spcPct val="80000"/>
              </a:lnSpc>
              <a:buFontTx/>
              <a:buAutoNum type="arabicPeriod"/>
            </a:pPr>
            <a:r>
              <a:rPr lang="en-US" sz="2000" b="1" dirty="0" err="1">
                <a:solidFill>
                  <a:schemeClr val="bg1"/>
                </a:solidFill>
                <a:latin typeface="Arial Black" pitchFamily="34" charset="0"/>
              </a:rPr>
              <a:t>Arsip</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Tentang</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Hak</a:t>
            </a:r>
            <a:r>
              <a:rPr lang="en-US" sz="2000" b="1" dirty="0">
                <a:solidFill>
                  <a:schemeClr val="bg1"/>
                </a:solidFill>
                <a:latin typeface="Arial Black" pitchFamily="34" charset="0"/>
              </a:rPr>
              <a:t> Patent, Formula, </a:t>
            </a:r>
            <a:r>
              <a:rPr lang="en-US" sz="2000" b="1" dirty="0" err="1">
                <a:solidFill>
                  <a:schemeClr val="bg1"/>
                </a:solidFill>
                <a:latin typeface="Arial Black" pitchFamily="34" charset="0"/>
              </a:rPr>
              <a:t>Resep</a:t>
            </a:r>
            <a:r>
              <a:rPr lang="en-US" sz="2000" b="1" dirty="0">
                <a:solidFill>
                  <a:schemeClr val="bg1"/>
                </a:solidFill>
                <a:latin typeface="Arial Black" pitchFamily="34" charset="0"/>
              </a:rPr>
              <a:t> Dan Copy Right</a:t>
            </a:r>
          </a:p>
          <a:p>
            <a:pPr marL="609600" marR="0" indent="-609600" algn="l" defTabSz="515938" eaLnBrk="1" hangingPunct="1">
              <a:lnSpc>
                <a:spcPct val="80000"/>
              </a:lnSpc>
              <a:buFontTx/>
              <a:buAutoNum type="arabicPeriod"/>
            </a:pPr>
            <a:r>
              <a:rPr lang="en-US" sz="2000" b="1" dirty="0" err="1">
                <a:solidFill>
                  <a:schemeClr val="bg1"/>
                </a:solidFill>
                <a:latin typeface="Arial Black" pitchFamily="34" charset="0"/>
              </a:rPr>
              <a:t>Arsip</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Tentang</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Tokoh</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Atau</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Perorangan</a:t>
            </a:r>
            <a:r>
              <a:rPr lang="en-US" sz="2000" b="1" dirty="0">
                <a:solidFill>
                  <a:schemeClr val="bg1"/>
                </a:solidFill>
                <a:latin typeface="Arial Black" pitchFamily="34" charset="0"/>
              </a:rPr>
              <a:t> Yang </a:t>
            </a:r>
            <a:r>
              <a:rPr lang="en-US" sz="2000" b="1" dirty="0" err="1">
                <a:solidFill>
                  <a:schemeClr val="bg1"/>
                </a:solidFill>
                <a:latin typeface="Arial Black" pitchFamily="34" charset="0"/>
              </a:rPr>
              <a:t>Melekat</a:t>
            </a:r>
            <a:r>
              <a:rPr lang="en-US" sz="2000" b="1" dirty="0">
                <a:solidFill>
                  <a:schemeClr val="bg1"/>
                </a:solidFill>
                <a:latin typeface="Arial Black" pitchFamily="34" charset="0"/>
              </a:rPr>
              <a:t> Dari </a:t>
            </a:r>
            <a:r>
              <a:rPr lang="en-US" sz="2000" b="1" dirty="0" err="1">
                <a:solidFill>
                  <a:schemeClr val="bg1"/>
                </a:solidFill>
                <a:latin typeface="Arial Black" pitchFamily="34" charset="0"/>
              </a:rPr>
              <a:t>Suatu</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Peristiwa</a:t>
            </a:r>
            <a:r>
              <a:rPr lang="en-US" sz="2000" b="1" dirty="0">
                <a:solidFill>
                  <a:schemeClr val="bg1"/>
                </a:solidFill>
                <a:latin typeface="Arial Black" pitchFamily="34" charset="0"/>
              </a:rPr>
              <a:t> (Suharto, </a:t>
            </a:r>
            <a:r>
              <a:rPr lang="en-US" sz="2000" b="1" dirty="0" err="1">
                <a:solidFill>
                  <a:schemeClr val="bg1"/>
                </a:solidFill>
                <a:latin typeface="Arial Black" pitchFamily="34" charset="0"/>
              </a:rPr>
              <a:t>Harmoko</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Marsinah</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Tempat</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Gempa</a:t>
            </a:r>
            <a:r>
              <a:rPr lang="en-US" sz="2000" b="1" dirty="0">
                <a:solidFill>
                  <a:schemeClr val="bg1"/>
                </a:solidFill>
                <a:latin typeface="Arial Black" pitchFamily="34" charset="0"/>
              </a:rPr>
              <a:t> Liwa, </a:t>
            </a:r>
            <a:r>
              <a:rPr lang="en-US" sz="2000" b="1" dirty="0" err="1">
                <a:solidFill>
                  <a:schemeClr val="bg1"/>
                </a:solidFill>
                <a:latin typeface="Arial Black" pitchFamily="34" charset="0"/>
              </a:rPr>
              <a:t>Org.Golkar</a:t>
            </a:r>
            <a:r>
              <a:rPr lang="en-US" sz="2000" b="1" dirty="0">
                <a:solidFill>
                  <a:schemeClr val="bg1"/>
                </a:solidFill>
                <a:latin typeface="Arial Black" pitchFamily="34" charset="0"/>
              </a:rPr>
              <a:t>, LPU, </a:t>
            </a:r>
            <a:r>
              <a:rPr lang="en-US" sz="2000" b="1" dirty="0" err="1">
                <a:solidFill>
                  <a:schemeClr val="bg1"/>
                </a:solidFill>
                <a:latin typeface="Arial Black" pitchFamily="34" charset="0"/>
              </a:rPr>
              <a:t>Fenomena</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Kejahatan</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Peristiwa</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Malari</a:t>
            </a:r>
            <a:r>
              <a:rPr lang="en-US" sz="2000" b="1" dirty="0">
                <a:solidFill>
                  <a:schemeClr val="bg1"/>
                </a:solidFill>
                <a:latin typeface="Arial Black" pitchFamily="34" charset="0"/>
              </a:rPr>
              <a:t>,  </a:t>
            </a:r>
            <a:r>
              <a:rPr lang="en-US" sz="2000" b="1" dirty="0" err="1">
                <a:solidFill>
                  <a:schemeClr val="bg1"/>
                </a:solidFill>
                <a:latin typeface="Arial Black" pitchFamily="34" charset="0"/>
              </a:rPr>
              <a:t>Dll</a:t>
            </a:r>
            <a:r>
              <a:rPr lang="en-US" sz="2000" b="1" dirty="0">
                <a:solidFill>
                  <a:schemeClr val="bg1"/>
                </a:solidFill>
                <a:latin typeface="Arial Black" pitchFamily="34" charset="0"/>
              </a:rPr>
              <a:t>.</a:t>
            </a:r>
            <a:r>
              <a:rPr lang="en-US" sz="1800" b="1" dirty="0">
                <a:solidFill>
                  <a:schemeClr val="bg1"/>
                </a:solidFill>
                <a:latin typeface="Arial Black" pitchFamily="34" charset="0"/>
              </a:rPr>
              <a:t>  </a:t>
            </a:r>
          </a:p>
        </p:txBody>
      </p:sp>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80" name="AutoShape 4"/>
          <p:cNvSpPr>
            <a:spLocks noChangeArrowheads="1"/>
          </p:cNvSpPr>
          <p:nvPr/>
        </p:nvSpPr>
        <p:spPr bwMode="auto">
          <a:xfrm>
            <a:off x="304800" y="152400"/>
            <a:ext cx="8534400" cy="1066800"/>
          </a:xfrm>
          <a:prstGeom prst="doubleWave">
            <a:avLst>
              <a:gd name="adj1" fmla="val 6500"/>
              <a:gd name="adj2" fmla="val -3125"/>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eaLnBrk="1" hangingPunct="1">
              <a:defRPr/>
            </a:pPr>
            <a:r>
              <a:rPr lang="en-US" sz="3200" b="1" i="1" dirty="0"/>
              <a:t>SIFAT ARSIP STATIS</a:t>
            </a:r>
          </a:p>
        </p:txBody>
      </p:sp>
      <p:sp>
        <p:nvSpPr>
          <p:cNvPr id="80899" name="Document"/>
          <p:cNvSpPr>
            <a:spLocks noEditPoints="1" noChangeArrowheads="1"/>
          </p:cNvSpPr>
          <p:nvPr/>
        </p:nvSpPr>
        <p:spPr bwMode="auto">
          <a:xfrm>
            <a:off x="152400" y="1371600"/>
            <a:ext cx="8763000" cy="52578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0 w 21600"/>
              <a:gd name="T11" fmla="*/ 0 h 21600"/>
              <a:gd name="T12" fmla="*/ 2147483646 w 21600"/>
              <a:gd name="T13" fmla="*/ 0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ln>
            <a:headEnd/>
            <a:tailEnd/>
          </a:ln>
        </p:spPr>
        <p:style>
          <a:lnRef idx="2">
            <a:schemeClr val="accent4">
              <a:shade val="50000"/>
            </a:schemeClr>
          </a:lnRef>
          <a:fillRef idx="1">
            <a:schemeClr val="accent4"/>
          </a:fillRef>
          <a:effectRef idx="0">
            <a:schemeClr val="accent4"/>
          </a:effectRef>
          <a:fontRef idx="minor">
            <a:schemeClr val="lt1"/>
          </a:fontRef>
        </p:style>
        <p:txBody>
          <a:bodyPr/>
          <a:lstStyle/>
          <a:p>
            <a:r>
              <a:rPr lang="en-US" sz="2000" b="1" i="1" dirty="0"/>
              <a:t>1. PADA PRINSIPNYA ARSIP STATIS BERSIFAT TERBUKA UNTUK UMUM (OPEN TO PUBLIC);</a:t>
            </a:r>
          </a:p>
          <a:p>
            <a:r>
              <a:rPr lang="en-US" sz="2000" b="1" i="1" dirty="0"/>
              <a:t>2. SEBAGIAN ARSIP DIPERTIMBANGKAN TERTUTUP DENGAN ALASAN KEAMANAN NASIONAL, SENSITIVITAS PERORANGAN, ALASAN PERUDANGAN, DLL; PENETAPAN TERTUTUP OLEH KEPALA LK DILAPORKAN KEPADA DPR/D</a:t>
            </a:r>
          </a:p>
          <a:p>
            <a:r>
              <a:rPr lang="en-US" sz="2000" b="1" i="1" dirty="0"/>
              <a:t>3. PERLU ADANYA PEMBATASAN BERAPA LAMA ARSIP TERSEBUT DAPAT DIBUKA UNTUK UMUM, DI BEBERAPA NEGARA PEMBATASAN TERSEBUT 3O TAHUN, </a:t>
            </a:r>
          </a:p>
          <a:p>
            <a:r>
              <a:rPr lang="en-US" sz="2000" b="1" i="1" dirty="0"/>
              <a:t>4. WALAUPUN TERTUTUP TETAPI  UNTUK KEPENTINGAN PENELITIAN, PENYIDIKAN DAN PENYELIDIKAN  ARSIP TERSEBUT DAPAT DIBUKA</a:t>
            </a:r>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body" idx="1"/>
          </p:nvPr>
        </p:nvSpPr>
        <p:spPr/>
        <p:txBody>
          <a:bodyPr/>
          <a:lstStyle/>
          <a:p>
            <a:pPr eaLnBrk="1" hangingPunct="1"/>
            <a:endParaRPr lang="id-ID">
              <a:latin typeface="Arial" pitchFamily="34" charset="0"/>
            </a:endParaRPr>
          </a:p>
        </p:txBody>
      </p:sp>
      <p:sp>
        <p:nvSpPr>
          <p:cNvPr id="82947" name="AutoShape 4"/>
          <p:cNvSpPr>
            <a:spLocks noChangeArrowheads="1"/>
          </p:cNvSpPr>
          <p:nvPr/>
        </p:nvSpPr>
        <p:spPr bwMode="auto">
          <a:xfrm>
            <a:off x="762000" y="152400"/>
            <a:ext cx="7696200" cy="1219200"/>
          </a:xfrm>
          <a:prstGeom prst="horizontalScroll">
            <a:avLst>
              <a:gd name="adj" fmla="val 25000"/>
            </a:avLst>
          </a:prstGeom>
          <a:blipFill dpi="0" rotWithShape="1">
            <a:blip r:embed="rId3" cstate="print"/>
            <a:srcRect/>
            <a:tile tx="0" ty="0" sx="100000" sy="100000" flip="none" algn="tl"/>
          </a:blipFill>
          <a:ln w="57150">
            <a:solidFill>
              <a:schemeClr val="tx1"/>
            </a:solidFill>
            <a:round/>
            <a:headEnd/>
            <a:tailEnd/>
          </a:ln>
        </p:spPr>
        <p:txBody>
          <a:bodyPr wrap="none" anchor="ctr"/>
          <a:lstStyle/>
          <a:p>
            <a:pPr algn="ctr" eaLnBrk="1" hangingPunct="1"/>
            <a:r>
              <a:rPr lang="en-US" sz="2400" b="1" i="1" dirty="0">
                <a:solidFill>
                  <a:srgbClr val="000000"/>
                </a:solidFill>
                <a:latin typeface="Tahoma" pitchFamily="34" charset="0"/>
              </a:rPr>
              <a:t>CONTOH ARSIP YANG DAPAT DIBUKA </a:t>
            </a:r>
          </a:p>
          <a:p>
            <a:pPr algn="ctr" eaLnBrk="1" hangingPunct="1"/>
            <a:r>
              <a:rPr lang="en-US" sz="2400" b="1" i="1" dirty="0">
                <a:solidFill>
                  <a:srgbClr val="000000"/>
                </a:solidFill>
                <a:latin typeface="Tahoma" pitchFamily="34" charset="0"/>
              </a:rPr>
              <a:t>SETELAH 30 TAHUN</a:t>
            </a:r>
          </a:p>
        </p:txBody>
      </p:sp>
      <p:sp>
        <p:nvSpPr>
          <p:cNvPr id="82948" name="Document"/>
          <p:cNvSpPr>
            <a:spLocks noEditPoints="1" noChangeArrowheads="1"/>
          </p:cNvSpPr>
          <p:nvPr/>
        </p:nvSpPr>
        <p:spPr bwMode="auto">
          <a:xfrm>
            <a:off x="304800" y="1628775"/>
            <a:ext cx="8382000" cy="477202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0 w 21600"/>
              <a:gd name="T11" fmla="*/ 0 h 21600"/>
              <a:gd name="T12" fmla="*/ 2147483646 w 21600"/>
              <a:gd name="T13" fmla="*/ 0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977 w 21600"/>
              <a:gd name="T25" fmla="*/ 818 h 21600"/>
              <a:gd name="T26" fmla="*/ 20622 w 21600"/>
              <a:gd name="T27" fmla="*/ 16429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a:moveTo>
                  <a:pt x="85" y="17509"/>
                </a:moveTo>
                <a:lnTo>
                  <a:pt x="5187" y="17509"/>
                </a:lnTo>
                <a:lnTo>
                  <a:pt x="5187" y="21632"/>
                </a:lnTo>
                <a:lnTo>
                  <a:pt x="85" y="17509"/>
                </a:lnTo>
                <a:close/>
              </a:path>
            </a:pathLst>
          </a:custGeom>
          <a:blipFill dpi="0" rotWithShape="1">
            <a:blip r:embed="rId4" cstate="print"/>
            <a:srcRect/>
            <a:tile tx="0" ty="0" sx="100000" sy="100000" flip="none" algn="tl"/>
          </a:blipFill>
          <a:ln w="38100">
            <a:solidFill>
              <a:srgbClr val="000000"/>
            </a:solidFill>
            <a:miter lim="800000"/>
            <a:headEnd/>
            <a:tailEnd/>
          </a:ln>
          <a:effectLst>
            <a:outerShdw dist="107763" dir="2700000" algn="ctr" rotWithShape="0">
              <a:srgbClr val="808080"/>
            </a:outerShdw>
          </a:effectLst>
        </p:spPr>
        <p:txBody>
          <a:bodyPr/>
          <a:lstStyle/>
          <a:p>
            <a:pPr marL="342900" indent="-342900">
              <a:buFont typeface="Arial" pitchFamily="34" charset="0"/>
              <a:buChar char="•"/>
            </a:pPr>
            <a:r>
              <a:rPr lang="en-US" sz="2000" b="1" i="1" dirty="0">
                <a:solidFill>
                  <a:srgbClr val="000000"/>
                </a:solidFill>
              </a:rPr>
              <a:t>ARSIP TERTEMBAKNYA KENNEDY TAHUN 1963,  SUDAH DIBUKA TAHUN 1993;</a:t>
            </a:r>
          </a:p>
          <a:p>
            <a:pPr marL="342900" indent="-342900">
              <a:buFont typeface="Arial" pitchFamily="34" charset="0"/>
              <a:buChar char="•"/>
            </a:pPr>
            <a:r>
              <a:rPr lang="en-US" sz="2000" b="1" i="1" dirty="0">
                <a:solidFill>
                  <a:srgbClr val="000000"/>
                </a:solidFill>
              </a:rPr>
              <a:t>ARSIP PERISTIWA PKI TAHUN 1965, DIBUKAN DI ARSIP NASIONAL AS TAHUN 1995, TAPI KEMUDIAN DINYATAKAN CLOSE KEMBALI;</a:t>
            </a:r>
          </a:p>
          <a:p>
            <a:pPr marL="342900" indent="-342900">
              <a:buFont typeface="Arial" pitchFamily="34" charset="0"/>
              <a:buChar char="•"/>
            </a:pPr>
            <a:r>
              <a:rPr lang="en-US" sz="2000" b="1" i="1" dirty="0">
                <a:solidFill>
                  <a:srgbClr val="000000"/>
                </a:solidFill>
              </a:rPr>
              <a:t>TAPI  SEBAGIAN ARSIP/DOKUMEN PD I TAHUN 1917-1918 BARU DIBUKA CIA 20  APRIL 2011, KEGIATAN MATA2/INTELIJEN  SEPERTI TINTA RAHASIA YANG TULISANNYA TIDAK TERLIHAT, TEKNIK  MEMBUKA DAN MEMBACA SURAT TANPA DIKETAHUI PEMILIK, PEMBUATAN TINTA DARURAT YANG HANYA BISA DIBACA KETIKA BAHAN DIRENDAM DENGAN CAIRAN NITRAT,SODA DAN KANJI</a:t>
            </a:r>
          </a:p>
        </p:txBody>
      </p:sp>
    </p:spTree>
  </p:cSld>
  <p:clrMapOvr>
    <a:masterClrMapping/>
  </p:clrMapOvr>
  <p:transition>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457200" y="704850"/>
            <a:ext cx="8229600" cy="819150"/>
          </a:xfrm>
        </p:spPr>
        <p:txBody>
          <a:bodyPr/>
          <a:lstStyle/>
          <a:p>
            <a:pPr algn="ctr"/>
            <a:r>
              <a:rPr lang="id-ID">
                <a:solidFill>
                  <a:schemeClr val="tx1"/>
                </a:solidFill>
              </a:rPr>
              <a:t>ARSIP KERTAS</a:t>
            </a:r>
          </a:p>
        </p:txBody>
      </p:sp>
      <p:pic>
        <p:nvPicPr>
          <p:cNvPr id="65539" name="Content Placeholder 5"/>
          <p:cNvPicPr>
            <a:picLocks noGrp="1" noChangeAspect="1"/>
          </p:cNvPicPr>
          <p:nvPr>
            <p:ph sz="half" idx="1"/>
          </p:nvPr>
        </p:nvPicPr>
        <p:blipFill>
          <a:blip r:embed="rId2" cstate="print"/>
          <a:stretch>
            <a:fillRect/>
          </a:stretch>
        </p:blipFill>
        <p:spPr>
          <a:xfrm>
            <a:off x="609600" y="1447800"/>
            <a:ext cx="6400800" cy="4953000"/>
          </a:xfrm>
        </p:spPr>
      </p:pic>
    </p:spTree>
    <p:extLst>
      <p:ext uri="{BB962C8B-B14F-4D97-AF65-F5344CB8AC3E}">
        <p14:creationId xmlns:p14="http://schemas.microsoft.com/office/powerpoint/2010/main" val="3198070917"/>
      </p:ext>
    </p:extLst>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4479925" y="3048000"/>
            <a:ext cx="184150" cy="762000"/>
          </a:xfrm>
          <a:prstGeom prst="rect">
            <a:avLst/>
          </a:prstGeom>
          <a:noFill/>
          <a:ln w="9525">
            <a:noFill/>
            <a:miter lim="800000"/>
            <a:headEnd/>
            <a:tailEnd/>
          </a:ln>
        </p:spPr>
        <p:txBody>
          <a:bodyPr wrap="none">
            <a:spAutoFit/>
          </a:bodyPr>
          <a:lstStyle/>
          <a:p>
            <a:pPr eaLnBrk="1" hangingPunct="1"/>
            <a:endParaRPr lang="id-ID" sz="4400">
              <a:solidFill>
                <a:schemeClr val="tx2"/>
              </a:solidFill>
            </a:endParaRPr>
          </a:p>
        </p:txBody>
      </p:sp>
      <p:pic>
        <p:nvPicPr>
          <p:cNvPr id="67587" name="Picture 3" descr="penyimpanan film002"/>
          <p:cNvPicPr>
            <a:picLocks noChangeAspect="1" noChangeArrowheads="1"/>
          </p:cNvPicPr>
          <p:nvPr/>
        </p:nvPicPr>
        <p:blipFill>
          <a:blip r:embed="rId2" cstate="print"/>
          <a:srcRect/>
          <a:stretch>
            <a:fillRect/>
          </a:stretch>
        </p:blipFill>
        <p:spPr bwMode="auto">
          <a:xfrm>
            <a:off x="1600200" y="1371600"/>
            <a:ext cx="6096000" cy="4953000"/>
          </a:xfrm>
          <a:prstGeom prst="rect">
            <a:avLst/>
          </a:prstGeom>
          <a:noFill/>
          <a:ln w="76200" cmpd="tri">
            <a:solidFill>
              <a:srgbClr val="CC0000"/>
            </a:solidFill>
            <a:miter lim="800000"/>
            <a:headEnd/>
            <a:tailEnd/>
          </a:ln>
        </p:spPr>
      </p:pic>
      <p:sp>
        <p:nvSpPr>
          <p:cNvPr id="67588" name="Text Box 4"/>
          <p:cNvSpPr txBox="1">
            <a:spLocks noChangeArrowheads="1"/>
          </p:cNvSpPr>
          <p:nvPr/>
        </p:nvSpPr>
        <p:spPr bwMode="auto">
          <a:xfrm>
            <a:off x="1828800" y="533400"/>
            <a:ext cx="5562600" cy="461963"/>
          </a:xfrm>
          <a:prstGeom prst="rect">
            <a:avLst/>
          </a:prstGeom>
          <a:solidFill>
            <a:srgbClr val="E7EF81"/>
          </a:solidFill>
          <a:ln w="57150">
            <a:solidFill>
              <a:schemeClr val="tx1"/>
            </a:solidFill>
            <a:miter lim="800000"/>
            <a:headEnd/>
            <a:tailEnd/>
          </a:ln>
        </p:spPr>
        <p:txBody>
          <a:bodyPr>
            <a:spAutoFit/>
          </a:bodyPr>
          <a:lstStyle/>
          <a:p>
            <a:pPr algn="ctr" eaLnBrk="1" hangingPunct="1"/>
            <a:r>
              <a:rPr lang="en-US" sz="2400" b="1" i="1">
                <a:solidFill>
                  <a:srgbClr val="CC0000"/>
                </a:solidFill>
              </a:rPr>
              <a:t>AR</a:t>
            </a:r>
            <a:r>
              <a:rPr lang="id-ID" sz="2400" b="1" i="1">
                <a:solidFill>
                  <a:srgbClr val="CC0000"/>
                </a:solidFill>
              </a:rPr>
              <a:t>SIP</a:t>
            </a:r>
            <a:r>
              <a:rPr lang="en-US" sz="2400" b="1" i="1">
                <a:solidFill>
                  <a:srgbClr val="CC0000"/>
                </a:solidFill>
              </a:rPr>
              <a:t> FILM</a:t>
            </a:r>
          </a:p>
        </p:txBody>
      </p:sp>
    </p:spTree>
    <p:extLst>
      <p:ext uri="{BB962C8B-B14F-4D97-AF65-F5344CB8AC3E}">
        <p14:creationId xmlns:p14="http://schemas.microsoft.com/office/powerpoint/2010/main" val="3127424578"/>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534400" cy="4906963"/>
          </a:xfrm>
        </p:spPr>
        <p:txBody>
          <a:bodyPr>
            <a:normAutofit fontScale="77500" lnSpcReduction="20000"/>
          </a:bodyPr>
          <a:lstStyle/>
          <a:p>
            <a:pPr lvl="0"/>
            <a:r>
              <a:rPr lang="en-US" altLang="zh-CN" sz="3000" b="1" dirty="0">
                <a:latin typeface="Arial" pitchFamily="34" charset="0"/>
                <a:cs typeface="Arial" pitchFamily="34" charset="0"/>
              </a:rPr>
              <a:t>Nama 			: </a:t>
            </a:r>
            <a:r>
              <a:rPr lang="en-US" altLang="zh-CN" sz="3000" b="1" dirty="0" err="1">
                <a:latin typeface="Arial" pitchFamily="34" charset="0"/>
                <a:cs typeface="Arial" pitchFamily="34" charset="0"/>
              </a:rPr>
              <a:t>Holidan</a:t>
            </a:r>
            <a:r>
              <a:rPr lang="en-US" altLang="zh-CN" sz="3000" b="1" dirty="0">
                <a:latin typeface="Arial" pitchFamily="34" charset="0"/>
                <a:cs typeface="Arial" pitchFamily="34" charset="0"/>
              </a:rPr>
              <a:t>, S.</a:t>
            </a:r>
            <a:r>
              <a:rPr lang="en-US" altLang="zh-CN" sz="3000" b="1" dirty="0" err="1">
                <a:latin typeface="Arial" pitchFamily="34" charset="0"/>
                <a:cs typeface="Arial" pitchFamily="34" charset="0"/>
              </a:rPr>
              <a:t>Sos</a:t>
            </a:r>
            <a:r>
              <a:rPr lang="en-US" altLang="zh-CN" sz="3000" b="1" dirty="0">
                <a:latin typeface="Arial" pitchFamily="34" charset="0"/>
                <a:cs typeface="Arial" pitchFamily="34" charset="0"/>
              </a:rPr>
              <a:t>.,</a:t>
            </a:r>
            <a:r>
              <a:rPr lang="en-US" altLang="zh-CN" sz="3000" b="1" dirty="0" err="1">
                <a:latin typeface="Arial" pitchFamily="34" charset="0"/>
                <a:cs typeface="Arial" pitchFamily="34" charset="0"/>
              </a:rPr>
              <a:t>M.Si</a:t>
            </a:r>
            <a:endParaRPr lang="en-US" sz="3000" dirty="0">
              <a:latin typeface="Arial" pitchFamily="34" charset="0"/>
              <a:cs typeface="Arial" pitchFamily="34" charset="0"/>
            </a:endParaRPr>
          </a:p>
          <a:p>
            <a:pPr lvl="0"/>
            <a:r>
              <a:rPr lang="en-US" altLang="zh-CN" sz="3000" b="1" dirty="0">
                <a:latin typeface="Arial" pitchFamily="34" charset="0"/>
                <a:cs typeface="Arial" pitchFamily="34" charset="0"/>
              </a:rPr>
              <a:t>NIP		      	: 196701211989081001</a:t>
            </a:r>
            <a:endParaRPr lang="en-US" sz="3000" dirty="0">
              <a:latin typeface="Arial" pitchFamily="34" charset="0"/>
              <a:cs typeface="Arial" pitchFamily="34" charset="0"/>
            </a:endParaRPr>
          </a:p>
          <a:p>
            <a:pPr lvl="0"/>
            <a:r>
              <a:rPr lang="en-US" altLang="zh-CN" sz="3000" b="1" dirty="0">
                <a:latin typeface="Arial" pitchFamily="34" charset="0"/>
                <a:cs typeface="Arial" pitchFamily="34" charset="0"/>
              </a:rPr>
              <a:t>TTL		  		: OKI, 21 </a:t>
            </a:r>
            <a:r>
              <a:rPr lang="en-US" altLang="zh-CN" sz="3000" b="1" dirty="0" err="1">
                <a:latin typeface="Arial" pitchFamily="34" charset="0"/>
                <a:cs typeface="Arial" pitchFamily="34" charset="0"/>
              </a:rPr>
              <a:t>Januari</a:t>
            </a:r>
            <a:r>
              <a:rPr lang="en-US" altLang="zh-CN" sz="3000" b="1" dirty="0">
                <a:latin typeface="Arial" pitchFamily="34" charset="0"/>
                <a:cs typeface="Arial" pitchFamily="34" charset="0"/>
              </a:rPr>
              <a:t> 1967</a:t>
            </a:r>
            <a:endParaRPr lang="en-US" sz="3000" dirty="0">
              <a:latin typeface="Arial" pitchFamily="34" charset="0"/>
              <a:cs typeface="Arial" pitchFamily="34" charset="0"/>
            </a:endParaRPr>
          </a:p>
          <a:p>
            <a:pPr lvl="0"/>
            <a:r>
              <a:rPr lang="en-US" altLang="zh-CN" sz="3000" b="1" dirty="0" err="1">
                <a:latin typeface="Arial" pitchFamily="34" charset="0"/>
                <a:cs typeface="Arial" pitchFamily="34" charset="0"/>
              </a:rPr>
              <a:t>Pangkat</a:t>
            </a:r>
            <a:r>
              <a:rPr lang="en-US" altLang="zh-CN" sz="3000" b="1" dirty="0">
                <a:latin typeface="Arial" pitchFamily="34" charset="0"/>
                <a:cs typeface="Arial" pitchFamily="34" charset="0"/>
              </a:rPr>
              <a:t> / </a:t>
            </a:r>
            <a:r>
              <a:rPr lang="en-US" altLang="zh-CN" sz="3000" b="1" dirty="0" err="1">
                <a:latin typeface="Arial" pitchFamily="34" charset="0"/>
                <a:cs typeface="Arial" pitchFamily="34" charset="0"/>
              </a:rPr>
              <a:t>Gol</a:t>
            </a:r>
            <a:r>
              <a:rPr lang="en-US" altLang="zh-CN" sz="3000" b="1" dirty="0">
                <a:latin typeface="Arial" pitchFamily="34" charset="0"/>
                <a:cs typeface="Arial" pitchFamily="34" charset="0"/>
              </a:rPr>
              <a:t>	: Pe</a:t>
            </a:r>
            <a:r>
              <a:rPr lang="en-US" sz="3000" b="1" dirty="0">
                <a:latin typeface="Arial" pitchFamily="34" charset="0"/>
                <a:cs typeface="Arial" pitchFamily="34" charset="0"/>
              </a:rPr>
              <a:t>mbina</a:t>
            </a:r>
            <a:r>
              <a:rPr lang="zh-CN" altLang="en-US" sz="3000" b="1" dirty="0">
                <a:latin typeface="Arial" pitchFamily="34" charset="0"/>
                <a:cs typeface="Arial" pitchFamily="34" charset="0"/>
              </a:rPr>
              <a:t> </a:t>
            </a:r>
            <a:r>
              <a:rPr lang="en-US" altLang="zh-CN" sz="3000" b="1" dirty="0">
                <a:latin typeface="Arial" pitchFamily="34" charset="0"/>
                <a:cs typeface="Arial" pitchFamily="34" charset="0"/>
              </a:rPr>
              <a:t>(IV/a)</a:t>
            </a:r>
            <a:endParaRPr lang="en-US" sz="3000" dirty="0">
              <a:latin typeface="Arial" pitchFamily="34" charset="0"/>
              <a:cs typeface="Arial" pitchFamily="34" charset="0"/>
            </a:endParaRPr>
          </a:p>
          <a:p>
            <a:pPr lvl="0"/>
            <a:r>
              <a:rPr lang="en-US" altLang="zh-CN" sz="3000" b="1" dirty="0" err="1">
                <a:latin typeface="Arial" pitchFamily="34" charset="0"/>
                <a:cs typeface="Arial" pitchFamily="34" charset="0"/>
              </a:rPr>
              <a:t>Jabatan</a:t>
            </a:r>
            <a:r>
              <a:rPr lang="en-US" altLang="zh-CN" sz="3000" b="1" dirty="0">
                <a:latin typeface="Arial" pitchFamily="34" charset="0"/>
                <a:cs typeface="Arial" pitchFamily="34" charset="0"/>
              </a:rPr>
              <a:t>		:</a:t>
            </a:r>
            <a:r>
              <a:rPr lang="en-US" altLang="zh-CN" sz="3000" b="1" dirty="0" err="1">
                <a:latin typeface="Arial" pitchFamily="34" charset="0"/>
                <a:cs typeface="Arial" pitchFamily="34" charset="0"/>
              </a:rPr>
              <a:t>Arsiparis</a:t>
            </a:r>
            <a:r>
              <a:rPr lang="en-US" altLang="zh-CN" sz="3000" b="1" dirty="0">
                <a:latin typeface="Arial" pitchFamily="34" charset="0"/>
                <a:cs typeface="Arial" pitchFamily="34" charset="0"/>
              </a:rPr>
              <a:t> </a:t>
            </a:r>
            <a:r>
              <a:rPr lang="en-US" altLang="zh-CN" sz="3000" b="1" dirty="0" err="1">
                <a:latin typeface="Arial" pitchFamily="34" charset="0"/>
                <a:cs typeface="Arial" pitchFamily="34" charset="0"/>
              </a:rPr>
              <a:t>Ahli</a:t>
            </a:r>
            <a:r>
              <a:rPr lang="en-US" altLang="zh-CN" sz="3000" b="1" dirty="0">
                <a:latin typeface="Arial" pitchFamily="34" charset="0"/>
                <a:cs typeface="Arial" pitchFamily="34" charset="0"/>
              </a:rPr>
              <a:t> </a:t>
            </a:r>
            <a:r>
              <a:rPr lang="en-US" altLang="zh-CN" sz="3000" b="1" dirty="0" err="1">
                <a:latin typeface="Arial" pitchFamily="34" charset="0"/>
                <a:cs typeface="Arial" pitchFamily="34" charset="0"/>
              </a:rPr>
              <a:t>M</a:t>
            </a:r>
            <a:r>
              <a:rPr lang="en-US" sz="3000" b="1" dirty="0" err="1">
                <a:latin typeface="Arial" pitchFamily="34" charset="0"/>
                <a:cs typeface="Arial" pitchFamily="34" charset="0"/>
              </a:rPr>
              <a:t>adya</a:t>
            </a:r>
            <a:r>
              <a:rPr lang="zh-CN" altLang="en-US" sz="3000" b="1" dirty="0">
                <a:latin typeface="Arial" pitchFamily="34" charset="0"/>
                <a:cs typeface="Arial" pitchFamily="34" charset="0"/>
              </a:rPr>
              <a:t> </a:t>
            </a:r>
            <a:endParaRPr lang="en-US" altLang="zh-CN" sz="3000" b="1" dirty="0">
              <a:latin typeface="Arial" pitchFamily="34" charset="0"/>
              <a:cs typeface="Arial" pitchFamily="34" charset="0"/>
            </a:endParaRPr>
          </a:p>
          <a:p>
            <a:pPr lvl="0">
              <a:buNone/>
            </a:pPr>
            <a:r>
              <a:rPr lang="en-US" altLang="zh-CN" sz="3000" b="1" dirty="0">
                <a:latin typeface="Arial" pitchFamily="34" charset="0"/>
                <a:cs typeface="Arial" pitchFamily="34" charset="0"/>
              </a:rPr>
              <a:t>						  </a:t>
            </a:r>
            <a:r>
              <a:rPr lang="en-US" altLang="zh-CN" sz="3000" b="1" dirty="0" err="1">
                <a:latin typeface="Arial" pitchFamily="34" charset="0"/>
                <a:cs typeface="Arial" pitchFamily="34" charset="0"/>
              </a:rPr>
              <a:t>Nomor</a:t>
            </a:r>
            <a:r>
              <a:rPr lang="en-US" altLang="zh-CN" sz="3000" b="1" dirty="0">
                <a:latin typeface="Arial" pitchFamily="34" charset="0"/>
                <a:cs typeface="Arial" pitchFamily="34" charset="0"/>
              </a:rPr>
              <a:t> HP.081366246721</a:t>
            </a:r>
            <a:endParaRPr lang="en-US" sz="3000" dirty="0">
              <a:latin typeface="Arial" pitchFamily="34" charset="0"/>
              <a:cs typeface="Arial" pitchFamily="34" charset="0"/>
            </a:endParaRPr>
          </a:p>
          <a:p>
            <a:pPr lvl="0"/>
            <a:r>
              <a:rPr lang="en-US" altLang="zh-CN" sz="3000" b="1" dirty="0">
                <a:latin typeface="Arial" pitchFamily="34" charset="0"/>
                <a:cs typeface="Arial" pitchFamily="34" charset="0"/>
              </a:rPr>
              <a:t>Unit </a:t>
            </a:r>
            <a:r>
              <a:rPr lang="en-US" altLang="zh-CN" sz="3000" b="1" dirty="0" err="1">
                <a:latin typeface="Arial" pitchFamily="34" charset="0"/>
                <a:cs typeface="Arial" pitchFamily="34" charset="0"/>
              </a:rPr>
              <a:t>Kerja</a:t>
            </a:r>
            <a:r>
              <a:rPr lang="en-US" altLang="zh-CN" sz="3000" b="1" dirty="0">
                <a:latin typeface="Arial" pitchFamily="34" charset="0"/>
                <a:cs typeface="Arial" pitchFamily="34" charset="0"/>
              </a:rPr>
              <a:t> 		: </a:t>
            </a:r>
            <a:r>
              <a:rPr lang="en-US" altLang="zh-CN" sz="3000" b="1" dirty="0" err="1">
                <a:latin typeface="Arial" pitchFamily="34" charset="0"/>
                <a:cs typeface="Arial" pitchFamily="34" charset="0"/>
              </a:rPr>
              <a:t>Bidang</a:t>
            </a:r>
            <a:r>
              <a:rPr lang="en-US" altLang="zh-CN" sz="3000" b="1" dirty="0">
                <a:latin typeface="Arial" pitchFamily="34" charset="0"/>
                <a:cs typeface="Arial" pitchFamily="34" charset="0"/>
              </a:rPr>
              <a:t> </a:t>
            </a:r>
            <a:r>
              <a:rPr lang="en-US" altLang="zh-CN" sz="3000" b="1" dirty="0" err="1">
                <a:latin typeface="Arial" pitchFamily="34" charset="0"/>
                <a:cs typeface="Arial" pitchFamily="34" charset="0"/>
              </a:rPr>
              <a:t>Pengolaan</a:t>
            </a:r>
            <a:r>
              <a:rPr lang="en-US" altLang="zh-CN" sz="3000" b="1" dirty="0">
                <a:latin typeface="Arial" pitchFamily="34" charset="0"/>
                <a:cs typeface="Arial" pitchFamily="34" charset="0"/>
              </a:rPr>
              <a:t> </a:t>
            </a:r>
            <a:r>
              <a:rPr lang="en-US" altLang="zh-CN" sz="3000" b="1" dirty="0" err="1">
                <a:latin typeface="Arial" pitchFamily="34" charset="0"/>
                <a:cs typeface="Arial" pitchFamily="34" charset="0"/>
              </a:rPr>
              <a:t>Arsip</a:t>
            </a:r>
            <a:r>
              <a:rPr lang="en-US" altLang="zh-CN" sz="3000" b="1" dirty="0">
                <a:latin typeface="Arial" pitchFamily="34" charset="0"/>
                <a:cs typeface="Arial" pitchFamily="34" charset="0"/>
              </a:rPr>
              <a:t> </a:t>
            </a:r>
            <a:endParaRPr lang="en-US" sz="3000" dirty="0">
              <a:latin typeface="Arial" pitchFamily="34" charset="0"/>
              <a:cs typeface="Arial" pitchFamily="34" charset="0"/>
            </a:endParaRPr>
          </a:p>
          <a:p>
            <a:pPr lvl="0"/>
            <a:r>
              <a:rPr lang="en-US" altLang="zh-CN" sz="3000" b="1" dirty="0" err="1">
                <a:latin typeface="Arial" pitchFamily="34" charset="0"/>
                <a:cs typeface="Arial" pitchFamily="34" charset="0"/>
              </a:rPr>
              <a:t>Instansi</a:t>
            </a:r>
            <a:r>
              <a:rPr lang="en-US" altLang="zh-CN" sz="3000" b="1" dirty="0">
                <a:latin typeface="Arial" pitchFamily="34" charset="0"/>
                <a:cs typeface="Arial" pitchFamily="34" charset="0"/>
              </a:rPr>
              <a:t>		: </a:t>
            </a:r>
            <a:r>
              <a:rPr lang="en-US" altLang="zh-CN" sz="3000" b="1" dirty="0" err="1">
                <a:latin typeface="Arial" pitchFamily="34" charset="0"/>
                <a:cs typeface="Arial" pitchFamily="34" charset="0"/>
              </a:rPr>
              <a:t>Dinas</a:t>
            </a:r>
            <a:r>
              <a:rPr lang="en-US" altLang="zh-CN" sz="3000" b="1" dirty="0">
                <a:latin typeface="Arial" pitchFamily="34" charset="0"/>
                <a:cs typeface="Arial" pitchFamily="34" charset="0"/>
              </a:rPr>
              <a:t> </a:t>
            </a:r>
            <a:r>
              <a:rPr lang="en-US" altLang="zh-CN" sz="3000" b="1" dirty="0" err="1">
                <a:latin typeface="Arial" pitchFamily="34" charset="0"/>
                <a:cs typeface="Arial" pitchFamily="34" charset="0"/>
              </a:rPr>
              <a:t>Kearsipan</a:t>
            </a:r>
            <a:r>
              <a:rPr lang="en-US" altLang="zh-CN" sz="3000" b="1" dirty="0">
                <a:latin typeface="Arial" pitchFamily="34" charset="0"/>
                <a:cs typeface="Arial" pitchFamily="34" charset="0"/>
              </a:rPr>
              <a:t> </a:t>
            </a:r>
            <a:r>
              <a:rPr lang="en-US" altLang="zh-CN" sz="3000" b="1" dirty="0" err="1">
                <a:latin typeface="Arial" pitchFamily="34" charset="0"/>
                <a:cs typeface="Arial" pitchFamily="34" charset="0"/>
              </a:rPr>
              <a:t>Prov.Sumsel</a:t>
            </a:r>
            <a:endParaRPr lang="en-US" sz="3000" dirty="0">
              <a:latin typeface="Arial" pitchFamily="34" charset="0"/>
              <a:cs typeface="Arial" pitchFamily="34" charset="0"/>
            </a:endParaRPr>
          </a:p>
          <a:p>
            <a:pPr lvl="0"/>
            <a:r>
              <a:rPr lang="en-US" altLang="zh-CN" sz="3000" b="1" dirty="0" err="1">
                <a:latin typeface="Arial" pitchFamily="34" charset="0"/>
                <a:cs typeface="Arial" pitchFamily="34" charset="0"/>
              </a:rPr>
              <a:t>Pendidikan</a:t>
            </a:r>
            <a:r>
              <a:rPr lang="en-US" altLang="zh-CN" sz="3000" b="1" dirty="0">
                <a:latin typeface="Arial" pitchFamily="34" charset="0"/>
                <a:cs typeface="Arial" pitchFamily="34" charset="0"/>
              </a:rPr>
              <a:t> 	: Strata </a:t>
            </a:r>
            <a:r>
              <a:rPr lang="en-US" altLang="zh-CN" sz="3000" b="1" dirty="0" err="1">
                <a:latin typeface="Arial" pitchFamily="34" charset="0"/>
                <a:cs typeface="Arial" pitchFamily="34" charset="0"/>
              </a:rPr>
              <a:t>dua</a:t>
            </a:r>
            <a:r>
              <a:rPr lang="en-US" altLang="zh-CN" sz="3000" b="1" dirty="0">
                <a:latin typeface="Arial" pitchFamily="34" charset="0"/>
                <a:cs typeface="Arial" pitchFamily="34" charset="0"/>
              </a:rPr>
              <a:t> (S.2)</a:t>
            </a:r>
            <a:endParaRPr lang="en-US" sz="3000" dirty="0">
              <a:latin typeface="Arial" pitchFamily="34" charset="0"/>
              <a:cs typeface="Arial" pitchFamily="34" charset="0"/>
            </a:endParaRPr>
          </a:p>
          <a:p>
            <a:pPr lvl="0"/>
            <a:r>
              <a:rPr lang="en-US" altLang="zh-CN" sz="3000" b="1" dirty="0">
                <a:latin typeface="Arial" pitchFamily="34" charset="0"/>
                <a:cs typeface="Arial" pitchFamily="34" charset="0"/>
              </a:rPr>
              <a:t>Agama 		: Islam </a:t>
            </a:r>
            <a:endParaRPr lang="en-US" sz="3000" dirty="0">
              <a:latin typeface="Arial" pitchFamily="34" charset="0"/>
              <a:cs typeface="Arial" pitchFamily="34" charset="0"/>
            </a:endParaRPr>
          </a:p>
          <a:p>
            <a:pPr lvl="0"/>
            <a:r>
              <a:rPr lang="en-US" altLang="zh-CN" sz="3000" b="1" dirty="0">
                <a:latin typeface="Arial" pitchFamily="34" charset="0"/>
                <a:cs typeface="Arial" pitchFamily="34" charset="0"/>
              </a:rPr>
              <a:t>Status			: </a:t>
            </a:r>
            <a:r>
              <a:rPr lang="en-US" altLang="zh-CN" sz="3000" b="1" dirty="0" err="1">
                <a:latin typeface="Arial" pitchFamily="34" charset="0"/>
                <a:cs typeface="Arial" pitchFamily="34" charset="0"/>
              </a:rPr>
              <a:t>menikah</a:t>
            </a:r>
            <a:r>
              <a:rPr lang="en-US" altLang="zh-CN" sz="3000" b="1" dirty="0">
                <a:latin typeface="Arial" pitchFamily="34" charset="0"/>
                <a:cs typeface="Arial" pitchFamily="34" charset="0"/>
              </a:rPr>
              <a:t>.</a:t>
            </a:r>
          </a:p>
          <a:p>
            <a:pPr lvl="0"/>
            <a:r>
              <a:rPr lang="en-US" sz="3000" b="1" dirty="0">
                <a:latin typeface="Arial" pitchFamily="34" charset="0"/>
                <a:cs typeface="Arial" pitchFamily="34" charset="0"/>
              </a:rPr>
              <a:t>Anak 			: 3 (</a:t>
            </a:r>
            <a:r>
              <a:rPr lang="en-US" sz="3000" b="1" dirty="0" err="1">
                <a:latin typeface="Arial" pitchFamily="34" charset="0"/>
                <a:cs typeface="Arial" pitchFamily="34" charset="0"/>
              </a:rPr>
              <a:t>tiga</a:t>
            </a:r>
            <a:r>
              <a:rPr lang="en-US" sz="3000" b="1" dirty="0">
                <a:latin typeface="Arial" pitchFamily="34" charset="0"/>
                <a:cs typeface="Arial" pitchFamily="34" charset="0"/>
              </a:rPr>
              <a:t>) orang</a:t>
            </a:r>
          </a:p>
          <a:p>
            <a:pPr marL="0" lvl="0" indent="0">
              <a:buNone/>
            </a:pPr>
            <a:endParaRPr lang="en-US" sz="3000" dirty="0">
              <a:latin typeface="Arial" pitchFamily="34" charset="0"/>
              <a:cs typeface="Arial" pitchFamily="34" charset="0"/>
            </a:endParaRPr>
          </a:p>
          <a:p>
            <a:endParaRPr lang="en-US" dirty="0"/>
          </a:p>
        </p:txBody>
      </p:sp>
      <p:sp>
        <p:nvSpPr>
          <p:cNvPr id="5" name="Title 4">
            <a:extLst>
              <a:ext uri="{FF2B5EF4-FFF2-40B4-BE49-F238E27FC236}">
                <a16:creationId xmlns:a16="http://schemas.microsoft.com/office/drawing/2014/main" id="{4D956897-A5DE-E680-A13C-18E6683B30B1}"/>
              </a:ext>
            </a:extLst>
          </p:cNvPr>
          <p:cNvSpPr>
            <a:spLocks noGrp="1"/>
          </p:cNvSpPr>
          <p:nvPr>
            <p:ph type="title"/>
          </p:nvPr>
        </p:nvSpPr>
        <p:spPr>
          <a:xfrm>
            <a:off x="2895599" y="304800"/>
            <a:ext cx="1981201" cy="609600"/>
          </a:xfrm>
          <a:blipFill>
            <a:blip r:embed="rId2" cstate="print"/>
            <a:tile tx="0" ty="0" sx="100000" sy="100000" flip="none" algn="tl"/>
          </a:blipFill>
        </p:spPr>
        <p:txBody>
          <a:bodyPr>
            <a:normAutofit fontScale="90000"/>
          </a:bodyPr>
          <a:lstStyle/>
          <a:p>
            <a:r>
              <a:rPr lang="en-US" dirty="0">
                <a:solidFill>
                  <a:schemeClr val="tx1"/>
                </a:solidFill>
              </a:rPr>
              <a:t>Biodata </a:t>
            </a:r>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5" name="WordArt 8"/>
          <p:cNvSpPr>
            <a:spLocks noChangeArrowheads="1" noChangeShapeType="1" noTextEdit="1"/>
          </p:cNvSpPr>
          <p:nvPr/>
        </p:nvSpPr>
        <p:spPr bwMode="auto">
          <a:xfrm rot="-985524">
            <a:off x="413549" y="5229128"/>
            <a:ext cx="6830072" cy="677029"/>
          </a:xfrm>
          <a:prstGeom prst="rect">
            <a:avLst/>
          </a:prstGeom>
        </p:spPr>
        <p:txBody>
          <a:bodyPr wrap="none" fromWordArt="1">
            <a:prstTxWarp prst="textDoubleWave1">
              <a:avLst>
                <a:gd name="adj1" fmla="val 6500"/>
                <a:gd name="adj2" fmla="val 0"/>
              </a:avLst>
            </a:prstTxWarp>
          </a:bodyPr>
          <a:lstStyle/>
          <a:p>
            <a:pPr algn="ctr"/>
            <a:r>
              <a:rPr lang="en-US" sz="3600" kern="10" spc="-360" dirty="0">
                <a:ln w="12700">
                  <a:solidFill>
                    <a:srgbClr val="0000FF"/>
                  </a:solidFill>
                  <a:miter lim="800000"/>
                  <a:headEnd/>
                  <a:tailEnd/>
                </a:ln>
                <a:solidFill>
                  <a:srgbClr val="FF00FF"/>
                </a:solidFill>
                <a:effectLst>
                  <a:outerShdw dist="125724" dir="18900000" algn="ctr" rotWithShape="0">
                    <a:srgbClr val="000099"/>
                  </a:outerShdw>
                </a:effectLst>
                <a:latin typeface="Impact"/>
              </a:rPr>
              <a:t>SEE YOU TO AGA I N</a:t>
            </a:r>
          </a:p>
        </p:txBody>
      </p:sp>
      <p:pic>
        <p:nvPicPr>
          <p:cNvPr id="30726" name="Picture 2" descr="33"/>
          <p:cNvPicPr>
            <a:picLocks noChangeAspect="1" noChangeArrowheads="1" noCrop="1"/>
          </p:cNvPicPr>
          <p:nvPr/>
        </p:nvPicPr>
        <p:blipFill>
          <a:blip r:embed="rId3" cstate="print"/>
          <a:srcRect/>
          <a:stretch>
            <a:fillRect/>
          </a:stretch>
        </p:blipFill>
        <p:spPr bwMode="auto">
          <a:xfrm>
            <a:off x="228600" y="228600"/>
            <a:ext cx="6781800" cy="838200"/>
          </a:xfrm>
          <a:prstGeom prst="rect">
            <a:avLst/>
          </a:prstGeom>
          <a:noFill/>
          <a:ln w="9525">
            <a:noFill/>
            <a:miter lim="800000"/>
            <a:headEnd/>
            <a:tailEnd/>
          </a:ln>
        </p:spPr>
      </p:pic>
      <p:pic>
        <p:nvPicPr>
          <p:cNvPr id="1026" name="Picture 2" descr="G:\IMG_20230715_125102.jpg"/>
          <p:cNvPicPr>
            <a:picLocks noChangeAspect="1" noChangeArrowheads="1"/>
          </p:cNvPicPr>
          <p:nvPr/>
        </p:nvPicPr>
        <p:blipFill>
          <a:blip r:embed="rId4" cstate="print"/>
          <a:srcRect/>
          <a:stretch>
            <a:fillRect/>
          </a:stretch>
        </p:blipFill>
        <p:spPr bwMode="auto">
          <a:xfrm>
            <a:off x="304800" y="1219200"/>
            <a:ext cx="8534400" cy="3200400"/>
          </a:xfrm>
          <a:prstGeom prst="rect">
            <a:avLst/>
          </a:prstGeom>
          <a:noFill/>
        </p:spPr>
      </p:pic>
    </p:spTree>
    <p:extLst>
      <p:ext uri="{BB962C8B-B14F-4D97-AF65-F5344CB8AC3E}">
        <p14:creationId xmlns:p14="http://schemas.microsoft.com/office/powerpoint/2010/main" val="1387408263"/>
      </p:ext>
    </p:extLst>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28600"/>
            <a:ext cx="3733800" cy="685800"/>
          </a:xfrm>
        </p:spPr>
        <p:style>
          <a:lnRef idx="2">
            <a:schemeClr val="accent4">
              <a:shade val="50000"/>
            </a:schemeClr>
          </a:lnRef>
          <a:fillRef idx="1">
            <a:schemeClr val="accent4"/>
          </a:fillRef>
          <a:effectRef idx="0">
            <a:schemeClr val="accent4"/>
          </a:effectRef>
          <a:fontRef idx="minor">
            <a:schemeClr val="lt1"/>
          </a:fontRef>
        </p:style>
        <p:txBody>
          <a:bodyPr/>
          <a:lstStyle/>
          <a:p>
            <a:r>
              <a:rPr lang="en-US" dirty="0" err="1"/>
              <a:t>Riwayat</a:t>
            </a:r>
            <a:r>
              <a:rPr lang="en-US" dirty="0"/>
              <a:t> </a:t>
            </a:r>
            <a:r>
              <a:rPr lang="en-US" dirty="0" err="1"/>
              <a:t>Jabatan</a:t>
            </a:r>
            <a:endParaRPr lang="en-US" dirty="0"/>
          </a:p>
        </p:txBody>
      </p:sp>
      <p:sp>
        <p:nvSpPr>
          <p:cNvPr id="3" name="Content Placeholder 2"/>
          <p:cNvSpPr>
            <a:spLocks noGrp="1"/>
          </p:cNvSpPr>
          <p:nvPr>
            <p:ph idx="1"/>
          </p:nvPr>
        </p:nvSpPr>
        <p:spPr>
          <a:xfrm>
            <a:off x="228600" y="1219200"/>
            <a:ext cx="8686800" cy="5638800"/>
          </a:xfrm>
          <a:blipFill>
            <a:blip r:embed="rId2" cstate="print"/>
            <a:tile tx="0" ty="0" sx="100000" sy="100000" flip="none" algn="tl"/>
          </a:blipFill>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n-US" altLang="zh-CN" sz="3200" b="1" dirty="0" err="1">
                <a:latin typeface="Arial" panose="020B0604020202020204" pitchFamily="34" charset="0"/>
                <a:cs typeface="Arial" panose="020B0604020202020204" pitchFamily="34" charset="0"/>
              </a:rPr>
              <a:t>Arsiparis</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Ahli</a:t>
            </a:r>
            <a:r>
              <a:rPr lang="en-US" altLang="zh-CN" sz="3200" b="1" dirty="0">
                <a:latin typeface="Arial" panose="020B0604020202020204" pitchFamily="34" charset="0"/>
                <a:cs typeface="Arial" panose="020B0604020202020204" pitchFamily="34" charset="0"/>
              </a:rPr>
              <a:t> Pertama.Thn.2011</a:t>
            </a:r>
            <a:endParaRPr lang="en-US" sz="3200" dirty="0">
              <a:latin typeface="Arial" panose="020B0604020202020204" pitchFamily="34" charset="0"/>
              <a:cs typeface="Arial" panose="020B0604020202020204" pitchFamily="34" charset="0"/>
            </a:endParaRPr>
          </a:p>
          <a:p>
            <a:r>
              <a:rPr lang="en-US" altLang="zh-CN" sz="3200" b="1" dirty="0" err="1">
                <a:latin typeface="Arial" panose="020B0604020202020204" pitchFamily="34" charset="0"/>
                <a:cs typeface="Arial" panose="020B0604020202020204" pitchFamily="34" charset="0"/>
              </a:rPr>
              <a:t>Kasubbid</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Pengelolaan</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Arsip</a:t>
            </a:r>
            <a:r>
              <a:rPr lang="en-US" altLang="zh-CN" sz="3200" b="1" dirty="0">
                <a:latin typeface="Arial" panose="020B0604020202020204" pitchFamily="34" charset="0"/>
                <a:cs typeface="Arial" panose="020B0604020202020204" pitchFamily="34" charset="0"/>
              </a:rPr>
              <a:t> InAktif,Thn.2012 </a:t>
            </a:r>
            <a:endParaRPr lang="en-US" sz="3200" dirty="0">
              <a:latin typeface="Arial" panose="020B0604020202020204" pitchFamily="34" charset="0"/>
              <a:cs typeface="Arial" panose="020B0604020202020204" pitchFamily="34" charset="0"/>
            </a:endParaRPr>
          </a:p>
          <a:p>
            <a:r>
              <a:rPr lang="en-US" altLang="zh-CN" sz="3200" b="1" dirty="0" err="1">
                <a:latin typeface="Arial" panose="020B0604020202020204" pitchFamily="34" charset="0"/>
                <a:cs typeface="Arial" panose="020B0604020202020204" pitchFamily="34" charset="0"/>
              </a:rPr>
              <a:t>Kasubbid</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Layanan</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Informasi</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Sadar</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Arsip</a:t>
            </a:r>
            <a:r>
              <a:rPr lang="en-US" altLang="zh-CN" sz="3200" b="1" dirty="0">
                <a:latin typeface="Arial" panose="020B0604020202020204" pitchFamily="34" charset="0"/>
                <a:cs typeface="Arial" panose="020B0604020202020204" pitchFamily="34" charset="0"/>
              </a:rPr>
              <a:t> Thn.2016</a:t>
            </a:r>
            <a:endParaRPr lang="en-US" sz="3200" dirty="0">
              <a:latin typeface="Arial" panose="020B0604020202020204" pitchFamily="34" charset="0"/>
              <a:cs typeface="Arial" panose="020B0604020202020204" pitchFamily="34" charset="0"/>
            </a:endParaRPr>
          </a:p>
          <a:p>
            <a:r>
              <a:rPr lang="en-US" altLang="zh-CN" sz="3200" b="1" dirty="0" err="1">
                <a:latin typeface="Arial" panose="020B0604020202020204" pitchFamily="34" charset="0"/>
                <a:cs typeface="Arial" panose="020B0604020202020204" pitchFamily="34" charset="0"/>
              </a:rPr>
              <a:t>Kasi</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Layanan</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dan</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Pemanfaatan</a:t>
            </a:r>
            <a:r>
              <a:rPr lang="en-US" altLang="zh-CN" sz="3200" b="1" dirty="0">
                <a:latin typeface="Arial" panose="020B0604020202020204" pitchFamily="34" charset="0"/>
                <a:cs typeface="Arial" panose="020B0604020202020204" pitchFamily="34" charset="0"/>
              </a:rPr>
              <a:t> Arsip.Thn.2018</a:t>
            </a:r>
            <a:endParaRPr lang="en-US" sz="3200" dirty="0">
              <a:latin typeface="Arial" panose="020B0604020202020204" pitchFamily="34" charset="0"/>
              <a:cs typeface="Arial" panose="020B0604020202020204" pitchFamily="34" charset="0"/>
            </a:endParaRPr>
          </a:p>
          <a:p>
            <a:r>
              <a:rPr lang="en-US" altLang="zh-CN" sz="3200" b="1" dirty="0" err="1">
                <a:latin typeface="Arial" panose="020B0604020202020204" pitchFamily="34" charset="0"/>
                <a:cs typeface="Arial" panose="020B0604020202020204" pitchFamily="34" charset="0"/>
              </a:rPr>
              <a:t>Arsiparis</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Ahli</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Muda</a:t>
            </a:r>
            <a:r>
              <a:rPr lang="en-US" altLang="zh-CN" sz="3200" b="1" dirty="0">
                <a:latin typeface="Arial" panose="020B0604020202020204" pitchFamily="34" charset="0"/>
                <a:cs typeface="Arial" panose="020B0604020202020204" pitchFamily="34" charset="0"/>
              </a:rPr>
              <a:t>, </a:t>
            </a:r>
            <a:r>
              <a:rPr lang="en-US" altLang="zh-CN" sz="3200" b="1" dirty="0" err="1">
                <a:latin typeface="Arial" panose="020B0604020202020204" pitchFamily="34" charset="0"/>
                <a:cs typeface="Arial" panose="020B0604020202020204" pitchFamily="34" charset="0"/>
              </a:rPr>
              <a:t>Oktober</a:t>
            </a:r>
            <a:r>
              <a:rPr lang="en-US" altLang="zh-CN" sz="3200" b="1" dirty="0">
                <a:latin typeface="Arial" panose="020B0604020202020204" pitchFamily="34" charset="0"/>
                <a:cs typeface="Arial" panose="020B0604020202020204" pitchFamily="34" charset="0"/>
              </a:rPr>
              <a:t> 2018</a:t>
            </a:r>
          </a:p>
          <a:p>
            <a:r>
              <a:rPr lang="en-US" sz="3200" b="1" dirty="0" err="1">
                <a:latin typeface="Arial" panose="020B0604020202020204" pitchFamily="34" charset="0"/>
                <a:cs typeface="Arial" panose="020B0604020202020204" pitchFamily="34" charset="0"/>
              </a:rPr>
              <a:t>Arsiparis</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Ahli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Madya</a:t>
            </a:r>
            <a:r>
              <a:rPr lang="en-US" sz="3200" b="1" dirty="0">
                <a:latin typeface="Arial" panose="020B0604020202020204" pitchFamily="34" charset="0"/>
                <a:cs typeface="Arial" panose="020B0604020202020204" pitchFamily="34" charset="0"/>
              </a:rPr>
              <a:t> ,1-4-2021 </a:t>
            </a:r>
            <a:r>
              <a:rPr lang="en-US" sz="3200" b="1" dirty="0" err="1">
                <a:latin typeface="Arial" panose="020B0604020202020204" pitchFamily="34" charset="0"/>
                <a:cs typeface="Arial" panose="020B0604020202020204" pitchFamily="34" charset="0"/>
              </a:rPr>
              <a:t>sampai</a:t>
            </a:r>
            <a:r>
              <a:rPr lang="en-US" sz="3200" b="1" dirty="0">
                <a:latin typeface="Arial" panose="020B0604020202020204" pitchFamily="34" charset="0"/>
                <a:cs typeface="Arial" panose="020B0604020202020204" pitchFamily="34" charset="0"/>
              </a:rPr>
              <a:t> </a:t>
            </a:r>
            <a:r>
              <a:rPr lang="en-US" sz="3200" b="1" dirty="0" err="1">
                <a:latin typeface="Arial" panose="020B0604020202020204" pitchFamily="34" charset="0"/>
                <a:cs typeface="Arial" panose="020B0604020202020204" pitchFamily="34" charset="0"/>
              </a:rPr>
              <a:t>sekarang</a:t>
            </a:r>
            <a:r>
              <a:rPr lang="en-US" sz="3200" b="1" dirty="0">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5638800" cy="979715"/>
          </a:xfrm>
        </p:spPr>
        <p:style>
          <a:lnRef idx="2">
            <a:schemeClr val="accent4">
              <a:shade val="50000"/>
            </a:schemeClr>
          </a:lnRef>
          <a:fillRef idx="1">
            <a:schemeClr val="accent4"/>
          </a:fillRef>
          <a:effectRef idx="0">
            <a:schemeClr val="accent4"/>
          </a:effectRef>
          <a:fontRef idx="minor">
            <a:schemeClr val="lt1"/>
          </a:fontRef>
        </p:style>
        <p:txBody>
          <a:bodyPr>
            <a:noAutofit/>
          </a:bodyPr>
          <a:lstStyle/>
          <a:p>
            <a:pPr algn="ctr"/>
            <a:r>
              <a:rPr lang="en-US" altLang="zh-CN" sz="2800" b="1" u="sng" dirty="0"/>
              <a:t>DIKLAT DAN BIMTEK KEARSIPAN </a:t>
            </a:r>
            <a:br>
              <a:rPr lang="en-US" altLang="zh-CN" sz="2800" b="1" u="sng" dirty="0"/>
            </a:br>
            <a:r>
              <a:rPr lang="en-US" altLang="zh-CN" sz="2800" b="1" u="sng" dirty="0"/>
              <a:t>YANG DIIKUTI </a:t>
            </a:r>
            <a:endParaRPr lang="en-US" sz="2800" dirty="0"/>
          </a:p>
        </p:txBody>
      </p:sp>
      <p:sp>
        <p:nvSpPr>
          <p:cNvPr id="3" name="Content Placeholder 2"/>
          <p:cNvSpPr>
            <a:spLocks noGrp="1"/>
          </p:cNvSpPr>
          <p:nvPr>
            <p:ph idx="1"/>
          </p:nvPr>
        </p:nvSpPr>
        <p:spPr>
          <a:xfrm>
            <a:off x="21771" y="1284513"/>
            <a:ext cx="8839200" cy="5562601"/>
          </a:xfrm>
          <a:blipFill>
            <a:blip r:embed="rId2" cstate="print"/>
            <a:tile tx="0" ty="0" sx="100000" sy="100000" flip="none" algn="tl"/>
          </a:blipFill>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n-US" altLang="zh-CN" b="1" dirty="0" err="1"/>
              <a:t>Diklat</a:t>
            </a:r>
            <a:r>
              <a:rPr lang="en-US" altLang="zh-CN" b="1" dirty="0"/>
              <a:t> </a:t>
            </a:r>
            <a:r>
              <a:rPr lang="en-US" altLang="zh-CN" b="1" dirty="0" err="1"/>
              <a:t>Kearsipan</a:t>
            </a:r>
            <a:r>
              <a:rPr lang="en-US" altLang="zh-CN" b="1" dirty="0"/>
              <a:t> </a:t>
            </a:r>
            <a:r>
              <a:rPr lang="en-US" altLang="zh-CN" b="1" dirty="0" err="1"/>
              <a:t>Jabatan</a:t>
            </a:r>
            <a:r>
              <a:rPr lang="en-US" altLang="zh-CN" b="1" dirty="0"/>
              <a:t> </a:t>
            </a:r>
            <a:r>
              <a:rPr lang="en-US" altLang="zh-CN" b="1" dirty="0" err="1"/>
              <a:t>Fungsional</a:t>
            </a:r>
            <a:r>
              <a:rPr lang="en-US" altLang="zh-CN" b="1" dirty="0"/>
              <a:t> </a:t>
            </a:r>
            <a:r>
              <a:rPr lang="en-US" altLang="zh-CN" b="1" dirty="0" err="1"/>
              <a:t>Arsiparis</a:t>
            </a:r>
            <a:r>
              <a:rPr lang="en-US" altLang="zh-CN" b="1" dirty="0"/>
              <a:t> </a:t>
            </a:r>
            <a:r>
              <a:rPr lang="en-US" altLang="zh-CN" b="1" dirty="0" err="1"/>
              <a:t>tingkat</a:t>
            </a:r>
            <a:r>
              <a:rPr lang="en-US" altLang="zh-CN" b="1" dirty="0"/>
              <a:t> Terampil.Thn.2007</a:t>
            </a:r>
            <a:endParaRPr lang="en-US" dirty="0"/>
          </a:p>
          <a:p>
            <a:r>
              <a:rPr lang="en-US" altLang="zh-CN" b="1" dirty="0" err="1"/>
              <a:t>Diklat</a:t>
            </a:r>
            <a:r>
              <a:rPr lang="en-US" altLang="zh-CN" b="1" dirty="0"/>
              <a:t> </a:t>
            </a:r>
            <a:r>
              <a:rPr lang="en-US" altLang="zh-CN" b="1" dirty="0" err="1"/>
              <a:t>Kearsipan</a:t>
            </a:r>
            <a:r>
              <a:rPr lang="en-US" altLang="zh-CN" b="1" dirty="0"/>
              <a:t> </a:t>
            </a:r>
            <a:r>
              <a:rPr lang="en-US" altLang="zh-CN" b="1" dirty="0" err="1"/>
              <a:t>Jabatan</a:t>
            </a:r>
            <a:r>
              <a:rPr lang="en-US" altLang="zh-CN" b="1" dirty="0"/>
              <a:t> </a:t>
            </a:r>
            <a:r>
              <a:rPr lang="en-US" altLang="zh-CN" b="1" dirty="0" err="1"/>
              <a:t>Fungsional</a:t>
            </a:r>
            <a:r>
              <a:rPr lang="en-US" altLang="zh-CN" b="1" dirty="0"/>
              <a:t> </a:t>
            </a:r>
            <a:r>
              <a:rPr lang="en-US" altLang="zh-CN" b="1" dirty="0" err="1"/>
              <a:t>Arsiparis</a:t>
            </a:r>
            <a:r>
              <a:rPr lang="en-US" altLang="zh-CN" b="1" dirty="0"/>
              <a:t> </a:t>
            </a:r>
            <a:r>
              <a:rPr lang="en-US" altLang="zh-CN" b="1" dirty="0" err="1"/>
              <a:t>tingkat</a:t>
            </a:r>
            <a:r>
              <a:rPr lang="en-US" altLang="zh-CN" b="1" dirty="0"/>
              <a:t> Ahli.Thn.2009</a:t>
            </a:r>
            <a:endParaRPr lang="en-US" dirty="0"/>
          </a:p>
          <a:p>
            <a:r>
              <a:rPr lang="en-US" altLang="zh-CN" b="1" dirty="0" err="1"/>
              <a:t>Diklat</a:t>
            </a:r>
            <a:r>
              <a:rPr lang="en-US" altLang="zh-CN" b="1" dirty="0"/>
              <a:t> Tim </a:t>
            </a:r>
            <a:r>
              <a:rPr lang="en-US" altLang="zh-CN" b="1" dirty="0" err="1"/>
              <a:t>Penilai</a:t>
            </a:r>
            <a:r>
              <a:rPr lang="en-US" altLang="zh-CN" b="1" dirty="0"/>
              <a:t> </a:t>
            </a:r>
            <a:r>
              <a:rPr lang="en-US" altLang="zh-CN" b="1" dirty="0" err="1"/>
              <a:t>Jabfung</a:t>
            </a:r>
            <a:r>
              <a:rPr lang="en-US" altLang="zh-CN" b="1" dirty="0"/>
              <a:t> Arsiparis.Thn.2011</a:t>
            </a:r>
            <a:endParaRPr lang="en-US" dirty="0"/>
          </a:p>
          <a:p>
            <a:r>
              <a:rPr lang="en-US" altLang="zh-CN" b="1" dirty="0" err="1"/>
              <a:t>Diklat</a:t>
            </a:r>
            <a:r>
              <a:rPr lang="en-US" altLang="zh-CN" b="1" dirty="0"/>
              <a:t> T.O.T </a:t>
            </a:r>
            <a:r>
              <a:rPr lang="en-US" altLang="zh-CN" b="1" dirty="0" err="1"/>
              <a:t>Kearsipan.Tahun</a:t>
            </a:r>
            <a:r>
              <a:rPr lang="en-US" altLang="zh-CN" b="1" dirty="0"/>
              <a:t> 2017</a:t>
            </a:r>
            <a:endParaRPr lang="en-US" dirty="0"/>
          </a:p>
          <a:p>
            <a:r>
              <a:rPr lang="en-US" altLang="zh-CN" b="1" dirty="0" err="1"/>
              <a:t>Bimtek</a:t>
            </a:r>
            <a:r>
              <a:rPr lang="en-US" altLang="zh-CN" b="1" dirty="0"/>
              <a:t> </a:t>
            </a:r>
            <a:r>
              <a:rPr lang="en-US" altLang="zh-CN" b="1" dirty="0" err="1"/>
              <a:t>Kearsipan</a:t>
            </a:r>
            <a:r>
              <a:rPr lang="en-US" altLang="zh-CN" b="1" dirty="0"/>
              <a:t> </a:t>
            </a:r>
            <a:endParaRPr lang="en-US" dirty="0"/>
          </a:p>
          <a:p>
            <a:r>
              <a:rPr lang="en-US" altLang="zh-CN" b="1" dirty="0" err="1"/>
              <a:t>Bimtek</a:t>
            </a:r>
            <a:r>
              <a:rPr lang="en-US" altLang="zh-CN" b="1" dirty="0"/>
              <a:t> </a:t>
            </a:r>
            <a:r>
              <a:rPr lang="en-US" altLang="zh-CN" b="1" dirty="0" err="1"/>
              <a:t>Kearsipan</a:t>
            </a:r>
            <a:r>
              <a:rPr lang="en-US" altLang="zh-CN" b="1" dirty="0"/>
              <a:t> </a:t>
            </a:r>
            <a:r>
              <a:rPr lang="en-US" altLang="zh-CN" b="1" dirty="0" err="1"/>
              <a:t>Kepegawaian</a:t>
            </a:r>
            <a:endParaRPr lang="en-US" dirty="0"/>
          </a:p>
          <a:p>
            <a:r>
              <a:rPr lang="en-US" altLang="zh-CN" b="1" dirty="0" err="1"/>
              <a:t>Bimtek</a:t>
            </a:r>
            <a:r>
              <a:rPr lang="en-US" altLang="zh-CN" b="1" dirty="0"/>
              <a:t> </a:t>
            </a:r>
            <a:r>
              <a:rPr lang="en-US" altLang="zh-CN" b="1" dirty="0" err="1"/>
              <a:t>Kearsipan</a:t>
            </a:r>
            <a:endParaRPr lang="en-US" dirty="0"/>
          </a:p>
          <a:p>
            <a:r>
              <a:rPr lang="en-US" altLang="zh-CN" b="1" dirty="0" err="1"/>
              <a:t>Sosialisasi</a:t>
            </a:r>
            <a:r>
              <a:rPr lang="en-US" altLang="zh-CN" b="1" dirty="0"/>
              <a:t> </a:t>
            </a:r>
            <a:r>
              <a:rPr lang="en-US" altLang="zh-CN" b="1" dirty="0" err="1"/>
              <a:t>Undang-Undang</a:t>
            </a:r>
            <a:r>
              <a:rPr lang="en-US" altLang="zh-CN" b="1" dirty="0"/>
              <a:t> </a:t>
            </a:r>
            <a:r>
              <a:rPr lang="en-US" altLang="zh-CN" b="1" dirty="0" err="1"/>
              <a:t>Nomor</a:t>
            </a:r>
            <a:r>
              <a:rPr lang="en-US" altLang="zh-CN" b="1" dirty="0"/>
              <a:t> 43 </a:t>
            </a:r>
            <a:r>
              <a:rPr lang="en-US" altLang="zh-CN" b="1" dirty="0" err="1"/>
              <a:t>Tahun</a:t>
            </a:r>
            <a:r>
              <a:rPr lang="en-US" altLang="zh-CN" b="1" dirty="0"/>
              <a:t> 2009 </a:t>
            </a:r>
            <a:r>
              <a:rPr lang="en-US" altLang="zh-CN" b="1" dirty="0" err="1"/>
              <a:t>tentang</a:t>
            </a:r>
            <a:r>
              <a:rPr lang="en-US" altLang="zh-CN" b="1" dirty="0"/>
              <a:t> </a:t>
            </a:r>
            <a:r>
              <a:rPr lang="en-US" altLang="zh-CN" b="1" dirty="0" err="1"/>
              <a:t>Kearsipan</a:t>
            </a:r>
            <a:endParaRPr lang="en-US" dirty="0"/>
          </a:p>
          <a:p>
            <a:r>
              <a:rPr lang="en-US" altLang="zh-CN" b="1" dirty="0" err="1"/>
              <a:t>Bimtek</a:t>
            </a:r>
            <a:r>
              <a:rPr lang="en-US" altLang="zh-CN" b="1" dirty="0"/>
              <a:t> Tim </a:t>
            </a:r>
            <a:r>
              <a:rPr lang="en-ID" b="1" dirty="0" err="1"/>
              <a:t>Pengawas</a:t>
            </a:r>
            <a:r>
              <a:rPr lang="en-ID" b="1" dirty="0"/>
              <a:t> </a:t>
            </a:r>
            <a:r>
              <a:rPr lang="en-ID" b="1" dirty="0" err="1"/>
              <a:t>Kearsipan</a:t>
            </a:r>
            <a:r>
              <a:rPr lang="en-ID" b="1" dirty="0"/>
              <a:t> </a:t>
            </a:r>
            <a:r>
              <a:rPr lang="en-ID" b="1" dirty="0" err="1"/>
              <a:t>Eksternal</a:t>
            </a:r>
            <a:r>
              <a:rPr lang="en-ID" b="1" dirty="0"/>
              <a:t> </a:t>
            </a:r>
            <a:r>
              <a:rPr lang="en-ID" b="1" dirty="0" err="1"/>
              <a:t>di</a:t>
            </a:r>
            <a:r>
              <a:rPr lang="en-ID" b="1" dirty="0"/>
              <a:t> </a:t>
            </a:r>
            <a:r>
              <a:rPr lang="en-ID" b="1" dirty="0" err="1"/>
              <a:t>Lingkungan</a:t>
            </a:r>
            <a:r>
              <a:rPr lang="en-ID" b="1" dirty="0"/>
              <a:t> </a:t>
            </a:r>
            <a:r>
              <a:rPr lang="en-ID" b="1" dirty="0" err="1"/>
              <a:t>Pemerintah</a:t>
            </a:r>
            <a:r>
              <a:rPr lang="en-ID" b="1" dirty="0"/>
              <a:t> </a:t>
            </a:r>
            <a:r>
              <a:rPr lang="en-ID" b="1" dirty="0" err="1"/>
              <a:t>Provinsi</a:t>
            </a:r>
            <a:r>
              <a:rPr lang="en-ID" b="1" dirty="0"/>
              <a:t> Sumatera Selatan</a:t>
            </a:r>
            <a:endParaRPr lang="en-US" dirty="0"/>
          </a:p>
          <a:p>
            <a:r>
              <a:rPr lang="en-ID" b="1" dirty="0"/>
              <a:t>Forum </a:t>
            </a:r>
            <a:r>
              <a:rPr lang="en-ID" b="1" dirty="0" err="1"/>
              <a:t>Kearsipan</a:t>
            </a:r>
            <a:r>
              <a:rPr lang="en-ID" b="1" dirty="0"/>
              <a:t> </a:t>
            </a:r>
            <a:r>
              <a:rPr lang="en-ID" b="1" dirty="0" err="1"/>
              <a:t>Departemen</a:t>
            </a:r>
            <a:r>
              <a:rPr lang="en-ID" b="1" dirty="0"/>
              <a:t> </a:t>
            </a:r>
            <a:r>
              <a:rPr lang="en-ID" b="1" dirty="0" err="1"/>
              <a:t>Komunikasi</a:t>
            </a:r>
            <a:r>
              <a:rPr lang="en-ID" b="1" dirty="0"/>
              <a:t> </a:t>
            </a:r>
            <a:r>
              <a:rPr lang="en-ID" b="1" dirty="0" err="1"/>
              <a:t>dan</a:t>
            </a:r>
            <a:r>
              <a:rPr lang="en-ID" b="1" dirty="0"/>
              <a:t> </a:t>
            </a:r>
            <a:r>
              <a:rPr lang="en-ID" b="1" dirty="0" err="1"/>
              <a:t>Informatika</a:t>
            </a:r>
            <a:r>
              <a:rPr lang="en-ID" b="1" dirty="0"/>
              <a:t> </a:t>
            </a:r>
            <a:r>
              <a:rPr lang="en-ID" b="1" dirty="0" err="1"/>
              <a:t>tanggal</a:t>
            </a:r>
            <a:r>
              <a:rPr lang="en-ID" b="1" dirty="0"/>
              <a:t> 05 April 2007 </a:t>
            </a:r>
            <a:r>
              <a:rPr lang="en-ID" b="1" dirty="0" err="1"/>
              <a:t>di</a:t>
            </a:r>
            <a:r>
              <a:rPr lang="en-ID" b="1" dirty="0"/>
              <a:t> hotel </a:t>
            </a:r>
            <a:r>
              <a:rPr lang="en-ID" b="1" dirty="0" err="1"/>
              <a:t>Swarna</a:t>
            </a:r>
            <a:r>
              <a:rPr lang="en-ID" b="1" dirty="0"/>
              <a:t> </a:t>
            </a:r>
            <a:r>
              <a:rPr lang="en-ID" b="1" dirty="0" err="1"/>
              <a:t>Dwipa</a:t>
            </a:r>
            <a:r>
              <a:rPr lang="en-ID" b="1" dirty="0"/>
              <a:t> Palembang</a:t>
            </a:r>
            <a:endParaRPr lang="en-US" dirty="0"/>
          </a:p>
          <a:p>
            <a:r>
              <a:rPr lang="en-ID" b="1" dirty="0" err="1"/>
              <a:t>Uji</a:t>
            </a:r>
            <a:r>
              <a:rPr lang="en-ID" b="1" dirty="0"/>
              <a:t> </a:t>
            </a:r>
            <a:r>
              <a:rPr lang="en-ID" b="1" dirty="0" err="1"/>
              <a:t>Kompetensi</a:t>
            </a:r>
            <a:r>
              <a:rPr lang="en-ID" b="1" dirty="0"/>
              <a:t> / </a:t>
            </a:r>
            <a:r>
              <a:rPr lang="en-ID" b="1" dirty="0" err="1"/>
              <a:t>Impassing</a:t>
            </a:r>
            <a:r>
              <a:rPr lang="en-ID" b="1" dirty="0"/>
              <a:t> </a:t>
            </a:r>
            <a:r>
              <a:rPr lang="en-ID" b="1" dirty="0" err="1"/>
              <a:t>Jabatan</a:t>
            </a:r>
            <a:r>
              <a:rPr lang="en-ID" b="1" dirty="0"/>
              <a:t> </a:t>
            </a:r>
            <a:r>
              <a:rPr lang="en-ID" b="1" dirty="0" err="1"/>
              <a:t>Fungsional</a:t>
            </a:r>
            <a:r>
              <a:rPr lang="en-ID" b="1" dirty="0"/>
              <a:t> </a:t>
            </a:r>
            <a:r>
              <a:rPr lang="en-ID" b="1" dirty="0" err="1"/>
              <a:t>Arsiparis</a:t>
            </a:r>
            <a:r>
              <a:rPr lang="en-ID" b="1" dirty="0"/>
              <a:t> </a:t>
            </a:r>
            <a:r>
              <a:rPr lang="en-ID" b="1" dirty="0" err="1"/>
              <a:t>Ahli</a:t>
            </a:r>
            <a:r>
              <a:rPr lang="en-ID" b="1" dirty="0"/>
              <a:t> </a:t>
            </a:r>
            <a:r>
              <a:rPr lang="en-ID" b="1" dirty="0" err="1"/>
              <a:t>Muda</a:t>
            </a:r>
            <a:endParaRPr lang="en-US" dirty="0"/>
          </a:p>
          <a:p>
            <a:r>
              <a:rPr lang="en-ID" b="1" dirty="0" err="1"/>
              <a:t>Bimbingan</a:t>
            </a:r>
            <a:r>
              <a:rPr lang="en-ID" b="1" dirty="0"/>
              <a:t> </a:t>
            </a:r>
            <a:r>
              <a:rPr lang="en-ID" b="1" dirty="0" err="1"/>
              <a:t>Teknis</a:t>
            </a:r>
            <a:r>
              <a:rPr lang="en-ID" b="1" dirty="0"/>
              <a:t> </a:t>
            </a:r>
            <a:r>
              <a:rPr lang="en-ID" b="1" dirty="0" err="1"/>
              <a:t>Sertifikasi</a:t>
            </a:r>
            <a:r>
              <a:rPr lang="en-ID" b="1" dirty="0"/>
              <a:t> </a:t>
            </a:r>
            <a:r>
              <a:rPr lang="en-ID" b="1" dirty="0" err="1"/>
              <a:t>Jabatan</a:t>
            </a:r>
            <a:r>
              <a:rPr lang="en-ID" b="1" dirty="0"/>
              <a:t> </a:t>
            </a:r>
            <a:r>
              <a:rPr lang="en-ID" b="1" dirty="0" err="1"/>
              <a:t>Fungsional</a:t>
            </a:r>
            <a:r>
              <a:rPr lang="en-ID" b="1" dirty="0"/>
              <a:t> </a:t>
            </a:r>
            <a:r>
              <a:rPr lang="en-ID" b="1" dirty="0" err="1"/>
              <a:t>Arsiparis</a:t>
            </a:r>
            <a:r>
              <a:rPr lang="en-ID" b="1" dirty="0"/>
              <a:t> </a:t>
            </a:r>
            <a:r>
              <a:rPr lang="en-ID" b="1" dirty="0" err="1"/>
              <a:t>Angkatan</a:t>
            </a:r>
            <a:r>
              <a:rPr lang="en-ID" b="1" dirty="0"/>
              <a:t> V</a:t>
            </a:r>
            <a:endParaRPr lang="en-US" dirty="0"/>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248400"/>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ID" sz="2800" b="1" dirty="0" err="1">
                <a:latin typeface="Arial" panose="020B0604020202020204" pitchFamily="34" charset="0"/>
                <a:cs typeface="Arial" panose="020B0604020202020204" pitchFamily="34" charset="0"/>
              </a:rPr>
              <a:t>Uji</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Kompeten</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Jabatan</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Fungsional</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Arsiparis</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Ahli</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Muda</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untuk</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naik</a:t>
            </a:r>
            <a:r>
              <a:rPr lang="en-ID" sz="2800" b="1" dirty="0">
                <a:latin typeface="Arial" panose="020B0604020202020204" pitchFamily="34" charset="0"/>
                <a:cs typeface="Arial" panose="020B0604020202020204" pitchFamily="34" charset="0"/>
              </a:rPr>
              <a:t> Madya.Thn.2018</a:t>
            </a:r>
          </a:p>
          <a:p>
            <a:r>
              <a:rPr lang="en-ID" sz="2800" b="1" dirty="0" err="1">
                <a:latin typeface="Arial" panose="020B0604020202020204" pitchFamily="34" charset="0"/>
                <a:cs typeface="Arial" panose="020B0604020202020204" pitchFamily="34" charset="0"/>
              </a:rPr>
              <a:t>Bimbingan</a:t>
            </a:r>
            <a:r>
              <a:rPr lang="en-ID" sz="2800" b="1" dirty="0">
                <a:latin typeface="Arial" panose="020B0604020202020204" pitchFamily="34" charset="0"/>
                <a:cs typeface="Arial" panose="020B0604020202020204" pitchFamily="34" charset="0"/>
              </a:rPr>
              <a:t> Teknis </a:t>
            </a:r>
            <a:r>
              <a:rPr lang="en-ID" sz="2800" b="1" dirty="0" err="1">
                <a:latin typeface="Arial" panose="020B0604020202020204" pitchFamily="34" charset="0"/>
                <a:cs typeface="Arial" panose="020B0604020202020204" pitchFamily="34" charset="0"/>
              </a:rPr>
              <a:t>Sertifikasi</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Jabatan</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Fungsional</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Arsiparis</a:t>
            </a:r>
            <a:r>
              <a:rPr lang="en-ID" sz="2800" b="1" dirty="0">
                <a:latin typeface="Arial" panose="020B0604020202020204" pitchFamily="34" charset="0"/>
                <a:cs typeface="Arial" panose="020B0604020202020204" pitchFamily="34" charset="0"/>
              </a:rPr>
              <a:t> Angkatan V.</a:t>
            </a:r>
          </a:p>
          <a:p>
            <a:r>
              <a:rPr lang="en-ID" sz="2800" b="1" dirty="0">
                <a:latin typeface="Arial" panose="020B0604020202020204" pitchFamily="34" charset="0"/>
                <a:cs typeface="Arial" panose="020B0604020202020204" pitchFamily="34" charset="0"/>
              </a:rPr>
              <a:t>Tim Risk assessment </a:t>
            </a:r>
            <a:r>
              <a:rPr lang="en-ID" sz="2800" b="1" dirty="0" err="1">
                <a:latin typeface="Arial" panose="020B0604020202020204" pitchFamily="34" charset="0"/>
                <a:cs typeface="Arial" panose="020B0604020202020204" pitchFamily="34" charset="0"/>
              </a:rPr>
              <a:t>arsip</a:t>
            </a:r>
            <a:r>
              <a:rPr lang="en-ID" sz="2800" b="1" dirty="0">
                <a:latin typeface="Arial" panose="020B0604020202020204" pitchFamily="34" charset="0"/>
                <a:cs typeface="Arial" panose="020B0604020202020204" pitchFamily="34" charset="0"/>
              </a:rPr>
              <a:t> statis</a:t>
            </a:r>
          </a:p>
          <a:p>
            <a:r>
              <a:rPr lang="en-ID" sz="2800" b="1" dirty="0">
                <a:latin typeface="Arial" panose="020B0604020202020204" pitchFamily="34" charset="0"/>
                <a:cs typeface="Arial" panose="020B0604020202020204" pitchFamily="34" charset="0"/>
              </a:rPr>
              <a:t>Tenaga Ahli Tata Kelola </a:t>
            </a:r>
            <a:r>
              <a:rPr lang="en-ID" sz="2800" b="1" dirty="0" err="1">
                <a:latin typeface="Arial" panose="020B0604020202020204" pitchFamily="34" charset="0"/>
                <a:cs typeface="Arial" panose="020B0604020202020204" pitchFamily="34" charset="0"/>
              </a:rPr>
              <a:t>Arsip</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Sekwan</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Prov.SS</a:t>
            </a:r>
            <a:r>
              <a:rPr lang="en-ID" sz="2800" b="1" dirty="0">
                <a:latin typeface="Arial" panose="020B0604020202020204" pitchFamily="34" charset="0"/>
                <a:cs typeface="Arial" panose="020B0604020202020204" pitchFamily="34" charset="0"/>
              </a:rPr>
              <a:t> </a:t>
            </a:r>
          </a:p>
          <a:p>
            <a:r>
              <a:rPr lang="en-ID" sz="2800" b="1" dirty="0">
                <a:latin typeface="Arial" panose="020B0604020202020204" pitchFamily="34" charset="0"/>
                <a:cs typeface="Arial" panose="020B0604020202020204" pitchFamily="34" charset="0"/>
              </a:rPr>
              <a:t>Tim </a:t>
            </a:r>
            <a:r>
              <a:rPr lang="en-ID" sz="2800" b="1" dirty="0" err="1">
                <a:latin typeface="Arial" panose="020B0604020202020204" pitchFamily="34" charset="0"/>
                <a:cs typeface="Arial" panose="020B0604020202020204" pitchFamily="34" charset="0"/>
              </a:rPr>
              <a:t>Perumusan</a:t>
            </a:r>
            <a:r>
              <a:rPr lang="en-ID" sz="2800" b="1" dirty="0">
                <a:latin typeface="Arial" panose="020B0604020202020204" pitchFamily="34" charset="0"/>
                <a:cs typeface="Arial" panose="020B0604020202020204" pitchFamily="34" charset="0"/>
              </a:rPr>
              <a:t> FGD Diorama </a:t>
            </a:r>
            <a:r>
              <a:rPr lang="en-ID" sz="2800" b="1" dirty="0" err="1">
                <a:latin typeface="Arial" panose="020B0604020202020204" pitchFamily="34" charset="0"/>
                <a:cs typeface="Arial" panose="020B0604020202020204" pitchFamily="34" charset="0"/>
              </a:rPr>
              <a:t>Arsip</a:t>
            </a:r>
            <a:r>
              <a:rPr lang="en-ID" sz="2800" b="1" dirty="0">
                <a:latin typeface="Arial" panose="020B0604020202020204" pitchFamily="34" charset="0"/>
                <a:cs typeface="Arial" panose="020B0604020202020204" pitchFamily="34" charset="0"/>
              </a:rPr>
              <a:t> Sejarah</a:t>
            </a:r>
          </a:p>
          <a:p>
            <a:r>
              <a:rPr lang="en-ID" sz="2800" b="1" dirty="0">
                <a:latin typeface="Arial" panose="020B0604020202020204" pitchFamily="34" charset="0"/>
                <a:cs typeface="Arial" panose="020B0604020202020204" pitchFamily="34" charset="0"/>
              </a:rPr>
              <a:t>Tim </a:t>
            </a:r>
            <a:r>
              <a:rPr lang="en-ID" sz="2800" b="1" dirty="0" err="1">
                <a:latin typeface="Arial" panose="020B0604020202020204" pitchFamily="34" charset="0"/>
                <a:cs typeface="Arial" panose="020B0604020202020204" pitchFamily="34" charset="0"/>
              </a:rPr>
              <a:t>Pembinaan</a:t>
            </a:r>
            <a:r>
              <a:rPr lang="en-ID" sz="2800" b="1" dirty="0">
                <a:latin typeface="Arial" panose="020B0604020202020204" pitchFamily="34" charset="0"/>
                <a:cs typeface="Arial" panose="020B0604020202020204" pitchFamily="34" charset="0"/>
              </a:rPr>
              <a:t> OPD </a:t>
            </a:r>
            <a:r>
              <a:rPr lang="en-ID" sz="2800" b="1" dirty="0" err="1">
                <a:latin typeface="Arial" panose="020B0604020202020204" pitchFamily="34" charset="0"/>
                <a:cs typeface="Arial" panose="020B0604020202020204" pitchFamily="34" charset="0"/>
              </a:rPr>
              <a:t>Prov.SS</a:t>
            </a:r>
            <a:endParaRPr lang="en-ID" sz="2800" b="1" dirty="0">
              <a:latin typeface="Arial" panose="020B0604020202020204" pitchFamily="34" charset="0"/>
              <a:cs typeface="Arial" panose="020B0604020202020204" pitchFamily="34" charset="0"/>
            </a:endParaRPr>
          </a:p>
          <a:p>
            <a:r>
              <a:rPr lang="en-ID" sz="2800" b="1" dirty="0">
                <a:latin typeface="Arial" panose="020B0604020202020204" pitchFamily="34" charset="0"/>
                <a:cs typeface="Arial" panose="020B0604020202020204" pitchFamily="34" charset="0"/>
              </a:rPr>
              <a:t>Tim </a:t>
            </a:r>
            <a:r>
              <a:rPr lang="en-ID" sz="2800" b="1" dirty="0" err="1">
                <a:latin typeface="Arial" panose="020B0604020202020204" pitchFamily="34" charset="0"/>
                <a:cs typeface="Arial" panose="020B0604020202020204" pitchFamily="34" charset="0"/>
              </a:rPr>
              <a:t>Penilai</a:t>
            </a:r>
            <a:r>
              <a:rPr lang="en-ID" sz="2800" b="1" dirty="0">
                <a:latin typeface="Arial" panose="020B0604020202020204" pitchFamily="34" charset="0"/>
                <a:cs typeface="Arial" panose="020B0604020202020204" pitchFamily="34" charset="0"/>
              </a:rPr>
              <a:t> Kinerja </a:t>
            </a:r>
            <a:r>
              <a:rPr lang="en-ID" sz="2800" b="1" dirty="0" err="1">
                <a:latin typeface="Arial" panose="020B0604020202020204" pitchFamily="34" charset="0"/>
                <a:cs typeface="Arial" panose="020B0604020202020204" pitchFamily="34" charset="0"/>
              </a:rPr>
              <a:t>Fungsional</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Arsiparis</a:t>
            </a:r>
            <a:r>
              <a:rPr lang="en-ID" sz="2800" b="1" dirty="0">
                <a:latin typeface="Arial" panose="020B0604020202020204" pitchFamily="34" charset="0"/>
                <a:cs typeface="Arial" panose="020B0604020202020204" pitchFamily="34" charset="0"/>
              </a:rPr>
              <a:t> Prov. Dan </a:t>
            </a:r>
            <a:r>
              <a:rPr lang="en-ID" sz="2800" b="1" dirty="0" err="1">
                <a:latin typeface="Arial" panose="020B0604020202020204" pitchFamily="34" charset="0"/>
                <a:cs typeface="Arial" panose="020B0604020202020204" pitchFamily="34" charset="0"/>
              </a:rPr>
              <a:t>Kab</a:t>
            </a:r>
            <a:r>
              <a:rPr lang="en-ID" sz="2800" b="1" dirty="0">
                <a:latin typeface="Arial" panose="020B0604020202020204" pitchFamily="34" charset="0"/>
                <a:cs typeface="Arial" panose="020B0604020202020204" pitchFamily="34" charset="0"/>
              </a:rPr>
              <a:t>/</a:t>
            </a:r>
            <a:r>
              <a:rPr lang="en-ID" sz="2800" b="1" dirty="0" err="1">
                <a:latin typeface="Arial" panose="020B0604020202020204" pitchFamily="34" charset="0"/>
                <a:cs typeface="Arial" panose="020B0604020202020204" pitchFamily="34" charset="0"/>
              </a:rPr>
              <a:t>kota</a:t>
            </a:r>
            <a:endParaRPr lang="en-ID" sz="2800" b="1" dirty="0">
              <a:latin typeface="Arial" panose="020B0604020202020204" pitchFamily="34" charset="0"/>
              <a:cs typeface="Arial" panose="020B0604020202020204" pitchFamily="34" charset="0"/>
            </a:endParaRPr>
          </a:p>
          <a:p>
            <a:r>
              <a:rPr lang="en-ID" sz="2800" b="1" dirty="0" err="1">
                <a:latin typeface="Arial" panose="020B0604020202020204" pitchFamily="34" charset="0"/>
                <a:cs typeface="Arial" panose="020B0604020202020204" pitchFamily="34" charset="0"/>
              </a:rPr>
              <a:t>Narasumber</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Kearsipan</a:t>
            </a:r>
            <a:r>
              <a:rPr lang="en-ID" sz="2800" b="1" dirty="0">
                <a:latin typeface="Arial" panose="020B0604020202020204" pitchFamily="34" charset="0"/>
                <a:cs typeface="Arial" panose="020B0604020202020204" pitchFamily="34" charset="0"/>
              </a:rPr>
              <a:t> </a:t>
            </a:r>
            <a:r>
              <a:rPr lang="en-ID" sz="2800" b="1" dirty="0" err="1">
                <a:latin typeface="Arial" panose="020B0604020202020204" pitchFamily="34" charset="0"/>
                <a:cs typeface="Arial" panose="020B0604020202020204" pitchFamily="34" charset="0"/>
              </a:rPr>
              <a:t>Kab</a:t>
            </a:r>
            <a:r>
              <a:rPr lang="en-ID" sz="2800" b="1" dirty="0">
                <a:latin typeface="Arial" panose="020B0604020202020204" pitchFamily="34" charset="0"/>
                <a:cs typeface="Arial" panose="020B0604020202020204" pitchFamily="34" charset="0"/>
              </a:rPr>
              <a:t>/Kota </a:t>
            </a:r>
            <a:r>
              <a:rPr lang="en-ID" sz="2800" b="1" dirty="0" err="1">
                <a:latin typeface="Arial" panose="020B0604020202020204" pitchFamily="34" charset="0"/>
                <a:cs typeface="Arial" panose="020B0604020202020204" pitchFamily="34" charset="0"/>
              </a:rPr>
              <a:t>Provinsi</a:t>
            </a:r>
            <a:r>
              <a:rPr lang="en-ID" sz="2800" b="1" dirty="0">
                <a:latin typeface="Arial" panose="020B0604020202020204" pitchFamily="34" charset="0"/>
                <a:cs typeface="Arial" panose="020B0604020202020204" pitchFamily="34" charset="0"/>
              </a:rPr>
              <a:t> Sumatera Selatan.</a:t>
            </a:r>
          </a:p>
          <a:p>
            <a:endParaRPr lang="en-US" sz="2800" dirty="0">
              <a:latin typeface="Arial" panose="020B0604020202020204" pitchFamily="34" charset="0"/>
              <a:cs typeface="Arial" panose="020B0604020202020204" pitchFamily="34" charset="0"/>
            </a:endParaRPr>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76200"/>
            <a:ext cx="2666999" cy="609600"/>
          </a:xfrm>
        </p:spPr>
        <p:txBody>
          <a:bodyPr>
            <a:normAutofit fontScale="90000"/>
          </a:bodyPr>
          <a:lstStyle/>
          <a:p>
            <a:r>
              <a:rPr lang="en-US" dirty="0" err="1"/>
              <a:t>Dasar</a:t>
            </a:r>
            <a:r>
              <a:rPr lang="en-US" dirty="0"/>
              <a:t> </a:t>
            </a:r>
            <a:r>
              <a:rPr lang="en-US" dirty="0" err="1"/>
              <a:t>Hukum</a:t>
            </a:r>
            <a:endParaRPr lang="en-US" dirty="0"/>
          </a:p>
        </p:txBody>
      </p:sp>
      <p:sp>
        <p:nvSpPr>
          <p:cNvPr id="3" name="Content Placeholder 2"/>
          <p:cNvSpPr>
            <a:spLocks noGrp="1"/>
          </p:cNvSpPr>
          <p:nvPr>
            <p:ph idx="1"/>
          </p:nvPr>
        </p:nvSpPr>
        <p:spPr>
          <a:xfrm>
            <a:off x="76200" y="762000"/>
            <a:ext cx="8915400" cy="5791200"/>
          </a:xfrm>
          <a:blipFill>
            <a:blip r:embed="rId2" cstate="print"/>
            <a:tile tx="0" ty="0" sx="100000" sy="100000" flip="none" algn="tl"/>
          </a:blipFill>
        </p:spPr>
        <p:txBody>
          <a:bodyPr>
            <a:noAutofit/>
          </a:bodyPr>
          <a:lstStyle/>
          <a:p>
            <a:r>
              <a:rPr lang="en-US" sz="2800" dirty="0" err="1">
                <a:latin typeface="Arial" panose="020B0604020202020204" pitchFamily="34" charset="0"/>
                <a:cs typeface="Arial" panose="020B0604020202020204" pitchFamily="34" charset="0"/>
              </a:rPr>
              <a:t>Undang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Undang</a:t>
            </a:r>
            <a:r>
              <a:rPr lang="en-US" sz="2800" dirty="0">
                <a:latin typeface="Arial" panose="020B0604020202020204" pitchFamily="34" charset="0"/>
                <a:cs typeface="Arial" panose="020B0604020202020204" pitchFamily="34" charset="0"/>
              </a:rPr>
              <a:t> RI No.43 </a:t>
            </a:r>
            <a:r>
              <a:rPr lang="en-US" sz="2800" dirty="0" err="1">
                <a:latin typeface="Arial" panose="020B0604020202020204" pitchFamily="34" charset="0"/>
                <a:cs typeface="Arial" panose="020B0604020202020204" pitchFamily="34" charset="0"/>
              </a:rPr>
              <a:t>tahun</a:t>
            </a:r>
            <a:r>
              <a:rPr lang="en-US" sz="2800" dirty="0">
                <a:latin typeface="Arial" panose="020B0604020202020204" pitchFamily="34" charset="0"/>
                <a:cs typeface="Arial" panose="020B0604020202020204" pitchFamily="34" charset="0"/>
              </a:rPr>
              <a:t> 2009 </a:t>
            </a:r>
            <a:r>
              <a:rPr lang="en-US" sz="2800" dirty="0" err="1">
                <a:latin typeface="Arial" panose="020B0604020202020204" pitchFamily="34" charset="0"/>
                <a:cs typeface="Arial" panose="020B0604020202020204" pitchFamily="34" charset="0"/>
              </a:rPr>
              <a:t>tentang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Kearsipan</a:t>
            </a:r>
            <a:r>
              <a:rPr lang="en-US" sz="2800" dirty="0">
                <a:latin typeface="Arial" panose="020B0604020202020204" pitchFamily="34" charset="0"/>
                <a:cs typeface="Arial" panose="020B0604020202020204" pitchFamily="34" charset="0"/>
              </a:rPr>
              <a:t>.</a:t>
            </a:r>
          </a:p>
          <a:p>
            <a:r>
              <a:rPr lang="en-US" sz="2800" dirty="0" err="1">
                <a:latin typeface="Arial" panose="020B0604020202020204" pitchFamily="34" charset="0"/>
                <a:cs typeface="Arial" panose="020B0604020202020204" pitchFamily="34" charset="0"/>
              </a:rPr>
              <a:t>Peraturan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Pemerintah</a:t>
            </a:r>
            <a:r>
              <a:rPr lang="en-US" sz="2800" dirty="0">
                <a:latin typeface="Arial" panose="020B0604020202020204" pitchFamily="34" charset="0"/>
                <a:cs typeface="Arial" panose="020B0604020202020204" pitchFamily="34" charset="0"/>
              </a:rPr>
              <a:t> No.28 </a:t>
            </a:r>
            <a:r>
              <a:rPr lang="en-US" sz="2800" dirty="0" err="1">
                <a:latin typeface="Arial" panose="020B0604020202020204" pitchFamily="34" charset="0"/>
                <a:cs typeface="Arial" panose="020B0604020202020204" pitchFamily="34" charset="0"/>
              </a:rPr>
              <a:t>tahun</a:t>
            </a:r>
            <a:r>
              <a:rPr lang="en-US" sz="2800" dirty="0">
                <a:latin typeface="Arial" panose="020B0604020202020204" pitchFamily="34" charset="0"/>
                <a:cs typeface="Arial" panose="020B0604020202020204" pitchFamily="34" charset="0"/>
              </a:rPr>
              <a:t> 2012 </a:t>
            </a:r>
            <a:r>
              <a:rPr lang="en-US" sz="2800" dirty="0" err="1">
                <a:latin typeface="Arial" panose="020B0604020202020204" pitchFamily="34" charset="0"/>
                <a:cs typeface="Arial" panose="020B0604020202020204" pitchFamily="34" charset="0"/>
              </a:rPr>
              <a:t>tentang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Penyelenggaraan</a:t>
            </a:r>
            <a:r>
              <a:rPr lang="en-US" sz="2800" dirty="0">
                <a:latin typeface="Arial" panose="020B0604020202020204" pitchFamily="34" charset="0"/>
                <a:cs typeface="Arial" panose="020B0604020202020204" pitchFamily="34" charset="0"/>
              </a:rPr>
              <a:t> UU 43 </a:t>
            </a:r>
            <a:r>
              <a:rPr lang="en-US" sz="2800" dirty="0" err="1">
                <a:latin typeface="Arial" panose="020B0604020202020204" pitchFamily="34" charset="0"/>
                <a:cs typeface="Arial" panose="020B0604020202020204" pitchFamily="34" charset="0"/>
              </a:rPr>
              <a:t>Tahum</a:t>
            </a:r>
            <a:r>
              <a:rPr lang="en-US" sz="2800" dirty="0">
                <a:latin typeface="Arial" panose="020B0604020202020204" pitchFamily="34" charset="0"/>
                <a:cs typeface="Arial" panose="020B0604020202020204" pitchFamily="34" charset="0"/>
              </a:rPr>
              <a:t> 2009 </a:t>
            </a:r>
            <a:r>
              <a:rPr lang="en-US" sz="2800" dirty="0" err="1">
                <a:latin typeface="Arial" panose="020B0604020202020204" pitchFamily="34" charset="0"/>
                <a:cs typeface="Arial" panose="020B0604020202020204" pitchFamily="34" charset="0"/>
              </a:rPr>
              <a:t>tentang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Kearsipan</a:t>
            </a:r>
            <a:r>
              <a:rPr lang="en-US" sz="2800" dirty="0">
                <a:latin typeface="Arial" panose="020B0604020202020204" pitchFamily="34" charset="0"/>
                <a:cs typeface="Arial" panose="020B0604020202020204" pitchFamily="34" charset="0"/>
              </a:rPr>
              <a:t>.</a:t>
            </a:r>
          </a:p>
          <a:p>
            <a:r>
              <a:rPr lang="en-US" sz="2800" dirty="0" err="1">
                <a:latin typeface="Arial" panose="020B0604020202020204" pitchFamily="34" charset="0"/>
                <a:cs typeface="Arial" panose="020B0604020202020204" pitchFamily="34" charset="0"/>
              </a:rPr>
              <a:t>Perka</a:t>
            </a:r>
            <a:r>
              <a:rPr lang="en-US" sz="2800" dirty="0">
                <a:latin typeface="Arial" panose="020B0604020202020204" pitchFamily="34" charset="0"/>
                <a:cs typeface="Arial" panose="020B0604020202020204" pitchFamily="34" charset="0"/>
              </a:rPr>
              <a:t> ANRI </a:t>
            </a:r>
            <a:r>
              <a:rPr lang="en-US" sz="2800" dirty="0" err="1">
                <a:latin typeface="Arial" panose="020B0604020202020204" pitchFamily="34" charset="0"/>
                <a:cs typeface="Arial" panose="020B0604020202020204" pitchFamily="34" charset="0"/>
              </a:rPr>
              <a:t>nomor</a:t>
            </a:r>
            <a:r>
              <a:rPr lang="en-US" sz="2800" dirty="0">
                <a:latin typeface="Arial" panose="020B0604020202020204" pitchFamily="34" charset="0"/>
                <a:cs typeface="Arial" panose="020B0604020202020204" pitchFamily="34" charset="0"/>
              </a:rPr>
              <a:t> 9 </a:t>
            </a:r>
            <a:r>
              <a:rPr lang="en-US" sz="2800" dirty="0" err="1">
                <a:latin typeface="Arial" panose="020B0604020202020204" pitchFamily="34" charset="0"/>
                <a:cs typeface="Arial" panose="020B0604020202020204" pitchFamily="34" charset="0"/>
              </a:rPr>
              <a:t>tahun</a:t>
            </a:r>
            <a:r>
              <a:rPr lang="en-US" sz="2800" dirty="0">
                <a:latin typeface="Arial" panose="020B0604020202020204" pitchFamily="34" charset="0"/>
                <a:cs typeface="Arial" panose="020B0604020202020204" pitchFamily="34" charset="0"/>
              </a:rPr>
              <a:t> 2018 </a:t>
            </a:r>
            <a:r>
              <a:rPr lang="en-US" sz="2800" dirty="0" err="1">
                <a:latin typeface="Arial" panose="020B0604020202020204" pitchFamily="34" charset="0"/>
                <a:cs typeface="Arial" panose="020B0604020202020204" pitchFamily="34" charset="0"/>
              </a:rPr>
              <a:t>tentang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Pemeliharaan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Arsip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Dinamis</a:t>
            </a:r>
            <a:endParaRPr lang="en-US" sz="2800" dirty="0">
              <a:latin typeface="Arial" panose="020B0604020202020204" pitchFamily="34" charset="0"/>
              <a:cs typeface="Arial" panose="020B0604020202020204" pitchFamily="34" charset="0"/>
            </a:endParaRPr>
          </a:p>
          <a:p>
            <a:r>
              <a:rPr lang="en-US" sz="2800" dirty="0" err="1">
                <a:latin typeface="Arial" panose="020B0604020202020204" pitchFamily="34" charset="0"/>
                <a:cs typeface="Arial" panose="020B0604020202020204" pitchFamily="34" charset="0"/>
              </a:rPr>
              <a:t>Perka</a:t>
            </a:r>
            <a:r>
              <a:rPr lang="en-US" sz="2800" dirty="0">
                <a:latin typeface="Arial" panose="020B0604020202020204" pitchFamily="34" charset="0"/>
                <a:cs typeface="Arial" panose="020B0604020202020204" pitchFamily="34" charset="0"/>
              </a:rPr>
              <a:t> ANRI </a:t>
            </a:r>
            <a:r>
              <a:rPr lang="en-US" sz="2800" dirty="0" err="1">
                <a:latin typeface="Arial" panose="020B0604020202020204" pitchFamily="34" charset="0"/>
                <a:cs typeface="Arial" panose="020B0604020202020204" pitchFamily="34" charset="0"/>
              </a:rPr>
              <a:t>nomor</a:t>
            </a:r>
            <a:r>
              <a:rPr lang="en-US" sz="2800" dirty="0">
                <a:latin typeface="Arial" panose="020B0604020202020204" pitchFamily="34" charset="0"/>
                <a:cs typeface="Arial" panose="020B0604020202020204" pitchFamily="34" charset="0"/>
              </a:rPr>
              <a:t> 37 </a:t>
            </a:r>
            <a:r>
              <a:rPr lang="en-US" sz="2800" dirty="0" err="1">
                <a:latin typeface="Arial" panose="020B0604020202020204" pitchFamily="34" charset="0"/>
                <a:cs typeface="Arial" panose="020B0604020202020204" pitchFamily="34" charset="0"/>
              </a:rPr>
              <a:t>tahun</a:t>
            </a:r>
            <a:r>
              <a:rPr lang="en-US" sz="2800" dirty="0">
                <a:latin typeface="Arial" panose="020B0604020202020204" pitchFamily="34" charset="0"/>
                <a:cs typeface="Arial" panose="020B0604020202020204" pitchFamily="34" charset="0"/>
              </a:rPr>
              <a:t> 2016 </a:t>
            </a:r>
            <a:r>
              <a:rPr lang="en-US" sz="2800" dirty="0" err="1">
                <a:latin typeface="Arial" panose="020B0604020202020204" pitchFamily="34" charset="0"/>
                <a:cs typeface="Arial" panose="020B0604020202020204" pitchFamily="34" charset="0"/>
              </a:rPr>
              <a:t>tentang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Pedoman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Penyusutan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Arsip</a:t>
            </a:r>
            <a:r>
              <a:rPr lang="en-US" sz="2800" dirty="0">
                <a:latin typeface="Arial" panose="020B0604020202020204" pitchFamily="34" charset="0"/>
                <a:cs typeface="Arial" panose="020B0604020202020204" pitchFamily="34" charset="0"/>
              </a:rPr>
              <a:t>.</a:t>
            </a:r>
          </a:p>
          <a:p>
            <a:r>
              <a:rPr lang="en-US" sz="2800" dirty="0" err="1">
                <a:latin typeface="Arial" panose="020B0604020202020204" pitchFamily="34" charset="0"/>
                <a:cs typeface="Arial" panose="020B0604020202020204" pitchFamily="34" charset="0"/>
              </a:rPr>
              <a:t>Perka</a:t>
            </a:r>
            <a:r>
              <a:rPr lang="en-US" sz="2800" dirty="0">
                <a:latin typeface="Arial" panose="020B0604020202020204" pitchFamily="34" charset="0"/>
                <a:cs typeface="Arial" panose="020B0604020202020204" pitchFamily="34" charset="0"/>
              </a:rPr>
              <a:t> ANRI </a:t>
            </a:r>
            <a:r>
              <a:rPr lang="en-US" sz="2800" dirty="0" err="1">
                <a:latin typeface="Arial" panose="020B0604020202020204" pitchFamily="34" charset="0"/>
                <a:cs typeface="Arial" panose="020B0604020202020204" pitchFamily="34" charset="0"/>
              </a:rPr>
              <a:t>Nomor</a:t>
            </a:r>
            <a:r>
              <a:rPr lang="en-US" sz="2800" dirty="0">
                <a:latin typeface="Arial" panose="020B0604020202020204" pitchFamily="34" charset="0"/>
                <a:cs typeface="Arial" panose="020B0604020202020204" pitchFamily="34" charset="0"/>
              </a:rPr>
              <a:t>; 31 </a:t>
            </a:r>
            <a:r>
              <a:rPr lang="en-US" sz="2800" dirty="0" err="1">
                <a:latin typeface="Arial" panose="020B0604020202020204" pitchFamily="34" charset="0"/>
                <a:cs typeface="Arial" panose="020B0604020202020204" pitchFamily="34" charset="0"/>
              </a:rPr>
              <a:t>Tahun</a:t>
            </a:r>
            <a:r>
              <a:rPr lang="en-US" sz="2800" dirty="0">
                <a:latin typeface="Arial" panose="020B0604020202020204" pitchFamily="34" charset="0"/>
                <a:cs typeface="Arial" panose="020B0604020202020204" pitchFamily="34" charset="0"/>
              </a:rPr>
              <a:t> 2011 </a:t>
            </a:r>
            <a:r>
              <a:rPr lang="en-US" sz="2800" dirty="0" err="1">
                <a:latin typeface="Arial" panose="020B0604020202020204" pitchFamily="34" charset="0"/>
                <a:cs typeface="Arial" panose="020B0604020202020204" pitchFamily="34" charset="0"/>
              </a:rPr>
              <a:t>Tatacara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akusisi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arsip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statis</a:t>
            </a:r>
            <a:endParaRPr lang="en-US" sz="2800" dirty="0">
              <a:latin typeface="Arial" panose="020B0604020202020204" pitchFamily="34" charset="0"/>
              <a:cs typeface="Arial" panose="020B0604020202020204" pitchFamily="34" charset="0"/>
            </a:endParaRPr>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3142064" y="2522538"/>
            <a:ext cx="2536470" cy="1993900"/>
            <a:chOff x="3555987" y="3345651"/>
            <a:chExt cx="3214710" cy="2500330"/>
          </a:xfrm>
          <a:blipFill>
            <a:blip r:embed="rId3"/>
            <a:tile tx="0" ty="0" sx="100000" sy="100000" flip="none" algn="tl"/>
          </a:blipFill>
        </p:grpSpPr>
        <p:sp>
          <p:nvSpPr>
            <p:cNvPr id="18471" name="Flowchart: Multidocument 1"/>
            <p:cNvSpPr>
              <a:spLocks noChangeArrowheads="1"/>
            </p:cNvSpPr>
            <p:nvPr/>
          </p:nvSpPr>
          <p:spPr bwMode="auto">
            <a:xfrm rot="10800000">
              <a:off x="3555987" y="3345651"/>
              <a:ext cx="3214710" cy="2500330"/>
            </a:xfrm>
            <a:prstGeom prst="flowChartMultidocument">
              <a:avLst/>
            </a:prstGeom>
            <a:ln>
              <a:headEnd/>
              <a:tailEnd/>
            </a:ln>
          </p:spPr>
          <p:style>
            <a:lnRef idx="3">
              <a:schemeClr val="lt1"/>
            </a:lnRef>
            <a:fillRef idx="1">
              <a:schemeClr val="accent4"/>
            </a:fillRef>
            <a:effectRef idx="1">
              <a:schemeClr val="accent4"/>
            </a:effectRef>
            <a:fontRef idx="minor">
              <a:schemeClr val="lt1"/>
            </a:fontRef>
          </p:style>
          <p:txBody>
            <a:bodyPr wrap="none"/>
            <a:lstStyle/>
            <a:p>
              <a:pPr algn="ctr" defTabSz="770752" eaLnBrk="1" hangingPunct="1">
                <a:defRPr/>
              </a:pPr>
              <a:endParaRPr lang="id-ID" dirty="0"/>
            </a:p>
          </p:txBody>
        </p:sp>
        <p:sp>
          <p:nvSpPr>
            <p:cNvPr id="3" name="Rectangle 2"/>
            <p:cNvSpPr/>
            <p:nvPr/>
          </p:nvSpPr>
          <p:spPr bwMode="auto">
            <a:xfrm>
              <a:off x="4140132" y="3881361"/>
              <a:ext cx="2495228" cy="1434409"/>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none"/>
            <a:lstStyle/>
            <a:p>
              <a:pPr algn="ctr" defTabSz="770752" eaLnBrk="1" hangingPunct="1">
                <a:defRPr/>
              </a:pPr>
              <a:r>
                <a:rPr lang="id-ID" sz="2400" dirty="0">
                  <a:solidFill>
                    <a:schemeClr val="tx1"/>
                  </a:solidFill>
                  <a:effectLst>
                    <a:outerShdw blurRad="38100" dist="38100" dir="2700000" algn="tl">
                      <a:srgbClr val="000000">
                        <a:alpha val="43137"/>
                      </a:srgbClr>
                    </a:outerShdw>
                  </a:effectLst>
                  <a:latin typeface="Maiandra GD" pitchFamily="34" charset="0"/>
                </a:rPr>
                <a:t>KEGUNAAN</a:t>
              </a:r>
            </a:p>
            <a:p>
              <a:pPr algn="ctr" defTabSz="770752" eaLnBrk="1" hangingPunct="1">
                <a:defRPr/>
              </a:pPr>
              <a:r>
                <a:rPr lang="en-US" sz="2800" dirty="0">
                  <a:solidFill>
                    <a:schemeClr val="tx1"/>
                  </a:solidFill>
                  <a:effectLst>
                    <a:outerShdw blurRad="38100" dist="38100" dir="2700000" algn="tl">
                      <a:srgbClr val="000000">
                        <a:alpha val="43137"/>
                      </a:srgbClr>
                    </a:outerShdw>
                  </a:effectLst>
                  <a:latin typeface="Maiandra GD" pitchFamily="34" charset="0"/>
                </a:rPr>
                <a:t>ARSIP</a:t>
              </a:r>
              <a:endParaRPr lang="id-ID" sz="2800" dirty="0">
                <a:solidFill>
                  <a:schemeClr val="tx1"/>
                </a:solidFill>
                <a:effectLst>
                  <a:outerShdw blurRad="38100" dist="38100" dir="2700000" algn="tl">
                    <a:srgbClr val="000000">
                      <a:alpha val="43137"/>
                    </a:srgbClr>
                  </a:outerShdw>
                </a:effectLst>
                <a:latin typeface="Maiandra GD" pitchFamily="34" charset="0"/>
              </a:endParaRPr>
            </a:p>
            <a:p>
              <a:pPr algn="ctr" defTabSz="770752" eaLnBrk="1" hangingPunct="1">
                <a:defRPr/>
              </a:pPr>
              <a:endParaRPr lang="en-US" sz="2000" dirty="0">
                <a:solidFill>
                  <a:schemeClr val="tx1"/>
                </a:solidFill>
                <a:effectLst>
                  <a:outerShdw blurRad="38100" dist="38100" dir="2700000" algn="tl">
                    <a:srgbClr val="000000">
                      <a:alpha val="43137"/>
                    </a:srgbClr>
                  </a:outerShdw>
                </a:effectLst>
                <a:latin typeface="Maiandra GD" pitchFamily="34" charset="0"/>
              </a:endParaRPr>
            </a:p>
          </p:txBody>
        </p:sp>
      </p:grpSp>
      <p:sp>
        <p:nvSpPr>
          <p:cNvPr id="4" name="Rectangle 3"/>
          <p:cNvSpPr/>
          <p:nvPr/>
        </p:nvSpPr>
        <p:spPr bwMode="auto">
          <a:xfrm>
            <a:off x="6581043" y="2663826"/>
            <a:ext cx="2195146" cy="765175"/>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bukti akuntabilitas </a:t>
            </a:r>
          </a:p>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kinerja organisasi</a:t>
            </a:r>
            <a:endParaRPr lang="en-US" sz="2000" dirty="0">
              <a:solidFill>
                <a:schemeClr val="tx1"/>
              </a:solidFill>
              <a:effectLst>
                <a:outerShdw blurRad="38100" dist="38100" dir="2700000" algn="tl">
                  <a:srgbClr val="000000">
                    <a:alpha val="43137"/>
                  </a:srgbClr>
                </a:outerShdw>
              </a:effectLst>
              <a:latin typeface="Maiandra GD" pitchFamily="34" charset="0"/>
            </a:endParaRPr>
          </a:p>
        </p:txBody>
      </p:sp>
      <p:sp>
        <p:nvSpPr>
          <p:cNvPr id="5" name="Rectangle 4"/>
          <p:cNvSpPr/>
          <p:nvPr/>
        </p:nvSpPr>
        <p:spPr bwMode="auto">
          <a:xfrm>
            <a:off x="3387970" y="344488"/>
            <a:ext cx="2159977" cy="844550"/>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tulung punggung </a:t>
            </a:r>
          </a:p>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organisasi</a:t>
            </a:r>
            <a:endParaRPr lang="en-US" sz="2000" dirty="0">
              <a:solidFill>
                <a:schemeClr val="tx1"/>
              </a:solidFill>
              <a:effectLst>
                <a:outerShdw blurRad="38100" dist="38100" dir="2700000" algn="tl">
                  <a:srgbClr val="000000">
                    <a:alpha val="43137"/>
                  </a:srgbClr>
                </a:outerShdw>
              </a:effectLst>
              <a:latin typeface="Maiandra GD" pitchFamily="34" charset="0"/>
            </a:endParaRPr>
          </a:p>
        </p:txBody>
      </p:sp>
      <p:sp>
        <p:nvSpPr>
          <p:cNvPr id="6" name="Rectangle 5"/>
          <p:cNvSpPr/>
          <p:nvPr/>
        </p:nvSpPr>
        <p:spPr bwMode="auto">
          <a:xfrm>
            <a:off x="6037384" y="1016001"/>
            <a:ext cx="2420815" cy="904875"/>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bukti akuntabilitas </a:t>
            </a:r>
          </a:p>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kinerja aparatur</a:t>
            </a:r>
            <a:endParaRPr lang="en-US" sz="2000" dirty="0">
              <a:solidFill>
                <a:schemeClr val="tx1"/>
              </a:solidFill>
              <a:effectLst>
                <a:outerShdw blurRad="38100" dist="38100" dir="2700000" algn="tl">
                  <a:srgbClr val="000000">
                    <a:alpha val="43137"/>
                  </a:srgbClr>
                </a:outerShdw>
              </a:effectLst>
              <a:latin typeface="Maiandra GD" pitchFamily="34" charset="0"/>
            </a:endParaRPr>
          </a:p>
        </p:txBody>
      </p:sp>
      <p:sp>
        <p:nvSpPr>
          <p:cNvPr id="7" name="Rectangle 6"/>
          <p:cNvSpPr/>
          <p:nvPr/>
        </p:nvSpPr>
        <p:spPr bwMode="auto">
          <a:xfrm>
            <a:off x="6575181" y="4213226"/>
            <a:ext cx="2055934" cy="608013"/>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latin typeface="Maiandra GD" pitchFamily="34" charset="0"/>
              </a:rPr>
              <a:t>aset organisasi</a:t>
            </a:r>
            <a:endParaRPr lang="en-US" sz="2000" dirty="0">
              <a:solidFill>
                <a:schemeClr val="tx1"/>
              </a:solidFill>
              <a:latin typeface="Maiandra GD" pitchFamily="34" charset="0"/>
            </a:endParaRPr>
          </a:p>
        </p:txBody>
      </p:sp>
      <p:sp>
        <p:nvSpPr>
          <p:cNvPr id="8" name="Rectangle 7"/>
          <p:cNvSpPr/>
          <p:nvPr/>
        </p:nvSpPr>
        <p:spPr bwMode="auto">
          <a:xfrm>
            <a:off x="5011616" y="5695950"/>
            <a:ext cx="1778977" cy="844550"/>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identitas </a:t>
            </a:r>
          </a:p>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organisasi</a:t>
            </a:r>
            <a:endParaRPr lang="en-US" sz="2000" dirty="0">
              <a:solidFill>
                <a:schemeClr val="tx1"/>
              </a:solidFill>
              <a:effectLst>
                <a:outerShdw blurRad="38100" dist="38100" dir="2700000" algn="tl">
                  <a:srgbClr val="000000">
                    <a:alpha val="43137"/>
                  </a:srgbClr>
                </a:outerShdw>
              </a:effectLst>
              <a:latin typeface="Maiandra GD" pitchFamily="34" charset="0"/>
            </a:endParaRPr>
          </a:p>
        </p:txBody>
      </p:sp>
      <p:sp>
        <p:nvSpPr>
          <p:cNvPr id="9" name="Rectangle 8"/>
          <p:cNvSpPr/>
          <p:nvPr/>
        </p:nvSpPr>
        <p:spPr bwMode="auto">
          <a:xfrm>
            <a:off x="260839" y="4395789"/>
            <a:ext cx="1963615" cy="555625"/>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bukti sejarah</a:t>
            </a:r>
            <a:endParaRPr lang="en-US" sz="2000" dirty="0">
              <a:solidFill>
                <a:schemeClr val="tx1"/>
              </a:solidFill>
              <a:effectLst>
                <a:outerShdw blurRad="38100" dist="38100" dir="2700000" algn="tl">
                  <a:srgbClr val="000000">
                    <a:alpha val="43137"/>
                  </a:srgbClr>
                </a:outerShdw>
              </a:effectLst>
              <a:latin typeface="Maiandra GD" pitchFamily="34" charset="0"/>
            </a:endParaRPr>
          </a:p>
        </p:txBody>
      </p:sp>
      <p:sp>
        <p:nvSpPr>
          <p:cNvPr id="10" name="Rectangle 9"/>
          <p:cNvSpPr/>
          <p:nvPr/>
        </p:nvSpPr>
        <p:spPr bwMode="auto">
          <a:xfrm>
            <a:off x="381001" y="1016000"/>
            <a:ext cx="2409092" cy="903288"/>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tulang punggung</a:t>
            </a:r>
            <a:endParaRPr lang="en-US" sz="2000" dirty="0">
              <a:solidFill>
                <a:schemeClr val="tx1"/>
              </a:solidFill>
              <a:effectLst>
                <a:outerShdw blurRad="38100" dist="38100" dir="2700000" algn="tl">
                  <a:srgbClr val="000000">
                    <a:alpha val="43137"/>
                  </a:srgbClr>
                </a:outerShdw>
              </a:effectLst>
              <a:latin typeface="Maiandra GD" pitchFamily="34" charset="0"/>
            </a:endParaRPr>
          </a:p>
          <a:p>
            <a:pPr algn="ctr" defTabSz="770752" eaLnBrk="1" hangingPunct="1">
              <a:defRPr/>
            </a:pPr>
            <a:r>
              <a:rPr lang="id-ID" sz="2000" dirty="0">
                <a:solidFill>
                  <a:schemeClr val="tx1"/>
                </a:solidFill>
                <a:effectLst>
                  <a:outerShdw blurRad="38100" dist="38100" dir="2700000" algn="tl">
                    <a:srgbClr val="000000">
                      <a:alpha val="43137"/>
                    </a:srgbClr>
                  </a:outerShdw>
                </a:effectLst>
                <a:latin typeface="Maiandra GD" pitchFamily="34" charset="0"/>
              </a:rPr>
              <a:t>manajemen</a:t>
            </a:r>
            <a:endParaRPr lang="en-US" sz="2000" dirty="0">
              <a:solidFill>
                <a:schemeClr val="tx1"/>
              </a:solidFill>
              <a:effectLst>
                <a:outerShdw blurRad="38100" dist="38100" dir="2700000" algn="tl">
                  <a:srgbClr val="000000">
                    <a:alpha val="43137"/>
                  </a:srgbClr>
                </a:outerShdw>
              </a:effectLst>
              <a:latin typeface="Maiandra GD" pitchFamily="34" charset="0"/>
            </a:endParaRPr>
          </a:p>
        </p:txBody>
      </p:sp>
      <p:sp>
        <p:nvSpPr>
          <p:cNvPr id="11" name="Rectangle 10"/>
          <p:cNvSpPr/>
          <p:nvPr/>
        </p:nvSpPr>
        <p:spPr bwMode="auto">
          <a:xfrm>
            <a:off x="381000" y="2552700"/>
            <a:ext cx="1843454" cy="781050"/>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latin typeface="Maiandra GD" pitchFamily="34" charset="0"/>
              </a:rPr>
              <a:t>memori </a:t>
            </a:r>
          </a:p>
          <a:p>
            <a:pPr algn="ctr" defTabSz="770752" eaLnBrk="1" hangingPunct="1">
              <a:defRPr/>
            </a:pPr>
            <a:r>
              <a:rPr lang="id-ID" sz="2000" dirty="0">
                <a:solidFill>
                  <a:schemeClr val="tx1"/>
                </a:solidFill>
                <a:latin typeface="Maiandra GD" pitchFamily="34" charset="0"/>
              </a:rPr>
              <a:t>organisasi</a:t>
            </a:r>
            <a:endParaRPr lang="en-US" sz="2000" dirty="0">
              <a:solidFill>
                <a:schemeClr val="tx1"/>
              </a:solidFill>
              <a:latin typeface="Maiandra GD" pitchFamily="34" charset="0"/>
            </a:endParaRPr>
          </a:p>
        </p:txBody>
      </p:sp>
      <p:sp>
        <p:nvSpPr>
          <p:cNvPr id="13" name="Rectangle 12"/>
          <p:cNvSpPr/>
          <p:nvPr/>
        </p:nvSpPr>
        <p:spPr bwMode="auto">
          <a:xfrm>
            <a:off x="2149720" y="5695950"/>
            <a:ext cx="2206869" cy="844550"/>
          </a:xfrm>
          <a:prstGeom prst="rect">
            <a:avLst/>
          </a:prstGeom>
          <a:solidFill>
            <a:srgbClr val="00B0F0"/>
          </a:solidFill>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wrap="none" lIns="77209" tIns="38605" rIns="77209" bIns="38605"/>
          <a:lstStyle/>
          <a:p>
            <a:pPr algn="ctr" defTabSz="770752" eaLnBrk="1" hangingPunct="1">
              <a:defRPr/>
            </a:pPr>
            <a:r>
              <a:rPr lang="id-ID" sz="2000" dirty="0">
                <a:solidFill>
                  <a:schemeClr val="tx1"/>
                </a:solidFill>
                <a:latin typeface="Maiandra GD" pitchFamily="34" charset="0"/>
              </a:rPr>
              <a:t>bukti sah</a:t>
            </a:r>
            <a:endParaRPr lang="en-US" sz="2000" dirty="0">
              <a:solidFill>
                <a:schemeClr val="tx1"/>
              </a:solidFill>
              <a:latin typeface="Maiandra GD" pitchFamily="34" charset="0"/>
            </a:endParaRPr>
          </a:p>
          <a:p>
            <a:pPr algn="ctr" defTabSz="770752" eaLnBrk="1" hangingPunct="1">
              <a:defRPr/>
            </a:pPr>
            <a:r>
              <a:rPr lang="id-ID" sz="2000" dirty="0">
                <a:solidFill>
                  <a:schemeClr val="tx1"/>
                </a:solidFill>
                <a:latin typeface="Maiandra GD" pitchFamily="34" charset="0"/>
              </a:rPr>
              <a:t>di pengadilan</a:t>
            </a:r>
            <a:endParaRPr lang="en-US" sz="2000" dirty="0">
              <a:solidFill>
                <a:schemeClr val="tx1"/>
              </a:solidFill>
              <a:latin typeface="Maiandra GD" pitchFamily="34" charset="0"/>
            </a:endParaRPr>
          </a:p>
        </p:txBody>
      </p:sp>
      <p:sp>
        <p:nvSpPr>
          <p:cNvPr id="40972" name="Left Arrow 13"/>
          <p:cNvSpPr>
            <a:spLocks noChangeArrowheads="1"/>
          </p:cNvSpPr>
          <p:nvPr/>
        </p:nvSpPr>
        <p:spPr bwMode="auto">
          <a:xfrm rot="5400000">
            <a:off x="4198633" y="1346994"/>
            <a:ext cx="544512" cy="723900"/>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
        <p:nvSpPr>
          <p:cNvPr id="40973" name="Left Arrow 14"/>
          <p:cNvSpPr>
            <a:spLocks noChangeArrowheads="1"/>
          </p:cNvSpPr>
          <p:nvPr/>
        </p:nvSpPr>
        <p:spPr bwMode="auto">
          <a:xfrm rot="2291214">
            <a:off x="2981510" y="1711024"/>
            <a:ext cx="639989" cy="725366"/>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
        <p:nvSpPr>
          <p:cNvPr id="40974" name="Left Arrow 15"/>
          <p:cNvSpPr>
            <a:spLocks noChangeArrowheads="1"/>
          </p:cNvSpPr>
          <p:nvPr/>
        </p:nvSpPr>
        <p:spPr bwMode="auto">
          <a:xfrm rot="939507">
            <a:off x="2304496" y="2727717"/>
            <a:ext cx="589424" cy="723900"/>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
        <p:nvSpPr>
          <p:cNvPr id="40975" name="Left Arrow 16"/>
          <p:cNvSpPr>
            <a:spLocks noChangeArrowheads="1"/>
          </p:cNvSpPr>
          <p:nvPr/>
        </p:nvSpPr>
        <p:spPr bwMode="auto">
          <a:xfrm rot="-1287690">
            <a:off x="2320770" y="4076133"/>
            <a:ext cx="618953" cy="723900"/>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
        <p:nvSpPr>
          <p:cNvPr id="40976" name="Left Arrow 17"/>
          <p:cNvSpPr>
            <a:spLocks noChangeArrowheads="1"/>
          </p:cNvSpPr>
          <p:nvPr/>
        </p:nvSpPr>
        <p:spPr bwMode="auto">
          <a:xfrm rot="8085759">
            <a:off x="5499379" y="1748104"/>
            <a:ext cx="543612" cy="723900"/>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
        <p:nvSpPr>
          <p:cNvPr id="40977" name="Left Arrow 18"/>
          <p:cNvSpPr>
            <a:spLocks noChangeArrowheads="1"/>
          </p:cNvSpPr>
          <p:nvPr/>
        </p:nvSpPr>
        <p:spPr bwMode="auto">
          <a:xfrm rot="10059320">
            <a:off x="5940976" y="2795682"/>
            <a:ext cx="569253" cy="723900"/>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rot="10800000"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
        <p:nvSpPr>
          <p:cNvPr id="40978" name="Left Arrow 19"/>
          <p:cNvSpPr>
            <a:spLocks noChangeArrowheads="1"/>
          </p:cNvSpPr>
          <p:nvPr/>
        </p:nvSpPr>
        <p:spPr bwMode="auto">
          <a:xfrm rot="-9806116">
            <a:off x="5952365" y="4024000"/>
            <a:ext cx="586003" cy="723900"/>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rot="10800000"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
        <p:nvSpPr>
          <p:cNvPr id="40979" name="Left Arrow 20"/>
          <p:cNvSpPr>
            <a:spLocks noChangeArrowheads="1"/>
          </p:cNvSpPr>
          <p:nvPr/>
        </p:nvSpPr>
        <p:spPr bwMode="auto">
          <a:xfrm rot="-6937081">
            <a:off x="5118347" y="4842342"/>
            <a:ext cx="585925" cy="723900"/>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rot="10800000"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
        <p:nvSpPr>
          <p:cNvPr id="40980" name="Left Arrow 21"/>
          <p:cNvSpPr>
            <a:spLocks noChangeArrowheads="1"/>
          </p:cNvSpPr>
          <p:nvPr/>
        </p:nvSpPr>
        <p:spPr bwMode="auto">
          <a:xfrm rot="-4275449">
            <a:off x="3177430" y="4866702"/>
            <a:ext cx="628648" cy="723900"/>
          </a:xfrm>
          <a:prstGeom prst="leftArrow">
            <a:avLst>
              <a:gd name="adj1" fmla="val 50000"/>
              <a:gd name="adj2" fmla="val 50000"/>
            </a:avLst>
          </a:prstGeom>
          <a:gradFill rotWithShape="1">
            <a:gsLst>
              <a:gs pos="0">
                <a:srgbClr val="A0A000"/>
              </a:gs>
              <a:gs pos="50000">
                <a:srgbClr val="E6E600"/>
              </a:gs>
              <a:gs pos="100000">
                <a:srgbClr val="FFFF00"/>
              </a:gs>
            </a:gsLst>
            <a:lin ang="10800000" scaled="1"/>
          </a:gradFill>
          <a:ln w="19050" algn="ctr">
            <a:solidFill>
              <a:srgbClr val="000000"/>
            </a:solidFill>
            <a:round/>
            <a:headEnd/>
            <a:tailEnd/>
          </a:ln>
        </p:spPr>
        <p:txBody>
          <a:bodyPr rot="10800000" wrap="none" lIns="77209" tIns="38605" rIns="77209" bIns="38605"/>
          <a:lstStyle>
            <a:lvl1pPr defTabSz="768350">
              <a:spcBef>
                <a:spcPts val="2000"/>
              </a:spcBef>
              <a:buClr>
                <a:schemeClr val="accent1"/>
              </a:buClr>
              <a:buSzPct val="90000"/>
              <a:buFont typeface="Wingdings 2" panose="05020102010507070707" pitchFamily="18" charset="2"/>
              <a:buChar char=""/>
              <a:defRPr sz="2200">
                <a:solidFill>
                  <a:srgbClr val="174576"/>
                </a:solidFill>
                <a:latin typeface="Corbel" panose="020B0503020204020204" pitchFamily="34" charset="0"/>
              </a:defRPr>
            </a:lvl1pPr>
            <a:lvl2pPr marL="742950" indent="-285750" defTabSz="768350">
              <a:spcBef>
                <a:spcPts val="600"/>
              </a:spcBef>
              <a:buClr>
                <a:schemeClr val="accent1"/>
              </a:buClr>
              <a:buSzPct val="90000"/>
              <a:buFont typeface="Wingdings 2" panose="05020102010507070707" pitchFamily="18" charset="2"/>
              <a:buChar char=""/>
              <a:defRPr sz="2000">
                <a:solidFill>
                  <a:srgbClr val="174576"/>
                </a:solidFill>
                <a:latin typeface="Corbel" panose="020B0503020204020204" pitchFamily="34" charset="0"/>
              </a:defRPr>
            </a:lvl2pPr>
            <a:lvl3pPr marL="11430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3pPr>
            <a:lvl4pPr marL="16002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4pPr>
            <a:lvl5pPr marL="2057400" indent="-228600" defTabSz="768350">
              <a:spcBef>
                <a:spcPts val="600"/>
              </a:spcBef>
              <a:buClr>
                <a:schemeClr val="accent1"/>
              </a:buClr>
              <a:buSzPct val="90000"/>
              <a:buFont typeface="Wingdings 2" panose="05020102010507070707" pitchFamily="18" charset="2"/>
              <a:buChar char=""/>
              <a:defRPr>
                <a:solidFill>
                  <a:srgbClr val="174576"/>
                </a:solidFill>
                <a:latin typeface="Corbel" panose="020B0503020204020204" pitchFamily="34" charset="0"/>
              </a:defRPr>
            </a:lvl5pPr>
            <a:lvl6pPr marL="25146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6pPr>
            <a:lvl7pPr marL="29718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7pPr>
            <a:lvl8pPr marL="34290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8pPr>
            <a:lvl9pPr marL="3886200" indent="-228600" defTabSz="768350" eaLnBrk="0" fontAlgn="base" hangingPunct="0">
              <a:spcBef>
                <a:spcPts val="600"/>
              </a:spcBef>
              <a:spcAft>
                <a:spcPct val="0"/>
              </a:spcAft>
              <a:buClr>
                <a:schemeClr val="accent1"/>
              </a:buClr>
              <a:buSzPct val="90000"/>
              <a:buFont typeface="Wingdings 2" panose="05020102010507070707" pitchFamily="18" charset="2"/>
              <a:buChar char=""/>
              <a:defRPr>
                <a:solidFill>
                  <a:srgbClr val="174576"/>
                </a:solidFill>
                <a:latin typeface="Corbel" panose="020B0503020204020204" pitchFamily="34" charset="0"/>
              </a:defRPr>
            </a:lvl9pPr>
          </a:lstStyle>
          <a:p>
            <a:pPr algn="ctr" eaLnBrk="1" hangingPunct="1">
              <a:spcBef>
                <a:spcPct val="0"/>
              </a:spcBef>
              <a:buClrTx/>
              <a:buSzTx/>
              <a:buFontTx/>
              <a:buNone/>
            </a:pPr>
            <a:endParaRPr lang="id-ID" altLang="id-ID">
              <a:solidFill>
                <a:schemeClr val="tx1"/>
              </a:solidFill>
              <a:latin typeface="Tahoma" panose="020B0604030504040204" pitchFamily="34" charset="0"/>
            </a:endParaRPr>
          </a:p>
        </p:txBody>
      </p:sp>
    </p:spTree>
    <p:extLst>
      <p:ext uri="{BB962C8B-B14F-4D97-AF65-F5344CB8AC3E}">
        <p14:creationId xmlns:p14="http://schemas.microsoft.com/office/powerpoint/2010/main" val="162173676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76200" y="3206453"/>
            <a:ext cx="1648476" cy="954731"/>
          </a:xfrm>
          <a:prstGeom prst="flowChartAlternateProcess">
            <a:avLst/>
          </a:prstGeom>
          <a:solidFill>
            <a:schemeClr val="accent2">
              <a:lumMod val="20000"/>
              <a:lumOff val="80000"/>
            </a:schemeClr>
          </a:solid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a:solidFill>
                  <a:schemeClr val="accent1">
                    <a:lumMod val="50000"/>
                  </a:schemeClr>
                </a:solidFill>
                <a:latin typeface="Berlin Sans FB" panose="020E0602020502020306" pitchFamily="34" charset="0"/>
              </a:rPr>
              <a:t>ASPEK PENGOLAHAN ARSIP DINAMIS</a:t>
            </a:r>
          </a:p>
        </p:txBody>
      </p:sp>
      <p:sp>
        <p:nvSpPr>
          <p:cNvPr id="5" name="Flowchart: Alternate Process 4"/>
          <p:cNvSpPr/>
          <p:nvPr/>
        </p:nvSpPr>
        <p:spPr>
          <a:xfrm>
            <a:off x="2494720" y="1710366"/>
            <a:ext cx="1807389" cy="464457"/>
          </a:xfrm>
          <a:prstGeom prst="flowChartAlternateProcess">
            <a:avLst/>
          </a:prstGeom>
          <a:solidFill>
            <a:schemeClr val="bg2"/>
          </a:solidFill>
          <a:ln w="254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dirty="0">
                <a:solidFill>
                  <a:schemeClr val="accent1">
                    <a:lumMod val="50000"/>
                  </a:schemeClr>
                </a:solidFill>
              </a:rPr>
              <a:t>1. PENCIPTAAN</a:t>
            </a:r>
          </a:p>
        </p:txBody>
      </p:sp>
      <p:cxnSp>
        <p:nvCxnSpPr>
          <p:cNvPr id="7" name="Straight Arrow Connector 6"/>
          <p:cNvCxnSpPr>
            <a:cxnSpLocks/>
            <a:stCxn id="4" idx="3"/>
            <a:endCxn id="5" idx="1"/>
          </p:cNvCxnSpPr>
          <p:nvPr/>
        </p:nvCxnSpPr>
        <p:spPr>
          <a:xfrm flipV="1">
            <a:off x="1724676" y="1942595"/>
            <a:ext cx="770044" cy="1741224"/>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1331135" y="363699"/>
            <a:ext cx="6858000" cy="83818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d-ID" sz="2800" b="1" dirty="0">
                <a:solidFill>
                  <a:schemeClr val="tx1">
                    <a:lumMod val="75000"/>
                    <a:lumOff val="25000"/>
                  </a:schemeClr>
                </a:solidFill>
                <a:effectLst>
                  <a:outerShdw blurRad="38100" dist="38100" dir="2700000" algn="tl">
                    <a:srgbClr val="000000">
                      <a:alpha val="43137"/>
                    </a:srgbClr>
                  </a:outerShdw>
                </a:effectLst>
                <a:latin typeface="Berlin Sans FB" panose="020E0602020502020306" pitchFamily="34" charset="0"/>
              </a:rPr>
              <a:t>Unit Pengolah (Bidang/Bagian) ...</a:t>
            </a:r>
          </a:p>
          <a:p>
            <a:pPr algn="ctr"/>
            <a:r>
              <a:rPr lang="id-ID" sz="2800" b="1" dirty="0">
                <a:solidFill>
                  <a:schemeClr val="tx1">
                    <a:lumMod val="75000"/>
                    <a:lumOff val="25000"/>
                  </a:schemeClr>
                </a:solidFill>
                <a:effectLst>
                  <a:outerShdw blurRad="38100" dist="38100" dir="2700000" algn="tl">
                    <a:srgbClr val="000000">
                      <a:alpha val="43137"/>
                    </a:srgbClr>
                  </a:outerShdw>
                </a:effectLst>
                <a:latin typeface="Berlin Sans FB" panose="020E0602020502020306" pitchFamily="34" charset="0"/>
              </a:rPr>
              <a:t>ASPEK PENGOLAHAN ARSIP DINAMIS</a:t>
            </a:r>
            <a:endParaRPr lang="id-ID" sz="4800" b="1" dirty="0">
              <a:solidFill>
                <a:schemeClr val="tx1">
                  <a:lumMod val="75000"/>
                  <a:lumOff val="25000"/>
                </a:schemeClr>
              </a:solidFill>
              <a:effectLst>
                <a:outerShdw blurRad="38100" dist="38100" dir="2700000" algn="tl">
                  <a:srgbClr val="000000">
                    <a:alpha val="43137"/>
                  </a:srgbClr>
                </a:outerShdw>
              </a:effectLst>
              <a:latin typeface="Berlin Sans FB" panose="020E0602020502020306" pitchFamily="34" charset="0"/>
            </a:endParaRPr>
          </a:p>
        </p:txBody>
      </p:sp>
      <p:cxnSp>
        <p:nvCxnSpPr>
          <p:cNvPr id="9" name="Straight Arrow Connector 8"/>
          <p:cNvCxnSpPr>
            <a:cxnSpLocks/>
            <a:stCxn id="4" idx="3"/>
            <a:endCxn id="27" idx="1"/>
          </p:cNvCxnSpPr>
          <p:nvPr/>
        </p:nvCxnSpPr>
        <p:spPr>
          <a:xfrm>
            <a:off x="1724676" y="3683819"/>
            <a:ext cx="770045" cy="1824033"/>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a:stCxn id="4" idx="3"/>
            <a:endCxn id="25" idx="1"/>
          </p:cNvCxnSpPr>
          <p:nvPr/>
        </p:nvCxnSpPr>
        <p:spPr>
          <a:xfrm flipV="1">
            <a:off x="1724676" y="2851684"/>
            <a:ext cx="770045" cy="832135"/>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a:stCxn id="4" idx="3"/>
            <a:endCxn id="26" idx="1"/>
          </p:cNvCxnSpPr>
          <p:nvPr/>
        </p:nvCxnSpPr>
        <p:spPr>
          <a:xfrm>
            <a:off x="1724676" y="3683819"/>
            <a:ext cx="637524" cy="376908"/>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p:cNvSpPr/>
          <p:nvPr/>
        </p:nvSpPr>
        <p:spPr>
          <a:xfrm>
            <a:off x="2494721" y="2619455"/>
            <a:ext cx="1818390" cy="464457"/>
          </a:xfrm>
          <a:prstGeom prst="flowChartAlternateProcess">
            <a:avLst/>
          </a:prstGeom>
          <a:solidFill>
            <a:schemeClr val="bg2">
              <a:lumMod val="90000"/>
            </a:schemeClr>
          </a:solidFill>
          <a:ln w="254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dirty="0">
                <a:solidFill>
                  <a:schemeClr val="accent1">
                    <a:lumMod val="50000"/>
                  </a:schemeClr>
                </a:solidFill>
              </a:rPr>
              <a:t>2. PENGGUNAAN</a:t>
            </a:r>
          </a:p>
        </p:txBody>
      </p:sp>
      <p:sp>
        <p:nvSpPr>
          <p:cNvPr id="26" name="Flowchart: Alternate Process 25"/>
          <p:cNvSpPr/>
          <p:nvPr/>
        </p:nvSpPr>
        <p:spPr>
          <a:xfrm>
            <a:off x="2362200" y="3760774"/>
            <a:ext cx="1981200" cy="599906"/>
          </a:xfrm>
          <a:prstGeom prst="flowChartAlternateProcess">
            <a:avLst/>
          </a:prstGeom>
          <a:solidFill>
            <a:schemeClr val="accent2">
              <a:lumMod val="20000"/>
              <a:lumOff val="80000"/>
            </a:schemeClr>
          </a:solidFill>
          <a:ln w="254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a:solidFill>
                  <a:schemeClr val="tx1">
                    <a:lumMod val="75000"/>
                    <a:lumOff val="25000"/>
                  </a:schemeClr>
                </a:solidFill>
              </a:rPr>
              <a:t>3. PEMELIHARAAN</a:t>
            </a:r>
          </a:p>
        </p:txBody>
      </p:sp>
      <p:sp>
        <p:nvSpPr>
          <p:cNvPr id="27" name="Flowchart: Alternate Process 26"/>
          <p:cNvSpPr/>
          <p:nvPr/>
        </p:nvSpPr>
        <p:spPr>
          <a:xfrm>
            <a:off x="2494721" y="5275623"/>
            <a:ext cx="1818389" cy="464457"/>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1600" b="1" dirty="0">
                <a:solidFill>
                  <a:schemeClr val="tx1"/>
                </a:solidFill>
              </a:rPr>
              <a:t>4. PENYUSUTAN</a:t>
            </a:r>
          </a:p>
        </p:txBody>
      </p:sp>
      <p:cxnSp>
        <p:nvCxnSpPr>
          <p:cNvPr id="36" name="Straight Arrow Connector 35"/>
          <p:cNvCxnSpPr>
            <a:cxnSpLocks/>
            <a:stCxn id="26" idx="3"/>
            <a:endCxn id="24" idx="1"/>
          </p:cNvCxnSpPr>
          <p:nvPr/>
        </p:nvCxnSpPr>
        <p:spPr>
          <a:xfrm>
            <a:off x="4343400" y="4060727"/>
            <a:ext cx="216412" cy="518443"/>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cxnSpLocks/>
            <a:stCxn id="26" idx="3"/>
            <a:endCxn id="28" idx="1"/>
          </p:cNvCxnSpPr>
          <p:nvPr/>
        </p:nvCxnSpPr>
        <p:spPr>
          <a:xfrm>
            <a:off x="4343400" y="4060727"/>
            <a:ext cx="248949" cy="1679618"/>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Flowchart: Alternate Process 39"/>
          <p:cNvSpPr/>
          <p:nvPr/>
        </p:nvSpPr>
        <p:spPr>
          <a:xfrm>
            <a:off x="4527510" y="1706592"/>
            <a:ext cx="1423782" cy="464457"/>
          </a:xfrm>
          <a:prstGeom prst="flowChartAlternateProcess">
            <a:avLst/>
          </a:prstGeom>
          <a:solidFill>
            <a:schemeClr val="accent3">
              <a:lumMod val="20000"/>
              <a:lumOff val="80000"/>
            </a:schemeClr>
          </a:solidFill>
          <a:ln w="254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200" b="1" dirty="0">
                <a:solidFill>
                  <a:schemeClr val="tx1">
                    <a:lumMod val="75000"/>
                    <a:lumOff val="25000"/>
                  </a:schemeClr>
                </a:solidFill>
                <a:latin typeface="Arial" panose="020B0604020202020204" pitchFamily="34" charset="0"/>
                <a:cs typeface="Arial" panose="020B0604020202020204" pitchFamily="34" charset="0"/>
              </a:rPr>
              <a:t>1. Pemberkasan</a:t>
            </a:r>
          </a:p>
        </p:txBody>
      </p:sp>
      <p:sp>
        <p:nvSpPr>
          <p:cNvPr id="17" name="Rectangle 16"/>
          <p:cNvSpPr/>
          <p:nvPr/>
        </p:nvSpPr>
        <p:spPr>
          <a:xfrm>
            <a:off x="6240824" y="1307902"/>
            <a:ext cx="2903175" cy="1311553"/>
          </a:xfrm>
          <a:prstGeom prst="rect">
            <a:avLst/>
          </a:prstGeom>
          <a:solidFill>
            <a:schemeClr val="bg2"/>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Pemberkasan arsip sesuai klasifikasi, menyusun daftar arsip aktif.</a:t>
            </a:r>
          </a:p>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Penyusunan terdiri dr daftar berkas dan daftar isi berkas atau daftar arsip aktif</a:t>
            </a:r>
          </a:p>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Menyampaikan ke UK setelah 6 bln selesai kegiatan</a:t>
            </a:r>
          </a:p>
        </p:txBody>
      </p:sp>
      <p:sp>
        <p:nvSpPr>
          <p:cNvPr id="29" name="Rectangle 28"/>
          <p:cNvSpPr/>
          <p:nvPr/>
        </p:nvSpPr>
        <p:spPr>
          <a:xfrm>
            <a:off x="6240825" y="5221508"/>
            <a:ext cx="2719301" cy="1224920"/>
          </a:xfrm>
          <a:prstGeom prst="rect">
            <a:avLst/>
          </a:prstGeom>
          <a:solidFill>
            <a:schemeClr val="bg2"/>
          </a:solidFill>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Unit pengolah menyimpan arsip vital</a:t>
            </a:r>
          </a:p>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Identifikasi arsip vital, perlindungan/ pengamanan </a:t>
            </a:r>
          </a:p>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Pembuatan Daftar Arsip Vital dan Terjaga</a:t>
            </a:r>
          </a:p>
        </p:txBody>
      </p:sp>
      <p:sp>
        <p:nvSpPr>
          <p:cNvPr id="23" name="Flowchart: Alternate Process 22"/>
          <p:cNvSpPr/>
          <p:nvPr/>
        </p:nvSpPr>
        <p:spPr>
          <a:xfrm>
            <a:off x="4550704" y="2701309"/>
            <a:ext cx="1373018" cy="464457"/>
          </a:xfrm>
          <a:prstGeom prst="flowChartAlternateProcess">
            <a:avLst/>
          </a:prstGeom>
          <a:solidFill>
            <a:schemeClr val="accent3">
              <a:lumMod val="20000"/>
              <a:lumOff val="80000"/>
            </a:schemeClr>
          </a:solidFill>
          <a:ln w="254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100" b="1" dirty="0">
                <a:solidFill>
                  <a:schemeClr val="tx1">
                    <a:lumMod val="65000"/>
                    <a:lumOff val="35000"/>
                  </a:schemeClr>
                </a:solidFill>
                <a:latin typeface="Arial" panose="020B0604020202020204" pitchFamily="34" charset="0"/>
                <a:cs typeface="Arial" panose="020B0604020202020204" pitchFamily="34" charset="0"/>
              </a:rPr>
              <a:t>2. Penyimpanan</a:t>
            </a:r>
          </a:p>
        </p:txBody>
      </p:sp>
      <p:sp>
        <p:nvSpPr>
          <p:cNvPr id="24" name="Flowchart: Alternate Process 23"/>
          <p:cNvSpPr/>
          <p:nvPr/>
        </p:nvSpPr>
        <p:spPr>
          <a:xfrm>
            <a:off x="4559812" y="4346941"/>
            <a:ext cx="1363910" cy="464457"/>
          </a:xfrm>
          <a:prstGeom prst="flowChartAlternateProcess">
            <a:avLst/>
          </a:prstGeom>
          <a:solidFill>
            <a:schemeClr val="accent3">
              <a:lumMod val="20000"/>
              <a:lumOff val="80000"/>
            </a:schemeClr>
          </a:solidFill>
          <a:ln w="254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200" b="1" dirty="0">
                <a:solidFill>
                  <a:schemeClr val="tx1">
                    <a:lumMod val="65000"/>
                    <a:lumOff val="35000"/>
                  </a:schemeClr>
                </a:solidFill>
                <a:latin typeface="Arial" panose="020B0604020202020204" pitchFamily="34" charset="0"/>
                <a:cs typeface="Arial" panose="020B0604020202020204" pitchFamily="34" charset="0"/>
              </a:rPr>
              <a:t>3. Alih Media Arsip Aktif</a:t>
            </a:r>
          </a:p>
        </p:txBody>
      </p:sp>
      <p:sp>
        <p:nvSpPr>
          <p:cNvPr id="28" name="Flowchart: Alternate Process 27"/>
          <p:cNvSpPr/>
          <p:nvPr/>
        </p:nvSpPr>
        <p:spPr>
          <a:xfrm>
            <a:off x="4592349" y="5428762"/>
            <a:ext cx="1331373" cy="623166"/>
          </a:xfrm>
          <a:prstGeom prst="flowChartAlternateProcess">
            <a:avLst/>
          </a:prstGeom>
          <a:solidFill>
            <a:schemeClr val="accent3">
              <a:lumMod val="20000"/>
              <a:lumOff val="80000"/>
            </a:schemeClr>
          </a:solidFill>
          <a:ln w="254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100" b="1" dirty="0">
                <a:solidFill>
                  <a:schemeClr val="tx1">
                    <a:lumMod val="65000"/>
                    <a:lumOff val="35000"/>
                  </a:schemeClr>
                </a:solidFill>
                <a:latin typeface="Arial" panose="020B0604020202020204" pitchFamily="34" charset="0"/>
                <a:cs typeface="Arial" panose="020B0604020202020204" pitchFamily="34" charset="0"/>
              </a:rPr>
              <a:t>4. Pemeliharaan Arsip Vital dan Terjaga</a:t>
            </a:r>
          </a:p>
        </p:txBody>
      </p:sp>
      <p:cxnSp>
        <p:nvCxnSpPr>
          <p:cNvPr id="31" name="Straight Arrow Connector 30"/>
          <p:cNvCxnSpPr>
            <a:cxnSpLocks/>
            <a:stCxn id="26" idx="3"/>
            <a:endCxn id="40" idx="1"/>
          </p:cNvCxnSpPr>
          <p:nvPr/>
        </p:nvCxnSpPr>
        <p:spPr>
          <a:xfrm flipV="1">
            <a:off x="4343400" y="1938821"/>
            <a:ext cx="184110" cy="2121906"/>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cxnSpLocks/>
            <a:stCxn id="26" idx="3"/>
            <a:endCxn id="23" idx="1"/>
          </p:cNvCxnSpPr>
          <p:nvPr/>
        </p:nvCxnSpPr>
        <p:spPr>
          <a:xfrm flipV="1">
            <a:off x="4343400" y="2933538"/>
            <a:ext cx="207304" cy="1127189"/>
          </a:xfrm>
          <a:prstGeom prst="straightConnector1">
            <a:avLst/>
          </a:prstGeom>
          <a:ln w="28575">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Right Arrow 34"/>
          <p:cNvSpPr/>
          <p:nvPr/>
        </p:nvSpPr>
        <p:spPr>
          <a:xfrm>
            <a:off x="6076357" y="1794556"/>
            <a:ext cx="248243" cy="2322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Rectangle 36"/>
          <p:cNvSpPr/>
          <p:nvPr/>
        </p:nvSpPr>
        <p:spPr>
          <a:xfrm>
            <a:off x="6240825" y="2701309"/>
            <a:ext cx="2734210" cy="1200769"/>
          </a:xfrm>
          <a:prstGeom prst="rect">
            <a:avLst/>
          </a:prstGeom>
          <a:solidFill>
            <a:schemeClr val="accent2">
              <a:lumMod val="20000"/>
              <a:lumOff val="80000"/>
            </a:schemeClr>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Arsip yg disimpan terdaftar dlm arsip aktif</a:t>
            </a:r>
          </a:p>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Arsip disimpan tidak melewati retensi arsif aktif sesuai JRA</a:t>
            </a:r>
          </a:p>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Tempat penyimpanan memadai</a:t>
            </a:r>
          </a:p>
        </p:txBody>
      </p:sp>
      <p:sp>
        <p:nvSpPr>
          <p:cNvPr id="39" name="Right Arrow 38"/>
          <p:cNvSpPr/>
          <p:nvPr/>
        </p:nvSpPr>
        <p:spPr>
          <a:xfrm>
            <a:off x="5954011" y="2804335"/>
            <a:ext cx="248243" cy="2322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 name="Rectangle 40"/>
          <p:cNvSpPr/>
          <p:nvPr/>
        </p:nvSpPr>
        <p:spPr>
          <a:xfrm>
            <a:off x="6240825" y="4138583"/>
            <a:ext cx="2719301" cy="881171"/>
          </a:xfrm>
          <a:prstGeom prst="rect">
            <a:avLst/>
          </a:prstGeom>
          <a:solidFill>
            <a:schemeClr val="bg2"/>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Unit pengolah melakukan alih media</a:t>
            </a:r>
          </a:p>
          <a:p>
            <a:pPr marL="285750" indent="-285750">
              <a:buFont typeface="Wingdings" panose="05000000000000000000" pitchFamily="2" charset="2"/>
              <a:buChar char="Ø"/>
            </a:pPr>
            <a:r>
              <a:rPr lang="id-ID" sz="1100" dirty="0">
                <a:solidFill>
                  <a:schemeClr val="tx1"/>
                </a:solidFill>
                <a:latin typeface="Arial" panose="020B0604020202020204" pitchFamily="34" charset="0"/>
                <a:cs typeface="Arial" panose="020B0604020202020204" pitchFamily="34" charset="0"/>
              </a:rPr>
              <a:t>Alih media arsip aktif dibuat BA dan daftar arsip yg dialih media dan tersusun</a:t>
            </a:r>
          </a:p>
        </p:txBody>
      </p:sp>
      <p:sp>
        <p:nvSpPr>
          <p:cNvPr id="42" name="Right Arrow 41"/>
          <p:cNvSpPr/>
          <p:nvPr/>
        </p:nvSpPr>
        <p:spPr>
          <a:xfrm>
            <a:off x="5953542" y="4463056"/>
            <a:ext cx="248243" cy="2322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4" name="Right Arrow 43"/>
          <p:cNvSpPr/>
          <p:nvPr/>
        </p:nvSpPr>
        <p:spPr>
          <a:xfrm>
            <a:off x="5954010" y="5601740"/>
            <a:ext cx="248243" cy="2322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Slide Number Placeholder 2">
            <a:extLst>
              <a:ext uri="{FF2B5EF4-FFF2-40B4-BE49-F238E27FC236}">
                <a16:creationId xmlns:a16="http://schemas.microsoft.com/office/drawing/2014/main" id="{78602563-8A76-47D6-AE71-6BBDD9601A8B}"/>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676967923"/>
      </p:ext>
    </p:extLst>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457200"/>
            <a:ext cx="5715000" cy="868362"/>
          </a:xfrm>
        </p:spPr>
        <p:txBody>
          <a:bodyPr>
            <a:normAutofit fontScale="90000"/>
          </a:bodyPr>
          <a:lstStyle/>
          <a:p>
            <a:pPr lvl="0"/>
            <a:br>
              <a:rPr lang="en-US" b="1" dirty="0">
                <a:solidFill>
                  <a:srgbClr val="000000"/>
                </a:solidFill>
              </a:rPr>
            </a:br>
            <a:endParaRPr lang="en-US" dirty="0"/>
          </a:p>
        </p:txBody>
      </p:sp>
      <p:sp>
        <p:nvSpPr>
          <p:cNvPr id="3" name="Content Placeholder 2"/>
          <p:cNvSpPr>
            <a:spLocks noGrp="1"/>
          </p:cNvSpPr>
          <p:nvPr>
            <p:ph idx="1"/>
          </p:nvPr>
        </p:nvSpPr>
        <p:spPr>
          <a:xfrm>
            <a:off x="2362200" y="533401"/>
            <a:ext cx="4648200" cy="1600199"/>
          </a:xfrm>
        </p:spPr>
        <p:txBody>
          <a:bodyPr/>
          <a:lstStyle/>
          <a:p>
            <a:pPr>
              <a:buNone/>
            </a:pPr>
            <a:endParaRPr lang="en-US" sz="4400" b="1" dirty="0">
              <a:solidFill>
                <a:srgbClr val="000000"/>
              </a:solidFill>
            </a:endParaRPr>
          </a:p>
          <a:p>
            <a:pPr lvl="0"/>
            <a:endParaRPr lang="en-US" sz="4400" b="1" dirty="0">
              <a:solidFill>
                <a:srgbClr val="000000"/>
              </a:solidFill>
            </a:endParaRPr>
          </a:p>
          <a:p>
            <a:endParaRPr lang="en-US" dirty="0"/>
          </a:p>
        </p:txBody>
      </p:sp>
      <p:sp>
        <p:nvSpPr>
          <p:cNvPr id="8" name="Oval 7"/>
          <p:cNvSpPr/>
          <p:nvPr/>
        </p:nvSpPr>
        <p:spPr>
          <a:xfrm>
            <a:off x="2286000" y="762000"/>
            <a:ext cx="43434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pitchFamily="34" charset="0"/>
                <a:cs typeface="Arial" pitchFamily="34" charset="0"/>
              </a:rPr>
              <a:t>PENYUSUTAN</a:t>
            </a:r>
          </a:p>
        </p:txBody>
      </p:sp>
      <p:sp>
        <p:nvSpPr>
          <p:cNvPr id="17" name="Rounded Rectangle 16"/>
          <p:cNvSpPr/>
          <p:nvPr/>
        </p:nvSpPr>
        <p:spPr>
          <a:xfrm>
            <a:off x="381000" y="3657600"/>
            <a:ext cx="2286000" cy="1295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PEMINDAHAN</a:t>
            </a:r>
          </a:p>
        </p:txBody>
      </p:sp>
      <p:sp>
        <p:nvSpPr>
          <p:cNvPr id="19" name="Rounded Rectangle 18"/>
          <p:cNvSpPr/>
          <p:nvPr/>
        </p:nvSpPr>
        <p:spPr>
          <a:xfrm>
            <a:off x="6172200" y="3657600"/>
            <a:ext cx="2286000" cy="1295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PEMUSNAHAN</a:t>
            </a:r>
          </a:p>
        </p:txBody>
      </p:sp>
      <p:sp>
        <p:nvSpPr>
          <p:cNvPr id="20" name="Rounded Rectangle 19"/>
          <p:cNvSpPr/>
          <p:nvPr/>
        </p:nvSpPr>
        <p:spPr>
          <a:xfrm>
            <a:off x="3352800" y="3657600"/>
            <a:ext cx="2286000" cy="1295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a:t>PENYERAHAN</a:t>
            </a:r>
          </a:p>
        </p:txBody>
      </p:sp>
      <p:cxnSp>
        <p:nvCxnSpPr>
          <p:cNvPr id="22" name="Straight Arrow Connector 21"/>
          <p:cNvCxnSpPr/>
          <p:nvPr/>
        </p:nvCxnSpPr>
        <p:spPr>
          <a:xfrm flipH="1">
            <a:off x="1371600" y="1828800"/>
            <a:ext cx="2057400" cy="1828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cxnSpLocks/>
          </p:cNvCxnSpPr>
          <p:nvPr/>
        </p:nvCxnSpPr>
        <p:spPr>
          <a:xfrm flipH="1">
            <a:off x="4376057" y="1905000"/>
            <a:ext cx="43543" cy="18941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5486400" y="1828800"/>
            <a:ext cx="19812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669</TotalTime>
  <Words>1230</Words>
  <Application>Microsoft Office PowerPoint</Application>
  <PresentationFormat>On-screen Show (4:3)</PresentationFormat>
  <Paragraphs>174</Paragraphs>
  <Slides>20</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Algerian</vt:lpstr>
      <vt:lpstr>Arial</vt:lpstr>
      <vt:lpstr>Arial Black</vt:lpstr>
      <vt:lpstr>Berlin Sans FB</vt:lpstr>
      <vt:lpstr>Calibri</vt:lpstr>
      <vt:lpstr>Impact</vt:lpstr>
      <vt:lpstr>Maiandra GD</vt:lpstr>
      <vt:lpstr>Tahoma</vt:lpstr>
      <vt:lpstr>Times New Roman</vt:lpstr>
      <vt:lpstr>Trebuchet MS</vt:lpstr>
      <vt:lpstr>Wingdings</vt:lpstr>
      <vt:lpstr>Wingdings 3</vt:lpstr>
      <vt:lpstr>Facet</vt:lpstr>
      <vt:lpstr> </vt:lpstr>
      <vt:lpstr>Biodata </vt:lpstr>
      <vt:lpstr>Riwayat Jabatan</vt:lpstr>
      <vt:lpstr>DIKLAT DAN BIMTEK KEARSIPAN  YANG DIIKUTI </vt:lpstr>
      <vt:lpstr>PowerPoint Presentation</vt:lpstr>
      <vt:lpstr>Dasar Hukum</vt:lpstr>
      <vt:lpstr>PowerPoint Presentation</vt:lpstr>
      <vt:lpstr>PowerPoint Presentation</vt:lpstr>
      <vt:lpstr> </vt:lpstr>
      <vt:lpstr>PENYERAHAN ARSIP STATIS ( ARSIP YANG MEMILIKI NILAI KESEJARAHAN ) </vt:lpstr>
      <vt:lpstr>PowerPoint Presentation</vt:lpstr>
      <vt:lpstr>ARSIP STATIS </vt:lpstr>
      <vt:lpstr>ALUR PENGELOLAAN ARSIP  STATIS </vt:lpstr>
      <vt:lpstr>PowerPoint Presentation</vt:lpstr>
      <vt:lpstr>JENIS ARSIP YANG  DIPERTIMBANGKAN statis</vt:lpstr>
      <vt:lpstr>PowerPoint Presentation</vt:lpstr>
      <vt:lpstr>PowerPoint Presentation</vt:lpstr>
      <vt:lpstr>ARSIP KERTAS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ASUS</dc:creator>
  <cp:lastModifiedBy>az za</cp:lastModifiedBy>
  <cp:revision>317</cp:revision>
  <dcterms:created xsi:type="dcterms:W3CDTF">2021-04-07T13:34:52Z</dcterms:created>
  <dcterms:modified xsi:type="dcterms:W3CDTF">2025-11-25T06:58:57Z</dcterms:modified>
</cp:coreProperties>
</file>