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257" r:id="rId3"/>
    <p:sldId id="272" r:id="rId4"/>
    <p:sldId id="274" r:id="rId5"/>
    <p:sldId id="275" r:id="rId6"/>
    <p:sldId id="276" r:id="rId7"/>
    <p:sldId id="258" r:id="rId8"/>
    <p:sldId id="273" r:id="rId9"/>
    <p:sldId id="299" r:id="rId10"/>
    <p:sldId id="279" r:id="rId11"/>
    <p:sldId id="288" r:id="rId12"/>
    <p:sldId id="287" r:id="rId13"/>
    <p:sldId id="281" r:id="rId14"/>
    <p:sldId id="282" r:id="rId15"/>
    <p:sldId id="283" r:id="rId16"/>
    <p:sldId id="284" r:id="rId17"/>
    <p:sldId id="285" r:id="rId18"/>
    <p:sldId id="298" r:id="rId19"/>
    <p:sldId id="291" r:id="rId20"/>
    <p:sldId id="289" r:id="rId21"/>
    <p:sldId id="290" r:id="rId22"/>
    <p:sldId id="300" r:id="rId23"/>
    <p:sldId id="302" r:id="rId24"/>
    <p:sldId id="301" r:id="rId25"/>
    <p:sldId id="315" r:id="rId26"/>
    <p:sldId id="295" r:id="rId27"/>
    <p:sldId id="303" r:id="rId28"/>
    <p:sldId id="304" r:id="rId29"/>
    <p:sldId id="261" r:id="rId30"/>
    <p:sldId id="305" r:id="rId31"/>
    <p:sldId id="314" r:id="rId32"/>
    <p:sldId id="307" r:id="rId33"/>
    <p:sldId id="316" r:id="rId34"/>
    <p:sldId id="329" r:id="rId35"/>
    <p:sldId id="326" r:id="rId36"/>
    <p:sldId id="313" r:id="rId37"/>
    <p:sldId id="318" r:id="rId38"/>
    <p:sldId id="317" r:id="rId39"/>
    <p:sldId id="321" r:id="rId40"/>
    <p:sldId id="332" r:id="rId41"/>
    <p:sldId id="325" r:id="rId42"/>
    <p:sldId id="333" r:id="rId43"/>
    <p:sldId id="319" r:id="rId44"/>
    <p:sldId id="330" r:id="rId45"/>
    <p:sldId id="331" r:id="rId46"/>
  </p:sldIdLst>
  <p:sldSz cx="18288000" cy="10287000"/>
  <p:notesSz cx="6858000" cy="9144000"/>
  <p:embeddedFontLst>
    <p:embeddedFont>
      <p:font typeface="Tahoma" panose="020B0604030504040204" pitchFamily="34" charset="0"/>
      <p:regular r:id="rId49"/>
      <p:bold r:id="rId50"/>
    </p:embeddedFont>
    <p:embeddedFont>
      <p:font typeface="Ubuntu" panose="020B0604020202020204" charset="0"/>
      <p:regular r:id="rId51"/>
      <p:bold r:id="rId52"/>
      <p:italic r:id="rId53"/>
      <p:boldItalic r:id="rId54"/>
    </p:embeddedFont>
    <p:embeddedFont>
      <p:font typeface="Segoe Print" panose="02000600000000000000" pitchFamily="2" charset="0"/>
      <p:regular r:id="rId55"/>
      <p:bold r:id="rId56"/>
    </p:embeddedFont>
    <p:embeddedFont>
      <p:font typeface="Maiandra GD" panose="020E0502030308020204" pitchFamily="34" charset="0"/>
      <p:regular r:id="rId57"/>
    </p:embeddedFont>
    <p:embeddedFont>
      <p:font typeface="Arial Rounded MT Bold" panose="020F0704030504030204" pitchFamily="34" charset="0"/>
      <p:regular r:id="rId58"/>
    </p:embeddedFont>
    <p:embeddedFont>
      <p:font typeface="Lucida Sans Unicode" panose="020B0602030504020204" pitchFamily="34" charset="0"/>
      <p:regular r:id="rId59"/>
    </p:embeddedFont>
    <p:embeddedFont>
      <p:font typeface="Georgia" panose="02040502050405020303" pitchFamily="18" charset="0"/>
      <p:regular r:id="rId60"/>
      <p:bold r:id="rId61"/>
      <p:italic r:id="rId62"/>
      <p:boldItalic r:id="rId63"/>
    </p:embeddedFont>
    <p:embeddedFont>
      <p:font typeface="Josefin Sans" panose="020B0604020202020204" charset="0"/>
      <p:regular r:id="rId64"/>
    </p:embeddedFont>
    <p:embeddedFont>
      <p:font typeface="Helvetica" panose="020B0604020202020204" pitchFamily="34" charset="0"/>
      <p:regular r:id="rId65"/>
      <p:bold r:id="rId66"/>
      <p:italic r:id="rId67"/>
      <p:boldItalic r:id="rId68"/>
    </p:embeddedFont>
    <p:embeddedFont>
      <p:font typeface="ＭＳ Ｐゴシック" panose="020B0600070205080204" pitchFamily="34" charset="-128"/>
      <p:regular r:id="rId69"/>
    </p:embeddedFont>
    <p:embeddedFont>
      <p:font typeface="Josefin Sans Bold" panose="020B0604020202020204" charset="0"/>
      <p:regular r:id="rId70"/>
    </p:embeddedFont>
    <p:embeddedFont>
      <p:font typeface="Berlin Sans FB Demi" panose="020E0802020502020306" pitchFamily="34" charset="0"/>
      <p:bold r:id="rId71"/>
    </p:embeddedFont>
    <p:embeddedFont>
      <p:font typeface="Calibri" panose="020F0502020204030204" pitchFamily="34" charset="0"/>
      <p:regular r:id="rId72"/>
      <p:bold r:id="rId73"/>
      <p:italic r:id="rId74"/>
      <p:boldItalic r:id="rId75"/>
    </p:embeddedFont>
    <p:embeddedFont>
      <p:font typeface="Bookman Old Style" panose="02050604050505020204" pitchFamily="18" charset="0"/>
      <p:regular r:id="rId76"/>
      <p:bold r:id="rId77"/>
      <p:italic r:id="rId78"/>
      <p:boldItalic r:id="rId79"/>
    </p:embeddedFont>
    <p:embeddedFont>
      <p:font typeface="Impact" panose="020B0806030902050204" pitchFamily="34" charset="0"/>
      <p:regular r:id="rId80"/>
    </p:embeddedFont>
    <p:embeddedFont>
      <p:font typeface="Ubuntu Light" panose="020B0604020202020204" charset="0"/>
      <p:regular r:id="rId81"/>
      <p:bold r:id="rId82"/>
      <p:italic r:id="rId83"/>
      <p:boldItalic r:id="rId84"/>
    </p:embeddedFont>
    <p:embeddedFont>
      <p:font typeface="Cooper Black" panose="0208090404030B020404" pitchFamily="18" charset="0"/>
      <p:regular r:id="rId85"/>
    </p:embeddedFont>
    <p:embeddedFont>
      <p:font typeface="Arial Black" panose="020B0A04020102020204" pitchFamily="34" charset="0"/>
      <p:bold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6E8"/>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829" autoAdjust="0"/>
  </p:normalViewPr>
  <p:slideViewPr>
    <p:cSldViewPr>
      <p:cViewPr varScale="1">
        <p:scale>
          <a:sx n="44" d="100"/>
          <a:sy n="44" d="100"/>
        </p:scale>
        <p:origin x="7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6" Type="http://schemas.openxmlformats.org/officeDocument/2006/relationships/font" Target="fonts/font28.fntdata"/><Relationship Id="rId84" Type="http://schemas.openxmlformats.org/officeDocument/2006/relationships/font" Target="fonts/font36.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font" Target="fonts/font26.fntdata"/><Relationship Id="rId79" Type="http://schemas.openxmlformats.org/officeDocument/2006/relationships/font" Target="fonts/font31.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3.fntdata"/><Relationship Id="rId82" Type="http://schemas.openxmlformats.org/officeDocument/2006/relationships/font" Target="fonts/font34.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font" Target="fonts/font32.fntdata"/><Relationship Id="rId85" Type="http://schemas.openxmlformats.org/officeDocument/2006/relationships/font" Target="fonts/font3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schemas.openxmlformats.org/officeDocument/2006/relationships/font" Target="fonts/font35.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1" Type="http://schemas.openxmlformats.org/officeDocument/2006/relationships/font" Target="fonts/font33.fntdata"/><Relationship Id="rId86" Type="http://schemas.openxmlformats.org/officeDocument/2006/relationships/font" Target="fonts/font3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2D1DD-ABA5-4CC1-A300-DD3B71B0FE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d-ID"/>
        </a:p>
      </dgm:t>
    </dgm:pt>
    <dgm:pt modelId="{2ECC4814-C116-4C48-8884-737C659CFFB6}">
      <dgm:prSet phldrT="[Text]"/>
      <dgm:spPr>
        <a:solidFill>
          <a:schemeClr val="accent1">
            <a:lumMod val="40000"/>
            <a:lumOff val="60000"/>
          </a:schemeClr>
        </a:solidFill>
      </dgm:spPr>
      <dgm:t>
        <a:bodyPr/>
        <a:lstStyle/>
        <a:p>
          <a:r>
            <a:rPr lang="id-ID" dirty="0" smtClean="0">
              <a:solidFill>
                <a:schemeClr val="tx1">
                  <a:lumMod val="90000"/>
                  <a:lumOff val="10000"/>
                </a:schemeClr>
              </a:solidFill>
              <a:effectLst>
                <a:outerShdw blurRad="38100" dist="38100" dir="2700000" algn="tl">
                  <a:srgbClr val="000000">
                    <a:alpha val="43137"/>
                  </a:srgbClr>
                </a:outerShdw>
              </a:effectLst>
              <a:latin typeface="Ubuntu Light"/>
              <a:ea typeface="Ubuntu Light"/>
              <a:cs typeface="Ubuntu Light"/>
              <a:sym typeface="Ubuntu Light"/>
            </a:rPr>
            <a:t>Naskah Dinas Arahan</a:t>
          </a:r>
          <a:endParaRPr lang="id-ID" dirty="0"/>
        </a:p>
      </dgm:t>
    </dgm:pt>
    <dgm:pt modelId="{3C85E739-8D7B-4431-96BC-59F8BD35EC44}" type="parTrans" cxnId="{CB2AF123-D0BF-4A1C-8BC1-9B2FF9F84A7D}">
      <dgm:prSet/>
      <dgm:spPr/>
      <dgm:t>
        <a:bodyPr/>
        <a:lstStyle/>
        <a:p>
          <a:endParaRPr lang="id-ID"/>
        </a:p>
      </dgm:t>
    </dgm:pt>
    <dgm:pt modelId="{3367A31F-6C8C-4B8B-A836-A211D8AB1C7F}" type="sibTrans" cxnId="{CB2AF123-D0BF-4A1C-8BC1-9B2FF9F84A7D}">
      <dgm:prSet/>
      <dgm:spPr/>
      <dgm:t>
        <a:bodyPr/>
        <a:lstStyle/>
        <a:p>
          <a:endParaRPr lang="id-ID"/>
        </a:p>
      </dgm:t>
    </dgm:pt>
    <dgm:pt modelId="{4C37B2D3-EFD5-47C8-BFC6-6E8F0F41145B}">
      <dgm:prSet phldrT="[Text]"/>
      <dgm:spPr/>
      <dgm:t>
        <a:bodyPr/>
        <a:lstStyle/>
        <a:p>
          <a:r>
            <a:rPr lang="id-ID" dirty="0" smtClean="0">
              <a:solidFill>
                <a:schemeClr val="tx1">
                  <a:lumMod val="90000"/>
                  <a:lumOff val="10000"/>
                </a:schemeClr>
              </a:solidFill>
              <a:effectLst>
                <a:outerShdw blurRad="38100" dist="38100" dir="2700000" algn="tl">
                  <a:srgbClr val="000000">
                    <a:alpha val="43137"/>
                  </a:srgbClr>
                </a:outerShdw>
              </a:effectLst>
              <a:latin typeface="Ubuntu Light"/>
              <a:ea typeface="Ubuntu Light"/>
              <a:cs typeface="Ubuntu Light"/>
              <a:sym typeface="Ubuntu Light"/>
            </a:rPr>
            <a:t>Naskah Dinas Korespondensi</a:t>
          </a:r>
          <a:endParaRPr lang="id-ID" dirty="0"/>
        </a:p>
      </dgm:t>
    </dgm:pt>
    <dgm:pt modelId="{035CAEE7-7DF9-4337-8281-BB12017CB681}" type="parTrans" cxnId="{5D28DB5E-72ED-46A9-B143-727EEED1022B}">
      <dgm:prSet/>
      <dgm:spPr/>
      <dgm:t>
        <a:bodyPr/>
        <a:lstStyle/>
        <a:p>
          <a:endParaRPr lang="id-ID"/>
        </a:p>
      </dgm:t>
    </dgm:pt>
    <dgm:pt modelId="{594C7DA4-9249-40B3-9B3E-E4A3ACC59CE4}" type="sibTrans" cxnId="{5D28DB5E-72ED-46A9-B143-727EEED1022B}">
      <dgm:prSet/>
      <dgm:spPr/>
      <dgm:t>
        <a:bodyPr/>
        <a:lstStyle/>
        <a:p>
          <a:endParaRPr lang="id-ID"/>
        </a:p>
      </dgm:t>
    </dgm:pt>
    <dgm:pt modelId="{6917D629-F9F0-492C-A4F4-08C00F367D98}">
      <dgm:prSet phldrT="[Text]"/>
      <dgm:spPr>
        <a:solidFill>
          <a:schemeClr val="accent1">
            <a:lumMod val="40000"/>
            <a:lumOff val="60000"/>
          </a:schemeClr>
        </a:solidFill>
      </dgm:spPr>
      <dgm:t>
        <a:bodyPr/>
        <a:lstStyle/>
        <a:p>
          <a:r>
            <a:rPr lang="id-ID" dirty="0" smtClean="0">
              <a:solidFill>
                <a:schemeClr val="tx1">
                  <a:lumMod val="90000"/>
                  <a:lumOff val="10000"/>
                </a:schemeClr>
              </a:solidFill>
              <a:effectLst>
                <a:outerShdw blurRad="38100" dist="38100" dir="2700000" algn="tl">
                  <a:srgbClr val="000000">
                    <a:alpha val="43137"/>
                  </a:srgbClr>
                </a:outerShdw>
              </a:effectLst>
              <a:latin typeface="Ubuntu Light"/>
              <a:ea typeface="Ubuntu Light"/>
              <a:cs typeface="Ubuntu Light"/>
              <a:sym typeface="Ubuntu Light"/>
            </a:rPr>
            <a:t>Naskah Dinas Khusus</a:t>
          </a:r>
          <a:endParaRPr lang="id-ID" dirty="0"/>
        </a:p>
      </dgm:t>
    </dgm:pt>
    <dgm:pt modelId="{ECB6188A-224D-4E17-9812-B8A1C81A863E}" type="parTrans" cxnId="{B03E52CB-2FB3-4990-B3FB-07F4E1451579}">
      <dgm:prSet/>
      <dgm:spPr/>
      <dgm:t>
        <a:bodyPr/>
        <a:lstStyle/>
        <a:p>
          <a:endParaRPr lang="id-ID"/>
        </a:p>
      </dgm:t>
    </dgm:pt>
    <dgm:pt modelId="{0E40ADCF-0E03-41D9-B94D-FB1A18C63FA3}" type="sibTrans" cxnId="{B03E52CB-2FB3-4990-B3FB-07F4E1451579}">
      <dgm:prSet/>
      <dgm:spPr/>
      <dgm:t>
        <a:bodyPr/>
        <a:lstStyle/>
        <a:p>
          <a:endParaRPr lang="id-ID"/>
        </a:p>
      </dgm:t>
    </dgm:pt>
    <dgm:pt modelId="{39AC6488-9A99-4E73-9CD5-4A056ADAE0B9}">
      <dgm:prSet phldrT="[Text]"/>
      <dgm:spPr/>
      <dgm:t>
        <a:bodyPr/>
        <a:lstStyle/>
        <a:p>
          <a:r>
            <a:rPr lang="id-ID" dirty="0" smtClean="0">
              <a:solidFill>
                <a:schemeClr val="tx1"/>
              </a:solidFill>
              <a:effectLst>
                <a:outerShdw blurRad="38100" dist="38100" dir="2700000" algn="tl">
                  <a:srgbClr val="000000">
                    <a:alpha val="43137"/>
                  </a:srgbClr>
                </a:outerShdw>
              </a:effectLst>
            </a:rPr>
            <a:t>Naskah Dinas Lainnya</a:t>
          </a:r>
          <a:endParaRPr lang="id-ID" dirty="0">
            <a:solidFill>
              <a:schemeClr val="tx1"/>
            </a:solidFill>
            <a:effectLst>
              <a:outerShdw blurRad="38100" dist="38100" dir="2700000" algn="tl">
                <a:srgbClr val="000000">
                  <a:alpha val="43137"/>
                </a:srgbClr>
              </a:outerShdw>
            </a:effectLst>
          </a:endParaRPr>
        </a:p>
      </dgm:t>
    </dgm:pt>
    <dgm:pt modelId="{7D970176-41B8-444D-A486-E1E7423917D7}" type="parTrans" cxnId="{BEC4E1E4-ABD9-4188-93CC-6BAD8F28974C}">
      <dgm:prSet/>
      <dgm:spPr/>
      <dgm:t>
        <a:bodyPr/>
        <a:lstStyle/>
        <a:p>
          <a:endParaRPr lang="id-ID"/>
        </a:p>
      </dgm:t>
    </dgm:pt>
    <dgm:pt modelId="{DC52C8ED-2DCE-47C9-9873-9712A3095B9D}" type="sibTrans" cxnId="{BEC4E1E4-ABD9-4188-93CC-6BAD8F28974C}">
      <dgm:prSet/>
      <dgm:spPr/>
      <dgm:t>
        <a:bodyPr/>
        <a:lstStyle/>
        <a:p>
          <a:endParaRPr lang="id-ID"/>
        </a:p>
      </dgm:t>
    </dgm:pt>
    <dgm:pt modelId="{E2526734-8183-4AA7-A38A-C10135270D4B}">
      <dgm:prSet phldrT="[Text]"/>
      <dgm:spPr>
        <a:solidFill>
          <a:schemeClr val="accent1">
            <a:lumMod val="40000"/>
            <a:lumOff val="60000"/>
          </a:schemeClr>
        </a:solidFill>
      </dgm:spPr>
      <dgm:t>
        <a:bodyPr/>
        <a:lstStyle/>
        <a:p>
          <a:r>
            <a:rPr lang="id-ID" dirty="0" smtClean="0">
              <a:solidFill>
                <a:schemeClr val="tx1"/>
              </a:solidFill>
              <a:effectLst>
                <a:outerShdw blurRad="38100" dist="38100" dir="2700000" algn="tl">
                  <a:srgbClr val="000000">
                    <a:alpha val="43137"/>
                  </a:srgbClr>
                </a:outerShdw>
              </a:effectLst>
            </a:rPr>
            <a:t>Laporan</a:t>
          </a:r>
          <a:endParaRPr lang="id-ID" dirty="0">
            <a:solidFill>
              <a:schemeClr val="tx1"/>
            </a:solidFill>
            <a:effectLst>
              <a:outerShdw blurRad="38100" dist="38100" dir="2700000" algn="tl">
                <a:srgbClr val="000000">
                  <a:alpha val="43137"/>
                </a:srgbClr>
              </a:outerShdw>
            </a:effectLst>
          </a:endParaRPr>
        </a:p>
      </dgm:t>
    </dgm:pt>
    <dgm:pt modelId="{1601809C-9C99-4D6D-93B5-28317A24596C}" type="parTrans" cxnId="{F4435E8F-FB2A-42E8-A560-56FD14CCF5B7}">
      <dgm:prSet/>
      <dgm:spPr/>
      <dgm:t>
        <a:bodyPr/>
        <a:lstStyle/>
        <a:p>
          <a:endParaRPr lang="id-ID"/>
        </a:p>
      </dgm:t>
    </dgm:pt>
    <dgm:pt modelId="{F6AE4017-D554-4752-9489-FC3BD3B17B7E}" type="sibTrans" cxnId="{F4435E8F-FB2A-42E8-A560-56FD14CCF5B7}">
      <dgm:prSet/>
      <dgm:spPr/>
      <dgm:t>
        <a:bodyPr/>
        <a:lstStyle/>
        <a:p>
          <a:endParaRPr lang="id-ID"/>
        </a:p>
      </dgm:t>
    </dgm:pt>
    <dgm:pt modelId="{65A46125-36B8-4D62-B988-49DF3131AFF6}">
      <dgm:prSet phldrT="[Text]"/>
      <dgm:spPr/>
      <dgm:t>
        <a:bodyPr/>
        <a:lstStyle/>
        <a:p>
          <a:r>
            <a:rPr lang="id-ID" dirty="0" smtClean="0">
              <a:solidFill>
                <a:schemeClr val="tx1"/>
              </a:solidFill>
            </a:rPr>
            <a:t>Telaahan Staf</a:t>
          </a:r>
          <a:endParaRPr lang="id-ID" dirty="0">
            <a:solidFill>
              <a:schemeClr val="tx1"/>
            </a:solidFill>
          </a:endParaRPr>
        </a:p>
      </dgm:t>
    </dgm:pt>
    <dgm:pt modelId="{B0ABBFD7-B5BB-455D-9DF5-A3FCD289E3CA}" type="parTrans" cxnId="{4AFF2001-4C64-4775-84BD-621B7FE7C785}">
      <dgm:prSet/>
      <dgm:spPr/>
      <dgm:t>
        <a:bodyPr/>
        <a:lstStyle/>
        <a:p>
          <a:endParaRPr lang="id-ID"/>
        </a:p>
      </dgm:t>
    </dgm:pt>
    <dgm:pt modelId="{5397F788-959D-49A6-A0AC-3C1348031D25}" type="sibTrans" cxnId="{4AFF2001-4C64-4775-84BD-621B7FE7C785}">
      <dgm:prSet/>
      <dgm:spPr/>
      <dgm:t>
        <a:bodyPr/>
        <a:lstStyle/>
        <a:p>
          <a:endParaRPr lang="id-ID"/>
        </a:p>
      </dgm:t>
    </dgm:pt>
    <dgm:pt modelId="{A0957A59-CADC-4687-B4F6-14545DEBCF7D}">
      <dgm:prSet phldrT="[Text]"/>
      <dgm:spPr>
        <a:solidFill>
          <a:schemeClr val="accent1">
            <a:lumMod val="40000"/>
            <a:lumOff val="60000"/>
          </a:schemeClr>
        </a:solidFill>
      </dgm:spPr>
      <dgm:t>
        <a:bodyPr/>
        <a:lstStyle/>
        <a:p>
          <a:r>
            <a:rPr lang="id-ID" dirty="0" smtClean="0">
              <a:solidFill>
                <a:schemeClr val="tx1"/>
              </a:solidFill>
              <a:effectLst>
                <a:outerShdw blurRad="38100" dist="38100" dir="2700000" algn="tl">
                  <a:srgbClr val="000000">
                    <a:alpha val="43137"/>
                  </a:srgbClr>
                </a:outerShdw>
              </a:effectLst>
            </a:rPr>
            <a:t>Naskah Dinas Elektronik</a:t>
          </a:r>
          <a:endParaRPr lang="id-ID" dirty="0">
            <a:solidFill>
              <a:schemeClr val="tx1"/>
            </a:solidFill>
            <a:effectLst>
              <a:outerShdw blurRad="38100" dist="38100" dir="2700000" algn="tl">
                <a:srgbClr val="000000">
                  <a:alpha val="43137"/>
                </a:srgbClr>
              </a:outerShdw>
            </a:effectLst>
          </a:endParaRPr>
        </a:p>
      </dgm:t>
    </dgm:pt>
    <dgm:pt modelId="{C2AC84FD-3092-4245-95B3-D8EE04F09125}" type="parTrans" cxnId="{EC589898-AE66-40B5-901F-7778381D4825}">
      <dgm:prSet/>
      <dgm:spPr/>
      <dgm:t>
        <a:bodyPr/>
        <a:lstStyle/>
        <a:p>
          <a:endParaRPr lang="id-ID"/>
        </a:p>
      </dgm:t>
    </dgm:pt>
    <dgm:pt modelId="{CEE51A8A-F8A1-4550-96C4-9472A555079B}" type="sibTrans" cxnId="{EC589898-AE66-40B5-901F-7778381D4825}">
      <dgm:prSet/>
      <dgm:spPr/>
      <dgm:t>
        <a:bodyPr/>
        <a:lstStyle/>
        <a:p>
          <a:endParaRPr lang="id-ID"/>
        </a:p>
      </dgm:t>
    </dgm:pt>
    <dgm:pt modelId="{9152F6EE-F9AF-4D7D-99F1-0A02FCA061C2}" type="pres">
      <dgm:prSet presAssocID="{3EA2D1DD-ABA5-4CC1-A300-DD3B71B0FE70}" presName="Name0" presStyleCnt="0">
        <dgm:presLayoutVars>
          <dgm:chMax val="7"/>
          <dgm:chPref val="7"/>
          <dgm:dir/>
        </dgm:presLayoutVars>
      </dgm:prSet>
      <dgm:spPr/>
      <dgm:t>
        <a:bodyPr/>
        <a:lstStyle/>
        <a:p>
          <a:endParaRPr lang="id-ID"/>
        </a:p>
      </dgm:t>
    </dgm:pt>
    <dgm:pt modelId="{56850611-D368-43CA-A23E-0095C1822D2D}" type="pres">
      <dgm:prSet presAssocID="{3EA2D1DD-ABA5-4CC1-A300-DD3B71B0FE70}" presName="Name1" presStyleCnt="0"/>
      <dgm:spPr/>
    </dgm:pt>
    <dgm:pt modelId="{802527BC-014D-4F61-9335-FB85B5B33C6F}" type="pres">
      <dgm:prSet presAssocID="{3EA2D1DD-ABA5-4CC1-A300-DD3B71B0FE70}" presName="cycle" presStyleCnt="0"/>
      <dgm:spPr/>
    </dgm:pt>
    <dgm:pt modelId="{10E35624-B3DE-450F-89AB-D547C37D67BB}" type="pres">
      <dgm:prSet presAssocID="{3EA2D1DD-ABA5-4CC1-A300-DD3B71B0FE70}" presName="srcNode" presStyleLbl="node1" presStyleIdx="0" presStyleCnt="7"/>
      <dgm:spPr/>
    </dgm:pt>
    <dgm:pt modelId="{17BA09A8-2B85-4687-8A7B-74051EE1D8C8}" type="pres">
      <dgm:prSet presAssocID="{3EA2D1DD-ABA5-4CC1-A300-DD3B71B0FE70}" presName="conn" presStyleLbl="parChTrans1D2" presStyleIdx="0" presStyleCnt="1"/>
      <dgm:spPr/>
      <dgm:t>
        <a:bodyPr/>
        <a:lstStyle/>
        <a:p>
          <a:endParaRPr lang="id-ID"/>
        </a:p>
      </dgm:t>
    </dgm:pt>
    <dgm:pt modelId="{B4C00C73-D5C2-4B8D-A2FA-8953E70A73CA}" type="pres">
      <dgm:prSet presAssocID="{3EA2D1DD-ABA5-4CC1-A300-DD3B71B0FE70}" presName="extraNode" presStyleLbl="node1" presStyleIdx="0" presStyleCnt="7"/>
      <dgm:spPr/>
    </dgm:pt>
    <dgm:pt modelId="{35C09C50-D9E0-4CF3-BDB0-EB64BA995FD2}" type="pres">
      <dgm:prSet presAssocID="{3EA2D1DD-ABA5-4CC1-A300-DD3B71B0FE70}" presName="dstNode" presStyleLbl="node1" presStyleIdx="0" presStyleCnt="7"/>
      <dgm:spPr/>
    </dgm:pt>
    <dgm:pt modelId="{A4546145-3D48-455C-A749-1BE00E5942E3}" type="pres">
      <dgm:prSet presAssocID="{2ECC4814-C116-4C48-8884-737C659CFFB6}" presName="text_1" presStyleLbl="node1" presStyleIdx="0" presStyleCnt="7">
        <dgm:presLayoutVars>
          <dgm:bulletEnabled val="1"/>
        </dgm:presLayoutVars>
      </dgm:prSet>
      <dgm:spPr/>
      <dgm:t>
        <a:bodyPr/>
        <a:lstStyle/>
        <a:p>
          <a:endParaRPr lang="id-ID"/>
        </a:p>
      </dgm:t>
    </dgm:pt>
    <dgm:pt modelId="{85C076F6-8898-4F7A-8791-84A6B141B6C9}" type="pres">
      <dgm:prSet presAssocID="{2ECC4814-C116-4C48-8884-737C659CFFB6}" presName="accent_1" presStyleCnt="0"/>
      <dgm:spPr/>
    </dgm:pt>
    <dgm:pt modelId="{B270ADA7-A13A-4657-975F-DFFF6CF01826}" type="pres">
      <dgm:prSet presAssocID="{2ECC4814-C116-4C48-8884-737C659CFFB6}" presName="accentRepeatNode" presStyleLbl="solidFgAcc1" presStyleIdx="0" presStyleCnt="7"/>
      <dgm:spPr>
        <a:solidFill>
          <a:schemeClr val="bg1"/>
        </a:solidFill>
      </dgm:spPr>
      <dgm:t>
        <a:bodyPr/>
        <a:lstStyle/>
        <a:p>
          <a:endParaRPr lang="id-ID"/>
        </a:p>
      </dgm:t>
    </dgm:pt>
    <dgm:pt modelId="{7C1C6D17-AED7-4DB2-82F5-167B908ED6EE}" type="pres">
      <dgm:prSet presAssocID="{4C37B2D3-EFD5-47C8-BFC6-6E8F0F41145B}" presName="text_2" presStyleLbl="node1" presStyleIdx="1" presStyleCnt="7">
        <dgm:presLayoutVars>
          <dgm:bulletEnabled val="1"/>
        </dgm:presLayoutVars>
      </dgm:prSet>
      <dgm:spPr/>
      <dgm:t>
        <a:bodyPr/>
        <a:lstStyle/>
        <a:p>
          <a:endParaRPr lang="id-ID"/>
        </a:p>
      </dgm:t>
    </dgm:pt>
    <dgm:pt modelId="{2E6F7C4F-D405-4AC5-AEC1-BF65979292AC}" type="pres">
      <dgm:prSet presAssocID="{4C37B2D3-EFD5-47C8-BFC6-6E8F0F41145B}" presName="accent_2" presStyleCnt="0"/>
      <dgm:spPr/>
    </dgm:pt>
    <dgm:pt modelId="{07CA3FCD-F7B9-43F0-AAB9-D6BAFFA3DA87}" type="pres">
      <dgm:prSet presAssocID="{4C37B2D3-EFD5-47C8-BFC6-6E8F0F41145B}" presName="accentRepeatNode" presStyleLbl="solidFgAcc1" presStyleIdx="1" presStyleCnt="7"/>
      <dgm:spPr/>
    </dgm:pt>
    <dgm:pt modelId="{50784921-16B7-4E92-A002-98199AF20633}" type="pres">
      <dgm:prSet presAssocID="{6917D629-F9F0-492C-A4F4-08C00F367D98}" presName="text_3" presStyleLbl="node1" presStyleIdx="2" presStyleCnt="7">
        <dgm:presLayoutVars>
          <dgm:bulletEnabled val="1"/>
        </dgm:presLayoutVars>
      </dgm:prSet>
      <dgm:spPr/>
      <dgm:t>
        <a:bodyPr/>
        <a:lstStyle/>
        <a:p>
          <a:endParaRPr lang="id-ID"/>
        </a:p>
      </dgm:t>
    </dgm:pt>
    <dgm:pt modelId="{B3EF89CB-A0C1-4A77-9ADF-F2ED9C1469C3}" type="pres">
      <dgm:prSet presAssocID="{6917D629-F9F0-492C-A4F4-08C00F367D98}" presName="accent_3" presStyleCnt="0"/>
      <dgm:spPr/>
    </dgm:pt>
    <dgm:pt modelId="{EFF068F7-9CB9-45B9-9E66-6EF355250F18}" type="pres">
      <dgm:prSet presAssocID="{6917D629-F9F0-492C-A4F4-08C00F367D98}" presName="accentRepeatNode" presStyleLbl="solidFgAcc1" presStyleIdx="2" presStyleCnt="7"/>
      <dgm:spPr/>
    </dgm:pt>
    <dgm:pt modelId="{B42B4F89-3D56-4223-ADC1-351D668ED11E}" type="pres">
      <dgm:prSet presAssocID="{39AC6488-9A99-4E73-9CD5-4A056ADAE0B9}" presName="text_4" presStyleLbl="node1" presStyleIdx="3" presStyleCnt="7">
        <dgm:presLayoutVars>
          <dgm:bulletEnabled val="1"/>
        </dgm:presLayoutVars>
      </dgm:prSet>
      <dgm:spPr/>
      <dgm:t>
        <a:bodyPr/>
        <a:lstStyle/>
        <a:p>
          <a:endParaRPr lang="id-ID"/>
        </a:p>
      </dgm:t>
    </dgm:pt>
    <dgm:pt modelId="{53D064DF-5A15-4561-894E-5D787E15D1F9}" type="pres">
      <dgm:prSet presAssocID="{39AC6488-9A99-4E73-9CD5-4A056ADAE0B9}" presName="accent_4" presStyleCnt="0"/>
      <dgm:spPr/>
    </dgm:pt>
    <dgm:pt modelId="{7E7BF11D-E6AC-4B78-B102-4165D39D0A62}" type="pres">
      <dgm:prSet presAssocID="{39AC6488-9A99-4E73-9CD5-4A056ADAE0B9}" presName="accentRepeatNode" presStyleLbl="solidFgAcc1" presStyleIdx="3" presStyleCnt="7"/>
      <dgm:spPr/>
    </dgm:pt>
    <dgm:pt modelId="{0B9B56C2-CFD3-41EB-A108-8A2F9DA3624F}" type="pres">
      <dgm:prSet presAssocID="{E2526734-8183-4AA7-A38A-C10135270D4B}" presName="text_5" presStyleLbl="node1" presStyleIdx="4" presStyleCnt="7" custLinFactNeighborX="-564" custLinFactNeighborY="-3588">
        <dgm:presLayoutVars>
          <dgm:bulletEnabled val="1"/>
        </dgm:presLayoutVars>
      </dgm:prSet>
      <dgm:spPr/>
      <dgm:t>
        <a:bodyPr/>
        <a:lstStyle/>
        <a:p>
          <a:endParaRPr lang="id-ID"/>
        </a:p>
      </dgm:t>
    </dgm:pt>
    <dgm:pt modelId="{2F4C61B1-4F25-4BA7-905E-7CFEFBBB6B95}" type="pres">
      <dgm:prSet presAssocID="{E2526734-8183-4AA7-A38A-C10135270D4B}" presName="accent_5" presStyleCnt="0"/>
      <dgm:spPr/>
    </dgm:pt>
    <dgm:pt modelId="{508CAF04-F336-4C28-9934-3592E06FB6C8}" type="pres">
      <dgm:prSet presAssocID="{E2526734-8183-4AA7-A38A-C10135270D4B}" presName="accentRepeatNode" presStyleLbl="solidFgAcc1" presStyleIdx="4" presStyleCnt="7"/>
      <dgm:spPr/>
    </dgm:pt>
    <dgm:pt modelId="{6F20B00B-3BD5-4C94-94CE-2BC2D56769FB}" type="pres">
      <dgm:prSet presAssocID="{65A46125-36B8-4D62-B988-49DF3131AFF6}" presName="text_6" presStyleLbl="node1" presStyleIdx="5" presStyleCnt="7">
        <dgm:presLayoutVars>
          <dgm:bulletEnabled val="1"/>
        </dgm:presLayoutVars>
      </dgm:prSet>
      <dgm:spPr/>
      <dgm:t>
        <a:bodyPr/>
        <a:lstStyle/>
        <a:p>
          <a:endParaRPr lang="id-ID"/>
        </a:p>
      </dgm:t>
    </dgm:pt>
    <dgm:pt modelId="{961A0DC9-5741-4D1A-898F-C5D43B8DF688}" type="pres">
      <dgm:prSet presAssocID="{65A46125-36B8-4D62-B988-49DF3131AFF6}" presName="accent_6" presStyleCnt="0"/>
      <dgm:spPr/>
    </dgm:pt>
    <dgm:pt modelId="{D593132B-9CF6-440B-B349-F93A0525804E}" type="pres">
      <dgm:prSet presAssocID="{65A46125-36B8-4D62-B988-49DF3131AFF6}" presName="accentRepeatNode" presStyleLbl="solidFgAcc1" presStyleIdx="5" presStyleCnt="7"/>
      <dgm:spPr/>
    </dgm:pt>
    <dgm:pt modelId="{36900CAD-0E9D-4293-B75F-F57AF3F7D9CB}" type="pres">
      <dgm:prSet presAssocID="{A0957A59-CADC-4687-B4F6-14545DEBCF7D}" presName="text_7" presStyleLbl="node1" presStyleIdx="6" presStyleCnt="7">
        <dgm:presLayoutVars>
          <dgm:bulletEnabled val="1"/>
        </dgm:presLayoutVars>
      </dgm:prSet>
      <dgm:spPr/>
      <dgm:t>
        <a:bodyPr/>
        <a:lstStyle/>
        <a:p>
          <a:endParaRPr lang="id-ID"/>
        </a:p>
      </dgm:t>
    </dgm:pt>
    <dgm:pt modelId="{077DD074-3269-46CD-A892-E227D87D2959}" type="pres">
      <dgm:prSet presAssocID="{A0957A59-CADC-4687-B4F6-14545DEBCF7D}" presName="accent_7" presStyleCnt="0"/>
      <dgm:spPr/>
    </dgm:pt>
    <dgm:pt modelId="{20117F3A-7218-4999-9093-2A711ECE6D25}" type="pres">
      <dgm:prSet presAssocID="{A0957A59-CADC-4687-B4F6-14545DEBCF7D}" presName="accentRepeatNode" presStyleLbl="solidFgAcc1" presStyleIdx="6" presStyleCnt="7"/>
      <dgm:spPr/>
    </dgm:pt>
  </dgm:ptLst>
  <dgm:cxnLst>
    <dgm:cxn modelId="{10C95206-5B79-4C68-A816-541F2940BA29}" type="presOf" srcId="{3367A31F-6C8C-4B8B-A836-A211D8AB1C7F}" destId="{17BA09A8-2B85-4687-8A7B-74051EE1D8C8}" srcOrd="0" destOrd="0" presId="urn:microsoft.com/office/officeart/2008/layout/VerticalCurvedList"/>
    <dgm:cxn modelId="{CA1CE040-F79A-4405-9A15-D25275C96FFD}" type="presOf" srcId="{A0957A59-CADC-4687-B4F6-14545DEBCF7D}" destId="{36900CAD-0E9D-4293-B75F-F57AF3F7D9CB}" srcOrd="0" destOrd="0" presId="urn:microsoft.com/office/officeart/2008/layout/VerticalCurvedList"/>
    <dgm:cxn modelId="{7CC511F4-5714-4517-979A-5502CF86C98F}" type="presOf" srcId="{6917D629-F9F0-492C-A4F4-08C00F367D98}" destId="{50784921-16B7-4E92-A002-98199AF20633}" srcOrd="0" destOrd="0" presId="urn:microsoft.com/office/officeart/2008/layout/VerticalCurvedList"/>
    <dgm:cxn modelId="{0FF1419C-70CB-475C-82BF-10A253AAA427}" type="presOf" srcId="{65A46125-36B8-4D62-B988-49DF3131AFF6}" destId="{6F20B00B-3BD5-4C94-94CE-2BC2D56769FB}" srcOrd="0" destOrd="0" presId="urn:microsoft.com/office/officeart/2008/layout/VerticalCurvedList"/>
    <dgm:cxn modelId="{5D28DB5E-72ED-46A9-B143-727EEED1022B}" srcId="{3EA2D1DD-ABA5-4CC1-A300-DD3B71B0FE70}" destId="{4C37B2D3-EFD5-47C8-BFC6-6E8F0F41145B}" srcOrd="1" destOrd="0" parTransId="{035CAEE7-7DF9-4337-8281-BB12017CB681}" sibTransId="{594C7DA4-9249-40B3-9B3E-E4A3ACC59CE4}"/>
    <dgm:cxn modelId="{30F89A95-DA2E-4FE1-A827-CF51772ECDD5}" type="presOf" srcId="{4C37B2D3-EFD5-47C8-BFC6-6E8F0F41145B}" destId="{7C1C6D17-AED7-4DB2-82F5-167B908ED6EE}" srcOrd="0" destOrd="0" presId="urn:microsoft.com/office/officeart/2008/layout/VerticalCurvedList"/>
    <dgm:cxn modelId="{4AFF2001-4C64-4775-84BD-621B7FE7C785}" srcId="{3EA2D1DD-ABA5-4CC1-A300-DD3B71B0FE70}" destId="{65A46125-36B8-4D62-B988-49DF3131AFF6}" srcOrd="5" destOrd="0" parTransId="{B0ABBFD7-B5BB-455D-9DF5-A3FCD289E3CA}" sibTransId="{5397F788-959D-49A6-A0AC-3C1348031D25}"/>
    <dgm:cxn modelId="{2FE417B6-DA49-4F26-A622-760CFFEAADCC}" type="presOf" srcId="{E2526734-8183-4AA7-A38A-C10135270D4B}" destId="{0B9B56C2-CFD3-41EB-A108-8A2F9DA3624F}" srcOrd="0" destOrd="0" presId="urn:microsoft.com/office/officeart/2008/layout/VerticalCurvedList"/>
    <dgm:cxn modelId="{9B7CC586-9E92-4601-B87F-3A2D062225F9}" type="presOf" srcId="{2ECC4814-C116-4C48-8884-737C659CFFB6}" destId="{A4546145-3D48-455C-A749-1BE00E5942E3}" srcOrd="0" destOrd="0" presId="urn:microsoft.com/office/officeart/2008/layout/VerticalCurvedList"/>
    <dgm:cxn modelId="{BEC4E1E4-ABD9-4188-93CC-6BAD8F28974C}" srcId="{3EA2D1DD-ABA5-4CC1-A300-DD3B71B0FE70}" destId="{39AC6488-9A99-4E73-9CD5-4A056ADAE0B9}" srcOrd="3" destOrd="0" parTransId="{7D970176-41B8-444D-A486-E1E7423917D7}" sibTransId="{DC52C8ED-2DCE-47C9-9873-9712A3095B9D}"/>
    <dgm:cxn modelId="{EC589898-AE66-40B5-901F-7778381D4825}" srcId="{3EA2D1DD-ABA5-4CC1-A300-DD3B71B0FE70}" destId="{A0957A59-CADC-4687-B4F6-14545DEBCF7D}" srcOrd="6" destOrd="0" parTransId="{C2AC84FD-3092-4245-95B3-D8EE04F09125}" sibTransId="{CEE51A8A-F8A1-4550-96C4-9472A555079B}"/>
    <dgm:cxn modelId="{CB2AF123-D0BF-4A1C-8BC1-9B2FF9F84A7D}" srcId="{3EA2D1DD-ABA5-4CC1-A300-DD3B71B0FE70}" destId="{2ECC4814-C116-4C48-8884-737C659CFFB6}" srcOrd="0" destOrd="0" parTransId="{3C85E739-8D7B-4431-96BC-59F8BD35EC44}" sibTransId="{3367A31F-6C8C-4B8B-A836-A211D8AB1C7F}"/>
    <dgm:cxn modelId="{F4435E8F-FB2A-42E8-A560-56FD14CCF5B7}" srcId="{3EA2D1DD-ABA5-4CC1-A300-DD3B71B0FE70}" destId="{E2526734-8183-4AA7-A38A-C10135270D4B}" srcOrd="4" destOrd="0" parTransId="{1601809C-9C99-4D6D-93B5-28317A24596C}" sibTransId="{F6AE4017-D554-4752-9489-FC3BD3B17B7E}"/>
    <dgm:cxn modelId="{746A34D8-DC4D-4EE5-8DDA-AFF86EA2E789}" type="presOf" srcId="{39AC6488-9A99-4E73-9CD5-4A056ADAE0B9}" destId="{B42B4F89-3D56-4223-ADC1-351D668ED11E}" srcOrd="0" destOrd="0" presId="urn:microsoft.com/office/officeart/2008/layout/VerticalCurvedList"/>
    <dgm:cxn modelId="{04A62278-1BD6-4451-AB68-6EDC644EF22D}" type="presOf" srcId="{3EA2D1DD-ABA5-4CC1-A300-DD3B71B0FE70}" destId="{9152F6EE-F9AF-4D7D-99F1-0A02FCA061C2}" srcOrd="0" destOrd="0" presId="urn:microsoft.com/office/officeart/2008/layout/VerticalCurvedList"/>
    <dgm:cxn modelId="{B03E52CB-2FB3-4990-B3FB-07F4E1451579}" srcId="{3EA2D1DD-ABA5-4CC1-A300-DD3B71B0FE70}" destId="{6917D629-F9F0-492C-A4F4-08C00F367D98}" srcOrd="2" destOrd="0" parTransId="{ECB6188A-224D-4E17-9812-B8A1C81A863E}" sibTransId="{0E40ADCF-0E03-41D9-B94D-FB1A18C63FA3}"/>
    <dgm:cxn modelId="{14C14EDC-587F-453D-9AD5-3830732FFFB3}" type="presParOf" srcId="{9152F6EE-F9AF-4D7D-99F1-0A02FCA061C2}" destId="{56850611-D368-43CA-A23E-0095C1822D2D}" srcOrd="0" destOrd="0" presId="urn:microsoft.com/office/officeart/2008/layout/VerticalCurvedList"/>
    <dgm:cxn modelId="{47DA6A00-8F3A-4EDD-AC9B-8EB62EB5320E}" type="presParOf" srcId="{56850611-D368-43CA-A23E-0095C1822D2D}" destId="{802527BC-014D-4F61-9335-FB85B5B33C6F}" srcOrd="0" destOrd="0" presId="urn:microsoft.com/office/officeart/2008/layout/VerticalCurvedList"/>
    <dgm:cxn modelId="{251DB2B4-ACE5-4D7B-87F0-DCDBDB3704AF}" type="presParOf" srcId="{802527BC-014D-4F61-9335-FB85B5B33C6F}" destId="{10E35624-B3DE-450F-89AB-D547C37D67BB}" srcOrd="0" destOrd="0" presId="urn:microsoft.com/office/officeart/2008/layout/VerticalCurvedList"/>
    <dgm:cxn modelId="{63BA37CB-2043-42D0-8422-DD03F6DC6EB0}" type="presParOf" srcId="{802527BC-014D-4F61-9335-FB85B5B33C6F}" destId="{17BA09A8-2B85-4687-8A7B-74051EE1D8C8}" srcOrd="1" destOrd="0" presId="urn:microsoft.com/office/officeart/2008/layout/VerticalCurvedList"/>
    <dgm:cxn modelId="{9224501D-5785-422B-9939-6830B5D083A2}" type="presParOf" srcId="{802527BC-014D-4F61-9335-FB85B5B33C6F}" destId="{B4C00C73-D5C2-4B8D-A2FA-8953E70A73CA}" srcOrd="2" destOrd="0" presId="urn:microsoft.com/office/officeart/2008/layout/VerticalCurvedList"/>
    <dgm:cxn modelId="{7D1931A7-A36E-444D-9724-23DE6887E94D}" type="presParOf" srcId="{802527BC-014D-4F61-9335-FB85B5B33C6F}" destId="{35C09C50-D9E0-4CF3-BDB0-EB64BA995FD2}" srcOrd="3" destOrd="0" presId="urn:microsoft.com/office/officeart/2008/layout/VerticalCurvedList"/>
    <dgm:cxn modelId="{F06C17C1-62B6-47D7-9445-C849A470EBAC}" type="presParOf" srcId="{56850611-D368-43CA-A23E-0095C1822D2D}" destId="{A4546145-3D48-455C-A749-1BE00E5942E3}" srcOrd="1" destOrd="0" presId="urn:microsoft.com/office/officeart/2008/layout/VerticalCurvedList"/>
    <dgm:cxn modelId="{0765F323-3F76-4A32-8756-BAB16C09FD8F}" type="presParOf" srcId="{56850611-D368-43CA-A23E-0095C1822D2D}" destId="{85C076F6-8898-4F7A-8791-84A6B141B6C9}" srcOrd="2" destOrd="0" presId="urn:microsoft.com/office/officeart/2008/layout/VerticalCurvedList"/>
    <dgm:cxn modelId="{D027A94D-5832-42C4-BD9C-DBE8CE01023C}" type="presParOf" srcId="{85C076F6-8898-4F7A-8791-84A6B141B6C9}" destId="{B270ADA7-A13A-4657-975F-DFFF6CF01826}" srcOrd="0" destOrd="0" presId="urn:microsoft.com/office/officeart/2008/layout/VerticalCurvedList"/>
    <dgm:cxn modelId="{A2D26C6C-9F24-47CD-99C6-32C7458D4D0F}" type="presParOf" srcId="{56850611-D368-43CA-A23E-0095C1822D2D}" destId="{7C1C6D17-AED7-4DB2-82F5-167B908ED6EE}" srcOrd="3" destOrd="0" presId="urn:microsoft.com/office/officeart/2008/layout/VerticalCurvedList"/>
    <dgm:cxn modelId="{60262851-122B-4911-A52D-154B4216ED2D}" type="presParOf" srcId="{56850611-D368-43CA-A23E-0095C1822D2D}" destId="{2E6F7C4F-D405-4AC5-AEC1-BF65979292AC}" srcOrd="4" destOrd="0" presId="urn:microsoft.com/office/officeart/2008/layout/VerticalCurvedList"/>
    <dgm:cxn modelId="{8EF6923F-686E-4F72-8FFE-E21C23364F98}" type="presParOf" srcId="{2E6F7C4F-D405-4AC5-AEC1-BF65979292AC}" destId="{07CA3FCD-F7B9-43F0-AAB9-D6BAFFA3DA87}" srcOrd="0" destOrd="0" presId="urn:microsoft.com/office/officeart/2008/layout/VerticalCurvedList"/>
    <dgm:cxn modelId="{29094840-7A41-42A1-B51D-25FC97E1E424}" type="presParOf" srcId="{56850611-D368-43CA-A23E-0095C1822D2D}" destId="{50784921-16B7-4E92-A002-98199AF20633}" srcOrd="5" destOrd="0" presId="urn:microsoft.com/office/officeart/2008/layout/VerticalCurvedList"/>
    <dgm:cxn modelId="{FF8FBA63-EEF8-4809-A22C-D03DE3864467}" type="presParOf" srcId="{56850611-D368-43CA-A23E-0095C1822D2D}" destId="{B3EF89CB-A0C1-4A77-9ADF-F2ED9C1469C3}" srcOrd="6" destOrd="0" presId="urn:microsoft.com/office/officeart/2008/layout/VerticalCurvedList"/>
    <dgm:cxn modelId="{3D01627A-8240-4654-89BE-9DA27757B2AA}" type="presParOf" srcId="{B3EF89CB-A0C1-4A77-9ADF-F2ED9C1469C3}" destId="{EFF068F7-9CB9-45B9-9E66-6EF355250F18}" srcOrd="0" destOrd="0" presId="urn:microsoft.com/office/officeart/2008/layout/VerticalCurvedList"/>
    <dgm:cxn modelId="{E1297984-2EE6-4757-A090-D55B7B6CA354}" type="presParOf" srcId="{56850611-D368-43CA-A23E-0095C1822D2D}" destId="{B42B4F89-3D56-4223-ADC1-351D668ED11E}" srcOrd="7" destOrd="0" presId="urn:microsoft.com/office/officeart/2008/layout/VerticalCurvedList"/>
    <dgm:cxn modelId="{0F98381E-0C8F-46C3-BE2B-83F26C39CEC3}" type="presParOf" srcId="{56850611-D368-43CA-A23E-0095C1822D2D}" destId="{53D064DF-5A15-4561-894E-5D787E15D1F9}" srcOrd="8" destOrd="0" presId="urn:microsoft.com/office/officeart/2008/layout/VerticalCurvedList"/>
    <dgm:cxn modelId="{14E63EDB-6F28-41FA-AD79-28FC597996FF}" type="presParOf" srcId="{53D064DF-5A15-4561-894E-5D787E15D1F9}" destId="{7E7BF11D-E6AC-4B78-B102-4165D39D0A62}" srcOrd="0" destOrd="0" presId="urn:microsoft.com/office/officeart/2008/layout/VerticalCurvedList"/>
    <dgm:cxn modelId="{CD78A0AC-7CE7-4D97-A41B-0FE5A3EE2DD1}" type="presParOf" srcId="{56850611-D368-43CA-A23E-0095C1822D2D}" destId="{0B9B56C2-CFD3-41EB-A108-8A2F9DA3624F}" srcOrd="9" destOrd="0" presId="urn:microsoft.com/office/officeart/2008/layout/VerticalCurvedList"/>
    <dgm:cxn modelId="{0CE6B0EF-F13A-4B3E-95B7-0AD655219C5E}" type="presParOf" srcId="{56850611-D368-43CA-A23E-0095C1822D2D}" destId="{2F4C61B1-4F25-4BA7-905E-7CFEFBBB6B95}" srcOrd="10" destOrd="0" presId="urn:microsoft.com/office/officeart/2008/layout/VerticalCurvedList"/>
    <dgm:cxn modelId="{D1F9E189-8488-4EDE-B58C-BD7A2D701E88}" type="presParOf" srcId="{2F4C61B1-4F25-4BA7-905E-7CFEFBBB6B95}" destId="{508CAF04-F336-4C28-9934-3592E06FB6C8}" srcOrd="0" destOrd="0" presId="urn:microsoft.com/office/officeart/2008/layout/VerticalCurvedList"/>
    <dgm:cxn modelId="{4AB127A2-68F8-4135-8C04-6218E02B643B}" type="presParOf" srcId="{56850611-D368-43CA-A23E-0095C1822D2D}" destId="{6F20B00B-3BD5-4C94-94CE-2BC2D56769FB}" srcOrd="11" destOrd="0" presId="urn:microsoft.com/office/officeart/2008/layout/VerticalCurvedList"/>
    <dgm:cxn modelId="{BC9C5140-186C-49A2-BF16-A4F6D0684312}" type="presParOf" srcId="{56850611-D368-43CA-A23E-0095C1822D2D}" destId="{961A0DC9-5741-4D1A-898F-C5D43B8DF688}" srcOrd="12" destOrd="0" presId="urn:microsoft.com/office/officeart/2008/layout/VerticalCurvedList"/>
    <dgm:cxn modelId="{14F0AA6E-276C-4281-90F4-C94FE94F1C24}" type="presParOf" srcId="{961A0DC9-5741-4D1A-898F-C5D43B8DF688}" destId="{D593132B-9CF6-440B-B349-F93A0525804E}" srcOrd="0" destOrd="0" presId="urn:microsoft.com/office/officeart/2008/layout/VerticalCurvedList"/>
    <dgm:cxn modelId="{5AE44519-AA57-406E-B9C4-6BACFF858F04}" type="presParOf" srcId="{56850611-D368-43CA-A23E-0095C1822D2D}" destId="{36900CAD-0E9D-4293-B75F-F57AF3F7D9CB}" srcOrd="13" destOrd="0" presId="urn:microsoft.com/office/officeart/2008/layout/VerticalCurvedList"/>
    <dgm:cxn modelId="{4D7F6A8F-40BA-464E-A2AD-E6AEF7C71C58}" type="presParOf" srcId="{56850611-D368-43CA-A23E-0095C1822D2D}" destId="{077DD074-3269-46CD-A892-E227D87D2959}" srcOrd="14" destOrd="0" presId="urn:microsoft.com/office/officeart/2008/layout/VerticalCurvedList"/>
    <dgm:cxn modelId="{FC5C91D3-E1A4-4B57-A6B2-60263491DB47}" type="presParOf" srcId="{077DD074-3269-46CD-A892-E227D87D2959}" destId="{20117F3A-7218-4999-9093-2A711ECE6D25}" srcOrd="0" destOrd="0" presId="urn:microsoft.com/office/officeart/2008/layout/VerticalCurvedList"/>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8D186-DECE-4FEA-A81B-B282231D8D99}"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id-ID"/>
        </a:p>
      </dgm:t>
    </dgm:pt>
    <dgm:pt modelId="{7F045872-3313-4145-A541-128FD803CE82}">
      <dgm:prSet custT="1"/>
      <dgm:spPr/>
      <dgm:t>
        <a:bodyPr/>
        <a:lstStyle/>
        <a:p>
          <a:pPr rtl="0"/>
          <a:r>
            <a:rPr lang="id-ID" sz="3200" b="1" dirty="0" smtClean="0">
              <a:solidFill>
                <a:schemeClr val="accent6">
                  <a:lumMod val="50000"/>
                </a:schemeClr>
              </a:solidFill>
              <a:latin typeface="Arial Rounded MT Bold" panose="020F0704030504030204" pitchFamily="34" charset="0"/>
              <a:ea typeface="Tahoma" pitchFamily="34" charset="0"/>
              <a:cs typeface="Tahoma" pitchFamily="34" charset="0"/>
            </a:rPr>
            <a:t>Pencipta Arsip Harus </a:t>
          </a:r>
        </a:p>
        <a:p>
          <a:pPr rtl="0"/>
          <a:r>
            <a:rPr lang="id-ID" sz="3200" b="1" dirty="0" smtClean="0">
              <a:solidFill>
                <a:schemeClr val="accent6">
                  <a:lumMod val="50000"/>
                </a:schemeClr>
              </a:solidFill>
              <a:latin typeface="Arial Rounded MT Bold" panose="020F0704030504030204" pitchFamily="34" charset="0"/>
              <a:ea typeface="Tahoma" pitchFamily="34" charset="0"/>
              <a:cs typeface="Tahoma" pitchFamily="34" charset="0"/>
            </a:rPr>
            <a:t>Memiliki JRA, </a:t>
          </a:r>
        </a:p>
        <a:p>
          <a:pPr rtl="0"/>
          <a:r>
            <a:rPr lang="id-ID" sz="3200" b="1" dirty="0" smtClean="0">
              <a:solidFill>
                <a:schemeClr val="accent6">
                  <a:lumMod val="50000"/>
                </a:schemeClr>
              </a:solidFill>
              <a:latin typeface="Arial Rounded MT Bold" panose="020F0704030504030204" pitchFamily="34" charset="0"/>
              <a:ea typeface="Tahoma" pitchFamily="34" charset="0"/>
              <a:cs typeface="Tahoma" pitchFamily="34" charset="0"/>
            </a:rPr>
            <a:t>Karena:</a:t>
          </a:r>
          <a:endParaRPr lang="id-ID" sz="3200" b="1" dirty="0">
            <a:solidFill>
              <a:schemeClr val="accent6">
                <a:lumMod val="50000"/>
              </a:schemeClr>
            </a:solidFill>
            <a:latin typeface="Arial Rounded MT Bold" panose="020F0704030504030204" pitchFamily="34" charset="0"/>
            <a:ea typeface="Tahoma" pitchFamily="34" charset="0"/>
            <a:cs typeface="Tahoma" pitchFamily="34" charset="0"/>
          </a:endParaRPr>
        </a:p>
      </dgm:t>
    </dgm:pt>
    <dgm:pt modelId="{666CE45B-98B4-41E3-9437-66C963D915E2}" type="parTrans" cxnId="{C3012B74-A239-44D9-813C-A2430F106742}">
      <dgm:prSet/>
      <dgm:spPr/>
      <dgm:t>
        <a:bodyPr/>
        <a:lstStyle/>
        <a:p>
          <a:endParaRPr lang="id-ID">
            <a:latin typeface="Tahoma" pitchFamily="34" charset="0"/>
            <a:ea typeface="Tahoma" pitchFamily="34" charset="0"/>
            <a:cs typeface="Tahoma" pitchFamily="34" charset="0"/>
          </a:endParaRPr>
        </a:p>
      </dgm:t>
    </dgm:pt>
    <dgm:pt modelId="{4BB5D5CB-5E12-49C5-A59F-7CAC13AE7A33}" type="sibTrans" cxnId="{C3012B74-A239-44D9-813C-A2430F106742}">
      <dgm:prSet/>
      <dgm:spPr/>
      <dgm:t>
        <a:bodyPr/>
        <a:lstStyle/>
        <a:p>
          <a:endParaRPr lang="id-ID">
            <a:latin typeface="Tahoma" pitchFamily="34" charset="0"/>
            <a:ea typeface="Tahoma" pitchFamily="34" charset="0"/>
            <a:cs typeface="Tahoma" pitchFamily="34" charset="0"/>
          </a:endParaRPr>
        </a:p>
      </dgm:t>
    </dgm:pt>
    <dgm:pt modelId="{FBAD8DC3-5ACE-4C35-B375-CE2314C6D91E}">
      <dgm:prSet custT="1"/>
      <dgm:spPr>
        <a:solidFill>
          <a:schemeClr val="accent2">
            <a:lumMod val="60000"/>
            <a:lumOff val="40000"/>
          </a:schemeClr>
        </a:solidFill>
      </dgm:spPr>
      <dgm:t>
        <a:bodyPr/>
        <a:lstStyle/>
        <a:p>
          <a:pPr rtl="0"/>
          <a:r>
            <a:rPr lang="id-ID" sz="2200" b="1" dirty="0" smtClean="0">
              <a:solidFill>
                <a:schemeClr val="tx1"/>
              </a:solidFill>
              <a:latin typeface="Tahoma" pitchFamily="34" charset="0"/>
              <a:ea typeface="Tahoma" pitchFamily="34" charset="0"/>
              <a:cs typeface="Tahoma" pitchFamily="34" charset="0"/>
            </a:rPr>
            <a:t>Menjamin penyelamatan arsip kehidupan bermasyarakat, berbangsa dan bernegara,</a:t>
          </a:r>
          <a:endParaRPr lang="id-ID" sz="2200" b="1" dirty="0">
            <a:solidFill>
              <a:schemeClr val="tx1"/>
            </a:solidFill>
            <a:latin typeface="Tahoma" pitchFamily="34" charset="0"/>
            <a:ea typeface="Tahoma" pitchFamily="34" charset="0"/>
            <a:cs typeface="Tahoma" pitchFamily="34" charset="0"/>
          </a:endParaRPr>
        </a:p>
      </dgm:t>
    </dgm:pt>
    <dgm:pt modelId="{DE00816A-3AE9-4AAA-B8B2-97F538B24842}" type="parTrans" cxnId="{D98D2688-1620-4E78-A1FA-AE0C8BCA1134}">
      <dgm:prSet/>
      <dgm:spPr>
        <a:ln w="28575"/>
      </dgm:spPr>
      <dgm:t>
        <a:bodyPr/>
        <a:lstStyle/>
        <a:p>
          <a:endParaRPr lang="id-ID">
            <a:latin typeface="Tahoma" pitchFamily="34" charset="0"/>
            <a:ea typeface="Tahoma" pitchFamily="34" charset="0"/>
            <a:cs typeface="Tahoma" pitchFamily="34" charset="0"/>
          </a:endParaRPr>
        </a:p>
      </dgm:t>
    </dgm:pt>
    <dgm:pt modelId="{A6D6950E-D841-4FF1-BFEA-F93C77E5B099}" type="sibTrans" cxnId="{D98D2688-1620-4E78-A1FA-AE0C8BCA1134}">
      <dgm:prSet/>
      <dgm:spPr/>
      <dgm:t>
        <a:bodyPr/>
        <a:lstStyle/>
        <a:p>
          <a:endParaRPr lang="id-ID">
            <a:latin typeface="Tahoma" pitchFamily="34" charset="0"/>
            <a:ea typeface="Tahoma" pitchFamily="34" charset="0"/>
            <a:cs typeface="Tahoma" pitchFamily="34" charset="0"/>
          </a:endParaRPr>
        </a:p>
      </dgm:t>
    </dgm:pt>
    <dgm:pt modelId="{A6BEF46A-F724-4B24-8A63-15810E7F35CE}">
      <dgm:prSet custT="1"/>
      <dgm:spPr>
        <a:solidFill>
          <a:schemeClr val="accent4">
            <a:lumMod val="40000"/>
            <a:lumOff val="60000"/>
          </a:schemeClr>
        </a:solidFill>
      </dgm:spPr>
      <dgm:t>
        <a:bodyPr/>
        <a:lstStyle/>
        <a:p>
          <a:pPr rtl="0"/>
          <a:r>
            <a:rPr lang="id-ID" sz="2400" b="1" dirty="0" smtClean="0">
              <a:solidFill>
                <a:schemeClr val="tx1"/>
              </a:solidFill>
              <a:latin typeface="Tahoma" pitchFamily="34" charset="0"/>
              <a:ea typeface="Tahoma" pitchFamily="34" charset="0"/>
              <a:cs typeface="Tahoma" pitchFamily="34" charset="0"/>
            </a:rPr>
            <a:t>Menjadi pedoman dalam pelaksanaan penyusutan arsip</a:t>
          </a:r>
          <a:endParaRPr lang="id-ID" sz="2400" b="1" dirty="0">
            <a:solidFill>
              <a:schemeClr val="tx1"/>
            </a:solidFill>
            <a:latin typeface="Tahoma" pitchFamily="34" charset="0"/>
            <a:ea typeface="Tahoma" pitchFamily="34" charset="0"/>
            <a:cs typeface="Tahoma" pitchFamily="34" charset="0"/>
          </a:endParaRPr>
        </a:p>
      </dgm:t>
    </dgm:pt>
    <dgm:pt modelId="{3CEA9FD6-BB91-4E7C-B234-BD221AB0A31A}" type="parTrans" cxnId="{4DC0AB15-DA2C-4CED-92E1-BAE0649F76C3}">
      <dgm:prSet/>
      <dgm:spPr>
        <a:ln w="28575"/>
      </dgm:spPr>
      <dgm:t>
        <a:bodyPr/>
        <a:lstStyle/>
        <a:p>
          <a:endParaRPr lang="id-ID">
            <a:latin typeface="Tahoma" pitchFamily="34" charset="0"/>
            <a:ea typeface="Tahoma" pitchFamily="34" charset="0"/>
            <a:cs typeface="Tahoma" pitchFamily="34" charset="0"/>
          </a:endParaRPr>
        </a:p>
      </dgm:t>
    </dgm:pt>
    <dgm:pt modelId="{0061C7A1-6B9E-409A-9290-EAA66E31E4FB}" type="sibTrans" cxnId="{4DC0AB15-DA2C-4CED-92E1-BAE0649F76C3}">
      <dgm:prSet/>
      <dgm:spPr/>
      <dgm:t>
        <a:bodyPr/>
        <a:lstStyle/>
        <a:p>
          <a:endParaRPr lang="id-ID">
            <a:latin typeface="Tahoma" pitchFamily="34" charset="0"/>
            <a:ea typeface="Tahoma" pitchFamily="34" charset="0"/>
            <a:cs typeface="Tahoma" pitchFamily="34" charset="0"/>
          </a:endParaRPr>
        </a:p>
      </dgm:t>
    </dgm:pt>
    <dgm:pt modelId="{0B138F86-F415-4699-B521-18C2AD61E21E}">
      <dgm:prSet custT="1"/>
      <dgm:spPr>
        <a:solidFill>
          <a:schemeClr val="accent6">
            <a:lumMod val="40000"/>
            <a:lumOff val="60000"/>
          </a:schemeClr>
        </a:solidFill>
      </dgm:spPr>
      <dgm:t>
        <a:bodyPr/>
        <a:lstStyle/>
        <a:p>
          <a:pPr rtl="0"/>
          <a:r>
            <a:rPr lang="id-ID" sz="2400" b="1" dirty="0" smtClean="0">
              <a:solidFill>
                <a:schemeClr val="tx1"/>
              </a:solidFill>
              <a:latin typeface="Tahoma" pitchFamily="34" charset="0"/>
              <a:ea typeface="Tahoma" pitchFamily="34" charset="0"/>
              <a:cs typeface="Tahoma" pitchFamily="34" charset="0"/>
            </a:rPr>
            <a:t>Mewujudkan pengelolaan arsip yang efektif dan efisien</a:t>
          </a:r>
          <a:endParaRPr lang="id-ID" sz="2400" b="1" dirty="0">
            <a:solidFill>
              <a:schemeClr val="tx1"/>
            </a:solidFill>
            <a:latin typeface="Tahoma" pitchFamily="34" charset="0"/>
            <a:ea typeface="Tahoma" pitchFamily="34" charset="0"/>
            <a:cs typeface="Tahoma" pitchFamily="34" charset="0"/>
          </a:endParaRPr>
        </a:p>
      </dgm:t>
    </dgm:pt>
    <dgm:pt modelId="{350DE9A0-00CD-408E-A9A1-CC9EB9F124E6}" type="parTrans" cxnId="{FF5189EF-F843-4E73-8B6F-4762275EDF33}">
      <dgm:prSet/>
      <dgm:spPr>
        <a:ln w="28575"/>
      </dgm:spPr>
      <dgm:t>
        <a:bodyPr/>
        <a:lstStyle/>
        <a:p>
          <a:endParaRPr lang="id-ID">
            <a:latin typeface="Tahoma" pitchFamily="34" charset="0"/>
            <a:ea typeface="Tahoma" pitchFamily="34" charset="0"/>
            <a:cs typeface="Tahoma" pitchFamily="34" charset="0"/>
          </a:endParaRPr>
        </a:p>
      </dgm:t>
    </dgm:pt>
    <dgm:pt modelId="{1D203F7A-CD96-4BFF-B608-5BB0CD72224F}" type="sibTrans" cxnId="{FF5189EF-F843-4E73-8B6F-4762275EDF33}">
      <dgm:prSet/>
      <dgm:spPr/>
      <dgm:t>
        <a:bodyPr/>
        <a:lstStyle/>
        <a:p>
          <a:endParaRPr lang="id-ID">
            <a:latin typeface="Tahoma" pitchFamily="34" charset="0"/>
            <a:ea typeface="Tahoma" pitchFamily="34" charset="0"/>
            <a:cs typeface="Tahoma" pitchFamily="34" charset="0"/>
          </a:endParaRPr>
        </a:p>
      </dgm:t>
    </dgm:pt>
    <dgm:pt modelId="{81CA051F-E4D9-4513-953A-2EFB42C534F1}">
      <dgm:prSet custT="1"/>
      <dgm:spPr>
        <a:solidFill>
          <a:schemeClr val="tx2">
            <a:lumMod val="40000"/>
            <a:lumOff val="60000"/>
          </a:schemeClr>
        </a:solidFill>
      </dgm:spPr>
      <dgm:t>
        <a:bodyPr/>
        <a:lstStyle/>
        <a:p>
          <a:pPr rtl="0"/>
          <a:r>
            <a:rPr lang="id-ID" sz="2400" b="1" dirty="0" smtClean="0">
              <a:solidFill>
                <a:schemeClr val="tx1"/>
              </a:solidFill>
              <a:latin typeface="Tahoma" pitchFamily="34" charset="0"/>
              <a:ea typeface="Tahoma" pitchFamily="34" charset="0"/>
              <a:cs typeface="Tahoma" pitchFamily="34" charset="0"/>
            </a:rPr>
            <a:t>Menghindari keraguan dalam penyusutan arsip</a:t>
          </a:r>
          <a:endParaRPr lang="id-ID" sz="2400" b="1" dirty="0">
            <a:solidFill>
              <a:schemeClr val="tx1"/>
            </a:solidFill>
            <a:latin typeface="Tahoma" pitchFamily="34" charset="0"/>
            <a:ea typeface="Tahoma" pitchFamily="34" charset="0"/>
            <a:cs typeface="Tahoma" pitchFamily="34" charset="0"/>
          </a:endParaRPr>
        </a:p>
      </dgm:t>
    </dgm:pt>
    <dgm:pt modelId="{80D80872-F0F0-4C5F-9A02-EBD9EE9ACB38}" type="parTrans" cxnId="{ED7FF40E-12AC-4942-BED8-E41D2C1FF0B2}">
      <dgm:prSet/>
      <dgm:spPr>
        <a:ln w="28575"/>
      </dgm:spPr>
      <dgm:t>
        <a:bodyPr/>
        <a:lstStyle/>
        <a:p>
          <a:endParaRPr lang="id-ID">
            <a:latin typeface="Tahoma" pitchFamily="34" charset="0"/>
            <a:ea typeface="Tahoma" pitchFamily="34" charset="0"/>
            <a:cs typeface="Tahoma" pitchFamily="34" charset="0"/>
          </a:endParaRPr>
        </a:p>
      </dgm:t>
    </dgm:pt>
    <dgm:pt modelId="{3A9E28F0-2450-4066-96A2-B7564BBDBBB0}" type="sibTrans" cxnId="{ED7FF40E-12AC-4942-BED8-E41D2C1FF0B2}">
      <dgm:prSet/>
      <dgm:spPr/>
      <dgm:t>
        <a:bodyPr/>
        <a:lstStyle/>
        <a:p>
          <a:endParaRPr lang="id-ID">
            <a:latin typeface="Tahoma" pitchFamily="34" charset="0"/>
            <a:ea typeface="Tahoma" pitchFamily="34" charset="0"/>
            <a:cs typeface="Tahoma" pitchFamily="34" charset="0"/>
          </a:endParaRPr>
        </a:p>
      </dgm:t>
    </dgm:pt>
    <dgm:pt modelId="{17F636DC-9BB7-4E31-B0D3-B429A30374A0}" type="pres">
      <dgm:prSet presAssocID="{DDA8D186-DECE-4FEA-A81B-B282231D8D99}" presName="diagram" presStyleCnt="0">
        <dgm:presLayoutVars>
          <dgm:chPref val="1"/>
          <dgm:dir/>
          <dgm:animOne val="branch"/>
          <dgm:animLvl val="lvl"/>
          <dgm:resizeHandles val="exact"/>
        </dgm:presLayoutVars>
      </dgm:prSet>
      <dgm:spPr/>
      <dgm:t>
        <a:bodyPr/>
        <a:lstStyle/>
        <a:p>
          <a:endParaRPr lang="id-ID"/>
        </a:p>
      </dgm:t>
    </dgm:pt>
    <dgm:pt modelId="{8BB686D4-D2B0-4426-BBB0-981B26F924CD}" type="pres">
      <dgm:prSet presAssocID="{7F045872-3313-4145-A541-128FD803CE82}" presName="root1" presStyleCnt="0"/>
      <dgm:spPr/>
    </dgm:pt>
    <dgm:pt modelId="{42615223-5769-4A3B-BF39-0D9DC0D47F1F}" type="pres">
      <dgm:prSet presAssocID="{7F045872-3313-4145-A541-128FD803CE82}" presName="LevelOneTextNode" presStyleLbl="node0" presStyleIdx="0" presStyleCnt="1" custScaleX="102452" custScaleY="114563" custLinFactNeighborX="-27512" custLinFactNeighborY="-959">
        <dgm:presLayoutVars>
          <dgm:chPref val="3"/>
        </dgm:presLayoutVars>
      </dgm:prSet>
      <dgm:spPr/>
      <dgm:t>
        <a:bodyPr/>
        <a:lstStyle/>
        <a:p>
          <a:endParaRPr lang="id-ID"/>
        </a:p>
      </dgm:t>
    </dgm:pt>
    <dgm:pt modelId="{37E4D172-82FB-46F9-A8AB-EE4606058D6F}" type="pres">
      <dgm:prSet presAssocID="{7F045872-3313-4145-A541-128FD803CE82}" presName="level2hierChild" presStyleCnt="0"/>
      <dgm:spPr/>
    </dgm:pt>
    <dgm:pt modelId="{0B3AB0F8-C57B-47C1-939E-FDDE144E19AD}" type="pres">
      <dgm:prSet presAssocID="{DE00816A-3AE9-4AAA-B8B2-97F538B24842}" presName="conn2-1" presStyleLbl="parChTrans1D2" presStyleIdx="0" presStyleCnt="4"/>
      <dgm:spPr/>
      <dgm:t>
        <a:bodyPr/>
        <a:lstStyle/>
        <a:p>
          <a:endParaRPr lang="id-ID"/>
        </a:p>
      </dgm:t>
    </dgm:pt>
    <dgm:pt modelId="{70F950C7-C9F6-4A23-B0F6-84317ADC77FD}" type="pres">
      <dgm:prSet presAssocID="{DE00816A-3AE9-4AAA-B8B2-97F538B24842}" presName="connTx" presStyleLbl="parChTrans1D2" presStyleIdx="0" presStyleCnt="4"/>
      <dgm:spPr/>
      <dgm:t>
        <a:bodyPr/>
        <a:lstStyle/>
        <a:p>
          <a:endParaRPr lang="id-ID"/>
        </a:p>
      </dgm:t>
    </dgm:pt>
    <dgm:pt modelId="{2D23EA8C-271D-402C-9982-C9D2559393D1}" type="pres">
      <dgm:prSet presAssocID="{FBAD8DC3-5ACE-4C35-B375-CE2314C6D91E}" presName="root2" presStyleCnt="0"/>
      <dgm:spPr/>
    </dgm:pt>
    <dgm:pt modelId="{A2EE0DB1-26A1-4A58-95B5-E38B2B7D84A8}" type="pres">
      <dgm:prSet presAssocID="{FBAD8DC3-5ACE-4C35-B375-CE2314C6D91E}" presName="LevelTwoTextNode" presStyleLbl="node2" presStyleIdx="0" presStyleCnt="4" custScaleX="134691" custScaleY="66145">
        <dgm:presLayoutVars>
          <dgm:chPref val="3"/>
        </dgm:presLayoutVars>
      </dgm:prSet>
      <dgm:spPr/>
      <dgm:t>
        <a:bodyPr/>
        <a:lstStyle/>
        <a:p>
          <a:endParaRPr lang="id-ID"/>
        </a:p>
      </dgm:t>
    </dgm:pt>
    <dgm:pt modelId="{41C056EC-57AE-4229-973F-45AAC095C00E}" type="pres">
      <dgm:prSet presAssocID="{FBAD8DC3-5ACE-4C35-B375-CE2314C6D91E}" presName="level3hierChild" presStyleCnt="0"/>
      <dgm:spPr/>
    </dgm:pt>
    <dgm:pt modelId="{7E8E718A-48FA-4D74-B547-33B9B9990CBD}" type="pres">
      <dgm:prSet presAssocID="{3CEA9FD6-BB91-4E7C-B234-BD221AB0A31A}" presName="conn2-1" presStyleLbl="parChTrans1D2" presStyleIdx="1" presStyleCnt="4"/>
      <dgm:spPr/>
      <dgm:t>
        <a:bodyPr/>
        <a:lstStyle/>
        <a:p>
          <a:endParaRPr lang="id-ID"/>
        </a:p>
      </dgm:t>
    </dgm:pt>
    <dgm:pt modelId="{6A6D82C6-5168-4076-94A2-C2B131C375E4}" type="pres">
      <dgm:prSet presAssocID="{3CEA9FD6-BB91-4E7C-B234-BD221AB0A31A}" presName="connTx" presStyleLbl="parChTrans1D2" presStyleIdx="1" presStyleCnt="4"/>
      <dgm:spPr/>
      <dgm:t>
        <a:bodyPr/>
        <a:lstStyle/>
        <a:p>
          <a:endParaRPr lang="id-ID"/>
        </a:p>
      </dgm:t>
    </dgm:pt>
    <dgm:pt modelId="{BDE94CAC-6331-42B1-84CC-D415D25DE06B}" type="pres">
      <dgm:prSet presAssocID="{A6BEF46A-F724-4B24-8A63-15810E7F35CE}" presName="root2" presStyleCnt="0"/>
      <dgm:spPr/>
    </dgm:pt>
    <dgm:pt modelId="{12015C2E-1E60-494F-BBDA-2A9C1A020CE9}" type="pres">
      <dgm:prSet presAssocID="{A6BEF46A-F724-4B24-8A63-15810E7F35CE}" presName="LevelTwoTextNode" presStyleLbl="node2" presStyleIdx="1" presStyleCnt="4" custScaleX="131115" custScaleY="67280" custLinFactNeighborX="-8" custLinFactNeighborY="82884">
        <dgm:presLayoutVars>
          <dgm:chPref val="3"/>
        </dgm:presLayoutVars>
      </dgm:prSet>
      <dgm:spPr/>
      <dgm:t>
        <a:bodyPr/>
        <a:lstStyle/>
        <a:p>
          <a:endParaRPr lang="id-ID"/>
        </a:p>
      </dgm:t>
    </dgm:pt>
    <dgm:pt modelId="{82EC51C5-5F0B-4E79-943A-111FBD533D85}" type="pres">
      <dgm:prSet presAssocID="{A6BEF46A-F724-4B24-8A63-15810E7F35CE}" presName="level3hierChild" presStyleCnt="0"/>
      <dgm:spPr/>
    </dgm:pt>
    <dgm:pt modelId="{7DACFC66-686D-471C-A321-48E2D04D28C2}" type="pres">
      <dgm:prSet presAssocID="{350DE9A0-00CD-408E-A9A1-CC9EB9F124E6}" presName="conn2-1" presStyleLbl="parChTrans1D2" presStyleIdx="2" presStyleCnt="4"/>
      <dgm:spPr/>
      <dgm:t>
        <a:bodyPr/>
        <a:lstStyle/>
        <a:p>
          <a:endParaRPr lang="id-ID"/>
        </a:p>
      </dgm:t>
    </dgm:pt>
    <dgm:pt modelId="{2F2D2F47-2E2B-44F9-8133-355292BC55A9}" type="pres">
      <dgm:prSet presAssocID="{350DE9A0-00CD-408E-A9A1-CC9EB9F124E6}" presName="connTx" presStyleLbl="parChTrans1D2" presStyleIdx="2" presStyleCnt="4"/>
      <dgm:spPr/>
      <dgm:t>
        <a:bodyPr/>
        <a:lstStyle/>
        <a:p>
          <a:endParaRPr lang="id-ID"/>
        </a:p>
      </dgm:t>
    </dgm:pt>
    <dgm:pt modelId="{3E5DAC20-C217-4E62-BF33-B165DD163203}" type="pres">
      <dgm:prSet presAssocID="{0B138F86-F415-4699-B521-18C2AD61E21E}" presName="root2" presStyleCnt="0"/>
      <dgm:spPr/>
    </dgm:pt>
    <dgm:pt modelId="{03E41D70-0BE5-4C47-81DF-5D7D9CF80379}" type="pres">
      <dgm:prSet presAssocID="{0B138F86-F415-4699-B521-18C2AD61E21E}" presName="LevelTwoTextNode" presStyleLbl="node2" presStyleIdx="2" presStyleCnt="4" custScaleX="134027" custScaleY="65772" custLinFactNeighborX="-1557" custLinFactNeighborY="-79941">
        <dgm:presLayoutVars>
          <dgm:chPref val="3"/>
        </dgm:presLayoutVars>
      </dgm:prSet>
      <dgm:spPr/>
      <dgm:t>
        <a:bodyPr/>
        <a:lstStyle/>
        <a:p>
          <a:endParaRPr lang="id-ID"/>
        </a:p>
      </dgm:t>
    </dgm:pt>
    <dgm:pt modelId="{F1DB00BB-213D-471B-8FAB-C4C9C2F5A904}" type="pres">
      <dgm:prSet presAssocID="{0B138F86-F415-4699-B521-18C2AD61E21E}" presName="level3hierChild" presStyleCnt="0"/>
      <dgm:spPr/>
    </dgm:pt>
    <dgm:pt modelId="{99D14528-E8D5-4096-96BB-02591D734A2C}" type="pres">
      <dgm:prSet presAssocID="{80D80872-F0F0-4C5F-9A02-EBD9EE9ACB38}" presName="conn2-1" presStyleLbl="parChTrans1D2" presStyleIdx="3" presStyleCnt="4"/>
      <dgm:spPr/>
      <dgm:t>
        <a:bodyPr/>
        <a:lstStyle/>
        <a:p>
          <a:endParaRPr lang="id-ID"/>
        </a:p>
      </dgm:t>
    </dgm:pt>
    <dgm:pt modelId="{89867FCF-1B36-45D0-8819-4629F360D338}" type="pres">
      <dgm:prSet presAssocID="{80D80872-F0F0-4C5F-9A02-EBD9EE9ACB38}" presName="connTx" presStyleLbl="parChTrans1D2" presStyleIdx="3" presStyleCnt="4"/>
      <dgm:spPr/>
      <dgm:t>
        <a:bodyPr/>
        <a:lstStyle/>
        <a:p>
          <a:endParaRPr lang="id-ID"/>
        </a:p>
      </dgm:t>
    </dgm:pt>
    <dgm:pt modelId="{7625F31A-C7BF-496B-9369-993416099D69}" type="pres">
      <dgm:prSet presAssocID="{81CA051F-E4D9-4513-953A-2EFB42C534F1}" presName="root2" presStyleCnt="0"/>
      <dgm:spPr/>
    </dgm:pt>
    <dgm:pt modelId="{301B863E-E3E8-440D-BBFE-80617C3B0461}" type="pres">
      <dgm:prSet presAssocID="{81CA051F-E4D9-4513-953A-2EFB42C534F1}" presName="LevelTwoTextNode" presStyleLbl="node2" presStyleIdx="3" presStyleCnt="4" custScaleX="124027" custScaleY="73019">
        <dgm:presLayoutVars>
          <dgm:chPref val="3"/>
        </dgm:presLayoutVars>
      </dgm:prSet>
      <dgm:spPr/>
      <dgm:t>
        <a:bodyPr/>
        <a:lstStyle/>
        <a:p>
          <a:endParaRPr lang="id-ID"/>
        </a:p>
      </dgm:t>
    </dgm:pt>
    <dgm:pt modelId="{ABC983E5-1E64-49AD-9772-40C1965CF6D3}" type="pres">
      <dgm:prSet presAssocID="{81CA051F-E4D9-4513-953A-2EFB42C534F1}" presName="level3hierChild" presStyleCnt="0"/>
      <dgm:spPr/>
    </dgm:pt>
  </dgm:ptLst>
  <dgm:cxnLst>
    <dgm:cxn modelId="{C3012B74-A239-44D9-813C-A2430F106742}" srcId="{DDA8D186-DECE-4FEA-A81B-B282231D8D99}" destId="{7F045872-3313-4145-A541-128FD803CE82}" srcOrd="0" destOrd="0" parTransId="{666CE45B-98B4-41E3-9437-66C963D915E2}" sibTransId="{4BB5D5CB-5E12-49C5-A59F-7CAC13AE7A33}"/>
    <dgm:cxn modelId="{E99F3613-1F8D-4CD1-A892-E6EB8B576F72}" type="presOf" srcId="{81CA051F-E4D9-4513-953A-2EFB42C534F1}" destId="{301B863E-E3E8-440D-BBFE-80617C3B0461}" srcOrd="0" destOrd="0" presId="urn:microsoft.com/office/officeart/2005/8/layout/hierarchy2"/>
    <dgm:cxn modelId="{FF5189EF-F843-4E73-8B6F-4762275EDF33}" srcId="{7F045872-3313-4145-A541-128FD803CE82}" destId="{0B138F86-F415-4699-B521-18C2AD61E21E}" srcOrd="2" destOrd="0" parTransId="{350DE9A0-00CD-408E-A9A1-CC9EB9F124E6}" sibTransId="{1D203F7A-CD96-4BFF-B608-5BB0CD72224F}"/>
    <dgm:cxn modelId="{7437C8CF-B0CA-4293-9FAA-6655789249AF}" type="presOf" srcId="{80D80872-F0F0-4C5F-9A02-EBD9EE9ACB38}" destId="{89867FCF-1B36-45D0-8819-4629F360D338}" srcOrd="1" destOrd="0" presId="urn:microsoft.com/office/officeart/2005/8/layout/hierarchy2"/>
    <dgm:cxn modelId="{6F9CAE69-4457-47CD-BD9D-BFC8CFCBFA43}" type="presOf" srcId="{80D80872-F0F0-4C5F-9A02-EBD9EE9ACB38}" destId="{99D14528-E8D5-4096-96BB-02591D734A2C}" srcOrd="0" destOrd="0" presId="urn:microsoft.com/office/officeart/2005/8/layout/hierarchy2"/>
    <dgm:cxn modelId="{D98D2688-1620-4E78-A1FA-AE0C8BCA1134}" srcId="{7F045872-3313-4145-A541-128FD803CE82}" destId="{FBAD8DC3-5ACE-4C35-B375-CE2314C6D91E}" srcOrd="0" destOrd="0" parTransId="{DE00816A-3AE9-4AAA-B8B2-97F538B24842}" sibTransId="{A6D6950E-D841-4FF1-BFEA-F93C77E5B099}"/>
    <dgm:cxn modelId="{11F0B5FF-0F99-47C1-AB61-1DCA66B71F0D}" type="presOf" srcId="{350DE9A0-00CD-408E-A9A1-CC9EB9F124E6}" destId="{7DACFC66-686D-471C-A321-48E2D04D28C2}" srcOrd="0" destOrd="0" presId="urn:microsoft.com/office/officeart/2005/8/layout/hierarchy2"/>
    <dgm:cxn modelId="{6F03FE7C-F035-4DD6-AB7F-31F9DDFCDC2C}" type="presOf" srcId="{350DE9A0-00CD-408E-A9A1-CC9EB9F124E6}" destId="{2F2D2F47-2E2B-44F9-8133-355292BC55A9}" srcOrd="1" destOrd="0" presId="urn:microsoft.com/office/officeart/2005/8/layout/hierarchy2"/>
    <dgm:cxn modelId="{B980431A-AE7B-4221-8A5B-D842BBFF1333}" type="presOf" srcId="{3CEA9FD6-BB91-4E7C-B234-BD221AB0A31A}" destId="{6A6D82C6-5168-4076-94A2-C2B131C375E4}" srcOrd="1" destOrd="0" presId="urn:microsoft.com/office/officeart/2005/8/layout/hierarchy2"/>
    <dgm:cxn modelId="{35BB5C2D-6DF5-4AB3-91B1-7AE6593F9A3E}" type="presOf" srcId="{7F045872-3313-4145-A541-128FD803CE82}" destId="{42615223-5769-4A3B-BF39-0D9DC0D47F1F}" srcOrd="0" destOrd="0" presId="urn:microsoft.com/office/officeart/2005/8/layout/hierarchy2"/>
    <dgm:cxn modelId="{15AC0A4C-934F-42B2-ABED-9B51531310C1}" type="presOf" srcId="{DE00816A-3AE9-4AAA-B8B2-97F538B24842}" destId="{0B3AB0F8-C57B-47C1-939E-FDDE144E19AD}" srcOrd="0" destOrd="0" presId="urn:microsoft.com/office/officeart/2005/8/layout/hierarchy2"/>
    <dgm:cxn modelId="{775F1D38-7C53-4A42-B4EF-9273338AF57B}" type="presOf" srcId="{A6BEF46A-F724-4B24-8A63-15810E7F35CE}" destId="{12015C2E-1E60-494F-BBDA-2A9C1A020CE9}" srcOrd="0" destOrd="0" presId="urn:microsoft.com/office/officeart/2005/8/layout/hierarchy2"/>
    <dgm:cxn modelId="{9615E0F9-B0DA-4C86-99CB-B85FDE45B684}" type="presOf" srcId="{DE00816A-3AE9-4AAA-B8B2-97F538B24842}" destId="{70F950C7-C9F6-4A23-B0F6-84317ADC77FD}" srcOrd="1" destOrd="0" presId="urn:microsoft.com/office/officeart/2005/8/layout/hierarchy2"/>
    <dgm:cxn modelId="{2861634C-E633-4287-908E-4F0168A779EF}" type="presOf" srcId="{3CEA9FD6-BB91-4E7C-B234-BD221AB0A31A}" destId="{7E8E718A-48FA-4D74-B547-33B9B9990CBD}" srcOrd="0" destOrd="0" presId="urn:microsoft.com/office/officeart/2005/8/layout/hierarchy2"/>
    <dgm:cxn modelId="{43239A5E-D815-4689-BE40-CC26AD9CEC6B}" type="presOf" srcId="{0B138F86-F415-4699-B521-18C2AD61E21E}" destId="{03E41D70-0BE5-4C47-81DF-5D7D9CF80379}" srcOrd="0" destOrd="0" presId="urn:microsoft.com/office/officeart/2005/8/layout/hierarchy2"/>
    <dgm:cxn modelId="{867F51D4-A44D-4F8B-B556-2B983D6D95C9}" type="presOf" srcId="{FBAD8DC3-5ACE-4C35-B375-CE2314C6D91E}" destId="{A2EE0DB1-26A1-4A58-95B5-E38B2B7D84A8}" srcOrd="0" destOrd="0" presId="urn:microsoft.com/office/officeart/2005/8/layout/hierarchy2"/>
    <dgm:cxn modelId="{4DC0AB15-DA2C-4CED-92E1-BAE0649F76C3}" srcId="{7F045872-3313-4145-A541-128FD803CE82}" destId="{A6BEF46A-F724-4B24-8A63-15810E7F35CE}" srcOrd="1" destOrd="0" parTransId="{3CEA9FD6-BB91-4E7C-B234-BD221AB0A31A}" sibTransId="{0061C7A1-6B9E-409A-9290-EAA66E31E4FB}"/>
    <dgm:cxn modelId="{EF0D8F6C-C0E3-486D-A544-93FEC06D849C}" type="presOf" srcId="{DDA8D186-DECE-4FEA-A81B-B282231D8D99}" destId="{17F636DC-9BB7-4E31-B0D3-B429A30374A0}" srcOrd="0" destOrd="0" presId="urn:microsoft.com/office/officeart/2005/8/layout/hierarchy2"/>
    <dgm:cxn modelId="{ED7FF40E-12AC-4942-BED8-E41D2C1FF0B2}" srcId="{7F045872-3313-4145-A541-128FD803CE82}" destId="{81CA051F-E4D9-4513-953A-2EFB42C534F1}" srcOrd="3" destOrd="0" parTransId="{80D80872-F0F0-4C5F-9A02-EBD9EE9ACB38}" sibTransId="{3A9E28F0-2450-4066-96A2-B7564BBDBBB0}"/>
    <dgm:cxn modelId="{86A122C0-C7DE-4E92-B412-6DF8E199B636}" type="presParOf" srcId="{17F636DC-9BB7-4E31-B0D3-B429A30374A0}" destId="{8BB686D4-D2B0-4426-BBB0-981B26F924CD}" srcOrd="0" destOrd="0" presId="urn:microsoft.com/office/officeart/2005/8/layout/hierarchy2"/>
    <dgm:cxn modelId="{E37E5048-9203-4188-A7EE-990B47816781}" type="presParOf" srcId="{8BB686D4-D2B0-4426-BBB0-981B26F924CD}" destId="{42615223-5769-4A3B-BF39-0D9DC0D47F1F}" srcOrd="0" destOrd="0" presId="urn:microsoft.com/office/officeart/2005/8/layout/hierarchy2"/>
    <dgm:cxn modelId="{AA889769-61A0-4226-AD76-51AEEED82D89}" type="presParOf" srcId="{8BB686D4-D2B0-4426-BBB0-981B26F924CD}" destId="{37E4D172-82FB-46F9-A8AB-EE4606058D6F}" srcOrd="1" destOrd="0" presId="urn:microsoft.com/office/officeart/2005/8/layout/hierarchy2"/>
    <dgm:cxn modelId="{193C0639-3061-4C3D-AFF0-7D32C9A63CE3}" type="presParOf" srcId="{37E4D172-82FB-46F9-A8AB-EE4606058D6F}" destId="{0B3AB0F8-C57B-47C1-939E-FDDE144E19AD}" srcOrd="0" destOrd="0" presId="urn:microsoft.com/office/officeart/2005/8/layout/hierarchy2"/>
    <dgm:cxn modelId="{3835ABC8-FE7B-4F5D-B274-8C0DC531D0B6}" type="presParOf" srcId="{0B3AB0F8-C57B-47C1-939E-FDDE144E19AD}" destId="{70F950C7-C9F6-4A23-B0F6-84317ADC77FD}" srcOrd="0" destOrd="0" presId="urn:microsoft.com/office/officeart/2005/8/layout/hierarchy2"/>
    <dgm:cxn modelId="{49CC5347-D505-451F-8A83-7A7204FF8D74}" type="presParOf" srcId="{37E4D172-82FB-46F9-A8AB-EE4606058D6F}" destId="{2D23EA8C-271D-402C-9982-C9D2559393D1}" srcOrd="1" destOrd="0" presId="urn:microsoft.com/office/officeart/2005/8/layout/hierarchy2"/>
    <dgm:cxn modelId="{3A7CB970-8CE7-461D-8AB3-E8D90F62FCF9}" type="presParOf" srcId="{2D23EA8C-271D-402C-9982-C9D2559393D1}" destId="{A2EE0DB1-26A1-4A58-95B5-E38B2B7D84A8}" srcOrd="0" destOrd="0" presId="urn:microsoft.com/office/officeart/2005/8/layout/hierarchy2"/>
    <dgm:cxn modelId="{E9B7AD83-E84D-483F-A1FB-FDF411F2AFF5}" type="presParOf" srcId="{2D23EA8C-271D-402C-9982-C9D2559393D1}" destId="{41C056EC-57AE-4229-973F-45AAC095C00E}" srcOrd="1" destOrd="0" presId="urn:microsoft.com/office/officeart/2005/8/layout/hierarchy2"/>
    <dgm:cxn modelId="{8D4B5190-3302-4071-A5BB-73F1B5173222}" type="presParOf" srcId="{37E4D172-82FB-46F9-A8AB-EE4606058D6F}" destId="{7E8E718A-48FA-4D74-B547-33B9B9990CBD}" srcOrd="2" destOrd="0" presId="urn:microsoft.com/office/officeart/2005/8/layout/hierarchy2"/>
    <dgm:cxn modelId="{E7CF2602-1B84-4D03-BAD9-A544D35D44B2}" type="presParOf" srcId="{7E8E718A-48FA-4D74-B547-33B9B9990CBD}" destId="{6A6D82C6-5168-4076-94A2-C2B131C375E4}" srcOrd="0" destOrd="0" presId="urn:microsoft.com/office/officeart/2005/8/layout/hierarchy2"/>
    <dgm:cxn modelId="{8C834E85-663B-45C8-8483-BD19A394160A}" type="presParOf" srcId="{37E4D172-82FB-46F9-A8AB-EE4606058D6F}" destId="{BDE94CAC-6331-42B1-84CC-D415D25DE06B}" srcOrd="3" destOrd="0" presId="urn:microsoft.com/office/officeart/2005/8/layout/hierarchy2"/>
    <dgm:cxn modelId="{E874DCC6-A8A6-477D-B11C-31E6FBF1CFE9}" type="presParOf" srcId="{BDE94CAC-6331-42B1-84CC-D415D25DE06B}" destId="{12015C2E-1E60-494F-BBDA-2A9C1A020CE9}" srcOrd="0" destOrd="0" presId="urn:microsoft.com/office/officeart/2005/8/layout/hierarchy2"/>
    <dgm:cxn modelId="{C2879B43-A932-4710-B937-98CEA49D5564}" type="presParOf" srcId="{BDE94CAC-6331-42B1-84CC-D415D25DE06B}" destId="{82EC51C5-5F0B-4E79-943A-111FBD533D85}" srcOrd="1" destOrd="0" presId="urn:microsoft.com/office/officeart/2005/8/layout/hierarchy2"/>
    <dgm:cxn modelId="{1E6CC094-D193-45B2-B4D3-24B5B3D63F42}" type="presParOf" srcId="{37E4D172-82FB-46F9-A8AB-EE4606058D6F}" destId="{7DACFC66-686D-471C-A321-48E2D04D28C2}" srcOrd="4" destOrd="0" presId="urn:microsoft.com/office/officeart/2005/8/layout/hierarchy2"/>
    <dgm:cxn modelId="{5D27729C-FF18-4ED0-9381-0375A837EB66}" type="presParOf" srcId="{7DACFC66-686D-471C-A321-48E2D04D28C2}" destId="{2F2D2F47-2E2B-44F9-8133-355292BC55A9}" srcOrd="0" destOrd="0" presId="urn:microsoft.com/office/officeart/2005/8/layout/hierarchy2"/>
    <dgm:cxn modelId="{9D29A338-F6CF-4296-A8DF-5333B5C2CDB3}" type="presParOf" srcId="{37E4D172-82FB-46F9-A8AB-EE4606058D6F}" destId="{3E5DAC20-C217-4E62-BF33-B165DD163203}" srcOrd="5" destOrd="0" presId="urn:microsoft.com/office/officeart/2005/8/layout/hierarchy2"/>
    <dgm:cxn modelId="{34243FB8-AAA6-403F-8C50-F2527B47C1B9}" type="presParOf" srcId="{3E5DAC20-C217-4E62-BF33-B165DD163203}" destId="{03E41D70-0BE5-4C47-81DF-5D7D9CF80379}" srcOrd="0" destOrd="0" presId="urn:microsoft.com/office/officeart/2005/8/layout/hierarchy2"/>
    <dgm:cxn modelId="{876B031A-9342-4CD1-A450-D09EB1FFB4C6}" type="presParOf" srcId="{3E5DAC20-C217-4E62-BF33-B165DD163203}" destId="{F1DB00BB-213D-471B-8FAB-C4C9C2F5A904}" srcOrd="1" destOrd="0" presId="urn:microsoft.com/office/officeart/2005/8/layout/hierarchy2"/>
    <dgm:cxn modelId="{DACB6311-5AA9-405C-9868-0102400ACBAE}" type="presParOf" srcId="{37E4D172-82FB-46F9-A8AB-EE4606058D6F}" destId="{99D14528-E8D5-4096-96BB-02591D734A2C}" srcOrd="6" destOrd="0" presId="urn:microsoft.com/office/officeart/2005/8/layout/hierarchy2"/>
    <dgm:cxn modelId="{3B29C001-CCC9-4616-8292-78DB7D53F5D8}" type="presParOf" srcId="{99D14528-E8D5-4096-96BB-02591D734A2C}" destId="{89867FCF-1B36-45D0-8819-4629F360D338}" srcOrd="0" destOrd="0" presId="urn:microsoft.com/office/officeart/2005/8/layout/hierarchy2"/>
    <dgm:cxn modelId="{9CE11914-3DB2-446C-8EF3-BC116CCF5188}" type="presParOf" srcId="{37E4D172-82FB-46F9-A8AB-EE4606058D6F}" destId="{7625F31A-C7BF-496B-9369-993416099D69}" srcOrd="7" destOrd="0" presId="urn:microsoft.com/office/officeart/2005/8/layout/hierarchy2"/>
    <dgm:cxn modelId="{F6F58AD1-78D5-4465-992E-AB72888D8190}" type="presParOf" srcId="{7625F31A-C7BF-496B-9369-993416099D69}" destId="{301B863E-E3E8-440D-BBFE-80617C3B0461}" srcOrd="0" destOrd="0" presId="urn:microsoft.com/office/officeart/2005/8/layout/hierarchy2"/>
    <dgm:cxn modelId="{FC7C8785-D5E9-4823-9833-4068F54A4CD1}" type="presParOf" srcId="{7625F31A-C7BF-496B-9369-993416099D69}" destId="{ABC983E5-1E64-49AD-9772-40C1965CF6D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09A8-2B85-4687-8A7B-74051EE1D8C8}">
      <dsp:nvSpPr>
        <dsp:cNvPr id="0" name=""/>
        <dsp:cNvSpPr/>
      </dsp:nvSpPr>
      <dsp:spPr>
        <a:xfrm>
          <a:off x="-11612640" y="-1773827"/>
          <a:ext cx="13829213" cy="13829213"/>
        </a:xfrm>
        <a:prstGeom prst="blockArc">
          <a:avLst>
            <a:gd name="adj1" fmla="val 18900000"/>
            <a:gd name="adj2" fmla="val 2700000"/>
            <a:gd name="adj3" fmla="val 15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546145-3D48-455C-A749-1BE00E5942E3}">
      <dsp:nvSpPr>
        <dsp:cNvPr id="0" name=""/>
        <dsp:cNvSpPr/>
      </dsp:nvSpPr>
      <dsp:spPr>
        <a:xfrm>
          <a:off x="721251" y="467399"/>
          <a:ext cx="10168717" cy="934387"/>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lumMod val="90000"/>
                  <a:lumOff val="10000"/>
                </a:schemeClr>
              </a:solidFill>
              <a:effectLst>
                <a:outerShdw blurRad="38100" dist="38100" dir="2700000" algn="tl">
                  <a:srgbClr val="000000">
                    <a:alpha val="43137"/>
                  </a:srgbClr>
                </a:outerShdw>
              </a:effectLst>
              <a:latin typeface="Ubuntu Light"/>
              <a:ea typeface="Ubuntu Light"/>
              <a:cs typeface="Ubuntu Light"/>
              <a:sym typeface="Ubuntu Light"/>
            </a:rPr>
            <a:t>Naskah Dinas Arahan</a:t>
          </a:r>
          <a:endParaRPr lang="id-ID" sz="4900" kern="1200" dirty="0"/>
        </a:p>
      </dsp:txBody>
      <dsp:txXfrm>
        <a:off x="721251" y="467399"/>
        <a:ext cx="10168717" cy="934387"/>
      </dsp:txXfrm>
    </dsp:sp>
    <dsp:sp modelId="{B270ADA7-A13A-4657-975F-DFFF6CF01826}">
      <dsp:nvSpPr>
        <dsp:cNvPr id="0" name=""/>
        <dsp:cNvSpPr/>
      </dsp:nvSpPr>
      <dsp:spPr>
        <a:xfrm>
          <a:off x="137258" y="350601"/>
          <a:ext cx="1167984" cy="1167984"/>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C6D17-AED7-4DB2-82F5-167B908ED6EE}">
      <dsp:nvSpPr>
        <dsp:cNvPr id="0" name=""/>
        <dsp:cNvSpPr/>
      </dsp:nvSpPr>
      <dsp:spPr>
        <a:xfrm>
          <a:off x="1567423" y="1869804"/>
          <a:ext cx="9322545" cy="934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lumMod val="90000"/>
                  <a:lumOff val="10000"/>
                </a:schemeClr>
              </a:solidFill>
              <a:effectLst>
                <a:outerShdw blurRad="38100" dist="38100" dir="2700000" algn="tl">
                  <a:srgbClr val="000000">
                    <a:alpha val="43137"/>
                  </a:srgbClr>
                </a:outerShdw>
              </a:effectLst>
              <a:latin typeface="Ubuntu Light"/>
              <a:ea typeface="Ubuntu Light"/>
              <a:cs typeface="Ubuntu Light"/>
              <a:sym typeface="Ubuntu Light"/>
            </a:rPr>
            <a:t>Naskah Dinas Korespondensi</a:t>
          </a:r>
          <a:endParaRPr lang="id-ID" sz="4900" kern="1200" dirty="0"/>
        </a:p>
      </dsp:txBody>
      <dsp:txXfrm>
        <a:off x="1567423" y="1869804"/>
        <a:ext cx="9322545" cy="934387"/>
      </dsp:txXfrm>
    </dsp:sp>
    <dsp:sp modelId="{07CA3FCD-F7B9-43F0-AAB9-D6BAFFA3DA87}">
      <dsp:nvSpPr>
        <dsp:cNvPr id="0" name=""/>
        <dsp:cNvSpPr/>
      </dsp:nvSpPr>
      <dsp:spPr>
        <a:xfrm>
          <a:off x="983431" y="1753005"/>
          <a:ext cx="1167984" cy="1167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84921-16B7-4E92-A002-98199AF20633}">
      <dsp:nvSpPr>
        <dsp:cNvPr id="0" name=""/>
        <dsp:cNvSpPr/>
      </dsp:nvSpPr>
      <dsp:spPr>
        <a:xfrm>
          <a:off x="2031121" y="3271180"/>
          <a:ext cx="8858847" cy="934387"/>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lumMod val="90000"/>
                  <a:lumOff val="10000"/>
                </a:schemeClr>
              </a:solidFill>
              <a:effectLst>
                <a:outerShdw blurRad="38100" dist="38100" dir="2700000" algn="tl">
                  <a:srgbClr val="000000">
                    <a:alpha val="43137"/>
                  </a:srgbClr>
                </a:outerShdw>
              </a:effectLst>
              <a:latin typeface="Ubuntu Light"/>
              <a:ea typeface="Ubuntu Light"/>
              <a:cs typeface="Ubuntu Light"/>
              <a:sym typeface="Ubuntu Light"/>
            </a:rPr>
            <a:t>Naskah Dinas Khusus</a:t>
          </a:r>
          <a:endParaRPr lang="id-ID" sz="4900" kern="1200" dirty="0"/>
        </a:p>
      </dsp:txBody>
      <dsp:txXfrm>
        <a:off x="2031121" y="3271180"/>
        <a:ext cx="8858847" cy="934387"/>
      </dsp:txXfrm>
    </dsp:sp>
    <dsp:sp modelId="{EFF068F7-9CB9-45B9-9E66-6EF355250F18}">
      <dsp:nvSpPr>
        <dsp:cNvPr id="0" name=""/>
        <dsp:cNvSpPr/>
      </dsp:nvSpPr>
      <dsp:spPr>
        <a:xfrm>
          <a:off x="1447129" y="3154381"/>
          <a:ext cx="1167984" cy="1167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2B4F89-3D56-4223-ADC1-351D668ED11E}">
      <dsp:nvSpPr>
        <dsp:cNvPr id="0" name=""/>
        <dsp:cNvSpPr/>
      </dsp:nvSpPr>
      <dsp:spPr>
        <a:xfrm>
          <a:off x="2179176" y="4673585"/>
          <a:ext cx="8710792" cy="934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solidFill>
              <a:effectLst>
                <a:outerShdw blurRad="38100" dist="38100" dir="2700000" algn="tl">
                  <a:srgbClr val="000000">
                    <a:alpha val="43137"/>
                  </a:srgbClr>
                </a:outerShdw>
              </a:effectLst>
            </a:rPr>
            <a:t>Naskah Dinas Lainnya</a:t>
          </a:r>
          <a:endParaRPr lang="id-ID" sz="4900" kern="1200" dirty="0">
            <a:solidFill>
              <a:schemeClr val="tx1"/>
            </a:solidFill>
            <a:effectLst>
              <a:outerShdw blurRad="38100" dist="38100" dir="2700000" algn="tl">
                <a:srgbClr val="000000">
                  <a:alpha val="43137"/>
                </a:srgbClr>
              </a:outerShdw>
            </a:effectLst>
          </a:endParaRPr>
        </a:p>
      </dsp:txBody>
      <dsp:txXfrm>
        <a:off x="2179176" y="4673585"/>
        <a:ext cx="8710792" cy="934387"/>
      </dsp:txXfrm>
    </dsp:sp>
    <dsp:sp modelId="{7E7BF11D-E6AC-4B78-B102-4165D39D0A62}">
      <dsp:nvSpPr>
        <dsp:cNvPr id="0" name=""/>
        <dsp:cNvSpPr/>
      </dsp:nvSpPr>
      <dsp:spPr>
        <a:xfrm>
          <a:off x="1595183" y="4556786"/>
          <a:ext cx="1167984" cy="1167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B56C2-CFD3-41EB-A108-8A2F9DA3624F}">
      <dsp:nvSpPr>
        <dsp:cNvPr id="0" name=""/>
        <dsp:cNvSpPr/>
      </dsp:nvSpPr>
      <dsp:spPr>
        <a:xfrm>
          <a:off x="1981157" y="6042463"/>
          <a:ext cx="8858847" cy="934387"/>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solidFill>
              <a:effectLst>
                <a:outerShdw blurRad="38100" dist="38100" dir="2700000" algn="tl">
                  <a:srgbClr val="000000">
                    <a:alpha val="43137"/>
                  </a:srgbClr>
                </a:outerShdw>
              </a:effectLst>
            </a:rPr>
            <a:t>Laporan</a:t>
          </a:r>
          <a:endParaRPr lang="id-ID" sz="4900" kern="1200" dirty="0">
            <a:solidFill>
              <a:schemeClr val="tx1"/>
            </a:solidFill>
            <a:effectLst>
              <a:outerShdw blurRad="38100" dist="38100" dir="2700000" algn="tl">
                <a:srgbClr val="000000">
                  <a:alpha val="43137"/>
                </a:srgbClr>
              </a:outerShdw>
            </a:effectLst>
          </a:endParaRPr>
        </a:p>
      </dsp:txBody>
      <dsp:txXfrm>
        <a:off x="1981157" y="6042463"/>
        <a:ext cx="8858847" cy="934387"/>
      </dsp:txXfrm>
    </dsp:sp>
    <dsp:sp modelId="{508CAF04-F336-4C28-9934-3592E06FB6C8}">
      <dsp:nvSpPr>
        <dsp:cNvPr id="0" name=""/>
        <dsp:cNvSpPr/>
      </dsp:nvSpPr>
      <dsp:spPr>
        <a:xfrm>
          <a:off x="1447129" y="5959191"/>
          <a:ext cx="1167984" cy="1167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0B00B-3BD5-4C94-94CE-2BC2D56769FB}">
      <dsp:nvSpPr>
        <dsp:cNvPr id="0" name=""/>
        <dsp:cNvSpPr/>
      </dsp:nvSpPr>
      <dsp:spPr>
        <a:xfrm>
          <a:off x="1567423" y="7477365"/>
          <a:ext cx="9322545" cy="9343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solidFill>
            </a:rPr>
            <a:t>Telaahan Staf</a:t>
          </a:r>
          <a:endParaRPr lang="id-ID" sz="4900" kern="1200" dirty="0">
            <a:solidFill>
              <a:schemeClr val="tx1"/>
            </a:solidFill>
          </a:endParaRPr>
        </a:p>
      </dsp:txBody>
      <dsp:txXfrm>
        <a:off x="1567423" y="7477365"/>
        <a:ext cx="9322545" cy="934387"/>
      </dsp:txXfrm>
    </dsp:sp>
    <dsp:sp modelId="{D593132B-9CF6-440B-B349-F93A0525804E}">
      <dsp:nvSpPr>
        <dsp:cNvPr id="0" name=""/>
        <dsp:cNvSpPr/>
      </dsp:nvSpPr>
      <dsp:spPr>
        <a:xfrm>
          <a:off x="983431" y="7360567"/>
          <a:ext cx="1167984" cy="1167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00CAD-0E9D-4293-B75F-F57AF3F7D9CB}">
      <dsp:nvSpPr>
        <dsp:cNvPr id="0" name=""/>
        <dsp:cNvSpPr/>
      </dsp:nvSpPr>
      <dsp:spPr>
        <a:xfrm>
          <a:off x="721251" y="8879770"/>
          <a:ext cx="10168717" cy="934387"/>
        </a:xfrm>
        <a:prstGeom prst="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1670" tIns="124460" rIns="124460" bIns="124460" numCol="1" spcCol="1270" anchor="ctr" anchorCtr="0">
          <a:noAutofit/>
        </a:bodyPr>
        <a:lstStyle/>
        <a:p>
          <a:pPr lvl="0" algn="l" defTabSz="2178050">
            <a:lnSpc>
              <a:spcPct val="90000"/>
            </a:lnSpc>
            <a:spcBef>
              <a:spcPct val="0"/>
            </a:spcBef>
            <a:spcAft>
              <a:spcPct val="35000"/>
            </a:spcAft>
          </a:pPr>
          <a:r>
            <a:rPr lang="id-ID" sz="4900" kern="1200" dirty="0" smtClean="0">
              <a:solidFill>
                <a:schemeClr val="tx1"/>
              </a:solidFill>
              <a:effectLst>
                <a:outerShdw blurRad="38100" dist="38100" dir="2700000" algn="tl">
                  <a:srgbClr val="000000">
                    <a:alpha val="43137"/>
                  </a:srgbClr>
                </a:outerShdw>
              </a:effectLst>
            </a:rPr>
            <a:t>Naskah Dinas Elektronik</a:t>
          </a:r>
          <a:endParaRPr lang="id-ID" sz="4900" kern="1200" dirty="0">
            <a:solidFill>
              <a:schemeClr val="tx1"/>
            </a:solidFill>
            <a:effectLst>
              <a:outerShdw blurRad="38100" dist="38100" dir="2700000" algn="tl">
                <a:srgbClr val="000000">
                  <a:alpha val="43137"/>
                </a:srgbClr>
              </a:outerShdw>
            </a:effectLst>
          </a:endParaRPr>
        </a:p>
      </dsp:txBody>
      <dsp:txXfrm>
        <a:off x="721251" y="8879770"/>
        <a:ext cx="10168717" cy="934387"/>
      </dsp:txXfrm>
    </dsp:sp>
    <dsp:sp modelId="{20117F3A-7218-4999-9093-2A711ECE6D25}">
      <dsp:nvSpPr>
        <dsp:cNvPr id="0" name=""/>
        <dsp:cNvSpPr/>
      </dsp:nvSpPr>
      <dsp:spPr>
        <a:xfrm>
          <a:off x="137258" y="8762971"/>
          <a:ext cx="1167984" cy="116798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B26807-6FF5-4472-BEF4-74AD513AB2B5}" type="datetimeFigureOut">
              <a:rPr lang="id-ID" smtClean="0"/>
              <a:t>06/03/2024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8FBA33-BFAC-41F0-A3CC-A6CC15F38E08}" type="slidenum">
              <a:rPr lang="id-ID" smtClean="0"/>
              <a:t>‹#›</a:t>
            </a:fld>
            <a:endParaRPr lang="id-ID"/>
          </a:p>
        </p:txBody>
      </p:sp>
    </p:spTree>
    <p:extLst>
      <p:ext uri="{BB962C8B-B14F-4D97-AF65-F5344CB8AC3E}">
        <p14:creationId xmlns:p14="http://schemas.microsoft.com/office/powerpoint/2010/main" val="1882642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CE55D-3D60-4155-9B85-98C27BC9AB9F}" type="datetimeFigureOut">
              <a:rPr lang="id-ID" smtClean="0"/>
              <a:t>06/03/2024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185DB-D837-4CB1-946F-4B5569ABD7DB}" type="slidenum">
              <a:rPr lang="id-ID" smtClean="0"/>
              <a:t>‹#›</a:t>
            </a:fld>
            <a:endParaRPr lang="id-ID"/>
          </a:p>
        </p:txBody>
      </p:sp>
    </p:spTree>
    <p:extLst>
      <p:ext uri="{BB962C8B-B14F-4D97-AF65-F5344CB8AC3E}">
        <p14:creationId xmlns:p14="http://schemas.microsoft.com/office/powerpoint/2010/main" val="3067298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39185DB-D837-4CB1-946F-4B5569ABD7DB}" type="slidenum">
              <a:rPr lang="id-ID" smtClean="0"/>
              <a:t>5</a:t>
            </a:fld>
            <a:endParaRPr lang="id-ID"/>
          </a:p>
        </p:txBody>
      </p:sp>
    </p:spTree>
    <p:extLst>
      <p:ext uri="{BB962C8B-B14F-4D97-AF65-F5344CB8AC3E}">
        <p14:creationId xmlns:p14="http://schemas.microsoft.com/office/powerpoint/2010/main" val="67338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39185DB-D837-4CB1-946F-4B5569ABD7DB}" type="slidenum">
              <a:rPr lang="id-ID" smtClean="0"/>
              <a:t>15</a:t>
            </a:fld>
            <a:endParaRPr lang="id-ID"/>
          </a:p>
        </p:txBody>
      </p:sp>
    </p:spTree>
    <p:extLst>
      <p:ext uri="{BB962C8B-B14F-4D97-AF65-F5344CB8AC3E}">
        <p14:creationId xmlns:p14="http://schemas.microsoft.com/office/powerpoint/2010/main" val="236878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39185DB-D837-4CB1-946F-4B5569ABD7DB}" type="slidenum">
              <a:rPr lang="id-ID" smtClean="0"/>
              <a:t>22</a:t>
            </a:fld>
            <a:endParaRPr lang="id-ID"/>
          </a:p>
        </p:txBody>
      </p:sp>
    </p:spTree>
    <p:extLst>
      <p:ext uri="{BB962C8B-B14F-4D97-AF65-F5344CB8AC3E}">
        <p14:creationId xmlns:p14="http://schemas.microsoft.com/office/powerpoint/2010/main" val="3049379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39185DB-D837-4CB1-946F-4B5569ABD7DB}" type="slidenum">
              <a:rPr lang="id-ID" smtClean="0"/>
              <a:t>24</a:t>
            </a:fld>
            <a:endParaRPr lang="id-ID"/>
          </a:p>
        </p:txBody>
      </p:sp>
    </p:spTree>
    <p:extLst>
      <p:ext uri="{BB962C8B-B14F-4D97-AF65-F5344CB8AC3E}">
        <p14:creationId xmlns:p14="http://schemas.microsoft.com/office/powerpoint/2010/main" val="3567103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F60A77C-09B9-43A6-BE65-102E233A840D}" type="slidenum">
              <a:rPr lang="en-US" altLang="id-ID" smtClean="0"/>
              <a:pPr>
                <a:spcBef>
                  <a:spcPct val="0"/>
                </a:spcBef>
              </a:pPr>
              <a:t>26</a:t>
            </a:fld>
            <a:endParaRPr lang="en-US" altLang="id-ID"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p>
        </p:txBody>
      </p:sp>
    </p:spTree>
    <p:extLst>
      <p:ext uri="{BB962C8B-B14F-4D97-AF65-F5344CB8AC3E}">
        <p14:creationId xmlns:p14="http://schemas.microsoft.com/office/powerpoint/2010/main" val="686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F60A77C-09B9-43A6-BE65-102E233A840D}" type="slidenum">
              <a:rPr lang="en-US" altLang="id-ID" smtClean="0"/>
              <a:pPr>
                <a:spcBef>
                  <a:spcPct val="0"/>
                </a:spcBef>
              </a:pPr>
              <a:t>27</a:t>
            </a:fld>
            <a:endParaRPr lang="en-US" altLang="id-ID"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dirty="0" smtClean="0"/>
          </a:p>
        </p:txBody>
      </p:sp>
    </p:spTree>
    <p:extLst>
      <p:ext uri="{BB962C8B-B14F-4D97-AF65-F5344CB8AC3E}">
        <p14:creationId xmlns:p14="http://schemas.microsoft.com/office/powerpoint/2010/main" val="1711767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FF60A77C-09B9-43A6-BE65-102E233A840D}" type="slidenum">
              <a:rPr lang="en-US" altLang="id-ID" smtClean="0"/>
              <a:pPr>
                <a:spcBef>
                  <a:spcPct val="0"/>
                </a:spcBef>
              </a:pPr>
              <a:t>28</a:t>
            </a:fld>
            <a:endParaRPr lang="en-US" altLang="id-ID"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id-ID" smtClean="0"/>
          </a:p>
        </p:txBody>
      </p:sp>
    </p:spTree>
    <p:extLst>
      <p:ext uri="{BB962C8B-B14F-4D97-AF65-F5344CB8AC3E}">
        <p14:creationId xmlns:p14="http://schemas.microsoft.com/office/powerpoint/2010/main" val="287069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739185DB-D837-4CB1-946F-4B5569ABD7DB}" type="slidenum">
              <a:rPr lang="id-ID" smtClean="0"/>
              <a:t>43</a:t>
            </a:fld>
            <a:endParaRPr lang="id-ID"/>
          </a:p>
        </p:txBody>
      </p:sp>
    </p:spTree>
    <p:extLst>
      <p:ext uri="{BB962C8B-B14F-4D97-AF65-F5344CB8AC3E}">
        <p14:creationId xmlns:p14="http://schemas.microsoft.com/office/powerpoint/2010/main" val="1905477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blipFill dpi="0" rotWithShape="0">
          <a:blip r:embed="rId2"/>
          <a:srcRect/>
          <a:stretch>
            <a:fillRect/>
          </a:stretch>
        </a:blipFill>
        <a:effectLst/>
      </p:bgPr>
    </p:bg>
    <p:spTree>
      <p:nvGrpSpPr>
        <p:cNvPr id="1" name="Shape 17"/>
        <p:cNvGrpSpPr/>
        <p:nvPr/>
      </p:nvGrpSpPr>
      <p:grpSpPr>
        <a:xfrm>
          <a:off x="0" y="0"/>
          <a:ext cx="0" cy="0"/>
          <a:chOff x="0" y="0"/>
          <a:chExt cx="0" cy="0"/>
        </a:xfrm>
      </p:grpSpPr>
      <p:sp>
        <p:nvSpPr>
          <p:cNvPr id="3" name="Google Shape;20;p4"/>
          <p:cNvSpPr/>
          <p:nvPr/>
        </p:nvSpPr>
        <p:spPr>
          <a:xfrm>
            <a:off x="930600" y="930800"/>
            <a:ext cx="930600" cy="733124"/>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sz="3600" b="1" kern="0">
                <a:solidFill>
                  <a:schemeClr val="lt1"/>
                </a:solidFill>
                <a:latin typeface="Arial"/>
                <a:ea typeface="Arial"/>
                <a:cs typeface="Arial"/>
                <a:sym typeface="Arial"/>
              </a:rPr>
              <a:t>“</a:t>
            </a:r>
          </a:p>
        </p:txBody>
      </p:sp>
      <p:sp>
        <p:nvSpPr>
          <p:cNvPr id="18" name="Google Shape;18;p4"/>
          <p:cNvSpPr txBox="1">
            <a:spLocks noGrp="1"/>
          </p:cNvSpPr>
          <p:nvPr>
            <p:ph type="body" idx="1"/>
          </p:nvPr>
        </p:nvSpPr>
        <p:spPr>
          <a:xfrm>
            <a:off x="1861200" y="1879400"/>
            <a:ext cx="14565600" cy="6528000"/>
          </a:xfrm>
          <a:prstGeom prst="rect">
            <a:avLst/>
          </a:prstGeom>
        </p:spPr>
        <p:txBody>
          <a:bodyPr spcFirstLastPara="1" anchor="ctr">
            <a:noAutofit/>
          </a:bodyPr>
          <a:lstStyle>
            <a:lvl1pPr marL="914400" lvl="0" indent="-863600" rtl="0">
              <a:spcBef>
                <a:spcPts val="1200"/>
              </a:spcBef>
              <a:spcAft>
                <a:spcPts val="0"/>
              </a:spcAft>
              <a:buSzPts val="3200"/>
              <a:buChar char="▪"/>
              <a:defRPr sz="6400"/>
            </a:lvl1pPr>
            <a:lvl2pPr marL="1828800" lvl="1" indent="-863600" rtl="0">
              <a:spcBef>
                <a:spcPts val="0"/>
              </a:spcBef>
              <a:spcAft>
                <a:spcPts val="0"/>
              </a:spcAft>
              <a:buSzPts val="3200"/>
              <a:buChar char="▫"/>
              <a:defRPr sz="6400"/>
            </a:lvl2pPr>
            <a:lvl3pPr marL="2743200" lvl="2" indent="-863600" rtl="0">
              <a:spcBef>
                <a:spcPts val="0"/>
              </a:spcBef>
              <a:spcAft>
                <a:spcPts val="0"/>
              </a:spcAft>
              <a:buSzPts val="3200"/>
              <a:buChar char="▫"/>
              <a:defRPr sz="6400"/>
            </a:lvl3pPr>
            <a:lvl4pPr marL="3657600" lvl="3" indent="-863600" rtl="0">
              <a:spcBef>
                <a:spcPts val="0"/>
              </a:spcBef>
              <a:spcAft>
                <a:spcPts val="0"/>
              </a:spcAft>
              <a:buSzPts val="3200"/>
              <a:buChar char="▫"/>
              <a:defRPr sz="6400"/>
            </a:lvl4pPr>
            <a:lvl5pPr marL="4572000" lvl="4" indent="-863600" rtl="0">
              <a:spcBef>
                <a:spcPts val="0"/>
              </a:spcBef>
              <a:spcAft>
                <a:spcPts val="0"/>
              </a:spcAft>
              <a:buSzPts val="3200"/>
              <a:buChar char="▫"/>
              <a:defRPr sz="6400"/>
            </a:lvl5pPr>
            <a:lvl6pPr marL="5486400" lvl="5" indent="-863600" rtl="0">
              <a:spcBef>
                <a:spcPts val="0"/>
              </a:spcBef>
              <a:spcAft>
                <a:spcPts val="0"/>
              </a:spcAft>
              <a:buSzPts val="3200"/>
              <a:buChar char="▫"/>
              <a:defRPr sz="6400"/>
            </a:lvl6pPr>
            <a:lvl7pPr marL="6400800" lvl="6" indent="-863600" rtl="0">
              <a:spcBef>
                <a:spcPts val="0"/>
              </a:spcBef>
              <a:spcAft>
                <a:spcPts val="0"/>
              </a:spcAft>
              <a:buSzPts val="3200"/>
              <a:buChar char="▫"/>
              <a:defRPr sz="6400"/>
            </a:lvl7pPr>
            <a:lvl8pPr marL="7315200" lvl="7" indent="-863600" rtl="0">
              <a:spcBef>
                <a:spcPts val="0"/>
              </a:spcBef>
              <a:spcAft>
                <a:spcPts val="0"/>
              </a:spcAft>
              <a:buSzPts val="3200"/>
              <a:buChar char="▫"/>
              <a:defRPr sz="6400"/>
            </a:lvl8pPr>
            <a:lvl9pPr marL="8229600" lvl="8" indent="-863600" rtl="0">
              <a:spcBef>
                <a:spcPts val="0"/>
              </a:spcBef>
              <a:spcAft>
                <a:spcPts val="0"/>
              </a:spcAft>
              <a:buSzPts val="3200"/>
              <a:buChar char="▫"/>
              <a:defRPr sz="6400"/>
            </a:lvl9pPr>
          </a:lstStyle>
          <a:p>
            <a:pPr lvl="0"/>
            <a:r>
              <a:rPr lang="en-US" smtClean="0"/>
              <a:t>Click to edit Master text styles</a:t>
            </a:r>
          </a:p>
        </p:txBody>
      </p:sp>
      <p:sp>
        <p:nvSpPr>
          <p:cNvPr id="4" name="Google Shape;19;p4"/>
          <p:cNvSpPr txBox="1">
            <a:spLocks noGrp="1"/>
          </p:cNvSpPr>
          <p:nvPr>
            <p:ph type="sldNum" idx="10"/>
          </p:nvPr>
        </p:nvSpPr>
        <p:spPr/>
        <p:txBody>
          <a:bodyPr/>
          <a:lstStyle>
            <a:lvl1pPr>
              <a:defRPr/>
            </a:lvl1pPr>
          </a:lstStyle>
          <a:p>
            <a:fld id="{35959083-1B03-459E-927B-1E51F475B7AA}" type="slidenum">
              <a:rPr lang="id-ID" altLang="id-ID"/>
              <a:pPr/>
              <a:t>‹#›</a:t>
            </a:fld>
            <a:endParaRPr lang="id-ID" altLang="id-ID"/>
          </a:p>
        </p:txBody>
      </p:sp>
    </p:spTree>
    <p:extLst>
      <p:ext uri="{BB962C8B-B14F-4D97-AF65-F5344CB8AC3E}">
        <p14:creationId xmlns:p14="http://schemas.microsoft.com/office/powerpoint/2010/main" val="156887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dpi="0" rotWithShape="0">
          <a:blip r:embed="rId2"/>
          <a:srcRect/>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1861200" y="1772034"/>
            <a:ext cx="14565600" cy="728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23" name="Google Shape;23;p5"/>
          <p:cNvSpPr txBox="1">
            <a:spLocks noGrp="1"/>
          </p:cNvSpPr>
          <p:nvPr>
            <p:ph type="body" idx="1"/>
          </p:nvPr>
        </p:nvSpPr>
        <p:spPr>
          <a:xfrm>
            <a:off x="1861200" y="2831368"/>
            <a:ext cx="14565600" cy="5576400"/>
          </a:xfrm>
          <a:prstGeom prst="rect">
            <a:avLst/>
          </a:prstGeom>
        </p:spPr>
        <p:txBody>
          <a:bodyPr spcFirstLastPara="1">
            <a:noAutofit/>
          </a:bodyPr>
          <a:lstStyle>
            <a:lvl1pPr marL="914400" lvl="0" indent="-762000" rtl="0">
              <a:spcBef>
                <a:spcPts val="1200"/>
              </a:spcBef>
              <a:spcAft>
                <a:spcPts val="0"/>
              </a:spcAft>
              <a:buSzPts val="2400"/>
              <a:buChar char="▪"/>
              <a:defRPr/>
            </a:lvl1pPr>
            <a:lvl2pPr marL="1828800" lvl="1" indent="-762000" rtl="0">
              <a:spcBef>
                <a:spcPts val="0"/>
              </a:spcBef>
              <a:spcAft>
                <a:spcPts val="0"/>
              </a:spcAft>
              <a:buSzPts val="2400"/>
              <a:buChar char="▫"/>
              <a:defRPr/>
            </a:lvl2pPr>
            <a:lvl3pPr marL="2743200" lvl="2" indent="-762000" rtl="0">
              <a:spcBef>
                <a:spcPts val="0"/>
              </a:spcBef>
              <a:spcAft>
                <a:spcPts val="0"/>
              </a:spcAft>
              <a:buSzPts val="2400"/>
              <a:buChar char="▫"/>
              <a:defRPr/>
            </a:lvl3pPr>
            <a:lvl4pPr marL="3657600" lvl="3" indent="-762000" rtl="0">
              <a:spcBef>
                <a:spcPts val="0"/>
              </a:spcBef>
              <a:spcAft>
                <a:spcPts val="0"/>
              </a:spcAft>
              <a:buSzPts val="2400"/>
              <a:buChar char="▫"/>
              <a:defRPr/>
            </a:lvl4pPr>
            <a:lvl5pPr marL="4572000" lvl="4" indent="-762000" rtl="0">
              <a:spcBef>
                <a:spcPts val="0"/>
              </a:spcBef>
              <a:spcAft>
                <a:spcPts val="0"/>
              </a:spcAft>
              <a:buSzPts val="2400"/>
              <a:buChar char="▫"/>
              <a:defRPr/>
            </a:lvl5pPr>
            <a:lvl6pPr marL="5486400" lvl="5" indent="-762000" rtl="0">
              <a:spcBef>
                <a:spcPts val="0"/>
              </a:spcBef>
              <a:spcAft>
                <a:spcPts val="0"/>
              </a:spcAft>
              <a:buSzPts val="2400"/>
              <a:buChar char="▫"/>
              <a:defRPr/>
            </a:lvl6pPr>
            <a:lvl7pPr marL="6400800" lvl="6" indent="-762000" rtl="0">
              <a:spcBef>
                <a:spcPts val="0"/>
              </a:spcBef>
              <a:spcAft>
                <a:spcPts val="0"/>
              </a:spcAft>
              <a:buSzPts val="2400"/>
              <a:buChar char="▫"/>
              <a:defRPr/>
            </a:lvl7pPr>
            <a:lvl8pPr marL="7315200" lvl="7" indent="-762000" rtl="0">
              <a:spcBef>
                <a:spcPts val="0"/>
              </a:spcBef>
              <a:spcAft>
                <a:spcPts val="0"/>
              </a:spcAft>
              <a:buSzPts val="2400"/>
              <a:buChar char="▫"/>
              <a:defRPr/>
            </a:lvl8pPr>
            <a:lvl9pPr marL="8229600" lvl="8" indent="-762000" rtl="0">
              <a:spcBef>
                <a:spcPts val="0"/>
              </a:spcBef>
              <a:spcAft>
                <a:spcPts val="0"/>
              </a:spcAft>
              <a:buSzPts val="2400"/>
              <a:buChar char="▫"/>
              <a:defRPr/>
            </a:lvl9pPr>
          </a:lstStyle>
          <a:p>
            <a:pPr lvl="0"/>
            <a:r>
              <a:rPr lang="en-US" smtClean="0"/>
              <a:t>Click to edit Master text styles</a:t>
            </a:r>
          </a:p>
        </p:txBody>
      </p:sp>
      <p:sp>
        <p:nvSpPr>
          <p:cNvPr id="4" name="Google Shape;24;p5"/>
          <p:cNvSpPr txBox="1">
            <a:spLocks noGrp="1"/>
          </p:cNvSpPr>
          <p:nvPr>
            <p:ph type="sldNum" idx="10"/>
          </p:nvPr>
        </p:nvSpPr>
        <p:spPr/>
        <p:txBody>
          <a:bodyPr/>
          <a:lstStyle>
            <a:lvl1pPr>
              <a:defRPr/>
            </a:lvl1pPr>
          </a:lstStyle>
          <a:p>
            <a:fld id="{594EC1E7-4A1B-4847-90B9-22674243A5DD}" type="slidenum">
              <a:rPr lang="id-ID" altLang="id-ID"/>
              <a:pPr/>
              <a:t>‹#›</a:t>
            </a:fld>
            <a:endParaRPr lang="id-ID" altLang="id-ID"/>
          </a:p>
        </p:txBody>
      </p:sp>
    </p:spTree>
    <p:extLst>
      <p:ext uri="{BB962C8B-B14F-4D97-AF65-F5344CB8AC3E}">
        <p14:creationId xmlns:p14="http://schemas.microsoft.com/office/powerpoint/2010/main" val="231899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dpi="0" rotWithShape="0">
          <a:blip r:embed="rId2"/>
          <a:srcRect/>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861200" y="1772034"/>
            <a:ext cx="14565600" cy="728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27" name="Google Shape;27;p6"/>
          <p:cNvSpPr txBox="1">
            <a:spLocks noGrp="1"/>
          </p:cNvSpPr>
          <p:nvPr>
            <p:ph type="body" idx="1"/>
          </p:nvPr>
        </p:nvSpPr>
        <p:spPr>
          <a:xfrm>
            <a:off x="1861150" y="2831350"/>
            <a:ext cx="6805200" cy="5576400"/>
          </a:xfrm>
          <a:prstGeom prst="rect">
            <a:avLst/>
          </a:prstGeom>
        </p:spPr>
        <p:txBody>
          <a:bodyPr spcFirstLastPara="1">
            <a:noAutofit/>
          </a:bodyPr>
          <a:lstStyle>
            <a:lvl1pPr marL="914400" lvl="0" indent="-711200" rtl="0">
              <a:spcBef>
                <a:spcPts val="1200"/>
              </a:spcBef>
              <a:spcAft>
                <a:spcPts val="0"/>
              </a:spcAft>
              <a:buSzPts val="2000"/>
              <a:buChar char="▪"/>
              <a:defRPr sz="4000"/>
            </a:lvl1pPr>
            <a:lvl2pPr marL="1828800" lvl="1" indent="-711200" rtl="0">
              <a:spcBef>
                <a:spcPts val="0"/>
              </a:spcBef>
              <a:spcAft>
                <a:spcPts val="0"/>
              </a:spcAft>
              <a:buSzPts val="2000"/>
              <a:buChar char="▫"/>
              <a:defRPr sz="4000"/>
            </a:lvl2pPr>
            <a:lvl3pPr marL="2743200" lvl="2" indent="-711200" rtl="0">
              <a:spcBef>
                <a:spcPts val="0"/>
              </a:spcBef>
              <a:spcAft>
                <a:spcPts val="0"/>
              </a:spcAft>
              <a:buSzPts val="2000"/>
              <a:buChar char="▫"/>
              <a:defRPr sz="4000"/>
            </a:lvl3pPr>
            <a:lvl4pPr marL="3657600" lvl="3" indent="-711200" rtl="0">
              <a:spcBef>
                <a:spcPts val="0"/>
              </a:spcBef>
              <a:spcAft>
                <a:spcPts val="0"/>
              </a:spcAft>
              <a:buSzPts val="2000"/>
              <a:buChar char="▫"/>
              <a:defRPr sz="4000"/>
            </a:lvl4pPr>
            <a:lvl5pPr marL="4572000" lvl="4" indent="-711200" rtl="0">
              <a:spcBef>
                <a:spcPts val="0"/>
              </a:spcBef>
              <a:spcAft>
                <a:spcPts val="0"/>
              </a:spcAft>
              <a:buSzPts val="2000"/>
              <a:buChar char="▫"/>
              <a:defRPr sz="4000"/>
            </a:lvl5pPr>
            <a:lvl6pPr marL="5486400" lvl="5" indent="-711200" rtl="0">
              <a:spcBef>
                <a:spcPts val="0"/>
              </a:spcBef>
              <a:spcAft>
                <a:spcPts val="0"/>
              </a:spcAft>
              <a:buSzPts val="2000"/>
              <a:buChar char="▫"/>
              <a:defRPr sz="4000"/>
            </a:lvl6pPr>
            <a:lvl7pPr marL="6400800" lvl="6" indent="-711200" rtl="0">
              <a:spcBef>
                <a:spcPts val="0"/>
              </a:spcBef>
              <a:spcAft>
                <a:spcPts val="0"/>
              </a:spcAft>
              <a:buSzPts val="2000"/>
              <a:buChar char="▫"/>
              <a:defRPr sz="4000"/>
            </a:lvl7pPr>
            <a:lvl8pPr marL="7315200" lvl="7" indent="-711200" rtl="0">
              <a:spcBef>
                <a:spcPts val="0"/>
              </a:spcBef>
              <a:spcAft>
                <a:spcPts val="0"/>
              </a:spcAft>
              <a:buSzPts val="2000"/>
              <a:buChar char="▫"/>
              <a:defRPr sz="4000"/>
            </a:lvl8pPr>
            <a:lvl9pPr marL="8229600" lvl="8" indent="-711200" rtl="0">
              <a:spcBef>
                <a:spcPts val="0"/>
              </a:spcBef>
              <a:spcAft>
                <a:spcPts val="0"/>
              </a:spcAft>
              <a:buSzPts val="2000"/>
              <a:buChar char="▫"/>
              <a:defRPr sz="4000"/>
            </a:lvl9pPr>
          </a:lstStyle>
          <a:p>
            <a:pPr lvl="0"/>
            <a:r>
              <a:rPr lang="en-US" smtClean="0"/>
              <a:t>Click to edit Master text styles</a:t>
            </a:r>
          </a:p>
        </p:txBody>
      </p:sp>
      <p:sp>
        <p:nvSpPr>
          <p:cNvPr id="28" name="Google Shape;28;p6"/>
          <p:cNvSpPr txBox="1">
            <a:spLocks noGrp="1"/>
          </p:cNvSpPr>
          <p:nvPr>
            <p:ph type="body" idx="2"/>
          </p:nvPr>
        </p:nvSpPr>
        <p:spPr>
          <a:xfrm>
            <a:off x="9621300" y="2831350"/>
            <a:ext cx="6805200" cy="5576400"/>
          </a:xfrm>
          <a:prstGeom prst="rect">
            <a:avLst/>
          </a:prstGeom>
        </p:spPr>
        <p:txBody>
          <a:bodyPr spcFirstLastPara="1">
            <a:noAutofit/>
          </a:bodyPr>
          <a:lstStyle>
            <a:lvl1pPr marL="914400" lvl="0" indent="-711200" rtl="0">
              <a:spcBef>
                <a:spcPts val="1200"/>
              </a:spcBef>
              <a:spcAft>
                <a:spcPts val="0"/>
              </a:spcAft>
              <a:buSzPts val="2000"/>
              <a:buChar char="▪"/>
              <a:defRPr sz="4000"/>
            </a:lvl1pPr>
            <a:lvl2pPr marL="1828800" lvl="1" indent="-711200" rtl="0">
              <a:spcBef>
                <a:spcPts val="0"/>
              </a:spcBef>
              <a:spcAft>
                <a:spcPts val="0"/>
              </a:spcAft>
              <a:buSzPts val="2000"/>
              <a:buChar char="▫"/>
              <a:defRPr sz="4000"/>
            </a:lvl2pPr>
            <a:lvl3pPr marL="2743200" lvl="2" indent="-711200" rtl="0">
              <a:spcBef>
                <a:spcPts val="0"/>
              </a:spcBef>
              <a:spcAft>
                <a:spcPts val="0"/>
              </a:spcAft>
              <a:buSzPts val="2000"/>
              <a:buChar char="▫"/>
              <a:defRPr sz="4000"/>
            </a:lvl3pPr>
            <a:lvl4pPr marL="3657600" lvl="3" indent="-711200" rtl="0">
              <a:spcBef>
                <a:spcPts val="0"/>
              </a:spcBef>
              <a:spcAft>
                <a:spcPts val="0"/>
              </a:spcAft>
              <a:buSzPts val="2000"/>
              <a:buChar char="▫"/>
              <a:defRPr sz="4000"/>
            </a:lvl4pPr>
            <a:lvl5pPr marL="4572000" lvl="4" indent="-711200" rtl="0">
              <a:spcBef>
                <a:spcPts val="0"/>
              </a:spcBef>
              <a:spcAft>
                <a:spcPts val="0"/>
              </a:spcAft>
              <a:buSzPts val="2000"/>
              <a:buChar char="▫"/>
              <a:defRPr sz="4000"/>
            </a:lvl5pPr>
            <a:lvl6pPr marL="5486400" lvl="5" indent="-711200" rtl="0">
              <a:spcBef>
                <a:spcPts val="0"/>
              </a:spcBef>
              <a:spcAft>
                <a:spcPts val="0"/>
              </a:spcAft>
              <a:buSzPts val="2000"/>
              <a:buChar char="▫"/>
              <a:defRPr sz="4000"/>
            </a:lvl6pPr>
            <a:lvl7pPr marL="6400800" lvl="6" indent="-711200" rtl="0">
              <a:spcBef>
                <a:spcPts val="0"/>
              </a:spcBef>
              <a:spcAft>
                <a:spcPts val="0"/>
              </a:spcAft>
              <a:buSzPts val="2000"/>
              <a:buChar char="▫"/>
              <a:defRPr sz="4000"/>
            </a:lvl7pPr>
            <a:lvl8pPr marL="7315200" lvl="7" indent="-711200" rtl="0">
              <a:spcBef>
                <a:spcPts val="0"/>
              </a:spcBef>
              <a:spcAft>
                <a:spcPts val="0"/>
              </a:spcAft>
              <a:buSzPts val="2000"/>
              <a:buChar char="▫"/>
              <a:defRPr sz="4000"/>
            </a:lvl8pPr>
            <a:lvl9pPr marL="8229600" lvl="8" indent="-711200" rtl="0">
              <a:spcBef>
                <a:spcPts val="0"/>
              </a:spcBef>
              <a:spcAft>
                <a:spcPts val="0"/>
              </a:spcAft>
              <a:buSzPts val="2000"/>
              <a:buChar char="▫"/>
              <a:defRPr sz="4000"/>
            </a:lvl9pPr>
          </a:lstStyle>
          <a:p>
            <a:pPr lvl="0"/>
            <a:r>
              <a:rPr lang="en-US" smtClean="0"/>
              <a:t>Click to edit Master text styles</a:t>
            </a:r>
          </a:p>
        </p:txBody>
      </p:sp>
      <p:sp>
        <p:nvSpPr>
          <p:cNvPr id="5" name="Google Shape;29;p6"/>
          <p:cNvSpPr txBox="1">
            <a:spLocks noGrp="1"/>
          </p:cNvSpPr>
          <p:nvPr>
            <p:ph type="sldNum" idx="10"/>
          </p:nvPr>
        </p:nvSpPr>
        <p:spPr/>
        <p:txBody>
          <a:bodyPr/>
          <a:lstStyle>
            <a:lvl1pPr>
              <a:defRPr/>
            </a:lvl1pPr>
          </a:lstStyle>
          <a:p>
            <a:fld id="{CBAD0E26-92CB-4C74-8168-40F2EE9BC419}" type="slidenum">
              <a:rPr lang="id-ID" altLang="id-ID"/>
              <a:pPr/>
              <a:t>‹#›</a:t>
            </a:fld>
            <a:endParaRPr lang="id-ID" altLang="id-ID"/>
          </a:p>
        </p:txBody>
      </p:sp>
    </p:spTree>
    <p:extLst>
      <p:ext uri="{BB962C8B-B14F-4D97-AF65-F5344CB8AC3E}">
        <p14:creationId xmlns:p14="http://schemas.microsoft.com/office/powerpoint/2010/main" val="34637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blipFill dpi="0" rotWithShape="0">
          <a:blip r:embed="rId2"/>
          <a:srcRect/>
          <a:stretch>
            <a:fillRect/>
          </a:stretch>
        </a:blipFill>
        <a:effectLst/>
      </p:bgPr>
    </p:bg>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861200" y="1772034"/>
            <a:ext cx="14565600" cy="728400"/>
          </a:xfrm>
          <a:prstGeom prst="rect">
            <a:avLst/>
          </a:prstGeom>
        </p:spPr>
        <p:txBody>
          <a:bodyPr spcFirstLastPara="1">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a:p>
        </p:txBody>
      </p:sp>
      <p:sp>
        <p:nvSpPr>
          <p:cNvPr id="32" name="Google Shape;32;p7"/>
          <p:cNvSpPr txBox="1">
            <a:spLocks noGrp="1"/>
          </p:cNvSpPr>
          <p:nvPr>
            <p:ph type="body" idx="1"/>
          </p:nvPr>
        </p:nvSpPr>
        <p:spPr>
          <a:xfrm>
            <a:off x="1829124" y="2831350"/>
            <a:ext cx="4537200" cy="5576400"/>
          </a:xfrm>
          <a:prstGeom prst="rect">
            <a:avLst/>
          </a:prstGeom>
        </p:spPr>
        <p:txBody>
          <a:bodyPr spcFirstLastPara="1">
            <a:noAutofit/>
          </a:bodyPr>
          <a:lstStyle>
            <a:lvl1pPr marL="914400" lvl="0" indent="-685800" rtl="0">
              <a:spcBef>
                <a:spcPts val="1200"/>
              </a:spcBef>
              <a:spcAft>
                <a:spcPts val="0"/>
              </a:spcAft>
              <a:buSzPts val="1800"/>
              <a:buChar char="▪"/>
              <a:defRPr sz="3600"/>
            </a:lvl1pPr>
            <a:lvl2pPr marL="1828800" lvl="1" indent="-685800" rtl="0">
              <a:spcBef>
                <a:spcPts val="0"/>
              </a:spcBef>
              <a:spcAft>
                <a:spcPts val="0"/>
              </a:spcAft>
              <a:buSzPts val="1800"/>
              <a:buChar char="▫"/>
              <a:defRPr sz="3600"/>
            </a:lvl2pPr>
            <a:lvl3pPr marL="2743200" lvl="2" indent="-685800" rtl="0">
              <a:spcBef>
                <a:spcPts val="0"/>
              </a:spcBef>
              <a:spcAft>
                <a:spcPts val="0"/>
              </a:spcAft>
              <a:buSzPts val="1800"/>
              <a:buChar char="▫"/>
              <a:defRPr sz="3600"/>
            </a:lvl3pPr>
            <a:lvl4pPr marL="3657600" lvl="3" indent="-685800" rtl="0">
              <a:spcBef>
                <a:spcPts val="0"/>
              </a:spcBef>
              <a:spcAft>
                <a:spcPts val="0"/>
              </a:spcAft>
              <a:buSzPts val="1800"/>
              <a:buChar char="▫"/>
              <a:defRPr sz="3600"/>
            </a:lvl4pPr>
            <a:lvl5pPr marL="4572000" lvl="4" indent="-685800" rtl="0">
              <a:spcBef>
                <a:spcPts val="0"/>
              </a:spcBef>
              <a:spcAft>
                <a:spcPts val="0"/>
              </a:spcAft>
              <a:buSzPts val="1800"/>
              <a:buChar char="▫"/>
              <a:defRPr sz="3600"/>
            </a:lvl5pPr>
            <a:lvl6pPr marL="5486400" lvl="5" indent="-685800" rtl="0">
              <a:spcBef>
                <a:spcPts val="0"/>
              </a:spcBef>
              <a:spcAft>
                <a:spcPts val="0"/>
              </a:spcAft>
              <a:buSzPts val="1800"/>
              <a:buChar char="▫"/>
              <a:defRPr sz="3600"/>
            </a:lvl6pPr>
            <a:lvl7pPr marL="6400800" lvl="6" indent="-685800" rtl="0">
              <a:spcBef>
                <a:spcPts val="0"/>
              </a:spcBef>
              <a:spcAft>
                <a:spcPts val="0"/>
              </a:spcAft>
              <a:buSzPts val="1800"/>
              <a:buChar char="▫"/>
              <a:defRPr sz="3600"/>
            </a:lvl7pPr>
            <a:lvl8pPr marL="7315200" lvl="7" indent="-685800" rtl="0">
              <a:spcBef>
                <a:spcPts val="0"/>
              </a:spcBef>
              <a:spcAft>
                <a:spcPts val="0"/>
              </a:spcAft>
              <a:buSzPts val="1800"/>
              <a:buChar char="▫"/>
              <a:defRPr sz="3600"/>
            </a:lvl8pPr>
            <a:lvl9pPr marL="8229600" lvl="8" indent="-685800" rtl="0">
              <a:spcBef>
                <a:spcPts val="0"/>
              </a:spcBef>
              <a:spcAft>
                <a:spcPts val="0"/>
              </a:spcAft>
              <a:buSzPts val="1800"/>
              <a:buChar char="▫"/>
              <a:defRPr sz="3600"/>
            </a:lvl9pPr>
          </a:lstStyle>
          <a:p>
            <a:pPr lvl="0"/>
            <a:r>
              <a:rPr lang="en-US" smtClean="0"/>
              <a:t>Click to edit Master text styles</a:t>
            </a:r>
          </a:p>
        </p:txBody>
      </p:sp>
      <p:sp>
        <p:nvSpPr>
          <p:cNvPr id="33" name="Google Shape;33;p7"/>
          <p:cNvSpPr txBox="1">
            <a:spLocks noGrp="1"/>
          </p:cNvSpPr>
          <p:nvPr>
            <p:ph type="body" idx="2"/>
          </p:nvPr>
        </p:nvSpPr>
        <p:spPr>
          <a:xfrm>
            <a:off x="6843230" y="2831350"/>
            <a:ext cx="4537200" cy="5576400"/>
          </a:xfrm>
          <a:prstGeom prst="rect">
            <a:avLst/>
          </a:prstGeom>
        </p:spPr>
        <p:txBody>
          <a:bodyPr spcFirstLastPara="1">
            <a:noAutofit/>
          </a:bodyPr>
          <a:lstStyle>
            <a:lvl1pPr marL="914400" lvl="0" indent="-685800" rtl="0">
              <a:spcBef>
                <a:spcPts val="1200"/>
              </a:spcBef>
              <a:spcAft>
                <a:spcPts val="0"/>
              </a:spcAft>
              <a:buSzPts val="1800"/>
              <a:buChar char="▪"/>
              <a:defRPr sz="3600"/>
            </a:lvl1pPr>
            <a:lvl2pPr marL="1828800" lvl="1" indent="-685800" rtl="0">
              <a:spcBef>
                <a:spcPts val="0"/>
              </a:spcBef>
              <a:spcAft>
                <a:spcPts val="0"/>
              </a:spcAft>
              <a:buSzPts val="1800"/>
              <a:buChar char="▫"/>
              <a:defRPr sz="3600"/>
            </a:lvl2pPr>
            <a:lvl3pPr marL="2743200" lvl="2" indent="-685800" rtl="0">
              <a:spcBef>
                <a:spcPts val="0"/>
              </a:spcBef>
              <a:spcAft>
                <a:spcPts val="0"/>
              </a:spcAft>
              <a:buSzPts val="1800"/>
              <a:buChar char="▫"/>
              <a:defRPr sz="3600"/>
            </a:lvl3pPr>
            <a:lvl4pPr marL="3657600" lvl="3" indent="-685800" rtl="0">
              <a:spcBef>
                <a:spcPts val="0"/>
              </a:spcBef>
              <a:spcAft>
                <a:spcPts val="0"/>
              </a:spcAft>
              <a:buSzPts val="1800"/>
              <a:buChar char="▫"/>
              <a:defRPr sz="3600"/>
            </a:lvl4pPr>
            <a:lvl5pPr marL="4572000" lvl="4" indent="-685800" rtl="0">
              <a:spcBef>
                <a:spcPts val="0"/>
              </a:spcBef>
              <a:spcAft>
                <a:spcPts val="0"/>
              </a:spcAft>
              <a:buSzPts val="1800"/>
              <a:buChar char="▫"/>
              <a:defRPr sz="3600"/>
            </a:lvl5pPr>
            <a:lvl6pPr marL="5486400" lvl="5" indent="-685800" rtl="0">
              <a:spcBef>
                <a:spcPts val="0"/>
              </a:spcBef>
              <a:spcAft>
                <a:spcPts val="0"/>
              </a:spcAft>
              <a:buSzPts val="1800"/>
              <a:buChar char="▫"/>
              <a:defRPr sz="3600"/>
            </a:lvl6pPr>
            <a:lvl7pPr marL="6400800" lvl="6" indent="-685800" rtl="0">
              <a:spcBef>
                <a:spcPts val="0"/>
              </a:spcBef>
              <a:spcAft>
                <a:spcPts val="0"/>
              </a:spcAft>
              <a:buSzPts val="1800"/>
              <a:buChar char="▫"/>
              <a:defRPr sz="3600"/>
            </a:lvl7pPr>
            <a:lvl8pPr marL="7315200" lvl="7" indent="-685800" rtl="0">
              <a:spcBef>
                <a:spcPts val="0"/>
              </a:spcBef>
              <a:spcAft>
                <a:spcPts val="0"/>
              </a:spcAft>
              <a:buSzPts val="1800"/>
              <a:buChar char="▫"/>
              <a:defRPr sz="3600"/>
            </a:lvl8pPr>
            <a:lvl9pPr marL="8229600" lvl="8" indent="-685800" rtl="0">
              <a:spcBef>
                <a:spcPts val="0"/>
              </a:spcBef>
              <a:spcAft>
                <a:spcPts val="0"/>
              </a:spcAft>
              <a:buSzPts val="1800"/>
              <a:buChar char="▫"/>
              <a:defRPr sz="3600"/>
            </a:lvl9pPr>
          </a:lstStyle>
          <a:p>
            <a:pPr lvl="0"/>
            <a:r>
              <a:rPr lang="en-US" smtClean="0"/>
              <a:t>Click to edit Master text styles</a:t>
            </a:r>
          </a:p>
        </p:txBody>
      </p:sp>
      <p:sp>
        <p:nvSpPr>
          <p:cNvPr id="34" name="Google Shape;34;p7"/>
          <p:cNvSpPr txBox="1">
            <a:spLocks noGrp="1"/>
          </p:cNvSpPr>
          <p:nvPr>
            <p:ph type="body" idx="3"/>
          </p:nvPr>
        </p:nvSpPr>
        <p:spPr>
          <a:xfrm>
            <a:off x="11857336" y="2831350"/>
            <a:ext cx="4537200" cy="5576400"/>
          </a:xfrm>
          <a:prstGeom prst="rect">
            <a:avLst/>
          </a:prstGeom>
        </p:spPr>
        <p:txBody>
          <a:bodyPr spcFirstLastPara="1">
            <a:noAutofit/>
          </a:bodyPr>
          <a:lstStyle>
            <a:lvl1pPr marL="914400" lvl="0" indent="-685800" rtl="0">
              <a:spcBef>
                <a:spcPts val="1200"/>
              </a:spcBef>
              <a:spcAft>
                <a:spcPts val="0"/>
              </a:spcAft>
              <a:buSzPts val="1800"/>
              <a:buChar char="▪"/>
              <a:defRPr sz="3600"/>
            </a:lvl1pPr>
            <a:lvl2pPr marL="1828800" lvl="1" indent="-685800" rtl="0">
              <a:spcBef>
                <a:spcPts val="0"/>
              </a:spcBef>
              <a:spcAft>
                <a:spcPts val="0"/>
              </a:spcAft>
              <a:buSzPts val="1800"/>
              <a:buChar char="▫"/>
              <a:defRPr sz="3600"/>
            </a:lvl2pPr>
            <a:lvl3pPr marL="2743200" lvl="2" indent="-685800" rtl="0">
              <a:spcBef>
                <a:spcPts val="0"/>
              </a:spcBef>
              <a:spcAft>
                <a:spcPts val="0"/>
              </a:spcAft>
              <a:buSzPts val="1800"/>
              <a:buChar char="▫"/>
              <a:defRPr sz="3600"/>
            </a:lvl3pPr>
            <a:lvl4pPr marL="3657600" lvl="3" indent="-685800" rtl="0">
              <a:spcBef>
                <a:spcPts val="0"/>
              </a:spcBef>
              <a:spcAft>
                <a:spcPts val="0"/>
              </a:spcAft>
              <a:buSzPts val="1800"/>
              <a:buChar char="▫"/>
              <a:defRPr sz="3600"/>
            </a:lvl4pPr>
            <a:lvl5pPr marL="4572000" lvl="4" indent="-685800" rtl="0">
              <a:spcBef>
                <a:spcPts val="0"/>
              </a:spcBef>
              <a:spcAft>
                <a:spcPts val="0"/>
              </a:spcAft>
              <a:buSzPts val="1800"/>
              <a:buChar char="▫"/>
              <a:defRPr sz="3600"/>
            </a:lvl5pPr>
            <a:lvl6pPr marL="5486400" lvl="5" indent="-685800" rtl="0">
              <a:spcBef>
                <a:spcPts val="0"/>
              </a:spcBef>
              <a:spcAft>
                <a:spcPts val="0"/>
              </a:spcAft>
              <a:buSzPts val="1800"/>
              <a:buChar char="▫"/>
              <a:defRPr sz="3600"/>
            </a:lvl6pPr>
            <a:lvl7pPr marL="6400800" lvl="6" indent="-685800" rtl="0">
              <a:spcBef>
                <a:spcPts val="0"/>
              </a:spcBef>
              <a:spcAft>
                <a:spcPts val="0"/>
              </a:spcAft>
              <a:buSzPts val="1800"/>
              <a:buChar char="▫"/>
              <a:defRPr sz="3600"/>
            </a:lvl7pPr>
            <a:lvl8pPr marL="7315200" lvl="7" indent="-685800" rtl="0">
              <a:spcBef>
                <a:spcPts val="0"/>
              </a:spcBef>
              <a:spcAft>
                <a:spcPts val="0"/>
              </a:spcAft>
              <a:buSzPts val="1800"/>
              <a:buChar char="▫"/>
              <a:defRPr sz="3600"/>
            </a:lvl8pPr>
            <a:lvl9pPr marL="8229600" lvl="8" indent="-685800" rtl="0">
              <a:spcBef>
                <a:spcPts val="0"/>
              </a:spcBef>
              <a:spcAft>
                <a:spcPts val="0"/>
              </a:spcAft>
              <a:buSzPts val="1800"/>
              <a:buChar char="▫"/>
              <a:defRPr sz="3600"/>
            </a:lvl9pPr>
          </a:lstStyle>
          <a:p>
            <a:pPr lvl="0"/>
            <a:r>
              <a:rPr lang="en-US" smtClean="0"/>
              <a:t>Click to edit Master text styles</a:t>
            </a:r>
          </a:p>
        </p:txBody>
      </p:sp>
      <p:sp>
        <p:nvSpPr>
          <p:cNvPr id="6" name="Google Shape;35;p7"/>
          <p:cNvSpPr txBox="1">
            <a:spLocks noGrp="1"/>
          </p:cNvSpPr>
          <p:nvPr>
            <p:ph type="sldNum" idx="10"/>
          </p:nvPr>
        </p:nvSpPr>
        <p:spPr/>
        <p:txBody>
          <a:bodyPr/>
          <a:lstStyle>
            <a:lvl1pPr>
              <a:defRPr/>
            </a:lvl1pPr>
          </a:lstStyle>
          <a:p>
            <a:fld id="{3F0801A5-9142-4397-9725-1AF63A10A5C6}" type="slidenum">
              <a:rPr lang="id-ID" altLang="id-ID"/>
              <a:pPr/>
              <a:t>‹#›</a:t>
            </a:fld>
            <a:endParaRPr lang="id-ID" altLang="id-ID"/>
          </a:p>
        </p:txBody>
      </p:sp>
    </p:spTree>
    <p:extLst>
      <p:ext uri="{BB962C8B-B14F-4D97-AF65-F5344CB8AC3E}">
        <p14:creationId xmlns:p14="http://schemas.microsoft.com/office/powerpoint/2010/main" val="149440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svg"/><Relationship Id="rId15" Type="http://schemas.openxmlformats.org/officeDocument/2006/relationships/image" Target="../media/image11.jp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svg"/><Relationship Id="rId1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9" Type="http://schemas.openxmlformats.org/officeDocument/2006/relationships/image" Target="../media/image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svg"/><Relationship Id="rId7" Type="http://schemas.openxmlformats.org/officeDocument/2006/relationships/image" Target="../media/image14.png"/><Relationship Id="rId12"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16.sv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1.jp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Layout" Target="../diagrams/layout2.xml"/><Relationship Id="rId7" Type="http://schemas.openxmlformats.org/officeDocument/2006/relationships/image" Target="../media/image23.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6.svg"/><Relationship Id="rId4" Type="http://schemas.openxmlformats.org/officeDocument/2006/relationships/diagramQuickStyle" Target="../diagrams/quickStyle2.xml"/><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0.svg"/><Relationship Id="rId5" Type="http://schemas.openxmlformats.org/officeDocument/2006/relationships/image" Target="../media/image26.jpe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8902444" y="876300"/>
            <a:ext cx="8699755" cy="8178282"/>
            <a:chOff x="0" y="-66675"/>
            <a:chExt cx="10956112" cy="9539941"/>
          </a:xfrm>
        </p:grpSpPr>
        <p:sp>
          <p:nvSpPr>
            <p:cNvPr id="3" name="TextBox 3"/>
            <p:cNvSpPr txBox="1"/>
            <p:nvPr/>
          </p:nvSpPr>
          <p:spPr>
            <a:xfrm>
              <a:off x="0" y="1763500"/>
              <a:ext cx="10956112" cy="3732317"/>
            </a:xfrm>
            <a:prstGeom prst="rect">
              <a:avLst/>
            </a:prstGeom>
          </p:spPr>
          <p:txBody>
            <a:bodyPr lIns="0" tIns="0" rIns="0" bIns="0" rtlCol="0" anchor="t">
              <a:spAutoFit/>
            </a:bodyPr>
            <a:lstStyle/>
            <a:p>
              <a:pPr algn="ctr">
                <a:lnSpc>
                  <a:spcPts val="8159"/>
                </a:lnSpc>
              </a:pPr>
              <a:r>
                <a:rPr lang="id-ID" sz="8000" dirty="0" smtClean="0">
                  <a:solidFill>
                    <a:schemeClr val="accent6">
                      <a:lumMod val="75000"/>
                    </a:schemeClr>
                  </a:solidFill>
                  <a:latin typeface="Josefin Sans Bold"/>
                </a:rPr>
                <a:t>INSTRUMEN PENGELOLAAN ARSIP DINAMIS</a:t>
              </a:r>
              <a:endParaRPr lang="en-US" sz="8000" dirty="0">
                <a:solidFill>
                  <a:schemeClr val="accent6">
                    <a:lumMod val="75000"/>
                  </a:schemeClr>
                </a:solidFill>
                <a:latin typeface="Josefin Sans Bold"/>
              </a:endParaRPr>
            </a:p>
          </p:txBody>
        </p:sp>
        <p:sp>
          <p:nvSpPr>
            <p:cNvPr id="4" name="TextBox 4"/>
            <p:cNvSpPr txBox="1"/>
            <p:nvPr/>
          </p:nvSpPr>
          <p:spPr>
            <a:xfrm>
              <a:off x="0" y="-66675"/>
              <a:ext cx="10956112" cy="1042432"/>
            </a:xfrm>
            <a:prstGeom prst="rect">
              <a:avLst/>
            </a:prstGeom>
          </p:spPr>
          <p:txBody>
            <a:bodyPr lIns="0" tIns="0" rIns="0" bIns="0" rtlCol="0" anchor="t">
              <a:spAutoFit/>
            </a:bodyPr>
            <a:lstStyle/>
            <a:p>
              <a:pPr algn="ctr">
                <a:lnSpc>
                  <a:spcPts val="3359"/>
                </a:lnSpc>
              </a:pPr>
              <a:r>
                <a:rPr lang="id-ID" sz="4400" spc="446" dirty="0" smtClean="0">
                  <a:solidFill>
                    <a:srgbClr val="94DDDE"/>
                  </a:solidFill>
                  <a:latin typeface="Georgia" panose="02040502050405020303" pitchFamily="18" charset="0"/>
                </a:rPr>
                <a:t>M a t e r </a:t>
              </a:r>
              <a:r>
                <a:rPr lang="id-ID" sz="4400" spc="446" dirty="0" smtClean="0">
                  <a:solidFill>
                    <a:srgbClr val="94DDDE"/>
                  </a:solidFill>
                  <a:latin typeface="Georgia" panose="02040502050405020303" pitchFamily="18" charset="0"/>
                </a:rPr>
                <a:t>i</a:t>
              </a:r>
            </a:p>
            <a:p>
              <a:pPr algn="ctr">
                <a:lnSpc>
                  <a:spcPts val="3359"/>
                </a:lnSpc>
              </a:pPr>
              <a:r>
                <a:rPr lang="id-ID" sz="4400" spc="446" dirty="0" smtClean="0">
                  <a:solidFill>
                    <a:srgbClr val="94DDDE"/>
                  </a:solidFill>
                  <a:latin typeface="Georgia" panose="02040502050405020303" pitchFamily="18" charset="0"/>
                </a:rPr>
                <a:t>Penyusunan </a:t>
              </a:r>
              <a:endParaRPr lang="en-US" sz="4400" spc="446" dirty="0">
                <a:solidFill>
                  <a:srgbClr val="94DDDE"/>
                </a:solidFill>
                <a:latin typeface="Georgia" panose="02040502050405020303" pitchFamily="18" charset="0"/>
              </a:endParaRPr>
            </a:p>
          </p:txBody>
        </p:sp>
        <p:sp>
          <p:nvSpPr>
            <p:cNvPr id="5" name="TextBox 5"/>
            <p:cNvSpPr txBox="1"/>
            <p:nvPr/>
          </p:nvSpPr>
          <p:spPr>
            <a:xfrm>
              <a:off x="0" y="7319144"/>
              <a:ext cx="10956112" cy="2154122"/>
            </a:xfrm>
            <a:prstGeom prst="rect">
              <a:avLst/>
            </a:prstGeom>
          </p:spPr>
          <p:txBody>
            <a:bodyPr lIns="0" tIns="0" rIns="0" bIns="0" rtlCol="0" anchor="t">
              <a:spAutoFit/>
            </a:bodyPr>
            <a:lstStyle/>
            <a:p>
              <a:pPr algn="ctr">
                <a:lnSpc>
                  <a:spcPts val="4760"/>
                </a:lnSpc>
              </a:pPr>
              <a:r>
                <a:rPr lang="id-ID" sz="3200" dirty="0" smtClean="0">
                  <a:solidFill>
                    <a:srgbClr val="94DDDE"/>
                  </a:solidFill>
                  <a:latin typeface="Josefin Sans"/>
                </a:rPr>
                <a:t>Disampaikan pada</a:t>
              </a:r>
            </a:p>
            <a:p>
              <a:pPr algn="ctr">
                <a:lnSpc>
                  <a:spcPts val="4760"/>
                </a:lnSpc>
              </a:pPr>
              <a:r>
                <a:rPr lang="id-ID" sz="3200" dirty="0" smtClean="0">
                  <a:solidFill>
                    <a:srgbClr val="94DDDE"/>
                  </a:solidFill>
                  <a:latin typeface="Josefin Sans"/>
                </a:rPr>
                <a:t>BIMTEK PENGELOLAAN ARSIP DINAMIS</a:t>
              </a:r>
              <a:endParaRPr lang="id-ID" sz="3200" dirty="0" smtClean="0">
                <a:solidFill>
                  <a:srgbClr val="94DDDE"/>
                </a:solidFill>
                <a:latin typeface="Josefin Sans"/>
              </a:endParaRPr>
            </a:p>
            <a:p>
              <a:pPr algn="ctr">
                <a:lnSpc>
                  <a:spcPts val="4760"/>
                </a:lnSpc>
              </a:pPr>
              <a:r>
                <a:rPr lang="id-ID" sz="3200" dirty="0" smtClean="0">
                  <a:solidFill>
                    <a:srgbClr val="94DDDE"/>
                  </a:solidFill>
                  <a:latin typeface="Josefin Sans"/>
                </a:rPr>
                <a:t>BPSDMD PROV.SUMSEL TAHUN 2024</a:t>
              </a:r>
              <a:endParaRPr lang="en-US" sz="3200" dirty="0">
                <a:solidFill>
                  <a:srgbClr val="94DDDE"/>
                </a:solidFill>
                <a:latin typeface="Josefin Sans"/>
              </a:endParaRPr>
            </a:p>
          </p:txBody>
        </p:sp>
      </p:grpSp>
      <p:sp>
        <p:nvSpPr>
          <p:cNvPr id="6" name="Freeform 6"/>
          <p:cNvSpPr/>
          <p:nvPr/>
        </p:nvSpPr>
        <p:spPr>
          <a:xfrm>
            <a:off x="1952867" y="-1013340"/>
            <a:ext cx="6755642" cy="4114800"/>
          </a:xfrm>
          <a:custGeom>
            <a:avLst/>
            <a:gdLst/>
            <a:ahLst/>
            <a:cxnLst/>
            <a:rect l="l" t="t" r="r" b="b"/>
            <a:pathLst>
              <a:path w="6755642" h="4114800">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6303834" y="1790711"/>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H="1">
            <a:off x="431790" y="4129924"/>
            <a:ext cx="5357753" cy="55915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33372" y="2177235"/>
            <a:ext cx="3144039" cy="2440918"/>
          </a:xfrm>
          <a:custGeom>
            <a:avLst/>
            <a:gdLst/>
            <a:ahLst/>
            <a:cxnLst/>
            <a:rect l="l" t="t" r="r" b="b"/>
            <a:pathLst>
              <a:path w="3144039" h="2440918">
                <a:moveTo>
                  <a:pt x="0" y="0"/>
                </a:moveTo>
                <a:lnTo>
                  <a:pt x="3144040" y="0"/>
                </a:lnTo>
                <a:lnTo>
                  <a:pt x="3144040" y="2440918"/>
                </a:lnTo>
                <a:lnTo>
                  <a:pt x="0" y="244091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4011803" y="7612736"/>
            <a:ext cx="3486358" cy="4114800"/>
          </a:xfrm>
          <a:custGeom>
            <a:avLst/>
            <a:gdLst/>
            <a:ahLst/>
            <a:cxnLst/>
            <a:rect l="l" t="t" r="r" b="b"/>
            <a:pathLst>
              <a:path w="3486358" h="4114800">
                <a:moveTo>
                  <a:pt x="0" y="0"/>
                </a:moveTo>
                <a:lnTo>
                  <a:pt x="3486358" y="0"/>
                </a:lnTo>
                <a:lnTo>
                  <a:pt x="3486358" y="4114800"/>
                </a:lnTo>
                <a:lnTo>
                  <a:pt x="0" y="4114800"/>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12" name="Rectangle 11"/>
          <p:cNvSpPr/>
          <p:nvPr/>
        </p:nvSpPr>
        <p:spPr>
          <a:xfrm>
            <a:off x="9372600" y="5971609"/>
            <a:ext cx="7772400" cy="954107"/>
          </a:xfrm>
          <a:prstGeom prst="rect">
            <a:avLst/>
          </a:prstGeom>
        </p:spPr>
        <p:txBody>
          <a:bodyPr wrap="square">
            <a:spAutoFit/>
          </a:bodyPr>
          <a:lstStyle/>
          <a:p>
            <a:pPr algn="ctr"/>
            <a:r>
              <a:rPr lang="id-ID" sz="2800" b="1" dirty="0" smtClean="0">
                <a:solidFill>
                  <a:srgbClr val="FFFF00"/>
                </a:solidFill>
                <a:latin typeface="Maiandra GD" panose="020E0502030308020204" pitchFamily="34" charset="0"/>
              </a:rPr>
              <a:t>H. ILHAM JAYA, S.P., M.Si</a:t>
            </a:r>
          </a:p>
          <a:p>
            <a:pPr algn="ctr"/>
            <a:r>
              <a:rPr lang="id-ID" sz="2800" b="1" dirty="0" smtClean="0">
                <a:solidFill>
                  <a:srgbClr val="FFFF00"/>
                </a:solidFill>
                <a:latin typeface="Maiandra GD" panose="020E0502030308020204" pitchFamily="34" charset="0"/>
              </a:rPr>
              <a:t>ARSIPARIS AHLI MADYA </a:t>
            </a:r>
            <a:endParaRPr lang="id-ID" sz="2800" b="1" dirty="0">
              <a:solidFill>
                <a:srgbClr val="FFFF00"/>
              </a:solidFill>
              <a:latin typeface="Maiandra GD" panose="020E0502030308020204" pitchFamily="34" charset="0"/>
            </a:endParaRPr>
          </a:p>
        </p:txBody>
      </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02444" y="5634181"/>
            <a:ext cx="2146556" cy="2086183"/>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1513" y="180927"/>
            <a:ext cx="956911" cy="956911"/>
          </a:xfrm>
          <a:prstGeom prst="rect">
            <a:avLst/>
          </a:prstGeom>
        </p:spPr>
      </p:pic>
      <p:sp>
        <p:nvSpPr>
          <p:cNvPr id="15" name="Rectangle 14"/>
          <p:cNvSpPr/>
          <p:nvPr/>
        </p:nvSpPr>
        <p:spPr>
          <a:xfrm>
            <a:off x="16952021" y="9282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1"/>
            <a:ext cx="6964225" cy="10407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a:off x="6858000" y="-5443"/>
            <a:ext cx="11416303" cy="103747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6781800" cy="4132815"/>
          </a:xfrm>
          <a:prstGeom prst="rect">
            <a:avLst/>
          </a:prstGeom>
        </p:spPr>
      </p:pic>
      <p:sp>
        <p:nvSpPr>
          <p:cNvPr id="21" name="Rectangle 20"/>
          <p:cNvSpPr/>
          <p:nvPr/>
        </p:nvSpPr>
        <p:spPr>
          <a:xfrm>
            <a:off x="342900" y="4552317"/>
            <a:ext cx="6172200" cy="3877985"/>
          </a:xfrm>
          <a:prstGeom prst="rect">
            <a:avLst/>
          </a:prstGeom>
          <a:noFill/>
          <a:ln w="19050">
            <a:noFill/>
          </a:ln>
        </p:spPr>
        <p:txBody>
          <a:bodyPr wrap="square" lIns="91440" tIns="45720" rIns="91440" bIns="45720">
            <a:spAutoFit/>
          </a:bodyPr>
          <a:lstStyle/>
          <a:p>
            <a:pPr algn="ctr"/>
            <a:r>
              <a:rPr lang="id-ID" sz="66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Rounded MT Bold" panose="020F0704030504030204" pitchFamily="34" charset="0"/>
              </a:rPr>
              <a:t>TATA </a:t>
            </a:r>
          </a:p>
          <a:p>
            <a:pPr algn="ctr"/>
            <a:r>
              <a:rPr lang="id-ID" sz="6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Rounded MT Bold" panose="020F0704030504030204" pitchFamily="34" charset="0"/>
              </a:rPr>
              <a:t>NASKAH</a:t>
            </a:r>
          </a:p>
          <a:p>
            <a:pPr algn="ctr"/>
            <a:r>
              <a:rPr lang="id-ID" sz="66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Rounded MT Bold" panose="020F0704030504030204" pitchFamily="34" charset="0"/>
              </a:rPr>
              <a:t>DINAS</a:t>
            </a:r>
          </a:p>
          <a:p>
            <a:pPr algn="ctr"/>
            <a:r>
              <a:rPr lang="id-ID" sz="4800" b="1" i="1" dirty="0" smtClean="0">
                <a:ln w="9525">
                  <a:solidFill>
                    <a:schemeClr val="bg1"/>
                  </a:solidFill>
                  <a:prstDash val="solid"/>
                </a:ln>
                <a:solidFill>
                  <a:srgbClr val="002060"/>
                </a:solidFill>
                <a:effectLst>
                  <a:outerShdw blurRad="38100" dist="38100" dir="2700000" algn="tl">
                    <a:srgbClr val="000000">
                      <a:alpha val="43137"/>
                    </a:srgbClr>
                  </a:outerShdw>
                </a:effectLst>
                <a:latin typeface="Arial Black" panose="020B0A04020102020204" pitchFamily="34" charset="0"/>
              </a:rPr>
              <a:t>(Pengertian)</a:t>
            </a:r>
            <a:endParaRPr lang="en-US" sz="8000" b="1" i="1" cap="none" spc="0" dirty="0">
              <a:ln w="9525">
                <a:solidFill>
                  <a:schemeClr val="bg1"/>
                </a:solidFill>
                <a:prstDash val="solid"/>
              </a:ln>
              <a:solidFill>
                <a:srgbClr val="002060"/>
              </a:solidFill>
              <a:effectLst>
                <a:outerShdw blurRad="38100" dist="38100" dir="2700000" algn="tl">
                  <a:srgbClr val="000000">
                    <a:alpha val="43137"/>
                  </a:srgbClr>
                </a:outerShdw>
              </a:effectLst>
              <a:latin typeface="Arial Black" panose="020B0A04020102020204" pitchFamily="34" charset="0"/>
            </a:endParaRPr>
          </a:p>
        </p:txBody>
      </p:sp>
      <p:sp>
        <p:nvSpPr>
          <p:cNvPr id="22" name="Rectangle 21"/>
          <p:cNvSpPr/>
          <p:nvPr/>
        </p:nvSpPr>
        <p:spPr>
          <a:xfrm>
            <a:off x="7040425" y="299557"/>
            <a:ext cx="10942775" cy="9694962"/>
          </a:xfrm>
          <a:prstGeom prst="rect">
            <a:avLst/>
          </a:prstGeom>
        </p:spPr>
        <p:txBody>
          <a:bodyPr wrap="square">
            <a:spAutoFit/>
          </a:bodyPr>
          <a:lstStyle/>
          <a:p>
            <a:pPr marL="631825" indent="-631825" algn="just">
              <a:buClr>
                <a:srgbClr val="002060"/>
              </a:buClr>
              <a:buFont typeface="Wingdings" panose="05000000000000000000" pitchFamily="2" charset="2"/>
              <a:buChar char="q"/>
              <a:defRPr/>
            </a:pPr>
            <a:r>
              <a:rPr lang="id-ID" sz="2400" b="1" i="1" kern="0" dirty="0">
                <a:solidFill>
                  <a:srgbClr val="002060"/>
                </a:solidFill>
                <a:latin typeface="Arial Rounded MT Bold" panose="020F0704030504030204" pitchFamily="34" charset="0"/>
              </a:rPr>
              <a:t>Naskah Dinas</a:t>
            </a:r>
            <a:r>
              <a:rPr lang="id-ID" sz="2400" b="1" kern="0" dirty="0">
                <a:solidFill>
                  <a:srgbClr val="002060"/>
                </a:solidFill>
                <a:latin typeface="Arial Rounded MT Bold" panose="020F0704030504030204" pitchFamily="34" charset="0"/>
              </a:rPr>
              <a:t> </a:t>
            </a:r>
            <a:r>
              <a:rPr lang="id-ID" sz="2400" kern="0" dirty="0" smtClean="0">
                <a:solidFill>
                  <a:srgbClr val="002060"/>
                </a:solidFill>
                <a:latin typeface="Arial Rounded MT Bold" panose="020F0704030504030204" pitchFamily="34" charset="0"/>
              </a:rPr>
              <a:t>: </a:t>
            </a:r>
            <a:r>
              <a:rPr lang="id-ID" sz="2400" kern="0" dirty="0">
                <a:solidFill>
                  <a:srgbClr val="002060"/>
                </a:solidFill>
                <a:latin typeface="Arial Rounded MT Bold" panose="020F0704030504030204" pitchFamily="34" charset="0"/>
              </a:rPr>
              <a:t>informasi tertulis </a:t>
            </a:r>
            <a:r>
              <a:rPr lang="id-ID" sz="2400" kern="0" dirty="0" smtClean="0">
                <a:solidFill>
                  <a:srgbClr val="002060"/>
                </a:solidFill>
                <a:latin typeface="Arial Rounded MT Bold" panose="020F0704030504030204" pitchFamily="34" charset="0"/>
              </a:rPr>
              <a:t>sbg alat </a:t>
            </a:r>
            <a:r>
              <a:rPr lang="id-ID" sz="2400" kern="0" dirty="0">
                <a:solidFill>
                  <a:srgbClr val="002060"/>
                </a:solidFill>
                <a:latin typeface="Arial Rounded MT Bold" panose="020F0704030504030204" pitchFamily="34" charset="0"/>
              </a:rPr>
              <a:t>komunikasi kedinasan yang dibuat </a:t>
            </a:r>
            <a:r>
              <a:rPr lang="id-ID" sz="2400" kern="0" dirty="0" smtClean="0">
                <a:solidFill>
                  <a:srgbClr val="002060"/>
                </a:solidFill>
                <a:latin typeface="Arial Rounded MT Bold" panose="020F0704030504030204" pitchFamily="34" charset="0"/>
              </a:rPr>
              <a:t>&amp;/ dikeluarkan </a:t>
            </a:r>
            <a:r>
              <a:rPr lang="id-ID" sz="2400" kern="0" dirty="0">
                <a:solidFill>
                  <a:srgbClr val="002060"/>
                </a:solidFill>
                <a:latin typeface="Arial Rounded MT Bold" panose="020F0704030504030204" pitchFamily="34" charset="0"/>
              </a:rPr>
              <a:t>oleh Pejabat </a:t>
            </a:r>
            <a:r>
              <a:rPr lang="id-ID" sz="2400" kern="0" dirty="0" smtClean="0">
                <a:solidFill>
                  <a:srgbClr val="002060"/>
                </a:solidFill>
                <a:latin typeface="Arial Rounded MT Bold" panose="020F0704030504030204" pitchFamily="34" charset="0"/>
              </a:rPr>
              <a:t>yg berwenang</a:t>
            </a:r>
            <a:endParaRPr lang="id-ID" sz="2400" kern="0" dirty="0">
              <a:solidFill>
                <a:srgbClr val="002060"/>
              </a:solidFill>
              <a:latin typeface="Arial Rounded MT Bold" panose="020F0704030504030204" pitchFamily="34" charset="0"/>
            </a:endParaRPr>
          </a:p>
          <a:p>
            <a:pPr algn="just">
              <a:buClr>
                <a:srgbClr val="002060"/>
              </a:buClr>
              <a:defRPr/>
            </a:pPr>
            <a:endParaRPr lang="id-ID" sz="2400" b="1" i="1" kern="0" dirty="0" smtClean="0">
              <a:solidFill>
                <a:srgbClr val="002060"/>
              </a:solidFill>
              <a:latin typeface="Arial Rounded MT Bold" panose="020F0704030504030204" pitchFamily="34" charset="0"/>
            </a:endParaRPr>
          </a:p>
          <a:p>
            <a:pPr marL="631825" indent="-631825" algn="just">
              <a:buClr>
                <a:srgbClr val="002060"/>
              </a:buClr>
              <a:buFont typeface="Wingdings" panose="05000000000000000000" pitchFamily="2" charset="2"/>
              <a:buChar char="q"/>
              <a:defRPr/>
            </a:pPr>
            <a:r>
              <a:rPr lang="id-ID" sz="2400" b="1" i="1" kern="0" dirty="0" smtClean="0">
                <a:solidFill>
                  <a:srgbClr val="002060"/>
                </a:solidFill>
                <a:latin typeface="Arial Rounded MT Bold" panose="020F0704030504030204" pitchFamily="34" charset="0"/>
              </a:rPr>
              <a:t>Tata </a:t>
            </a:r>
            <a:r>
              <a:rPr lang="id-ID" sz="2400" b="1" i="1" kern="0" dirty="0">
                <a:solidFill>
                  <a:srgbClr val="002060"/>
                </a:solidFill>
                <a:latin typeface="Arial Rounded MT Bold" panose="020F0704030504030204" pitchFamily="34" charset="0"/>
              </a:rPr>
              <a:t>Naskah Dinas </a:t>
            </a:r>
            <a:r>
              <a:rPr lang="id-ID" sz="2400" kern="0" dirty="0" smtClean="0">
                <a:solidFill>
                  <a:srgbClr val="002060"/>
                </a:solidFill>
                <a:latin typeface="Arial Rounded MT Bold" panose="020F0704030504030204" pitchFamily="34" charset="0"/>
              </a:rPr>
              <a:t>: pengelolaan </a:t>
            </a:r>
            <a:r>
              <a:rPr lang="id-ID" sz="2400" kern="0" dirty="0">
                <a:solidFill>
                  <a:srgbClr val="002060"/>
                </a:solidFill>
                <a:latin typeface="Arial Rounded MT Bold" panose="020F0704030504030204" pitchFamily="34" charset="0"/>
              </a:rPr>
              <a:t>informasi tertulis </a:t>
            </a:r>
            <a:r>
              <a:rPr lang="id-ID" sz="2400" kern="0" dirty="0" smtClean="0">
                <a:solidFill>
                  <a:srgbClr val="002060"/>
                </a:solidFill>
                <a:latin typeface="Arial Rounded MT Bold" panose="020F0704030504030204" pitchFamily="34" charset="0"/>
              </a:rPr>
              <a:t>yg </a:t>
            </a:r>
            <a:r>
              <a:rPr lang="id-ID" sz="2400" kern="0" dirty="0">
                <a:solidFill>
                  <a:srgbClr val="002060"/>
                </a:solidFill>
                <a:latin typeface="Arial Rounded MT Bold" panose="020F0704030504030204" pitchFamily="34" charset="0"/>
              </a:rPr>
              <a:t>meliputi pengaturan jenis, format, penyiapan, pengamanan, pengabsahan, distribusi </a:t>
            </a:r>
            <a:r>
              <a:rPr lang="id-ID" sz="2400" kern="0" dirty="0" smtClean="0">
                <a:solidFill>
                  <a:srgbClr val="002060"/>
                </a:solidFill>
                <a:latin typeface="Arial Rounded MT Bold" panose="020F0704030504030204" pitchFamily="34" charset="0"/>
              </a:rPr>
              <a:t>&amp; </a:t>
            </a:r>
            <a:r>
              <a:rPr lang="id-ID" sz="2400" kern="0" dirty="0">
                <a:solidFill>
                  <a:srgbClr val="002060"/>
                </a:solidFill>
                <a:latin typeface="Arial Rounded MT Bold" panose="020F0704030504030204" pitchFamily="34" charset="0"/>
              </a:rPr>
              <a:t>penyimpanan naskah dinas serta media yang digunakan </a:t>
            </a:r>
            <a:r>
              <a:rPr lang="id-ID" sz="2400" kern="0" dirty="0" smtClean="0">
                <a:solidFill>
                  <a:srgbClr val="002060"/>
                </a:solidFill>
                <a:latin typeface="Arial Rounded MT Bold" panose="020F0704030504030204" pitchFamily="34" charset="0"/>
              </a:rPr>
              <a:t>dlm </a:t>
            </a:r>
            <a:r>
              <a:rPr lang="id-ID" sz="2400" kern="0" dirty="0">
                <a:solidFill>
                  <a:srgbClr val="002060"/>
                </a:solidFill>
                <a:latin typeface="Arial Rounded MT Bold" panose="020F0704030504030204" pitchFamily="34" charset="0"/>
              </a:rPr>
              <a:t>komunikasi kedinasan</a:t>
            </a:r>
          </a:p>
          <a:p>
            <a:pPr algn="just">
              <a:buClr>
                <a:srgbClr val="002060"/>
              </a:buClr>
              <a:defRPr/>
            </a:pPr>
            <a:endParaRPr lang="id-ID" sz="2400" b="1" i="1" kern="0" dirty="0" smtClean="0">
              <a:solidFill>
                <a:srgbClr val="002060"/>
              </a:solidFill>
              <a:latin typeface="Arial Rounded MT Bold" panose="020F0704030504030204" pitchFamily="34" charset="0"/>
            </a:endParaRPr>
          </a:p>
          <a:p>
            <a:pPr marL="631825" indent="-631825" algn="just">
              <a:buClr>
                <a:srgbClr val="002060"/>
              </a:buClr>
              <a:buFont typeface="Wingdings" panose="05000000000000000000" pitchFamily="2" charset="2"/>
              <a:buChar char="q"/>
              <a:defRPr/>
            </a:pPr>
            <a:r>
              <a:rPr lang="id-ID" sz="2400" b="1" i="1" kern="0" dirty="0" smtClean="0">
                <a:solidFill>
                  <a:srgbClr val="002060"/>
                </a:solidFill>
                <a:latin typeface="Arial Rounded MT Bold" panose="020F0704030504030204" pitchFamily="34" charset="0"/>
              </a:rPr>
              <a:t>Naskah </a:t>
            </a:r>
            <a:r>
              <a:rPr lang="id-ID" sz="2400" b="1" i="1" kern="0" dirty="0">
                <a:solidFill>
                  <a:srgbClr val="002060"/>
                </a:solidFill>
                <a:latin typeface="Arial Rounded MT Bold" panose="020F0704030504030204" pitchFamily="34" charset="0"/>
              </a:rPr>
              <a:t>Dinas Arahan </a:t>
            </a:r>
            <a:r>
              <a:rPr lang="id-ID" sz="2400" kern="0" dirty="0" smtClean="0">
                <a:solidFill>
                  <a:srgbClr val="002060"/>
                </a:solidFill>
                <a:latin typeface="Arial Rounded MT Bold" panose="020F0704030504030204" pitchFamily="34" charset="0"/>
              </a:rPr>
              <a:t>:</a:t>
            </a:r>
            <a:r>
              <a:rPr lang="id-ID" sz="2400" kern="0" dirty="0">
                <a:solidFill>
                  <a:srgbClr val="002060"/>
                </a:solidFill>
                <a:latin typeface="Arial Rounded MT Bold" panose="020F0704030504030204" pitchFamily="34" charset="0"/>
              </a:rPr>
              <a:t> </a:t>
            </a:r>
            <a:r>
              <a:rPr lang="id-ID" sz="2400" b="1" kern="0" dirty="0" smtClean="0">
                <a:solidFill>
                  <a:srgbClr val="002060"/>
                </a:solidFill>
                <a:latin typeface="Arial Rounded MT Bold" panose="020F0704030504030204" pitchFamily="34" charset="0"/>
              </a:rPr>
              <a:t>Naskah Dinas</a:t>
            </a:r>
            <a:r>
              <a:rPr lang="id-ID" sz="2400" kern="0" dirty="0">
                <a:solidFill>
                  <a:srgbClr val="002060"/>
                </a:solidFill>
                <a:latin typeface="Arial Rounded MT Bold" panose="020F0704030504030204" pitchFamily="34" charset="0"/>
              </a:rPr>
              <a:t> </a:t>
            </a:r>
            <a:r>
              <a:rPr lang="id-ID" sz="2400" kern="0" dirty="0" smtClean="0">
                <a:solidFill>
                  <a:srgbClr val="002060"/>
                </a:solidFill>
                <a:latin typeface="Arial Rounded MT Bold" panose="020F0704030504030204" pitchFamily="34" charset="0"/>
              </a:rPr>
              <a:t>yg memuat kebj </a:t>
            </a:r>
            <a:r>
              <a:rPr lang="id-ID" sz="2400" kern="0" dirty="0">
                <a:solidFill>
                  <a:srgbClr val="002060"/>
                </a:solidFill>
                <a:latin typeface="Arial Rounded MT Bold" panose="020F0704030504030204" pitchFamily="34" charset="0"/>
              </a:rPr>
              <a:t>pokok atau kebijakan pelaksanaan yang harus dipedomani </a:t>
            </a:r>
            <a:r>
              <a:rPr lang="id-ID" sz="2400" kern="0" dirty="0" smtClean="0">
                <a:solidFill>
                  <a:srgbClr val="002060"/>
                </a:solidFill>
                <a:latin typeface="Arial Rounded MT Bold" panose="020F0704030504030204" pitchFamily="34" charset="0"/>
              </a:rPr>
              <a:t>&amp; </a:t>
            </a:r>
            <a:r>
              <a:rPr lang="id-ID" sz="2400" kern="0" dirty="0">
                <a:solidFill>
                  <a:srgbClr val="002060"/>
                </a:solidFill>
                <a:latin typeface="Arial Rounded MT Bold" panose="020F0704030504030204" pitchFamily="34" charset="0"/>
              </a:rPr>
              <a:t>dilaksanakan dalam penyelenggaraan tugas </a:t>
            </a:r>
            <a:r>
              <a:rPr lang="id-ID" sz="2400" kern="0" dirty="0" smtClean="0">
                <a:solidFill>
                  <a:srgbClr val="002060"/>
                </a:solidFill>
                <a:latin typeface="Arial Rounded MT Bold" panose="020F0704030504030204" pitchFamily="34" charset="0"/>
              </a:rPr>
              <a:t>&amp; </a:t>
            </a:r>
            <a:r>
              <a:rPr lang="id-ID" sz="2400" kern="0" dirty="0">
                <a:solidFill>
                  <a:srgbClr val="002060"/>
                </a:solidFill>
                <a:latin typeface="Arial Rounded MT Bold" panose="020F0704030504030204" pitchFamily="34" charset="0"/>
              </a:rPr>
              <a:t>kegiatan</a:t>
            </a:r>
          </a:p>
          <a:p>
            <a:pPr algn="just">
              <a:buClr>
                <a:srgbClr val="002060"/>
              </a:buClr>
              <a:defRPr/>
            </a:pPr>
            <a:endParaRPr lang="id-ID" sz="2400" b="1" i="1" kern="0" dirty="0" smtClean="0">
              <a:solidFill>
                <a:srgbClr val="002060"/>
              </a:solidFill>
              <a:latin typeface="Arial Rounded MT Bold" panose="020F0704030504030204" pitchFamily="34" charset="0"/>
            </a:endParaRPr>
          </a:p>
          <a:p>
            <a:pPr marL="631825" indent="-631825" algn="just">
              <a:buClr>
                <a:srgbClr val="002060"/>
              </a:buClr>
              <a:buFont typeface="Wingdings" panose="05000000000000000000" pitchFamily="2" charset="2"/>
              <a:buChar char="q"/>
              <a:defRPr/>
            </a:pPr>
            <a:r>
              <a:rPr lang="id-ID" sz="2400" b="1" i="1" kern="0" dirty="0" smtClean="0">
                <a:solidFill>
                  <a:srgbClr val="002060"/>
                </a:solidFill>
                <a:latin typeface="Arial Rounded MT Bold" panose="020F0704030504030204" pitchFamily="34" charset="0"/>
              </a:rPr>
              <a:t>Naskah </a:t>
            </a:r>
            <a:r>
              <a:rPr lang="id-ID" sz="2400" b="1" i="1" kern="0" dirty="0">
                <a:solidFill>
                  <a:srgbClr val="002060"/>
                </a:solidFill>
                <a:latin typeface="Arial Rounded MT Bold" panose="020F0704030504030204" pitchFamily="34" charset="0"/>
              </a:rPr>
              <a:t>Dinas Korespondensi </a:t>
            </a:r>
            <a:r>
              <a:rPr lang="id-ID" sz="2400" kern="0" dirty="0" smtClean="0">
                <a:solidFill>
                  <a:srgbClr val="002060"/>
                </a:solidFill>
                <a:latin typeface="Arial Rounded MT Bold" panose="020F0704030504030204" pitchFamily="34" charset="0"/>
              </a:rPr>
              <a:t>: </a:t>
            </a:r>
            <a:r>
              <a:rPr lang="id-ID" sz="2400" b="1" kern="0" dirty="0">
                <a:solidFill>
                  <a:srgbClr val="002060"/>
                </a:solidFill>
                <a:latin typeface="Arial Rounded MT Bold" panose="020F0704030504030204" pitchFamily="34" charset="0"/>
              </a:rPr>
              <a:t>Naskah Dinas </a:t>
            </a:r>
            <a:r>
              <a:rPr lang="id-ID" sz="2400" kern="0" dirty="0">
                <a:solidFill>
                  <a:srgbClr val="002060"/>
                </a:solidFill>
                <a:latin typeface="Arial Rounded MT Bold" panose="020F0704030504030204" pitchFamily="34" charset="0"/>
              </a:rPr>
              <a:t> pelaksanaan tugas seorang pejabat dalam menyampaikan informasi kedinasan </a:t>
            </a:r>
            <a:r>
              <a:rPr lang="id-ID" sz="2400" kern="0" dirty="0" smtClean="0">
                <a:solidFill>
                  <a:srgbClr val="002060"/>
                </a:solidFill>
                <a:latin typeface="Arial Rounded MT Bold" panose="020F0704030504030204" pitchFamily="34" charset="0"/>
              </a:rPr>
              <a:t>kpd pihak </a:t>
            </a:r>
            <a:r>
              <a:rPr lang="id-ID" sz="2400" kern="0" dirty="0">
                <a:solidFill>
                  <a:srgbClr val="002060"/>
                </a:solidFill>
                <a:latin typeface="Arial Rounded MT Bold" panose="020F0704030504030204" pitchFamily="34" charset="0"/>
              </a:rPr>
              <a:t>lain di luar lembaga </a:t>
            </a:r>
            <a:r>
              <a:rPr lang="id-ID" sz="2400" kern="0" dirty="0" smtClean="0">
                <a:solidFill>
                  <a:srgbClr val="002060"/>
                </a:solidFill>
                <a:latin typeface="Arial Rounded MT Bold" panose="020F0704030504030204" pitchFamily="34" charset="0"/>
              </a:rPr>
              <a:t>yg bersangkutan, </a:t>
            </a:r>
            <a:r>
              <a:rPr lang="id-ID" sz="2400" kern="0" dirty="0">
                <a:solidFill>
                  <a:srgbClr val="002060"/>
                </a:solidFill>
                <a:latin typeface="Arial Rounded MT Bold" panose="020F0704030504030204" pitchFamily="34" charset="0"/>
              </a:rPr>
              <a:t>sesuai dengan tugas, fungsi, wewenang, </a:t>
            </a:r>
            <a:r>
              <a:rPr lang="id-ID" sz="2400" kern="0" dirty="0" smtClean="0">
                <a:solidFill>
                  <a:srgbClr val="002060"/>
                </a:solidFill>
                <a:latin typeface="Arial Rounded MT Bold" panose="020F0704030504030204" pitchFamily="34" charset="0"/>
              </a:rPr>
              <a:t>&amp; </a:t>
            </a:r>
            <a:r>
              <a:rPr lang="id-ID" sz="2400" kern="0" dirty="0">
                <a:solidFill>
                  <a:srgbClr val="002060"/>
                </a:solidFill>
                <a:latin typeface="Arial Rounded MT Bold" panose="020F0704030504030204" pitchFamily="34" charset="0"/>
              </a:rPr>
              <a:t>tanggung </a:t>
            </a:r>
            <a:r>
              <a:rPr lang="id-ID" sz="2400" kern="0" dirty="0" smtClean="0">
                <a:solidFill>
                  <a:srgbClr val="002060"/>
                </a:solidFill>
                <a:latin typeface="Arial Rounded MT Bold" panose="020F0704030504030204" pitchFamily="34" charset="0"/>
              </a:rPr>
              <a:t>jawabnya</a:t>
            </a:r>
          </a:p>
          <a:p>
            <a:pPr algn="just">
              <a:buClr>
                <a:srgbClr val="002060"/>
              </a:buClr>
              <a:defRPr/>
            </a:pPr>
            <a:endParaRPr lang="id-ID" sz="2400" kern="0" dirty="0" smtClean="0">
              <a:solidFill>
                <a:srgbClr val="002060"/>
              </a:solidFill>
              <a:latin typeface="Arial Rounded MT Bold" panose="020F0704030504030204" pitchFamily="34" charset="0"/>
            </a:endParaRPr>
          </a:p>
          <a:p>
            <a:pPr marL="631825" indent="-631825" algn="just">
              <a:buClr>
                <a:srgbClr val="002060"/>
              </a:buClr>
              <a:buFont typeface="Wingdings" panose="05000000000000000000" pitchFamily="2" charset="2"/>
              <a:buChar char="q"/>
              <a:defRPr/>
            </a:pPr>
            <a:r>
              <a:rPr lang="id-ID" sz="2400" b="1" i="1" kern="0" dirty="0">
                <a:solidFill>
                  <a:srgbClr val="002060"/>
                </a:solidFill>
                <a:latin typeface="Arial Rounded MT Bold" panose="020F0704030504030204" pitchFamily="34" charset="0"/>
              </a:rPr>
              <a:t>Naskah Dinas Elektronik </a:t>
            </a:r>
            <a:r>
              <a:rPr lang="id-ID" sz="2400" kern="0" dirty="0" smtClean="0">
                <a:solidFill>
                  <a:srgbClr val="002060"/>
                </a:solidFill>
                <a:latin typeface="Arial Rounded MT Bold" panose="020F0704030504030204" pitchFamily="34" charset="0"/>
              </a:rPr>
              <a:t>: informasi </a:t>
            </a:r>
            <a:r>
              <a:rPr lang="id-ID" sz="2400" kern="0" dirty="0">
                <a:solidFill>
                  <a:srgbClr val="002060"/>
                </a:solidFill>
                <a:latin typeface="Arial Rounded MT Bold" panose="020F0704030504030204" pitchFamily="34" charset="0"/>
              </a:rPr>
              <a:t>yang terekam </a:t>
            </a:r>
            <a:r>
              <a:rPr lang="id-ID" sz="2400" kern="0" dirty="0" smtClean="0">
                <a:solidFill>
                  <a:srgbClr val="002060"/>
                </a:solidFill>
                <a:latin typeface="Arial Rounded MT Bold" panose="020F0704030504030204" pitchFamily="34" charset="0"/>
              </a:rPr>
              <a:t>dlm media </a:t>
            </a:r>
            <a:r>
              <a:rPr lang="id-ID" sz="2400" kern="0" dirty="0">
                <a:solidFill>
                  <a:srgbClr val="002060"/>
                </a:solidFill>
                <a:latin typeface="Arial Rounded MT Bold" panose="020F0704030504030204" pitchFamily="34" charset="0"/>
              </a:rPr>
              <a:t>elektronik sbg alat komunikasi kedinasan, </a:t>
            </a:r>
            <a:r>
              <a:rPr lang="id-ID" sz="2400" kern="0" dirty="0" smtClean="0">
                <a:solidFill>
                  <a:srgbClr val="002060"/>
                </a:solidFill>
                <a:latin typeface="Arial Rounded MT Bold" panose="020F0704030504030204" pitchFamily="34" charset="0"/>
              </a:rPr>
              <a:t>yg dibuat &amp;/ </a:t>
            </a:r>
            <a:r>
              <a:rPr lang="id-ID" sz="2400" kern="0" dirty="0">
                <a:solidFill>
                  <a:srgbClr val="002060"/>
                </a:solidFill>
                <a:latin typeface="Arial Rounded MT Bold" panose="020F0704030504030204" pitchFamily="34" charset="0"/>
              </a:rPr>
              <a:t>diterima oleh pejabat/pimpinan yang berwenang di </a:t>
            </a:r>
            <a:r>
              <a:rPr lang="id-ID" sz="2400" kern="0" dirty="0" smtClean="0">
                <a:solidFill>
                  <a:srgbClr val="002060"/>
                </a:solidFill>
                <a:latin typeface="Arial Rounded MT Bold" panose="020F0704030504030204" pitchFamily="34" charset="0"/>
              </a:rPr>
              <a:t>lingkungannya </a:t>
            </a:r>
          </a:p>
          <a:p>
            <a:pPr algn="just">
              <a:buClr>
                <a:srgbClr val="002060"/>
              </a:buClr>
              <a:defRPr/>
            </a:pPr>
            <a:endParaRPr lang="id-ID" sz="2400" kern="0" dirty="0">
              <a:solidFill>
                <a:srgbClr val="002060"/>
              </a:solidFill>
              <a:latin typeface="Arial Rounded MT Bold" panose="020F0704030504030204" pitchFamily="34" charset="0"/>
            </a:endParaRPr>
          </a:p>
          <a:p>
            <a:pPr marL="631825" indent="-631825" algn="just">
              <a:buClr>
                <a:srgbClr val="002060"/>
              </a:buClr>
              <a:buFont typeface="Wingdings" panose="05000000000000000000" pitchFamily="2" charset="2"/>
              <a:buChar char="q"/>
              <a:defRPr/>
            </a:pPr>
            <a:r>
              <a:rPr lang="id-ID" sz="2400" b="1" i="1" kern="0" dirty="0">
                <a:solidFill>
                  <a:srgbClr val="002060"/>
                </a:solidFill>
                <a:latin typeface="Arial Rounded MT Bold" panose="020F0704030504030204" pitchFamily="34" charset="0"/>
              </a:rPr>
              <a:t>Tata Naskah Dinas Elektronik (TNDE)</a:t>
            </a:r>
            <a:r>
              <a:rPr lang="id-ID" sz="2400" kern="0" dirty="0">
                <a:solidFill>
                  <a:srgbClr val="002060"/>
                </a:solidFill>
                <a:latin typeface="Arial Rounded MT Bold" panose="020F0704030504030204" pitchFamily="34" charset="0"/>
              </a:rPr>
              <a:t> </a:t>
            </a:r>
            <a:r>
              <a:rPr lang="id-ID" sz="2400" kern="0" dirty="0" smtClean="0">
                <a:solidFill>
                  <a:srgbClr val="002060"/>
                </a:solidFill>
                <a:latin typeface="Arial Rounded MT Bold" panose="020F0704030504030204" pitchFamily="34" charset="0"/>
              </a:rPr>
              <a:t>: pengelolaan </a:t>
            </a:r>
            <a:r>
              <a:rPr lang="id-ID" sz="2400" b="1" kern="0" dirty="0">
                <a:solidFill>
                  <a:srgbClr val="002060"/>
                </a:solidFill>
                <a:latin typeface="Arial Rounded MT Bold" panose="020F0704030504030204" pitchFamily="34" charset="0"/>
              </a:rPr>
              <a:t>Naskah Dinas </a:t>
            </a:r>
            <a:r>
              <a:rPr lang="id-ID" sz="2400" kern="0" dirty="0">
                <a:solidFill>
                  <a:srgbClr val="002060"/>
                </a:solidFill>
                <a:latin typeface="Arial Rounded MT Bold" panose="020F0704030504030204" pitchFamily="34" charset="0"/>
              </a:rPr>
              <a:t>secara elektronik dgn memanfaatkan teknologi informasi dan komunikasi untuk kecepatan </a:t>
            </a:r>
            <a:r>
              <a:rPr lang="id-ID" sz="2400" kern="0" dirty="0" smtClean="0">
                <a:solidFill>
                  <a:srgbClr val="002060"/>
                </a:solidFill>
                <a:latin typeface="Arial Rounded MT Bold" panose="020F0704030504030204" pitchFamily="34" charset="0"/>
              </a:rPr>
              <a:t>&amp; kemudahan </a:t>
            </a:r>
            <a:r>
              <a:rPr lang="id-ID" sz="2400" kern="0" dirty="0">
                <a:solidFill>
                  <a:srgbClr val="002060"/>
                </a:solidFill>
                <a:latin typeface="Arial Rounded MT Bold" panose="020F0704030504030204" pitchFamily="34" charset="0"/>
              </a:rPr>
              <a:t>dalam proses pengambilan putusan</a:t>
            </a:r>
            <a:endParaRPr lang="id-ID" dirty="0">
              <a:solidFill>
                <a:srgbClr val="002060"/>
              </a:solidFill>
              <a:latin typeface="Arial Rounded MT Bold" panose="020F07040305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76200"/>
            <a:ext cx="980065" cy="952500"/>
          </a:xfrm>
          <a:prstGeom prst="rect">
            <a:avLst/>
          </a:prstGeom>
        </p:spPr>
      </p:pic>
    </p:spTree>
    <p:extLst>
      <p:ext uri="{BB962C8B-B14F-4D97-AF65-F5344CB8AC3E}">
        <p14:creationId xmlns:p14="http://schemas.microsoft.com/office/powerpoint/2010/main" val="77432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8101"/>
            <a:ext cx="6964225" cy="1040739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a:off x="6858000" y="-5443"/>
            <a:ext cx="11416303" cy="1037473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21"/>
          <p:cNvSpPr/>
          <p:nvPr/>
        </p:nvSpPr>
        <p:spPr>
          <a:xfrm>
            <a:off x="7040425" y="299557"/>
            <a:ext cx="10333175" cy="4031873"/>
          </a:xfrm>
          <a:prstGeom prst="rect">
            <a:avLst/>
          </a:prstGeom>
        </p:spPr>
        <p:txBody>
          <a:bodyPr wrap="square">
            <a:spAutoFit/>
          </a:bodyPr>
          <a:lstStyle/>
          <a:p>
            <a:pPr marL="631825" indent="-631825" algn="just">
              <a:buClr>
                <a:srgbClr val="002060"/>
              </a:buClr>
              <a:buFont typeface="Wingdings" panose="05000000000000000000" pitchFamily="2" charset="2"/>
              <a:buChar char="q"/>
              <a:defRPr/>
            </a:pPr>
            <a:r>
              <a:rPr lang="id-ID" sz="3200" kern="0" dirty="0" smtClean="0">
                <a:solidFill>
                  <a:srgbClr val="002060"/>
                </a:solidFill>
                <a:latin typeface="Arial Rounded MT Bold" panose="020F0704030504030204" pitchFamily="34" charset="0"/>
              </a:rPr>
              <a:t>Tujuan Tata Naskah Dinas yaitu : </a:t>
            </a:r>
            <a:r>
              <a:rPr lang="id-ID" sz="3200" dirty="0"/>
              <a:t>menciptakan kelancaran komunikasi tertulis yang efektif </a:t>
            </a:r>
            <a:r>
              <a:rPr lang="id-ID" sz="3200" dirty="0" smtClean="0"/>
              <a:t>&amp; </a:t>
            </a:r>
            <a:r>
              <a:rPr lang="id-ID" sz="3200" dirty="0"/>
              <a:t>efisien </a:t>
            </a:r>
            <a:r>
              <a:rPr lang="id-ID" sz="3200" dirty="0" smtClean="0"/>
              <a:t>dlm </a:t>
            </a:r>
            <a:r>
              <a:rPr lang="id-ID" sz="3200" dirty="0"/>
              <a:t>penyelenggaraan administrasi </a:t>
            </a:r>
            <a:r>
              <a:rPr lang="id-ID" sz="3200" dirty="0" smtClean="0"/>
              <a:t>pada Pemerintah Daerah</a:t>
            </a:r>
            <a:endParaRPr lang="id-ID" sz="3200" kern="0" dirty="0" smtClean="0">
              <a:solidFill>
                <a:srgbClr val="002060"/>
              </a:solidFill>
              <a:latin typeface="Arial Rounded MT Bold" panose="020F0704030504030204" pitchFamily="34" charset="0"/>
            </a:endParaRPr>
          </a:p>
          <a:p>
            <a:pPr algn="just">
              <a:buClr>
                <a:srgbClr val="002060"/>
              </a:buClr>
              <a:defRPr/>
            </a:pPr>
            <a:endParaRPr lang="id-ID" sz="3200" kern="0" dirty="0" smtClean="0">
              <a:solidFill>
                <a:srgbClr val="002060"/>
              </a:solidFill>
              <a:latin typeface="Arial Rounded MT Bold" panose="020F0704030504030204" pitchFamily="34" charset="0"/>
            </a:endParaRPr>
          </a:p>
          <a:p>
            <a:pPr marL="631825" indent="-631825" algn="just">
              <a:buClr>
                <a:srgbClr val="002060"/>
              </a:buClr>
              <a:buFont typeface="Wingdings" panose="05000000000000000000" pitchFamily="2" charset="2"/>
              <a:buChar char="q"/>
              <a:defRPr/>
            </a:pPr>
            <a:r>
              <a:rPr lang="id-ID" sz="3200" kern="0" dirty="0" smtClean="0">
                <a:solidFill>
                  <a:srgbClr val="002060"/>
                </a:solidFill>
                <a:latin typeface="Arial Rounded MT Bold" panose="020F0704030504030204" pitchFamily="34" charset="0"/>
              </a:rPr>
              <a:t>Fungsi </a:t>
            </a:r>
            <a:r>
              <a:rPr lang="id-ID" sz="3200" kern="0" dirty="0">
                <a:solidFill>
                  <a:srgbClr val="002060"/>
                </a:solidFill>
                <a:latin typeface="Arial Rounded MT Bold" panose="020F0704030504030204" pitchFamily="34" charset="0"/>
              </a:rPr>
              <a:t>Tata Naskah Dinas yaitu </a:t>
            </a:r>
            <a:r>
              <a:rPr lang="id-ID" sz="3200" kern="0" dirty="0" smtClean="0">
                <a:solidFill>
                  <a:srgbClr val="002060"/>
                </a:solidFill>
                <a:latin typeface="Arial Rounded MT Bold" panose="020F0704030504030204" pitchFamily="34" charset="0"/>
              </a:rPr>
              <a:t>: </a:t>
            </a:r>
            <a:r>
              <a:rPr lang="id-ID" sz="3200" dirty="0"/>
              <a:t>sebagai alat komunikasi tulis, pedoman dalam bertugas, alat bukti tertulis, sarana pengingat, cermin </a:t>
            </a:r>
            <a:r>
              <a:rPr lang="id-ID" sz="3200" i="1" dirty="0"/>
              <a:t>profesionalisme</a:t>
            </a:r>
            <a:r>
              <a:rPr lang="id-ID" sz="3200" dirty="0"/>
              <a:t> serta kualitas lembaga dan asas keamanan</a:t>
            </a:r>
            <a:endParaRPr lang="id-ID" sz="3200" kern="0" dirty="0">
              <a:solidFill>
                <a:srgbClr val="002060"/>
              </a:solidFill>
              <a:latin typeface="Arial Rounded MT Bold" panose="020F0704030504030204" pitchFamily="34" charset="0"/>
            </a:endParaRPr>
          </a:p>
        </p:txBody>
      </p:sp>
      <p:sp>
        <p:nvSpPr>
          <p:cNvPr id="7" name="Rectangle 6"/>
          <p:cNvSpPr/>
          <p:nvPr/>
        </p:nvSpPr>
        <p:spPr>
          <a:xfrm>
            <a:off x="342900" y="3848100"/>
            <a:ext cx="6172200" cy="3877985"/>
          </a:xfrm>
          <a:prstGeom prst="rect">
            <a:avLst/>
          </a:prstGeom>
          <a:noFill/>
          <a:ln w="19050">
            <a:noFill/>
          </a:ln>
        </p:spPr>
        <p:txBody>
          <a:bodyPr wrap="square" lIns="91440" tIns="45720" rIns="91440" bIns="45720">
            <a:spAutoFit/>
          </a:bodyPr>
          <a:lstStyle/>
          <a:p>
            <a:pPr algn="ctr"/>
            <a:r>
              <a:rPr lang="id-ID" sz="66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Rounded MT Bold" panose="020F0704030504030204" pitchFamily="34" charset="0"/>
              </a:rPr>
              <a:t>TATA </a:t>
            </a:r>
          </a:p>
          <a:p>
            <a:pPr algn="ctr"/>
            <a:r>
              <a:rPr lang="id-ID" sz="66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Rounded MT Bold" panose="020F0704030504030204" pitchFamily="34" charset="0"/>
              </a:rPr>
              <a:t>NASKAH</a:t>
            </a:r>
          </a:p>
          <a:p>
            <a:pPr algn="ctr"/>
            <a:r>
              <a:rPr lang="id-ID" sz="66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Arial Rounded MT Bold" panose="020F0704030504030204" pitchFamily="34" charset="0"/>
              </a:rPr>
              <a:t>DINAS</a:t>
            </a:r>
          </a:p>
          <a:p>
            <a:pPr algn="ctr"/>
            <a:r>
              <a:rPr lang="id-ID" sz="4800" b="1" i="1" dirty="0" smtClean="0">
                <a:ln w="9525">
                  <a:solidFill>
                    <a:schemeClr val="bg1"/>
                  </a:solidFill>
                  <a:prstDash val="solid"/>
                </a:ln>
                <a:solidFill>
                  <a:srgbClr val="002060"/>
                </a:solidFill>
                <a:effectLst>
                  <a:outerShdw blurRad="38100" dist="38100" dir="2700000" algn="tl">
                    <a:srgbClr val="000000">
                      <a:alpha val="43137"/>
                    </a:srgbClr>
                  </a:outerShdw>
                </a:effectLst>
                <a:latin typeface="Arial Black" panose="020B0A04020102020204" pitchFamily="34" charset="0"/>
              </a:rPr>
              <a:t>(Tujuan &amp;Fungsi)</a:t>
            </a:r>
            <a:endParaRPr lang="en-US" sz="8000" b="1" i="1" cap="none" spc="0" dirty="0">
              <a:ln w="9525">
                <a:solidFill>
                  <a:schemeClr val="bg1"/>
                </a:solidFill>
                <a:prstDash val="solid"/>
              </a:ln>
              <a:solidFill>
                <a:srgbClr val="002060"/>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Gambar Autentik Png, Vektor, PSD, dan Clipart Dengan Background Transparan  untuk Download Grati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629"/>
            <a:ext cx="6858000" cy="3973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699" y="4942614"/>
            <a:ext cx="5548903" cy="54266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0" y="0"/>
            <a:ext cx="980065" cy="952500"/>
          </a:xfrm>
          <a:prstGeom prst="rect">
            <a:avLst/>
          </a:prstGeom>
        </p:spPr>
      </p:pic>
    </p:spTree>
    <p:extLst>
      <p:ext uri="{BB962C8B-B14F-4D97-AF65-F5344CB8AC3E}">
        <p14:creationId xmlns:p14="http://schemas.microsoft.com/office/powerpoint/2010/main" val="3344810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7737"/>
            <a:ext cx="7375071" cy="1028155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3"/>
          <p:cNvSpPr/>
          <p:nvPr/>
        </p:nvSpPr>
        <p:spPr>
          <a:xfrm>
            <a:off x="7239000" y="10884"/>
            <a:ext cx="11049000" cy="1027611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10" name="Diagram 9"/>
          <p:cNvGraphicFramePr/>
          <p:nvPr/>
        </p:nvGraphicFramePr>
        <p:xfrm>
          <a:off x="7086600" y="5442"/>
          <a:ext cx="11027228" cy="10281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7239000" y="266700"/>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a:solidFill>
                  <a:srgbClr val="C00000"/>
                </a:solidFill>
                <a:latin typeface="Arial Black" panose="020B0A04020102020204" pitchFamily="34" charset="0"/>
              </a:rPr>
              <a:t>1</a:t>
            </a:r>
            <a:endParaRPr lang="id-ID" sz="2400" dirty="0">
              <a:solidFill>
                <a:srgbClr val="C00000"/>
              </a:solidFill>
              <a:latin typeface="Arial Black" panose="020B0A04020102020204" pitchFamily="34" charset="0"/>
            </a:endParaRPr>
          </a:p>
        </p:txBody>
      </p:sp>
      <p:sp>
        <p:nvSpPr>
          <p:cNvPr id="13" name="Rectangle 12"/>
          <p:cNvSpPr/>
          <p:nvPr/>
        </p:nvSpPr>
        <p:spPr>
          <a:xfrm>
            <a:off x="8077200" y="1741716"/>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smtClean="0">
                <a:solidFill>
                  <a:srgbClr val="C00000"/>
                </a:solidFill>
                <a:latin typeface="Arial Black" panose="020B0A04020102020204" pitchFamily="34" charset="0"/>
              </a:rPr>
              <a:t>2</a:t>
            </a:r>
            <a:endParaRPr lang="id-ID" sz="2400" dirty="0">
              <a:solidFill>
                <a:srgbClr val="C00000"/>
              </a:solidFill>
              <a:latin typeface="Arial Black" panose="020B0A04020102020204" pitchFamily="34" charset="0"/>
            </a:endParaRPr>
          </a:p>
        </p:txBody>
      </p:sp>
      <p:sp>
        <p:nvSpPr>
          <p:cNvPr id="14" name="Rectangle 13"/>
          <p:cNvSpPr/>
          <p:nvPr/>
        </p:nvSpPr>
        <p:spPr>
          <a:xfrm>
            <a:off x="8610600" y="3069775"/>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smtClean="0">
                <a:solidFill>
                  <a:srgbClr val="C00000"/>
                </a:solidFill>
                <a:latin typeface="Arial Black" panose="020B0A04020102020204" pitchFamily="34" charset="0"/>
              </a:rPr>
              <a:t>3</a:t>
            </a:r>
            <a:endParaRPr lang="id-ID" sz="2400" dirty="0">
              <a:solidFill>
                <a:srgbClr val="C00000"/>
              </a:solidFill>
              <a:latin typeface="Arial Black" panose="020B0A04020102020204" pitchFamily="34" charset="0"/>
            </a:endParaRPr>
          </a:p>
        </p:txBody>
      </p:sp>
      <p:sp>
        <p:nvSpPr>
          <p:cNvPr id="15" name="Rectangle 14"/>
          <p:cNvSpPr/>
          <p:nvPr/>
        </p:nvSpPr>
        <p:spPr>
          <a:xfrm>
            <a:off x="8681357" y="4536621"/>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smtClean="0">
                <a:solidFill>
                  <a:srgbClr val="C00000"/>
                </a:solidFill>
                <a:latin typeface="Arial Black" panose="020B0A04020102020204" pitchFamily="34" charset="0"/>
              </a:rPr>
              <a:t>4</a:t>
            </a:r>
            <a:endParaRPr lang="id-ID" sz="2400" dirty="0">
              <a:solidFill>
                <a:srgbClr val="C00000"/>
              </a:solidFill>
              <a:latin typeface="Arial Black" panose="020B0A04020102020204" pitchFamily="34" charset="0"/>
            </a:endParaRPr>
          </a:p>
        </p:txBody>
      </p:sp>
      <p:sp>
        <p:nvSpPr>
          <p:cNvPr id="16" name="Rectangle 15"/>
          <p:cNvSpPr/>
          <p:nvPr/>
        </p:nvSpPr>
        <p:spPr>
          <a:xfrm>
            <a:off x="8534400" y="5905500"/>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smtClean="0">
                <a:solidFill>
                  <a:srgbClr val="C00000"/>
                </a:solidFill>
                <a:latin typeface="Arial Black" panose="020B0A04020102020204" pitchFamily="34" charset="0"/>
              </a:rPr>
              <a:t>5</a:t>
            </a:r>
            <a:endParaRPr lang="id-ID" sz="2400" dirty="0">
              <a:solidFill>
                <a:srgbClr val="C00000"/>
              </a:solidFill>
              <a:latin typeface="Arial Black" panose="020B0A04020102020204" pitchFamily="34" charset="0"/>
            </a:endParaRPr>
          </a:p>
        </p:txBody>
      </p:sp>
      <p:sp>
        <p:nvSpPr>
          <p:cNvPr id="17" name="Rectangle 16"/>
          <p:cNvSpPr/>
          <p:nvPr/>
        </p:nvSpPr>
        <p:spPr>
          <a:xfrm>
            <a:off x="8077200" y="7277100"/>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smtClean="0">
                <a:solidFill>
                  <a:srgbClr val="C00000"/>
                </a:solidFill>
                <a:latin typeface="Arial Black" panose="020B0A04020102020204" pitchFamily="34" charset="0"/>
              </a:rPr>
              <a:t>6</a:t>
            </a:r>
            <a:endParaRPr lang="id-ID" sz="2400" dirty="0">
              <a:solidFill>
                <a:srgbClr val="C00000"/>
              </a:solidFill>
              <a:latin typeface="Arial Black" panose="020B0A04020102020204" pitchFamily="34" charset="0"/>
            </a:endParaRPr>
          </a:p>
        </p:txBody>
      </p:sp>
      <p:sp>
        <p:nvSpPr>
          <p:cNvPr id="18" name="Rectangle 17"/>
          <p:cNvSpPr/>
          <p:nvPr/>
        </p:nvSpPr>
        <p:spPr>
          <a:xfrm>
            <a:off x="7239000" y="8675914"/>
            <a:ext cx="1143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id-ID" sz="3200" dirty="0" smtClean="0">
                <a:solidFill>
                  <a:srgbClr val="C00000"/>
                </a:solidFill>
                <a:latin typeface="Arial Black" panose="020B0A04020102020204" pitchFamily="34" charset="0"/>
              </a:rPr>
              <a:t>7</a:t>
            </a:r>
            <a:endParaRPr lang="id-ID" sz="2400" dirty="0">
              <a:solidFill>
                <a:srgbClr val="C00000"/>
              </a:solidFill>
              <a:latin typeface="Arial Black" panose="020B0A04020102020204" pitchFamily="34"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 y="0"/>
            <a:ext cx="6888025" cy="4132815"/>
          </a:xfrm>
          <a:prstGeom prst="rect">
            <a:avLst/>
          </a:prstGeom>
        </p:spPr>
      </p:pic>
      <p:sp>
        <p:nvSpPr>
          <p:cNvPr id="21" name="Rectangle 20"/>
          <p:cNvSpPr/>
          <p:nvPr/>
        </p:nvSpPr>
        <p:spPr>
          <a:xfrm>
            <a:off x="634093" y="4660776"/>
            <a:ext cx="6172200" cy="4524315"/>
          </a:xfrm>
          <a:prstGeom prst="rect">
            <a:avLst/>
          </a:prstGeom>
          <a:noFill/>
          <a:ln w="19050">
            <a:noFill/>
          </a:ln>
        </p:spPr>
        <p:txBody>
          <a:bodyPr wrap="square" lIns="91440" tIns="45720" rIns="91440" bIns="45720">
            <a:spAutoFit/>
          </a:bodyPr>
          <a:lstStyle/>
          <a:p>
            <a:pPr algn="ctr"/>
            <a:r>
              <a:rPr lang="id-ID" sz="96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TATA </a:t>
            </a:r>
          </a:p>
          <a:p>
            <a:pPr algn="ctr"/>
            <a:r>
              <a:rPr lang="id-ID" sz="96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NASKAH</a:t>
            </a:r>
          </a:p>
          <a:p>
            <a:pPr algn="ctr"/>
            <a:r>
              <a:rPr lang="id-ID" sz="96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DINAS</a:t>
            </a:r>
            <a:endParaRPr lang="en-US" sz="9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endParaRPr>
          </a:p>
        </p:txBody>
      </p:sp>
    </p:spTree>
    <p:extLst>
      <p:ext uri="{BB962C8B-B14F-4D97-AF65-F5344CB8AC3E}">
        <p14:creationId xmlns:p14="http://schemas.microsoft.com/office/powerpoint/2010/main" val="1211653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126" y="3216276"/>
            <a:ext cx="4899024" cy="1762124"/>
          </a:xfrm>
          <a:prstGeom prst="rect">
            <a:avLst/>
          </a:prstGeom>
          <a:solidFill>
            <a:schemeClr val="accent3">
              <a:lumMod val="40000"/>
              <a:lumOff val="6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000" kern="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sym typeface="Arial"/>
              </a:rPr>
              <a:t>NASKAH DINAS</a:t>
            </a:r>
          </a:p>
          <a:p>
            <a:pPr algn="ctr">
              <a:buClr>
                <a:srgbClr val="000000"/>
              </a:buClr>
              <a:defRPr/>
            </a:pPr>
            <a:r>
              <a:rPr lang="id-ID" sz="4000" kern="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sym typeface="Arial"/>
              </a:rPr>
              <a:t>PENGATURAN</a:t>
            </a:r>
          </a:p>
        </p:txBody>
      </p:sp>
      <p:sp>
        <p:nvSpPr>
          <p:cNvPr id="7" name="Rectangle 6"/>
          <p:cNvSpPr/>
          <p:nvPr/>
        </p:nvSpPr>
        <p:spPr>
          <a:xfrm>
            <a:off x="1381126" y="6080126"/>
            <a:ext cx="4899024" cy="31115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Clr>
                <a:srgbClr val="000000"/>
              </a:buClr>
              <a:buFont typeface="+mj-lt"/>
              <a:buAutoNum type="arabicPeriod"/>
              <a:defRPr/>
            </a:pPr>
            <a:r>
              <a:rPr lang="id-ID" sz="3200" kern="0" dirty="0">
                <a:solidFill>
                  <a:srgbClr val="7030A0"/>
                </a:solidFill>
                <a:latin typeface="Cooper Black" panose="0208090404030B020404" pitchFamily="18" charset="0"/>
                <a:sym typeface="Arial"/>
              </a:rPr>
              <a:t>Peraturan Menteri </a:t>
            </a:r>
          </a:p>
          <a:p>
            <a:pPr marL="685800" indent="-685800">
              <a:buClr>
                <a:srgbClr val="000000"/>
              </a:buClr>
              <a:buFont typeface="+mj-lt"/>
              <a:buAutoNum type="arabicPeriod"/>
              <a:defRPr/>
            </a:pPr>
            <a:r>
              <a:rPr lang="id-ID" sz="3200" kern="0" dirty="0">
                <a:solidFill>
                  <a:srgbClr val="7030A0"/>
                </a:solidFill>
                <a:latin typeface="Cooper Black" panose="0208090404030B020404" pitchFamily="18" charset="0"/>
                <a:sym typeface="Arial"/>
              </a:rPr>
              <a:t>Peraturan Bersama Menteri</a:t>
            </a:r>
          </a:p>
          <a:p>
            <a:pPr marL="685800" indent="-685800">
              <a:buClr>
                <a:srgbClr val="000000"/>
              </a:buClr>
              <a:buFont typeface="+mj-lt"/>
              <a:buAutoNum type="arabicPeriod"/>
              <a:defRPr/>
            </a:pPr>
            <a:r>
              <a:rPr lang="id-ID" sz="3200" kern="0" dirty="0">
                <a:solidFill>
                  <a:srgbClr val="7030A0"/>
                </a:solidFill>
                <a:latin typeface="Cooper Black" panose="0208090404030B020404" pitchFamily="18" charset="0"/>
                <a:sym typeface="Arial"/>
              </a:rPr>
              <a:t>Instruksi Menteri</a:t>
            </a:r>
          </a:p>
          <a:p>
            <a:pPr marL="685800" indent="-685800">
              <a:buClr>
                <a:srgbClr val="000000"/>
              </a:buClr>
              <a:buFont typeface="+mj-lt"/>
              <a:buAutoNum type="arabicPeriod"/>
              <a:defRPr/>
            </a:pPr>
            <a:r>
              <a:rPr lang="id-ID" sz="3200" kern="0" dirty="0">
                <a:solidFill>
                  <a:srgbClr val="7030A0"/>
                </a:solidFill>
                <a:latin typeface="Cooper Black" panose="0208090404030B020404" pitchFamily="18" charset="0"/>
                <a:sym typeface="Arial"/>
              </a:rPr>
              <a:t>Surat Edaran Menteri</a:t>
            </a:r>
          </a:p>
        </p:txBody>
      </p:sp>
      <p:sp>
        <p:nvSpPr>
          <p:cNvPr id="10" name="Rectangle 9"/>
          <p:cNvSpPr/>
          <p:nvPr/>
        </p:nvSpPr>
        <p:spPr>
          <a:xfrm>
            <a:off x="12230100" y="6080126"/>
            <a:ext cx="4660900" cy="31115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511175">
              <a:buClr>
                <a:srgbClr val="000000"/>
              </a:buClr>
              <a:buFont typeface="+mj-lt"/>
              <a:buAutoNum type="arabicPeriod"/>
              <a:defRPr/>
            </a:pPr>
            <a:r>
              <a:rPr lang="id-ID" sz="3200" kern="0" dirty="0">
                <a:solidFill>
                  <a:schemeClr val="accent6">
                    <a:lumMod val="50000"/>
                  </a:schemeClr>
                </a:solidFill>
                <a:latin typeface="Cooper Black" panose="0208090404030B020404" pitchFamily="18" charset="0"/>
                <a:sym typeface="Arial"/>
              </a:rPr>
              <a:t>Surat perintah</a:t>
            </a:r>
          </a:p>
          <a:p>
            <a:pPr marL="685800" indent="-511175">
              <a:buClr>
                <a:srgbClr val="000000"/>
              </a:buClr>
              <a:buFont typeface="+mj-lt"/>
              <a:buAutoNum type="arabicPeriod"/>
              <a:defRPr/>
            </a:pPr>
            <a:r>
              <a:rPr lang="id-ID" sz="3200" kern="0" dirty="0">
                <a:solidFill>
                  <a:schemeClr val="accent6">
                    <a:lumMod val="50000"/>
                  </a:schemeClr>
                </a:solidFill>
                <a:latin typeface="Cooper Black" panose="0208090404030B020404" pitchFamily="18" charset="0"/>
                <a:sym typeface="Arial"/>
              </a:rPr>
              <a:t>Surat tugas</a:t>
            </a:r>
          </a:p>
          <a:p>
            <a:pPr marL="685800" indent="-511175">
              <a:buClr>
                <a:srgbClr val="000000"/>
              </a:buClr>
              <a:buFont typeface="+mj-lt"/>
              <a:buAutoNum type="arabicPeriod"/>
              <a:defRPr/>
            </a:pPr>
            <a:r>
              <a:rPr lang="es-ES" sz="3200" kern="0" dirty="0">
                <a:solidFill>
                  <a:schemeClr val="accent6">
                    <a:lumMod val="50000"/>
                  </a:schemeClr>
                </a:solidFill>
                <a:latin typeface="Cooper Black" panose="0208090404030B020404" pitchFamily="18" charset="0"/>
                <a:sym typeface="Arial"/>
              </a:rPr>
              <a:t>Surat </a:t>
            </a:r>
            <a:r>
              <a:rPr lang="es-ES" sz="3200" kern="0" dirty="0" err="1">
                <a:solidFill>
                  <a:schemeClr val="accent6">
                    <a:lumMod val="50000"/>
                  </a:schemeClr>
                </a:solidFill>
                <a:latin typeface="Cooper Black" panose="0208090404030B020404" pitchFamily="18" charset="0"/>
                <a:sym typeface="Arial"/>
              </a:rPr>
              <a:t>perjalanan</a:t>
            </a:r>
            <a:r>
              <a:rPr lang="es-ES" sz="3200" kern="0" dirty="0">
                <a:solidFill>
                  <a:schemeClr val="accent6">
                    <a:lumMod val="50000"/>
                  </a:schemeClr>
                </a:solidFill>
                <a:latin typeface="Cooper Black" panose="0208090404030B020404" pitchFamily="18" charset="0"/>
                <a:sym typeface="Arial"/>
              </a:rPr>
              <a:t> dinas</a:t>
            </a:r>
            <a:r>
              <a:rPr lang="id-ID" sz="3200" kern="0" dirty="0">
                <a:solidFill>
                  <a:schemeClr val="accent6">
                    <a:lumMod val="50000"/>
                  </a:schemeClr>
                </a:solidFill>
                <a:latin typeface="Cooper Black" panose="0208090404030B020404" pitchFamily="18" charset="0"/>
                <a:sym typeface="Arial"/>
              </a:rPr>
              <a:t> </a:t>
            </a:r>
            <a:endParaRPr lang="es-ES" sz="3200" kern="0" dirty="0">
              <a:solidFill>
                <a:schemeClr val="accent6">
                  <a:lumMod val="50000"/>
                </a:schemeClr>
              </a:solidFill>
              <a:latin typeface="Cooper Black" panose="0208090404030B020404" pitchFamily="18" charset="0"/>
              <a:sym typeface="Arial"/>
            </a:endParaRPr>
          </a:p>
          <a:p>
            <a:pPr marL="685800" indent="-511175">
              <a:buClr>
                <a:srgbClr val="000000"/>
              </a:buClr>
              <a:buFont typeface="+mj-lt"/>
              <a:buAutoNum type="arabicPeriod"/>
              <a:defRPr/>
            </a:pPr>
            <a:r>
              <a:rPr lang="id-ID" sz="3200" kern="0" dirty="0">
                <a:solidFill>
                  <a:schemeClr val="accent6">
                    <a:lumMod val="50000"/>
                  </a:schemeClr>
                </a:solidFill>
                <a:latin typeface="Cooper Black" panose="0208090404030B020404" pitchFamily="18" charset="0"/>
                <a:sym typeface="Arial"/>
              </a:rPr>
              <a:t>Lembar Disposisi</a:t>
            </a:r>
          </a:p>
        </p:txBody>
      </p:sp>
      <p:sp>
        <p:nvSpPr>
          <p:cNvPr id="13" name="Rectangle 12"/>
          <p:cNvSpPr/>
          <p:nvPr/>
        </p:nvSpPr>
        <p:spPr>
          <a:xfrm>
            <a:off x="6765926" y="3216276"/>
            <a:ext cx="4670424" cy="1762124"/>
          </a:xfrm>
          <a:prstGeom prst="rect">
            <a:avLst/>
          </a:prstGeom>
          <a:solidFill>
            <a:schemeClr val="accent6">
              <a:lumMod val="20000"/>
              <a:lumOff val="8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600" kern="0" dirty="0">
                <a:solidFill>
                  <a:schemeClr val="tx1">
                    <a:lumMod val="75000"/>
                    <a:lumOff val="25000"/>
                  </a:schemeClr>
                </a:solidFill>
                <a:effectLst>
                  <a:outerShdw blurRad="38100" dist="38100" dir="2700000" algn="tl">
                    <a:srgbClr val="000000">
                      <a:alpha val="43137"/>
                    </a:srgbClr>
                  </a:outerShdw>
                </a:effectLst>
                <a:latin typeface="Cooper Black" panose="0208090404030B020404" pitchFamily="18" charset="0"/>
                <a:sym typeface="Arial"/>
              </a:rPr>
              <a:t>NASKAH DINAS PENETAPAN (KEPUTUSAN)</a:t>
            </a:r>
          </a:p>
        </p:txBody>
      </p:sp>
      <p:sp>
        <p:nvSpPr>
          <p:cNvPr id="14" name="Rectangle 13"/>
          <p:cNvSpPr/>
          <p:nvPr/>
        </p:nvSpPr>
        <p:spPr>
          <a:xfrm>
            <a:off x="12230100" y="3216276"/>
            <a:ext cx="4660900" cy="1685924"/>
          </a:xfrm>
          <a:prstGeom prst="rect">
            <a:avLst/>
          </a:prstGeom>
          <a:solidFill>
            <a:schemeClr val="accent4">
              <a:lumMod val="60000"/>
              <a:lumOff val="4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600" kern="0" dirty="0">
                <a:solidFill>
                  <a:schemeClr val="accent5">
                    <a:lumMod val="50000"/>
                  </a:schemeClr>
                </a:solidFill>
                <a:effectLst>
                  <a:outerShdw blurRad="38100" dist="38100" dir="2700000" algn="tl">
                    <a:srgbClr val="000000">
                      <a:alpha val="43137"/>
                    </a:srgbClr>
                  </a:outerShdw>
                </a:effectLst>
                <a:latin typeface="Cooper Black" panose="0208090404030B020404" pitchFamily="18" charset="0"/>
                <a:sym typeface="Arial"/>
              </a:rPr>
              <a:t>NASKAH DINAS</a:t>
            </a:r>
          </a:p>
          <a:p>
            <a:pPr algn="ctr">
              <a:buClr>
                <a:srgbClr val="000000"/>
              </a:buClr>
              <a:defRPr/>
            </a:pPr>
            <a:r>
              <a:rPr lang="id-ID" sz="3600" kern="0" dirty="0">
                <a:solidFill>
                  <a:schemeClr val="accent5">
                    <a:lumMod val="50000"/>
                  </a:schemeClr>
                </a:solidFill>
                <a:effectLst>
                  <a:outerShdw blurRad="38100" dist="38100" dir="2700000" algn="tl">
                    <a:srgbClr val="000000">
                      <a:alpha val="43137"/>
                    </a:srgbClr>
                  </a:outerShdw>
                </a:effectLst>
                <a:latin typeface="Cooper Black" panose="0208090404030B020404" pitchFamily="18" charset="0"/>
                <a:sym typeface="Arial"/>
              </a:rPr>
              <a:t>PENUGASAN</a:t>
            </a:r>
          </a:p>
        </p:txBody>
      </p:sp>
      <p:sp>
        <p:nvSpPr>
          <p:cNvPr id="15" name="Down Arrow 14"/>
          <p:cNvSpPr/>
          <p:nvPr/>
        </p:nvSpPr>
        <p:spPr>
          <a:xfrm>
            <a:off x="3479801" y="5067300"/>
            <a:ext cx="634999" cy="838200"/>
          </a:xfrm>
          <a:prstGeom prst="downArrow">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id-ID" sz="3600" kern="0">
              <a:sym typeface="Arial"/>
            </a:endParaRPr>
          </a:p>
        </p:txBody>
      </p:sp>
      <p:sp>
        <p:nvSpPr>
          <p:cNvPr id="16" name="Down Arrow 15"/>
          <p:cNvSpPr/>
          <p:nvPr/>
        </p:nvSpPr>
        <p:spPr>
          <a:xfrm>
            <a:off x="14236473" y="4983843"/>
            <a:ext cx="470127" cy="964520"/>
          </a:xfrm>
          <a:prstGeom prst="downArrow">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id-ID" sz="3600" kern="0">
              <a:sym typeface="Arial"/>
            </a:endParaRPr>
          </a:p>
        </p:txBody>
      </p:sp>
      <p:sp>
        <p:nvSpPr>
          <p:cNvPr id="17" name="Rectangle 16"/>
          <p:cNvSpPr/>
          <p:nvPr/>
        </p:nvSpPr>
        <p:spPr>
          <a:xfrm>
            <a:off x="5949951" y="561977"/>
            <a:ext cx="6280150" cy="1552574"/>
          </a:xfrm>
          <a:prstGeom prst="rect">
            <a:avLst/>
          </a:prstGeom>
          <a:solidFill>
            <a:schemeClr val="accent3">
              <a:lumMod val="75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800" kern="0" dirty="0">
                <a:solidFill>
                  <a:srgbClr val="FFFF00"/>
                </a:solidFill>
                <a:effectLst>
                  <a:outerShdw blurRad="38100" dist="38100" dir="2700000" algn="tl">
                    <a:srgbClr val="000000">
                      <a:alpha val="43137"/>
                    </a:srgbClr>
                  </a:outerShdw>
                </a:effectLst>
                <a:latin typeface="Cooper Black" panose="0208090404030B020404" pitchFamily="18" charset="0"/>
                <a:sym typeface="Arial"/>
              </a:rPr>
              <a:t>NASKAH DINAS </a:t>
            </a:r>
            <a:r>
              <a:rPr lang="id-ID" sz="4800" i="1" kern="0" dirty="0">
                <a:solidFill>
                  <a:schemeClr val="bg1"/>
                </a:solidFill>
                <a:effectLst>
                  <a:outerShdw blurRad="38100" dist="38100" dir="2700000" algn="tl">
                    <a:srgbClr val="000000">
                      <a:alpha val="43137"/>
                    </a:srgbClr>
                  </a:outerShdw>
                </a:effectLst>
                <a:latin typeface="Cooper Black" panose="0208090404030B020404" pitchFamily="18" charset="0"/>
                <a:sym typeface="Arial"/>
              </a:rPr>
              <a:t>ARAHAN</a:t>
            </a:r>
            <a:r>
              <a:rPr lang="id-ID" sz="4800" kern="0" dirty="0">
                <a:effectLst>
                  <a:outerShdw blurRad="38100" dist="38100" dir="2700000" algn="tl">
                    <a:srgbClr val="000000">
                      <a:alpha val="43137"/>
                    </a:srgbClr>
                  </a:outerShdw>
                </a:effectLst>
                <a:latin typeface="Cooper Black" panose="0208090404030B020404" pitchFamily="18" charset="0"/>
                <a:sym typeface="Arial"/>
              </a:rPr>
              <a:t> </a:t>
            </a:r>
          </a:p>
        </p:txBody>
      </p:sp>
      <p:cxnSp>
        <p:nvCxnSpPr>
          <p:cNvPr id="19" name="Elbow Connector 18"/>
          <p:cNvCxnSpPr>
            <a:stCxn id="17" idx="2"/>
            <a:endCxn id="2" idx="0"/>
          </p:cNvCxnSpPr>
          <p:nvPr/>
        </p:nvCxnSpPr>
        <p:spPr>
          <a:xfrm rot="5400000">
            <a:off x="5908675" y="34926"/>
            <a:ext cx="1101726" cy="5260976"/>
          </a:xfrm>
          <a:prstGeom prst="bentConnector3">
            <a:avLst/>
          </a:prstGeom>
          <a:ln w="38100" cmpd="dbl">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7" idx="2"/>
            <a:endCxn id="14" idx="0"/>
          </p:cNvCxnSpPr>
          <p:nvPr/>
        </p:nvCxnSpPr>
        <p:spPr>
          <a:xfrm rot="16200000" flipH="1">
            <a:off x="11274425" y="-69848"/>
            <a:ext cx="1101726" cy="5470524"/>
          </a:xfrm>
          <a:prstGeom prst="bentConnector3">
            <a:avLst>
              <a:gd name="adj1" fmla="val 50000"/>
            </a:avLst>
          </a:prstGeom>
          <a:ln w="38100" cmpd="dbl">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7" idx="2"/>
            <a:endCxn id="13" idx="0"/>
          </p:cNvCxnSpPr>
          <p:nvPr/>
        </p:nvCxnSpPr>
        <p:spPr>
          <a:xfrm>
            <a:off x="9090026" y="2114551"/>
            <a:ext cx="9524" cy="1101726"/>
          </a:xfrm>
          <a:prstGeom prst="straightConnector1">
            <a:avLst/>
          </a:prstGeom>
          <a:ln w="38100" cmpd="dbl">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753226" y="6080126"/>
            <a:ext cx="4670424" cy="1765300"/>
          </a:xfrm>
          <a:prstGeom prst="rect">
            <a:avLst/>
          </a:prstGeom>
          <a:solidFill>
            <a:schemeClr val="accent6">
              <a:lumMod val="20000"/>
              <a:lumOff val="8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600" b="1" kern="0" dirty="0">
                <a:solidFill>
                  <a:srgbClr val="002060"/>
                </a:solidFill>
                <a:latin typeface="Arial" panose="020B0604020202020204" pitchFamily="34" charset="0"/>
                <a:cs typeface="Arial" panose="020B0604020202020204" pitchFamily="34" charset="0"/>
                <a:sym typeface="Arial"/>
              </a:rPr>
              <a:t>Penetapan dan/atau oleh Pejabat Pemerintahan</a:t>
            </a:r>
            <a:endParaRPr lang="id-ID" sz="3600" b="1" kern="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p:txBody>
      </p:sp>
      <p:sp>
        <p:nvSpPr>
          <p:cNvPr id="22" name="Right Triangle 21"/>
          <p:cNvSpPr/>
          <p:nvPr/>
        </p:nvSpPr>
        <p:spPr>
          <a:xfrm rot="16200000">
            <a:off x="16662402" y="8661401"/>
            <a:ext cx="1457324" cy="179387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en-US" sz="3600" kern="0" dirty="0">
              <a:sym typeface="Arial"/>
            </a:endParaRPr>
          </a:p>
        </p:txBody>
      </p:sp>
      <p:sp>
        <p:nvSpPr>
          <p:cNvPr id="23" name="Right Triangle 22"/>
          <p:cNvSpPr/>
          <p:nvPr/>
        </p:nvSpPr>
        <p:spPr>
          <a:xfrm>
            <a:off x="0" y="8829676"/>
            <a:ext cx="2720976" cy="145732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defRPr/>
            </a:pPr>
            <a:endParaRPr lang="id-ID" sz="2000" i="1" dirty="0">
              <a:latin typeface="Segoe Print" panose="02000600000000000000" pitchFamily="2" charset="0"/>
              <a:sym typeface="Arial"/>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0" y="0"/>
            <a:ext cx="980065" cy="952500"/>
          </a:xfrm>
          <a:prstGeom prst="rect">
            <a:avLst/>
          </a:prstGeom>
        </p:spPr>
      </p:pic>
      <p:sp>
        <p:nvSpPr>
          <p:cNvPr id="21" name="Down Arrow 20"/>
          <p:cNvSpPr/>
          <p:nvPr/>
        </p:nvSpPr>
        <p:spPr>
          <a:xfrm>
            <a:off x="8839200" y="5110163"/>
            <a:ext cx="515937" cy="838200"/>
          </a:xfrm>
          <a:prstGeom prst="downArrow">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id-ID" sz="3600" kern="0">
              <a:sym typeface="Arial"/>
            </a:endParaRPr>
          </a:p>
        </p:txBody>
      </p:sp>
    </p:spTree>
    <p:extLst>
      <p:ext uri="{BB962C8B-B14F-4D97-AF65-F5344CB8AC3E}">
        <p14:creationId xmlns:p14="http://schemas.microsoft.com/office/powerpoint/2010/main" val="69431195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1126" y="3216276"/>
            <a:ext cx="4899024" cy="1762124"/>
          </a:xfrm>
          <a:prstGeom prst="rect">
            <a:avLst/>
          </a:prstGeom>
          <a:solidFill>
            <a:schemeClr val="accent3">
              <a:lumMod val="40000"/>
              <a:lumOff val="6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000" kern="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sym typeface="Arial"/>
              </a:rPr>
              <a:t>Naskah Dinas</a:t>
            </a:r>
          </a:p>
          <a:p>
            <a:pPr algn="ctr">
              <a:buClr>
                <a:srgbClr val="000000"/>
              </a:buClr>
              <a:defRPr/>
            </a:pPr>
            <a:r>
              <a:rPr lang="id-ID" sz="4000" kern="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sym typeface="Arial"/>
              </a:rPr>
              <a:t>Korespodensi</a:t>
            </a:r>
          </a:p>
          <a:p>
            <a:pPr algn="ctr">
              <a:buClr>
                <a:srgbClr val="000000"/>
              </a:buClr>
              <a:defRPr/>
            </a:pPr>
            <a:r>
              <a:rPr lang="id-ID" sz="4000" kern="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sym typeface="Arial"/>
              </a:rPr>
              <a:t>Internal</a:t>
            </a:r>
          </a:p>
        </p:txBody>
      </p:sp>
      <p:sp>
        <p:nvSpPr>
          <p:cNvPr id="7" name="Rectangle 6"/>
          <p:cNvSpPr/>
          <p:nvPr/>
        </p:nvSpPr>
        <p:spPr>
          <a:xfrm>
            <a:off x="1381126" y="6080126"/>
            <a:ext cx="4899024" cy="24161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Clr>
                <a:srgbClr val="000000"/>
              </a:buClr>
              <a:buFont typeface="+mj-lt"/>
              <a:buAutoNum type="arabicPeriod"/>
              <a:defRPr/>
            </a:pPr>
            <a:r>
              <a:rPr lang="id-ID" sz="3200" kern="0" dirty="0">
                <a:solidFill>
                  <a:schemeClr val="accent2">
                    <a:lumMod val="50000"/>
                  </a:schemeClr>
                </a:solidFill>
                <a:sym typeface="Arial"/>
              </a:rPr>
              <a:t>NOTA DINAS</a:t>
            </a:r>
          </a:p>
          <a:p>
            <a:pPr marL="685800" indent="-685800">
              <a:buClr>
                <a:srgbClr val="000000"/>
              </a:buClr>
              <a:buFont typeface="+mj-lt"/>
              <a:buAutoNum type="arabicPeriod"/>
              <a:defRPr/>
            </a:pPr>
            <a:r>
              <a:rPr lang="id-ID" sz="3200" kern="0" dirty="0">
                <a:solidFill>
                  <a:schemeClr val="accent2">
                    <a:lumMod val="50000"/>
                  </a:schemeClr>
                </a:solidFill>
                <a:sym typeface="Arial"/>
              </a:rPr>
              <a:t>NOTA PENGAJUAN KONSEP NASKAH DINAS</a:t>
            </a:r>
          </a:p>
          <a:p>
            <a:pPr marL="685800" indent="-685800">
              <a:buClr>
                <a:srgbClr val="000000"/>
              </a:buClr>
              <a:buFont typeface="+mj-lt"/>
              <a:buAutoNum type="arabicPeriod"/>
              <a:defRPr/>
            </a:pPr>
            <a:r>
              <a:rPr lang="id-ID" sz="3200" kern="0" dirty="0">
                <a:solidFill>
                  <a:schemeClr val="accent2">
                    <a:lumMod val="50000"/>
                  </a:schemeClr>
                </a:solidFill>
                <a:sym typeface="Arial"/>
              </a:rPr>
              <a:t>MEMORANDUM</a:t>
            </a:r>
            <a:endParaRPr lang="id-ID" sz="3200" kern="0" dirty="0">
              <a:solidFill>
                <a:schemeClr val="accent2">
                  <a:lumMod val="50000"/>
                </a:schemeClr>
              </a:solidFill>
              <a:latin typeface="Cooper Black" panose="0208090404030B020404" pitchFamily="18" charset="0"/>
              <a:sym typeface="Arial"/>
            </a:endParaRPr>
          </a:p>
        </p:txBody>
      </p:sp>
      <p:sp>
        <p:nvSpPr>
          <p:cNvPr id="9" name="Rectangle 8"/>
          <p:cNvSpPr/>
          <p:nvPr/>
        </p:nvSpPr>
        <p:spPr>
          <a:xfrm>
            <a:off x="12230100" y="3216276"/>
            <a:ext cx="4660900" cy="1685924"/>
          </a:xfrm>
          <a:prstGeom prst="rect">
            <a:avLst/>
          </a:prstGeom>
          <a:solidFill>
            <a:schemeClr val="accent4">
              <a:lumMod val="60000"/>
              <a:lumOff val="4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600" kern="0" dirty="0">
                <a:solidFill>
                  <a:schemeClr val="accent5">
                    <a:lumMod val="50000"/>
                  </a:schemeClr>
                </a:solidFill>
                <a:effectLst>
                  <a:outerShdw blurRad="38100" dist="38100" dir="2700000" algn="tl">
                    <a:srgbClr val="000000">
                      <a:alpha val="43137"/>
                    </a:srgbClr>
                  </a:outerShdw>
                </a:effectLst>
                <a:latin typeface="Cooper Black" panose="0208090404030B020404" pitchFamily="18" charset="0"/>
                <a:sym typeface="Arial"/>
              </a:rPr>
              <a:t>SURAT </a:t>
            </a:r>
          </a:p>
          <a:p>
            <a:pPr algn="ctr">
              <a:buClr>
                <a:srgbClr val="000000"/>
              </a:buClr>
              <a:defRPr/>
            </a:pPr>
            <a:r>
              <a:rPr lang="id-ID" sz="3600" kern="0" dirty="0">
                <a:solidFill>
                  <a:schemeClr val="accent5">
                    <a:lumMod val="50000"/>
                  </a:schemeClr>
                </a:solidFill>
                <a:effectLst>
                  <a:outerShdw blurRad="38100" dist="38100" dir="2700000" algn="tl">
                    <a:srgbClr val="000000">
                      <a:alpha val="43137"/>
                    </a:srgbClr>
                  </a:outerShdw>
                </a:effectLst>
                <a:latin typeface="Cooper Black" panose="0208090404030B020404" pitchFamily="18" charset="0"/>
                <a:sym typeface="Arial"/>
              </a:rPr>
              <a:t>UNDANGAN</a:t>
            </a:r>
          </a:p>
        </p:txBody>
      </p:sp>
      <p:sp>
        <p:nvSpPr>
          <p:cNvPr id="10" name="Down Arrow 9"/>
          <p:cNvSpPr/>
          <p:nvPr/>
        </p:nvSpPr>
        <p:spPr>
          <a:xfrm>
            <a:off x="3194051" y="5067300"/>
            <a:ext cx="793750" cy="838200"/>
          </a:xfrm>
          <a:prstGeom prst="downArrow">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id-ID" sz="3600" kern="0">
              <a:sym typeface="Arial"/>
            </a:endParaRPr>
          </a:p>
        </p:txBody>
      </p:sp>
      <p:sp>
        <p:nvSpPr>
          <p:cNvPr id="12" name="Rectangle 11"/>
          <p:cNvSpPr/>
          <p:nvPr/>
        </p:nvSpPr>
        <p:spPr>
          <a:xfrm>
            <a:off x="5927727" y="561977"/>
            <a:ext cx="6280150" cy="1552574"/>
          </a:xfrm>
          <a:prstGeom prst="rect">
            <a:avLst/>
          </a:prstGeom>
          <a:solidFill>
            <a:schemeClr val="accent6">
              <a:lumMod val="60000"/>
              <a:lumOff val="4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800" kern="0" dirty="0">
                <a:solidFill>
                  <a:srgbClr val="FFFF00"/>
                </a:solidFill>
                <a:effectLst>
                  <a:outerShdw blurRad="38100" dist="38100" dir="2700000" algn="tl">
                    <a:srgbClr val="000000">
                      <a:alpha val="43137"/>
                    </a:srgbClr>
                  </a:outerShdw>
                </a:effectLst>
                <a:latin typeface="Cooper Black" panose="0208090404030B020404" pitchFamily="18" charset="0"/>
                <a:sym typeface="Arial"/>
              </a:rPr>
              <a:t>2. NASKAH DINAS </a:t>
            </a:r>
            <a:r>
              <a:rPr lang="id-ID" sz="4800" i="1" kern="0" dirty="0">
                <a:solidFill>
                  <a:schemeClr val="bg1"/>
                </a:solidFill>
                <a:effectLst>
                  <a:outerShdw blurRad="38100" dist="38100" dir="2700000" algn="tl">
                    <a:srgbClr val="000000">
                      <a:alpha val="43137"/>
                    </a:srgbClr>
                  </a:outerShdw>
                </a:effectLst>
                <a:latin typeface="Cooper Black" panose="0208090404030B020404" pitchFamily="18" charset="0"/>
                <a:sym typeface="Arial"/>
              </a:rPr>
              <a:t>Korespodensi</a:t>
            </a:r>
            <a:endParaRPr lang="id-ID" sz="4800" kern="0" dirty="0">
              <a:effectLst>
                <a:outerShdw blurRad="38100" dist="38100" dir="2700000" algn="tl">
                  <a:srgbClr val="000000">
                    <a:alpha val="43137"/>
                  </a:srgbClr>
                </a:outerShdw>
              </a:effectLst>
              <a:latin typeface="Cooper Black" panose="0208090404030B020404" pitchFamily="18" charset="0"/>
              <a:sym typeface="Arial"/>
            </a:endParaRPr>
          </a:p>
        </p:txBody>
      </p:sp>
      <p:cxnSp>
        <p:nvCxnSpPr>
          <p:cNvPr id="13" name="Elbow Connector 12"/>
          <p:cNvCxnSpPr>
            <a:stCxn id="12" idx="2"/>
            <a:endCxn id="6" idx="0"/>
          </p:cNvCxnSpPr>
          <p:nvPr/>
        </p:nvCxnSpPr>
        <p:spPr>
          <a:xfrm rot="5400000">
            <a:off x="5897563" y="46039"/>
            <a:ext cx="1101726" cy="5238750"/>
          </a:xfrm>
          <a:prstGeom prst="bentConnector3">
            <a:avLst/>
          </a:prstGeom>
          <a:ln w="38100" cmpd="dbl">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 idx="2"/>
            <a:endCxn id="9" idx="0"/>
          </p:cNvCxnSpPr>
          <p:nvPr/>
        </p:nvCxnSpPr>
        <p:spPr>
          <a:xfrm rot="16200000" flipH="1">
            <a:off x="11263313" y="-80961"/>
            <a:ext cx="1101726" cy="5492750"/>
          </a:xfrm>
          <a:prstGeom prst="bentConnector3">
            <a:avLst>
              <a:gd name="adj1" fmla="val 50000"/>
            </a:avLst>
          </a:prstGeom>
          <a:ln w="38100" cmpd="dbl">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067801" y="2114551"/>
            <a:ext cx="9526" cy="1101726"/>
          </a:xfrm>
          <a:prstGeom prst="straightConnector1">
            <a:avLst/>
          </a:prstGeom>
          <a:ln w="38100" cmpd="dbl">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65926" y="3216276"/>
            <a:ext cx="4670424" cy="1762124"/>
          </a:xfrm>
          <a:prstGeom prst="rect">
            <a:avLst/>
          </a:prstGeom>
          <a:solidFill>
            <a:schemeClr val="accent6">
              <a:lumMod val="20000"/>
              <a:lumOff val="80000"/>
            </a:schemeClr>
          </a:solidFill>
          <a:ln cmpd="dbl">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600" kern="0" dirty="0">
                <a:solidFill>
                  <a:schemeClr val="tx1">
                    <a:lumMod val="75000"/>
                    <a:lumOff val="25000"/>
                  </a:schemeClr>
                </a:solidFill>
                <a:effectLst>
                  <a:outerShdw blurRad="38100" dist="38100" dir="2700000" algn="tl">
                    <a:srgbClr val="000000">
                      <a:alpha val="43137"/>
                    </a:srgbClr>
                  </a:outerShdw>
                </a:effectLst>
                <a:latin typeface="Cooper Black" panose="0208090404030B020404" pitchFamily="18" charset="0"/>
                <a:sym typeface="Arial"/>
              </a:rPr>
              <a:t>Naskah Dinas Korespodensi Eksternal</a:t>
            </a:r>
          </a:p>
        </p:txBody>
      </p:sp>
      <p:sp>
        <p:nvSpPr>
          <p:cNvPr id="19" name="Right Triangle 18"/>
          <p:cNvSpPr/>
          <p:nvPr/>
        </p:nvSpPr>
        <p:spPr>
          <a:xfrm rot="16200000">
            <a:off x="16662402" y="8661401"/>
            <a:ext cx="1457324" cy="179387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en-US" sz="3600" kern="0" dirty="0">
              <a:sym typeface="Arial"/>
            </a:endParaRPr>
          </a:p>
        </p:txBody>
      </p:sp>
      <p:sp>
        <p:nvSpPr>
          <p:cNvPr id="20" name="Right Triangle 19"/>
          <p:cNvSpPr/>
          <p:nvPr/>
        </p:nvSpPr>
        <p:spPr>
          <a:xfrm>
            <a:off x="0" y="8829676"/>
            <a:ext cx="2720976" cy="145732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defRPr/>
            </a:pPr>
            <a:endParaRPr lang="id-ID" sz="2000" i="1" dirty="0">
              <a:latin typeface="Segoe Print" panose="02000600000000000000" pitchFamily="2" charset="0"/>
              <a:sym typeface="Arial"/>
            </a:endParaRPr>
          </a:p>
        </p:txBody>
      </p:sp>
      <p:sp>
        <p:nvSpPr>
          <p:cNvPr id="16" name="Freeform 8"/>
          <p:cNvSpPr/>
          <p:nvPr/>
        </p:nvSpPr>
        <p:spPr>
          <a:xfrm>
            <a:off x="0" y="15447"/>
            <a:ext cx="3575053" cy="2003853"/>
          </a:xfrm>
          <a:custGeom>
            <a:avLst/>
            <a:gdLst/>
            <a:ahLst/>
            <a:cxnLst/>
            <a:rect l="l" t="t" r="r" b="b"/>
            <a:pathLst>
              <a:path w="4597438" h="2842053">
                <a:moveTo>
                  <a:pt x="0" y="0"/>
                </a:moveTo>
                <a:lnTo>
                  <a:pt x="4597438" y="0"/>
                </a:lnTo>
                <a:lnTo>
                  <a:pt x="4597438" y="2842052"/>
                </a:lnTo>
                <a:lnTo>
                  <a:pt x="0" y="28420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1334" y="15447"/>
            <a:ext cx="3909324" cy="2324100"/>
          </a:xfrm>
          <a:prstGeom prst="rect">
            <a:avLst/>
          </a:prstGeom>
        </p:spPr>
      </p:pic>
      <p:sp>
        <p:nvSpPr>
          <p:cNvPr id="18" name="Rectangle 17"/>
          <p:cNvSpPr/>
          <p:nvPr/>
        </p:nvSpPr>
        <p:spPr>
          <a:xfrm>
            <a:off x="6915152" y="6080126"/>
            <a:ext cx="4899024" cy="24161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Clr>
                <a:srgbClr val="000000"/>
              </a:buClr>
              <a:buFont typeface="+mj-lt"/>
              <a:buAutoNum type="arabicPeriod"/>
              <a:defRPr/>
            </a:pPr>
            <a:r>
              <a:rPr lang="id-ID" sz="3200" kern="0" dirty="0" smtClean="0">
                <a:solidFill>
                  <a:schemeClr val="accent2">
                    <a:lumMod val="50000"/>
                  </a:schemeClr>
                </a:solidFill>
                <a:sym typeface="Arial"/>
              </a:rPr>
              <a:t>SURAT KELUAR</a:t>
            </a:r>
            <a:endParaRPr lang="id-ID" sz="3200" kern="0" dirty="0">
              <a:solidFill>
                <a:schemeClr val="accent2">
                  <a:lumMod val="50000"/>
                </a:schemeClr>
              </a:solidFill>
              <a:sym typeface="Arial"/>
            </a:endParaRPr>
          </a:p>
          <a:p>
            <a:pPr marL="685800" indent="-685800">
              <a:buClr>
                <a:srgbClr val="000000"/>
              </a:buClr>
              <a:buFont typeface="+mj-lt"/>
              <a:buAutoNum type="arabicPeriod"/>
              <a:defRPr/>
            </a:pPr>
            <a:r>
              <a:rPr lang="id-ID" sz="3200" kern="0" dirty="0" smtClean="0">
                <a:solidFill>
                  <a:schemeClr val="accent2">
                    <a:lumMod val="50000"/>
                  </a:schemeClr>
                </a:solidFill>
                <a:sym typeface="Arial"/>
              </a:rPr>
              <a:t>DLL</a:t>
            </a:r>
            <a:endParaRPr lang="id-ID" sz="3200" kern="0" dirty="0">
              <a:solidFill>
                <a:schemeClr val="accent2">
                  <a:lumMod val="50000"/>
                </a:schemeClr>
              </a:solidFill>
              <a:latin typeface="Cooper Black" panose="0208090404030B020404" pitchFamily="18" charset="0"/>
              <a:sym typeface="Arial"/>
            </a:endParaRPr>
          </a:p>
        </p:txBody>
      </p:sp>
      <p:sp>
        <p:nvSpPr>
          <p:cNvPr id="21" name="Down Arrow 20"/>
          <p:cNvSpPr/>
          <p:nvPr/>
        </p:nvSpPr>
        <p:spPr>
          <a:xfrm>
            <a:off x="8680452" y="5067300"/>
            <a:ext cx="793750" cy="838200"/>
          </a:xfrm>
          <a:prstGeom prst="downArrow">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id-ID" sz="3600" kern="0">
              <a:sym typeface="Arial"/>
            </a:endParaRPr>
          </a:p>
        </p:txBody>
      </p:sp>
      <p:sp>
        <p:nvSpPr>
          <p:cNvPr id="22" name="Rectangle 21"/>
          <p:cNvSpPr/>
          <p:nvPr/>
        </p:nvSpPr>
        <p:spPr>
          <a:xfrm>
            <a:off x="16923657" y="9867801"/>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335978995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4"/>
          <p:cNvSpPr/>
          <p:nvPr/>
        </p:nvSpPr>
        <p:spPr>
          <a:xfrm>
            <a:off x="904876" y="3216276"/>
            <a:ext cx="3721100" cy="1762124"/>
          </a:xfrm>
          <a:prstGeom prst="rect">
            <a:avLst/>
          </a:prstGeom>
          <a:solidFill>
            <a:schemeClr val="accent3">
              <a:lumMod val="40000"/>
              <a:lumOff val="6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600" kern="0" dirty="0">
                <a:solidFill>
                  <a:schemeClr val="accent2">
                    <a:lumMod val="50000"/>
                  </a:schemeClr>
                </a:solidFill>
                <a:effectLst>
                  <a:outerShdw blurRad="38100" dist="38100" dir="2700000" algn="tl">
                    <a:srgbClr val="000000">
                      <a:alpha val="43137"/>
                    </a:srgbClr>
                  </a:outerShdw>
                </a:effectLst>
                <a:latin typeface="Cooper Black" panose="0208090404030B020404" pitchFamily="18" charset="0"/>
                <a:sym typeface="Arial"/>
              </a:rPr>
              <a:t>SURAT PERJANJIAN</a:t>
            </a:r>
          </a:p>
        </p:txBody>
      </p:sp>
      <p:sp>
        <p:nvSpPr>
          <p:cNvPr id="6" name="Rectangle 5"/>
          <p:cNvSpPr/>
          <p:nvPr/>
        </p:nvSpPr>
        <p:spPr>
          <a:xfrm>
            <a:off x="2765426" y="6080127"/>
            <a:ext cx="4899024" cy="18732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800" kern="0" dirty="0">
                <a:solidFill>
                  <a:schemeClr val="accent2">
                    <a:lumMod val="50000"/>
                  </a:schemeClr>
                </a:solidFill>
                <a:sym typeface="Arial"/>
              </a:rPr>
              <a:t>PENGUMUMAN</a:t>
            </a:r>
            <a:endParaRPr lang="id-ID" sz="4800" kern="0" dirty="0">
              <a:solidFill>
                <a:schemeClr val="accent2">
                  <a:lumMod val="50000"/>
                </a:schemeClr>
              </a:solidFill>
              <a:latin typeface="Cooper Black" panose="0208090404030B020404" pitchFamily="18" charset="0"/>
              <a:sym typeface="Arial"/>
            </a:endParaRPr>
          </a:p>
        </p:txBody>
      </p:sp>
      <p:sp>
        <p:nvSpPr>
          <p:cNvPr id="8" name="Rectangle 7"/>
          <p:cNvSpPr/>
          <p:nvPr/>
        </p:nvSpPr>
        <p:spPr>
          <a:xfrm>
            <a:off x="9883777" y="3216276"/>
            <a:ext cx="3168650" cy="1762124"/>
          </a:xfrm>
          <a:prstGeom prst="rect">
            <a:avLst/>
          </a:prstGeom>
          <a:solidFill>
            <a:schemeClr val="accent6">
              <a:lumMod val="20000"/>
              <a:lumOff val="8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000" kern="0" dirty="0">
                <a:solidFill>
                  <a:schemeClr val="tx1">
                    <a:lumMod val="75000"/>
                    <a:lumOff val="25000"/>
                  </a:schemeClr>
                </a:solidFill>
                <a:effectLst>
                  <a:outerShdw blurRad="38100" dist="38100" dir="2700000" algn="tl">
                    <a:srgbClr val="000000">
                      <a:alpha val="43137"/>
                    </a:srgbClr>
                  </a:outerShdw>
                </a:effectLst>
                <a:latin typeface="Cooper Black" panose="0208090404030B020404" pitchFamily="18" charset="0"/>
                <a:sym typeface="Arial"/>
              </a:rPr>
              <a:t>SURAT </a:t>
            </a:r>
          </a:p>
          <a:p>
            <a:pPr algn="ctr">
              <a:buClr>
                <a:srgbClr val="000000"/>
              </a:buClr>
              <a:defRPr/>
            </a:pPr>
            <a:r>
              <a:rPr lang="id-ID" sz="4000" kern="0" dirty="0">
                <a:solidFill>
                  <a:schemeClr val="tx1">
                    <a:lumMod val="75000"/>
                    <a:lumOff val="25000"/>
                  </a:schemeClr>
                </a:solidFill>
                <a:effectLst>
                  <a:outerShdw blurRad="38100" dist="38100" dir="2700000" algn="tl">
                    <a:srgbClr val="000000">
                      <a:alpha val="43137"/>
                    </a:srgbClr>
                  </a:outerShdw>
                </a:effectLst>
                <a:latin typeface="Cooper Black" panose="0208090404030B020404" pitchFamily="18" charset="0"/>
                <a:sym typeface="Arial"/>
              </a:rPr>
              <a:t>KUASA</a:t>
            </a:r>
          </a:p>
        </p:txBody>
      </p:sp>
      <p:sp>
        <p:nvSpPr>
          <p:cNvPr id="9" name="Rectangle 8"/>
          <p:cNvSpPr/>
          <p:nvPr/>
        </p:nvSpPr>
        <p:spPr>
          <a:xfrm>
            <a:off x="13849350" y="3209926"/>
            <a:ext cx="3508376" cy="1685924"/>
          </a:xfrm>
          <a:prstGeom prst="rect">
            <a:avLst/>
          </a:prstGeom>
          <a:solidFill>
            <a:schemeClr val="accent4">
              <a:lumMod val="60000"/>
              <a:lumOff val="4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000" kern="0" dirty="0">
                <a:solidFill>
                  <a:schemeClr val="accent5">
                    <a:lumMod val="50000"/>
                  </a:schemeClr>
                </a:solidFill>
                <a:effectLst>
                  <a:outerShdw blurRad="38100" dist="38100" dir="2700000" algn="tl">
                    <a:srgbClr val="000000">
                      <a:alpha val="43137"/>
                    </a:srgbClr>
                  </a:outerShdw>
                </a:effectLst>
                <a:latin typeface="Cooper Black" panose="0208090404030B020404" pitchFamily="18" charset="0"/>
                <a:sym typeface="Arial"/>
              </a:rPr>
              <a:t>BERITA </a:t>
            </a:r>
          </a:p>
          <a:p>
            <a:pPr algn="ctr">
              <a:buClr>
                <a:srgbClr val="000000"/>
              </a:buClr>
              <a:defRPr/>
            </a:pPr>
            <a:r>
              <a:rPr lang="id-ID" sz="4000" kern="0" dirty="0">
                <a:solidFill>
                  <a:schemeClr val="accent5">
                    <a:lumMod val="50000"/>
                  </a:schemeClr>
                </a:solidFill>
                <a:effectLst>
                  <a:outerShdw blurRad="38100" dist="38100" dir="2700000" algn="tl">
                    <a:srgbClr val="000000">
                      <a:alpha val="43137"/>
                    </a:srgbClr>
                  </a:outerShdw>
                </a:effectLst>
                <a:latin typeface="Cooper Black" panose="0208090404030B020404" pitchFamily="18" charset="0"/>
                <a:sym typeface="Arial"/>
              </a:rPr>
              <a:t>ACARA</a:t>
            </a:r>
          </a:p>
        </p:txBody>
      </p:sp>
      <p:sp>
        <p:nvSpPr>
          <p:cNvPr id="12" name="Rectangle 11"/>
          <p:cNvSpPr/>
          <p:nvPr/>
        </p:nvSpPr>
        <p:spPr>
          <a:xfrm>
            <a:off x="5949951" y="561977"/>
            <a:ext cx="6280150" cy="1552574"/>
          </a:xfrm>
          <a:prstGeom prst="rect">
            <a:avLst/>
          </a:prstGeom>
          <a:solidFill>
            <a:schemeClr val="accent6">
              <a:lumMod val="60000"/>
              <a:lumOff val="4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800" kern="0" dirty="0">
                <a:solidFill>
                  <a:srgbClr val="FF0000"/>
                </a:solidFill>
                <a:effectLst>
                  <a:outerShdw blurRad="38100" dist="38100" dir="2700000" algn="tl">
                    <a:srgbClr val="000000">
                      <a:alpha val="43137"/>
                    </a:srgbClr>
                  </a:outerShdw>
                </a:effectLst>
                <a:latin typeface="Cooper Black" panose="0208090404030B020404" pitchFamily="18" charset="0"/>
                <a:sym typeface="Arial"/>
              </a:rPr>
              <a:t>3. NASKAH DINAS </a:t>
            </a:r>
            <a:r>
              <a:rPr lang="id-ID" sz="4800" i="1" kern="0" dirty="0">
                <a:solidFill>
                  <a:schemeClr val="bg1"/>
                </a:solidFill>
                <a:effectLst>
                  <a:outerShdw blurRad="38100" dist="38100" dir="2700000" algn="tl">
                    <a:srgbClr val="000000">
                      <a:alpha val="43137"/>
                    </a:srgbClr>
                  </a:outerShdw>
                </a:effectLst>
                <a:latin typeface="Cooper Black" panose="0208090404030B020404" pitchFamily="18" charset="0"/>
                <a:sym typeface="Arial"/>
              </a:rPr>
              <a:t>KHUSUS</a:t>
            </a:r>
            <a:r>
              <a:rPr lang="id-ID" sz="4800" kern="0" dirty="0">
                <a:effectLst>
                  <a:outerShdw blurRad="38100" dist="38100" dir="2700000" algn="tl">
                    <a:srgbClr val="000000">
                      <a:alpha val="43137"/>
                    </a:srgbClr>
                  </a:outerShdw>
                </a:effectLst>
                <a:latin typeface="Cooper Black" panose="0208090404030B020404" pitchFamily="18" charset="0"/>
                <a:sym typeface="Arial"/>
              </a:rPr>
              <a:t> </a:t>
            </a:r>
          </a:p>
        </p:txBody>
      </p:sp>
      <p:cxnSp>
        <p:nvCxnSpPr>
          <p:cNvPr id="13" name="Elbow Connector 12"/>
          <p:cNvCxnSpPr>
            <a:stCxn id="12" idx="2"/>
            <a:endCxn id="5" idx="0"/>
          </p:cNvCxnSpPr>
          <p:nvPr/>
        </p:nvCxnSpPr>
        <p:spPr>
          <a:xfrm rot="5400000">
            <a:off x="5376863" y="-496886"/>
            <a:ext cx="1101726" cy="6324600"/>
          </a:xfrm>
          <a:prstGeom prst="bentConnector3">
            <a:avLst/>
          </a:prstGeom>
          <a:ln w="38100" cmpd="dbl">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 idx="2"/>
            <a:endCxn id="9" idx="0"/>
          </p:cNvCxnSpPr>
          <p:nvPr/>
        </p:nvCxnSpPr>
        <p:spPr>
          <a:xfrm rot="16200000" flipH="1">
            <a:off x="11798300" y="-593724"/>
            <a:ext cx="1095376" cy="6511924"/>
          </a:xfrm>
          <a:prstGeom prst="bentConnector3">
            <a:avLst>
              <a:gd name="adj1" fmla="val 50000"/>
            </a:avLst>
          </a:prstGeom>
          <a:ln w="38100" cmpd="dbl">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9896476" y="6102351"/>
            <a:ext cx="4899024" cy="18732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000" kern="0" dirty="0">
                <a:solidFill>
                  <a:schemeClr val="accent2">
                    <a:lumMod val="50000"/>
                  </a:schemeClr>
                </a:solidFill>
                <a:latin typeface="Arial Black" panose="020B0A04020102020204" pitchFamily="34" charset="0"/>
                <a:sym typeface="Arial"/>
              </a:rPr>
              <a:t>SURAT PENGANTAR</a:t>
            </a:r>
          </a:p>
        </p:txBody>
      </p:sp>
      <p:sp>
        <p:nvSpPr>
          <p:cNvPr id="31" name="Rectangle 30"/>
          <p:cNvSpPr/>
          <p:nvPr/>
        </p:nvSpPr>
        <p:spPr>
          <a:xfrm>
            <a:off x="5022851" y="3260726"/>
            <a:ext cx="3679826" cy="1762124"/>
          </a:xfrm>
          <a:prstGeom prst="rect">
            <a:avLst/>
          </a:prstGeom>
          <a:solidFill>
            <a:schemeClr val="accent4">
              <a:lumMod val="40000"/>
              <a:lumOff val="6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3200" kern="0" dirty="0">
                <a:solidFill>
                  <a:schemeClr val="tx1">
                    <a:lumMod val="75000"/>
                    <a:lumOff val="25000"/>
                  </a:schemeClr>
                </a:solidFill>
                <a:effectLst>
                  <a:outerShdw blurRad="38100" dist="38100" dir="2700000" algn="tl">
                    <a:srgbClr val="000000">
                      <a:alpha val="43137"/>
                    </a:srgbClr>
                  </a:outerShdw>
                </a:effectLst>
                <a:latin typeface="Cooper Black" panose="0208090404030B020404" pitchFamily="18" charset="0"/>
                <a:sym typeface="Arial"/>
              </a:rPr>
              <a:t>SURAT </a:t>
            </a:r>
          </a:p>
          <a:p>
            <a:pPr algn="ctr">
              <a:buClr>
                <a:srgbClr val="000000"/>
              </a:buClr>
              <a:defRPr/>
            </a:pPr>
            <a:r>
              <a:rPr lang="id-ID" sz="3200" kern="0" dirty="0">
                <a:solidFill>
                  <a:schemeClr val="tx1">
                    <a:lumMod val="75000"/>
                    <a:lumOff val="25000"/>
                  </a:schemeClr>
                </a:solidFill>
                <a:effectLst>
                  <a:outerShdw blurRad="38100" dist="38100" dir="2700000" algn="tl">
                    <a:srgbClr val="000000">
                      <a:alpha val="43137"/>
                    </a:srgbClr>
                  </a:outerShdw>
                </a:effectLst>
                <a:latin typeface="Cooper Black" panose="0208090404030B020404" pitchFamily="18" charset="0"/>
                <a:sym typeface="Arial"/>
              </a:rPr>
              <a:t>KETERANGAN</a:t>
            </a:r>
          </a:p>
        </p:txBody>
      </p:sp>
      <p:cxnSp>
        <p:nvCxnSpPr>
          <p:cNvPr id="33" name="Elbow Connector 32"/>
          <p:cNvCxnSpPr>
            <a:stCxn id="12" idx="2"/>
            <a:endCxn id="24" idx="0"/>
          </p:cNvCxnSpPr>
          <p:nvPr/>
        </p:nvCxnSpPr>
        <p:spPr>
          <a:xfrm rot="16200000" flipH="1">
            <a:off x="8723314" y="2481263"/>
            <a:ext cx="3987800" cy="3254374"/>
          </a:xfrm>
          <a:prstGeom prst="bentConnector3">
            <a:avLst>
              <a:gd name="adj1" fmla="val 85359"/>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2" idx="2"/>
            <a:endCxn id="6" idx="0"/>
          </p:cNvCxnSpPr>
          <p:nvPr/>
        </p:nvCxnSpPr>
        <p:spPr>
          <a:xfrm rot="5400000">
            <a:off x="5168900" y="2159000"/>
            <a:ext cx="3965576" cy="3876676"/>
          </a:xfrm>
          <a:prstGeom prst="bentConnector3">
            <a:avLst>
              <a:gd name="adj1" fmla="val 85556"/>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2" idx="2"/>
            <a:endCxn id="8" idx="0"/>
          </p:cNvCxnSpPr>
          <p:nvPr/>
        </p:nvCxnSpPr>
        <p:spPr>
          <a:xfrm rot="16200000" flipH="1">
            <a:off x="9728201" y="1476377"/>
            <a:ext cx="1101726" cy="2378074"/>
          </a:xfrm>
          <a:prstGeom prst="bentConnector3">
            <a:avLst>
              <a:gd name="adj1" fmla="val 50000"/>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2" idx="2"/>
            <a:endCxn id="31" idx="0"/>
          </p:cNvCxnSpPr>
          <p:nvPr/>
        </p:nvCxnSpPr>
        <p:spPr>
          <a:xfrm rot="5400000">
            <a:off x="7404100" y="1574800"/>
            <a:ext cx="1146176" cy="2225676"/>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ight Triangle 18"/>
          <p:cNvSpPr/>
          <p:nvPr/>
        </p:nvSpPr>
        <p:spPr>
          <a:xfrm rot="16200000">
            <a:off x="16662402" y="8661401"/>
            <a:ext cx="1457324" cy="179387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en-US" sz="3600" kern="0" dirty="0">
              <a:sym typeface="Arial"/>
            </a:endParaRPr>
          </a:p>
        </p:txBody>
      </p:sp>
      <p:sp>
        <p:nvSpPr>
          <p:cNvPr id="20" name="Right Triangle 19"/>
          <p:cNvSpPr/>
          <p:nvPr/>
        </p:nvSpPr>
        <p:spPr>
          <a:xfrm>
            <a:off x="0" y="8829676"/>
            <a:ext cx="2720976" cy="145732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defRPr/>
            </a:pPr>
            <a:endParaRPr lang="id-ID" sz="2000" i="1" dirty="0">
              <a:latin typeface="Segoe Print" panose="02000600000000000000" pitchFamily="2" charset="0"/>
              <a:sym typeface="Arial"/>
            </a:endParaRPr>
          </a:p>
        </p:txBody>
      </p:sp>
      <p:sp>
        <p:nvSpPr>
          <p:cNvPr id="17" name="Freeform 11"/>
          <p:cNvSpPr/>
          <p:nvPr/>
        </p:nvSpPr>
        <p:spPr>
          <a:xfrm>
            <a:off x="12930248" y="5524500"/>
            <a:ext cx="5357753" cy="5591583"/>
          </a:xfrm>
          <a:custGeom>
            <a:avLst/>
            <a:gdLst/>
            <a:ahLst/>
            <a:cxnLst/>
            <a:rect l="l" t="t" r="r" b="b"/>
            <a:pathLst>
              <a:path w="5357753" h="5591583">
                <a:moveTo>
                  <a:pt x="0" y="0"/>
                </a:moveTo>
                <a:lnTo>
                  <a:pt x="5357752" y="0"/>
                </a:lnTo>
                <a:lnTo>
                  <a:pt x="5357752" y="5591583"/>
                </a:lnTo>
                <a:lnTo>
                  <a:pt x="0" y="5591583"/>
                </a:lnTo>
                <a:lnTo>
                  <a:pt x="0" y="0"/>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18" name="Rectangle 17"/>
          <p:cNvSpPr/>
          <p:nvPr/>
        </p:nvSpPr>
        <p:spPr>
          <a:xfrm>
            <a:off x="16987644" y="0"/>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126084517"/>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076700" y="2819401"/>
            <a:ext cx="10223500" cy="6127750"/>
          </a:xfrm>
          <a:prstGeom prst="rect">
            <a:avLst/>
          </a:prstGeom>
          <a:solidFill>
            <a:schemeClr val="bg2">
              <a:lumMod val="75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NOTULA</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DAFTAR HADIR</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REKOMENDASI</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RADIOGRAM</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SURAT KETERANGAN MELAKSANAKAN TUGAS</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KRIPTOGRAM</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SURAT PANGGILAN</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STTPP</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SERTIFIKAT</a:t>
            </a:r>
          </a:p>
          <a:p>
            <a:pPr marL="685800" indent="-685800">
              <a:buClr>
                <a:srgbClr val="000000"/>
              </a:buClr>
              <a:buFont typeface="+mj-lt"/>
              <a:buAutoNum type="arabicPeriod"/>
              <a:defRPr/>
            </a:pPr>
            <a:r>
              <a:rPr lang="id-ID" sz="3600" kern="0" dirty="0">
                <a:solidFill>
                  <a:srgbClr val="002060"/>
                </a:solidFill>
                <a:latin typeface="Cooper Black" panose="0208090404030B020404" pitchFamily="18" charset="0"/>
                <a:sym typeface="Arial"/>
              </a:rPr>
              <a:t>PIAGAM PENGHARGAAN</a:t>
            </a:r>
            <a:endParaRPr lang="id-ID" sz="3600" kern="0" dirty="0">
              <a:solidFill>
                <a:srgbClr val="002060"/>
              </a:solidFill>
              <a:effectLst>
                <a:outerShdw blurRad="38100" dist="38100" dir="2700000" algn="tl">
                  <a:srgbClr val="000000">
                    <a:alpha val="43137"/>
                  </a:srgbClr>
                </a:outerShdw>
              </a:effectLst>
              <a:latin typeface="Cooper Black" panose="0208090404030B020404" pitchFamily="18" charset="0"/>
              <a:sym typeface="Arial"/>
            </a:endParaRPr>
          </a:p>
        </p:txBody>
      </p:sp>
      <p:sp>
        <p:nvSpPr>
          <p:cNvPr id="21" name="Rectangle 20"/>
          <p:cNvSpPr/>
          <p:nvPr/>
        </p:nvSpPr>
        <p:spPr>
          <a:xfrm>
            <a:off x="4076700" y="739777"/>
            <a:ext cx="10223500" cy="1552574"/>
          </a:xfrm>
          <a:prstGeom prst="rect">
            <a:avLst/>
          </a:prstGeom>
          <a:solidFill>
            <a:schemeClr val="accent1">
              <a:lumMod val="40000"/>
              <a:lumOff val="6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5600" b="1" kern="0" dirty="0">
                <a:solidFill>
                  <a:srgbClr val="C00000"/>
                </a:solidFill>
                <a:effectLst>
                  <a:outerShdw blurRad="38100" dist="38100" dir="2700000" algn="tl">
                    <a:srgbClr val="000000">
                      <a:alpha val="43137"/>
                    </a:srgbClr>
                  </a:outerShdw>
                </a:effectLst>
                <a:latin typeface="Cooper Black" panose="0208090404030B020404" pitchFamily="18" charset="0"/>
                <a:sym typeface="Arial"/>
              </a:rPr>
              <a:t>4. NASKAH DINAS </a:t>
            </a:r>
            <a:r>
              <a:rPr lang="id-ID" sz="5600" b="1" i="1" kern="0" dirty="0">
                <a:solidFill>
                  <a:schemeClr val="accent6">
                    <a:lumMod val="50000"/>
                  </a:schemeClr>
                </a:solidFill>
                <a:effectLst>
                  <a:outerShdw blurRad="38100" dist="38100" dir="2700000" algn="tl">
                    <a:srgbClr val="000000">
                      <a:alpha val="43137"/>
                    </a:srgbClr>
                  </a:outerShdw>
                </a:effectLst>
                <a:latin typeface="Cooper Black" panose="0208090404030B020404" pitchFamily="18" charset="0"/>
                <a:sym typeface="Arial"/>
              </a:rPr>
              <a:t>LAINNYA</a:t>
            </a:r>
            <a:r>
              <a:rPr lang="id-ID" sz="5600" kern="0" dirty="0">
                <a:solidFill>
                  <a:srgbClr val="FFC000"/>
                </a:solidFill>
                <a:effectLst>
                  <a:outerShdw blurRad="38100" dist="38100" dir="2700000" algn="tl">
                    <a:srgbClr val="000000">
                      <a:alpha val="43137"/>
                    </a:srgbClr>
                  </a:outerShdw>
                </a:effectLst>
                <a:latin typeface="Cooper Black" panose="0208090404030B020404" pitchFamily="18" charset="0"/>
                <a:sym typeface="Arial"/>
              </a:rPr>
              <a:t> </a:t>
            </a:r>
          </a:p>
        </p:txBody>
      </p:sp>
      <p:sp>
        <p:nvSpPr>
          <p:cNvPr id="8" name="Right Triangle 7"/>
          <p:cNvSpPr/>
          <p:nvPr/>
        </p:nvSpPr>
        <p:spPr>
          <a:xfrm rot="16200000">
            <a:off x="16662402" y="8661401"/>
            <a:ext cx="1457324" cy="179387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en-US" sz="3600" kern="0" dirty="0">
              <a:sym typeface="Arial"/>
            </a:endParaRPr>
          </a:p>
        </p:txBody>
      </p:sp>
      <p:sp>
        <p:nvSpPr>
          <p:cNvPr id="9" name="Right Triangle 8"/>
          <p:cNvSpPr/>
          <p:nvPr/>
        </p:nvSpPr>
        <p:spPr>
          <a:xfrm>
            <a:off x="0" y="8829676"/>
            <a:ext cx="2720976" cy="145732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defRPr/>
            </a:pPr>
            <a:endParaRPr lang="id-ID" sz="2000" i="1" dirty="0">
              <a:latin typeface="Segoe Print" panose="02000600000000000000" pitchFamily="2" charset="0"/>
              <a:sym typeface="Arial"/>
            </a:endParaRPr>
          </a:p>
        </p:txBody>
      </p:sp>
      <p:sp>
        <p:nvSpPr>
          <p:cNvPr id="6" name="Rectangle 5"/>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163233967"/>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80250" y="1212850"/>
            <a:ext cx="10223500" cy="2873376"/>
          </a:xfrm>
          <a:prstGeom prst="rect">
            <a:avLst/>
          </a:prstGeom>
          <a:solidFill>
            <a:schemeClr val="accent3">
              <a:lumMod val="40000"/>
              <a:lumOff val="6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0000"/>
              </a:buClr>
              <a:defRPr/>
            </a:pPr>
            <a:r>
              <a:rPr lang="id-ID" sz="3600" kern="0" dirty="0">
                <a:solidFill>
                  <a:srgbClr val="002060"/>
                </a:solidFill>
                <a:latin typeface="Cooper Black" panose="0208090404030B020404" pitchFamily="18" charset="0"/>
                <a:sym typeface="Arial"/>
              </a:rPr>
              <a:t>Merupakan ND </a:t>
            </a:r>
            <a:r>
              <a:rPr lang="sv-SE" sz="3600" kern="0" dirty="0">
                <a:solidFill>
                  <a:srgbClr val="002060"/>
                </a:solidFill>
                <a:latin typeface="Cooper Black" panose="0208090404030B020404" pitchFamily="18" charset="0"/>
                <a:sym typeface="Arial"/>
              </a:rPr>
              <a:t>bawahan kepada atasan</a:t>
            </a:r>
            <a:r>
              <a:rPr lang="id-ID" sz="3600" kern="0" dirty="0">
                <a:solidFill>
                  <a:srgbClr val="002060"/>
                </a:solidFill>
                <a:latin typeface="Cooper Black" panose="0208090404030B020404" pitchFamily="18" charset="0"/>
                <a:sym typeface="Arial"/>
              </a:rPr>
              <a:t> </a:t>
            </a:r>
            <a:r>
              <a:rPr lang="it-IT" sz="3600" kern="0" dirty="0">
                <a:solidFill>
                  <a:srgbClr val="002060"/>
                </a:solidFill>
                <a:latin typeface="Cooper Black" panose="0208090404030B020404" pitchFamily="18" charset="0"/>
                <a:sym typeface="Arial"/>
              </a:rPr>
              <a:t>yang berisi informasi </a:t>
            </a:r>
            <a:r>
              <a:rPr lang="id-ID" sz="3600" kern="0" dirty="0">
                <a:solidFill>
                  <a:srgbClr val="002060"/>
                </a:solidFill>
                <a:latin typeface="Cooper Black" panose="0208090404030B020404" pitchFamily="18" charset="0"/>
                <a:sym typeface="Arial"/>
              </a:rPr>
              <a:t>dan</a:t>
            </a:r>
            <a:r>
              <a:rPr lang="it-IT" sz="3600" kern="0" dirty="0">
                <a:solidFill>
                  <a:srgbClr val="002060"/>
                </a:solidFill>
                <a:latin typeface="Cooper Black" panose="0208090404030B020404" pitchFamily="18" charset="0"/>
                <a:sym typeface="Arial"/>
              </a:rPr>
              <a:t> </a:t>
            </a:r>
            <a:r>
              <a:rPr lang="it-IT" sz="3600" kern="0" dirty="0" smtClean="0">
                <a:solidFill>
                  <a:srgbClr val="002060"/>
                </a:solidFill>
                <a:latin typeface="Cooper Black" panose="0208090404030B020404" pitchFamily="18" charset="0"/>
                <a:sym typeface="Arial"/>
              </a:rPr>
              <a:t>pertanggung</a:t>
            </a:r>
            <a:r>
              <a:rPr lang="id-ID" sz="3600" kern="0" dirty="0" smtClean="0">
                <a:solidFill>
                  <a:srgbClr val="002060"/>
                </a:solidFill>
                <a:latin typeface="Cooper Black" panose="0208090404030B020404" pitchFamily="18" charset="0"/>
                <a:sym typeface="Arial"/>
              </a:rPr>
              <a:t>-</a:t>
            </a:r>
            <a:r>
              <a:rPr lang="it-IT" sz="3600" kern="0" dirty="0" smtClean="0">
                <a:solidFill>
                  <a:srgbClr val="002060"/>
                </a:solidFill>
                <a:latin typeface="Cooper Black" panose="0208090404030B020404" pitchFamily="18" charset="0"/>
                <a:sym typeface="Arial"/>
              </a:rPr>
              <a:t>jawaban </a:t>
            </a:r>
            <a:r>
              <a:rPr lang="it-IT" sz="3600" kern="0" dirty="0">
                <a:solidFill>
                  <a:srgbClr val="002060"/>
                </a:solidFill>
                <a:latin typeface="Cooper Black" panose="0208090404030B020404" pitchFamily="18" charset="0"/>
                <a:sym typeface="Arial"/>
              </a:rPr>
              <a:t>tentang</a:t>
            </a:r>
            <a:r>
              <a:rPr lang="id-ID" sz="3600" kern="0" dirty="0">
                <a:solidFill>
                  <a:srgbClr val="002060"/>
                </a:solidFill>
                <a:latin typeface="Cooper Black" panose="0208090404030B020404" pitchFamily="18" charset="0"/>
                <a:sym typeface="Arial"/>
              </a:rPr>
              <a:t> Pelaksanaan tugas kedinasan</a:t>
            </a:r>
          </a:p>
        </p:txBody>
      </p:sp>
      <p:sp>
        <p:nvSpPr>
          <p:cNvPr id="8" name="Rectangle 7"/>
          <p:cNvSpPr/>
          <p:nvPr/>
        </p:nvSpPr>
        <p:spPr>
          <a:xfrm>
            <a:off x="1203326" y="1873250"/>
            <a:ext cx="5638800" cy="1552576"/>
          </a:xfrm>
          <a:prstGeom prst="rect">
            <a:avLst/>
          </a:prstGeom>
          <a:solidFill>
            <a:schemeClr val="accent1">
              <a:lumMod val="40000"/>
              <a:lumOff val="6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5600" kern="0" dirty="0">
                <a:solidFill>
                  <a:schemeClr val="accent4">
                    <a:lumMod val="50000"/>
                  </a:schemeClr>
                </a:solidFill>
                <a:effectLst>
                  <a:outerShdw blurRad="38100" dist="38100" dir="2700000" algn="tl">
                    <a:srgbClr val="000000">
                      <a:alpha val="43137"/>
                    </a:srgbClr>
                  </a:outerShdw>
                </a:effectLst>
                <a:latin typeface="Cooper Black" panose="0208090404030B020404" pitchFamily="18" charset="0"/>
                <a:sym typeface="Arial"/>
              </a:rPr>
              <a:t>6. LAPORAN</a:t>
            </a:r>
          </a:p>
        </p:txBody>
      </p:sp>
      <p:sp>
        <p:nvSpPr>
          <p:cNvPr id="9" name="Rectangle 8"/>
          <p:cNvSpPr/>
          <p:nvPr/>
        </p:nvSpPr>
        <p:spPr>
          <a:xfrm>
            <a:off x="7080250" y="6156327"/>
            <a:ext cx="10223500" cy="2873374"/>
          </a:xfrm>
          <a:prstGeom prst="rect">
            <a:avLst/>
          </a:prstGeom>
          <a:solidFill>
            <a:schemeClr val="accent4">
              <a:lumMod val="20000"/>
              <a:lumOff val="8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Clr>
                <a:srgbClr val="000000"/>
              </a:buClr>
              <a:defRPr/>
            </a:pPr>
            <a:r>
              <a:rPr lang="sv-SE" sz="4000" kern="0" dirty="0">
                <a:solidFill>
                  <a:srgbClr val="002060"/>
                </a:solidFill>
                <a:sym typeface="Arial"/>
              </a:rPr>
              <a:t>Merupakan </a:t>
            </a:r>
            <a:r>
              <a:rPr lang="id-ID" sz="4000" kern="0" dirty="0">
                <a:solidFill>
                  <a:srgbClr val="002060"/>
                </a:solidFill>
                <a:sym typeface="Arial"/>
              </a:rPr>
              <a:t>ND </a:t>
            </a:r>
            <a:r>
              <a:rPr lang="sv-SE" sz="4000" kern="0" dirty="0">
                <a:solidFill>
                  <a:srgbClr val="002060"/>
                </a:solidFill>
                <a:sym typeface="Arial"/>
              </a:rPr>
              <a:t>dari bawahan</a:t>
            </a:r>
            <a:r>
              <a:rPr lang="id-ID" sz="4000" kern="0" dirty="0">
                <a:solidFill>
                  <a:srgbClr val="002060"/>
                </a:solidFill>
                <a:sym typeface="Arial"/>
              </a:rPr>
              <a:t> Kepada atasan antara lain berisi analisis pertimbangan, Pendapat, dan saran-saran secara sistematis</a:t>
            </a:r>
            <a:endParaRPr lang="id-ID" sz="4000" kern="0" dirty="0">
              <a:solidFill>
                <a:srgbClr val="002060"/>
              </a:solidFill>
              <a:latin typeface="Cooper Black" panose="0208090404030B020404" pitchFamily="18" charset="0"/>
              <a:sym typeface="Arial"/>
            </a:endParaRPr>
          </a:p>
        </p:txBody>
      </p:sp>
      <p:sp>
        <p:nvSpPr>
          <p:cNvPr id="10" name="Rectangle 9"/>
          <p:cNvSpPr/>
          <p:nvPr/>
        </p:nvSpPr>
        <p:spPr>
          <a:xfrm>
            <a:off x="1203326" y="6816727"/>
            <a:ext cx="5638800" cy="1552574"/>
          </a:xfrm>
          <a:prstGeom prst="rect">
            <a:avLst/>
          </a:prstGeom>
          <a:solidFill>
            <a:schemeClr val="accent4">
              <a:lumMod val="40000"/>
              <a:lumOff val="60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r>
              <a:rPr lang="id-ID" sz="4800" kern="0" dirty="0">
                <a:solidFill>
                  <a:srgbClr val="002060"/>
                </a:solidFill>
                <a:effectLst>
                  <a:outerShdw blurRad="38100" dist="38100" dir="2700000" algn="tl">
                    <a:srgbClr val="000000">
                      <a:alpha val="43137"/>
                    </a:srgbClr>
                  </a:outerShdw>
                </a:effectLst>
                <a:latin typeface="Cooper Black" panose="0208090404030B020404" pitchFamily="18" charset="0"/>
                <a:sym typeface="Arial"/>
              </a:rPr>
              <a:t>7. TELAAH STAF</a:t>
            </a:r>
          </a:p>
        </p:txBody>
      </p:sp>
      <p:sp>
        <p:nvSpPr>
          <p:cNvPr id="38918" name="Title 1"/>
          <p:cNvSpPr txBox="1">
            <a:spLocks/>
          </p:cNvSpPr>
          <p:nvPr/>
        </p:nvSpPr>
        <p:spPr bwMode="auto">
          <a:xfrm>
            <a:off x="1003301" y="1"/>
            <a:ext cx="352742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buClr>
                <a:srgbClr val="FFFFFF"/>
              </a:buClr>
              <a:buSzPts val="6000"/>
              <a:buFont typeface="Ubuntu" charset="0"/>
              <a:buNone/>
            </a:pPr>
            <a:r>
              <a:rPr lang="en-US" altLang="id-ID" sz="2800" b="1">
                <a:solidFill>
                  <a:srgbClr val="FFFF00"/>
                </a:solidFill>
                <a:sym typeface="Ubuntu" charset="0"/>
              </a:rPr>
              <a:t>DINAS KEARSIPAN </a:t>
            </a:r>
            <a:br>
              <a:rPr lang="en-US" altLang="id-ID" sz="2800" b="1">
                <a:solidFill>
                  <a:srgbClr val="FFFF00"/>
                </a:solidFill>
                <a:sym typeface="Ubuntu" charset="0"/>
              </a:rPr>
            </a:br>
            <a:r>
              <a:rPr lang="en-US" altLang="id-ID" sz="2800" b="1">
                <a:solidFill>
                  <a:srgbClr val="FFFF00"/>
                </a:solidFill>
                <a:sym typeface="Ubuntu" charset="0"/>
              </a:rPr>
              <a:t>PROV.SUMSEL</a:t>
            </a:r>
          </a:p>
        </p:txBody>
      </p:sp>
      <p:pic>
        <p:nvPicPr>
          <p:cNvPr id="38919" name="Content Placeholde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7472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ight Triangle 12"/>
          <p:cNvSpPr/>
          <p:nvPr/>
        </p:nvSpPr>
        <p:spPr>
          <a:xfrm rot="16200000">
            <a:off x="16662402" y="8661401"/>
            <a:ext cx="1457324" cy="179387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defRPr/>
            </a:pPr>
            <a:endParaRPr lang="en-US" sz="3600" kern="0" dirty="0">
              <a:sym typeface="Arial"/>
            </a:endParaRPr>
          </a:p>
        </p:txBody>
      </p:sp>
      <p:sp>
        <p:nvSpPr>
          <p:cNvPr id="14" name="Right Triangle 13"/>
          <p:cNvSpPr/>
          <p:nvPr/>
        </p:nvSpPr>
        <p:spPr>
          <a:xfrm>
            <a:off x="0" y="8829676"/>
            <a:ext cx="2720976" cy="1457324"/>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buClr>
                <a:srgbClr val="000000"/>
              </a:buClr>
              <a:defRPr/>
            </a:pPr>
            <a:endParaRPr lang="id-ID" sz="2000" i="1" dirty="0">
              <a:latin typeface="Segoe Print" panose="02000600000000000000" pitchFamily="2" charset="0"/>
              <a:sym typeface="Arial"/>
            </a:endParaRPr>
          </a:p>
        </p:txBody>
      </p:sp>
      <p:sp>
        <p:nvSpPr>
          <p:cNvPr id="11" name="Rectangle 10"/>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419076235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Rectangle 5"/>
          <p:cNvSpPr/>
          <p:nvPr/>
        </p:nvSpPr>
        <p:spPr>
          <a:xfrm>
            <a:off x="2895600" y="2937450"/>
            <a:ext cx="13335000" cy="4339650"/>
          </a:xfrm>
          <a:prstGeom prst="rect">
            <a:avLst/>
          </a:prstGeom>
          <a:noFill/>
        </p:spPr>
        <p:txBody>
          <a:bodyPr wrap="square" lIns="91440" tIns="45720" rIns="91440" bIns="45720">
            <a:spAutoFit/>
          </a:bodyPr>
          <a:lstStyle/>
          <a:p>
            <a:pPr algn="ctr"/>
            <a:r>
              <a:rPr lang="id-ID" sz="13800" b="1" dirty="0" smtClean="0">
                <a:ln w="22225">
                  <a:solidFill>
                    <a:schemeClr val="accent2"/>
                  </a:solidFill>
                  <a:prstDash val="solid"/>
                </a:ln>
                <a:solidFill>
                  <a:srgbClr val="C00000"/>
                </a:solidFill>
                <a:effectLst>
                  <a:reflection blurRad="6350" stA="60000" endA="900" endPos="58000" dir="5400000" sy="-100000" algn="bl" rotWithShape="0"/>
                </a:effectLst>
                <a:latin typeface="Arial Rounded MT Bold" panose="020F0704030504030204" pitchFamily="34" charset="0"/>
              </a:rPr>
              <a:t>KLASIFIKASI </a:t>
            </a:r>
          </a:p>
          <a:p>
            <a:pPr algn="ctr"/>
            <a:r>
              <a:rPr lang="id-ID" sz="13800" b="1" dirty="0" smtClean="0">
                <a:ln w="22225">
                  <a:solidFill>
                    <a:schemeClr val="accent2"/>
                  </a:solidFill>
                  <a:prstDash val="solid"/>
                </a:ln>
                <a:solidFill>
                  <a:srgbClr val="C00000"/>
                </a:solidFill>
                <a:effectLst>
                  <a:reflection blurRad="6350" stA="60000" endA="900" endPos="58000" dir="5400000" sy="-100000" algn="bl" rotWithShape="0"/>
                </a:effectLst>
                <a:latin typeface="Arial Rounded MT Bold" panose="020F0704030504030204" pitchFamily="34" charset="0"/>
              </a:rPr>
              <a:t>ARSIP</a:t>
            </a:r>
            <a:endParaRPr lang="en-US" sz="13800" b="1" dirty="0">
              <a:ln w="22225">
                <a:solidFill>
                  <a:schemeClr val="accent2"/>
                </a:solidFill>
                <a:prstDash val="solid"/>
              </a:ln>
              <a:solidFill>
                <a:srgbClr val="C00000"/>
              </a:solidFill>
              <a:effectLst>
                <a:reflection blurRad="6350" stA="60000" endA="900" endPos="58000" dir="5400000" sy="-100000" algn="bl" rotWithShape="0"/>
              </a:effectLst>
              <a:latin typeface="Arial Rounded MT Bold" panose="020F07040305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29"/>
            <a:ext cx="3984171" cy="39841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4233" y="6896101"/>
            <a:ext cx="5703768" cy="3390900"/>
          </a:xfrm>
          <a:prstGeom prst="rect">
            <a:avLst/>
          </a:prstGeom>
        </p:spPr>
      </p:pic>
      <p:sp>
        <p:nvSpPr>
          <p:cNvPr id="5" name="Rectangle 4"/>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156896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03614"/>
            <a:ext cx="18288000" cy="10287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3200" dirty="0">
              <a:solidFill>
                <a:srgbClr val="002060"/>
              </a:solidFill>
              <a:latin typeface="Arial Rounded MT Bold" panose="020F0704030504030204" pitchFamily="34" charset="0"/>
            </a:endParaRPr>
          </a:p>
        </p:txBody>
      </p:sp>
      <p:sp>
        <p:nvSpPr>
          <p:cNvPr id="5" name="Rectangle 4"/>
          <p:cNvSpPr/>
          <p:nvPr/>
        </p:nvSpPr>
        <p:spPr>
          <a:xfrm>
            <a:off x="0" y="-21772"/>
            <a:ext cx="18288000" cy="170905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4419600" y="114300"/>
            <a:ext cx="9525000" cy="1569660"/>
          </a:xfrm>
          <a:prstGeom prst="rect">
            <a:avLst/>
          </a:prstGeom>
          <a:noFill/>
        </p:spPr>
        <p:txBody>
          <a:bodyPr wrap="square" lIns="91440" tIns="45720" rIns="91440" bIns="45720">
            <a:spAutoFit/>
          </a:bodyPr>
          <a:lstStyle/>
          <a:p>
            <a:pPr algn="ctr"/>
            <a:r>
              <a:rPr lang="id-ID" sz="9600" b="1" dirty="0" smtClean="0">
                <a:ln w="22225">
                  <a:solidFill>
                    <a:schemeClr val="accent2"/>
                  </a:solidFill>
                  <a:prstDash val="solid"/>
                </a:ln>
                <a:solidFill>
                  <a:sysClr val="windowText" lastClr="000000"/>
                </a:solidFill>
                <a:effectLst>
                  <a:reflection blurRad="6350" stA="60000" endA="900" endPos="58000" dir="5400000" sy="-100000" algn="bl" rotWithShape="0"/>
                </a:effectLst>
              </a:rPr>
              <a:t>KLASIFIKASI ARSIP</a:t>
            </a:r>
            <a:endParaRPr lang="en-US" sz="9600" b="1" dirty="0">
              <a:ln w="22225">
                <a:solidFill>
                  <a:schemeClr val="accent2"/>
                </a:solidFill>
                <a:prstDash val="solid"/>
              </a:ln>
              <a:solidFill>
                <a:sysClr val="windowText" lastClr="000000"/>
              </a:solidFill>
              <a:effectLst>
                <a:reflection blurRad="6350" stA="60000" endA="900" endPos="58000" dir="5400000" sy="-100000" algn="bl" rotWithShape="0"/>
              </a:effectLst>
            </a:endParaRPr>
          </a:p>
        </p:txBody>
      </p:sp>
      <p:sp>
        <p:nvSpPr>
          <p:cNvPr id="2" name="Rectangle 1"/>
          <p:cNvSpPr/>
          <p:nvPr/>
        </p:nvSpPr>
        <p:spPr>
          <a:xfrm>
            <a:off x="228600" y="2347734"/>
            <a:ext cx="17373600" cy="8217634"/>
          </a:xfrm>
          <a:prstGeom prst="rect">
            <a:avLst/>
          </a:prstGeom>
        </p:spPr>
        <p:txBody>
          <a:bodyPr wrap="square">
            <a:spAutoFit/>
          </a:bodyPr>
          <a:lstStyle/>
          <a:p>
            <a:pPr marL="1077913" indent="-711200" algn="just">
              <a:buFont typeface="Wingdings" panose="05000000000000000000" pitchFamily="2" charset="2"/>
              <a:buChar char="q"/>
            </a:pPr>
            <a:r>
              <a:rPr lang="en-US" sz="4000" dirty="0" err="1">
                <a:solidFill>
                  <a:srgbClr val="C00000"/>
                </a:solidFill>
                <a:latin typeface="Arial Rounded MT Bold" panose="020F0704030504030204" pitchFamily="34" charset="0"/>
              </a:rPr>
              <a:t>Klasifikasi</a:t>
            </a:r>
            <a:r>
              <a:rPr lang="en-US" sz="4000" dirty="0">
                <a:solidFill>
                  <a:srgbClr val="C00000"/>
                </a:solidFill>
                <a:latin typeface="Arial Rounded MT Bold" panose="020F0704030504030204" pitchFamily="34" charset="0"/>
              </a:rPr>
              <a:t>  Arsip</a:t>
            </a:r>
            <a:r>
              <a:rPr lang="en-US" sz="4000" dirty="0">
                <a:solidFill>
                  <a:srgbClr val="002060"/>
                </a:solidFill>
                <a:latin typeface="Arial Rounded MT Bold" panose="020F0704030504030204" pitchFamily="34" charset="0"/>
              </a:rPr>
              <a:t> </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adalah</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pola</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pengaturan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arsip</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secara</a:t>
            </a:r>
            <a:r>
              <a:rPr lang="en-US" sz="3600" dirty="0">
                <a:solidFill>
                  <a:srgbClr val="002060"/>
                </a:solidFill>
                <a:latin typeface="Arial Rounded MT Bold" panose="020F0704030504030204" pitchFamily="34" charset="0"/>
              </a:rPr>
              <a:t> </a:t>
            </a:r>
            <a:r>
              <a:rPr lang="en-US" sz="3600" dirty="0" err="1" smtClean="0">
                <a:solidFill>
                  <a:srgbClr val="002060"/>
                </a:solidFill>
                <a:latin typeface="Arial Rounded MT Bold" panose="020F0704030504030204" pitchFamily="34" charset="0"/>
              </a:rPr>
              <a:t>berjenjang</a:t>
            </a:r>
            <a:r>
              <a:rPr lang="id-ID" sz="3600" dirty="0" smtClean="0">
                <a:solidFill>
                  <a:srgbClr val="002060"/>
                </a:solidFill>
                <a:latin typeface="Arial Rounded MT Bold" panose="020F0704030504030204" pitchFamily="34" charset="0"/>
              </a:rPr>
              <a:t> </a:t>
            </a:r>
            <a:r>
              <a:rPr lang="en-US" sz="3600" dirty="0" err="1" smtClean="0">
                <a:solidFill>
                  <a:srgbClr val="002060"/>
                </a:solidFill>
                <a:latin typeface="Arial Rounded MT Bold" panose="020F0704030504030204" pitchFamily="34" charset="0"/>
              </a:rPr>
              <a:t>dari</a:t>
            </a:r>
            <a:r>
              <a:rPr lang="en-US" sz="3600" dirty="0" smtClean="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hasil</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pelaksanaan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fungsi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tugas</a:t>
            </a:r>
            <a:r>
              <a:rPr lang="id-ID"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instansi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menjadi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beberapa</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kategori</a:t>
            </a:r>
            <a:r>
              <a:rPr lang="en-US" sz="3600" dirty="0">
                <a:solidFill>
                  <a:srgbClr val="002060"/>
                </a:solidFill>
                <a:latin typeface="Arial Rounded MT Bold" panose="020F0704030504030204" pitchFamily="34" charset="0"/>
              </a:rPr>
              <a:t>   unit   </a:t>
            </a:r>
            <a:r>
              <a:rPr lang="en-US" sz="3600" dirty="0" err="1">
                <a:solidFill>
                  <a:srgbClr val="002060"/>
                </a:solidFill>
                <a:latin typeface="Arial Rounded MT Bold" panose="020F0704030504030204" pitchFamily="34" charset="0"/>
              </a:rPr>
              <a:t>informasi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kearsipan</a:t>
            </a:r>
            <a:r>
              <a:rPr lang="en-US" sz="3600" dirty="0" smtClean="0">
                <a:solidFill>
                  <a:srgbClr val="002060"/>
                </a:solidFill>
                <a:latin typeface="Arial Rounded MT Bold" panose="020F0704030504030204" pitchFamily="34" charset="0"/>
              </a:rPr>
              <a:t>.</a:t>
            </a:r>
            <a:endParaRPr lang="id-ID" sz="3600" dirty="0" smtClean="0">
              <a:solidFill>
                <a:srgbClr val="002060"/>
              </a:solidFill>
              <a:latin typeface="Arial Rounded MT Bold" panose="020F0704030504030204" pitchFamily="34" charset="0"/>
            </a:endParaRPr>
          </a:p>
          <a:p>
            <a:pPr marL="1077913" indent="-711200" algn="just"/>
            <a:endParaRPr lang="id-ID" sz="2400" dirty="0">
              <a:solidFill>
                <a:srgbClr val="002060"/>
              </a:solidFill>
              <a:latin typeface="Arial Rounded MT Bold" panose="020F0704030504030204" pitchFamily="34" charset="0"/>
            </a:endParaRPr>
          </a:p>
          <a:p>
            <a:pPr marL="1077913" indent="-711200" algn="just">
              <a:buFont typeface="Wingdings" panose="05000000000000000000" pitchFamily="2" charset="2"/>
              <a:buChar char="q"/>
            </a:pPr>
            <a:r>
              <a:rPr lang="en-US" sz="4000" dirty="0" err="1">
                <a:solidFill>
                  <a:srgbClr val="C00000"/>
                </a:solidFill>
                <a:latin typeface="Arial Rounded MT Bold" panose="020F0704030504030204" pitchFamily="34" charset="0"/>
              </a:rPr>
              <a:t>Kode</a:t>
            </a:r>
            <a:r>
              <a:rPr lang="en-US" sz="4000" dirty="0">
                <a:solidFill>
                  <a:srgbClr val="C00000"/>
                </a:solidFill>
                <a:latin typeface="Arial Rounded MT Bold" panose="020F0704030504030204" pitchFamily="34" charset="0"/>
              </a:rPr>
              <a:t> </a:t>
            </a:r>
            <a:r>
              <a:rPr lang="en-US" sz="4000" dirty="0" err="1">
                <a:solidFill>
                  <a:srgbClr val="C00000"/>
                </a:solidFill>
                <a:latin typeface="Arial Rounded MT Bold" panose="020F0704030504030204" pitchFamily="34" charset="0"/>
              </a:rPr>
              <a:t>Klasifikasi</a:t>
            </a:r>
            <a:r>
              <a:rPr lang="en-US" sz="4000" dirty="0">
                <a:solidFill>
                  <a:srgbClr val="C00000"/>
                </a:solidFill>
                <a:latin typeface="Arial Rounded MT Bold" panose="020F0704030504030204" pitchFamily="34" charset="0"/>
              </a:rPr>
              <a:t> Arsip</a:t>
            </a:r>
            <a:r>
              <a:rPr lang="en-US" sz="3600" dirty="0">
                <a:solidFill>
                  <a:srgbClr val="C0000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adalah</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simbol</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atau</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tanda</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pengenal</a:t>
            </a:r>
            <a:r>
              <a:rPr lang="id-ID"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suatu</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struktur</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fungsi</a:t>
            </a:r>
            <a:r>
              <a:rPr lang="en-US" sz="3600" dirty="0">
                <a:solidFill>
                  <a:srgbClr val="002060"/>
                </a:solidFill>
                <a:latin typeface="Arial Rounded MT Bold" panose="020F0704030504030204" pitchFamily="34" charset="0"/>
              </a:rPr>
              <a:t> yang </a:t>
            </a:r>
            <a:r>
              <a:rPr lang="en-US" sz="3600" dirty="0" err="1">
                <a:solidFill>
                  <a:srgbClr val="002060"/>
                </a:solidFill>
                <a:latin typeface="Arial Rounded MT Bold" panose="020F0704030504030204" pitchFamily="34" charset="0"/>
              </a:rPr>
              <a:t>digunakan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untuk</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membantu</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menyusun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tata</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letak</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identitas</a:t>
            </a:r>
            <a:r>
              <a:rPr lang="en-US" sz="3600" dirty="0">
                <a:solidFill>
                  <a:srgbClr val="002060"/>
                </a:solidFill>
                <a:latin typeface="Arial Rounded MT Bold" panose="020F0704030504030204" pitchFamily="34" charset="0"/>
              </a:rPr>
              <a:t> Arsip</a:t>
            </a:r>
            <a:r>
              <a:rPr lang="en-US" sz="3600" dirty="0" smtClean="0">
                <a:solidFill>
                  <a:srgbClr val="002060"/>
                </a:solidFill>
                <a:latin typeface="Arial Rounded MT Bold" panose="020F0704030504030204" pitchFamily="34" charset="0"/>
              </a:rPr>
              <a:t>.</a:t>
            </a:r>
            <a:endParaRPr lang="id-ID" sz="3600" dirty="0" smtClean="0">
              <a:solidFill>
                <a:srgbClr val="002060"/>
              </a:solidFill>
              <a:latin typeface="Arial Rounded MT Bold" panose="020F0704030504030204" pitchFamily="34" charset="0"/>
            </a:endParaRPr>
          </a:p>
          <a:p>
            <a:pPr marL="1077913" indent="-711200" algn="just"/>
            <a:endParaRPr lang="id-ID" dirty="0">
              <a:solidFill>
                <a:srgbClr val="002060"/>
              </a:solidFill>
              <a:latin typeface="Arial Rounded MT Bold" panose="020F0704030504030204" pitchFamily="34" charset="0"/>
            </a:endParaRPr>
          </a:p>
          <a:p>
            <a:pPr marL="1077913" indent="-711200" algn="just">
              <a:buFont typeface="Wingdings" panose="05000000000000000000" pitchFamily="2" charset="2"/>
              <a:buChar char="q"/>
            </a:pPr>
            <a:r>
              <a:rPr lang="id-ID" sz="4000" dirty="0" smtClean="0">
                <a:solidFill>
                  <a:srgbClr val="C00000"/>
                </a:solidFill>
                <a:latin typeface="Arial Rounded MT Bold" panose="020F0704030504030204" pitchFamily="34" charset="0"/>
              </a:rPr>
              <a:t>Tujuan Klasifikasi Arsip</a:t>
            </a:r>
            <a:r>
              <a:rPr lang="id-ID" sz="4000" dirty="0" smtClean="0">
                <a:solidFill>
                  <a:srgbClr val="002060"/>
                </a:solidFill>
                <a:latin typeface="Arial Rounded MT Bold" panose="020F0704030504030204" pitchFamily="34" charset="0"/>
              </a:rPr>
              <a:t> </a:t>
            </a:r>
            <a:r>
              <a:rPr lang="id-ID" sz="3600" dirty="0" smtClean="0">
                <a:solidFill>
                  <a:srgbClr val="002060"/>
                </a:solidFill>
                <a:latin typeface="Arial Rounded MT Bold" panose="020F0704030504030204" pitchFamily="34" charset="0"/>
              </a:rPr>
              <a:t>adalah </a:t>
            </a:r>
            <a:r>
              <a:rPr lang="id-ID" sz="3600" dirty="0">
                <a:solidFill>
                  <a:srgbClr val="C00000"/>
                </a:solidFill>
                <a:latin typeface="Arial Rounded MT Bold" panose="020F0704030504030204" pitchFamily="34" charset="0"/>
              </a:rPr>
              <a:t>1) </a:t>
            </a:r>
            <a:r>
              <a:rPr lang="en-US" sz="3600" dirty="0" err="1">
                <a:solidFill>
                  <a:srgbClr val="002060"/>
                </a:solidFill>
                <a:latin typeface="Arial Rounded MT Bold" panose="020F0704030504030204" pitchFamily="34" charset="0"/>
              </a:rPr>
              <a:t>untuk</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menciptakan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keseragaman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penggunaan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Kode</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Klasifikasi</a:t>
            </a:r>
            <a:r>
              <a:rPr lang="en-US" sz="3600" dirty="0">
                <a:solidFill>
                  <a:srgbClr val="002060"/>
                </a:solidFill>
                <a:latin typeface="Arial Rounded MT Bold" panose="020F0704030504030204" pitchFamily="34" charset="0"/>
              </a:rPr>
              <a:t> Arsip </a:t>
            </a:r>
            <a:r>
              <a:rPr lang="en-US" sz="3600" dirty="0" err="1">
                <a:solidFill>
                  <a:srgbClr val="002060"/>
                </a:solidFill>
                <a:latin typeface="Arial Rounded MT Bold" panose="020F0704030504030204" pitchFamily="34" charset="0"/>
              </a:rPr>
              <a:t>dalam</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pengelolaan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arsip</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dinamis</a:t>
            </a:r>
            <a:r>
              <a:rPr lang="id-ID" sz="3600" dirty="0">
                <a:solidFill>
                  <a:srgbClr val="002060"/>
                </a:solidFill>
                <a:latin typeface="Arial Rounded MT Bold" panose="020F0704030504030204" pitchFamily="34" charset="0"/>
              </a:rPr>
              <a:t>, </a:t>
            </a:r>
            <a:r>
              <a:rPr lang="id-ID" sz="3600" dirty="0">
                <a:solidFill>
                  <a:srgbClr val="C00000"/>
                </a:solidFill>
                <a:latin typeface="Arial Rounded MT Bold" panose="020F0704030504030204" pitchFamily="34" charset="0"/>
              </a:rPr>
              <a:t>2</a:t>
            </a:r>
            <a:r>
              <a:rPr lang="id-ID" sz="3600" dirty="0" smtClean="0">
                <a:solidFill>
                  <a:srgbClr val="C00000"/>
                </a:solidFill>
                <a:latin typeface="Arial Rounded MT Bold" panose="020F0704030504030204" pitchFamily="34" charset="0"/>
              </a:rPr>
              <a:t>)</a:t>
            </a:r>
            <a:r>
              <a:rPr lang="id-ID" sz="3600" dirty="0" smtClean="0">
                <a:solidFill>
                  <a:srgbClr val="002060"/>
                </a:solidFill>
                <a:latin typeface="Arial Rounded MT Bold" panose="020F0704030504030204" pitchFamily="34" charset="0"/>
              </a:rPr>
              <a:t> </a:t>
            </a:r>
            <a:r>
              <a:rPr lang="en-US" sz="3600" dirty="0" err="1" smtClean="0">
                <a:solidFill>
                  <a:srgbClr val="002060"/>
                </a:solidFill>
                <a:latin typeface="Arial Rounded MT Bold" panose="020F0704030504030204" pitchFamily="34" charset="0"/>
              </a:rPr>
              <a:t>untuk</a:t>
            </a:r>
            <a:r>
              <a:rPr lang="en-US" sz="3600" dirty="0" smtClean="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sinkronisasi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informasi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kearsipan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antara</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Kementerian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Pemerintah</a:t>
            </a:r>
            <a:r>
              <a:rPr lang="en-US" sz="3600" dirty="0">
                <a:solidFill>
                  <a:srgbClr val="002060"/>
                </a:solidFill>
                <a:latin typeface="Arial Rounded MT Bold" panose="020F0704030504030204" pitchFamily="34" charset="0"/>
              </a:rPr>
              <a:t> Daerah </a:t>
            </a:r>
            <a:r>
              <a:rPr lang="en-US" sz="3600" dirty="0" err="1">
                <a:solidFill>
                  <a:srgbClr val="002060"/>
                </a:solidFill>
                <a:latin typeface="Arial Rounded MT Bold" panose="020F0704030504030204" pitchFamily="34" charset="0"/>
              </a:rPr>
              <a:t>dalam</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implementasi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sistem</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pemerintahan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berbasis</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elektronik</a:t>
            </a:r>
            <a:r>
              <a:rPr lang="id-ID" sz="3600" dirty="0">
                <a:solidFill>
                  <a:srgbClr val="002060"/>
                </a:solidFill>
                <a:latin typeface="Arial Rounded MT Bold" panose="020F0704030504030204" pitchFamily="34" charset="0"/>
              </a:rPr>
              <a:t>, dan </a:t>
            </a:r>
            <a:r>
              <a:rPr lang="id-ID" sz="3600" dirty="0">
                <a:solidFill>
                  <a:srgbClr val="C00000"/>
                </a:solidFill>
                <a:latin typeface="Arial Rounded MT Bold" panose="020F0704030504030204" pitchFamily="34" charset="0"/>
              </a:rPr>
              <a:t>3</a:t>
            </a:r>
            <a:r>
              <a:rPr lang="id-ID"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mewujudkan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tertib</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arsip</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sesuai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dengan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tugas</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fungsi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kegiatan</a:t>
            </a:r>
            <a:r>
              <a:rPr lang="en-US" sz="3600" dirty="0">
                <a:solidFill>
                  <a:srgbClr val="002060"/>
                </a:solidFill>
                <a:latin typeface="Arial Rounded MT Bold" panose="020F0704030504030204" pitchFamily="34" charset="0"/>
              </a:rPr>
              <a:t> di </a:t>
            </a:r>
            <a:r>
              <a:rPr lang="en-US" sz="3600" dirty="0" err="1">
                <a:solidFill>
                  <a:srgbClr val="002060"/>
                </a:solidFill>
                <a:latin typeface="Arial Rounded MT Bold" panose="020F0704030504030204" pitchFamily="34" charset="0"/>
              </a:rPr>
              <a:t>Kementerian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Pemerintah</a:t>
            </a:r>
            <a:r>
              <a:rPr lang="en-US" sz="3600" dirty="0">
                <a:solidFill>
                  <a:srgbClr val="002060"/>
                </a:solidFill>
                <a:latin typeface="Arial Rounded MT Bold" panose="020F0704030504030204" pitchFamily="34" charset="0"/>
              </a:rPr>
              <a:t> Daerah</a:t>
            </a:r>
            <a:r>
              <a:rPr lang="id-ID" sz="3600" dirty="0">
                <a:solidFill>
                  <a:srgbClr val="002060"/>
                </a:solidFill>
                <a:latin typeface="Arial Rounded MT Bold" panose="020F0704030504030204" pitchFamily="34" charset="0"/>
              </a:rPr>
              <a:t>, serta </a:t>
            </a:r>
            <a:r>
              <a:rPr lang="id-ID" sz="3600" dirty="0">
                <a:solidFill>
                  <a:srgbClr val="C00000"/>
                </a:solidFill>
                <a:latin typeface="Arial Rounded MT Bold" panose="020F0704030504030204" pitchFamily="34" charset="0"/>
              </a:rPr>
              <a:t>4</a:t>
            </a:r>
            <a:r>
              <a:rPr lang="id-ID" sz="3600" dirty="0" smtClean="0">
                <a:solidFill>
                  <a:srgbClr val="C00000"/>
                </a:solidFill>
                <a:latin typeface="Arial Rounded MT Bold" panose="020F0704030504030204" pitchFamily="34" charset="0"/>
              </a:rPr>
              <a:t>) </a:t>
            </a:r>
            <a:r>
              <a:rPr lang="en-US" sz="3600" dirty="0" err="1" smtClean="0">
                <a:solidFill>
                  <a:srgbClr val="002060"/>
                </a:solidFill>
                <a:latin typeface="Arial Rounded MT Bold" panose="020F0704030504030204" pitchFamily="34" charset="0"/>
              </a:rPr>
              <a:t>menunjang</a:t>
            </a:r>
            <a:r>
              <a:rPr lang="en-US" sz="3600" dirty="0" smtClean="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kelancaran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penataan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berkas</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dalam</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penemuan</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kembali</a:t>
            </a:r>
            <a:r>
              <a:rPr lang="en-US" sz="3600" dirty="0">
                <a:solidFill>
                  <a:srgbClr val="002060"/>
                </a:solidFill>
                <a:latin typeface="Arial Rounded MT Bold" panose="020F0704030504030204" pitchFamily="34" charset="0"/>
              </a:rPr>
              <a:t> </a:t>
            </a:r>
            <a:r>
              <a:rPr lang="en-US" sz="3600" dirty="0" err="1">
                <a:solidFill>
                  <a:srgbClr val="002060"/>
                </a:solidFill>
                <a:latin typeface="Arial Rounded MT Bold" panose="020F0704030504030204" pitchFamily="34" charset="0"/>
              </a:rPr>
              <a:t>arsip</a:t>
            </a:r>
            <a:r>
              <a:rPr lang="en-US" sz="3600" dirty="0">
                <a:solidFill>
                  <a:srgbClr val="002060"/>
                </a:solidFill>
                <a:latin typeface="Arial Rounded MT Bold" panose="020F0704030504030204" pitchFamily="34" charset="0"/>
              </a:rPr>
              <a:t>.</a:t>
            </a:r>
            <a:endParaRPr lang="id-ID" sz="3600" dirty="0">
              <a:solidFill>
                <a:srgbClr val="002060"/>
              </a:solidFill>
              <a:latin typeface="Arial Rounded MT Bold" panose="020F0704030504030204" pitchFamily="34" charset="0"/>
            </a:endParaRPr>
          </a:p>
        </p:txBody>
      </p:sp>
      <p:sp>
        <p:nvSpPr>
          <p:cNvPr id="4" name="Rectangle 3"/>
          <p:cNvSpPr/>
          <p:nvPr/>
        </p:nvSpPr>
        <p:spPr>
          <a:xfrm rot="19847429">
            <a:off x="5615286" y="1528586"/>
            <a:ext cx="2614052" cy="584775"/>
          </a:xfrm>
          <a:prstGeom prst="rect">
            <a:avLst/>
          </a:prstGeom>
        </p:spPr>
        <p:txBody>
          <a:bodyPr wrap="square">
            <a:spAutoFit/>
          </a:bodyPr>
          <a:lstStyle/>
          <a:p>
            <a:pPr algn="ctr"/>
            <a:r>
              <a:rPr lang="id-ID" sz="3200" dirty="0" smtClean="0">
                <a:solidFill>
                  <a:srgbClr val="FFFF00"/>
                </a:solidFill>
                <a:latin typeface="Arial Rounded MT Bold" panose="020F0704030504030204" pitchFamily="34" charset="0"/>
              </a:rPr>
              <a:t>pengertian</a:t>
            </a:r>
            <a:endParaRPr lang="id-ID" sz="3200" dirty="0">
              <a:solidFill>
                <a:srgbClr val="FFFF00"/>
              </a:solidFill>
            </a:endParaRPr>
          </a:p>
        </p:txBody>
      </p:sp>
      <p:sp>
        <p:nvSpPr>
          <p:cNvPr id="8" name="Rectangle 7"/>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3020392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6705599" y="1176560"/>
            <a:ext cx="11189137" cy="8273587"/>
            <a:chOff x="-1" y="-677075"/>
            <a:chExt cx="11456630" cy="11031454"/>
          </a:xfrm>
        </p:grpSpPr>
        <p:sp>
          <p:nvSpPr>
            <p:cNvPr id="3" name="TextBox 3"/>
            <p:cNvSpPr txBox="1"/>
            <p:nvPr/>
          </p:nvSpPr>
          <p:spPr>
            <a:xfrm>
              <a:off x="435860" y="-677075"/>
              <a:ext cx="10584907" cy="1659345"/>
            </a:xfrm>
            <a:prstGeom prst="rect">
              <a:avLst/>
            </a:prstGeom>
          </p:spPr>
          <p:txBody>
            <a:bodyPr wrap="square" lIns="0" tIns="0" rIns="0" bIns="0" rtlCol="0" anchor="t">
              <a:spAutoFit/>
            </a:bodyPr>
            <a:lstStyle/>
            <a:p>
              <a:pPr algn="ctr">
                <a:lnSpc>
                  <a:spcPts val="9719"/>
                </a:lnSpc>
              </a:pPr>
              <a:r>
                <a:rPr lang="id-ID" sz="8099" dirty="0" smtClean="0">
                  <a:solidFill>
                    <a:schemeClr val="accent6">
                      <a:lumMod val="75000"/>
                    </a:schemeClr>
                  </a:solidFill>
                  <a:effectLst>
                    <a:outerShdw blurRad="38100" dist="38100" dir="2700000" algn="tl">
                      <a:srgbClr val="000000">
                        <a:alpha val="43137"/>
                      </a:srgbClr>
                    </a:outerShdw>
                  </a:effectLst>
                  <a:latin typeface="Josefin Sans Bold"/>
                </a:rPr>
                <a:t>POKOK BAHASAN</a:t>
              </a:r>
              <a:endParaRPr lang="en-US" sz="8099" dirty="0">
                <a:solidFill>
                  <a:schemeClr val="accent6">
                    <a:lumMod val="75000"/>
                  </a:schemeClr>
                </a:solidFill>
                <a:effectLst>
                  <a:outerShdw blurRad="38100" dist="38100" dir="2700000" algn="tl">
                    <a:srgbClr val="000000">
                      <a:alpha val="43137"/>
                    </a:srgbClr>
                  </a:outerShdw>
                </a:effectLst>
                <a:latin typeface="Josefin Sans Bold"/>
              </a:endParaRPr>
            </a:p>
          </p:txBody>
        </p:sp>
        <p:sp>
          <p:nvSpPr>
            <p:cNvPr id="4" name="TextBox 4"/>
            <p:cNvSpPr txBox="1"/>
            <p:nvPr/>
          </p:nvSpPr>
          <p:spPr>
            <a:xfrm>
              <a:off x="624173" y="1222970"/>
              <a:ext cx="10584906" cy="1477329"/>
            </a:xfrm>
            <a:prstGeom prst="rect">
              <a:avLst/>
            </a:prstGeom>
          </p:spPr>
          <p:txBody>
            <a:bodyPr wrap="square" lIns="0" tIns="0" rIns="0" bIns="0" rtlCol="0" anchor="t">
              <a:spAutoFit/>
            </a:bodyPr>
            <a:lstStyle/>
            <a:p>
              <a:pPr algn="ctr"/>
              <a:r>
                <a:rPr lang="id-ID" sz="3600" b="1" spc="347" dirty="0" smtClean="0">
                  <a:solidFill>
                    <a:srgbClr val="FFFF00"/>
                  </a:solidFill>
                  <a:effectLst>
                    <a:outerShdw blurRad="38100" dist="38100" dir="2700000" algn="tl">
                      <a:srgbClr val="000000">
                        <a:alpha val="43137"/>
                      </a:srgbClr>
                    </a:outerShdw>
                  </a:effectLst>
                  <a:latin typeface="Maiandra GD" panose="020E0502030308020204" pitchFamily="34" charset="0"/>
                </a:rPr>
                <a:t>INSTRUMEN PENGELOLAAN ARSIP </a:t>
              </a:r>
            </a:p>
            <a:p>
              <a:pPr algn="ctr"/>
              <a:r>
                <a:rPr lang="id-ID" sz="3600" b="1" spc="347" dirty="0" smtClean="0">
                  <a:solidFill>
                    <a:srgbClr val="FFFF00"/>
                  </a:solidFill>
                  <a:effectLst>
                    <a:outerShdw blurRad="38100" dist="38100" dir="2700000" algn="tl">
                      <a:srgbClr val="000000">
                        <a:alpha val="43137"/>
                      </a:srgbClr>
                    </a:outerShdw>
                  </a:effectLst>
                  <a:latin typeface="Maiandra GD" panose="020E0502030308020204" pitchFamily="34" charset="0"/>
                </a:rPr>
                <a:t>DINAMIS :</a:t>
              </a:r>
              <a:endParaRPr lang="en-US" sz="3600" b="1" spc="347" dirty="0">
                <a:solidFill>
                  <a:srgbClr val="FFFF00"/>
                </a:solidFill>
                <a:effectLst>
                  <a:outerShdw blurRad="38100" dist="38100" dir="2700000" algn="tl">
                    <a:srgbClr val="000000">
                      <a:alpha val="43137"/>
                    </a:srgbClr>
                  </a:outerShdw>
                </a:effectLst>
                <a:latin typeface="Maiandra GD" panose="020E0502030308020204" pitchFamily="34" charset="0"/>
              </a:endParaRPr>
            </a:p>
          </p:txBody>
        </p:sp>
        <p:sp>
          <p:nvSpPr>
            <p:cNvPr id="5" name="TextBox 5"/>
            <p:cNvSpPr txBox="1"/>
            <p:nvPr/>
          </p:nvSpPr>
          <p:spPr>
            <a:xfrm>
              <a:off x="-1" y="3343908"/>
              <a:ext cx="11456630" cy="7010471"/>
            </a:xfrm>
            <a:prstGeom prst="rect">
              <a:avLst/>
            </a:prstGeom>
          </p:spPr>
          <p:txBody>
            <a:bodyPr lIns="0" tIns="0" rIns="0" bIns="0" rtlCol="0" anchor="t">
              <a:spAutoFit/>
            </a:bodyPr>
            <a:lstStyle/>
            <a:p>
              <a:pPr marL="626110" lvl="1" indent="-313055" algn="just">
                <a:lnSpc>
                  <a:spcPts val="4060"/>
                </a:lnSpc>
                <a:buFont typeface="Arial"/>
                <a:buChar char="•"/>
              </a:pPr>
              <a:r>
                <a:rPr lang="en-US" sz="2900" dirty="0" smtClean="0">
                  <a:solidFill>
                    <a:srgbClr val="94DDDE"/>
                  </a:solidFill>
                  <a:latin typeface="Josefin Sans"/>
                </a:rPr>
                <a:t>D</a:t>
              </a:r>
              <a:r>
                <a:rPr lang="id-ID" sz="2900" dirty="0" smtClean="0">
                  <a:solidFill>
                    <a:srgbClr val="94DDDE"/>
                  </a:solidFill>
                  <a:latin typeface="Josefin Sans"/>
                </a:rPr>
                <a:t>ASAR HUKUM</a:t>
              </a:r>
            </a:p>
            <a:p>
              <a:pPr marL="626110" lvl="1" indent="-313055" algn="just">
                <a:lnSpc>
                  <a:spcPts val="4060"/>
                </a:lnSpc>
                <a:buFont typeface="Arial"/>
                <a:buChar char="•"/>
              </a:pPr>
              <a:r>
                <a:rPr lang="id-ID" sz="2900" dirty="0" smtClean="0">
                  <a:solidFill>
                    <a:srgbClr val="94DDDE"/>
                  </a:solidFill>
                  <a:latin typeface="Josefin Sans"/>
                </a:rPr>
                <a:t>PENGERTIAN</a:t>
              </a:r>
            </a:p>
            <a:p>
              <a:pPr marL="626110" lvl="1" indent="-313055" algn="just">
                <a:lnSpc>
                  <a:spcPts val="4060"/>
                </a:lnSpc>
                <a:buFont typeface="Arial"/>
                <a:buChar char="•"/>
              </a:pPr>
              <a:r>
                <a:rPr lang="id-ID" sz="2900" dirty="0" smtClean="0">
                  <a:solidFill>
                    <a:srgbClr val="94DDDE"/>
                  </a:solidFill>
                  <a:latin typeface="Josefin Sans"/>
                </a:rPr>
                <a:t>RUANG LINGKUP</a:t>
              </a:r>
            </a:p>
            <a:p>
              <a:pPr marL="626110" lvl="1" indent="-313055" algn="just">
                <a:lnSpc>
                  <a:spcPts val="4060"/>
                </a:lnSpc>
                <a:buFont typeface="Arial"/>
                <a:buChar char="•"/>
              </a:pPr>
              <a:r>
                <a:rPr lang="id-ID" sz="2900" dirty="0" smtClean="0">
                  <a:solidFill>
                    <a:srgbClr val="94DDDE"/>
                  </a:solidFill>
                  <a:latin typeface="Josefin Sans"/>
                </a:rPr>
                <a:t>PENGELOLAAN PAD</a:t>
              </a:r>
            </a:p>
            <a:p>
              <a:pPr marL="626110" lvl="1" indent="-313055" algn="just">
                <a:lnSpc>
                  <a:spcPts val="4060"/>
                </a:lnSpc>
                <a:buFont typeface="Arial"/>
                <a:buChar char="•"/>
              </a:pPr>
              <a:r>
                <a:rPr lang="id-ID" sz="2900" dirty="0" smtClean="0">
                  <a:solidFill>
                    <a:srgbClr val="94DDDE"/>
                  </a:solidFill>
                  <a:latin typeface="Josefin Sans"/>
                </a:rPr>
                <a:t>TATA NASKAH DINAS</a:t>
              </a:r>
            </a:p>
            <a:p>
              <a:pPr marL="626110" lvl="1" indent="-313055" algn="just">
                <a:lnSpc>
                  <a:spcPts val="4060"/>
                </a:lnSpc>
                <a:buFont typeface="Arial"/>
                <a:buChar char="•"/>
              </a:pPr>
              <a:r>
                <a:rPr lang="id-ID" sz="2900" dirty="0" smtClean="0">
                  <a:solidFill>
                    <a:srgbClr val="94DDDE"/>
                  </a:solidFill>
                  <a:latin typeface="Josefin Sans"/>
                </a:rPr>
                <a:t>KLASIFIKASI ARSIP</a:t>
              </a:r>
            </a:p>
            <a:p>
              <a:pPr marL="626110" lvl="1" indent="-313055" algn="just">
                <a:lnSpc>
                  <a:spcPts val="4060"/>
                </a:lnSpc>
                <a:buFont typeface="Arial"/>
                <a:buChar char="•"/>
              </a:pPr>
              <a:r>
                <a:rPr lang="id-ID" sz="2900" dirty="0" smtClean="0">
                  <a:solidFill>
                    <a:srgbClr val="94DDDE"/>
                  </a:solidFill>
                  <a:latin typeface="Josefin Sans"/>
                </a:rPr>
                <a:t>SKKAAD</a:t>
              </a:r>
            </a:p>
            <a:p>
              <a:pPr marL="626110" lvl="1" indent="-313055" algn="just">
                <a:lnSpc>
                  <a:spcPts val="4060"/>
                </a:lnSpc>
                <a:buFont typeface="Arial"/>
                <a:buChar char="•"/>
              </a:pPr>
              <a:r>
                <a:rPr lang="id-ID" sz="2900" dirty="0" smtClean="0">
                  <a:solidFill>
                    <a:srgbClr val="94DDDE"/>
                  </a:solidFill>
                  <a:latin typeface="Josefin Sans"/>
                </a:rPr>
                <a:t>JADWAL RETENSI ARSIP</a:t>
              </a:r>
            </a:p>
            <a:p>
              <a:pPr marL="626110" lvl="1" indent="-313055" algn="just">
                <a:lnSpc>
                  <a:spcPts val="4060"/>
                </a:lnSpc>
                <a:buFont typeface="Arial"/>
                <a:buChar char="•"/>
              </a:pPr>
              <a:r>
                <a:rPr lang="id-ID" sz="2900" dirty="0" smtClean="0">
                  <a:solidFill>
                    <a:srgbClr val="94DDDE"/>
                  </a:solidFill>
                  <a:latin typeface="Josefin Sans"/>
                </a:rPr>
                <a:t>EVALUASI DAN KESIMPULAN</a:t>
              </a:r>
            </a:p>
            <a:p>
              <a:pPr marL="626110" lvl="1" indent="-313055" algn="just">
                <a:lnSpc>
                  <a:spcPts val="4060"/>
                </a:lnSpc>
                <a:buFont typeface="Arial"/>
                <a:buChar char="•"/>
              </a:pPr>
              <a:r>
                <a:rPr lang="id-ID" sz="2900" dirty="0" smtClean="0">
                  <a:solidFill>
                    <a:srgbClr val="94DDDE"/>
                  </a:solidFill>
                  <a:latin typeface="Josefin Sans"/>
                </a:rPr>
                <a:t>PENUTUP</a:t>
              </a:r>
              <a:endParaRPr lang="en-US" sz="2900" dirty="0">
                <a:solidFill>
                  <a:srgbClr val="94DDDE"/>
                </a:solidFill>
                <a:latin typeface="Josefin Sans"/>
              </a:endParaRPr>
            </a:p>
          </p:txBody>
        </p:sp>
      </p:grpSp>
      <p:sp>
        <p:nvSpPr>
          <p:cNvPr id="7" name="Freeform 7"/>
          <p:cNvSpPr/>
          <p:nvPr/>
        </p:nvSpPr>
        <p:spPr>
          <a:xfrm>
            <a:off x="218283" y="1603784"/>
            <a:ext cx="3874545" cy="5122596"/>
          </a:xfrm>
          <a:custGeom>
            <a:avLst/>
            <a:gdLst/>
            <a:ahLst/>
            <a:cxnLst/>
            <a:rect l="l" t="t" r="r" b="b"/>
            <a:pathLst>
              <a:path w="3874545" h="5122596">
                <a:moveTo>
                  <a:pt x="0" y="0"/>
                </a:moveTo>
                <a:lnTo>
                  <a:pt x="3874545" y="0"/>
                </a:lnTo>
                <a:lnTo>
                  <a:pt x="3874545" y="5122595"/>
                </a:lnTo>
                <a:lnTo>
                  <a:pt x="0" y="5122595"/>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9" name="Freeform 6"/>
          <p:cNvSpPr/>
          <p:nvPr/>
        </p:nvSpPr>
        <p:spPr>
          <a:xfrm>
            <a:off x="738258" y="2523772"/>
            <a:ext cx="3874545" cy="5122596"/>
          </a:xfrm>
          <a:custGeom>
            <a:avLst/>
            <a:gdLst/>
            <a:ahLst/>
            <a:cxnLst/>
            <a:rect l="l" t="t" r="r" b="b"/>
            <a:pathLst>
              <a:path w="3874545" h="5122596">
                <a:moveTo>
                  <a:pt x="0" y="0"/>
                </a:moveTo>
                <a:lnTo>
                  <a:pt x="3874546" y="0"/>
                </a:lnTo>
                <a:lnTo>
                  <a:pt x="3874546" y="5122596"/>
                </a:lnTo>
                <a:lnTo>
                  <a:pt x="0" y="5122596"/>
                </a:lnTo>
                <a:lnTo>
                  <a:pt x="0" y="0"/>
                </a:lnTo>
                <a:close/>
              </a:path>
            </a:pathLst>
          </a:custGeom>
          <a:blipFill>
            <a:blip r:embed="rId6">
              <a:extLst>
                <a:ext uri="{96DAC541-7B7A-43D3-8B79-37D633B846F1}">
                  <asvg:svgBlip xmlns:asvg="http://schemas.microsoft.com/office/drawing/2016/SVG/main" xmlns="" r:embed="rId3"/>
                </a:ext>
              </a:extLst>
            </a:blip>
            <a:stretch>
              <a:fillRect/>
            </a:stretch>
          </a:blipFill>
        </p:spPr>
      </p:sp>
      <p:sp>
        <p:nvSpPr>
          <p:cNvPr id="10" name="Freeform 8"/>
          <p:cNvSpPr/>
          <p:nvPr/>
        </p:nvSpPr>
        <p:spPr>
          <a:xfrm>
            <a:off x="1784656" y="3551592"/>
            <a:ext cx="3874545" cy="5122596"/>
          </a:xfrm>
          <a:custGeom>
            <a:avLst/>
            <a:gdLst/>
            <a:ahLst/>
            <a:cxnLst/>
            <a:rect l="l" t="t" r="r" b="b"/>
            <a:pathLst>
              <a:path w="3874545" h="5122596">
                <a:moveTo>
                  <a:pt x="0" y="0"/>
                </a:moveTo>
                <a:lnTo>
                  <a:pt x="3874545" y="0"/>
                </a:lnTo>
                <a:lnTo>
                  <a:pt x="3874545" y="5122596"/>
                </a:lnTo>
                <a:lnTo>
                  <a:pt x="0" y="512259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6"/>
          <p:cNvSpPr/>
          <p:nvPr/>
        </p:nvSpPr>
        <p:spPr>
          <a:xfrm>
            <a:off x="2543068" y="4552198"/>
            <a:ext cx="3874545" cy="5122596"/>
          </a:xfrm>
          <a:custGeom>
            <a:avLst/>
            <a:gdLst/>
            <a:ahLst/>
            <a:cxnLst/>
            <a:rect l="l" t="t" r="r" b="b"/>
            <a:pathLst>
              <a:path w="3874545" h="5122596">
                <a:moveTo>
                  <a:pt x="0" y="0"/>
                </a:moveTo>
                <a:lnTo>
                  <a:pt x="3874546" y="0"/>
                </a:lnTo>
                <a:lnTo>
                  <a:pt x="3874546" y="5122596"/>
                </a:lnTo>
                <a:lnTo>
                  <a:pt x="0" y="5122596"/>
                </a:lnTo>
                <a:lnTo>
                  <a:pt x="0" y="0"/>
                </a:lnTo>
                <a:close/>
              </a:path>
            </a:pathLst>
          </a:custGeom>
          <a:blipFill>
            <a:blip r:embed="rId6">
              <a:extLst>
                <a:ext uri="{96DAC541-7B7A-43D3-8B79-37D633B846F1}">
                  <asvg:svgBlip xmlns:asvg="http://schemas.microsoft.com/office/drawing/2016/SVG/main" xmlns="" r:embed="rId3"/>
                </a:ext>
              </a:extLst>
            </a:blip>
            <a:stretch>
              <a:fillRect/>
            </a:stretch>
          </a:blipFill>
        </p:spPr>
      </p:sp>
      <p:sp>
        <p:nvSpPr>
          <p:cNvPr id="12" name="Freeform 10"/>
          <p:cNvSpPr/>
          <p:nvPr/>
        </p:nvSpPr>
        <p:spPr>
          <a:xfrm>
            <a:off x="14554200" y="4694971"/>
            <a:ext cx="1894295" cy="4252500"/>
          </a:xfrm>
          <a:custGeom>
            <a:avLst/>
            <a:gdLst/>
            <a:ahLst/>
            <a:cxnLst/>
            <a:rect l="l" t="t" r="r" b="b"/>
            <a:pathLst>
              <a:path w="1894295" h="4252500">
                <a:moveTo>
                  <a:pt x="0" y="0"/>
                </a:moveTo>
                <a:lnTo>
                  <a:pt x="1894295" y="0"/>
                </a:lnTo>
                <a:lnTo>
                  <a:pt x="1894295" y="4252500"/>
                </a:lnTo>
                <a:lnTo>
                  <a:pt x="0" y="4252500"/>
                </a:lnTo>
                <a:lnTo>
                  <a:pt x="0" y="0"/>
                </a:lnTo>
                <a:close/>
              </a:path>
            </a:pathLst>
          </a:custGeom>
          <a:blipFill>
            <a:blip r:embed="rId9">
              <a:extLst>
                <a:ext uri="{96DAC541-7B7A-43D3-8B79-37D633B846F1}">
                  <asvg:svgBlip xmlns:asvg="http://schemas.microsoft.com/office/drawing/2016/SVG/main" xmlns="" r:embed="rId11"/>
                </a:ext>
              </a:extLst>
            </a:blip>
            <a:stretch>
              <a:fillRect/>
            </a:stretch>
          </a:blipFill>
        </p:spPr>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513" y="180927"/>
            <a:ext cx="956911" cy="956911"/>
          </a:xfrm>
          <a:prstGeom prst="rect">
            <a:avLst/>
          </a:prstGeom>
        </p:spPr>
      </p:pic>
      <p:sp>
        <p:nvSpPr>
          <p:cNvPr id="14" name="Rectangle 13"/>
          <p:cNvSpPr/>
          <p:nvPr/>
        </p:nvSpPr>
        <p:spPr>
          <a:xfrm>
            <a:off x="16952021" y="9282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8571029" cy="106877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2800" dirty="0" smtClean="0">
              <a:solidFill>
                <a:srgbClr val="002060"/>
              </a:solidFill>
            </a:endParaRPr>
          </a:p>
          <a:p>
            <a:r>
              <a:rPr lang="en-US" sz="2800" dirty="0" smtClean="0">
                <a:solidFill>
                  <a:srgbClr val="002060"/>
                </a:solidFill>
              </a:rPr>
              <a:t/>
            </a:r>
            <a:br>
              <a:rPr lang="en-US" sz="2800" dirty="0" smtClean="0">
                <a:solidFill>
                  <a:srgbClr val="002060"/>
                </a:solidFill>
              </a:rPr>
            </a:br>
            <a:endParaRPr lang="id-ID" sz="2800" dirty="0" smtClean="0">
              <a:solidFill>
                <a:srgbClr val="002060"/>
              </a:solidFill>
            </a:endParaRPr>
          </a:p>
          <a:p>
            <a:endParaRPr lang="id-ID" sz="2800" dirty="0">
              <a:solidFill>
                <a:srgbClr val="002060"/>
              </a:solidFill>
            </a:endParaRPr>
          </a:p>
        </p:txBody>
      </p:sp>
      <p:sp>
        <p:nvSpPr>
          <p:cNvPr id="8" name="Oval 7"/>
          <p:cNvSpPr/>
          <p:nvPr/>
        </p:nvSpPr>
        <p:spPr>
          <a:xfrm>
            <a:off x="304800" y="3519785"/>
            <a:ext cx="5562600" cy="31930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solidFill>
                  <a:srgbClr val="C00000"/>
                </a:solidFill>
                <a:latin typeface="Arial" panose="020B0604020202020204" pitchFamily="34" charset="0"/>
                <a:cs typeface="Arial" panose="020B0604020202020204" pitchFamily="34" charset="0"/>
              </a:rPr>
              <a:t>DASAR PENYUSUNAN</a:t>
            </a:r>
          </a:p>
          <a:p>
            <a:pPr algn="ctr"/>
            <a:r>
              <a:rPr lang="id-ID" sz="400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KLASIFIKASI </a:t>
            </a:r>
            <a:endParaRPr lang="id-ID" sz="400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a:p>
            <a:pPr algn="ctr"/>
            <a:r>
              <a:rPr lang="id-ID" sz="400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ARSIP</a:t>
            </a:r>
            <a:endParaRPr lang="id-ID" sz="4000" dirty="0">
              <a:ln w="0"/>
              <a:solidFill>
                <a:schemeClr val="tx1"/>
              </a:solidFill>
              <a:effectLst>
                <a:outerShdw blurRad="38100" dist="19050" dir="2700000" algn="tl" rotWithShape="0">
                  <a:schemeClr val="dk1">
                    <a:alpha val="40000"/>
                  </a:schemeClr>
                </a:outerShdw>
              </a:effectLst>
            </a:endParaRPr>
          </a:p>
        </p:txBody>
      </p:sp>
      <p:sp>
        <p:nvSpPr>
          <p:cNvPr id="11" name="Oval 10"/>
          <p:cNvSpPr/>
          <p:nvPr/>
        </p:nvSpPr>
        <p:spPr>
          <a:xfrm>
            <a:off x="7151914" y="1409700"/>
            <a:ext cx="4811486" cy="319300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FUNGSI FASILITATIF</a:t>
            </a:r>
            <a:endParaRPr lang="id-ID" sz="2800" dirty="0">
              <a:ln w="0"/>
              <a:solidFill>
                <a:schemeClr val="tx1"/>
              </a:solidFill>
              <a:effectLst>
                <a:outerShdw blurRad="38100" dist="19050" dir="2700000" algn="tl" rotWithShape="0">
                  <a:schemeClr val="dk1">
                    <a:alpha val="40000"/>
                  </a:schemeClr>
                </a:outerShdw>
              </a:effectLst>
            </a:endParaRPr>
          </a:p>
        </p:txBody>
      </p:sp>
      <p:sp>
        <p:nvSpPr>
          <p:cNvPr id="12" name="Oval 11"/>
          <p:cNvSpPr/>
          <p:nvPr/>
        </p:nvSpPr>
        <p:spPr>
          <a:xfrm>
            <a:off x="7162800" y="5089071"/>
            <a:ext cx="4800600" cy="31930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FUNGSI FASILITATIF</a:t>
            </a:r>
            <a:endParaRPr lang="id-ID" sz="2800" dirty="0">
              <a:ln w="0"/>
              <a:solidFill>
                <a:schemeClr val="tx1"/>
              </a:solidFill>
              <a:effectLst>
                <a:outerShdw blurRad="38100" dist="19050" dir="2700000" algn="tl" rotWithShape="0">
                  <a:schemeClr val="dk1">
                    <a:alpha val="40000"/>
                  </a:schemeClr>
                </a:outerShdw>
              </a:effectLst>
            </a:endParaRPr>
          </a:p>
        </p:txBody>
      </p:sp>
      <p:sp>
        <p:nvSpPr>
          <p:cNvPr id="17" name="Curved Up Arrow 16"/>
          <p:cNvSpPr/>
          <p:nvPr/>
        </p:nvSpPr>
        <p:spPr>
          <a:xfrm rot="2306671">
            <a:off x="4876800" y="6210300"/>
            <a:ext cx="2514600"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9" name="Curved Down Arrow 18"/>
          <p:cNvSpPr/>
          <p:nvPr/>
        </p:nvSpPr>
        <p:spPr>
          <a:xfrm rot="19761642">
            <a:off x="4708631" y="2680459"/>
            <a:ext cx="2632752" cy="13499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0" name="Rectangle 19"/>
          <p:cNvSpPr/>
          <p:nvPr/>
        </p:nvSpPr>
        <p:spPr>
          <a:xfrm>
            <a:off x="12050014" y="2194074"/>
            <a:ext cx="5600700" cy="2246769"/>
          </a:xfrm>
          <a:prstGeom prst="rect">
            <a:avLst/>
          </a:prstGeom>
        </p:spPr>
        <p:txBody>
          <a:bodyPr wrap="square">
            <a:spAutoFit/>
          </a:bodyPr>
          <a:lstStyle/>
          <a:p>
            <a:pPr algn="just"/>
            <a:r>
              <a:rPr lang="id-ID" sz="2800" dirty="0" smtClean="0">
                <a:latin typeface="Bookman Old Style" panose="02050604050505020204" pitchFamily="18" charset="0"/>
                <a:ea typeface="Bookman Old Style" panose="02050604050505020204" pitchFamily="18" charset="0"/>
                <a:cs typeface="Bookman Old Style" panose="02050604050505020204" pitchFamily="18" charset="0"/>
              </a:rPr>
              <a:t>yaitu </a:t>
            </a:r>
            <a:r>
              <a:rPr lang="en-US" sz="2800" dirty="0" err="1" smtClean="0">
                <a:latin typeface="Bookman Old Style" panose="02050604050505020204" pitchFamily="18" charset="0"/>
                <a:ea typeface="Bookman Old Style" panose="02050604050505020204" pitchFamily="18" charset="0"/>
                <a:cs typeface="Bookman Old Style" panose="02050604050505020204" pitchFamily="18" charset="0"/>
              </a:rPr>
              <a:t>merupakan</a:t>
            </a:r>
            <a:r>
              <a:rPr lang="en-US" sz="280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id-ID" sz="2800" dirty="0" smtClean="0">
                <a:latin typeface="Bookman Old Style" panose="02050604050505020204" pitchFamily="18" charset="0"/>
                <a:ea typeface="Bookman Old Style" panose="02050604050505020204" pitchFamily="18" charset="0"/>
                <a:cs typeface="Bookman Old Style" panose="02050604050505020204" pitchFamily="18" charset="0"/>
              </a:rPr>
              <a:t>Tusi yg</a:t>
            </a:r>
            <a:r>
              <a:rPr lang="en-US" sz="2800" spc="2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men</a:t>
            </a:r>
            <a:r>
              <a:rPr lang="en-US" sz="2800" spc="25" dirty="0" err="1">
                <a:latin typeface="Bookman Old Style" panose="02050604050505020204" pitchFamily="18" charset="0"/>
                <a:ea typeface="Bookman Old Style" panose="02050604050505020204" pitchFamily="18" charset="0"/>
                <a:cs typeface="Bookman Old Style" panose="02050604050505020204" pitchFamily="18" charset="0"/>
              </a:rPr>
              <a:t>g</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hasilkan</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b="1"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ADM</a:t>
            </a:r>
            <a:r>
              <a:rPr lang="id-ID" sz="2800" b="1"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INISTRASI</a:t>
            </a:r>
            <a:r>
              <a:rPr lang="en-US" sz="2800" b="1" spc="145"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b="1"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ATAU</a:t>
            </a:r>
            <a:r>
              <a:rPr lang="en-US" sz="2800" b="1" spc="145"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b="1"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PENUNJANG</a:t>
            </a:r>
            <a:r>
              <a:rPr lang="en-US" sz="2800" spc="1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dari</a:t>
            </a:r>
            <a:r>
              <a:rPr lang="en-US" sz="2800" spc="145"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tugas</a:t>
            </a:r>
            <a:r>
              <a:rPr lang="en-US" sz="2800" spc="165" dirty="0">
                <a:latin typeface="Bookman Old Style" panose="02050604050505020204" pitchFamily="18" charset="0"/>
                <a:ea typeface="Bookman Old Style" panose="02050604050505020204" pitchFamily="18" charset="0"/>
                <a:cs typeface="Bookman Old Style" panose="02050604050505020204" pitchFamily="18" charset="0"/>
              </a:rPr>
              <a:t> </a:t>
            </a:r>
            <a:r>
              <a:rPr lang="id-ID" sz="2800" dirty="0" smtClean="0">
                <a:latin typeface="Bookman Old Style" panose="02050604050505020204" pitchFamily="18" charset="0"/>
                <a:ea typeface="Bookman Old Style" panose="02050604050505020204" pitchFamily="18" charset="0"/>
                <a:cs typeface="Bookman Old Style" panose="02050604050505020204" pitchFamily="18" charset="0"/>
              </a:rPr>
              <a:t>yg</a:t>
            </a:r>
            <a:r>
              <a:rPr lang="en-US" sz="2800" spc="145"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dilakukan</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di unit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kerja</a:t>
            </a:r>
            <a:endParaRPr lang="id-ID" sz="2800" dirty="0"/>
          </a:p>
        </p:txBody>
      </p:sp>
      <p:sp>
        <p:nvSpPr>
          <p:cNvPr id="21" name="Rectangle 20"/>
          <p:cNvSpPr/>
          <p:nvPr/>
        </p:nvSpPr>
        <p:spPr>
          <a:xfrm>
            <a:off x="11985171" y="5635903"/>
            <a:ext cx="5921829" cy="2246769"/>
          </a:xfrm>
          <a:prstGeom prst="rect">
            <a:avLst/>
          </a:prstGeom>
        </p:spPr>
        <p:txBody>
          <a:bodyPr wrap="square">
            <a:spAutoFit/>
          </a:bodyPr>
          <a:lstStyle/>
          <a:p>
            <a:pPr algn="just"/>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kegiatan</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pelaks</a:t>
            </a:r>
            <a:r>
              <a:rPr lang="en-US" sz="2800" spc="25" dirty="0" err="1">
                <a:latin typeface="Bookman Old Style" panose="02050604050505020204" pitchFamily="18" charset="0"/>
                <a:ea typeface="Bookman Old Style" panose="02050604050505020204" pitchFamily="18" charset="0"/>
                <a:cs typeface="Bookman Old Style" panose="02050604050505020204" pitchFamily="18" charset="0"/>
              </a:rPr>
              <a:t>a</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naan</a:t>
            </a:r>
            <a:r>
              <a:rPr lang="en-US" sz="2800" spc="20" dirty="0">
                <a:latin typeface="Bookman Old Style" panose="02050604050505020204" pitchFamily="18" charset="0"/>
                <a:ea typeface="Bookman Old Style" panose="02050604050505020204" pitchFamily="18" charset="0"/>
                <a:cs typeface="Bookman Old Style" panose="02050604050505020204" pitchFamily="18" charset="0"/>
              </a:rPr>
              <a:t> </a:t>
            </a:r>
            <a:r>
              <a:rPr lang="id-ID" sz="2800" dirty="0" smtClean="0">
                <a:latin typeface="Bookman Old Style" panose="02050604050505020204" pitchFamily="18" charset="0"/>
                <a:ea typeface="Bookman Old Style" panose="02050604050505020204" pitchFamily="18" charset="0"/>
                <a:cs typeface="Bookman Old Style" panose="02050604050505020204" pitchFamily="18" charset="0"/>
              </a:rPr>
              <a:t>Tusi </a:t>
            </a:r>
            <a:r>
              <a:rPr lang="id-ID" sz="2800" b="1"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P</a:t>
            </a:r>
            <a:r>
              <a:rPr lang="en-US" sz="2800" b="1" dirty="0" smtClean="0">
                <a:solidFill>
                  <a:srgbClr val="002060"/>
                </a:solidFill>
                <a:latin typeface="Bookman Old Style" panose="02050604050505020204" pitchFamily="18" charset="0"/>
                <a:ea typeface="Bookman Old Style" panose="02050604050505020204" pitchFamily="18" charset="0"/>
                <a:cs typeface="Bookman Old Style" panose="02050604050505020204" pitchFamily="18" charset="0"/>
              </a:rPr>
              <a:t>OKOK </a:t>
            </a:r>
            <a:r>
              <a:rPr lang="en-US" sz="2800" dirty="0" err="1" smtClean="0">
                <a:latin typeface="Bookman Old Style" panose="02050604050505020204" pitchFamily="18" charset="0"/>
                <a:ea typeface="Bookman Old Style" panose="02050604050505020204" pitchFamily="18" charset="0"/>
                <a:cs typeface="Bookman Old Style" panose="02050604050505020204" pitchFamily="18" charset="0"/>
              </a:rPr>
              <a:t>Pencipta</a:t>
            </a:r>
            <a:r>
              <a:rPr lang="en-US" sz="2800" dirty="0" smtClean="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Arsip y</a:t>
            </a:r>
            <a:r>
              <a:rPr lang="en-US" sz="2800" spc="-25" dirty="0">
                <a:latin typeface="Bookman Old Style" panose="02050604050505020204" pitchFamily="18" charset="0"/>
                <a:ea typeface="Bookman Old Style" panose="02050604050505020204" pitchFamily="18" charset="0"/>
                <a:cs typeface="Bookman Old Style" panose="02050604050505020204" pitchFamily="18" charset="0"/>
              </a:rPr>
              <a:t>a</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ng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membedakan</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antara</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Pencipta</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Arsip yang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satu</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a:t>
            </a:r>
            <a:r>
              <a:rPr lang="en-US" sz="2800" dirty="0" err="1">
                <a:latin typeface="Bookman Old Style" panose="02050604050505020204" pitchFamily="18" charset="0"/>
                <a:ea typeface="Bookman Old Style" panose="02050604050505020204" pitchFamily="18" charset="0"/>
                <a:cs typeface="Bookman Old Style" panose="02050604050505020204" pitchFamily="18" charset="0"/>
              </a:rPr>
              <a:t>dengan</a:t>
            </a:r>
            <a:r>
              <a:rPr lang="en-US" sz="2800" dirty="0">
                <a:latin typeface="Bookman Old Style" panose="02050604050505020204" pitchFamily="18" charset="0"/>
                <a:ea typeface="Bookman Old Style" panose="02050604050505020204" pitchFamily="18" charset="0"/>
                <a:cs typeface="Bookman Old Style" panose="02050604050505020204" pitchFamily="18" charset="0"/>
              </a:rPr>
              <a:t> yang lain</a:t>
            </a:r>
            <a:endParaRPr lang="id-ID" sz="28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0433"/>
            <a:ext cx="1522640" cy="152264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8476" y="8178476"/>
            <a:ext cx="4251667" cy="2527624"/>
          </a:xfrm>
          <a:prstGeom prst="rect">
            <a:avLst/>
          </a:prstGeom>
        </p:spPr>
      </p:pic>
      <p:sp>
        <p:nvSpPr>
          <p:cNvPr id="4" name="AutoShape 2" descr="Manfaat Animasi di Kehidupan Sehari-hari - Page 2 of 3 - KelasAnimasi.Com"/>
          <p:cNvSpPr>
            <a:spLocks noChangeAspect="1" noChangeArrowheads="1"/>
          </p:cNvSpPr>
          <p:nvPr/>
        </p:nvSpPr>
        <p:spPr bwMode="auto">
          <a:xfrm>
            <a:off x="155575" y="271581"/>
            <a:ext cx="304800" cy="3166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 name="Picture 4"/>
          <p:cNvPicPr>
            <a:picLocks noChangeAspect="1"/>
          </p:cNvPicPr>
          <p:nvPr/>
        </p:nvPicPr>
        <p:blipFill>
          <a:blip r:embed="rId4"/>
          <a:stretch>
            <a:fillRect/>
          </a:stretch>
        </p:blipFill>
        <p:spPr>
          <a:xfrm>
            <a:off x="0" y="-53340"/>
            <a:ext cx="3203760" cy="2247414"/>
          </a:xfrm>
          <a:prstGeom prst="rect">
            <a:avLst/>
          </a:prstGeom>
        </p:spPr>
      </p:pic>
      <p:sp>
        <p:nvSpPr>
          <p:cNvPr id="14" name="Rectangle 13"/>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2016818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771" y="-27214"/>
            <a:ext cx="18288000" cy="10287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2800" dirty="0">
              <a:solidFill>
                <a:srgbClr val="002060"/>
              </a:solidFill>
            </a:endParaRPr>
          </a:p>
        </p:txBody>
      </p:sp>
      <p:sp>
        <p:nvSpPr>
          <p:cNvPr id="5" name="Rectangle 4"/>
          <p:cNvSpPr/>
          <p:nvPr/>
        </p:nvSpPr>
        <p:spPr>
          <a:xfrm>
            <a:off x="0" y="0"/>
            <a:ext cx="18288000" cy="17090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b="1" dirty="0">
              <a:ln w="22225">
                <a:solidFill>
                  <a:schemeClr val="accent2"/>
                </a:solidFill>
                <a:prstDash val="solid"/>
              </a:ln>
              <a:solidFill>
                <a:schemeClr val="accent2">
                  <a:lumMod val="40000"/>
                  <a:lumOff val="60000"/>
                </a:schemeClr>
              </a:solidFill>
            </a:endParaRPr>
          </a:p>
        </p:txBody>
      </p:sp>
      <p:sp>
        <p:nvSpPr>
          <p:cNvPr id="7" name="Rectangle 6"/>
          <p:cNvSpPr/>
          <p:nvPr/>
        </p:nvSpPr>
        <p:spPr>
          <a:xfrm>
            <a:off x="4419600" y="266700"/>
            <a:ext cx="8915400" cy="923330"/>
          </a:xfrm>
          <a:prstGeom prst="rect">
            <a:avLst/>
          </a:prstGeom>
          <a:noFill/>
        </p:spPr>
        <p:txBody>
          <a:bodyPr wrap="square" lIns="91440" tIns="45720" rIns="91440" bIns="45720">
            <a:spAutoFit/>
          </a:bodyPr>
          <a:lstStyle/>
          <a:p>
            <a:pPr algn="ctr"/>
            <a:r>
              <a:rPr lang="id-ID" sz="5400" b="1" dirty="0" smtClean="0">
                <a:ln w="22225">
                  <a:solidFill>
                    <a:schemeClr val="accent2"/>
                  </a:solidFill>
                  <a:prstDash val="solid"/>
                </a:ln>
                <a:solidFill>
                  <a:sysClr val="windowText" lastClr="000000"/>
                </a:solidFill>
                <a:effectLst>
                  <a:reflection blurRad="6350" stA="60000" endA="900" endPos="58000" dir="5400000" sy="-100000" algn="bl" rotWithShape="0"/>
                </a:effectLst>
              </a:rPr>
              <a:t>KEGUNAAN KLASIFIKASI ARSIP</a:t>
            </a:r>
            <a:endParaRPr lang="en-US" sz="5400" b="1" dirty="0">
              <a:ln w="22225">
                <a:solidFill>
                  <a:schemeClr val="accent2"/>
                </a:solidFill>
                <a:prstDash val="solid"/>
              </a:ln>
              <a:solidFill>
                <a:sysClr val="windowText" lastClr="000000"/>
              </a:solidFill>
              <a:effectLst>
                <a:reflection blurRad="6350" stA="60000" endA="900" endPos="58000" dir="5400000" sy="-100000" algn="bl" rotWithShape="0"/>
              </a:effectLst>
            </a:endParaRPr>
          </a:p>
        </p:txBody>
      </p:sp>
      <p:sp>
        <p:nvSpPr>
          <p:cNvPr id="2" name="Rectangle 1"/>
          <p:cNvSpPr/>
          <p:nvPr/>
        </p:nvSpPr>
        <p:spPr>
          <a:xfrm>
            <a:off x="762000" y="1992086"/>
            <a:ext cx="16992600" cy="6941709"/>
          </a:xfrm>
          <a:prstGeom prst="rect">
            <a:avLst/>
          </a:prstGeom>
        </p:spPr>
        <p:txBody>
          <a:bodyPr wrap="square">
            <a:spAutoFit/>
          </a:bodyPr>
          <a:lstStyle/>
          <a:p>
            <a:pPr marL="742950" indent="-742950" algn="just">
              <a:lnSpc>
                <a:spcPct val="125000"/>
              </a:lnSpc>
              <a:buFont typeface="+mj-lt"/>
              <a:buAutoNum type="arabicPeriod"/>
            </a:pPr>
            <a:r>
              <a:rPr lang="en-US" sz="4000" b="1" dirty="0" err="1">
                <a:latin typeface="Arial" panose="020B0604020202020204" pitchFamily="34" charset="0"/>
                <a:ea typeface="Bookman Old Style" panose="02050604050505020204" pitchFamily="18" charset="0"/>
                <a:cs typeface="Arial" panose="020B0604020202020204" pitchFamily="34" charset="0"/>
              </a:rPr>
              <a:t>Kode</a:t>
            </a:r>
            <a:r>
              <a:rPr lang="en-US" sz="4000" b="1" spc="120" dirty="0">
                <a:latin typeface="Arial" panose="020B0604020202020204" pitchFamily="34" charset="0"/>
                <a:ea typeface="Bookman Old Style" panose="02050604050505020204" pitchFamily="18" charset="0"/>
                <a:cs typeface="Arial" panose="020B0604020202020204" pitchFamily="34" charset="0"/>
              </a:rPr>
              <a:t> </a:t>
            </a:r>
            <a:r>
              <a:rPr lang="en-US" sz="4000" b="1" dirty="0" err="1">
                <a:latin typeface="Arial" panose="020B0604020202020204" pitchFamily="34" charset="0"/>
                <a:ea typeface="Bookman Old Style" panose="02050604050505020204" pitchFamily="18" charset="0"/>
                <a:cs typeface="Arial" panose="020B0604020202020204" pitchFamily="34" charset="0"/>
              </a:rPr>
              <a:t>Klasifikasi</a:t>
            </a:r>
            <a:r>
              <a:rPr lang="en-US" sz="4000" b="1" spc="120" dirty="0">
                <a:latin typeface="Arial" panose="020B0604020202020204" pitchFamily="34" charset="0"/>
                <a:ea typeface="Bookman Old Style" panose="02050604050505020204" pitchFamily="18" charset="0"/>
                <a:cs typeface="Arial" panose="020B0604020202020204" pitchFamily="34" charset="0"/>
              </a:rPr>
              <a:t> </a:t>
            </a:r>
            <a:r>
              <a:rPr lang="en-US" sz="4000" b="1" dirty="0">
                <a:latin typeface="Arial" panose="020B0604020202020204" pitchFamily="34" charset="0"/>
                <a:ea typeface="Bookman Old Style" panose="02050604050505020204" pitchFamily="18" charset="0"/>
                <a:cs typeface="Arial" panose="020B0604020202020204" pitchFamily="34" charset="0"/>
              </a:rPr>
              <a:t>Arsip</a:t>
            </a:r>
            <a:r>
              <a:rPr lang="en-US" sz="4000" b="1" spc="130" dirty="0">
                <a:latin typeface="Arial" panose="020B0604020202020204" pitchFamily="34" charset="0"/>
                <a:ea typeface="Bookman Old Style" panose="02050604050505020204" pitchFamily="18" charset="0"/>
                <a:cs typeface="Arial" panose="020B0604020202020204" pitchFamily="34" charset="0"/>
              </a:rPr>
              <a:t> </a:t>
            </a:r>
            <a:r>
              <a:rPr lang="en-US" sz="4000" dirty="0" err="1" smtClean="0">
                <a:latin typeface="Arial" panose="020B0604020202020204" pitchFamily="34" charset="0"/>
                <a:ea typeface="Bookman Old Style" panose="02050604050505020204" pitchFamily="18" charset="0"/>
                <a:cs typeface="Arial" panose="020B0604020202020204" pitchFamily="34" charset="0"/>
              </a:rPr>
              <a:t>berfungsi</a:t>
            </a:r>
            <a:r>
              <a:rPr lang="en-US" sz="4000" dirty="0" smtClean="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sebagai</a:t>
            </a:r>
            <a:r>
              <a:rPr lang="en-US" sz="400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dasar</a:t>
            </a:r>
            <a:r>
              <a:rPr lang="en-US" sz="4000" spc="1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pe</a:t>
            </a:r>
            <a:r>
              <a:rPr lang="en-US" sz="4000" spc="-25" dirty="0" err="1">
                <a:latin typeface="Arial" panose="020B0604020202020204" pitchFamily="34" charset="0"/>
                <a:ea typeface="Bookman Old Style" panose="02050604050505020204" pitchFamily="18" charset="0"/>
                <a:cs typeface="Arial" panose="020B0604020202020204" pitchFamily="34" charset="0"/>
              </a:rPr>
              <a:t>n</a:t>
            </a:r>
            <a:r>
              <a:rPr lang="en-US" sz="4000" dirty="0" err="1">
                <a:latin typeface="Arial" panose="020B0604020202020204" pitchFamily="34" charset="0"/>
                <a:ea typeface="Bookman Old Style" panose="02050604050505020204" pitchFamily="18" charset="0"/>
                <a:cs typeface="Arial" panose="020B0604020202020204" pitchFamily="34" charset="0"/>
              </a:rPr>
              <a:t>omoran</a:t>
            </a:r>
            <a:r>
              <a:rPr lang="en-US" sz="400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surat</a:t>
            </a:r>
            <a:r>
              <a:rPr lang="en-US" sz="400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pemberkasan</a:t>
            </a:r>
            <a:r>
              <a:rPr lang="en-US" sz="4000" dirty="0">
                <a:latin typeface="Arial" panose="020B0604020202020204" pitchFamily="34" charset="0"/>
                <a:ea typeface="Bookman Old Style" panose="02050604050505020204" pitchFamily="18" charset="0"/>
                <a:cs typeface="Arial" panose="020B0604020202020204" pitchFamily="34" charset="0"/>
              </a:rPr>
              <a:t>,</a:t>
            </a:r>
            <a:r>
              <a:rPr lang="en-US" sz="4000" spc="25"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penataan</a:t>
            </a:r>
            <a:r>
              <a:rPr lang="en-US" sz="4000" dirty="0">
                <a:latin typeface="Arial" panose="020B0604020202020204" pitchFamily="34" charset="0"/>
                <a:ea typeface="Bookman Old Style" panose="02050604050505020204" pitchFamily="18" charset="0"/>
                <a:cs typeface="Arial" panose="020B0604020202020204" pitchFamily="34" charset="0"/>
              </a:rPr>
              <a:t>,</a:t>
            </a:r>
            <a:r>
              <a:rPr lang="en-US" sz="4000" spc="25"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penyusutan</a:t>
            </a:r>
            <a:r>
              <a:rPr lang="en-US" sz="400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dan</a:t>
            </a:r>
            <a:r>
              <a:rPr lang="en-US" sz="4000" spc="25"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penemuan</a:t>
            </a:r>
            <a:r>
              <a:rPr lang="en-US" sz="400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kembali</a:t>
            </a:r>
            <a:r>
              <a:rPr lang="en-US" sz="4000" dirty="0">
                <a:latin typeface="Arial" panose="020B0604020202020204" pitchFamily="34" charset="0"/>
                <a:ea typeface="Bookman Old Style" panose="02050604050505020204" pitchFamily="18" charset="0"/>
                <a:cs typeface="Arial" panose="020B0604020202020204" pitchFamily="34" charset="0"/>
              </a:rPr>
              <a:t> </a:t>
            </a:r>
            <a:r>
              <a:rPr lang="en-US" sz="4000" dirty="0" err="1">
                <a:latin typeface="Arial" panose="020B0604020202020204" pitchFamily="34" charset="0"/>
                <a:ea typeface="Bookman Old Style" panose="02050604050505020204" pitchFamily="18" charset="0"/>
                <a:cs typeface="Arial" panose="020B0604020202020204" pitchFamily="34" charset="0"/>
              </a:rPr>
              <a:t>arsi</a:t>
            </a:r>
            <a:r>
              <a:rPr lang="en-US" sz="4000" spc="5" dirty="0" err="1">
                <a:latin typeface="Arial" panose="020B0604020202020204" pitchFamily="34" charset="0"/>
                <a:ea typeface="Bookman Old Style" panose="02050604050505020204" pitchFamily="18" charset="0"/>
                <a:cs typeface="Arial" panose="020B0604020202020204" pitchFamily="34" charset="0"/>
              </a:rPr>
              <a:t>p</a:t>
            </a:r>
            <a:r>
              <a:rPr lang="en-US" sz="4000" dirty="0" smtClean="0">
                <a:latin typeface="Arial" panose="020B0604020202020204" pitchFamily="34" charset="0"/>
                <a:ea typeface="Bookman Old Style" panose="02050604050505020204" pitchFamily="18" charset="0"/>
                <a:cs typeface="Arial" panose="020B0604020202020204" pitchFamily="34" charset="0"/>
              </a:rPr>
              <a:t>.</a:t>
            </a:r>
            <a:endParaRPr lang="id-ID" sz="4000" dirty="0" smtClean="0">
              <a:latin typeface="Arial" panose="020B0604020202020204" pitchFamily="34" charset="0"/>
              <a:ea typeface="Bookman Old Style" panose="02050604050505020204" pitchFamily="18" charset="0"/>
              <a:cs typeface="Arial" panose="020B0604020202020204" pitchFamily="34" charset="0"/>
            </a:endParaRPr>
          </a:p>
          <a:p>
            <a:pPr marL="742950" indent="-742950" algn="just">
              <a:lnSpc>
                <a:spcPct val="125000"/>
              </a:lnSpc>
              <a:buFont typeface="+mj-lt"/>
              <a:buAutoNum type="arabicPeriod"/>
            </a:pPr>
            <a:endParaRPr lang="id-ID" sz="4000" dirty="0">
              <a:latin typeface="Arial" panose="020B0604020202020204" pitchFamily="34" charset="0"/>
              <a:ea typeface="Bookman Old Style" panose="02050604050505020204" pitchFamily="18" charset="0"/>
              <a:cs typeface="Arial" panose="020B0604020202020204" pitchFamily="34" charset="0"/>
            </a:endParaRPr>
          </a:p>
          <a:p>
            <a:pPr marL="742950" indent="-742950" algn="just">
              <a:lnSpc>
                <a:spcPct val="125000"/>
              </a:lnSpc>
              <a:buFont typeface="+mj-lt"/>
              <a:buAutoNum type="arabicPeriod"/>
            </a:pPr>
            <a:r>
              <a:rPr lang="sv-SE" altLang="id-ID" sz="4000" b="1" dirty="0">
                <a:latin typeface="Arial" panose="020B0604020202020204" pitchFamily="34" charset="0"/>
                <a:cs typeface="Arial" panose="020B0604020202020204" pitchFamily="34" charset="0"/>
              </a:rPr>
              <a:t>Kode Klasifikasi Arsip </a:t>
            </a:r>
            <a:r>
              <a:rPr lang="id-ID" altLang="id-ID" sz="4000" dirty="0" smtClean="0">
                <a:latin typeface="Arial" panose="020B0604020202020204" pitchFamily="34" charset="0"/>
                <a:cs typeface="Arial" panose="020B0604020202020204" pitchFamily="34" charset="0"/>
              </a:rPr>
              <a:t>merupakan </a:t>
            </a:r>
            <a:r>
              <a:rPr lang="sv-SE" altLang="id-ID" sz="4000" dirty="0" smtClean="0">
                <a:latin typeface="Arial" panose="020B0604020202020204" pitchFamily="34" charset="0"/>
                <a:cs typeface="Arial" panose="020B0604020202020204" pitchFamily="34" charset="0"/>
              </a:rPr>
              <a:t>tanda </a:t>
            </a:r>
            <a:r>
              <a:rPr lang="sv-SE" altLang="id-ID" sz="4000" dirty="0">
                <a:latin typeface="Arial" panose="020B0604020202020204" pitchFamily="34" charset="0"/>
                <a:cs typeface="Arial" panose="020B0604020202020204" pitchFamily="34" charset="0"/>
              </a:rPr>
              <a:t>pengenal urusan atau masalah dalam bentuk angka, huruf atau keduanya.</a:t>
            </a:r>
          </a:p>
          <a:p>
            <a:pPr marL="742950" indent="-742950" algn="just">
              <a:lnSpc>
                <a:spcPct val="125000"/>
              </a:lnSpc>
              <a:buFont typeface="+mj-lt"/>
              <a:buAutoNum type="arabicPeriod"/>
            </a:pPr>
            <a:r>
              <a:rPr lang="en-US" altLang="id-ID" sz="4000" dirty="0" err="1">
                <a:latin typeface="Arial" panose="020B0604020202020204" pitchFamily="34" charset="0"/>
                <a:cs typeface="Arial" panose="020B0604020202020204" pitchFamily="34" charset="0"/>
              </a:rPr>
              <a:t>Sarana</a:t>
            </a:r>
            <a:r>
              <a:rPr lang="en-US" altLang="id-ID" sz="4000" dirty="0">
                <a:latin typeface="Arial" panose="020B0604020202020204" pitchFamily="34" charset="0"/>
                <a:cs typeface="Arial" panose="020B0604020202020204" pitchFamily="34" charset="0"/>
              </a:rPr>
              <a:t> </a:t>
            </a:r>
            <a:r>
              <a:rPr lang="id-ID" altLang="id-ID" sz="4000" dirty="0">
                <a:latin typeface="Arial" panose="020B0604020202020204" pitchFamily="34" charset="0"/>
                <a:cs typeface="Arial" panose="020B0604020202020204" pitchFamily="34" charset="0"/>
              </a:rPr>
              <a:t> untuk mempermudah pengenalan klasifikasi arsip</a:t>
            </a:r>
          </a:p>
          <a:p>
            <a:pPr marL="742950" indent="-742950" algn="just">
              <a:lnSpc>
                <a:spcPct val="125000"/>
              </a:lnSpc>
              <a:buFont typeface="+mj-lt"/>
              <a:buAutoNum type="arabicPeriod"/>
            </a:pPr>
            <a:r>
              <a:rPr lang="en-US" altLang="id-ID" sz="4000" dirty="0" err="1">
                <a:latin typeface="Arial" panose="020B0604020202020204" pitchFamily="34" charset="0"/>
                <a:cs typeface="Arial" panose="020B0604020202020204" pitchFamily="34" charset="0"/>
              </a:rPr>
              <a:t>Sarana</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penghubung</a:t>
            </a:r>
            <a:r>
              <a:rPr lang="en-US" altLang="id-ID" sz="4000" dirty="0">
                <a:latin typeface="Arial" panose="020B0604020202020204" pitchFamily="34" charset="0"/>
                <a:cs typeface="Arial" panose="020B0604020202020204" pitchFamily="34" charset="0"/>
              </a:rPr>
              <a:t> </a:t>
            </a:r>
            <a:r>
              <a:rPr lang="id-ID" altLang="id-ID" sz="4000" dirty="0">
                <a:latin typeface="Arial" panose="020B0604020202020204" pitchFamily="34" charset="0"/>
                <a:cs typeface="Arial" panose="020B0604020202020204" pitchFamily="34" charset="0"/>
              </a:rPr>
              <a:t>klasifikasi secara logis, sistematis</a:t>
            </a:r>
            <a:endParaRPr lang="en-US" altLang="id-ID" sz="4000" dirty="0">
              <a:latin typeface="Arial" panose="020B0604020202020204" pitchFamily="34" charset="0"/>
              <a:cs typeface="Arial" panose="020B0604020202020204" pitchFamily="34" charset="0"/>
            </a:endParaRPr>
          </a:p>
          <a:p>
            <a:pPr marL="742950" indent="-742950" algn="just">
              <a:lnSpc>
                <a:spcPct val="125000"/>
              </a:lnSpc>
              <a:buFont typeface="+mj-lt"/>
              <a:buAutoNum type="arabicPeriod"/>
            </a:pPr>
            <a:r>
              <a:rPr lang="id-ID" altLang="id-ID" sz="4000" dirty="0">
                <a:latin typeface="Arial" panose="020B0604020202020204" pitchFamily="34" charset="0"/>
                <a:cs typeface="Arial" panose="020B0604020202020204" pitchFamily="34" charset="0"/>
              </a:rPr>
              <a:t>Sarana mempermudah </a:t>
            </a:r>
            <a:r>
              <a:rPr lang="en-US" altLang="id-ID" sz="4000" dirty="0" err="1">
                <a:latin typeface="Arial" panose="020B0604020202020204" pitchFamily="34" charset="0"/>
                <a:cs typeface="Arial" panose="020B0604020202020204" pitchFamily="34" charset="0"/>
              </a:rPr>
              <a:t>susunan</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dan</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urutan</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berkas</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dlm</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penyimpanan</a:t>
            </a:r>
            <a:r>
              <a:rPr lang="en-US" altLang="id-ID" sz="4000" dirty="0">
                <a:latin typeface="Arial" panose="020B0604020202020204" pitchFamily="34" charset="0"/>
                <a:cs typeface="Arial" panose="020B0604020202020204" pitchFamily="34" charset="0"/>
              </a:rPr>
              <a:t> </a:t>
            </a:r>
            <a:r>
              <a:rPr lang="en-US" altLang="id-ID" sz="4000" dirty="0" err="1">
                <a:latin typeface="Arial" panose="020B0604020202020204" pitchFamily="34" charset="0"/>
                <a:cs typeface="Arial" panose="020B0604020202020204" pitchFamily="34" charset="0"/>
              </a:rPr>
              <a:t>arsip</a:t>
            </a:r>
            <a:r>
              <a:rPr lang="en-US" altLang="id-ID" sz="4000" dirty="0" smtClean="0">
                <a:latin typeface="Arial" panose="020B0604020202020204" pitchFamily="34" charset="0"/>
                <a:cs typeface="Arial" panose="020B0604020202020204" pitchFamily="34" charset="0"/>
              </a:rPr>
              <a:t>.</a:t>
            </a:r>
            <a:endParaRPr lang="id-ID"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
            <a:ext cx="1522640" cy="1522640"/>
          </a:xfrm>
          <a:prstGeom prst="rect">
            <a:avLst/>
          </a:prstGeom>
        </p:spPr>
      </p:pic>
    </p:spTree>
    <p:extLst>
      <p:ext uri="{BB962C8B-B14F-4D97-AF65-F5344CB8AC3E}">
        <p14:creationId xmlns:p14="http://schemas.microsoft.com/office/powerpoint/2010/main" val="16723784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0" y="723900"/>
            <a:ext cx="13716000" cy="1028700"/>
          </a:xfrm>
        </p:spPr>
        <p:txBody>
          <a:bodyPr>
            <a:normAutofit fontScale="90000"/>
          </a:bodyPr>
          <a:lstStyle/>
          <a:p>
            <a:pPr algn="ctr" eaLnBrk="1" hangingPunct="1">
              <a:defRPr/>
            </a:pPr>
            <a:r>
              <a:rPr lang="id-ID" sz="5400" dirty="0">
                <a:latin typeface="Cooper Black" pitchFamily="18" charset="0"/>
              </a:rPr>
              <a:t>	</a:t>
            </a:r>
            <a:r>
              <a:rPr lang="id-ID" sz="5400" dirty="0" smtClean="0">
                <a:latin typeface="Cooper Black" pitchFamily="18" charset="0"/>
              </a:rPr>
              <a:t>PERTIMBANNGAN PENYUSUNAN</a:t>
            </a:r>
            <a:r>
              <a:rPr lang="fi-FI" sz="5400" dirty="0" smtClean="0">
                <a:latin typeface="Cooper Black" pitchFamily="18" charset="0"/>
              </a:rPr>
              <a:t> </a:t>
            </a:r>
            <a:r>
              <a:rPr lang="id-ID" sz="5400" dirty="0" smtClean="0">
                <a:latin typeface="Cooper Black" pitchFamily="18" charset="0"/>
              </a:rPr>
              <a:t> </a:t>
            </a:r>
            <a:r>
              <a:rPr lang="fi-FI" sz="5400" dirty="0" smtClean="0">
                <a:latin typeface="Cooper Black" pitchFamily="18" charset="0"/>
              </a:rPr>
              <a:t>KLASIFIKASI</a:t>
            </a:r>
            <a:endParaRPr lang="en-US" sz="5400" dirty="0">
              <a:latin typeface="Cooper Black"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97988828"/>
              </p:ext>
            </p:extLst>
          </p:nvPr>
        </p:nvGraphicFramePr>
        <p:xfrm>
          <a:off x="1600200" y="2476500"/>
          <a:ext cx="15392400" cy="7680960"/>
        </p:xfrm>
        <a:graphic>
          <a:graphicData uri="http://schemas.openxmlformats.org/drawingml/2006/table">
            <a:tbl>
              <a:tblPr firstRow="1" bandRow="1">
                <a:tableStyleId>{5C22544A-7EE6-4342-B048-85BDC9FD1C3A}</a:tableStyleId>
              </a:tblPr>
              <a:tblGrid>
                <a:gridCol w="15392400"/>
              </a:tblGrid>
              <a:tr h="1181100">
                <a:tc>
                  <a:txBody>
                    <a:bodyPr/>
                    <a:lstStyle/>
                    <a:p>
                      <a:pPr marL="815975" indent="-815975" algn="just">
                        <a:lnSpc>
                          <a:spcPct val="150000"/>
                        </a:lnSpc>
                        <a:spcBef>
                          <a:spcPct val="0"/>
                        </a:spcBef>
                        <a:spcAft>
                          <a:spcPts val="900"/>
                        </a:spcAft>
                        <a:buFont typeface="Wingdings" panose="05000000000000000000" pitchFamily="2" charset="2"/>
                        <a:buChar char="q"/>
                      </a:pPr>
                      <a:r>
                        <a:rPr lang="id-ID" altLang="id-ID" sz="4000" dirty="0" smtClean="0">
                          <a:solidFill>
                            <a:srgbClr val="002060"/>
                          </a:solidFill>
                          <a:latin typeface="Tahoma" panose="020B0604030504040204" pitchFamily="34" charset="0"/>
                          <a:cs typeface="Tahoma" panose="020B0604030504040204" pitchFamily="34" charset="0"/>
                        </a:rPr>
                        <a:t>Analisis Fungsi Organisasi untuk mengetahui arsip apa yang tercipta dlm suatu fungsi organisasi</a:t>
                      </a:r>
                      <a:endParaRPr lang="fi-FI" altLang="id-ID" sz="4000" dirty="0" smtClean="0">
                        <a:solidFill>
                          <a:srgbClr val="002060"/>
                        </a:solidFill>
                        <a:latin typeface="Tahoma" panose="020B0604030504040204" pitchFamily="34" charset="0"/>
                        <a:cs typeface="Tahoma" panose="020B0604030504040204" pitchFamily="34" charset="0"/>
                      </a:endParaRPr>
                    </a:p>
                  </a:txBody>
                  <a:tcPr>
                    <a:solidFill>
                      <a:schemeClr val="bg2">
                        <a:lumMod val="75000"/>
                      </a:schemeClr>
                    </a:solidFill>
                  </a:tcPr>
                </a:tc>
              </a:tr>
              <a:tr h="370840">
                <a:tc>
                  <a:txBody>
                    <a:bodyPr/>
                    <a:lstStyle/>
                    <a:p>
                      <a:pPr marL="815975" indent="-815975" algn="just">
                        <a:lnSpc>
                          <a:spcPct val="150000"/>
                        </a:lnSpc>
                        <a:spcBef>
                          <a:spcPct val="0"/>
                        </a:spcBef>
                        <a:spcAft>
                          <a:spcPts val="900"/>
                        </a:spcAft>
                        <a:buFont typeface="Wingdings" panose="05000000000000000000" pitchFamily="2" charset="2"/>
                        <a:buChar char="q"/>
                      </a:pPr>
                      <a:r>
                        <a:rPr lang="id-ID" altLang="id-ID" sz="4000" dirty="0" smtClean="0">
                          <a:latin typeface="Tahoma" panose="020B0604030504040204" pitchFamily="34" charset="0"/>
                          <a:cs typeface="Tahoma" panose="020B0604030504040204" pitchFamily="34" charset="0"/>
                        </a:rPr>
                        <a:t>K</a:t>
                      </a:r>
                      <a:r>
                        <a:rPr lang="fi-FI" altLang="id-ID" sz="4000" dirty="0" smtClean="0">
                          <a:latin typeface="Tahoma" panose="020B0604030504040204" pitchFamily="34" charset="0"/>
                          <a:cs typeface="Tahoma" panose="020B0604030504040204" pitchFamily="34" charset="0"/>
                        </a:rPr>
                        <a:t>lasifikasi disusun berdasarkan masalah yang mencerminkan fungsi dan kegiatan </a:t>
                      </a:r>
                      <a:r>
                        <a:rPr lang="id-ID" altLang="id-ID" sz="4000" dirty="0" smtClean="0">
                          <a:latin typeface="Tahoma" panose="020B0604030504040204" pitchFamily="34" charset="0"/>
                          <a:cs typeface="Tahoma" panose="020B0604030504040204" pitchFamily="34" charset="0"/>
                        </a:rPr>
                        <a:t>organisasi</a:t>
                      </a:r>
                      <a:endParaRPr lang="fi-FI" altLang="id-ID" sz="4000" dirty="0" smtClean="0">
                        <a:latin typeface="Tahoma" panose="020B0604030504040204" pitchFamily="34" charset="0"/>
                        <a:cs typeface="Tahoma" panose="020B0604030504040204" pitchFamily="34" charset="0"/>
                      </a:endParaRPr>
                    </a:p>
                  </a:txBody>
                  <a:tcPr>
                    <a:solidFill>
                      <a:schemeClr val="accent6">
                        <a:lumMod val="60000"/>
                        <a:lumOff val="40000"/>
                      </a:schemeClr>
                    </a:solidFill>
                  </a:tcPr>
                </a:tc>
              </a:tr>
              <a:tr h="370840">
                <a:tc>
                  <a:txBody>
                    <a:bodyPr/>
                    <a:lstStyle/>
                    <a:p>
                      <a:pPr marL="815975" indent="-815975" algn="just">
                        <a:lnSpc>
                          <a:spcPct val="150000"/>
                        </a:lnSpc>
                        <a:spcBef>
                          <a:spcPct val="0"/>
                        </a:spcBef>
                        <a:spcAft>
                          <a:spcPts val="900"/>
                        </a:spcAft>
                        <a:buFont typeface="Wingdings" panose="05000000000000000000" pitchFamily="2" charset="2"/>
                        <a:buChar char="q"/>
                      </a:pPr>
                      <a:r>
                        <a:rPr lang="fi-FI" altLang="id-ID" sz="4000" dirty="0" smtClean="0">
                          <a:latin typeface="Tahoma" panose="020B0604030504040204" pitchFamily="34" charset="0"/>
                          <a:cs typeface="Tahoma" panose="020B0604030504040204" pitchFamily="34" charset="0"/>
                        </a:rPr>
                        <a:t>Klasifikasi disusun secara berjenjang dengan mempergunakan prinsip perkembangan dari umum ke khusus. </a:t>
                      </a:r>
                      <a:endParaRPr lang="id-ID" altLang="id-ID" sz="4000" dirty="0" smtClean="0">
                        <a:latin typeface="Tahoma" panose="020B0604030504040204" pitchFamily="34" charset="0"/>
                        <a:cs typeface="Tahoma" panose="020B0604030504040204" pitchFamily="34" charset="0"/>
                      </a:endParaRPr>
                    </a:p>
                  </a:txBody>
                  <a:tcPr>
                    <a:solidFill>
                      <a:schemeClr val="accent1">
                        <a:lumMod val="40000"/>
                        <a:lumOff val="60000"/>
                      </a:schemeClr>
                    </a:solidFill>
                  </a:tcPr>
                </a:tc>
              </a:tr>
              <a:tr h="370840">
                <a:tc>
                  <a:txBody>
                    <a:bodyPr/>
                    <a:lstStyle/>
                    <a:p>
                      <a:pPr marL="815975" marR="0" indent="-815975" algn="just" defTabSz="914400" rtl="0" eaLnBrk="1" fontAlgn="auto" latinLnBrk="0" hangingPunct="1">
                        <a:lnSpc>
                          <a:spcPct val="150000"/>
                        </a:lnSpc>
                        <a:spcBef>
                          <a:spcPct val="0"/>
                        </a:spcBef>
                        <a:spcAft>
                          <a:spcPts val="900"/>
                        </a:spcAft>
                        <a:buClrTx/>
                        <a:buSzTx/>
                        <a:buFont typeface="Wingdings" panose="05000000000000000000" pitchFamily="2" charset="2"/>
                        <a:buChar char="q"/>
                        <a:tabLst/>
                        <a:defRPr/>
                      </a:pPr>
                      <a:r>
                        <a:rPr lang="id-ID" altLang="id-ID" sz="4000" dirty="0" smtClean="0">
                          <a:latin typeface="Tahoma" panose="020B0604030504040204" pitchFamily="34" charset="0"/>
                          <a:cs typeface="Tahoma" panose="020B0604030504040204" pitchFamily="34" charset="0"/>
                        </a:rPr>
                        <a:t>Klasifikasi</a:t>
                      </a:r>
                      <a:r>
                        <a:rPr lang="id-ID" altLang="id-ID" sz="4000" baseline="0" dirty="0" smtClean="0">
                          <a:latin typeface="Tahoma" panose="020B0604030504040204" pitchFamily="34" charset="0"/>
                          <a:cs typeface="Tahoma" panose="020B0604030504040204" pitchFamily="34" charset="0"/>
                        </a:rPr>
                        <a:t> </a:t>
                      </a:r>
                      <a:r>
                        <a:rPr lang="id-ID" altLang="id-ID" sz="4000" dirty="0" smtClean="0">
                          <a:latin typeface="Tahoma" panose="020B0604030504040204" pitchFamily="34" charset="0"/>
                          <a:cs typeface="Tahoma" panose="020B0604030504040204" pitchFamily="34" charset="0"/>
                        </a:rPr>
                        <a:t>t</a:t>
                      </a:r>
                      <a:r>
                        <a:rPr lang="fi-FI" altLang="id-ID" sz="4000" dirty="0" smtClean="0">
                          <a:latin typeface="Tahoma" panose="020B0604030504040204" pitchFamily="34" charset="0"/>
                          <a:cs typeface="Tahoma" panose="020B0604030504040204" pitchFamily="34" charset="0"/>
                        </a:rPr>
                        <a:t>erdiri dari Pokok Masalah, Sub Masalah dan Sub</a:t>
                      </a:r>
                      <a:r>
                        <a:rPr lang="id-ID" altLang="id-ID" sz="4000" dirty="0" smtClean="0">
                          <a:latin typeface="Tahoma" panose="020B0604030504040204" pitchFamily="34" charset="0"/>
                          <a:cs typeface="Tahoma" panose="020B0604030504040204" pitchFamily="34" charset="0"/>
                        </a:rPr>
                        <a:t>-</a:t>
                      </a:r>
                      <a:r>
                        <a:rPr lang="fi-FI" altLang="id-ID" sz="4000" dirty="0" smtClean="0">
                          <a:latin typeface="Tahoma" panose="020B0604030504040204" pitchFamily="34" charset="0"/>
                          <a:cs typeface="Tahoma" panose="020B0604030504040204" pitchFamily="34" charset="0"/>
                        </a:rPr>
                        <a:t>sub Masalah.</a:t>
                      </a:r>
                      <a:endParaRPr lang="id-ID" altLang="id-ID" sz="4000" dirty="0" smtClean="0">
                        <a:latin typeface="Tahoma" panose="020B0604030504040204" pitchFamily="34" charset="0"/>
                        <a:cs typeface="Tahoma" panose="020B0604030504040204" pitchFamily="34" charset="0"/>
                      </a:endParaRPr>
                    </a:p>
                  </a:txBody>
                  <a:tcPr>
                    <a:solidFill>
                      <a:schemeClr val="accent4">
                        <a:lumMod val="40000"/>
                        <a:lumOff val="60000"/>
                      </a:schemeClr>
                    </a:solidFill>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522640" cy="1522640"/>
          </a:xfrm>
          <a:prstGeom prst="rect">
            <a:avLst/>
          </a:prstGeom>
        </p:spPr>
      </p:pic>
      <p:sp>
        <p:nvSpPr>
          <p:cNvPr id="7" name="Rectangle 6"/>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2143911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7292278"/>
              </p:ext>
            </p:extLst>
          </p:nvPr>
        </p:nvGraphicFramePr>
        <p:xfrm>
          <a:off x="2514600" y="1562100"/>
          <a:ext cx="12496800" cy="8255005"/>
        </p:xfrm>
        <a:graphic>
          <a:graphicData uri="http://schemas.openxmlformats.org/drawingml/2006/table">
            <a:tbl>
              <a:tblPr firstRow="1" bandRow="1">
                <a:tableStyleId>{5C22544A-7EE6-4342-B048-85BDC9FD1C3A}</a:tableStyleId>
              </a:tblPr>
              <a:tblGrid>
                <a:gridCol w="2768278"/>
                <a:gridCol w="9728522"/>
              </a:tblGrid>
              <a:tr h="750455">
                <a:tc>
                  <a:txBody>
                    <a:bodyPr/>
                    <a:lstStyle/>
                    <a:p>
                      <a:pPr algn="ctr"/>
                      <a:r>
                        <a:rPr lang="id-ID" sz="2800" dirty="0" smtClean="0">
                          <a:solidFill>
                            <a:schemeClr val="tx2">
                              <a:lumMod val="50000"/>
                            </a:schemeClr>
                          </a:solidFill>
                          <a:latin typeface="Arial Rounded MT Bold" panose="020F0704030504030204" pitchFamily="34" charset="0"/>
                        </a:rPr>
                        <a:t>KODE</a:t>
                      </a:r>
                      <a:endParaRPr lang="id-ID" sz="2800" dirty="0">
                        <a:solidFill>
                          <a:schemeClr val="tx2">
                            <a:lumMod val="50000"/>
                          </a:schemeClr>
                        </a:solidFill>
                        <a:latin typeface="Arial Rounded MT Bold" panose="020F0704030504030204" pitchFamily="34" charset="0"/>
                      </a:endParaRPr>
                    </a:p>
                  </a:txBody>
                  <a:tcPr/>
                </a:tc>
                <a:tc>
                  <a:txBody>
                    <a:bodyPr/>
                    <a:lstStyle/>
                    <a:p>
                      <a:pPr algn="ctr"/>
                      <a:r>
                        <a:rPr lang="id-ID" sz="2800" dirty="0" smtClean="0">
                          <a:solidFill>
                            <a:schemeClr val="tx2">
                              <a:lumMod val="50000"/>
                            </a:schemeClr>
                          </a:solidFill>
                          <a:latin typeface="Arial Rounded MT Bold" panose="020F0704030504030204" pitchFamily="34" charset="0"/>
                        </a:rPr>
                        <a:t>URUSAN</a:t>
                      </a:r>
                      <a:endParaRPr lang="id-ID" sz="2800" dirty="0">
                        <a:solidFill>
                          <a:schemeClr val="tx2">
                            <a:lumMod val="50000"/>
                          </a:schemeClr>
                        </a:solidFill>
                        <a:latin typeface="Arial Rounded MT Bold" panose="020F0704030504030204" pitchFamily="34" charset="0"/>
                      </a:endParaRPr>
                    </a:p>
                  </a:txBody>
                  <a:tcPr/>
                </a:tc>
              </a:tr>
              <a:tr h="750455">
                <a:tc>
                  <a:txBody>
                    <a:bodyPr/>
                    <a:lstStyle/>
                    <a:p>
                      <a:pPr algn="ctr"/>
                      <a:r>
                        <a:rPr lang="id-ID" sz="3200" dirty="0" smtClean="0">
                          <a:solidFill>
                            <a:schemeClr val="tx2">
                              <a:lumMod val="50000"/>
                            </a:schemeClr>
                          </a:solidFill>
                          <a:latin typeface="Arial Rounded MT Bold" panose="020F0704030504030204" pitchFamily="34" charset="0"/>
                        </a:rPr>
                        <a:t>000</a:t>
                      </a:r>
                      <a:endParaRPr lang="id-ID" sz="3200" dirty="0">
                        <a:solidFill>
                          <a:schemeClr val="tx2">
                            <a:lumMod val="50000"/>
                          </a:schemeClr>
                        </a:solidFill>
                        <a:latin typeface="Arial Rounded MT Bold" panose="020F0704030504030204" pitchFamily="34" charset="0"/>
                      </a:endParaRPr>
                    </a:p>
                  </a:txBody>
                  <a:tcPr/>
                </a:tc>
                <a:tc>
                  <a:txBody>
                    <a:bodyPr/>
                    <a:lstStyle/>
                    <a:p>
                      <a:r>
                        <a:rPr lang="id-ID" sz="3200" dirty="0" smtClean="0">
                          <a:solidFill>
                            <a:schemeClr val="tx2">
                              <a:lumMod val="50000"/>
                            </a:schemeClr>
                          </a:solidFill>
                          <a:latin typeface="Arial Rounded MT Bold" panose="020F0704030504030204" pitchFamily="34" charset="0"/>
                        </a:rPr>
                        <a:t>UMUM</a:t>
                      </a:r>
                      <a:endParaRPr lang="id-ID" sz="3200" dirty="0">
                        <a:solidFill>
                          <a:schemeClr val="tx2">
                            <a:lumMod val="50000"/>
                          </a:schemeClr>
                        </a:solidFill>
                        <a:latin typeface="Arial Rounded MT Bold" panose="020F0704030504030204" pitchFamily="34" charset="0"/>
                      </a:endParaRPr>
                    </a:p>
                  </a:txBody>
                  <a:tcPr/>
                </a:tc>
              </a:tr>
              <a:tr h="750455">
                <a:tc>
                  <a:txBody>
                    <a:bodyPr/>
                    <a:lstStyle/>
                    <a:p>
                      <a:pPr algn="ctr"/>
                      <a:r>
                        <a:rPr lang="id-ID" sz="3200" dirty="0" smtClean="0">
                          <a:solidFill>
                            <a:schemeClr val="tx2">
                              <a:lumMod val="50000"/>
                            </a:schemeClr>
                          </a:solidFill>
                          <a:latin typeface="Arial Rounded MT Bold" panose="020F0704030504030204" pitchFamily="34" charset="0"/>
                        </a:rPr>
                        <a:t>100</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c>
                  <a:txBody>
                    <a:bodyPr/>
                    <a:lstStyle/>
                    <a:p>
                      <a:r>
                        <a:rPr lang="en-US" sz="3200" kern="1200" dirty="0" smtClean="0">
                          <a:solidFill>
                            <a:schemeClr val="tx2">
                              <a:lumMod val="50000"/>
                            </a:schemeClr>
                          </a:solidFill>
                          <a:effectLst/>
                          <a:latin typeface="Arial Rounded MT Bold" panose="020F0704030504030204" pitchFamily="34" charset="0"/>
                          <a:ea typeface="+mn-ea"/>
                          <a:cs typeface="+mn-cs"/>
                        </a:rPr>
                        <a:t>PEMERINTAHAN</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r>
              <a:tr h="750455">
                <a:tc>
                  <a:txBody>
                    <a:bodyPr/>
                    <a:lstStyle/>
                    <a:p>
                      <a:pPr algn="ctr"/>
                      <a:r>
                        <a:rPr lang="id-ID" sz="3200" dirty="0" smtClean="0">
                          <a:solidFill>
                            <a:schemeClr val="tx2">
                              <a:lumMod val="50000"/>
                            </a:schemeClr>
                          </a:solidFill>
                          <a:latin typeface="Arial Rounded MT Bold" panose="020F0704030504030204" pitchFamily="34" charset="0"/>
                        </a:rPr>
                        <a:t>200</a:t>
                      </a:r>
                      <a:endParaRPr lang="id-ID" sz="3200" dirty="0">
                        <a:solidFill>
                          <a:schemeClr val="tx2">
                            <a:lumMod val="50000"/>
                          </a:schemeClr>
                        </a:solidFill>
                        <a:latin typeface="Arial Rounded MT Bold" panose="020F0704030504030204" pitchFamily="34" charset="0"/>
                      </a:endParaRPr>
                    </a:p>
                  </a:txBody>
                  <a:tcPr/>
                </a:tc>
                <a:tc>
                  <a:txBody>
                    <a:bodyPr/>
                    <a:lstStyle/>
                    <a:p>
                      <a:r>
                        <a:rPr lang="en-US" sz="3200" kern="1200" dirty="0" smtClean="0">
                          <a:solidFill>
                            <a:schemeClr val="tx2">
                              <a:lumMod val="50000"/>
                            </a:schemeClr>
                          </a:solidFill>
                          <a:effectLst/>
                          <a:latin typeface="Arial Rounded MT Bold" panose="020F0704030504030204" pitchFamily="34" charset="0"/>
                          <a:ea typeface="+mn-ea"/>
                          <a:cs typeface="+mn-cs"/>
                        </a:rPr>
                        <a:t>POLITIK</a:t>
                      </a:r>
                      <a:endParaRPr lang="id-ID" sz="3200" dirty="0">
                        <a:solidFill>
                          <a:schemeClr val="tx2">
                            <a:lumMod val="50000"/>
                          </a:schemeClr>
                        </a:solidFill>
                        <a:latin typeface="Arial Rounded MT Bold" panose="020F0704030504030204" pitchFamily="34" charset="0"/>
                      </a:endParaRPr>
                    </a:p>
                  </a:txBody>
                  <a:tcPr/>
                </a:tc>
              </a:tr>
              <a:tr h="750455">
                <a:tc>
                  <a:txBody>
                    <a:bodyPr/>
                    <a:lstStyle/>
                    <a:p>
                      <a:pPr algn="ctr"/>
                      <a:r>
                        <a:rPr lang="id-ID" sz="3200" dirty="0" smtClean="0">
                          <a:solidFill>
                            <a:schemeClr val="tx2">
                              <a:lumMod val="50000"/>
                            </a:schemeClr>
                          </a:solidFill>
                          <a:latin typeface="Arial Rounded MT Bold" panose="020F0704030504030204" pitchFamily="34" charset="0"/>
                        </a:rPr>
                        <a:t>300</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c>
                  <a:txBody>
                    <a:bodyPr/>
                    <a:lstStyle/>
                    <a:p>
                      <a:r>
                        <a:rPr lang="id-ID" sz="3200" dirty="0" smtClean="0">
                          <a:solidFill>
                            <a:schemeClr val="tx2">
                              <a:lumMod val="50000"/>
                            </a:schemeClr>
                          </a:solidFill>
                          <a:latin typeface="Arial Rounded MT Bold" panose="020F0704030504030204" pitchFamily="34" charset="0"/>
                        </a:rPr>
                        <a:t>KEAMANAN DAN KETERTIBAN</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r>
              <a:tr h="750455">
                <a:tc>
                  <a:txBody>
                    <a:bodyPr/>
                    <a:lstStyle/>
                    <a:p>
                      <a:pPr algn="ctr"/>
                      <a:r>
                        <a:rPr lang="id-ID" sz="3200" dirty="0" smtClean="0">
                          <a:solidFill>
                            <a:schemeClr val="tx2">
                              <a:lumMod val="50000"/>
                            </a:schemeClr>
                          </a:solidFill>
                          <a:latin typeface="Arial Rounded MT Bold" panose="020F0704030504030204" pitchFamily="34" charset="0"/>
                        </a:rPr>
                        <a:t>400</a:t>
                      </a:r>
                      <a:endParaRPr lang="id-ID" sz="3200" dirty="0">
                        <a:solidFill>
                          <a:schemeClr val="tx2">
                            <a:lumMod val="50000"/>
                          </a:schemeClr>
                        </a:solidFill>
                        <a:latin typeface="Arial Rounded MT Bold" panose="020F0704030504030204" pitchFamily="34" charset="0"/>
                      </a:endParaRPr>
                    </a:p>
                  </a:txBody>
                  <a:tcPr/>
                </a:tc>
                <a:tc>
                  <a:txBody>
                    <a:bodyPr/>
                    <a:lstStyle/>
                    <a:p>
                      <a:r>
                        <a:rPr lang="en-US" sz="3200" kern="1200" dirty="0" smtClean="0">
                          <a:solidFill>
                            <a:schemeClr val="tx2">
                              <a:lumMod val="50000"/>
                            </a:schemeClr>
                          </a:solidFill>
                          <a:effectLst/>
                          <a:latin typeface="Arial Rounded MT Bold" panose="020F0704030504030204" pitchFamily="34" charset="0"/>
                          <a:ea typeface="+mn-ea"/>
                          <a:cs typeface="+mn-cs"/>
                        </a:rPr>
                        <a:t>KESEJAHTERAAN RAKYAT</a:t>
                      </a:r>
                      <a:endParaRPr lang="id-ID" sz="3200" dirty="0">
                        <a:solidFill>
                          <a:schemeClr val="tx2">
                            <a:lumMod val="50000"/>
                          </a:schemeClr>
                        </a:solidFill>
                        <a:latin typeface="Arial Rounded MT Bold" panose="020F0704030504030204" pitchFamily="34" charset="0"/>
                      </a:endParaRPr>
                    </a:p>
                  </a:txBody>
                  <a:tcPr/>
                </a:tc>
              </a:tr>
              <a:tr h="750455">
                <a:tc>
                  <a:txBody>
                    <a:bodyPr/>
                    <a:lstStyle/>
                    <a:p>
                      <a:pPr algn="ctr"/>
                      <a:r>
                        <a:rPr lang="id-ID" sz="3200" dirty="0" smtClean="0">
                          <a:solidFill>
                            <a:schemeClr val="tx2">
                              <a:lumMod val="50000"/>
                            </a:schemeClr>
                          </a:solidFill>
                          <a:latin typeface="Arial Rounded MT Bold" panose="020F0704030504030204" pitchFamily="34" charset="0"/>
                        </a:rPr>
                        <a:t>500</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c>
                  <a:txBody>
                    <a:bodyPr/>
                    <a:lstStyle/>
                    <a:p>
                      <a:r>
                        <a:rPr lang="id-ID" sz="3200" dirty="0" smtClean="0">
                          <a:solidFill>
                            <a:schemeClr val="tx2">
                              <a:lumMod val="50000"/>
                            </a:schemeClr>
                          </a:solidFill>
                          <a:latin typeface="Arial Rounded MT Bold" panose="020F0704030504030204" pitchFamily="34" charset="0"/>
                        </a:rPr>
                        <a:t>PEREKONOMIAN</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r>
              <a:tr h="750455">
                <a:tc>
                  <a:txBody>
                    <a:bodyPr/>
                    <a:lstStyle/>
                    <a:p>
                      <a:pPr algn="ctr"/>
                      <a:r>
                        <a:rPr lang="id-ID" sz="3200" dirty="0" smtClean="0">
                          <a:solidFill>
                            <a:schemeClr val="tx2">
                              <a:lumMod val="50000"/>
                            </a:schemeClr>
                          </a:solidFill>
                          <a:latin typeface="Arial Rounded MT Bold" panose="020F0704030504030204" pitchFamily="34" charset="0"/>
                        </a:rPr>
                        <a:t>600</a:t>
                      </a:r>
                      <a:endParaRPr lang="id-ID" sz="3200" dirty="0">
                        <a:solidFill>
                          <a:schemeClr val="tx2">
                            <a:lumMod val="50000"/>
                          </a:schemeClr>
                        </a:solidFill>
                        <a:latin typeface="Arial Rounded MT Bold" panose="020F07040305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kern="1200" dirty="0" smtClean="0">
                          <a:solidFill>
                            <a:schemeClr val="tx2">
                              <a:lumMod val="50000"/>
                            </a:schemeClr>
                          </a:solidFill>
                          <a:effectLst/>
                          <a:latin typeface="Arial Rounded MT Bold" panose="020F0704030504030204" pitchFamily="34" charset="0"/>
                          <a:ea typeface="+mn-ea"/>
                          <a:cs typeface="+mn-cs"/>
                        </a:rPr>
                        <a:t>PEKERJAAN UMUM DAN KETENAGAAN</a:t>
                      </a:r>
                      <a:endParaRPr lang="id-ID" sz="3200" kern="1200" dirty="0" smtClean="0">
                        <a:solidFill>
                          <a:schemeClr val="tx2">
                            <a:lumMod val="50000"/>
                          </a:schemeClr>
                        </a:solidFill>
                        <a:effectLst/>
                        <a:latin typeface="Arial Rounded MT Bold" panose="020F0704030504030204" pitchFamily="34" charset="0"/>
                        <a:ea typeface="+mn-ea"/>
                        <a:cs typeface="+mn-cs"/>
                      </a:endParaRPr>
                    </a:p>
                  </a:txBody>
                  <a:tcPr/>
                </a:tc>
              </a:tr>
              <a:tr h="750455">
                <a:tc>
                  <a:txBody>
                    <a:bodyPr/>
                    <a:lstStyle/>
                    <a:p>
                      <a:pPr algn="ctr"/>
                      <a:r>
                        <a:rPr lang="id-ID" sz="3200" dirty="0" smtClean="0">
                          <a:solidFill>
                            <a:schemeClr val="tx2">
                              <a:lumMod val="50000"/>
                            </a:schemeClr>
                          </a:solidFill>
                          <a:latin typeface="Arial Rounded MT Bold" panose="020F0704030504030204" pitchFamily="34" charset="0"/>
                        </a:rPr>
                        <a:t>700</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c>
                  <a:txBody>
                    <a:bodyPr/>
                    <a:lstStyle/>
                    <a:p>
                      <a:r>
                        <a:rPr lang="en-US" sz="3200" kern="1200" dirty="0" smtClean="0">
                          <a:solidFill>
                            <a:schemeClr val="tx2">
                              <a:lumMod val="50000"/>
                            </a:schemeClr>
                          </a:solidFill>
                          <a:effectLst/>
                          <a:latin typeface="Arial Rounded MT Bold" panose="020F0704030504030204" pitchFamily="34" charset="0"/>
                          <a:ea typeface="+mn-ea"/>
                          <a:cs typeface="+mn-cs"/>
                        </a:rPr>
                        <a:t>PENGAWASAN</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r>
              <a:tr h="750455">
                <a:tc>
                  <a:txBody>
                    <a:bodyPr/>
                    <a:lstStyle/>
                    <a:p>
                      <a:pPr algn="ctr"/>
                      <a:r>
                        <a:rPr lang="id-ID" sz="3200" dirty="0" smtClean="0">
                          <a:solidFill>
                            <a:schemeClr val="tx2">
                              <a:lumMod val="50000"/>
                            </a:schemeClr>
                          </a:solidFill>
                          <a:latin typeface="Arial Rounded MT Bold" panose="020F0704030504030204" pitchFamily="34" charset="0"/>
                        </a:rPr>
                        <a:t>800</a:t>
                      </a:r>
                      <a:endParaRPr lang="id-ID" sz="3200" dirty="0">
                        <a:solidFill>
                          <a:schemeClr val="tx2">
                            <a:lumMod val="50000"/>
                          </a:schemeClr>
                        </a:solidFill>
                        <a:latin typeface="Arial Rounded MT Bold" panose="020F0704030504030204" pitchFamily="34" charset="0"/>
                      </a:endParaRPr>
                    </a:p>
                  </a:txBody>
                  <a:tcPr/>
                </a:tc>
                <a:tc>
                  <a:txBody>
                    <a:bodyPr/>
                    <a:lstStyle/>
                    <a:p>
                      <a:r>
                        <a:rPr lang="en-US" sz="3200" kern="1200" dirty="0" smtClean="0">
                          <a:solidFill>
                            <a:schemeClr val="tx2">
                              <a:lumMod val="50000"/>
                            </a:schemeClr>
                          </a:solidFill>
                          <a:effectLst/>
                          <a:latin typeface="Arial Rounded MT Bold" panose="020F0704030504030204" pitchFamily="34" charset="0"/>
                          <a:ea typeface="+mn-ea"/>
                          <a:cs typeface="+mn-cs"/>
                        </a:rPr>
                        <a:t>KEPEGAWAIAN</a:t>
                      </a:r>
                      <a:endParaRPr lang="id-ID" sz="3200" dirty="0">
                        <a:solidFill>
                          <a:schemeClr val="tx2">
                            <a:lumMod val="50000"/>
                          </a:schemeClr>
                        </a:solidFill>
                        <a:latin typeface="Arial Rounded MT Bold" panose="020F0704030504030204" pitchFamily="34" charset="0"/>
                      </a:endParaRPr>
                    </a:p>
                  </a:txBody>
                  <a:tcPr/>
                </a:tc>
              </a:tr>
              <a:tr h="750455">
                <a:tc>
                  <a:txBody>
                    <a:bodyPr/>
                    <a:lstStyle/>
                    <a:p>
                      <a:pPr algn="ctr"/>
                      <a:r>
                        <a:rPr lang="id-ID" sz="3200" dirty="0" smtClean="0">
                          <a:solidFill>
                            <a:schemeClr val="tx2">
                              <a:lumMod val="50000"/>
                            </a:schemeClr>
                          </a:solidFill>
                          <a:latin typeface="Arial Rounded MT Bold" panose="020F0704030504030204" pitchFamily="34" charset="0"/>
                        </a:rPr>
                        <a:t>900</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c>
                  <a:txBody>
                    <a:bodyPr/>
                    <a:lstStyle/>
                    <a:p>
                      <a:r>
                        <a:rPr lang="id-ID" sz="3200" dirty="0" smtClean="0">
                          <a:solidFill>
                            <a:schemeClr val="tx2">
                              <a:lumMod val="50000"/>
                            </a:schemeClr>
                          </a:solidFill>
                          <a:latin typeface="Arial Rounded MT Bold" panose="020F0704030504030204" pitchFamily="34" charset="0"/>
                        </a:rPr>
                        <a:t>KEUANGAN</a:t>
                      </a:r>
                      <a:endParaRPr lang="id-ID" sz="3200" dirty="0">
                        <a:solidFill>
                          <a:schemeClr val="tx2">
                            <a:lumMod val="50000"/>
                          </a:schemeClr>
                        </a:solidFill>
                        <a:latin typeface="Arial Rounded MT Bold" panose="020F0704030504030204" pitchFamily="34" charset="0"/>
                      </a:endParaRPr>
                    </a:p>
                  </a:txBody>
                  <a:tcPr>
                    <a:solidFill>
                      <a:schemeClr val="accent3">
                        <a:lumMod val="40000"/>
                        <a:lumOff val="60000"/>
                      </a:schemeClr>
                    </a:solidFill>
                  </a:tcPr>
                </a:tc>
              </a:tr>
            </a:tbl>
          </a:graphicData>
        </a:graphic>
      </p:graphicFrame>
      <p:sp>
        <p:nvSpPr>
          <p:cNvPr id="3" name="Rectangle 2"/>
          <p:cNvSpPr>
            <a:spLocks noGrp="1" noChangeArrowheads="1"/>
          </p:cNvSpPr>
          <p:nvPr>
            <p:ph type="title"/>
          </p:nvPr>
        </p:nvSpPr>
        <p:spPr>
          <a:xfrm>
            <a:off x="2057400" y="342900"/>
            <a:ext cx="13716000" cy="1028700"/>
          </a:xfrm>
        </p:spPr>
        <p:txBody>
          <a:bodyPr>
            <a:normAutofit/>
          </a:bodyPr>
          <a:lstStyle/>
          <a:p>
            <a:pPr algn="ctr" eaLnBrk="1" hangingPunct="1">
              <a:defRPr/>
            </a:pPr>
            <a:r>
              <a:rPr lang="id-ID" dirty="0" smtClean="0">
                <a:latin typeface="Cooper Black" pitchFamily="18" charset="0"/>
              </a:rPr>
              <a:t>KELOMPOK KODE </a:t>
            </a:r>
            <a:r>
              <a:rPr lang="fi-FI" dirty="0" smtClean="0">
                <a:latin typeface="Cooper Black" pitchFamily="18" charset="0"/>
              </a:rPr>
              <a:t>KLASIFIKASI</a:t>
            </a:r>
            <a:endParaRPr lang="en-US" dirty="0">
              <a:latin typeface="Cooper Black"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
            <a:ext cx="1522640" cy="152264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1239" y="-10885"/>
            <a:ext cx="3286761" cy="1953985"/>
          </a:xfrm>
          <a:prstGeom prst="rect">
            <a:avLst/>
          </a:prstGeom>
        </p:spPr>
      </p:pic>
      <p:sp>
        <p:nvSpPr>
          <p:cNvPr id="6" name="Freeform 7"/>
          <p:cNvSpPr/>
          <p:nvPr/>
        </p:nvSpPr>
        <p:spPr>
          <a:xfrm rot="1731796">
            <a:off x="609600" y="6743700"/>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7"/>
          <p:cNvSpPr/>
          <p:nvPr/>
        </p:nvSpPr>
        <p:spPr>
          <a:xfrm rot="1731796">
            <a:off x="16047456" y="7023731"/>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231237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286000" y="723900"/>
            <a:ext cx="13716000" cy="1028700"/>
          </a:xfrm>
        </p:spPr>
        <p:txBody>
          <a:bodyPr>
            <a:normAutofit fontScale="90000"/>
          </a:bodyPr>
          <a:lstStyle/>
          <a:p>
            <a:pPr algn="ctr" eaLnBrk="1" hangingPunct="1">
              <a:defRPr/>
            </a:pPr>
            <a:r>
              <a:rPr lang="id-ID" sz="5400" dirty="0">
                <a:latin typeface="Cooper Black" pitchFamily="18" charset="0"/>
              </a:rPr>
              <a:t>	</a:t>
            </a:r>
            <a:r>
              <a:rPr lang="id-ID" sz="5400" dirty="0" smtClean="0">
                <a:latin typeface="Cooper Black" pitchFamily="18" charset="0"/>
              </a:rPr>
              <a:t>PENYUSUNAN</a:t>
            </a:r>
            <a:r>
              <a:rPr lang="fi-FI" sz="5400" dirty="0" smtClean="0">
                <a:latin typeface="Cooper Black" pitchFamily="18" charset="0"/>
              </a:rPr>
              <a:t> </a:t>
            </a:r>
            <a:r>
              <a:rPr lang="id-ID" sz="5400" dirty="0" smtClean="0">
                <a:latin typeface="Cooper Black" pitchFamily="18" charset="0"/>
              </a:rPr>
              <a:t> KODE </a:t>
            </a:r>
            <a:br>
              <a:rPr lang="id-ID" sz="5400" dirty="0" smtClean="0">
                <a:latin typeface="Cooper Black" pitchFamily="18" charset="0"/>
              </a:rPr>
            </a:br>
            <a:r>
              <a:rPr lang="fi-FI" sz="5400" dirty="0" smtClean="0">
                <a:latin typeface="Cooper Black" pitchFamily="18" charset="0"/>
              </a:rPr>
              <a:t>KLASIFIKASI</a:t>
            </a:r>
            <a:endParaRPr lang="en-US" sz="5400" dirty="0">
              <a:latin typeface="Cooper Black"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94361894"/>
              </p:ext>
            </p:extLst>
          </p:nvPr>
        </p:nvGraphicFramePr>
        <p:xfrm>
          <a:off x="1066800" y="2857500"/>
          <a:ext cx="16078200" cy="5928360"/>
        </p:xfrm>
        <a:graphic>
          <a:graphicData uri="http://schemas.openxmlformats.org/drawingml/2006/table">
            <a:tbl>
              <a:tblPr firstRow="1" bandRow="1">
                <a:tableStyleId>{5C22544A-7EE6-4342-B048-85BDC9FD1C3A}</a:tableStyleId>
              </a:tblPr>
              <a:tblGrid>
                <a:gridCol w="16078200"/>
              </a:tblGrid>
              <a:tr h="990600">
                <a:tc>
                  <a:txBody>
                    <a:bodyPr/>
                    <a:lstStyle/>
                    <a:p>
                      <a:pPr marL="815975" marR="0" indent="-815975"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US" altLang="id-ID" sz="3600" dirty="0" err="1" smtClean="0">
                          <a:solidFill>
                            <a:srgbClr val="002060"/>
                          </a:solidFill>
                          <a:latin typeface="Arial Rounded MT Bold" panose="020F0704030504030204" pitchFamily="34" charset="0"/>
                          <a:cs typeface="Tahoma" panose="020B0604030504040204" pitchFamily="34" charset="0"/>
                        </a:rPr>
                        <a:t>Unsur</a:t>
                      </a:r>
                      <a:r>
                        <a:rPr lang="en-US" altLang="id-ID" sz="3600" dirty="0" smtClean="0">
                          <a:solidFill>
                            <a:srgbClr val="002060"/>
                          </a:solidFill>
                          <a:latin typeface="Arial Rounded MT Bold" panose="020F0704030504030204" pitchFamily="34" charset="0"/>
                          <a:cs typeface="Tahoma" panose="020B0604030504040204" pitchFamily="34" charset="0"/>
                        </a:rPr>
                        <a:t> </a:t>
                      </a:r>
                      <a:r>
                        <a:rPr lang="id-ID" altLang="id-ID" sz="3600" dirty="0" smtClean="0">
                          <a:solidFill>
                            <a:srgbClr val="002060"/>
                          </a:solidFill>
                          <a:latin typeface="Arial Rounded MT Bold" panose="020F0704030504030204" pitchFamily="34" charset="0"/>
                          <a:cs typeface="Tahoma" panose="020B0604030504040204" pitchFamily="34" charset="0"/>
                        </a:rPr>
                        <a:t>U</a:t>
                      </a:r>
                      <a:r>
                        <a:rPr lang="en-US" altLang="id-ID" sz="3600" dirty="0" smtClean="0">
                          <a:solidFill>
                            <a:srgbClr val="002060"/>
                          </a:solidFill>
                          <a:latin typeface="Arial Rounded MT Bold" panose="020F0704030504030204" pitchFamily="34" charset="0"/>
                          <a:cs typeface="Tahoma" panose="020B0604030504040204" pitchFamily="34" charset="0"/>
                        </a:rPr>
                        <a:t>tama </a:t>
                      </a:r>
                      <a:r>
                        <a:rPr lang="id-ID" altLang="id-ID" sz="3600" dirty="0" smtClean="0">
                          <a:solidFill>
                            <a:srgbClr val="002060"/>
                          </a:solidFill>
                          <a:latin typeface="Arial Rounded MT Bold" panose="020F0704030504030204" pitchFamily="34" charset="0"/>
                          <a:cs typeface="Tahoma" panose="020B0604030504040204" pitchFamily="34" charset="0"/>
                        </a:rPr>
                        <a:t>                 </a:t>
                      </a:r>
                      <a:r>
                        <a:rPr lang="id-ID"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U</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nsur</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fungsi</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organisasi</a:t>
                      </a:r>
                      <a:endPar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endParaRPr>
                    </a:p>
                  </a:txBody>
                  <a:tcPr>
                    <a:solidFill>
                      <a:schemeClr val="accent6">
                        <a:lumMod val="20000"/>
                        <a:lumOff val="80000"/>
                      </a:schemeClr>
                    </a:solidFill>
                  </a:tcPr>
                </a:tc>
              </a:tr>
              <a:tr h="370840">
                <a:tc>
                  <a:txBody>
                    <a:bodyPr/>
                    <a:lstStyle/>
                    <a:p>
                      <a:pPr marL="815975" indent="-815975">
                        <a:lnSpc>
                          <a:spcPct val="150000"/>
                        </a:lnSpc>
                        <a:buFont typeface="Wingdings" panose="05000000000000000000" pitchFamily="2" charset="2"/>
                        <a:buChar char="v"/>
                      </a:pP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Fungsi</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meliputi</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seluruh</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tanggungjawab</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yg</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dibebankan</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org</a:t>
                      </a:r>
                      <a:r>
                        <a:rPr lang="id-ID"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a</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n</a:t>
                      </a:r>
                      <a:r>
                        <a:rPr lang="id-ID"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i</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s</a:t>
                      </a:r>
                      <a:r>
                        <a:rPr lang="id-ID"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a</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s</a:t>
                      </a:r>
                      <a:r>
                        <a:rPr lang="id-ID"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i</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untuk</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melaksanakan</a:t>
                      </a:r>
                      <a:r>
                        <a:rPr lang="en-US"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 </a:t>
                      </a:r>
                      <a:r>
                        <a:rPr lang="en-US" altLang="id-ID" sz="3600" dirty="0" err="1"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rPr>
                        <a:t>kegiatan</a:t>
                      </a:r>
                      <a:endParaRPr lang="id-ID" altLang="id-ID" sz="3600" dirty="0" smtClean="0">
                        <a:solidFill>
                          <a:srgbClr val="002060"/>
                        </a:solidFill>
                        <a:latin typeface="Arial Rounded MT Bold" panose="020F0704030504030204" pitchFamily="34" charset="0"/>
                        <a:cs typeface="Tahoma" panose="020B0604030504040204" pitchFamily="34" charset="0"/>
                        <a:sym typeface="Wingdings" panose="05000000000000000000" pitchFamily="2" charset="2"/>
                      </a:endParaRPr>
                    </a:p>
                  </a:txBody>
                  <a:tcPr/>
                </a:tc>
              </a:tr>
              <a:tr h="370840">
                <a:tc>
                  <a:txBody>
                    <a:bodyPr/>
                    <a:lstStyle/>
                    <a:p>
                      <a:pPr marL="914400" lvl="2" indent="0" eaLnBrk="1" hangingPunct="1">
                        <a:lnSpc>
                          <a:spcPct val="150000"/>
                        </a:lnSpc>
                        <a:buNone/>
                      </a:pPr>
                      <a:endParaRPr lang="id-ID" altLang="id-ID" sz="1200" dirty="0" smtClean="0">
                        <a:solidFill>
                          <a:srgbClr val="002060"/>
                        </a:solidFill>
                        <a:latin typeface="Arial Rounded MT Bold" panose="020F0704030504030204" pitchFamily="34" charset="0"/>
                        <a:cs typeface="Tahoma" panose="020B0604030504040204" pitchFamily="34" charset="0"/>
                      </a:endParaRPr>
                    </a:p>
                    <a:p>
                      <a:pPr marL="1485900" lvl="2" indent="-766763" eaLnBrk="1" hangingPunct="1">
                        <a:lnSpc>
                          <a:spcPct val="150000"/>
                        </a:lnSpc>
                        <a:buFont typeface="Wingdings" panose="05000000000000000000" pitchFamily="2" charset="2"/>
                        <a:buChar char="q"/>
                        <a:tabLst>
                          <a:tab pos="1241425" algn="l"/>
                        </a:tabLst>
                      </a:pPr>
                      <a:r>
                        <a:rPr lang="en-US" altLang="id-ID" sz="3600" dirty="0" err="1" smtClean="0">
                          <a:solidFill>
                            <a:srgbClr val="002060"/>
                          </a:solidFill>
                          <a:latin typeface="Arial Rounded MT Bold" panose="020F0704030504030204" pitchFamily="34" charset="0"/>
                          <a:cs typeface="Tahoma" panose="020B0604030504040204" pitchFamily="34" charset="0"/>
                        </a:rPr>
                        <a:t>Masalah</a:t>
                      </a:r>
                      <a:r>
                        <a:rPr lang="en-US" altLang="id-ID" sz="3600" dirty="0" smtClean="0">
                          <a:solidFill>
                            <a:srgbClr val="002060"/>
                          </a:solidFill>
                          <a:latin typeface="Arial Rounded MT Bold" panose="020F0704030504030204" pitchFamily="34" charset="0"/>
                          <a:cs typeface="Tahoma" panose="020B0604030504040204" pitchFamily="34" charset="0"/>
                        </a:rPr>
                        <a:t> Primer (</a:t>
                      </a:r>
                      <a:r>
                        <a:rPr lang="id-ID" altLang="id-ID" sz="3600" dirty="0" smtClean="0">
                          <a:solidFill>
                            <a:srgbClr val="002060"/>
                          </a:solidFill>
                          <a:latin typeface="Arial Rounded MT Bold" panose="020F0704030504030204" pitchFamily="34" charset="0"/>
                          <a:cs typeface="Tahoma" panose="020B0604030504040204" pitchFamily="34" charset="0"/>
                        </a:rPr>
                        <a:t>Fungsi</a:t>
                      </a:r>
                      <a:r>
                        <a:rPr lang="en-US" altLang="id-ID" sz="3600" dirty="0" smtClean="0">
                          <a:solidFill>
                            <a:srgbClr val="002060"/>
                          </a:solidFill>
                          <a:latin typeface="Arial Rounded MT Bold" panose="020F0704030504030204" pitchFamily="34" charset="0"/>
                          <a:cs typeface="Tahoma" panose="020B0604030504040204" pitchFamily="34" charset="0"/>
                        </a:rPr>
                        <a:t>)</a:t>
                      </a:r>
                      <a:r>
                        <a:rPr lang="id-ID" altLang="id-ID" sz="3600" dirty="0" smtClean="0">
                          <a:solidFill>
                            <a:srgbClr val="002060"/>
                          </a:solidFill>
                          <a:latin typeface="Arial Rounded MT Bold" panose="020F0704030504030204" pitchFamily="34" charset="0"/>
                          <a:cs typeface="Tahoma" panose="020B0604030504040204" pitchFamily="34" charset="0"/>
                        </a:rPr>
                        <a:t>                                  </a:t>
                      </a:r>
                    </a:p>
                    <a:p>
                      <a:pPr marL="2252663" lvl="3" indent="-815975" eaLnBrk="1" hangingPunct="1">
                        <a:lnSpc>
                          <a:spcPct val="150000"/>
                        </a:lnSpc>
                        <a:buFont typeface="Wingdings" panose="05000000000000000000" pitchFamily="2" charset="2"/>
                        <a:buChar char="v"/>
                      </a:pPr>
                      <a:r>
                        <a:rPr lang="en-US" altLang="id-ID" sz="3600" dirty="0" err="1" smtClean="0">
                          <a:solidFill>
                            <a:srgbClr val="002060"/>
                          </a:solidFill>
                          <a:latin typeface="Arial Rounded MT Bold" panose="020F0704030504030204" pitchFamily="34" charset="0"/>
                          <a:cs typeface="Tahoma" panose="020B0604030504040204" pitchFamily="34" charset="0"/>
                        </a:rPr>
                        <a:t>Masalah</a:t>
                      </a:r>
                      <a:r>
                        <a:rPr lang="en-US" altLang="id-ID" sz="3600" dirty="0" smtClean="0">
                          <a:solidFill>
                            <a:srgbClr val="002060"/>
                          </a:solidFill>
                          <a:latin typeface="Arial Rounded MT Bold" panose="020F0704030504030204" pitchFamily="34" charset="0"/>
                          <a:cs typeface="Tahoma" panose="020B0604030504040204" pitchFamily="34" charset="0"/>
                        </a:rPr>
                        <a:t> </a:t>
                      </a:r>
                      <a:r>
                        <a:rPr lang="en-US" altLang="id-ID" sz="3600" dirty="0" err="1" smtClean="0">
                          <a:solidFill>
                            <a:srgbClr val="002060"/>
                          </a:solidFill>
                          <a:latin typeface="Arial Rounded MT Bold" panose="020F0704030504030204" pitchFamily="34" charset="0"/>
                          <a:cs typeface="Tahoma" panose="020B0604030504040204" pitchFamily="34" charset="0"/>
                        </a:rPr>
                        <a:t>Sekunder</a:t>
                      </a:r>
                      <a:r>
                        <a:rPr lang="en-US" altLang="id-ID" sz="3600" dirty="0" smtClean="0">
                          <a:solidFill>
                            <a:srgbClr val="002060"/>
                          </a:solidFill>
                          <a:latin typeface="Arial Rounded MT Bold" panose="020F0704030504030204" pitchFamily="34" charset="0"/>
                          <a:cs typeface="Tahoma" panose="020B0604030504040204" pitchFamily="34" charset="0"/>
                        </a:rPr>
                        <a:t> (</a:t>
                      </a:r>
                      <a:r>
                        <a:rPr lang="id-ID" altLang="id-ID" sz="3600" dirty="0" smtClean="0">
                          <a:solidFill>
                            <a:srgbClr val="002060"/>
                          </a:solidFill>
                          <a:latin typeface="Arial Rounded MT Bold" panose="020F0704030504030204" pitchFamily="34" charset="0"/>
                          <a:cs typeface="Tahoma" panose="020B0604030504040204" pitchFamily="34" charset="0"/>
                        </a:rPr>
                        <a:t>Kegiatan</a:t>
                      </a:r>
                      <a:r>
                        <a:rPr lang="en-US" altLang="id-ID" sz="3600" dirty="0" smtClean="0">
                          <a:solidFill>
                            <a:srgbClr val="002060"/>
                          </a:solidFill>
                          <a:latin typeface="Arial Rounded MT Bold" panose="020F0704030504030204" pitchFamily="34" charset="0"/>
                          <a:cs typeface="Tahoma" panose="020B0604030504040204" pitchFamily="34" charset="0"/>
                        </a:rPr>
                        <a:t>)</a:t>
                      </a:r>
                      <a:endParaRPr lang="id-ID" altLang="id-ID" sz="3600" dirty="0" smtClean="0">
                        <a:solidFill>
                          <a:srgbClr val="002060"/>
                        </a:solidFill>
                        <a:latin typeface="Arial Rounded MT Bold" panose="020F0704030504030204" pitchFamily="34" charset="0"/>
                        <a:cs typeface="Tahoma" panose="020B0604030504040204" pitchFamily="34" charset="0"/>
                      </a:endParaRPr>
                    </a:p>
                    <a:p>
                      <a:pPr marL="2678113" lvl="4" indent="-522288" eaLnBrk="1" hangingPunct="1">
                        <a:lnSpc>
                          <a:spcPct val="150000"/>
                        </a:lnSpc>
                        <a:buFont typeface="Wingdings" panose="05000000000000000000" pitchFamily="2" charset="2"/>
                        <a:buChar char="Ø"/>
                      </a:pPr>
                      <a:r>
                        <a:rPr lang="id-ID" altLang="id-ID" sz="3600" dirty="0" smtClean="0">
                          <a:solidFill>
                            <a:srgbClr val="002060"/>
                          </a:solidFill>
                          <a:latin typeface="Arial Rounded MT Bold" panose="020F0704030504030204" pitchFamily="34" charset="0"/>
                          <a:cs typeface="Tahoma" panose="020B0604030504040204" pitchFamily="34" charset="0"/>
                        </a:rPr>
                        <a:t> </a:t>
                      </a:r>
                      <a:r>
                        <a:rPr lang="en-US" altLang="id-ID" sz="3600" dirty="0" err="1" smtClean="0">
                          <a:solidFill>
                            <a:srgbClr val="002060"/>
                          </a:solidFill>
                          <a:latin typeface="Arial Rounded MT Bold" panose="020F0704030504030204" pitchFamily="34" charset="0"/>
                          <a:cs typeface="Tahoma" panose="020B0604030504040204" pitchFamily="34" charset="0"/>
                        </a:rPr>
                        <a:t>Masalah</a:t>
                      </a:r>
                      <a:r>
                        <a:rPr lang="en-US" altLang="id-ID" sz="3600" dirty="0" smtClean="0">
                          <a:solidFill>
                            <a:srgbClr val="002060"/>
                          </a:solidFill>
                          <a:latin typeface="Arial Rounded MT Bold" panose="020F0704030504030204" pitchFamily="34" charset="0"/>
                          <a:cs typeface="Tahoma" panose="020B0604030504040204" pitchFamily="34" charset="0"/>
                        </a:rPr>
                        <a:t> </a:t>
                      </a:r>
                      <a:r>
                        <a:rPr lang="en-US" altLang="id-ID" sz="3600" dirty="0" err="1" smtClean="0">
                          <a:solidFill>
                            <a:srgbClr val="002060"/>
                          </a:solidFill>
                          <a:latin typeface="Arial Rounded MT Bold" panose="020F0704030504030204" pitchFamily="34" charset="0"/>
                          <a:cs typeface="Tahoma" panose="020B0604030504040204" pitchFamily="34" charset="0"/>
                        </a:rPr>
                        <a:t>Tertier</a:t>
                      </a:r>
                      <a:r>
                        <a:rPr lang="en-US" altLang="id-ID" sz="3600" dirty="0" smtClean="0">
                          <a:solidFill>
                            <a:srgbClr val="002060"/>
                          </a:solidFill>
                          <a:latin typeface="Arial Rounded MT Bold" panose="020F0704030504030204" pitchFamily="34" charset="0"/>
                          <a:cs typeface="Tahoma" panose="020B0604030504040204" pitchFamily="34" charset="0"/>
                        </a:rPr>
                        <a:t> (</a:t>
                      </a:r>
                      <a:r>
                        <a:rPr lang="id-ID" altLang="id-ID" sz="3600" dirty="0" smtClean="0">
                          <a:solidFill>
                            <a:srgbClr val="002060"/>
                          </a:solidFill>
                          <a:latin typeface="Arial Rounded MT Bold" panose="020F0704030504030204" pitchFamily="34" charset="0"/>
                          <a:cs typeface="Tahoma" panose="020B0604030504040204" pitchFamily="34" charset="0"/>
                        </a:rPr>
                        <a:t>Sub Kegiatan/Transaksi/Item)</a:t>
                      </a:r>
                      <a:endParaRPr lang="id-ID" altLang="id-ID" sz="3600" dirty="0" smtClean="0">
                        <a:solidFill>
                          <a:srgbClr val="002060"/>
                        </a:solidFill>
                        <a:latin typeface="Arial Rounded MT Bold" panose="020F0704030504030204" pitchFamily="34" charset="0"/>
                        <a:cs typeface="+mn-cs"/>
                      </a:endParaRPr>
                    </a:p>
                    <a:p>
                      <a:pPr marL="2155825" lvl="4" indent="0" eaLnBrk="1" hangingPunct="1">
                        <a:lnSpc>
                          <a:spcPct val="150000"/>
                        </a:lnSpc>
                        <a:buFont typeface="Wingdings" panose="05000000000000000000" pitchFamily="2" charset="2"/>
                        <a:buNone/>
                      </a:pPr>
                      <a:endParaRPr lang="id-ID" altLang="id-ID" sz="1600" dirty="0" smtClean="0">
                        <a:solidFill>
                          <a:srgbClr val="002060"/>
                        </a:solidFill>
                        <a:latin typeface="Arial Rounded MT Bold" panose="020F0704030504030204" pitchFamily="34" charset="0"/>
                        <a:cs typeface="Tahoma" panose="020B0604030504040204" pitchFamily="34" charset="0"/>
                      </a:endParaRPr>
                    </a:p>
                  </a:txBody>
                  <a:tcPr>
                    <a:solidFill>
                      <a:schemeClr val="accent3">
                        <a:lumMod val="60000"/>
                        <a:lumOff val="40000"/>
                      </a:schemeClr>
                    </a:solidFill>
                  </a:tcPr>
                </a:tc>
              </a:tr>
            </a:tbl>
          </a:graphicData>
        </a:graphic>
      </p:graphicFrame>
      <p:sp>
        <p:nvSpPr>
          <p:cNvPr id="2" name="Striped Right Arrow 1"/>
          <p:cNvSpPr/>
          <p:nvPr/>
        </p:nvSpPr>
        <p:spPr>
          <a:xfrm>
            <a:off x="5334000" y="3086100"/>
            <a:ext cx="1066800" cy="533400"/>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7"/>
          <p:cNvSpPr/>
          <p:nvPr/>
        </p:nvSpPr>
        <p:spPr>
          <a:xfrm>
            <a:off x="228600" y="103414"/>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8" name="Rectangle 7"/>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964773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28700"/>
            <a:ext cx="17221200" cy="25449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799" y="3572072"/>
            <a:ext cx="12801601" cy="6495653"/>
          </a:xfrm>
          <a:prstGeom prst="rect">
            <a:avLst/>
          </a:prstGeom>
        </p:spPr>
      </p:pic>
      <p:sp>
        <p:nvSpPr>
          <p:cNvPr id="6" name="Oval 5"/>
          <p:cNvSpPr/>
          <p:nvPr/>
        </p:nvSpPr>
        <p:spPr>
          <a:xfrm>
            <a:off x="2590799" y="3238500"/>
            <a:ext cx="1371601"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Oval 6"/>
          <p:cNvSpPr/>
          <p:nvPr/>
        </p:nvSpPr>
        <p:spPr>
          <a:xfrm>
            <a:off x="5105400" y="3572073"/>
            <a:ext cx="1371601"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5105399" y="6210299"/>
            <a:ext cx="1371601"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5105399" y="8420100"/>
            <a:ext cx="1371601"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Freeform 7"/>
          <p:cNvSpPr/>
          <p:nvPr/>
        </p:nvSpPr>
        <p:spPr>
          <a:xfrm rot="1495158">
            <a:off x="725450" y="6103000"/>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Rectangle 10"/>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960252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0" y="495300"/>
            <a:ext cx="13716000" cy="1447800"/>
          </a:xfrm>
        </p:spPr>
        <p:txBody>
          <a:bodyPr>
            <a:normAutofit/>
          </a:bodyPr>
          <a:lstStyle/>
          <a:p>
            <a:pPr>
              <a:defRPr/>
            </a:pPr>
            <a:r>
              <a:rPr lang="id-ID" sz="4800" dirty="0" smtClean="0">
                <a:latin typeface="Cooper Black" pitchFamily="18" charset="0"/>
              </a:rPr>
              <a:t>CONTOH KODE KLASIFIKASI</a:t>
            </a:r>
            <a:br>
              <a:rPr lang="id-ID" sz="4800" dirty="0" smtClean="0">
                <a:latin typeface="Cooper Black" pitchFamily="18" charset="0"/>
              </a:rPr>
            </a:br>
            <a:r>
              <a:rPr lang="id-ID" sz="3600" dirty="0" smtClean="0">
                <a:latin typeface="Arial" panose="020B0604020202020204" pitchFamily="34" charset="0"/>
                <a:cs typeface="Arial" panose="020B0604020202020204" pitchFamily="34" charset="0"/>
              </a:rPr>
              <a:t>(Permendagri No. 83 Thn 2022)</a:t>
            </a:r>
            <a:endParaRPr lang="en-US" sz="4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80715467"/>
              </p:ext>
            </p:extLst>
          </p:nvPr>
        </p:nvGraphicFramePr>
        <p:xfrm>
          <a:off x="609600" y="2095500"/>
          <a:ext cx="16840200" cy="7406640"/>
        </p:xfrm>
        <a:graphic>
          <a:graphicData uri="http://schemas.openxmlformats.org/drawingml/2006/table">
            <a:tbl>
              <a:tblPr firstRow="1" bandRow="1">
                <a:tableStyleId>{5C22544A-7EE6-4342-B048-85BDC9FD1C3A}</a:tableStyleId>
              </a:tblPr>
              <a:tblGrid>
                <a:gridCol w="1316044"/>
                <a:gridCol w="1506999"/>
                <a:gridCol w="118702"/>
                <a:gridCol w="1161215"/>
                <a:gridCol w="2012773"/>
                <a:gridCol w="1083801"/>
                <a:gridCol w="541900"/>
                <a:gridCol w="1625701"/>
                <a:gridCol w="1780530"/>
                <a:gridCol w="232243"/>
                <a:gridCol w="5460292"/>
              </a:tblGrid>
              <a:tr h="218440">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Primer</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(Fungsi)</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dirty="0"/>
                    </a:p>
                  </a:txBody>
                  <a:tcPr/>
                </a:tc>
                <a:tc hMerge="1">
                  <a:txBody>
                    <a:bodyPr/>
                    <a:lstStyle/>
                    <a:p>
                      <a:pPr algn="ctr"/>
                      <a:endParaRPr lang="id-ID"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gridSpan="2">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Sekunder</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(Kegiatan)</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dirty="0"/>
                    </a:p>
                  </a:txBody>
                  <a:tcPr/>
                </a:tc>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Tersier </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 Kegiatan)</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a:p>
                  </a:txBody>
                  <a:tcPr/>
                </a:tc>
                <a:tc hMerge="1">
                  <a:txBody>
                    <a:bodyPr/>
                    <a:lstStyle/>
                    <a:p>
                      <a:endParaRPr lang="id-ID"/>
                    </a:p>
                  </a:txBody>
                  <a:tcPr/>
                </a:tc>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Tersier </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(Sub-sub Kegiatan/item)</a:t>
                      </a:r>
                    </a:p>
                  </a:txBody>
                  <a:tcPr>
                    <a:solidFill>
                      <a:schemeClr val="bg2">
                        <a:lumMod val="25000"/>
                      </a:schemeClr>
                    </a:solidFill>
                  </a:tcPr>
                </a:tc>
                <a:tc hMerge="1">
                  <a:txBody>
                    <a:bodyPr/>
                    <a:lstStyle/>
                    <a:p>
                      <a:endParaRPr lang="id-ID"/>
                    </a:p>
                  </a:txBody>
                  <a:tcPr/>
                </a:tc>
                <a:tc hMerge="1">
                  <a:txBody>
                    <a:bodyPr/>
                    <a:lstStyle/>
                    <a:p>
                      <a:endParaRPr lang="id-ID"/>
                    </a:p>
                  </a:txBody>
                  <a:tcPr/>
                </a:tc>
              </a:tr>
              <a:tr h="370840">
                <a:tc>
                  <a:txBody>
                    <a:bodyPr/>
                    <a:lstStyle/>
                    <a:p>
                      <a:r>
                        <a:rPr lang="en-US"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000</a:t>
                      </a:r>
                      <a:endParaRPr lang="id-ID" sz="2800" b="1" dirty="0">
                        <a:solidFill>
                          <a:schemeClr val="accent6">
                            <a:lumMod val="50000"/>
                          </a:schemeClr>
                        </a:solidFill>
                        <a:latin typeface="Arial" panose="020B0604020202020204" pitchFamily="34" charset="0"/>
                        <a:cs typeface="Arial" panose="020B0604020202020204" pitchFamily="34" charset="0"/>
                      </a:endParaRPr>
                    </a:p>
                  </a:txBody>
                  <a:tcPr/>
                </a:tc>
                <a:tc gridSpan="3">
                  <a:txBody>
                    <a:bodyPr/>
                    <a:lstStyle/>
                    <a:p>
                      <a:r>
                        <a:rPr lang="en-US"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UMUM</a:t>
                      </a:r>
                      <a:endParaRPr lang="id-ID" sz="2800" b="1" dirty="0">
                        <a:solidFill>
                          <a:schemeClr val="accent6">
                            <a:lumMod val="50000"/>
                          </a:schemeClr>
                        </a:solidFill>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gridSpan="2">
                  <a:txBody>
                    <a:bodyPr/>
                    <a:lstStyle/>
                    <a:p>
                      <a:endParaRPr lang="id-ID"/>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000.1</a:t>
                      </a:r>
                      <a:endParaRPr lang="id-ID" sz="2800" b="1" dirty="0">
                        <a:solidFill>
                          <a:schemeClr val="accent4">
                            <a:lumMod val="50000"/>
                          </a:schemeClr>
                        </a:solidFill>
                        <a:latin typeface="Arial" panose="020B0604020202020204" pitchFamily="34" charset="0"/>
                        <a:cs typeface="Arial" panose="020B0604020202020204" pitchFamily="34" charset="0"/>
                      </a:endParaRPr>
                    </a:p>
                  </a:txBody>
                  <a:tcPr/>
                </a:tc>
                <a:tc hMerge="1">
                  <a:txBody>
                    <a:bodyPr/>
                    <a:lstStyle/>
                    <a:p>
                      <a:endParaRPr lang="id-ID"/>
                    </a:p>
                  </a:txBody>
                  <a:tcPr/>
                </a:tc>
                <a:tc gridSpan="7">
                  <a:txBody>
                    <a:bodyPr/>
                    <a:lstStyle/>
                    <a:p>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KE</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T</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A</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T</a:t>
                      </a:r>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AUSAHAAN DAN </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K</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E</a:t>
                      </a:r>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RUMA</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H</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T</a:t>
                      </a:r>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AN</a:t>
                      </a:r>
                      <a:r>
                        <a:rPr lang="en-US" sz="2800" b="1" spc="25"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G</a:t>
                      </a:r>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GAAN</a:t>
                      </a:r>
                      <a:endParaRPr lang="id-ID" sz="2800" b="1" dirty="0">
                        <a:solidFill>
                          <a:schemeClr val="accent4">
                            <a:lumMod val="50000"/>
                          </a:schemeClr>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rgbClr val="FF0000"/>
                          </a:solidFill>
                          <a:latin typeface="Arial" panose="020B0604020202020204" pitchFamily="34" charset="0"/>
                          <a:cs typeface="Arial" panose="020B0604020202020204" pitchFamily="34" charset="0"/>
                        </a:rPr>
                        <a:t>000.1.1</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dirty="0"/>
                    </a:p>
                  </a:txBody>
                  <a:tcPr/>
                </a:tc>
                <a:tc gridSpan="4">
                  <a:txBody>
                    <a:bodyPr/>
                    <a:lstStyle/>
                    <a:p>
                      <a:r>
                        <a:rPr lang="en-US" sz="2800" b="1" spc="-25"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T</a:t>
                      </a:r>
                      <a:r>
                        <a:rPr lang="en-US" sz="2800" b="1"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elekomunikasi</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rgbClr val="FF0000"/>
                          </a:solidFill>
                          <a:latin typeface="Arial" panose="020B0604020202020204" pitchFamily="34" charset="0"/>
                          <a:cs typeface="Arial" panose="020B0604020202020204" pitchFamily="34" charset="0"/>
                        </a:rPr>
                        <a:t>000.1.2</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dirty="0"/>
                    </a:p>
                  </a:txBody>
                  <a:tcPr/>
                </a:tc>
                <a:tc gridSpan="4">
                  <a:txBody>
                    <a:bodyPr/>
                    <a:lstStyle/>
                    <a:p>
                      <a:r>
                        <a:rPr lang="en-US" sz="2800" b="1" dirty="0" err="1" smtClean="0">
                          <a:solidFill>
                            <a:srgbClr val="FF0000"/>
                          </a:solidFill>
                          <a:latin typeface="Arial" panose="020B0604020202020204" pitchFamily="34" charset="0"/>
                          <a:ea typeface="Bookman Old Style" panose="02050604050505020204" pitchFamily="18" charset="0"/>
                          <a:cs typeface="Arial" panose="020B0604020202020204" pitchFamily="34" charset="0"/>
                        </a:rPr>
                        <a:t>Perjalanan</a:t>
                      </a:r>
                      <a:r>
                        <a:rPr lang="en-US" sz="2800" b="1"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solidFill>
                            <a:srgbClr val="FF0000"/>
                          </a:solidFill>
                          <a:latin typeface="Arial" panose="020B0604020202020204" pitchFamily="34" charset="0"/>
                          <a:ea typeface="Bookman Old Style" panose="02050604050505020204" pitchFamily="18" charset="0"/>
                          <a:cs typeface="Arial" panose="020B0604020202020204" pitchFamily="34" charset="0"/>
                        </a:rPr>
                        <a:t>Dinas</a:t>
                      </a:r>
                      <a:r>
                        <a:rPr lang="en-US" sz="2800" b="1"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solidFill>
                            <a:srgbClr val="FF0000"/>
                          </a:solidFill>
                          <a:latin typeface="Arial" panose="020B0604020202020204" pitchFamily="34" charset="0"/>
                          <a:ea typeface="Bookman Old Style" panose="02050604050505020204" pitchFamily="18" charset="0"/>
                          <a:cs typeface="Arial" panose="020B0604020202020204" pitchFamily="34" charset="0"/>
                        </a:rPr>
                        <a:t>Dalam</a:t>
                      </a:r>
                      <a:r>
                        <a:rPr lang="en-US" sz="2800" b="1"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solidFill>
                            <a:srgbClr val="FF0000"/>
                          </a:solidFill>
                          <a:latin typeface="Arial" panose="020B0604020202020204" pitchFamily="34" charset="0"/>
                          <a:ea typeface="Bookman Old Style" panose="02050604050505020204" pitchFamily="18" charset="0"/>
                          <a:cs typeface="Arial" panose="020B0604020202020204" pitchFamily="34" charset="0"/>
                        </a:rPr>
                        <a:t>Negeri</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b="1" dirty="0" smtClean="0">
                          <a:solidFill>
                            <a:schemeClr val="accent2">
                              <a:lumMod val="50000"/>
                            </a:schemeClr>
                          </a:solidFill>
                          <a:effectLst/>
                          <a:latin typeface="Arial" panose="020B0604020202020204" pitchFamily="34" charset="0"/>
                          <a:cs typeface="Arial" panose="020B0604020202020204" pitchFamily="34" charset="0"/>
                        </a:rPr>
                        <a:t>000.1.2.1</a:t>
                      </a:r>
                    </a:p>
                  </a:txBody>
                  <a:tcPr/>
                </a:tc>
                <a:tc gridSpan="2">
                  <a:txBody>
                    <a:bodyPr/>
                    <a:lstStyle/>
                    <a:p>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Perjalanan</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Dinas</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en-US" sz="2800" b="1" spc="5"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K</a:t>
                      </a:r>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epala</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Daerah</a:t>
                      </a:r>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a:txBody>
                    <a:bodyPr/>
                    <a:lstStyle/>
                    <a:p>
                      <a:r>
                        <a:rPr lang="id-ID" sz="2800" b="1" dirty="0" smtClean="0">
                          <a:solidFill>
                            <a:schemeClr val="accent2">
                              <a:lumMod val="50000"/>
                            </a:schemeClr>
                          </a:solidFill>
                          <a:effectLst/>
                          <a:latin typeface="Arial" panose="020B0604020202020204" pitchFamily="34" charset="0"/>
                          <a:cs typeface="Arial" panose="020B0604020202020204" pitchFamily="34" charset="0"/>
                        </a:rPr>
                        <a:t>000.1.2.2</a:t>
                      </a:r>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gridSpan="2">
                  <a:txBody>
                    <a:bodyPr/>
                    <a:lstStyle/>
                    <a:p>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Perjalanan</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Dinas</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id-ID" sz="2800" b="1" spc="5"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DPRD</a:t>
                      </a:r>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a:txBody>
                    <a:bodyPr/>
                    <a:lstStyle/>
                    <a:p>
                      <a:r>
                        <a:rPr lang="id-ID" sz="2800" b="1" dirty="0" smtClean="0">
                          <a:solidFill>
                            <a:schemeClr val="accent2">
                              <a:lumMod val="50000"/>
                            </a:schemeClr>
                          </a:solidFill>
                          <a:effectLst/>
                          <a:latin typeface="Arial" panose="020B0604020202020204" pitchFamily="34" charset="0"/>
                          <a:cs typeface="Arial" panose="020B0604020202020204" pitchFamily="34" charset="0"/>
                        </a:rPr>
                        <a:t>000.1.2.3</a:t>
                      </a:r>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gridSpan="2">
                  <a:txBody>
                    <a:bodyPr/>
                    <a:lstStyle/>
                    <a:p>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Perjalanan</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Dinas</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en-US" sz="2800" b="1" spc="5"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K</a:t>
                      </a:r>
                      <a:r>
                        <a:rPr lang="en-US" sz="2800" b="1" dirty="0" err="1"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epala</a:t>
                      </a:r>
                      <a:r>
                        <a:rPr lang="en-US"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 </a:t>
                      </a:r>
                      <a:r>
                        <a:rPr lang="id-ID" sz="2800" b="1" dirty="0" smtClean="0">
                          <a:solidFill>
                            <a:schemeClr val="accent2">
                              <a:lumMod val="50000"/>
                            </a:schemeClr>
                          </a:solidFill>
                          <a:effectLst/>
                          <a:latin typeface="Arial" panose="020B0604020202020204" pitchFamily="34" charset="0"/>
                          <a:ea typeface="Bookman Old Style" panose="02050604050505020204" pitchFamily="18" charset="0"/>
                          <a:cs typeface="Arial" panose="020B0604020202020204" pitchFamily="34" charset="0"/>
                        </a:rPr>
                        <a:t>Pegawai</a:t>
                      </a:r>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r>
                        <a:rPr lang="id-ID" sz="28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000.2</a:t>
                      </a:r>
                      <a:endParaRPr lang="id-ID" sz="28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id-ID"/>
                    </a:p>
                  </a:txBody>
                  <a:tcPr/>
                </a:tc>
                <a:tc gridSpan="4">
                  <a:txBody>
                    <a:bodyPr/>
                    <a:lstStyle/>
                    <a:p>
                      <a:r>
                        <a:rPr lang="id-ID" sz="28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PERLENGKAPAN</a:t>
                      </a:r>
                      <a:endParaRPr lang="id-ID" sz="28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id-ID" dirty="0"/>
                    </a:p>
                  </a:txBody>
                  <a:tcPr/>
                </a:tc>
                <a:tc hMerge="1">
                  <a:txBody>
                    <a:bodyPr/>
                    <a:lstStyle/>
                    <a:p>
                      <a:endParaRPr lang="id-ID"/>
                    </a:p>
                  </a:txBody>
                  <a:tcPr/>
                </a:tc>
                <a:tc hMerge="1">
                  <a:txBody>
                    <a:bodyPr/>
                    <a:lstStyle/>
                    <a:p>
                      <a:endParaRPr lang="id-ID" dirty="0"/>
                    </a:p>
                  </a:txBody>
                  <a:tcPr/>
                </a:tc>
                <a:tc>
                  <a:txBody>
                    <a:bodyPr/>
                    <a:lstStyle/>
                    <a:p>
                      <a:endParaRPr lang="id-ID"/>
                    </a:p>
                  </a:txBody>
                  <a:tcPr/>
                </a:tc>
                <a:tc gridSpan="2">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rgbClr val="FF0000"/>
                          </a:solidFill>
                          <a:latin typeface="Arial" panose="020B0604020202020204" pitchFamily="34" charset="0"/>
                          <a:cs typeface="Arial" panose="020B0604020202020204" pitchFamily="34" charset="0"/>
                        </a:rPr>
                        <a:t>000.2.1</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gridSpan="4">
                  <a:txBody>
                    <a:bodyPr/>
                    <a:lstStyle/>
                    <a:p>
                      <a:r>
                        <a:rPr lang="id-ID" sz="2800" b="1" dirty="0" smtClean="0">
                          <a:solidFill>
                            <a:srgbClr val="FF0000"/>
                          </a:solidFill>
                          <a:latin typeface="Arial" panose="020B0604020202020204" pitchFamily="34" charset="0"/>
                          <a:cs typeface="Arial" panose="020B0604020202020204" pitchFamily="34" charset="0"/>
                        </a:rPr>
                        <a:t>Inventarisasi</a:t>
                      </a:r>
                      <a:r>
                        <a:rPr lang="id-ID" sz="2800" b="1" baseline="0" dirty="0" smtClean="0">
                          <a:solidFill>
                            <a:srgbClr val="FF0000"/>
                          </a:solidFill>
                          <a:latin typeface="Arial" panose="020B0604020202020204" pitchFamily="34" charset="0"/>
                          <a:cs typeface="Arial" panose="020B0604020202020204" pitchFamily="34" charset="0"/>
                        </a:rPr>
                        <a:t> dan Penyimpanan</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dirty="0"/>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a:txBody>
                    <a:bodyPr/>
                    <a:lstStyle/>
                    <a:p>
                      <a:r>
                        <a:rPr lang="id-ID"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000.2.1.1</a:t>
                      </a:r>
                      <a:endParaRPr lang="id-ID"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Data     </a:t>
                      </a:r>
                      <a:r>
                        <a:rPr lang="en-US" sz="2800" b="1" spc="200"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hasil</a:t>
                      </a:r>
                      <a:r>
                        <a:rPr lang="en-US" sz="2800" b="1"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     </a:t>
                      </a:r>
                      <a:r>
                        <a:rPr lang="en-US" sz="2800" b="1" spc="200"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inventarisasi</a:t>
                      </a:r>
                      <a:r>
                        <a:rPr lang="en-US" sz="2800" b="1"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     </a:t>
                      </a:r>
                      <a:r>
                        <a:rPr lang="en-US" sz="2800" b="1" spc="200"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d</a:t>
                      </a:r>
                      <a:r>
                        <a:rPr lang="en-US" sz="2800" b="1" spc="25" dirty="0" err="1"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a</a:t>
                      </a:r>
                      <a:r>
                        <a:rPr lang="en-US" sz="2800" b="1" dirty="0" err="1"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n</a:t>
                      </a:r>
                      <a:r>
                        <a:rPr lang="en-US" sz="2800" b="1" dirty="0"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 </a:t>
                      </a:r>
                      <a:r>
                        <a:rPr lang="en-US" sz="2800" b="1" dirty="0" err="1" smtClean="0">
                          <a:effectLst>
                            <a:outerShdw blurRad="38100" dist="38100" dir="2700000" algn="tl">
                              <a:srgbClr val="000000">
                                <a:alpha val="43137"/>
                              </a:srgbClr>
                            </a:outerShdw>
                          </a:effectLst>
                          <a:latin typeface="Arial" panose="020B0604020202020204" pitchFamily="34" charset="0"/>
                          <a:ea typeface="Bookman Old Style" panose="02050604050505020204" pitchFamily="18" charset="0"/>
                          <a:cs typeface="Arial" panose="020B0604020202020204" pitchFamily="34" charset="0"/>
                        </a:rPr>
                        <a:t>penyimpanan</a:t>
                      </a:r>
                      <a:endParaRPr lang="id-ID"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dirty="0" smtClean="0">
                        <a:latin typeface="Arial" panose="020B0604020202020204" pitchFamily="34" charset="0"/>
                        <a:cs typeface="Arial" panose="020B0604020202020204" pitchFamily="34" charset="0"/>
                      </a:endParaRPr>
                    </a:p>
                  </a:txBody>
                  <a:tcPr/>
                </a:tc>
              </a:tr>
            </a:tbl>
          </a:graphicData>
        </a:graphic>
      </p:graphicFrame>
      <p:sp>
        <p:nvSpPr>
          <p:cNvPr id="4" name="Oval 3"/>
          <p:cNvSpPr/>
          <p:nvPr/>
        </p:nvSpPr>
        <p:spPr>
          <a:xfrm>
            <a:off x="9829800" y="6286500"/>
            <a:ext cx="19050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7"/>
          <p:cNvSpPr/>
          <p:nvPr/>
        </p:nvSpPr>
        <p:spPr>
          <a:xfrm rot="1824777">
            <a:off x="1281253" y="6324600"/>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7382082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0" y="495300"/>
            <a:ext cx="13716000" cy="1447800"/>
          </a:xfrm>
        </p:spPr>
        <p:txBody>
          <a:bodyPr>
            <a:normAutofit/>
          </a:bodyPr>
          <a:lstStyle/>
          <a:p>
            <a:pPr>
              <a:defRPr/>
            </a:pPr>
            <a:r>
              <a:rPr lang="id-ID" sz="4800" dirty="0" smtClean="0">
                <a:latin typeface="Cooper Black" pitchFamily="18" charset="0"/>
              </a:rPr>
              <a:t>CONTOH KODE KLASIFIKASI</a:t>
            </a:r>
            <a:br>
              <a:rPr lang="id-ID" sz="4800" dirty="0" smtClean="0">
                <a:latin typeface="Cooper Black" pitchFamily="18" charset="0"/>
              </a:rPr>
            </a:br>
            <a:r>
              <a:rPr lang="id-ID" sz="3600" dirty="0" smtClean="0">
                <a:latin typeface="Arial" panose="020B0604020202020204" pitchFamily="34" charset="0"/>
                <a:cs typeface="Arial" panose="020B0604020202020204" pitchFamily="34" charset="0"/>
              </a:rPr>
              <a:t>(Permendagri No. 83 Thn 2022)</a:t>
            </a:r>
            <a:endParaRPr lang="en-US" sz="4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551543897"/>
              </p:ext>
            </p:extLst>
          </p:nvPr>
        </p:nvGraphicFramePr>
        <p:xfrm>
          <a:off x="609600" y="2095500"/>
          <a:ext cx="16840200" cy="6918960"/>
        </p:xfrm>
        <a:graphic>
          <a:graphicData uri="http://schemas.openxmlformats.org/drawingml/2006/table">
            <a:tbl>
              <a:tblPr firstRow="1" bandRow="1">
                <a:tableStyleId>{5C22544A-7EE6-4342-B048-85BDC9FD1C3A}</a:tableStyleId>
              </a:tblPr>
              <a:tblGrid>
                <a:gridCol w="1316044"/>
                <a:gridCol w="1506999"/>
                <a:gridCol w="118702"/>
                <a:gridCol w="1161215"/>
                <a:gridCol w="2012773"/>
                <a:gridCol w="1083801"/>
                <a:gridCol w="541900"/>
                <a:gridCol w="1625701"/>
                <a:gridCol w="1780530"/>
                <a:gridCol w="232243"/>
                <a:gridCol w="5460292"/>
              </a:tblGrid>
              <a:tr h="218440">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Primer</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(Fungsi)</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dirty="0"/>
                    </a:p>
                  </a:txBody>
                  <a:tcPr/>
                </a:tc>
                <a:tc hMerge="1">
                  <a:txBody>
                    <a:bodyPr/>
                    <a:lstStyle/>
                    <a:p>
                      <a:pPr algn="ctr"/>
                      <a:endParaRPr lang="id-ID"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gridSpan="2">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Sekunder</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(Kegiatan)</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dirty="0"/>
                    </a:p>
                  </a:txBody>
                  <a:tcPr/>
                </a:tc>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Tersier </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 Kegiatan)</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a:p>
                  </a:txBody>
                  <a:tcPr/>
                </a:tc>
                <a:tc hMerge="1">
                  <a:txBody>
                    <a:bodyPr/>
                    <a:lstStyle/>
                    <a:p>
                      <a:endParaRPr lang="id-ID"/>
                    </a:p>
                  </a:txBody>
                  <a:tcPr/>
                </a:tc>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Tersier </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(Sub-sub Kegiatan/item)</a:t>
                      </a:r>
                    </a:p>
                  </a:txBody>
                  <a:tcPr>
                    <a:solidFill>
                      <a:schemeClr val="bg2">
                        <a:lumMod val="25000"/>
                      </a:schemeClr>
                    </a:solidFill>
                  </a:tcPr>
                </a:tc>
                <a:tc hMerge="1">
                  <a:txBody>
                    <a:bodyPr/>
                    <a:lstStyle/>
                    <a:p>
                      <a:endParaRPr lang="id-ID"/>
                    </a:p>
                  </a:txBody>
                  <a:tcPr/>
                </a:tc>
                <a:tc hMerge="1">
                  <a:txBody>
                    <a:bodyPr/>
                    <a:lstStyle/>
                    <a:p>
                      <a:endParaRPr lang="id-ID"/>
                    </a:p>
                  </a:txBody>
                  <a:tcPr/>
                </a:tc>
              </a:tr>
              <a:tr h="370840">
                <a:tc>
                  <a:txBody>
                    <a:bodyPr/>
                    <a:lstStyle/>
                    <a:p>
                      <a:r>
                        <a:rPr lang="id-ID"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1</a:t>
                      </a:r>
                      <a:r>
                        <a:rPr lang="en-US"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00</a:t>
                      </a:r>
                      <a:endParaRPr lang="id-ID" sz="2800" b="1" dirty="0">
                        <a:solidFill>
                          <a:schemeClr val="accent6">
                            <a:lumMod val="50000"/>
                          </a:schemeClr>
                        </a:solidFill>
                        <a:latin typeface="Arial" panose="020B0604020202020204" pitchFamily="34" charset="0"/>
                        <a:cs typeface="Arial" panose="020B0604020202020204" pitchFamily="34" charset="0"/>
                      </a:endParaRPr>
                    </a:p>
                  </a:txBody>
                  <a:tcPr/>
                </a:tc>
                <a:tc gridSpan="4">
                  <a:txBody>
                    <a:bodyPr/>
                    <a:lstStyle/>
                    <a:p>
                      <a:r>
                        <a:rPr lang="id-ID"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PEMERINTAHAN</a:t>
                      </a:r>
                      <a:endParaRPr lang="id-ID" sz="2800" b="1" dirty="0">
                        <a:solidFill>
                          <a:schemeClr val="accent6">
                            <a:lumMod val="50000"/>
                          </a:schemeClr>
                        </a:solidFill>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gridSpan="2">
                  <a:txBody>
                    <a:bodyPr/>
                    <a:lstStyle/>
                    <a:p>
                      <a:endParaRPr lang="id-ID"/>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100</a:t>
                      </a:r>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a:t>
                      </a:r>
                      <a:r>
                        <a:rPr lang="id-ID"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6</a:t>
                      </a:r>
                      <a:endParaRPr lang="id-ID" sz="2800" b="1" dirty="0">
                        <a:solidFill>
                          <a:schemeClr val="accent4">
                            <a:lumMod val="50000"/>
                          </a:schemeClr>
                        </a:solidFill>
                        <a:latin typeface="Arial" panose="020B0604020202020204" pitchFamily="34" charset="0"/>
                        <a:cs typeface="Arial" panose="020B0604020202020204" pitchFamily="34" charset="0"/>
                      </a:endParaRPr>
                    </a:p>
                  </a:txBody>
                  <a:tcPr/>
                </a:tc>
                <a:tc hMerge="1">
                  <a:txBody>
                    <a:bodyPr/>
                    <a:lstStyle/>
                    <a:p>
                      <a:endParaRPr lang="id-ID"/>
                    </a:p>
                  </a:txBody>
                  <a:tcPr/>
                </a:tc>
                <a:tc gridSpan="7">
                  <a:txBody>
                    <a:bodyPr/>
                    <a:lstStyle/>
                    <a:p>
                      <a:r>
                        <a:rPr lang="id-ID"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OTONOMI  DAERAH </a:t>
                      </a:r>
                      <a:endParaRPr lang="id-ID" sz="2800" b="1" dirty="0">
                        <a:solidFill>
                          <a:schemeClr val="accent4">
                            <a:lumMod val="50000"/>
                          </a:schemeClr>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rgbClr val="FF0000"/>
                          </a:solidFill>
                          <a:latin typeface="Arial" panose="020B0604020202020204" pitchFamily="34" charset="0"/>
                          <a:cs typeface="Arial" panose="020B0604020202020204" pitchFamily="34" charset="0"/>
                        </a:rPr>
                        <a:t>100.1.6</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dirty="0"/>
                    </a:p>
                  </a:txBody>
                  <a:tcPr/>
                </a:tc>
                <a:tc gridSpan="4">
                  <a:txBody>
                    <a:bodyPr/>
                    <a:lstStyle/>
                    <a:p>
                      <a:r>
                        <a:rPr lang="en-US" sz="2800" b="1" spc="-25"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T</a:t>
                      </a:r>
                      <a:r>
                        <a:rPr lang="en-US" sz="2800" b="1" dirty="0" smtClean="0">
                          <a:solidFill>
                            <a:srgbClr val="FF0000"/>
                          </a:solidFill>
                          <a:latin typeface="Arial" panose="020B0604020202020204" pitchFamily="34" charset="0"/>
                          <a:ea typeface="Bookman Old Style" panose="02050604050505020204" pitchFamily="18" charset="0"/>
                          <a:cs typeface="Arial" panose="020B0604020202020204" pitchFamily="34" charset="0"/>
                        </a:rPr>
                        <a:t>elekomunikasi</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b="1" dirty="0" smtClean="0">
                          <a:solidFill>
                            <a:srgbClr val="002060"/>
                          </a:solidFill>
                          <a:effectLst/>
                          <a:latin typeface="Arial" panose="020B0604020202020204" pitchFamily="34" charset="0"/>
                          <a:cs typeface="Arial" panose="020B0604020202020204" pitchFamily="34" charset="0"/>
                        </a:rPr>
                        <a:t>200.1.6.1</a:t>
                      </a:r>
                    </a:p>
                  </a:txBody>
                  <a:tcPr/>
                </a:tc>
                <a:tc gridSpan="2">
                  <a:txBody>
                    <a:bodyPr/>
                    <a:lstStyle/>
                    <a:p>
                      <a:r>
                        <a:rPr lang="en-US" sz="2400" kern="1200" dirty="0" err="1" smtClean="0">
                          <a:solidFill>
                            <a:srgbClr val="002060"/>
                          </a:solidFill>
                          <a:effectLst/>
                          <a:latin typeface="Arial Rounded MT Bold" panose="020F0704030504030204" pitchFamily="34" charset="0"/>
                          <a:ea typeface="+mn-ea"/>
                          <a:cs typeface="+mn-cs"/>
                        </a:rPr>
                        <a:t>Peningkatan</a:t>
                      </a:r>
                      <a:r>
                        <a:rPr lang="en-US" sz="2400" kern="1200" dirty="0" smtClean="0">
                          <a:solidFill>
                            <a:srgbClr val="002060"/>
                          </a:solidFill>
                          <a:effectLst/>
                          <a:latin typeface="Arial Rounded MT Bold" panose="020F0704030504030204" pitchFamily="34" charset="0"/>
                          <a:ea typeface="+mn-ea"/>
                          <a:cs typeface="+mn-cs"/>
                        </a:rPr>
                        <a:t> </a:t>
                      </a:r>
                      <a:r>
                        <a:rPr lang="en-US" sz="2400" kern="1200" dirty="0" err="1" smtClean="0">
                          <a:solidFill>
                            <a:srgbClr val="002060"/>
                          </a:solidFill>
                          <a:effectLst/>
                          <a:latin typeface="Arial Rounded MT Bold" panose="020F0704030504030204" pitchFamily="34" charset="0"/>
                          <a:ea typeface="+mn-ea"/>
                          <a:cs typeface="+mn-cs"/>
                        </a:rPr>
                        <a:t>Kapasitas</a:t>
                      </a:r>
                      <a:r>
                        <a:rPr lang="en-US" sz="2400" kern="1200" dirty="0" smtClean="0">
                          <a:solidFill>
                            <a:srgbClr val="002060"/>
                          </a:solidFill>
                          <a:effectLst/>
                          <a:latin typeface="Arial Rounded MT Bold" panose="020F0704030504030204" pitchFamily="34" charset="0"/>
                          <a:ea typeface="+mn-ea"/>
                          <a:cs typeface="+mn-cs"/>
                        </a:rPr>
                        <a:t> Dan </a:t>
                      </a:r>
                      <a:r>
                        <a:rPr lang="en-US" sz="2400" kern="1200" dirty="0" err="1" smtClean="0">
                          <a:solidFill>
                            <a:srgbClr val="002060"/>
                          </a:solidFill>
                          <a:effectLst/>
                          <a:latin typeface="Arial Rounded MT Bold" panose="020F0704030504030204" pitchFamily="34" charset="0"/>
                          <a:ea typeface="+mn-ea"/>
                          <a:cs typeface="+mn-cs"/>
                        </a:rPr>
                        <a:t>Evaluasi</a:t>
                      </a:r>
                      <a:r>
                        <a:rPr lang="en-US" sz="2400" kern="1200" dirty="0" smtClean="0">
                          <a:solidFill>
                            <a:srgbClr val="002060"/>
                          </a:solidFill>
                          <a:effectLst/>
                          <a:latin typeface="Arial Rounded MT Bold" panose="020F0704030504030204" pitchFamily="34" charset="0"/>
                          <a:ea typeface="+mn-ea"/>
                          <a:cs typeface="+mn-cs"/>
                        </a:rPr>
                        <a:t> </a:t>
                      </a:r>
                      <a:r>
                        <a:rPr lang="en-US" sz="2400" kern="1200" dirty="0" err="1" smtClean="0">
                          <a:solidFill>
                            <a:srgbClr val="002060"/>
                          </a:solidFill>
                          <a:effectLst/>
                          <a:latin typeface="Arial Rounded MT Bold" panose="020F0704030504030204" pitchFamily="34" charset="0"/>
                          <a:ea typeface="+mn-ea"/>
                          <a:cs typeface="+mn-cs"/>
                        </a:rPr>
                        <a:t>Kinerja</a:t>
                      </a:r>
                      <a:r>
                        <a:rPr lang="en-US" sz="2400" kern="1200" dirty="0" smtClean="0">
                          <a:solidFill>
                            <a:srgbClr val="002060"/>
                          </a:solidFill>
                          <a:effectLst/>
                          <a:latin typeface="Arial Rounded MT Bold" panose="020F0704030504030204" pitchFamily="34" charset="0"/>
                          <a:ea typeface="+mn-ea"/>
                          <a:cs typeface="+mn-cs"/>
                        </a:rPr>
                        <a:t> Daerah</a:t>
                      </a:r>
                      <a:r>
                        <a:rPr lang="id-ID" sz="2400" kern="1200" baseline="0" dirty="0" smtClean="0">
                          <a:solidFill>
                            <a:srgbClr val="002060"/>
                          </a:solidFill>
                          <a:effectLst/>
                          <a:latin typeface="Arial Rounded MT Bold" panose="020F0704030504030204" pitchFamily="34" charset="0"/>
                          <a:ea typeface="+mn-ea"/>
                          <a:cs typeface="+mn-cs"/>
                        </a:rPr>
                        <a:t> </a:t>
                      </a:r>
                      <a:r>
                        <a:rPr lang="en-US" sz="2400" kern="1200" dirty="0" smtClean="0">
                          <a:solidFill>
                            <a:srgbClr val="002060"/>
                          </a:solidFill>
                          <a:effectLst/>
                          <a:latin typeface="Arial Rounded MT Bold" panose="020F0704030504030204" pitchFamily="34" charset="0"/>
                          <a:ea typeface="+mn-ea"/>
                          <a:cs typeface="+mn-cs"/>
                        </a:rPr>
                        <a:t>(</a:t>
                      </a:r>
                      <a:r>
                        <a:rPr lang="en-US" sz="2400" kern="1200" dirty="0" err="1" smtClean="0">
                          <a:solidFill>
                            <a:srgbClr val="002060"/>
                          </a:solidFill>
                          <a:effectLst/>
                          <a:latin typeface="Arial Rounded MT Bold" panose="020F0704030504030204" pitchFamily="34" charset="0"/>
                          <a:ea typeface="+mn-ea"/>
                          <a:cs typeface="+mn-cs"/>
                        </a:rPr>
                        <a:t>Fasilitasi</a:t>
                      </a:r>
                      <a:r>
                        <a:rPr lang="en-US" sz="2400" kern="1200" dirty="0" smtClean="0">
                          <a:solidFill>
                            <a:srgbClr val="002060"/>
                          </a:solidFill>
                          <a:effectLst/>
                          <a:latin typeface="Arial Rounded MT Bold" panose="020F0704030504030204" pitchFamily="34" charset="0"/>
                          <a:ea typeface="+mn-ea"/>
                          <a:cs typeface="+mn-cs"/>
                        </a:rPr>
                        <a:t>, Monitoring, </a:t>
                      </a:r>
                      <a:r>
                        <a:rPr lang="en-US" sz="2400" kern="1200" dirty="0" err="1" smtClean="0">
                          <a:solidFill>
                            <a:srgbClr val="002060"/>
                          </a:solidFill>
                          <a:effectLst/>
                          <a:latin typeface="Arial Rounded MT Bold" panose="020F0704030504030204" pitchFamily="34" charset="0"/>
                          <a:ea typeface="+mn-ea"/>
                          <a:cs typeface="+mn-cs"/>
                        </a:rPr>
                        <a:t>dan</a:t>
                      </a:r>
                      <a:r>
                        <a:rPr lang="en-US" sz="2400" kern="1200" dirty="0" smtClean="0">
                          <a:solidFill>
                            <a:srgbClr val="002060"/>
                          </a:solidFill>
                          <a:effectLst/>
                          <a:latin typeface="Arial Rounded MT Bold" panose="020F0704030504030204" pitchFamily="34" charset="0"/>
                          <a:ea typeface="+mn-ea"/>
                          <a:cs typeface="+mn-cs"/>
                        </a:rPr>
                        <a:t> </a:t>
                      </a:r>
                      <a:r>
                        <a:rPr lang="en-US" sz="2400" kern="1200" dirty="0" err="1" smtClean="0">
                          <a:solidFill>
                            <a:srgbClr val="002060"/>
                          </a:solidFill>
                          <a:effectLst/>
                          <a:latin typeface="Arial Rounded MT Bold" panose="020F0704030504030204" pitchFamily="34" charset="0"/>
                          <a:ea typeface="+mn-ea"/>
                          <a:cs typeface="+mn-cs"/>
                        </a:rPr>
                        <a:t>Evaluasi</a:t>
                      </a:r>
                      <a:r>
                        <a:rPr lang="en-US" sz="2400" kern="1200" dirty="0" smtClean="0">
                          <a:solidFill>
                            <a:srgbClr val="002060"/>
                          </a:solidFill>
                          <a:effectLst/>
                          <a:latin typeface="Arial Rounded MT Bold" panose="020F0704030504030204" pitchFamily="34" charset="0"/>
                          <a:ea typeface="+mn-ea"/>
                          <a:cs typeface="+mn-cs"/>
                        </a:rPr>
                        <a:t>)</a:t>
                      </a:r>
                      <a:endParaRPr lang="id-ID" sz="2400" kern="1200" dirty="0">
                        <a:solidFill>
                          <a:srgbClr val="002060"/>
                        </a:solidFill>
                        <a:effectLst/>
                        <a:latin typeface="Arial Rounded MT Bold" panose="020F0704030504030204" pitchFamily="34" charset="0"/>
                        <a:ea typeface="+mn-ea"/>
                        <a:cs typeface="+mn-cs"/>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800" b="1" dirty="0" smtClean="0">
                          <a:solidFill>
                            <a:srgbClr val="FF0000"/>
                          </a:solidFill>
                          <a:latin typeface="Arial" panose="020B0604020202020204" pitchFamily="34" charset="0"/>
                          <a:cs typeface="Arial" panose="020B0604020202020204" pitchFamily="34" charset="0"/>
                        </a:rPr>
                        <a:t>100.1.7</a:t>
                      </a:r>
                    </a:p>
                  </a:txBody>
                  <a:tcPr/>
                </a:tc>
                <a:tc hMerge="1">
                  <a:txBody>
                    <a:bodyPr/>
                    <a:lstStyle/>
                    <a:p>
                      <a:endParaRPr lang="id-ID"/>
                    </a:p>
                  </a:txBody>
                  <a:tcPr/>
                </a:tc>
                <a:tc gridSpan="4">
                  <a:txBody>
                    <a:bodyPr/>
                    <a:lstStyle/>
                    <a:p>
                      <a:r>
                        <a:rPr lang="en-US" sz="2800" kern="1200" dirty="0" smtClean="0">
                          <a:solidFill>
                            <a:srgbClr val="FF0000"/>
                          </a:solidFill>
                          <a:effectLst/>
                          <a:latin typeface="Arial Rounded MT Bold" panose="020F0704030504030204" pitchFamily="34" charset="0"/>
                          <a:ea typeface="+mn-ea"/>
                          <a:cs typeface="+mn-cs"/>
                        </a:rPr>
                        <a:t>LKPJ/ LKPJAMJ </a:t>
                      </a:r>
                      <a:r>
                        <a:rPr lang="en-US" sz="2800" kern="1200" dirty="0" err="1" smtClean="0">
                          <a:solidFill>
                            <a:srgbClr val="FF0000"/>
                          </a:solidFill>
                          <a:effectLst/>
                          <a:latin typeface="Arial Rounded MT Bold" panose="020F0704030504030204" pitchFamily="34" charset="0"/>
                          <a:ea typeface="+mn-ea"/>
                          <a:cs typeface="+mn-cs"/>
                        </a:rPr>
                        <a:t>dan</a:t>
                      </a:r>
                      <a:r>
                        <a:rPr lang="en-US" sz="2800" kern="1200" dirty="0" smtClean="0">
                          <a:solidFill>
                            <a:srgbClr val="FF0000"/>
                          </a:solidFill>
                          <a:effectLst/>
                          <a:latin typeface="Arial Rounded MT Bold" panose="020F0704030504030204" pitchFamily="34" charset="0"/>
                          <a:ea typeface="+mn-ea"/>
                          <a:cs typeface="+mn-cs"/>
                        </a:rPr>
                        <a:t> LPPD (</a:t>
                      </a:r>
                      <a:r>
                        <a:rPr lang="en-US" sz="2800" kern="1200" dirty="0" err="1" smtClean="0">
                          <a:solidFill>
                            <a:srgbClr val="FF0000"/>
                          </a:solidFill>
                          <a:effectLst/>
                          <a:latin typeface="Arial Rounded MT Bold" panose="020F0704030504030204" pitchFamily="34" charset="0"/>
                          <a:ea typeface="+mn-ea"/>
                          <a:cs typeface="+mn-cs"/>
                        </a:rPr>
                        <a:t>Fasilitasi</a:t>
                      </a:r>
                      <a:r>
                        <a:rPr lang="en-US" sz="2800" kern="1200" dirty="0" smtClean="0">
                          <a:solidFill>
                            <a:srgbClr val="FF0000"/>
                          </a:solidFill>
                          <a:effectLst/>
                          <a:latin typeface="Arial Rounded MT Bold" panose="020F0704030504030204" pitchFamily="34" charset="0"/>
                          <a:ea typeface="+mn-ea"/>
                          <a:cs typeface="+mn-cs"/>
                        </a:rPr>
                        <a:t>,  Monitoring </a:t>
                      </a:r>
                      <a:r>
                        <a:rPr lang="en-US" sz="2800" kern="1200" dirty="0" err="1" smtClean="0">
                          <a:solidFill>
                            <a:srgbClr val="FF0000"/>
                          </a:solidFill>
                          <a:effectLst/>
                          <a:latin typeface="Arial Rounded MT Bold" panose="020F0704030504030204" pitchFamily="34" charset="0"/>
                          <a:ea typeface="+mn-ea"/>
                          <a:cs typeface="+mn-cs"/>
                        </a:rPr>
                        <a:t>dan</a:t>
                      </a:r>
                      <a:r>
                        <a:rPr lang="en-US" sz="2800" kern="1200" dirty="0" smtClean="0">
                          <a:solidFill>
                            <a:srgbClr val="FF0000"/>
                          </a:solidFill>
                          <a:effectLst/>
                          <a:latin typeface="Arial Rounded MT Bold" panose="020F0704030504030204" pitchFamily="34" charset="0"/>
                          <a:ea typeface="+mn-ea"/>
                          <a:cs typeface="+mn-cs"/>
                        </a:rPr>
                        <a:t> </a:t>
                      </a:r>
                      <a:r>
                        <a:rPr lang="en-US" sz="2800" kern="1200" dirty="0" err="1" smtClean="0">
                          <a:solidFill>
                            <a:srgbClr val="FF0000"/>
                          </a:solidFill>
                          <a:effectLst/>
                          <a:latin typeface="Arial Rounded MT Bold" panose="020F0704030504030204" pitchFamily="34" charset="0"/>
                          <a:ea typeface="+mn-ea"/>
                          <a:cs typeface="+mn-cs"/>
                        </a:rPr>
                        <a:t>Evaluasi</a:t>
                      </a:r>
                      <a:r>
                        <a:rPr lang="en-US" sz="2800" kern="1200" dirty="0" smtClean="0">
                          <a:solidFill>
                            <a:srgbClr val="FF0000"/>
                          </a:solidFill>
                          <a:effectLst/>
                          <a:latin typeface="Arial Rounded MT Bold" panose="020F0704030504030204" pitchFamily="34" charset="0"/>
                          <a:ea typeface="+mn-ea"/>
                          <a:cs typeface="+mn-cs"/>
                        </a:rPr>
                        <a:t>)</a:t>
                      </a:r>
                      <a:endParaRPr lang="id-ID" sz="4000" b="1" dirty="0">
                        <a:solidFill>
                          <a:srgbClr val="FF0000"/>
                        </a:solidFill>
                        <a:effectLst/>
                        <a:latin typeface="Arial Rounded MT Bold" panose="020F0704030504030204" pitchFamily="34" charset="0"/>
                        <a:cs typeface="Arial" panose="020B0604020202020204" pitchFamily="34" charset="0"/>
                      </a:endParaRPr>
                    </a:p>
                  </a:txBody>
                  <a:tcPr/>
                </a:tc>
                <a:tc hMerge="1">
                  <a:txBody>
                    <a:bodyPr/>
                    <a:lstStyle/>
                    <a:p>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hMerge="1">
                  <a:txBody>
                    <a:bodyPr/>
                    <a:lstStyle/>
                    <a:p>
                      <a:endParaRPr lang="id-ID" sz="2800" b="1" dirty="0">
                        <a:solidFill>
                          <a:schemeClr val="accent2">
                            <a:lumMod val="50000"/>
                          </a:schemeClr>
                        </a:solidFill>
                        <a:effectLst/>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r>
                        <a:rPr lang="id-ID" sz="28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100.3</a:t>
                      </a:r>
                      <a:endParaRPr lang="id-ID" sz="28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id-ID"/>
                    </a:p>
                  </a:txBody>
                  <a:tcPr/>
                </a:tc>
                <a:tc gridSpan="4">
                  <a:txBody>
                    <a:bodyPr/>
                    <a:lstStyle/>
                    <a:p>
                      <a:r>
                        <a:rPr lang="id-ID" sz="28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HUKUM</a:t>
                      </a:r>
                      <a:endParaRPr lang="id-ID" sz="28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id-ID" dirty="0"/>
                    </a:p>
                  </a:txBody>
                  <a:tcPr/>
                </a:tc>
                <a:tc hMerge="1">
                  <a:txBody>
                    <a:bodyPr/>
                    <a:lstStyle/>
                    <a:p>
                      <a:endParaRPr lang="id-ID"/>
                    </a:p>
                  </a:txBody>
                  <a:tcPr/>
                </a:tc>
                <a:tc hMerge="1">
                  <a:txBody>
                    <a:bodyPr/>
                    <a:lstStyle/>
                    <a:p>
                      <a:endParaRPr lang="id-ID" dirty="0"/>
                    </a:p>
                  </a:txBody>
                  <a:tcPr/>
                </a:tc>
                <a:tc>
                  <a:txBody>
                    <a:bodyPr/>
                    <a:lstStyle/>
                    <a:p>
                      <a:endParaRPr lang="id-ID"/>
                    </a:p>
                  </a:txBody>
                  <a:tcPr/>
                </a:tc>
                <a:tc gridSpan="2">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rgbClr val="FF0000"/>
                          </a:solidFill>
                          <a:latin typeface="Arial" panose="020B0604020202020204" pitchFamily="34" charset="0"/>
                          <a:cs typeface="Arial" panose="020B0604020202020204" pitchFamily="34" charset="0"/>
                        </a:rPr>
                        <a:t>100.3.4</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gridSpan="4">
                  <a:txBody>
                    <a:bodyPr/>
                    <a:lstStyle/>
                    <a:p>
                      <a:r>
                        <a:rPr lang="id-ID" sz="2800" b="1" dirty="0" smtClean="0">
                          <a:solidFill>
                            <a:srgbClr val="FF0000"/>
                          </a:solidFill>
                          <a:latin typeface="Arial" panose="020B0604020202020204" pitchFamily="34" charset="0"/>
                          <a:cs typeface="Arial" panose="020B0604020202020204" pitchFamily="34" charset="0"/>
                        </a:rPr>
                        <a:t>Instruksi</a:t>
                      </a:r>
                      <a:r>
                        <a:rPr lang="id-ID" sz="2800" b="1" baseline="0" dirty="0" smtClean="0">
                          <a:solidFill>
                            <a:srgbClr val="FF0000"/>
                          </a:solidFill>
                          <a:latin typeface="Arial" panose="020B0604020202020204" pitchFamily="34" charset="0"/>
                          <a:cs typeface="Arial" panose="020B0604020202020204" pitchFamily="34" charset="0"/>
                        </a:rPr>
                        <a:t> / Surat Edaran</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dirty="0"/>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a:txBody>
                    <a:bodyPr/>
                    <a:lstStyle/>
                    <a:p>
                      <a:r>
                        <a:rPr lang="id-ID"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100.3.4.4</a:t>
                      </a:r>
                      <a:endParaRPr lang="id-ID"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gridSpan="2">
                  <a:txBody>
                    <a:bodyPr/>
                    <a:lstStyle/>
                    <a:p>
                      <a:r>
                        <a:rPr lang="en-US" sz="2400" b="1" kern="1200" dirty="0" err="1" smtClean="0">
                          <a:solidFill>
                            <a:srgbClr val="002060"/>
                          </a:solidFill>
                          <a:effectLst/>
                          <a:latin typeface="Arial Rounded MT Bold" panose="020F0704030504030204" pitchFamily="34" charset="0"/>
                          <a:ea typeface="+mn-ea"/>
                          <a:cs typeface="+mn-cs"/>
                        </a:rPr>
                        <a:t>Instruksi</a:t>
                      </a:r>
                      <a:r>
                        <a:rPr lang="en-US" sz="2400" b="1" kern="1200" dirty="0" smtClean="0">
                          <a:solidFill>
                            <a:srgbClr val="002060"/>
                          </a:solidFill>
                          <a:effectLst/>
                          <a:latin typeface="Arial Rounded MT Bold" panose="020F0704030504030204" pitchFamily="34" charset="0"/>
                          <a:ea typeface="+mn-ea"/>
                          <a:cs typeface="+mn-cs"/>
                        </a:rPr>
                        <a:t>  /  </a:t>
                      </a:r>
                      <a:r>
                        <a:rPr lang="en-US" sz="2400" b="1" kern="1200" dirty="0" err="1" smtClean="0">
                          <a:solidFill>
                            <a:srgbClr val="002060"/>
                          </a:solidFill>
                          <a:effectLst/>
                          <a:latin typeface="Arial Rounded MT Bold" panose="020F0704030504030204" pitchFamily="34" charset="0"/>
                          <a:ea typeface="+mn-ea"/>
                          <a:cs typeface="+mn-cs"/>
                        </a:rPr>
                        <a:t>Surat</a:t>
                      </a:r>
                      <a:r>
                        <a:rPr lang="en-US" sz="2400" b="1" kern="1200" dirty="0" smtClean="0">
                          <a:solidFill>
                            <a:srgbClr val="002060"/>
                          </a:solidFill>
                          <a:effectLst/>
                          <a:latin typeface="Arial Rounded MT Bold" panose="020F0704030504030204" pitchFamily="34" charset="0"/>
                          <a:ea typeface="+mn-ea"/>
                          <a:cs typeface="+mn-cs"/>
                        </a:rPr>
                        <a:t>  </a:t>
                      </a:r>
                      <a:r>
                        <a:rPr lang="en-US" sz="2400" b="1" kern="1200" dirty="0" err="1" smtClean="0">
                          <a:solidFill>
                            <a:srgbClr val="002060"/>
                          </a:solidFill>
                          <a:effectLst/>
                          <a:latin typeface="Arial Rounded MT Bold" panose="020F0704030504030204" pitchFamily="34" charset="0"/>
                          <a:ea typeface="+mn-ea"/>
                          <a:cs typeface="+mn-cs"/>
                        </a:rPr>
                        <a:t>Edaran</a:t>
                      </a:r>
                      <a:r>
                        <a:rPr lang="en-US" sz="2400" b="1" kern="1200" dirty="0" smtClean="0">
                          <a:solidFill>
                            <a:srgbClr val="002060"/>
                          </a:solidFill>
                          <a:effectLst/>
                          <a:latin typeface="Arial Rounded MT Bold" panose="020F0704030504030204" pitchFamily="34" charset="0"/>
                          <a:ea typeface="+mn-ea"/>
                          <a:cs typeface="+mn-cs"/>
                        </a:rPr>
                        <a:t>  </a:t>
                      </a:r>
                      <a:r>
                        <a:rPr lang="en-US" sz="2400" b="1" kern="1200" dirty="0" err="1" smtClean="0">
                          <a:solidFill>
                            <a:srgbClr val="002060"/>
                          </a:solidFill>
                          <a:effectLst/>
                          <a:latin typeface="Arial Rounded MT Bold" panose="020F0704030504030204" pitchFamily="34" charset="0"/>
                          <a:ea typeface="+mn-ea"/>
                          <a:cs typeface="+mn-cs"/>
                        </a:rPr>
                        <a:t>Setingkat</a:t>
                      </a:r>
                      <a:endParaRPr lang="id-ID" sz="2400" b="1" kern="1200" dirty="0" smtClean="0">
                        <a:solidFill>
                          <a:srgbClr val="002060"/>
                        </a:solidFill>
                        <a:effectLst/>
                        <a:latin typeface="Arial Rounded MT Bold" panose="020F0704030504030204" pitchFamily="34" charset="0"/>
                        <a:ea typeface="+mn-ea"/>
                        <a:cs typeface="+mn-cs"/>
                      </a:endParaRPr>
                    </a:p>
                    <a:p>
                      <a:r>
                        <a:rPr lang="en-US" sz="2400" b="1" kern="1200" dirty="0" err="1" smtClean="0">
                          <a:solidFill>
                            <a:srgbClr val="002060"/>
                          </a:solidFill>
                          <a:effectLst/>
                          <a:latin typeface="Arial Rounded MT Bold" panose="020F0704030504030204" pitchFamily="34" charset="0"/>
                          <a:ea typeface="+mn-ea"/>
                          <a:cs typeface="+mn-cs"/>
                        </a:rPr>
                        <a:t>Eselon</a:t>
                      </a:r>
                      <a:r>
                        <a:rPr lang="en-US" sz="2400" b="1" kern="1200" dirty="0" smtClean="0">
                          <a:solidFill>
                            <a:srgbClr val="002060"/>
                          </a:solidFill>
                          <a:effectLst/>
                          <a:latin typeface="Arial Rounded MT Bold" panose="020F0704030504030204" pitchFamily="34" charset="0"/>
                          <a:ea typeface="+mn-ea"/>
                          <a:cs typeface="+mn-cs"/>
                        </a:rPr>
                        <a:t> II</a:t>
                      </a:r>
                      <a:endParaRPr lang="id-ID" sz="2400" b="1" kern="1200" dirty="0" smtClean="0">
                        <a:solidFill>
                          <a:srgbClr val="002060"/>
                        </a:solidFill>
                        <a:effectLst/>
                        <a:latin typeface="Arial Rounded MT Bold" panose="020F0704030504030204" pitchFamily="34" charset="0"/>
                        <a:ea typeface="+mn-ea"/>
                        <a:cs typeface="+mn-cs"/>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dirty="0" smtClean="0">
                        <a:latin typeface="Arial" panose="020B0604020202020204" pitchFamily="34" charset="0"/>
                        <a:cs typeface="Arial" panose="020B0604020202020204" pitchFamily="34" charset="0"/>
                      </a:endParaRPr>
                    </a:p>
                  </a:txBody>
                  <a:tcPr/>
                </a:tc>
              </a:tr>
            </a:tbl>
          </a:graphicData>
        </a:graphic>
      </p:graphicFrame>
      <p:sp>
        <p:nvSpPr>
          <p:cNvPr id="4" name="Oval 3"/>
          <p:cNvSpPr/>
          <p:nvPr/>
        </p:nvSpPr>
        <p:spPr>
          <a:xfrm>
            <a:off x="9906000" y="8039100"/>
            <a:ext cx="19050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Freeform 7"/>
          <p:cNvSpPr/>
          <p:nvPr/>
        </p:nvSpPr>
        <p:spPr>
          <a:xfrm rot="1209928">
            <a:off x="1091673" y="7355629"/>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7298459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86000" y="495300"/>
            <a:ext cx="13716000" cy="1447800"/>
          </a:xfrm>
        </p:spPr>
        <p:txBody>
          <a:bodyPr>
            <a:normAutofit/>
          </a:bodyPr>
          <a:lstStyle/>
          <a:p>
            <a:pPr>
              <a:defRPr/>
            </a:pPr>
            <a:r>
              <a:rPr lang="id-ID" sz="4800" dirty="0" smtClean="0">
                <a:latin typeface="Cooper Black" pitchFamily="18" charset="0"/>
              </a:rPr>
              <a:t>CONTOH KODE KLASIFIKASI</a:t>
            </a:r>
            <a:br>
              <a:rPr lang="id-ID" sz="4800" dirty="0" smtClean="0">
                <a:latin typeface="Cooper Black" pitchFamily="18" charset="0"/>
              </a:rPr>
            </a:br>
            <a:r>
              <a:rPr lang="id-ID" sz="3600" dirty="0" smtClean="0">
                <a:latin typeface="Arial" panose="020B0604020202020204" pitchFamily="34" charset="0"/>
                <a:cs typeface="Arial" panose="020B0604020202020204" pitchFamily="34" charset="0"/>
              </a:rPr>
              <a:t>(Permendagri No. 83 Thn 2022)</a:t>
            </a:r>
            <a:endParaRPr lang="en-US" sz="48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49215782"/>
              </p:ext>
            </p:extLst>
          </p:nvPr>
        </p:nvGraphicFramePr>
        <p:xfrm>
          <a:off x="609600" y="2095500"/>
          <a:ext cx="16840200" cy="7833360"/>
        </p:xfrm>
        <a:graphic>
          <a:graphicData uri="http://schemas.openxmlformats.org/drawingml/2006/table">
            <a:tbl>
              <a:tblPr firstRow="1" bandRow="1">
                <a:tableStyleId>{5C22544A-7EE6-4342-B048-85BDC9FD1C3A}</a:tableStyleId>
              </a:tblPr>
              <a:tblGrid>
                <a:gridCol w="1316044"/>
                <a:gridCol w="1506999"/>
                <a:gridCol w="118702"/>
                <a:gridCol w="1161215"/>
                <a:gridCol w="2012773"/>
                <a:gridCol w="1083801"/>
                <a:gridCol w="541900"/>
                <a:gridCol w="1625701"/>
                <a:gridCol w="1780530"/>
                <a:gridCol w="232243"/>
                <a:gridCol w="5460292"/>
              </a:tblGrid>
              <a:tr h="218440">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Primer</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(Fungsi)</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dirty="0"/>
                    </a:p>
                  </a:txBody>
                  <a:tcPr/>
                </a:tc>
                <a:tc hMerge="1">
                  <a:txBody>
                    <a:bodyPr/>
                    <a:lstStyle/>
                    <a:p>
                      <a:pPr algn="ctr"/>
                      <a:endParaRPr lang="id-ID"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gridSpan="2">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Maslh</a:t>
                      </a:r>
                      <a:r>
                        <a:rPr lang="id-ID" sz="2800" baseline="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Sekunder</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(Kegiatan)</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dirty="0"/>
                    </a:p>
                  </a:txBody>
                  <a:tcPr/>
                </a:tc>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Tersier </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 Kegiatan)</a:t>
                      </a:r>
                      <a:endParaRPr lang="id-ID" sz="2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solidFill>
                      <a:schemeClr val="bg2">
                        <a:lumMod val="25000"/>
                      </a:schemeClr>
                    </a:solidFill>
                  </a:tcPr>
                </a:tc>
                <a:tc hMerge="1">
                  <a:txBody>
                    <a:bodyPr/>
                    <a:lstStyle/>
                    <a:p>
                      <a:endParaRPr lang="id-ID"/>
                    </a:p>
                  </a:txBody>
                  <a:tcPr/>
                </a:tc>
                <a:tc hMerge="1">
                  <a:txBody>
                    <a:bodyPr/>
                    <a:lstStyle/>
                    <a:p>
                      <a:endParaRPr lang="id-ID"/>
                    </a:p>
                  </a:txBody>
                  <a:tcPr/>
                </a:tc>
                <a:tc gridSpan="3">
                  <a:txBody>
                    <a:bodyPr/>
                    <a:lstStyle/>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Masalah Tersier </a:t>
                      </a:r>
                    </a:p>
                    <a:p>
                      <a:pPr algn="ctr"/>
                      <a:r>
                        <a:rPr lang="id-ID" sz="28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(Sub-sub Kegiatan/item)</a:t>
                      </a:r>
                    </a:p>
                  </a:txBody>
                  <a:tcPr>
                    <a:solidFill>
                      <a:schemeClr val="bg2">
                        <a:lumMod val="25000"/>
                      </a:schemeClr>
                    </a:solidFill>
                  </a:tcPr>
                </a:tc>
                <a:tc hMerge="1">
                  <a:txBody>
                    <a:bodyPr/>
                    <a:lstStyle/>
                    <a:p>
                      <a:endParaRPr lang="id-ID"/>
                    </a:p>
                  </a:txBody>
                  <a:tcPr/>
                </a:tc>
                <a:tc hMerge="1">
                  <a:txBody>
                    <a:bodyPr/>
                    <a:lstStyle/>
                    <a:p>
                      <a:endParaRPr lang="id-ID"/>
                    </a:p>
                  </a:txBody>
                  <a:tcPr/>
                </a:tc>
              </a:tr>
              <a:tr h="370840">
                <a:tc>
                  <a:txBody>
                    <a:bodyPr/>
                    <a:lstStyle/>
                    <a:p>
                      <a:r>
                        <a:rPr lang="id-ID"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5</a:t>
                      </a:r>
                      <a:r>
                        <a:rPr lang="en-US"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00</a:t>
                      </a:r>
                      <a:endParaRPr lang="id-ID" sz="2800" b="1" dirty="0">
                        <a:solidFill>
                          <a:schemeClr val="accent6">
                            <a:lumMod val="50000"/>
                          </a:schemeClr>
                        </a:solidFill>
                        <a:latin typeface="Arial" panose="020B0604020202020204" pitchFamily="34" charset="0"/>
                        <a:cs typeface="Arial" panose="020B0604020202020204" pitchFamily="34" charset="0"/>
                      </a:endParaRPr>
                    </a:p>
                  </a:txBody>
                  <a:tcPr/>
                </a:tc>
                <a:tc gridSpan="4">
                  <a:txBody>
                    <a:bodyPr/>
                    <a:lstStyle/>
                    <a:p>
                      <a:r>
                        <a:rPr lang="id-ID" sz="2800" b="1" dirty="0" smtClean="0">
                          <a:solidFill>
                            <a:schemeClr val="accent6">
                              <a:lumMod val="50000"/>
                            </a:schemeClr>
                          </a:solidFill>
                          <a:latin typeface="Arial" panose="020B0604020202020204" pitchFamily="34" charset="0"/>
                          <a:ea typeface="Bookman Old Style" panose="02050604050505020204" pitchFamily="18" charset="0"/>
                          <a:cs typeface="Arial" panose="020B0604020202020204" pitchFamily="34" charset="0"/>
                        </a:rPr>
                        <a:t>PEREKONOMIAN</a:t>
                      </a:r>
                      <a:endParaRPr lang="id-ID" sz="2800" b="1" dirty="0">
                        <a:solidFill>
                          <a:schemeClr val="accent6">
                            <a:lumMod val="50000"/>
                          </a:schemeClr>
                        </a:solidFill>
                        <a:latin typeface="Arial" panose="020B0604020202020204" pitchFamily="34" charset="0"/>
                        <a:cs typeface="Arial" panose="020B0604020202020204" pitchFamily="34"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gridSpan="2">
                  <a:txBody>
                    <a:bodyPr/>
                    <a:lstStyle/>
                    <a:p>
                      <a:endParaRPr lang="id-ID"/>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5</a:t>
                      </a:r>
                      <a:r>
                        <a:rPr lang="en-US"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00.1</a:t>
                      </a:r>
                      <a:endParaRPr lang="id-ID" sz="2800" b="1" dirty="0">
                        <a:solidFill>
                          <a:schemeClr val="accent4">
                            <a:lumMod val="50000"/>
                          </a:schemeClr>
                        </a:solidFill>
                        <a:latin typeface="Arial" panose="020B0604020202020204" pitchFamily="34" charset="0"/>
                        <a:cs typeface="Arial" panose="020B0604020202020204" pitchFamily="34" charset="0"/>
                      </a:endParaRPr>
                    </a:p>
                  </a:txBody>
                  <a:tcPr/>
                </a:tc>
                <a:tc hMerge="1">
                  <a:txBody>
                    <a:bodyPr/>
                    <a:lstStyle/>
                    <a:p>
                      <a:endParaRPr lang="id-ID"/>
                    </a:p>
                  </a:txBody>
                  <a:tcPr/>
                </a:tc>
                <a:tc gridSpan="7">
                  <a:txBody>
                    <a:bodyPr/>
                    <a:lstStyle/>
                    <a:p>
                      <a:r>
                        <a:rPr lang="id-ID" sz="2800" b="1" dirty="0" smtClean="0">
                          <a:solidFill>
                            <a:schemeClr val="accent4">
                              <a:lumMod val="50000"/>
                            </a:schemeClr>
                          </a:solidFill>
                          <a:latin typeface="Arial" panose="020B0604020202020204" pitchFamily="34" charset="0"/>
                          <a:ea typeface="Bookman Old Style" panose="02050604050505020204" pitchFamily="18" charset="0"/>
                          <a:cs typeface="Arial" panose="020B0604020202020204" pitchFamily="34" charset="0"/>
                        </a:rPr>
                        <a:t>KETAHANAN PANGAN</a:t>
                      </a:r>
                      <a:endParaRPr lang="id-ID" sz="2800" b="1" dirty="0">
                        <a:solidFill>
                          <a:schemeClr val="accent4">
                            <a:lumMod val="50000"/>
                          </a:schemeClr>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r>
                        <a:rPr lang="id-ID" sz="2800" b="1" dirty="0" smtClean="0">
                          <a:solidFill>
                            <a:srgbClr val="FF0000"/>
                          </a:solidFill>
                          <a:latin typeface="Arial" panose="020B0604020202020204" pitchFamily="34" charset="0"/>
                          <a:cs typeface="Arial" panose="020B0604020202020204" pitchFamily="34" charset="0"/>
                        </a:rPr>
                        <a:t>500.1.2</a:t>
                      </a:r>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dirty="0"/>
                    </a:p>
                  </a:txBody>
                  <a:tcPr/>
                </a:tc>
                <a:tc gridSpan="4">
                  <a:txBody>
                    <a:bodyPr/>
                    <a:lstStyle/>
                    <a:p>
                      <a:r>
                        <a:rPr lang="en-US" sz="2800" kern="1200" dirty="0" err="1" smtClean="0">
                          <a:solidFill>
                            <a:srgbClr val="FF0000"/>
                          </a:solidFill>
                          <a:effectLst/>
                          <a:latin typeface="Arial Rounded MT Bold" panose="020F0704030504030204" pitchFamily="34" charset="0"/>
                          <a:ea typeface="+mn-ea"/>
                          <a:cs typeface="+mn-cs"/>
                        </a:rPr>
                        <a:t>Ketersediaan</a:t>
                      </a:r>
                      <a:r>
                        <a:rPr lang="en-US" sz="2800" kern="1200" dirty="0" smtClean="0">
                          <a:solidFill>
                            <a:srgbClr val="FF0000"/>
                          </a:solidFill>
                          <a:effectLst/>
                          <a:latin typeface="Arial Rounded MT Bold" panose="020F0704030504030204" pitchFamily="34" charset="0"/>
                          <a:ea typeface="+mn-ea"/>
                          <a:cs typeface="+mn-cs"/>
                        </a:rPr>
                        <a:t> </a:t>
                      </a:r>
                      <a:r>
                        <a:rPr lang="en-US" sz="2800" kern="1200" dirty="0" err="1" smtClean="0">
                          <a:solidFill>
                            <a:srgbClr val="FF0000"/>
                          </a:solidFill>
                          <a:effectLst/>
                          <a:latin typeface="Arial Rounded MT Bold" panose="020F0704030504030204" pitchFamily="34" charset="0"/>
                          <a:ea typeface="+mn-ea"/>
                          <a:cs typeface="+mn-cs"/>
                        </a:rPr>
                        <a:t>dan</a:t>
                      </a:r>
                      <a:r>
                        <a:rPr lang="en-US" sz="2800" kern="1200" dirty="0" smtClean="0">
                          <a:solidFill>
                            <a:srgbClr val="FF0000"/>
                          </a:solidFill>
                          <a:effectLst/>
                          <a:latin typeface="Arial Rounded MT Bold" panose="020F0704030504030204" pitchFamily="34" charset="0"/>
                          <a:ea typeface="+mn-ea"/>
                          <a:cs typeface="+mn-cs"/>
                        </a:rPr>
                        <a:t> </a:t>
                      </a:r>
                      <a:r>
                        <a:rPr lang="en-US" sz="2800" kern="1200" dirty="0" err="1" smtClean="0">
                          <a:solidFill>
                            <a:srgbClr val="FF0000"/>
                          </a:solidFill>
                          <a:effectLst/>
                          <a:latin typeface="Arial Rounded MT Bold" panose="020F0704030504030204" pitchFamily="34" charset="0"/>
                          <a:ea typeface="+mn-ea"/>
                          <a:cs typeface="+mn-cs"/>
                        </a:rPr>
                        <a:t>Kerawanan</a:t>
                      </a:r>
                      <a:r>
                        <a:rPr lang="en-US" sz="2800" kern="1200" dirty="0" smtClean="0">
                          <a:solidFill>
                            <a:srgbClr val="FF0000"/>
                          </a:solidFill>
                          <a:effectLst/>
                          <a:latin typeface="Arial Rounded MT Bold" panose="020F0704030504030204" pitchFamily="34" charset="0"/>
                          <a:ea typeface="+mn-ea"/>
                          <a:cs typeface="+mn-cs"/>
                        </a:rPr>
                        <a:t> </a:t>
                      </a:r>
                      <a:r>
                        <a:rPr lang="en-US" sz="2800" kern="1200" dirty="0" err="1" smtClean="0">
                          <a:solidFill>
                            <a:srgbClr val="FF0000"/>
                          </a:solidFill>
                          <a:effectLst/>
                          <a:latin typeface="Arial Rounded MT Bold" panose="020F0704030504030204" pitchFamily="34" charset="0"/>
                          <a:ea typeface="+mn-ea"/>
                          <a:cs typeface="+mn-cs"/>
                        </a:rPr>
                        <a:t>Pangan</a:t>
                      </a:r>
                      <a:endParaRPr lang="id-ID" sz="4000" b="1" dirty="0">
                        <a:solidFill>
                          <a:srgbClr val="FF0000"/>
                        </a:solidFill>
                        <a:latin typeface="Arial Rounded MT Bold" panose="020F070403050403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35052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dirty="0" smtClean="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b="1" dirty="0" smtClean="0">
                          <a:solidFill>
                            <a:schemeClr val="accent2">
                              <a:lumMod val="50000"/>
                            </a:schemeClr>
                          </a:solidFill>
                          <a:effectLst/>
                          <a:latin typeface="Arial Rounded MT Bold" panose="020F0704030504030204" pitchFamily="34" charset="0"/>
                          <a:cs typeface="Arial" panose="020B0604020202020204" pitchFamily="34" charset="0"/>
                        </a:rPr>
                        <a:t>500.1.2.1</a:t>
                      </a:r>
                    </a:p>
                  </a:txBody>
                  <a:tcPr/>
                </a:tc>
                <a:tc gridSpan="2">
                  <a:txBody>
                    <a:bodyPr/>
                    <a:lstStyle/>
                    <a:p>
                      <a:pPr marL="0" indent="0">
                        <a:lnSpc>
                          <a:spcPct val="100000"/>
                        </a:lnSpc>
                        <a:spcAft>
                          <a:spcPts val="0"/>
                        </a:spcAft>
                      </a:pPr>
                      <a:r>
                        <a:rPr lang="en-US" sz="2400" b="1" dirty="0" err="1"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Ketersediaan</a:t>
                      </a:r>
                      <a:r>
                        <a:rPr lang="en-US" sz="2400" b="1" dirty="0"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r>
                        <a:rPr lang="en-US" sz="2400" b="1" dirty="0" err="1"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Pangan</a:t>
                      </a:r>
                      <a:endParaRPr lang="id-ID" sz="2400" b="1" dirty="0" smtClean="0">
                        <a:solidFill>
                          <a:schemeClr val="accent2">
                            <a:lumMod val="50000"/>
                          </a:schemeClr>
                        </a:solidFill>
                        <a:effectLst/>
                        <a:latin typeface="Arial Rounded MT Bold" panose="020F0704030504030204" pitchFamily="34" charset="0"/>
                        <a:ea typeface="Times New Roman" panose="02020603050405020304" pitchFamily="18"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a:latin typeface="Arial" panose="020B0604020202020204" pitchFamily="34" charset="0"/>
                        <a:cs typeface="Arial" panose="020B0604020202020204" pitchFamily="34" charset="0"/>
                      </a:endParaRPr>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a:txBody>
                    <a:bodyPr/>
                    <a:lstStyle/>
                    <a:p>
                      <a:pPr>
                        <a:lnSpc>
                          <a:spcPct val="100000"/>
                        </a:lnSpc>
                      </a:pPr>
                      <a:r>
                        <a:rPr lang="id-ID" sz="2400" b="1" dirty="0" smtClean="0">
                          <a:solidFill>
                            <a:schemeClr val="accent2">
                              <a:lumMod val="50000"/>
                            </a:schemeClr>
                          </a:solidFill>
                          <a:effectLst/>
                          <a:latin typeface="Arial Rounded MT Bold" panose="020F0704030504030204" pitchFamily="34" charset="0"/>
                          <a:cs typeface="Arial" panose="020B0604020202020204" pitchFamily="34" charset="0"/>
                        </a:rPr>
                        <a:t>500.1.2.2</a:t>
                      </a:r>
                      <a:endParaRPr lang="id-ID" sz="2400" b="1" dirty="0">
                        <a:solidFill>
                          <a:schemeClr val="accent2">
                            <a:lumMod val="50000"/>
                          </a:schemeClr>
                        </a:solidFill>
                        <a:effectLst/>
                        <a:latin typeface="Arial Rounded MT Bold" panose="020F0704030504030204" pitchFamily="34" charset="0"/>
                        <a:cs typeface="Arial" panose="020B0604020202020204" pitchFamily="34" charset="0"/>
                      </a:endParaRPr>
                    </a:p>
                  </a:txBody>
                  <a:tcPr/>
                </a:tc>
                <a:tc gridSpan="2">
                  <a:txBody>
                    <a:bodyPr/>
                    <a:lstStyle/>
                    <a:p>
                      <a:pPr marL="0" indent="0">
                        <a:lnSpc>
                          <a:spcPct val="100000"/>
                        </a:lnSpc>
                        <a:spcBef>
                          <a:spcPts val="5"/>
                        </a:spcBef>
                        <a:spcAft>
                          <a:spcPts val="0"/>
                        </a:spcAft>
                      </a:pPr>
                      <a:r>
                        <a:rPr lang="en-US" sz="2400" b="1" dirty="0" err="1"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Akses</a:t>
                      </a:r>
                      <a:r>
                        <a:rPr lang="en-US" sz="2400" b="1" dirty="0"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r>
                        <a:rPr lang="en-US" sz="2400" b="1" dirty="0" err="1"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Pangan</a:t>
                      </a:r>
                      <a:endParaRPr lang="id-ID" sz="2400" b="1" dirty="0" smtClean="0">
                        <a:solidFill>
                          <a:schemeClr val="accent2">
                            <a:lumMod val="50000"/>
                          </a:schemeClr>
                        </a:solidFill>
                        <a:effectLst/>
                        <a:latin typeface="Arial Rounded MT Bold" panose="020F0704030504030204" pitchFamily="34" charset="0"/>
                        <a:ea typeface="Times New Roman" panose="02020603050405020304" pitchFamily="18"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800" dirty="0">
                        <a:latin typeface="Arial" panose="020B0604020202020204" pitchFamily="34" charset="0"/>
                        <a:cs typeface="Arial" panose="020B0604020202020204" pitchFamily="34" charset="0"/>
                      </a:endParaRPr>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dirty="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gridSpan="2">
                  <a:txBody>
                    <a:bodyPr/>
                    <a:lstStyle/>
                    <a:p>
                      <a:endParaRPr lang="id-ID" sz="2800">
                        <a:latin typeface="Arial" panose="020B0604020202020204" pitchFamily="34" charset="0"/>
                        <a:cs typeface="Arial" panose="020B0604020202020204" pitchFamily="34" charset="0"/>
                      </a:endParaRPr>
                    </a:p>
                  </a:txBody>
                  <a:tcPr/>
                </a:tc>
                <a:tc hMerge="1">
                  <a:txBody>
                    <a:bodyPr/>
                    <a:lstStyle/>
                    <a:p>
                      <a:endParaRPr lang="id-ID"/>
                    </a:p>
                  </a:txBody>
                  <a:tcPr/>
                </a:tc>
                <a:tc>
                  <a:txBody>
                    <a:bodyPr/>
                    <a:lstStyle/>
                    <a:p>
                      <a:endParaRPr lang="id-ID" sz="2800" dirty="0">
                        <a:latin typeface="Arial" panose="020B0604020202020204" pitchFamily="34" charset="0"/>
                        <a:cs typeface="Arial" panose="020B0604020202020204" pitchFamily="34" charset="0"/>
                      </a:endParaRPr>
                    </a:p>
                  </a:txBody>
                  <a:tcPr/>
                </a:tc>
                <a:tc>
                  <a:txBody>
                    <a:bodyPr/>
                    <a:lstStyle/>
                    <a:p>
                      <a:pPr>
                        <a:lnSpc>
                          <a:spcPct val="100000"/>
                        </a:lnSpc>
                      </a:pPr>
                      <a:r>
                        <a:rPr lang="id-ID" sz="2400" b="1" dirty="0" smtClean="0">
                          <a:solidFill>
                            <a:schemeClr val="accent2">
                              <a:lumMod val="50000"/>
                            </a:schemeClr>
                          </a:solidFill>
                          <a:effectLst/>
                          <a:latin typeface="Arial Rounded MT Bold" panose="020F0704030504030204" pitchFamily="34" charset="0"/>
                          <a:cs typeface="Arial" panose="020B0604020202020204" pitchFamily="34" charset="0"/>
                        </a:rPr>
                        <a:t>500.1.2.3</a:t>
                      </a:r>
                      <a:endParaRPr lang="id-ID" sz="2400" b="1" dirty="0">
                        <a:solidFill>
                          <a:schemeClr val="accent2">
                            <a:lumMod val="50000"/>
                          </a:schemeClr>
                        </a:solidFill>
                        <a:effectLst/>
                        <a:latin typeface="Arial Rounded MT Bold" panose="020F0704030504030204" pitchFamily="34" charset="0"/>
                        <a:cs typeface="Arial" panose="020B0604020202020204" pitchFamily="34" charset="0"/>
                      </a:endParaRPr>
                    </a:p>
                  </a:txBody>
                  <a:tcPr/>
                </a:tc>
                <a:tc gridSpan="2">
                  <a:txBody>
                    <a:bodyPr/>
                    <a:lstStyle/>
                    <a:p>
                      <a:pPr marL="0" indent="0">
                        <a:lnSpc>
                          <a:spcPct val="100000"/>
                        </a:lnSpc>
                        <a:spcBef>
                          <a:spcPts val="10"/>
                        </a:spcBef>
                        <a:spcAft>
                          <a:spcPts val="0"/>
                        </a:spcAft>
                      </a:pPr>
                      <a:r>
                        <a:rPr lang="en-US" sz="2400" b="1" dirty="0" err="1"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Kerawanan</a:t>
                      </a:r>
                      <a:r>
                        <a:rPr lang="en-US" sz="2400" b="1" dirty="0"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 </a:t>
                      </a:r>
                      <a:r>
                        <a:rPr lang="en-US" sz="2400" b="1" dirty="0" err="1" smtClean="0">
                          <a:solidFill>
                            <a:schemeClr val="accent2">
                              <a:lumMod val="50000"/>
                            </a:schemeClr>
                          </a:solidFill>
                          <a:effectLst/>
                          <a:latin typeface="Arial Rounded MT Bold" panose="020F0704030504030204" pitchFamily="34" charset="0"/>
                          <a:ea typeface="Bookman Old Style" panose="02050604050505020204" pitchFamily="18" charset="0"/>
                          <a:cs typeface="Bookman Old Style" panose="02050604050505020204" pitchFamily="18" charset="0"/>
                        </a:rPr>
                        <a:t>Pangan</a:t>
                      </a:r>
                      <a:endParaRPr lang="id-ID" sz="2400" b="1" dirty="0">
                        <a:solidFill>
                          <a:schemeClr val="accent2">
                            <a:lumMod val="50000"/>
                          </a:schemeClr>
                        </a:solidFill>
                        <a:effectLst/>
                        <a:latin typeface="Arial Rounded MT Bold" panose="020F0704030504030204" pitchFamily="34" charset="0"/>
                        <a:ea typeface="Times New Roman" panose="02020603050405020304" pitchFamily="18" charset="0"/>
                      </a:endParaRPr>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r>
                        <a:rPr lang="id-ID" sz="2800" b="0" dirty="0" smtClean="0">
                          <a:solidFill>
                            <a:schemeClr val="accent2">
                              <a:lumMod val="50000"/>
                            </a:schemeClr>
                          </a:solidFill>
                          <a:latin typeface="Arial Rounded MT Bold" panose="020F0704030504030204" pitchFamily="34" charset="0"/>
                          <a:cs typeface="Arial" panose="020B0604020202020204" pitchFamily="34" charset="0"/>
                        </a:rPr>
                        <a:t>600</a:t>
                      </a:r>
                      <a:endParaRPr lang="id-ID" sz="2800" b="0" dirty="0">
                        <a:solidFill>
                          <a:schemeClr val="accent2">
                            <a:lumMod val="50000"/>
                          </a:schemeClr>
                        </a:solidFill>
                        <a:latin typeface="Arial Rounded MT Bold" panose="020F0704030504030204" pitchFamily="34" charset="0"/>
                        <a:cs typeface="Arial" panose="020B0604020202020204" pitchFamily="34" charset="0"/>
                      </a:endParaRPr>
                    </a:p>
                  </a:txBody>
                  <a:tcPr/>
                </a:tc>
                <a:tc gridSpan="10">
                  <a:txBody>
                    <a:bodyPr/>
                    <a:lstStyle/>
                    <a:p>
                      <a:r>
                        <a:rPr lang="en-US" sz="2800" b="0" kern="1200" dirty="0" smtClean="0">
                          <a:solidFill>
                            <a:schemeClr val="accent2">
                              <a:lumMod val="50000"/>
                            </a:schemeClr>
                          </a:solidFill>
                          <a:effectLst/>
                          <a:latin typeface="Arial Rounded MT Bold" panose="020F0704030504030204" pitchFamily="34" charset="0"/>
                          <a:ea typeface="+mn-ea"/>
                          <a:cs typeface="+mn-cs"/>
                        </a:rPr>
                        <a:t>PEKERJAAN UMUM DAN KETENAGAAN</a:t>
                      </a:r>
                      <a:endParaRPr lang="id-ID" sz="2800" b="0" dirty="0">
                        <a:solidFill>
                          <a:schemeClr val="accent2">
                            <a:lumMod val="50000"/>
                          </a:schemeClr>
                        </a:solidFill>
                        <a:latin typeface="Arial Rounded MT Bold" panose="020F0704030504030204" pitchFamily="34" charset="0"/>
                        <a:cs typeface="Arial" panose="020B0604020202020204" pitchFamily="34" charset="0"/>
                      </a:endParaRPr>
                    </a:p>
                  </a:txBody>
                  <a:tcPr/>
                </a:tc>
                <a:tc hMerge="1">
                  <a:txBody>
                    <a:bodyPr/>
                    <a:lstStyle/>
                    <a:p>
                      <a:endParaRPr lang="id-ID" sz="28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sz="28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endParaRPr lang="id-ID" dirty="0"/>
                    </a:p>
                  </a:txBody>
                  <a:tcPr/>
                </a:tc>
                <a:tc hMerge="1">
                  <a:txBody>
                    <a:bodyPr/>
                    <a:lstStyle/>
                    <a:p>
                      <a:endParaRPr lang="id-ID"/>
                    </a:p>
                  </a:txBody>
                  <a:tcPr/>
                </a:tc>
                <a:tc hMerge="1">
                  <a:txBody>
                    <a:bodyPr/>
                    <a:lstStyle/>
                    <a:p>
                      <a:endParaRPr lang="id-ID" dirty="0"/>
                    </a:p>
                  </a:txBody>
                  <a:tcPr/>
                </a:tc>
                <a:tc hMerge="1">
                  <a:txBody>
                    <a:bodyPr/>
                    <a:lstStyle/>
                    <a:p>
                      <a:endParaRPr lang="id-ID" dirty="0"/>
                    </a:p>
                  </a:txBody>
                  <a:tcPr/>
                </a:tc>
                <a:tc hMerge="1">
                  <a:txBody>
                    <a:bodyPr/>
                    <a:lstStyle/>
                    <a:p>
                      <a:endParaRPr lang="id-ID" dirty="0"/>
                    </a:p>
                  </a:txBody>
                  <a:tcPr/>
                </a:tc>
                <a:tc hMerge="1">
                  <a:txBody>
                    <a:bodyPr/>
                    <a:lstStyle/>
                    <a:p>
                      <a:endParaRPr lang="id-ID" sz="2800" dirty="0">
                        <a:latin typeface="Arial" panose="020B0604020202020204" pitchFamily="34" charset="0"/>
                        <a:cs typeface="Arial" panose="020B0604020202020204" pitchFamily="34" charset="0"/>
                      </a:endParaRPr>
                    </a:p>
                  </a:txBody>
                  <a:tcPr/>
                </a:tc>
              </a:tr>
              <a:tr h="370840">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r>
                        <a:rPr lang="id-ID" sz="2400" b="0" dirty="0" smtClean="0">
                          <a:solidFill>
                            <a:srgbClr val="002060"/>
                          </a:solidFill>
                          <a:latin typeface="Arial Rounded MT Bold" panose="020F0704030504030204" pitchFamily="34" charset="0"/>
                          <a:cs typeface="Arial" panose="020B0604020202020204" pitchFamily="34" charset="0"/>
                        </a:rPr>
                        <a:t>600.1</a:t>
                      </a:r>
                      <a:endParaRPr lang="id-ID" sz="2400" b="0" dirty="0">
                        <a:solidFill>
                          <a:srgbClr val="002060"/>
                        </a:solidFill>
                        <a:latin typeface="Arial Rounded MT Bold" panose="020F0704030504030204" pitchFamily="34" charset="0"/>
                        <a:cs typeface="Arial" panose="020B0604020202020204" pitchFamily="34" charset="0"/>
                      </a:endParaRPr>
                    </a:p>
                  </a:txBody>
                  <a:tcPr/>
                </a:tc>
                <a:tc hMerge="1">
                  <a:txBody>
                    <a:bodyPr/>
                    <a:lstStyle/>
                    <a:p>
                      <a:endParaRPr lang="id-ID"/>
                    </a:p>
                  </a:txBody>
                  <a:tcPr/>
                </a:tc>
                <a:tc gridSpan="7">
                  <a:txBody>
                    <a:bodyPr/>
                    <a:lstStyle/>
                    <a:p>
                      <a:r>
                        <a:rPr lang="id-ID" sz="2400" b="0" dirty="0" smtClean="0">
                          <a:solidFill>
                            <a:srgbClr val="002060"/>
                          </a:solidFill>
                          <a:latin typeface="Arial Rounded MT Bold" panose="020F0704030504030204" pitchFamily="34" charset="0"/>
                          <a:cs typeface="Arial" panose="020B0604020202020204" pitchFamily="34" charset="0"/>
                        </a:rPr>
                        <a:t>PEKERJAAN UMUM</a:t>
                      </a:r>
                      <a:endParaRPr lang="id-ID" sz="2400" b="0" dirty="0">
                        <a:solidFill>
                          <a:srgbClr val="002060"/>
                        </a:solidFill>
                        <a:latin typeface="Arial Rounded MT Bold" panose="020F0704030504030204" pitchFamily="34" charset="0"/>
                        <a:cs typeface="Arial" panose="020B0604020202020204" pitchFamily="34" charset="0"/>
                      </a:endParaRPr>
                    </a:p>
                  </a:txBody>
                  <a:tcPr/>
                </a:tc>
                <a:tc hMerge="1">
                  <a:txBody>
                    <a:bodyPr/>
                    <a:lstStyle/>
                    <a:p>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sz="2800" b="1" dirty="0">
                        <a:solidFill>
                          <a:srgbClr val="FF0000"/>
                        </a:solidFill>
                        <a:latin typeface="Arial" panose="020B0604020202020204" pitchFamily="34" charset="0"/>
                        <a:cs typeface="Arial" panose="020B0604020202020204" pitchFamily="34" charset="0"/>
                      </a:endParaRPr>
                    </a:p>
                  </a:txBody>
                  <a:tcPr/>
                </a:tc>
                <a:tc hMerge="1">
                  <a:txBody>
                    <a:bodyPr/>
                    <a:lstStyle/>
                    <a:p>
                      <a:endParaRPr lang="id-ID"/>
                    </a:p>
                  </a:txBody>
                  <a:tcPr/>
                </a:tc>
                <a:tc hMerge="1">
                  <a:txBody>
                    <a:bodyPr/>
                    <a:lstStyle/>
                    <a:p>
                      <a:endParaRPr lang="id-ID"/>
                    </a:p>
                  </a:txBody>
                  <a:tcPr/>
                </a:tc>
                <a:tc hMerge="1">
                  <a:txBody>
                    <a:bodyPr/>
                    <a:lstStyle/>
                    <a:p>
                      <a:endParaRPr lang="id-ID" dirty="0"/>
                    </a:p>
                  </a:txBody>
                  <a:tcPr/>
                </a:tc>
              </a:tr>
              <a:tr h="370840">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r>
                        <a:rPr lang="id-ID" sz="2400" b="0" dirty="0" smtClean="0">
                          <a:solidFill>
                            <a:srgbClr val="FF0000"/>
                          </a:solidFill>
                          <a:latin typeface="Arial Rounded MT Bold" panose="020F0704030504030204" pitchFamily="34" charset="0"/>
                          <a:cs typeface="Arial" panose="020B0604020202020204" pitchFamily="34" charset="0"/>
                        </a:rPr>
                        <a:t>600.1.2</a:t>
                      </a:r>
                      <a:endParaRPr lang="id-ID" sz="2400" b="0" dirty="0">
                        <a:solidFill>
                          <a:srgbClr val="FF0000"/>
                        </a:solidFill>
                        <a:latin typeface="Arial Rounded MT Bold" panose="020F0704030504030204" pitchFamily="34" charset="0"/>
                        <a:cs typeface="Arial" panose="020B0604020202020204" pitchFamily="34" charset="0"/>
                      </a:endParaRPr>
                    </a:p>
                  </a:txBody>
                  <a:tcPr/>
                </a:tc>
                <a:tc hMerge="1">
                  <a:txBody>
                    <a:bodyPr/>
                    <a:lstStyle/>
                    <a:p>
                      <a:endParaRPr lang="id-ID"/>
                    </a:p>
                  </a:txBody>
                  <a:tcPr/>
                </a:tc>
                <a:tc gridSpan="4">
                  <a:txBody>
                    <a:bodyPr/>
                    <a:lstStyle/>
                    <a:p>
                      <a:r>
                        <a:rPr lang="en-US" sz="2400" b="0" kern="1200" dirty="0" err="1" smtClean="0">
                          <a:solidFill>
                            <a:srgbClr val="FF0000"/>
                          </a:solidFill>
                          <a:effectLst/>
                          <a:latin typeface="Arial Rounded MT Bold" panose="020F0704030504030204" pitchFamily="34" charset="0"/>
                          <a:ea typeface="+mn-ea"/>
                          <a:cs typeface="+mn-cs"/>
                        </a:rPr>
                        <a:t>Penatagunaan</a:t>
                      </a:r>
                      <a:r>
                        <a:rPr lang="en-US" sz="2400" b="0" kern="1200" dirty="0" smtClean="0">
                          <a:solidFill>
                            <a:srgbClr val="FF0000"/>
                          </a:solidFill>
                          <a:effectLst/>
                          <a:latin typeface="Arial Rounded MT Bold" panose="020F0704030504030204" pitchFamily="34" charset="0"/>
                          <a:ea typeface="+mn-ea"/>
                          <a:cs typeface="+mn-cs"/>
                        </a:rPr>
                        <a:t> </a:t>
                      </a:r>
                      <a:r>
                        <a:rPr lang="en-US" sz="2400" b="0" kern="1200" dirty="0" err="1" smtClean="0">
                          <a:solidFill>
                            <a:srgbClr val="FF0000"/>
                          </a:solidFill>
                          <a:effectLst/>
                          <a:latin typeface="Arial Rounded MT Bold" panose="020F0704030504030204" pitchFamily="34" charset="0"/>
                          <a:ea typeface="+mn-ea"/>
                          <a:cs typeface="+mn-cs"/>
                        </a:rPr>
                        <a:t>Sumber</a:t>
                      </a:r>
                      <a:r>
                        <a:rPr lang="en-US" sz="2400" b="0" kern="1200" dirty="0" smtClean="0">
                          <a:solidFill>
                            <a:srgbClr val="FF0000"/>
                          </a:solidFill>
                          <a:effectLst/>
                          <a:latin typeface="Arial Rounded MT Bold" panose="020F0704030504030204" pitchFamily="34" charset="0"/>
                          <a:ea typeface="+mn-ea"/>
                          <a:cs typeface="+mn-cs"/>
                        </a:rPr>
                        <a:t> </a:t>
                      </a:r>
                      <a:r>
                        <a:rPr lang="en-US" sz="2400" b="0" kern="1200" dirty="0" err="1" smtClean="0">
                          <a:solidFill>
                            <a:srgbClr val="FF0000"/>
                          </a:solidFill>
                          <a:effectLst/>
                          <a:latin typeface="Arial Rounded MT Bold" panose="020F0704030504030204" pitchFamily="34" charset="0"/>
                          <a:ea typeface="+mn-ea"/>
                          <a:cs typeface="+mn-cs"/>
                        </a:rPr>
                        <a:t>Daya</a:t>
                      </a:r>
                      <a:r>
                        <a:rPr lang="en-US" sz="2400" b="0" kern="1200" dirty="0" smtClean="0">
                          <a:solidFill>
                            <a:srgbClr val="FF0000"/>
                          </a:solidFill>
                          <a:effectLst/>
                          <a:latin typeface="Arial Rounded MT Bold" panose="020F0704030504030204" pitchFamily="34" charset="0"/>
                          <a:ea typeface="+mn-ea"/>
                          <a:cs typeface="+mn-cs"/>
                        </a:rPr>
                        <a:t> Air</a:t>
                      </a:r>
                      <a:endParaRPr lang="id-ID" sz="2400" b="0" dirty="0">
                        <a:solidFill>
                          <a:srgbClr val="FF0000"/>
                        </a:solidFill>
                        <a:latin typeface="Arial Rounded MT Bold" panose="020F0704030504030204" pitchFamily="34" charset="0"/>
                        <a:cs typeface="Arial" panose="020B0604020202020204" pitchFamily="34" charset="0"/>
                      </a:endParaRPr>
                    </a:p>
                  </a:txBody>
                  <a:tcPr/>
                </a:tc>
                <a:tc hMerge="1">
                  <a:txBody>
                    <a:bodyPr/>
                    <a:lstStyle/>
                    <a:p>
                      <a:endParaRPr lang="id-ID"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800" dirty="0" smtClean="0">
                        <a:latin typeface="Arial" panose="020B0604020202020204" pitchFamily="34" charset="0"/>
                        <a:cs typeface="Arial" panose="020B0604020202020204" pitchFamily="34" charset="0"/>
                      </a:endParaRPr>
                    </a:p>
                  </a:txBody>
                  <a:tcPr/>
                </a:tc>
              </a:tr>
              <a:tr h="370840">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r>
                        <a:rPr lang="id-ID" sz="2400" b="0" dirty="0" smtClean="0">
                          <a:solidFill>
                            <a:srgbClr val="0070C0"/>
                          </a:solidFill>
                          <a:effectLst/>
                          <a:latin typeface="Arial Rounded MT Bold" panose="020F0704030504030204" pitchFamily="34" charset="0"/>
                          <a:cs typeface="Arial" panose="020B0604020202020204" pitchFamily="34" charset="0"/>
                        </a:rPr>
                        <a:t>600.1.2.3</a:t>
                      </a:r>
                      <a:endParaRPr lang="id-ID" sz="2400" b="0" dirty="0">
                        <a:solidFill>
                          <a:srgbClr val="0070C0"/>
                        </a:solidFill>
                        <a:effectLst/>
                        <a:latin typeface="Arial Rounded MT Bold" panose="020F0704030504030204" pitchFamily="34" charset="0"/>
                        <a:cs typeface="Arial" panose="020B0604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kern="1200" dirty="0" err="1" smtClean="0">
                          <a:solidFill>
                            <a:srgbClr val="0070C0"/>
                          </a:solidFill>
                          <a:effectLst/>
                          <a:latin typeface="Arial Rounded MT Bold" panose="020F0704030504030204" pitchFamily="34" charset="0"/>
                          <a:ea typeface="+mn-ea"/>
                          <a:cs typeface="+mn-cs"/>
                        </a:rPr>
                        <a:t>Pemanfaatan</a:t>
                      </a:r>
                      <a:r>
                        <a:rPr lang="en-US" sz="2400" b="0" kern="1200" dirty="0" smtClean="0">
                          <a:solidFill>
                            <a:srgbClr val="0070C0"/>
                          </a:solidFill>
                          <a:effectLst/>
                          <a:latin typeface="Arial Rounded MT Bold" panose="020F0704030504030204" pitchFamily="34" charset="0"/>
                          <a:ea typeface="+mn-ea"/>
                          <a:cs typeface="+mn-cs"/>
                        </a:rPr>
                        <a:t> </a:t>
                      </a:r>
                      <a:r>
                        <a:rPr lang="en-US" sz="2400" b="0" kern="1200" dirty="0" err="1" smtClean="0">
                          <a:solidFill>
                            <a:srgbClr val="0070C0"/>
                          </a:solidFill>
                          <a:effectLst/>
                          <a:latin typeface="Arial Rounded MT Bold" panose="020F0704030504030204" pitchFamily="34" charset="0"/>
                          <a:ea typeface="+mn-ea"/>
                          <a:cs typeface="+mn-cs"/>
                        </a:rPr>
                        <a:t>Sumber</a:t>
                      </a:r>
                      <a:r>
                        <a:rPr lang="en-US" sz="2400" b="0" kern="1200" dirty="0" smtClean="0">
                          <a:solidFill>
                            <a:srgbClr val="0070C0"/>
                          </a:solidFill>
                          <a:effectLst/>
                          <a:latin typeface="Arial Rounded MT Bold" panose="020F0704030504030204" pitchFamily="34" charset="0"/>
                          <a:ea typeface="+mn-ea"/>
                          <a:cs typeface="+mn-cs"/>
                        </a:rPr>
                        <a:t> </a:t>
                      </a:r>
                      <a:r>
                        <a:rPr lang="en-US" sz="2400" b="0" kern="1200" dirty="0" err="1" smtClean="0">
                          <a:solidFill>
                            <a:srgbClr val="0070C0"/>
                          </a:solidFill>
                          <a:effectLst/>
                          <a:latin typeface="Arial Rounded MT Bold" panose="020F0704030504030204" pitchFamily="34" charset="0"/>
                          <a:ea typeface="+mn-ea"/>
                          <a:cs typeface="+mn-cs"/>
                        </a:rPr>
                        <a:t>Daya</a:t>
                      </a:r>
                      <a:r>
                        <a:rPr lang="en-US" sz="2400" b="0" kern="1200" dirty="0" smtClean="0">
                          <a:solidFill>
                            <a:srgbClr val="0070C0"/>
                          </a:solidFill>
                          <a:effectLst/>
                          <a:latin typeface="Arial Rounded MT Bold" panose="020F0704030504030204" pitchFamily="34" charset="0"/>
                          <a:ea typeface="+mn-ea"/>
                          <a:cs typeface="+mn-cs"/>
                        </a:rPr>
                        <a:t> Air</a:t>
                      </a:r>
                      <a:endParaRPr lang="id-ID" sz="2400" b="0" dirty="0" smtClean="0">
                        <a:solidFill>
                          <a:srgbClr val="0070C0"/>
                        </a:solidFill>
                        <a:effectLst/>
                        <a:latin typeface="Arial Rounded MT Bold" panose="020F0704030504030204" pitchFamily="34" charset="0"/>
                        <a:cs typeface="Arial" panose="020B0604020202020204" pitchFamily="34" charset="0"/>
                      </a:endParaRPr>
                    </a:p>
                  </a:txBody>
                  <a:tcPr/>
                </a:tc>
                <a:tc hMerge="1">
                  <a:txBody>
                    <a:bodyPr/>
                    <a:lstStyle/>
                    <a:p>
                      <a:endParaRPr lang="id-ID"/>
                    </a:p>
                  </a:txBody>
                  <a:tcPr/>
                </a:tc>
              </a:tr>
              <a:tr h="370840">
                <a:tc>
                  <a:txBody>
                    <a:bodyPr/>
                    <a:lstStyle/>
                    <a:p>
                      <a:r>
                        <a:rPr lang="id-ID" sz="2800" b="0" dirty="0" smtClean="0">
                          <a:latin typeface="Arial Rounded MT Bold" panose="020F0704030504030204" pitchFamily="34" charset="0"/>
                          <a:cs typeface="Arial" panose="020B0604020202020204" pitchFamily="34" charset="0"/>
                        </a:rPr>
                        <a:t>800</a:t>
                      </a:r>
                      <a:endParaRPr lang="id-ID" sz="2800" b="0" dirty="0">
                        <a:latin typeface="Arial Rounded MT Bold" panose="020F0704030504030204" pitchFamily="34" charset="0"/>
                        <a:cs typeface="Arial" panose="020B0604020202020204" pitchFamily="34" charset="0"/>
                      </a:endParaRPr>
                    </a:p>
                  </a:txBody>
                  <a:tcPr/>
                </a:tc>
                <a:tc gridSpan="4">
                  <a:txBody>
                    <a:bodyPr/>
                    <a:lstStyle/>
                    <a:p>
                      <a:r>
                        <a:rPr lang="id-ID" sz="2800" b="0" dirty="0" smtClean="0">
                          <a:latin typeface="Arial Rounded MT Bold" panose="020F0704030504030204" pitchFamily="34" charset="0"/>
                          <a:cs typeface="Arial" panose="020B0604020202020204" pitchFamily="34" charset="0"/>
                        </a:rPr>
                        <a:t>KEPEGAWAIAN</a:t>
                      </a:r>
                      <a:endParaRPr lang="id-ID" sz="2800" b="0" dirty="0">
                        <a:latin typeface="Arial Rounded MT Bold" panose="020F0704030504030204" pitchFamily="34" charset="0"/>
                        <a:cs typeface="Arial" panose="020B0604020202020204" pitchFamily="34" charset="0"/>
                      </a:endParaRPr>
                    </a:p>
                  </a:txBody>
                  <a:tcPr/>
                </a:tc>
                <a:tc hMerge="1">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hMerge="1">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solidFill>
                          <a:srgbClr val="0070C0"/>
                        </a:solidFill>
                        <a:effectLst/>
                        <a:latin typeface="Arial Rounded MT Bold" panose="020F0704030504030204" pitchFamily="34" charset="0"/>
                        <a:cs typeface="Arial" panose="020B0604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400" b="0" dirty="0" smtClean="0">
                        <a:solidFill>
                          <a:srgbClr val="0070C0"/>
                        </a:solidFill>
                        <a:effectLst/>
                        <a:latin typeface="Arial Rounded MT Bold" panose="020F0704030504030204" pitchFamily="34" charset="0"/>
                        <a:cs typeface="Arial" panose="020B0604020202020204" pitchFamily="34" charset="0"/>
                      </a:endParaRPr>
                    </a:p>
                  </a:txBody>
                  <a:tcPr/>
                </a:tc>
                <a:tc hMerge="1">
                  <a:txBody>
                    <a:bodyPr/>
                    <a:lstStyle/>
                    <a:p>
                      <a:endParaRPr lang="id-ID"/>
                    </a:p>
                  </a:txBody>
                  <a:tcPr/>
                </a:tc>
              </a:tr>
              <a:tr h="370840">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r>
                        <a:rPr lang="id-ID" sz="2400" b="0" dirty="0" smtClean="0">
                          <a:solidFill>
                            <a:srgbClr val="002060"/>
                          </a:solidFill>
                          <a:latin typeface="Arial Rounded MT Bold" panose="020F0704030504030204" pitchFamily="34" charset="0"/>
                          <a:cs typeface="Arial" panose="020B0604020202020204" pitchFamily="34" charset="0"/>
                        </a:rPr>
                        <a:t>800.1</a:t>
                      </a:r>
                      <a:endParaRPr lang="id-ID" sz="2400" b="0" dirty="0">
                        <a:solidFill>
                          <a:srgbClr val="002060"/>
                        </a:solidFill>
                        <a:latin typeface="Arial Rounded MT Bold" panose="020F0704030504030204" pitchFamily="34" charset="0"/>
                        <a:cs typeface="Arial" panose="020B0604020202020204" pitchFamily="34" charset="0"/>
                      </a:endParaRPr>
                    </a:p>
                  </a:txBody>
                  <a:tcPr/>
                </a:tc>
                <a:tc hMerge="1">
                  <a:txBody>
                    <a:bodyPr/>
                    <a:lstStyle/>
                    <a:p>
                      <a:endParaRPr lang="id-ID"/>
                    </a:p>
                  </a:txBody>
                  <a:tcPr/>
                </a:tc>
                <a:tc gridSpan="4">
                  <a:txBody>
                    <a:bodyPr/>
                    <a:lstStyle/>
                    <a:p>
                      <a:r>
                        <a:rPr lang="id-ID" sz="2400" b="0" dirty="0" smtClean="0">
                          <a:solidFill>
                            <a:srgbClr val="002060"/>
                          </a:solidFill>
                          <a:latin typeface="Arial Rounded MT Bold" panose="020F0704030504030204" pitchFamily="34" charset="0"/>
                          <a:cs typeface="Arial" panose="020B0604020202020204" pitchFamily="34" charset="0"/>
                        </a:rPr>
                        <a:t>SUMBER</a:t>
                      </a:r>
                      <a:r>
                        <a:rPr lang="id-ID" sz="2400" b="0" baseline="0" dirty="0" smtClean="0">
                          <a:solidFill>
                            <a:srgbClr val="002060"/>
                          </a:solidFill>
                          <a:latin typeface="Arial Rounded MT Bold" panose="020F0704030504030204" pitchFamily="34" charset="0"/>
                          <a:cs typeface="Arial" panose="020B0604020202020204" pitchFamily="34" charset="0"/>
                        </a:rPr>
                        <a:t> DAYA MANUSIA</a:t>
                      </a:r>
                      <a:endParaRPr lang="id-ID" sz="2400" b="0" dirty="0">
                        <a:solidFill>
                          <a:srgbClr val="002060"/>
                        </a:solidFill>
                        <a:latin typeface="Arial Rounded MT Bold" panose="020F0704030504030204" pitchFamily="34" charset="0"/>
                        <a:cs typeface="Arial" panose="020B0604020202020204" pitchFamily="34" charset="0"/>
                      </a:endParaRPr>
                    </a:p>
                  </a:txBody>
                  <a:tcPr/>
                </a:tc>
                <a:tc hMerge="1">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hMerge="1">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solidFill>
                          <a:srgbClr val="0070C0"/>
                        </a:solidFill>
                        <a:effectLst/>
                        <a:latin typeface="Arial Rounded MT Bold" panose="020F0704030504030204" pitchFamily="34" charset="0"/>
                        <a:cs typeface="Arial" panose="020B0604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400" b="0" dirty="0" smtClean="0">
                        <a:solidFill>
                          <a:srgbClr val="0070C0"/>
                        </a:solidFill>
                        <a:effectLst/>
                        <a:latin typeface="Arial Rounded MT Bold" panose="020F0704030504030204" pitchFamily="34" charset="0"/>
                        <a:cs typeface="Arial" panose="020B0604020202020204" pitchFamily="34" charset="0"/>
                      </a:endParaRPr>
                    </a:p>
                  </a:txBody>
                  <a:tcPr/>
                </a:tc>
                <a:tc hMerge="1">
                  <a:txBody>
                    <a:bodyPr/>
                    <a:lstStyle/>
                    <a:p>
                      <a:endParaRPr lang="id-ID"/>
                    </a:p>
                  </a:txBody>
                  <a:tcPr/>
                </a:tc>
              </a:tr>
              <a:tr h="370840">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r>
                        <a:rPr lang="en-US" sz="2400" kern="1200" dirty="0" smtClean="0">
                          <a:solidFill>
                            <a:srgbClr val="FF0000"/>
                          </a:solidFill>
                          <a:effectLst/>
                          <a:latin typeface="Arial Rounded MT Bold" panose="020F0704030504030204" pitchFamily="34" charset="0"/>
                          <a:ea typeface="+mn-ea"/>
                          <a:cs typeface="+mn-cs"/>
                        </a:rPr>
                        <a:t>800.1.11 </a:t>
                      </a:r>
                      <a:endParaRPr lang="id-ID" sz="2400" b="0" dirty="0">
                        <a:solidFill>
                          <a:srgbClr val="FF0000"/>
                        </a:solidFill>
                        <a:latin typeface="Arial Rounded MT Bold" panose="020F0704030504030204" pitchFamily="34" charset="0"/>
                        <a:cs typeface="Arial" panose="020B0604020202020204" pitchFamily="34" charset="0"/>
                      </a:endParaRPr>
                    </a:p>
                  </a:txBody>
                  <a:tcPr/>
                </a:tc>
                <a:tc hMerge="1">
                  <a:txBody>
                    <a:bodyPr/>
                    <a:lstStyle/>
                    <a:p>
                      <a:endParaRPr lang="id-ID"/>
                    </a:p>
                  </a:txBody>
                  <a:tcPr/>
                </a:tc>
                <a:tc gridSpan="4">
                  <a:txBody>
                    <a:bodyPr/>
                    <a:lstStyle/>
                    <a:p>
                      <a:r>
                        <a:rPr lang="id-ID" sz="2400" b="0" dirty="0" smtClean="0">
                          <a:solidFill>
                            <a:srgbClr val="FF0000"/>
                          </a:solidFill>
                          <a:latin typeface="Arial Rounded MT Bold" panose="020F0704030504030204" pitchFamily="34" charset="0"/>
                          <a:cs typeface="Arial" panose="020B0604020202020204" pitchFamily="34" charset="0"/>
                        </a:rPr>
                        <a:t>Administrasi</a:t>
                      </a:r>
                      <a:r>
                        <a:rPr lang="id-ID" sz="2400" b="0" baseline="0" dirty="0" smtClean="0">
                          <a:solidFill>
                            <a:srgbClr val="FF0000"/>
                          </a:solidFill>
                          <a:latin typeface="Arial Rounded MT Bold" panose="020F0704030504030204" pitchFamily="34" charset="0"/>
                          <a:cs typeface="Arial" panose="020B0604020202020204" pitchFamily="34" charset="0"/>
                        </a:rPr>
                        <a:t> Pegawai</a:t>
                      </a:r>
                      <a:endParaRPr lang="id-ID" sz="2400" b="0" dirty="0">
                        <a:solidFill>
                          <a:srgbClr val="FF0000"/>
                        </a:solidFill>
                        <a:latin typeface="Arial Rounded MT Bold" panose="020F0704030504030204" pitchFamily="34" charset="0"/>
                        <a:cs typeface="Arial" panose="020B0604020202020204" pitchFamily="34" charset="0"/>
                      </a:endParaRPr>
                    </a:p>
                  </a:txBody>
                  <a:tcPr/>
                </a:tc>
                <a:tc hMerge="1">
                  <a:txBody>
                    <a:bodyPr/>
                    <a:lstStyle/>
                    <a:p>
                      <a:endParaRPr lang="id-ID" sz="2400" b="0" dirty="0">
                        <a:solidFill>
                          <a:srgbClr val="0070C0"/>
                        </a:solidFill>
                        <a:effectLst/>
                        <a:latin typeface="Arial Rounded MT Bold" panose="020F0704030504030204" pitchFamily="34" charset="0"/>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d-ID" sz="2400" b="0" dirty="0" smtClean="0">
                        <a:solidFill>
                          <a:srgbClr val="0070C0"/>
                        </a:solidFill>
                        <a:effectLst/>
                        <a:latin typeface="Arial Rounded MT Bold" panose="020F0704030504030204" pitchFamily="34" charset="0"/>
                        <a:cs typeface="Arial" panose="020B0604020202020204" pitchFamily="34" charset="0"/>
                      </a:endParaRPr>
                    </a:p>
                  </a:txBody>
                  <a:tcPr/>
                </a:tc>
                <a:tc hMerge="1">
                  <a:txBody>
                    <a:bodyPr/>
                    <a:lstStyle/>
                    <a:p>
                      <a:endParaRPr lang="id-ID"/>
                    </a:p>
                  </a:txBody>
                  <a:tcPr/>
                </a:tc>
              </a:tr>
              <a:tr h="370840">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gridSpan="2">
                  <a:txBody>
                    <a:bodyPr/>
                    <a:lstStyle/>
                    <a:p>
                      <a:endParaRPr lang="id-ID" sz="2400" b="0" dirty="0">
                        <a:latin typeface="Arial Rounded MT Bold" panose="020F0704030504030204" pitchFamily="34" charset="0"/>
                        <a:cs typeface="Arial" panose="020B0604020202020204" pitchFamily="34" charset="0"/>
                      </a:endParaRPr>
                    </a:p>
                  </a:txBody>
                  <a:tcPr/>
                </a:tc>
                <a:tc hMerge="1">
                  <a:txBody>
                    <a:bodyPr/>
                    <a:lstStyle/>
                    <a:p>
                      <a:endParaRPr lang="id-ID"/>
                    </a:p>
                  </a:txBody>
                  <a:tcPr/>
                </a:tc>
                <a:tc>
                  <a:txBody>
                    <a:bodyPr/>
                    <a:lstStyle/>
                    <a:p>
                      <a:endParaRPr lang="id-ID" sz="2400" b="0" dirty="0">
                        <a:latin typeface="Arial Rounded MT Bold" panose="020F0704030504030204" pitchFamily="34" charset="0"/>
                        <a:cs typeface="Arial" panose="020B0604020202020204" pitchFamily="34" charset="0"/>
                      </a:endParaRPr>
                    </a:p>
                  </a:txBody>
                  <a:tcPr/>
                </a:tc>
                <a:tc>
                  <a:txBody>
                    <a:bodyPr/>
                    <a:lstStyle/>
                    <a:p>
                      <a:r>
                        <a:rPr lang="en-US" sz="2400" kern="1200" dirty="0" smtClean="0">
                          <a:solidFill>
                            <a:schemeClr val="accent2">
                              <a:lumMod val="50000"/>
                            </a:schemeClr>
                          </a:solidFill>
                          <a:effectLst/>
                          <a:latin typeface="Arial Rounded MT Bold" panose="020F0704030504030204" pitchFamily="34" charset="0"/>
                          <a:ea typeface="+mn-ea"/>
                          <a:cs typeface="+mn-cs"/>
                        </a:rPr>
                        <a:t>800.1.11.1</a:t>
                      </a:r>
                      <a:endParaRPr lang="id-ID" sz="2400" b="0" dirty="0">
                        <a:solidFill>
                          <a:schemeClr val="accent2">
                            <a:lumMod val="50000"/>
                          </a:schemeClr>
                        </a:solidFill>
                        <a:effectLst/>
                        <a:latin typeface="Arial Rounded MT Bold" panose="020F0704030504030204" pitchFamily="34" charset="0"/>
                        <a:cs typeface="Arial" panose="020B0604020202020204" pitchFamily="34" charset="0"/>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b="0" dirty="0" smtClean="0">
                          <a:solidFill>
                            <a:schemeClr val="accent2">
                              <a:lumMod val="50000"/>
                            </a:schemeClr>
                          </a:solidFill>
                          <a:effectLst/>
                          <a:latin typeface="Arial Rounded MT Bold" panose="020F0704030504030204" pitchFamily="34" charset="0"/>
                          <a:cs typeface="Arial" panose="020B0604020202020204" pitchFamily="34" charset="0"/>
                        </a:rPr>
                        <a:t>Surat Perintah Tugas/Surat</a:t>
                      </a:r>
                      <a:r>
                        <a:rPr lang="id-ID" sz="2400" b="0" baseline="0" dirty="0" smtClean="0">
                          <a:solidFill>
                            <a:schemeClr val="accent2">
                              <a:lumMod val="50000"/>
                            </a:schemeClr>
                          </a:solidFill>
                          <a:effectLst/>
                          <a:latin typeface="Arial Rounded MT Bold" panose="020F0704030504030204" pitchFamily="34" charset="0"/>
                          <a:cs typeface="Arial" panose="020B0604020202020204" pitchFamily="34" charset="0"/>
                        </a:rPr>
                        <a:t> Tugas</a:t>
                      </a:r>
                      <a:endParaRPr lang="id-ID" sz="2400" b="0" dirty="0" smtClean="0">
                        <a:solidFill>
                          <a:schemeClr val="accent2">
                            <a:lumMod val="50000"/>
                          </a:schemeClr>
                        </a:solidFill>
                        <a:effectLst/>
                        <a:latin typeface="Arial Rounded MT Bold" panose="020F0704030504030204" pitchFamily="34" charset="0"/>
                        <a:cs typeface="Arial" panose="020B0604020202020204" pitchFamily="34" charset="0"/>
                      </a:endParaRPr>
                    </a:p>
                  </a:txBody>
                  <a:tcPr/>
                </a:tc>
                <a:tc hMerge="1">
                  <a:txBody>
                    <a:bodyPr/>
                    <a:lstStyle/>
                    <a:p>
                      <a:endParaRPr lang="id-ID"/>
                    </a:p>
                  </a:txBody>
                  <a:tcPr/>
                </a:tc>
              </a:tr>
            </a:tbl>
          </a:graphicData>
        </a:graphic>
      </p:graphicFrame>
      <p:sp>
        <p:nvSpPr>
          <p:cNvPr id="4" name="Oval 3"/>
          <p:cNvSpPr/>
          <p:nvPr/>
        </p:nvSpPr>
        <p:spPr>
          <a:xfrm>
            <a:off x="9829800" y="7277100"/>
            <a:ext cx="19050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5"/>
          <p:cNvSpPr/>
          <p:nvPr/>
        </p:nvSpPr>
        <p:spPr>
          <a:xfrm>
            <a:off x="9829800" y="9067800"/>
            <a:ext cx="1905000" cy="1219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798144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7957"/>
            <a:ext cx="7406172" cy="5943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442"/>
            <a:ext cx="7406173" cy="4332515"/>
          </a:xfrm>
          <a:prstGeom prst="rect">
            <a:avLst/>
          </a:prstGeom>
        </p:spPr>
      </p:pic>
      <p:sp>
        <p:nvSpPr>
          <p:cNvPr id="5" name="TextBox 3"/>
          <p:cNvSpPr txBox="1"/>
          <p:nvPr/>
        </p:nvSpPr>
        <p:spPr>
          <a:xfrm>
            <a:off x="7406172" y="3238500"/>
            <a:ext cx="10272228" cy="4875181"/>
          </a:xfrm>
          <a:prstGeom prst="rect">
            <a:avLst/>
          </a:prstGeom>
        </p:spPr>
        <p:txBody>
          <a:bodyPr wrap="square" lIns="0" tIns="0" rIns="0" bIns="0" rtlCol="0" anchor="t">
            <a:spAutoFit/>
          </a:bodyPr>
          <a:lstStyle/>
          <a:p>
            <a:pPr algn="r">
              <a:lnSpc>
                <a:spcPct val="120000"/>
              </a:lnSpc>
            </a:pPr>
            <a:r>
              <a:rPr lang="id-ID" sz="8800" dirty="0" smtClean="0">
                <a:solidFill>
                  <a:srgbClr val="FFC000"/>
                </a:solidFill>
                <a:effectLst>
                  <a:outerShdw blurRad="38100" dist="38100" dir="2700000" algn="tl">
                    <a:srgbClr val="000000">
                      <a:alpha val="43137"/>
                    </a:srgbClr>
                  </a:outerShdw>
                </a:effectLst>
                <a:latin typeface="Josefin Sans Bold"/>
              </a:rPr>
              <a:t>KLASIFIKASI </a:t>
            </a:r>
          </a:p>
          <a:p>
            <a:pPr algn="r">
              <a:lnSpc>
                <a:spcPct val="120000"/>
              </a:lnSpc>
            </a:pPr>
            <a:r>
              <a:rPr lang="id-ID" sz="8800" dirty="0" smtClean="0">
                <a:solidFill>
                  <a:srgbClr val="FFC000"/>
                </a:solidFill>
                <a:effectLst>
                  <a:outerShdw blurRad="38100" dist="38100" dir="2700000" algn="tl">
                    <a:srgbClr val="000000">
                      <a:alpha val="43137"/>
                    </a:srgbClr>
                  </a:outerShdw>
                </a:effectLst>
                <a:latin typeface="Josefin Sans Bold"/>
              </a:rPr>
              <a:t>KEAMANAN DAN </a:t>
            </a:r>
          </a:p>
          <a:p>
            <a:pPr algn="r">
              <a:lnSpc>
                <a:spcPct val="120000"/>
              </a:lnSpc>
            </a:pPr>
            <a:r>
              <a:rPr lang="id-ID" sz="8800" dirty="0" smtClean="0">
                <a:solidFill>
                  <a:srgbClr val="FFC000"/>
                </a:solidFill>
                <a:effectLst>
                  <a:outerShdw blurRad="38100" dist="38100" dir="2700000" algn="tl">
                    <a:srgbClr val="000000">
                      <a:alpha val="43137"/>
                    </a:srgbClr>
                  </a:outerShdw>
                </a:effectLst>
                <a:latin typeface="Josefin Sans Bold"/>
              </a:rPr>
              <a:t>AKSES ARSIP</a:t>
            </a:r>
            <a:endParaRPr lang="en-US" sz="8800" dirty="0">
              <a:solidFill>
                <a:srgbClr val="FFC000"/>
              </a:solidFill>
              <a:effectLst>
                <a:outerShdw blurRad="38100" dist="38100" dir="2700000" algn="tl">
                  <a:srgbClr val="000000">
                    <a:alpha val="43137"/>
                  </a:srgbClr>
                </a:outerShdw>
              </a:effectLst>
              <a:latin typeface="Josefin Sans Bold"/>
            </a:endParaRPr>
          </a:p>
        </p:txBody>
      </p:sp>
      <p:pic>
        <p:nvPicPr>
          <p:cNvPr id="7" name="Picture 6"/>
          <p:cNvPicPr>
            <a:picLocks noChangeAspect="1"/>
          </p:cNvPicPr>
          <p:nvPr/>
        </p:nvPicPr>
        <p:blipFill>
          <a:blip r:embed="rId4"/>
          <a:stretch>
            <a:fillRect/>
          </a:stretch>
        </p:blipFill>
        <p:spPr>
          <a:xfrm>
            <a:off x="7391400" y="6457062"/>
            <a:ext cx="2819400" cy="3812763"/>
          </a:xfrm>
          <a:prstGeom prst="rect">
            <a:avLst/>
          </a:prstGeom>
        </p:spPr>
      </p:pic>
      <p:sp>
        <p:nvSpPr>
          <p:cNvPr id="6" name="Rectangle 5"/>
          <p:cNvSpPr/>
          <p:nvPr/>
        </p:nvSpPr>
        <p:spPr>
          <a:xfrm>
            <a:off x="16987644" y="544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JDIH Provinsi Sumatera Uta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Rectangle 10"/>
          <p:cNvSpPr/>
          <p:nvPr/>
        </p:nvSpPr>
        <p:spPr>
          <a:xfrm>
            <a:off x="0" y="7937"/>
            <a:ext cx="5943600" cy="10279063"/>
          </a:xfrm>
          <a:prstGeom prst="rect">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2" name="Picture 11"/>
          <p:cNvPicPr>
            <a:picLocks noChangeAspect="1"/>
          </p:cNvPicPr>
          <p:nvPr/>
        </p:nvPicPr>
        <p:blipFill>
          <a:blip r:embed="rId2"/>
          <a:stretch>
            <a:fillRect/>
          </a:stretch>
        </p:blipFill>
        <p:spPr>
          <a:xfrm>
            <a:off x="0" y="7937"/>
            <a:ext cx="6559314" cy="4376738"/>
          </a:xfrm>
          <a:prstGeom prst="rect">
            <a:avLst/>
          </a:prstGeom>
        </p:spPr>
      </p:pic>
      <p:sp>
        <p:nvSpPr>
          <p:cNvPr id="13" name="Rectangle 12"/>
          <p:cNvSpPr/>
          <p:nvPr/>
        </p:nvSpPr>
        <p:spPr>
          <a:xfrm>
            <a:off x="5943600" y="-23236"/>
            <a:ext cx="12344400" cy="10310236"/>
          </a:xfrm>
          <a:prstGeom prst="rect">
            <a:avLst/>
          </a:prstGeom>
          <a:solidFill>
            <a:schemeClr val="accent6">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5" name="Group 4"/>
          <p:cNvGrpSpPr/>
          <p:nvPr/>
        </p:nvGrpSpPr>
        <p:grpSpPr>
          <a:xfrm>
            <a:off x="7378679" y="1056254"/>
            <a:ext cx="9446531" cy="7284473"/>
            <a:chOff x="-62952" y="-20401"/>
            <a:chExt cx="12595375" cy="2977397"/>
          </a:xfrm>
        </p:grpSpPr>
        <p:sp>
          <p:nvSpPr>
            <p:cNvPr id="16" name="TextBox 5"/>
            <p:cNvSpPr txBox="1"/>
            <p:nvPr/>
          </p:nvSpPr>
          <p:spPr>
            <a:xfrm>
              <a:off x="-62952" y="2361961"/>
              <a:ext cx="12380964" cy="595035"/>
            </a:xfrm>
            <a:prstGeom prst="rect">
              <a:avLst/>
            </a:prstGeom>
          </p:spPr>
          <p:txBody>
            <a:bodyPr lIns="0" tIns="0" rIns="0" bIns="0" rtlCol="0" anchor="t">
              <a:spAutoFit/>
            </a:bodyPr>
            <a:lstStyle/>
            <a:p>
              <a:pPr marL="280670" lvl="1">
                <a:lnSpc>
                  <a:spcPts val="3639"/>
                </a:lnSpc>
              </a:pPr>
              <a:endParaRPr lang="en-US" sz="2599" dirty="0">
                <a:solidFill>
                  <a:srgbClr val="2B4B82"/>
                </a:solidFill>
                <a:latin typeface="Josefin Sans"/>
              </a:endParaRPr>
            </a:p>
          </p:txBody>
        </p:sp>
        <p:sp>
          <p:nvSpPr>
            <p:cNvPr id="17" name="TextBox 6"/>
            <p:cNvSpPr txBox="1"/>
            <p:nvPr/>
          </p:nvSpPr>
          <p:spPr>
            <a:xfrm>
              <a:off x="151459" y="-20401"/>
              <a:ext cx="12380964" cy="690055"/>
            </a:xfrm>
            <a:prstGeom prst="rect">
              <a:avLst/>
            </a:prstGeom>
          </p:spPr>
          <p:txBody>
            <a:bodyPr lIns="0" tIns="0" rIns="0" bIns="0" rtlCol="0" anchor="t">
              <a:spAutoFit/>
            </a:bodyPr>
            <a:lstStyle/>
            <a:p>
              <a:pPr algn="ctr">
                <a:lnSpc>
                  <a:spcPts val="6719"/>
                </a:lnSpc>
              </a:pPr>
              <a:r>
                <a:rPr lang="id-ID" sz="4800" dirty="0" smtClean="0">
                  <a:solidFill>
                    <a:srgbClr val="2B4B82"/>
                  </a:solidFill>
                  <a:latin typeface="Josefin Sans Bold"/>
                </a:rPr>
                <a:t>DASAR HUKUM</a:t>
              </a:r>
            </a:p>
            <a:p>
              <a:pPr>
                <a:lnSpc>
                  <a:spcPts val="6719"/>
                </a:lnSpc>
              </a:pPr>
              <a:endParaRPr lang="en-US" sz="4800" dirty="0">
                <a:solidFill>
                  <a:srgbClr val="2B4B82"/>
                </a:solidFill>
                <a:latin typeface="Josefin Sans Bold"/>
              </a:endParaRPr>
            </a:p>
          </p:txBody>
        </p:sp>
      </p:grpSp>
      <p:sp>
        <p:nvSpPr>
          <p:cNvPr id="14" name="AutoShape 8" descr="Ketahui Perbedaan dan Hubungan Arsip, Dokumen, serta Rekod - Universitas  Airlangga Official Websi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 name="AutoShape 10" descr="Ketahui Perbedaan dan Hubungan Arsip, Dokumen, serta Rekod - Universitas  Airlangga Official Websit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 name="Picture 19"/>
          <p:cNvPicPr>
            <a:picLocks noChangeAspect="1"/>
          </p:cNvPicPr>
          <p:nvPr/>
        </p:nvPicPr>
        <p:blipFill>
          <a:blip r:embed="rId3"/>
          <a:stretch>
            <a:fillRect/>
          </a:stretch>
        </p:blipFill>
        <p:spPr>
          <a:xfrm>
            <a:off x="496887" y="4820442"/>
            <a:ext cx="4931173" cy="5199858"/>
          </a:xfrm>
          <a:prstGeom prst="rect">
            <a:avLst/>
          </a:prstGeom>
        </p:spPr>
      </p:pic>
      <p:sp>
        <p:nvSpPr>
          <p:cNvPr id="22" name="TextBox 6"/>
          <p:cNvSpPr txBox="1"/>
          <p:nvPr/>
        </p:nvSpPr>
        <p:spPr>
          <a:xfrm>
            <a:off x="7500647" y="2192842"/>
            <a:ext cx="9491953" cy="7386638"/>
          </a:xfrm>
          <a:prstGeom prst="rect">
            <a:avLst/>
          </a:prstGeom>
        </p:spPr>
        <p:txBody>
          <a:bodyPr wrap="square" lIns="0" tIns="0" rIns="0" bIns="0" rtlCol="0" anchor="t">
            <a:spAutoFit/>
          </a:bodyPr>
          <a:lstStyle/>
          <a:p>
            <a:pPr marL="727075" lvl="0" indent="-727075" algn="just">
              <a:buFont typeface="+mj-lt"/>
              <a:buAutoNum type="arabicPeriod"/>
            </a:pPr>
            <a:r>
              <a:rPr lang="id-ID" sz="3200" dirty="0" smtClean="0">
                <a:latin typeface="Arial" panose="020B0604020202020204" pitchFamily="34" charset="0"/>
                <a:cs typeface="Arial" panose="020B0604020202020204" pitchFamily="34" charset="0"/>
              </a:rPr>
              <a:t>UU </a:t>
            </a:r>
            <a:r>
              <a:rPr lang="id-ID" sz="3200" dirty="0">
                <a:latin typeface="Arial" panose="020B0604020202020204" pitchFamily="34" charset="0"/>
                <a:cs typeface="Arial" panose="020B0604020202020204" pitchFamily="34" charset="0"/>
              </a:rPr>
              <a:t>No. 43 Tahun 2009 tentang Kearsipan </a:t>
            </a:r>
          </a:p>
          <a:p>
            <a:pPr marL="727075" lvl="0" indent="-727075" algn="just">
              <a:buFont typeface="+mj-lt"/>
              <a:buAutoNum type="arabicPeriod"/>
            </a:pPr>
            <a:r>
              <a:rPr lang="id-ID" sz="3200" dirty="0">
                <a:latin typeface="Arial" panose="020B0604020202020204" pitchFamily="34" charset="0"/>
                <a:cs typeface="Arial" panose="020B0604020202020204" pitchFamily="34" charset="0"/>
              </a:rPr>
              <a:t>PP No. 28 Tahun 2012 tentang Pelaksanaan UU No. 43 Tahun 2009 tentang Kearsipan </a:t>
            </a:r>
          </a:p>
          <a:p>
            <a:pPr marL="727075" lvl="0" indent="-727075" algn="just">
              <a:buFont typeface="+mj-lt"/>
              <a:buAutoNum type="arabicPeriod"/>
            </a:pPr>
            <a:r>
              <a:rPr lang="id-ID" sz="3200" dirty="0">
                <a:latin typeface="Arial" panose="020B0604020202020204" pitchFamily="34" charset="0"/>
                <a:cs typeface="Arial" panose="020B0604020202020204" pitchFamily="34" charset="0"/>
              </a:rPr>
              <a:t>Perka ANRI No 9 Tahun 2018 Tentang Pedoman Pemeliharaan Arsip </a:t>
            </a:r>
            <a:r>
              <a:rPr lang="id-ID" sz="3200" dirty="0" smtClean="0">
                <a:latin typeface="Arial" panose="020B0604020202020204" pitchFamily="34" charset="0"/>
                <a:cs typeface="Arial" panose="020B0604020202020204" pitchFamily="34" charset="0"/>
              </a:rPr>
              <a:t>Dinamis</a:t>
            </a:r>
          </a:p>
          <a:p>
            <a:pPr marL="727075" indent="-727075" algn="just">
              <a:buFont typeface="+mj-lt"/>
              <a:buAutoNum type="arabicPeriod"/>
            </a:pPr>
            <a:r>
              <a:rPr lang="id-ID" sz="3200" dirty="0">
                <a:latin typeface="Arial" panose="020B0604020202020204" pitchFamily="34" charset="0"/>
                <a:cs typeface="Arial" panose="020B0604020202020204" pitchFamily="34" charset="0"/>
              </a:rPr>
              <a:t>Perka ANRI No. 7 Tahun 2016 Tentang Petunjuk Pelaksanaan SKKAD </a:t>
            </a:r>
            <a:endParaRPr lang="id-ID" sz="5400" dirty="0">
              <a:latin typeface="Arial" panose="020B0604020202020204" pitchFamily="34" charset="0"/>
              <a:cs typeface="Arial" panose="020B0604020202020204" pitchFamily="34" charset="0"/>
            </a:endParaRPr>
          </a:p>
          <a:p>
            <a:pPr marL="727075" lvl="0" indent="-727075" algn="just">
              <a:buFont typeface="+mj-lt"/>
              <a:buAutoNum type="arabicPeriod"/>
            </a:pPr>
            <a:r>
              <a:rPr lang="id-ID" sz="3200" dirty="0" smtClean="0">
                <a:latin typeface="Arial" panose="020B0604020202020204" pitchFamily="34" charset="0"/>
                <a:cs typeface="Arial" panose="020B0604020202020204" pitchFamily="34" charset="0"/>
              </a:rPr>
              <a:t>Perda </a:t>
            </a:r>
            <a:r>
              <a:rPr lang="id-ID" sz="3200" dirty="0">
                <a:latin typeface="Arial" panose="020B0604020202020204" pitchFamily="34" charset="0"/>
                <a:cs typeface="Arial" panose="020B0604020202020204" pitchFamily="34" charset="0"/>
              </a:rPr>
              <a:t>No. 18 Tahun 2014 tentang Penyelenggaraan Kearsipan </a:t>
            </a:r>
          </a:p>
          <a:p>
            <a:pPr marL="727075" lvl="0" indent="-727075" algn="just">
              <a:buFont typeface="+mj-lt"/>
              <a:buAutoNum type="arabicPeriod"/>
            </a:pPr>
            <a:r>
              <a:rPr lang="id-ID" sz="3200" dirty="0" smtClean="0">
                <a:latin typeface="Arial" panose="020B0604020202020204" pitchFamily="34" charset="0"/>
                <a:cs typeface="Arial" panose="020B0604020202020204" pitchFamily="34" charset="0"/>
              </a:rPr>
              <a:t>Permendagri</a:t>
            </a:r>
            <a:r>
              <a:rPr lang="id-ID" sz="3200" dirty="0">
                <a:latin typeface="Arial" panose="020B0604020202020204" pitchFamily="34" charset="0"/>
                <a:cs typeface="Arial" panose="020B0604020202020204" pitchFamily="34" charset="0"/>
              </a:rPr>
              <a:t> No.88 Tahun 2022 Tentang Kode Klasifikasi Arsip Di Lingukungan Kemendagri </a:t>
            </a:r>
            <a:r>
              <a:rPr lang="id-ID" sz="3200" dirty="0" smtClean="0">
                <a:latin typeface="Arial" panose="020B0604020202020204" pitchFamily="34" charset="0"/>
                <a:cs typeface="Arial" panose="020B0604020202020204" pitchFamily="34" charset="0"/>
              </a:rPr>
              <a:t>dan Pemda.</a:t>
            </a:r>
            <a:endParaRPr lang="id-ID" sz="3200" dirty="0">
              <a:latin typeface="Arial" panose="020B0604020202020204" pitchFamily="34" charset="0"/>
              <a:cs typeface="Arial" panose="020B0604020202020204" pitchFamily="34" charset="0"/>
            </a:endParaRPr>
          </a:p>
          <a:p>
            <a:pPr marL="727075" lvl="0" indent="-727075" algn="just">
              <a:buFont typeface="+mj-lt"/>
              <a:buAutoNum type="arabicPeriod"/>
            </a:pPr>
            <a:r>
              <a:rPr lang="id-ID" sz="3200" dirty="0">
                <a:latin typeface="Arial" panose="020B0604020202020204" pitchFamily="34" charset="0"/>
                <a:cs typeface="Arial" panose="020B0604020202020204" pitchFamily="34" charset="0"/>
              </a:rPr>
              <a:t>Permendagri No.1 Tahun 2023  Tentang Tata Naskah Dinas di Lingkungan Pemerintah Daerah.  </a:t>
            </a:r>
            <a:endParaRPr lang="id-ID" sz="3200" dirty="0" smtClean="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13" y="180927"/>
            <a:ext cx="956911" cy="956911"/>
          </a:xfrm>
          <a:prstGeom prst="rect">
            <a:avLst/>
          </a:prstGeom>
        </p:spPr>
      </p:pic>
      <p:sp>
        <p:nvSpPr>
          <p:cNvPr id="21" name="Rectangle 20"/>
          <p:cNvSpPr/>
          <p:nvPr/>
        </p:nvSpPr>
        <p:spPr>
          <a:xfrm>
            <a:off x="16952021" y="9282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487568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9" name="TextBox 3"/>
          <p:cNvSpPr txBox="1"/>
          <p:nvPr/>
        </p:nvSpPr>
        <p:spPr>
          <a:xfrm>
            <a:off x="3962400" y="419100"/>
            <a:ext cx="9372600" cy="859210"/>
          </a:xfrm>
          <a:prstGeom prst="rect">
            <a:avLst/>
          </a:prstGeom>
        </p:spPr>
        <p:txBody>
          <a:bodyPr wrap="square" lIns="0" tIns="0" rIns="0" bIns="0" rtlCol="0" anchor="t">
            <a:spAutoFit/>
          </a:bodyPr>
          <a:lstStyle/>
          <a:p>
            <a:pPr algn="ctr">
              <a:lnSpc>
                <a:spcPts val="6720"/>
              </a:lnSpc>
            </a:pPr>
            <a:r>
              <a:rPr lang="id-ID" sz="5400" dirty="0" smtClean="0">
                <a:solidFill>
                  <a:srgbClr val="FFC000"/>
                </a:solidFill>
                <a:effectLst>
                  <a:outerShdw blurRad="38100" dist="38100" dir="2700000" algn="tl">
                    <a:srgbClr val="000000">
                      <a:alpha val="43137"/>
                    </a:srgbClr>
                  </a:outerShdw>
                </a:effectLst>
                <a:latin typeface="Josefin Sans Bold"/>
              </a:rPr>
              <a:t>PENGERTIAN (SKKAAD)</a:t>
            </a:r>
            <a:endParaRPr lang="en-US" sz="5400" dirty="0">
              <a:solidFill>
                <a:srgbClr val="FFC000"/>
              </a:solidFill>
              <a:effectLst>
                <a:outerShdw blurRad="38100" dist="38100" dir="2700000" algn="tl">
                  <a:srgbClr val="000000">
                    <a:alpha val="43137"/>
                  </a:srgbClr>
                </a:outerShdw>
              </a:effectLst>
              <a:latin typeface="Josefin Sans Bold"/>
            </a:endParaRPr>
          </a:p>
        </p:txBody>
      </p:sp>
      <p:graphicFrame>
        <p:nvGraphicFramePr>
          <p:cNvPr id="6" name="Table 5"/>
          <p:cNvGraphicFramePr>
            <a:graphicFrameLocks noGrp="1"/>
          </p:cNvGraphicFramePr>
          <p:nvPr>
            <p:extLst>
              <p:ext uri="{D42A27DB-BD31-4B8C-83A1-F6EECF244321}">
                <p14:modId xmlns:p14="http://schemas.microsoft.com/office/powerpoint/2010/main" val="3542301194"/>
              </p:ext>
            </p:extLst>
          </p:nvPr>
        </p:nvGraphicFramePr>
        <p:xfrm>
          <a:off x="1371600" y="1270690"/>
          <a:ext cx="16078200" cy="8900160"/>
        </p:xfrm>
        <a:graphic>
          <a:graphicData uri="http://schemas.openxmlformats.org/drawingml/2006/table">
            <a:tbl>
              <a:tblPr firstRow="1" bandRow="1">
                <a:tableStyleId>{5C22544A-7EE6-4342-B048-85BDC9FD1C3A}</a:tableStyleId>
              </a:tblPr>
              <a:tblGrid>
                <a:gridCol w="3290422"/>
                <a:gridCol w="12787778"/>
              </a:tblGrid>
              <a:tr h="449580">
                <a:tc>
                  <a:txBody>
                    <a:bodyPr/>
                    <a:lstStyle/>
                    <a:p>
                      <a:pPr algn="ctr"/>
                      <a:r>
                        <a:rPr lang="id-ID" sz="3200" b="0" kern="1200" dirty="0" smtClean="0">
                          <a:solidFill>
                            <a:schemeClr val="tx2">
                              <a:lumMod val="50000"/>
                            </a:schemeClr>
                          </a:solidFill>
                          <a:effectLst/>
                          <a:latin typeface="Arial" panose="020B0604020202020204" pitchFamily="34" charset="0"/>
                          <a:ea typeface="+mn-ea"/>
                          <a:cs typeface="Arial" panose="020B0604020202020204" pitchFamily="34" charset="0"/>
                        </a:rPr>
                        <a:t>Klasifikasi Keamanan Arsip </a:t>
                      </a:r>
                      <a:endParaRPr lang="id-ID" sz="3200" b="0" dirty="0">
                        <a:solidFill>
                          <a:schemeClr val="tx2">
                            <a:lumMod val="50000"/>
                          </a:schemeClr>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lvl="0" algn="just"/>
                      <a:r>
                        <a:rPr lang="id-ID" sz="2800" b="0" kern="1200" dirty="0" smtClean="0">
                          <a:solidFill>
                            <a:schemeClr val="tx2">
                              <a:lumMod val="50000"/>
                            </a:schemeClr>
                          </a:solidFill>
                          <a:effectLst/>
                          <a:latin typeface="Arial" panose="020B0604020202020204" pitchFamily="34" charset="0"/>
                          <a:ea typeface="+mn-ea"/>
                          <a:cs typeface="Arial" panose="020B0604020202020204" pitchFamily="34" charset="0"/>
                        </a:rPr>
                        <a:t>Kategori kerahasiaan informasi arsip berdasarkan pada tingkat keseriusan dampak yang ditimbulkannya terhadap kepentingan &amp; keamanan Negara, Masyarakat dan perorangan</a:t>
                      </a:r>
                    </a:p>
                  </a:txBody>
                  <a:tcPr>
                    <a:solidFill>
                      <a:schemeClr val="accent3">
                        <a:lumMod val="20000"/>
                        <a:lumOff val="80000"/>
                      </a:schemeClr>
                    </a:solidFill>
                  </a:tcPr>
                </a:tc>
              </a:tr>
              <a:tr h="449580">
                <a:tc>
                  <a:txBody>
                    <a:bodyPr/>
                    <a:lstStyle/>
                    <a:p>
                      <a:pPr algn="ctr">
                        <a:lnSpc>
                          <a:spcPct val="100000"/>
                        </a:lnSpc>
                      </a:pPr>
                      <a:r>
                        <a:rPr lang="id-ID" sz="32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Klasifikasi Akses arsip </a:t>
                      </a:r>
                      <a:endParaRPr lang="id-ID" sz="3200" dirty="0">
                        <a:solidFill>
                          <a:srgbClr val="FF0000"/>
                        </a:solidFill>
                        <a:latin typeface="Arial" panose="020B0604020202020204" pitchFamily="34" charset="0"/>
                        <a:cs typeface="Arial" panose="020B0604020202020204" pitchFamily="34" charset="0"/>
                      </a:endParaRPr>
                    </a:p>
                  </a:txBody>
                  <a:tcPr/>
                </a:tc>
                <a:tc>
                  <a:txBody>
                    <a:bodyPr/>
                    <a:lstStyle/>
                    <a:p>
                      <a:pPr marL="0" lvl="0" indent="0" algn="just">
                        <a:lnSpc>
                          <a:spcPct val="100000"/>
                        </a:lnSpc>
                        <a:spcAft>
                          <a:spcPts val="0"/>
                        </a:spcAft>
                        <a:buFont typeface="+mj-lt"/>
                        <a:buNone/>
                      </a:pPr>
                      <a:r>
                        <a:rPr lang="id-ID" sz="2800" dirty="0" smtClean="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rPr>
                        <a:t>Ketersediaan arsip sbg hasil dari kewenangan hukum &amp; otorisasi legal serta keberadaan sarana bantu utk mempermudah penemuan &amp; pemanfaatan arsip</a:t>
                      </a:r>
                    </a:p>
                  </a:txBody>
                  <a:tcPr/>
                </a:tc>
              </a:tr>
              <a:tr h="449580">
                <a:tc>
                  <a:txBody>
                    <a:bodyPr/>
                    <a:lstStyle/>
                    <a:p>
                      <a:pPr algn="ctr">
                        <a:lnSpc>
                          <a:spcPct val="100000"/>
                        </a:lnSpc>
                      </a:pPr>
                      <a:r>
                        <a:rPr lang="id-ID" sz="3200" dirty="0" smtClean="0">
                          <a:solidFill>
                            <a:srgbClr val="002060"/>
                          </a:solidFill>
                          <a:latin typeface="Arial" panose="020B0604020202020204" pitchFamily="34" charset="0"/>
                          <a:cs typeface="Arial" panose="020B0604020202020204" pitchFamily="34" charset="0"/>
                        </a:rPr>
                        <a:t>Terbatas</a:t>
                      </a:r>
                      <a:endParaRPr lang="id-ID" sz="3200" dirty="0">
                        <a:solidFill>
                          <a:srgbClr val="002060"/>
                        </a:solidFill>
                        <a:latin typeface="Arial" panose="020B0604020202020204" pitchFamily="34" charset="0"/>
                        <a:cs typeface="Arial" panose="020B0604020202020204" pitchFamily="34" charset="0"/>
                      </a:endParaRPr>
                    </a:p>
                  </a:txBody>
                  <a:tcPr/>
                </a:tc>
                <a:tc>
                  <a:txBody>
                    <a:bodyPr/>
                    <a:lstStyle/>
                    <a:p>
                      <a:pPr marL="0" lvl="0" indent="0" algn="just">
                        <a:lnSpc>
                          <a:spcPct val="100000"/>
                        </a:lnSpc>
                        <a:spcAft>
                          <a:spcPts val="0"/>
                        </a:spcAft>
                        <a:buFont typeface="+mj-lt"/>
                        <a:buNone/>
                      </a:pPr>
                      <a:r>
                        <a:rPr lang="id-ID" sz="2800" dirty="0" smtClean="0">
                          <a:solidFill>
                            <a:srgbClr val="002060"/>
                          </a:solidFill>
                          <a:latin typeface="Arial" panose="020B0604020202020204" pitchFamily="34" charset="0"/>
                          <a:cs typeface="Arial" panose="020B0604020202020204" pitchFamily="34" charset="0"/>
                        </a:rPr>
                        <a:t>Terbatas adalah arsip yang memiliki informasi apabila diketahui oleh pihak yang tidak berhak dpt mengakibatkan terganggunya pelaksanaan tugas &amp; fungsi lembaga pemerintahan.</a:t>
                      </a:r>
                      <a:endParaRPr lang="id-ID" sz="2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tc>
              </a:tr>
              <a:tr h="449580">
                <a:tc>
                  <a:txBody>
                    <a:bodyPr/>
                    <a:lstStyle/>
                    <a:p>
                      <a:pPr algn="ctr">
                        <a:lnSpc>
                          <a:spcPct val="100000"/>
                        </a:lnSpc>
                      </a:pPr>
                      <a:r>
                        <a:rPr lang="id-ID" sz="3200" dirty="0" smtClean="0">
                          <a:solidFill>
                            <a:srgbClr val="FF0000"/>
                          </a:solidFill>
                          <a:latin typeface="Arial" panose="020B0604020202020204" pitchFamily="34" charset="0"/>
                          <a:cs typeface="Arial" panose="020B0604020202020204" pitchFamily="34" charset="0"/>
                        </a:rPr>
                        <a:t>Biasa / Umum / Terbuka</a:t>
                      </a:r>
                      <a:endParaRPr lang="id-ID" sz="3200" dirty="0">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id-ID" sz="2800" dirty="0" smtClean="0">
                          <a:solidFill>
                            <a:schemeClr val="accent6">
                              <a:lumMod val="50000"/>
                            </a:schemeClr>
                          </a:solidFill>
                          <a:latin typeface="Arial" panose="020B0604020202020204" pitchFamily="34" charset="0"/>
                          <a:cs typeface="Arial" panose="020B0604020202020204" pitchFamily="34" charset="0"/>
                        </a:rPr>
                        <a:t>Arsip yg memiliki informasi yang apabila diketahui oleh orang banyak tidak merugikan siapapun. </a:t>
                      </a:r>
                    </a:p>
                  </a:txBody>
                  <a:tcPr>
                    <a:solidFill>
                      <a:schemeClr val="accent3">
                        <a:lumMod val="20000"/>
                        <a:lumOff val="80000"/>
                      </a:schemeClr>
                    </a:solidFill>
                  </a:tcPr>
                </a:tc>
              </a:tr>
              <a:tr h="449580">
                <a:tc>
                  <a:txBody>
                    <a:bodyPr/>
                    <a:lstStyle/>
                    <a:p>
                      <a:pPr algn="ctr">
                        <a:lnSpc>
                          <a:spcPct val="100000"/>
                        </a:lnSpc>
                      </a:pPr>
                      <a:r>
                        <a:rPr lang="id-ID" sz="3200" dirty="0" smtClean="0">
                          <a:solidFill>
                            <a:srgbClr val="002060"/>
                          </a:solidFill>
                          <a:latin typeface="Arial" panose="020B0604020202020204" pitchFamily="34" charset="0"/>
                          <a:cs typeface="Arial" panose="020B0604020202020204" pitchFamily="34" charset="0"/>
                        </a:rPr>
                        <a:t>Rahasia / Tertutup</a:t>
                      </a:r>
                      <a:endParaRPr lang="id-ID" sz="3200" dirty="0">
                        <a:solidFill>
                          <a:srgbClr val="002060"/>
                        </a:solidFill>
                        <a:latin typeface="Arial" panose="020B0604020202020204" pitchFamily="34" charset="0"/>
                        <a:cs typeface="Arial" panose="020B0604020202020204" pitchFamily="34" charset="0"/>
                      </a:endParaRPr>
                    </a:p>
                  </a:txBody>
                  <a:tcPr/>
                </a:tc>
                <a:tc>
                  <a:txBody>
                    <a:bodyPr/>
                    <a:lstStyle/>
                    <a:p>
                      <a:pPr marL="0" lvl="0" indent="0" algn="just">
                        <a:lnSpc>
                          <a:spcPct val="100000"/>
                        </a:lnSpc>
                        <a:spcAft>
                          <a:spcPts val="0"/>
                        </a:spcAft>
                        <a:buFont typeface="+mj-lt"/>
                        <a:buNone/>
                      </a:pPr>
                      <a:r>
                        <a:rPr lang="id-ID" sz="2800" dirty="0" smtClean="0">
                          <a:solidFill>
                            <a:srgbClr val="002060"/>
                          </a:solidFill>
                          <a:latin typeface="Arial" panose="020B0604020202020204" pitchFamily="34" charset="0"/>
                          <a:cs typeface="Arial" panose="020B0604020202020204" pitchFamily="34" charset="0"/>
                        </a:rPr>
                        <a:t>Arsip yang memiliki informasi apabila diketahui oleh pihak yg tdk berhak dapat mengakibatkan terganggunya fungsi penyelenggaraan negara, sumber daya nasional, ketertiban umum, termasuk dampak ekonomi makro. Apabila informasi yang terdapat pada arsip bersifat sensitif bagi lembaga/organisasi akan menimbulkan kerugian yang serius terhadap privacy, keuntungan kompetitif, hilangnya kepercayaan, serta merusak kemitraan dan reputasi.</a:t>
                      </a:r>
                      <a:endParaRPr lang="id-ID" sz="28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a:tc>
              </a:tr>
              <a:tr h="449580">
                <a:tc>
                  <a:txBody>
                    <a:bodyPr/>
                    <a:lstStyle/>
                    <a:p>
                      <a:pPr algn="ctr">
                        <a:lnSpc>
                          <a:spcPct val="100000"/>
                        </a:lnSpc>
                      </a:pPr>
                      <a:r>
                        <a:rPr lang="id-ID" sz="3200" dirty="0" smtClean="0">
                          <a:solidFill>
                            <a:srgbClr val="FF0000"/>
                          </a:solidFill>
                          <a:latin typeface="Arial" panose="020B0604020202020204" pitchFamily="34" charset="0"/>
                          <a:cs typeface="Arial" panose="020B0604020202020204" pitchFamily="34" charset="0"/>
                        </a:rPr>
                        <a:t>Sangat Rahasia</a:t>
                      </a:r>
                      <a:endParaRPr lang="id-ID" sz="3200" dirty="0">
                        <a:solidFill>
                          <a:srgbClr val="FF0000"/>
                        </a:solidFill>
                        <a:latin typeface="Arial" panose="020B0604020202020204" pitchFamily="34" charset="0"/>
                        <a:cs typeface="Arial" panose="020B0604020202020204" pitchFamily="34" charset="0"/>
                      </a:endParaRPr>
                    </a:p>
                  </a:txBody>
                  <a:tcPr/>
                </a:tc>
                <a:tc>
                  <a:txBody>
                    <a:bodyPr/>
                    <a:lstStyle/>
                    <a:p>
                      <a:pPr marL="0" lvl="0" indent="0" algn="just">
                        <a:lnSpc>
                          <a:spcPct val="100000"/>
                        </a:lnSpc>
                        <a:spcAft>
                          <a:spcPts val="0"/>
                        </a:spcAft>
                        <a:buFont typeface="+mj-lt"/>
                        <a:buNone/>
                      </a:pPr>
                      <a:r>
                        <a:rPr lang="id-ID" sz="2800" dirty="0" smtClean="0">
                          <a:solidFill>
                            <a:schemeClr val="accent6">
                              <a:lumMod val="50000"/>
                            </a:schemeClr>
                          </a:solidFill>
                          <a:latin typeface="Arial" panose="020B0604020202020204" pitchFamily="34" charset="0"/>
                          <a:cs typeface="Arial" panose="020B0604020202020204" pitchFamily="34" charset="0"/>
                        </a:rPr>
                        <a:t>Arsip yang memiliki informasi apabila diketahui oleh pihak yang tidak berhak dapat membahayakan kedaulatan negara, keutuhan wilayah Negara Kesatuan Republik Indonesia, dan keselamatan bangsa</a:t>
                      </a:r>
                      <a:endParaRPr lang="id-ID" sz="2800" dirty="0" smtClean="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72294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1100"/>
            <a:ext cx="18329272" cy="8375438"/>
          </a:xfrm>
          <a:prstGeom prst="rect">
            <a:avLst/>
          </a:prstGeom>
        </p:spPr>
      </p:pic>
      <p:sp>
        <p:nvSpPr>
          <p:cNvPr id="4" name="Rectangle 3"/>
          <p:cNvSpPr/>
          <p:nvPr/>
        </p:nvSpPr>
        <p:spPr>
          <a:xfrm rot="20675698">
            <a:off x="4239029" y="1356889"/>
            <a:ext cx="7467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ln w="0"/>
                <a:solidFill>
                  <a:srgbClr val="FF0000"/>
                </a:solidFill>
                <a:effectLst>
                  <a:outerShdw blurRad="38100" dist="19050" dir="2700000" algn="tl" rotWithShape="0">
                    <a:schemeClr val="dk1">
                      <a:alpha val="40000"/>
                    </a:schemeClr>
                  </a:outerShdw>
                </a:effectLst>
              </a:rPr>
              <a:t>KLASIFIKASI KEAMANAN DAN HAK AKSES</a:t>
            </a:r>
            <a:endParaRPr lang="id-ID" sz="4800" b="1"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8972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940719" y="1638300"/>
            <a:ext cx="15925800" cy="7417415"/>
          </a:xfrm>
          <a:prstGeom prst="rect">
            <a:avLst/>
          </a:prstGeom>
        </p:spPr>
        <p:txBody>
          <a:bodyPr wrap="square">
            <a:spAutoFit/>
          </a:bodyPr>
          <a:lstStyle/>
          <a:p>
            <a:pPr marL="673895" indent="-673895" algn="just">
              <a:buFont typeface="Wingdings" pitchFamily="2" charset="2"/>
              <a:buChar char="§"/>
              <a:defRPr/>
            </a:pPr>
            <a:r>
              <a:rPr lang="id-ID" sz="3600" b="1" dirty="0" smtClean="0">
                <a:solidFill>
                  <a:srgbClr val="FF0000"/>
                </a:solidFill>
                <a:latin typeface="Tahoma" pitchFamily="34" charset="0"/>
                <a:ea typeface="Tahoma" pitchFamily="34" charset="0"/>
                <a:cs typeface="Tahoma" pitchFamily="34" charset="0"/>
              </a:rPr>
              <a:t>“Pengguna Yang Berhak” </a:t>
            </a:r>
            <a:r>
              <a:rPr lang="id-ID" sz="3600" dirty="0" smtClean="0">
                <a:latin typeface="Tahoma" pitchFamily="34" charset="0"/>
                <a:ea typeface="Tahoma" pitchFamily="34" charset="0"/>
                <a:cs typeface="Tahoma" pitchFamily="34" charset="0"/>
              </a:rPr>
              <a:t>adalah </a:t>
            </a:r>
            <a:r>
              <a:rPr lang="id-ID" sz="3600" dirty="0">
                <a:latin typeface="Tahoma" pitchFamily="34" charset="0"/>
                <a:ea typeface="Tahoma" pitchFamily="34" charset="0"/>
                <a:cs typeface="Tahoma" pitchFamily="34" charset="0"/>
              </a:rPr>
              <a:t>setiap orang atau badan hukum yang memiliki akses terhadap arsip yang didalamnya terkandung informasi publik yang tidak dikecualikan sebagaimana dimaksud dalam undang-undang yang mengatur tentang keterbukaan informasi publik. </a:t>
            </a:r>
            <a:endParaRPr lang="id-ID" sz="3600" dirty="0" smtClean="0">
              <a:latin typeface="Tahoma" pitchFamily="34" charset="0"/>
              <a:ea typeface="Tahoma" pitchFamily="34" charset="0"/>
              <a:cs typeface="Tahoma" pitchFamily="34" charset="0"/>
            </a:endParaRPr>
          </a:p>
          <a:p>
            <a:pPr algn="just">
              <a:defRPr/>
            </a:pPr>
            <a:endParaRPr lang="id-ID" sz="3600" dirty="0">
              <a:latin typeface="Tahoma" pitchFamily="34" charset="0"/>
              <a:ea typeface="Tahoma" pitchFamily="34" charset="0"/>
              <a:cs typeface="Tahoma" pitchFamily="34" charset="0"/>
            </a:endParaRPr>
          </a:p>
          <a:p>
            <a:pPr algn="just">
              <a:defRPr/>
            </a:pPr>
            <a:r>
              <a:rPr lang="id-ID" sz="3600" dirty="0">
                <a:latin typeface="Cooper Black" pitchFamily="18" charset="0"/>
              </a:rPr>
              <a:t>JENIS INFORMASI </a:t>
            </a:r>
            <a:r>
              <a:rPr lang="id-ID" sz="3600" dirty="0" smtClean="0">
                <a:latin typeface="Cooper Black" pitchFamily="18" charset="0"/>
              </a:rPr>
              <a:t>PUBLIK </a:t>
            </a:r>
          </a:p>
          <a:p>
            <a:pPr>
              <a:defRPr/>
            </a:pPr>
            <a:r>
              <a:rPr lang="id-ID" sz="2400" dirty="0" smtClean="0">
                <a:latin typeface="Arial Rounded MT Bold" panose="020F0704030504030204" pitchFamily="34" charset="0"/>
              </a:rPr>
              <a:t>(</a:t>
            </a:r>
            <a:r>
              <a:rPr lang="id-ID" sz="2400" dirty="0" smtClean="0">
                <a:latin typeface="Arial Rounded MT Bold" panose="020F0704030504030204" pitchFamily="34" charset="0"/>
                <a:ea typeface="Tahoma" pitchFamily="34" charset="0"/>
                <a:cs typeface="Tahoma" pitchFamily="34" charset="0"/>
              </a:rPr>
              <a:t>uu No 14 </a:t>
            </a:r>
            <a:r>
              <a:rPr lang="id-ID" sz="2400" dirty="0">
                <a:latin typeface="Arial Rounded MT Bold" panose="020F0704030504030204" pitchFamily="34" charset="0"/>
                <a:ea typeface="Tahoma" pitchFamily="34" charset="0"/>
                <a:cs typeface="Tahoma" pitchFamily="34" charset="0"/>
              </a:rPr>
              <a:t>Tahun </a:t>
            </a:r>
            <a:r>
              <a:rPr lang="id-ID" sz="2400" dirty="0" smtClean="0">
                <a:latin typeface="Arial Rounded MT Bold" panose="020F0704030504030204" pitchFamily="34" charset="0"/>
                <a:ea typeface="Tahoma" pitchFamily="34" charset="0"/>
                <a:cs typeface="Tahoma" pitchFamily="34" charset="0"/>
              </a:rPr>
              <a:t>2008 tentang </a:t>
            </a:r>
            <a:r>
              <a:rPr lang="id-ID" sz="2400" dirty="0">
                <a:latin typeface="Arial Rounded MT Bold" panose="020F0704030504030204" pitchFamily="34" charset="0"/>
                <a:ea typeface="Tahoma" pitchFamily="34" charset="0"/>
                <a:cs typeface="Tahoma" pitchFamily="34" charset="0"/>
              </a:rPr>
              <a:t>Keterbukaan Informasi Publik</a:t>
            </a:r>
            <a:r>
              <a:rPr lang="id-ID" sz="2400" dirty="0" smtClean="0">
                <a:latin typeface="Arial Rounded MT Bold" panose="020F0704030504030204" pitchFamily="34" charset="0"/>
                <a:ea typeface="Tahoma" pitchFamily="34" charset="0"/>
                <a:cs typeface="Tahoma" pitchFamily="34" charset="0"/>
              </a:rPr>
              <a:t>)</a:t>
            </a:r>
          </a:p>
          <a:p>
            <a:pPr marL="826389" indent="-771525" algn="just">
              <a:buSzPct val="100000"/>
              <a:buFont typeface="+mj-lt"/>
              <a:buAutoNum type="arabicPeriod"/>
              <a:defRPr/>
            </a:pPr>
            <a:r>
              <a:rPr lang="id-ID" sz="3200" dirty="0">
                <a:latin typeface="Arial Rounded MT Bold" panose="020F0704030504030204" pitchFamily="34" charset="0"/>
                <a:ea typeface="Tahoma" pitchFamily="34" charset="0"/>
                <a:cs typeface="Tahoma" pitchFamily="34" charset="0"/>
              </a:rPr>
              <a:t>Informasi yang wajib disediakan dan diumumkan secara berkala</a:t>
            </a:r>
          </a:p>
          <a:p>
            <a:pPr marL="826389" indent="-771525" algn="just">
              <a:buSzPct val="100000"/>
              <a:buFont typeface="+mj-lt"/>
              <a:buAutoNum type="arabicPeriod"/>
              <a:defRPr/>
            </a:pPr>
            <a:r>
              <a:rPr lang="id-ID" sz="3200" dirty="0">
                <a:latin typeface="Arial Rounded MT Bold" panose="020F0704030504030204" pitchFamily="34" charset="0"/>
                <a:ea typeface="Tahoma" pitchFamily="34" charset="0"/>
                <a:cs typeface="Tahoma" pitchFamily="34" charset="0"/>
              </a:rPr>
              <a:t>Informasi yang wajib diumumkan secara serta merta</a:t>
            </a:r>
          </a:p>
          <a:p>
            <a:pPr marL="826389" indent="-771525" algn="just">
              <a:buSzPct val="100000"/>
              <a:buFont typeface="+mj-lt"/>
              <a:buAutoNum type="arabicPeriod"/>
              <a:defRPr/>
            </a:pPr>
            <a:r>
              <a:rPr lang="id-ID" sz="3200" dirty="0">
                <a:latin typeface="Arial Rounded MT Bold" panose="020F0704030504030204" pitchFamily="34" charset="0"/>
                <a:ea typeface="Tahoma" pitchFamily="34" charset="0"/>
                <a:cs typeface="Tahoma" pitchFamily="34" charset="0"/>
              </a:rPr>
              <a:t>Informasi yang wajib tersedia setiap saat</a:t>
            </a:r>
          </a:p>
          <a:p>
            <a:pPr marL="826389" indent="-771525" algn="just">
              <a:buSzPct val="100000"/>
              <a:buFont typeface="+mj-lt"/>
              <a:buAutoNum type="arabicPeriod"/>
              <a:defRPr/>
            </a:pPr>
            <a:r>
              <a:rPr lang="id-ID" sz="3200" dirty="0">
                <a:latin typeface="Arial Rounded MT Bold" panose="020F0704030504030204" pitchFamily="34" charset="0"/>
                <a:ea typeface="Tahoma" pitchFamily="34" charset="0"/>
                <a:cs typeface="Tahoma" pitchFamily="34" charset="0"/>
              </a:rPr>
              <a:t>Informasi yang dikecualikan</a:t>
            </a:r>
          </a:p>
          <a:p>
            <a:pPr algn="just">
              <a:defRPr/>
            </a:pPr>
            <a:endParaRPr lang="id-ID" sz="3600" dirty="0">
              <a:latin typeface="Tahoma" pitchFamily="34" charset="0"/>
              <a:ea typeface="Tahoma" pitchFamily="34" charset="0"/>
              <a:cs typeface="Tahoma" pitchFamily="34" charset="0"/>
            </a:endParaRPr>
          </a:p>
          <a:p>
            <a:pPr algn="just">
              <a:defRPr/>
            </a:pPr>
            <a:endParaRPr lang="id-ID" sz="3600" dirty="0">
              <a:latin typeface="Tahoma" pitchFamily="34" charset="0"/>
              <a:ea typeface="Tahoma" pitchFamily="34" charset="0"/>
              <a:cs typeface="Tahoma" pitchFamily="34" charset="0"/>
            </a:endParaRPr>
          </a:p>
          <a:p>
            <a:pPr algn="just" eaLnBrk="1" hangingPunct="1">
              <a:defRPr/>
            </a:pPr>
            <a:endParaRPr lang="id-ID" sz="3600" dirty="0">
              <a:latin typeface="Tahoma" pitchFamily="34" charset="0"/>
              <a:ea typeface="Tahoma" pitchFamily="34" charset="0"/>
              <a:cs typeface="Tahoma" pitchFamily="34" charset="0"/>
            </a:endParaRPr>
          </a:p>
        </p:txBody>
      </p:sp>
      <p:sp>
        <p:nvSpPr>
          <p:cNvPr id="3" name="Rectangle 2"/>
          <p:cNvSpPr>
            <a:spLocks noChangeArrowheads="1"/>
          </p:cNvSpPr>
          <p:nvPr/>
        </p:nvSpPr>
        <p:spPr bwMode="auto">
          <a:xfrm>
            <a:off x="2667000" y="419100"/>
            <a:ext cx="1371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d-ID" altLang="id-ID" sz="4800" dirty="0">
                <a:latin typeface="Cooper Black" panose="0208090404030B020404" pitchFamily="18" charset="0"/>
                <a:cs typeface="Tahoma" panose="020B0604030504040204" pitchFamily="34" charset="0"/>
              </a:rPr>
              <a:t>PENGGUNA YANG BERHAK </a:t>
            </a:r>
            <a:endParaRPr lang="fi-FI" altLang="id-ID" sz="4800" dirty="0">
              <a:latin typeface="Cooper Black" panose="0208090404030B020404" pitchFamily="18" charset="0"/>
              <a:cs typeface="Tahom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737" y="6667500"/>
            <a:ext cx="5113263" cy="3619501"/>
          </a:xfrm>
          <a:prstGeom prst="rect">
            <a:avLst/>
          </a:prstGeom>
        </p:spPr>
      </p:pic>
      <p:sp>
        <p:nvSpPr>
          <p:cNvPr id="5" name="Freeform 7"/>
          <p:cNvSpPr/>
          <p:nvPr/>
        </p:nvSpPr>
        <p:spPr>
          <a:xfrm>
            <a:off x="634473" y="7085216"/>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30665673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284514" y="1333500"/>
            <a:ext cx="12202886" cy="461665"/>
          </a:xfrm>
          <a:prstGeom prst="rect">
            <a:avLst/>
          </a:prstGeom>
        </p:spPr>
        <p:txBody>
          <a:bodyPr wrap="square">
            <a:spAutoFit/>
          </a:bodyPr>
          <a:lstStyle/>
          <a:p>
            <a:pPr marL="457200" indent="-403225" algn="just">
              <a:buSzPct val="100000"/>
              <a:buFont typeface="+mj-lt"/>
              <a:buAutoNum type="arabicPeriod"/>
              <a:defRPr/>
            </a:pPr>
            <a:r>
              <a:rPr lang="id-ID" sz="2400" b="1" i="1" dirty="0">
                <a:latin typeface="Arial Rounded MT Bold" panose="020F0704030504030204" pitchFamily="34" charset="0"/>
                <a:ea typeface="Tahoma" pitchFamily="34" charset="0"/>
                <a:cs typeface="Tahoma" pitchFamily="34" charset="0"/>
              </a:rPr>
              <a:t>Informasi yang wajib disediakan dan diumumkan secara </a:t>
            </a:r>
            <a:r>
              <a:rPr lang="id-ID" sz="2400" b="1" i="1" dirty="0" smtClean="0">
                <a:latin typeface="Arial Rounded MT Bold" panose="020F0704030504030204" pitchFamily="34" charset="0"/>
                <a:ea typeface="Tahoma" pitchFamily="34" charset="0"/>
                <a:cs typeface="Tahoma" pitchFamily="34" charset="0"/>
              </a:rPr>
              <a:t>berkala</a:t>
            </a:r>
            <a:endParaRPr lang="id-ID" sz="2400" b="1" i="1" dirty="0">
              <a:latin typeface="Arial Rounded MT Bold" panose="020F0704030504030204" pitchFamily="34" charset="0"/>
              <a:ea typeface="Tahoma" pitchFamily="34" charset="0"/>
              <a:cs typeface="Tahoma" pitchFamily="34" charset="0"/>
            </a:endParaRPr>
          </a:p>
        </p:txBody>
      </p:sp>
      <p:sp>
        <p:nvSpPr>
          <p:cNvPr id="4" name="Rectangle 3"/>
          <p:cNvSpPr/>
          <p:nvPr/>
        </p:nvSpPr>
        <p:spPr>
          <a:xfrm>
            <a:off x="8915400" y="38100"/>
            <a:ext cx="9144000" cy="800219"/>
          </a:xfrm>
          <a:prstGeom prst="rect">
            <a:avLst/>
          </a:prstGeom>
        </p:spPr>
        <p:txBody>
          <a:bodyPr>
            <a:spAutoFit/>
          </a:bodyPr>
          <a:lstStyle/>
          <a:p>
            <a:pPr algn="r">
              <a:defRPr/>
            </a:pPr>
            <a:r>
              <a:rPr lang="id-ID" sz="2800" dirty="0">
                <a:solidFill>
                  <a:srgbClr val="C00000"/>
                </a:solidFill>
                <a:effectLst>
                  <a:outerShdw blurRad="38100" dist="38100" dir="2700000" algn="tl">
                    <a:srgbClr val="000000">
                      <a:alpha val="43137"/>
                    </a:srgbClr>
                  </a:outerShdw>
                </a:effectLst>
                <a:latin typeface="Cooper Black" pitchFamily="18" charset="0"/>
              </a:rPr>
              <a:t>JENIS INFORMASI PUBLIK </a:t>
            </a:r>
          </a:p>
          <a:p>
            <a:pPr algn="r">
              <a:defRPr/>
            </a:pPr>
            <a:r>
              <a:rPr lang="id-ID"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a:t>
            </a:r>
            <a:r>
              <a:rPr lang="id-ID"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Tahoma" pitchFamily="34" charset="0"/>
                <a:cs typeface="Tahoma" pitchFamily="34" charset="0"/>
              </a:rPr>
              <a:t>UU </a:t>
            </a:r>
            <a:r>
              <a:rPr lang="id-ID" dirty="0">
                <a:solidFill>
                  <a:srgbClr val="C00000"/>
                </a:solidFill>
                <a:effectLst>
                  <a:outerShdw blurRad="38100" dist="38100" dir="2700000" algn="tl">
                    <a:srgbClr val="000000">
                      <a:alpha val="43137"/>
                    </a:srgbClr>
                  </a:outerShdw>
                </a:effectLst>
                <a:latin typeface="Arial Rounded MT Bold" panose="020F0704030504030204" pitchFamily="34" charset="0"/>
                <a:ea typeface="Tahoma" pitchFamily="34" charset="0"/>
                <a:cs typeface="Tahoma" pitchFamily="34" charset="0"/>
              </a:rPr>
              <a:t>No 14 Tahun 2008 tentang Keterbukaan Informasi Publik)</a:t>
            </a:r>
          </a:p>
        </p:txBody>
      </p:sp>
      <p:sp>
        <p:nvSpPr>
          <p:cNvPr id="5" name="Rectangle 4"/>
          <p:cNvSpPr/>
          <p:nvPr/>
        </p:nvSpPr>
        <p:spPr>
          <a:xfrm>
            <a:off x="1796143" y="1811494"/>
            <a:ext cx="16230600" cy="7737503"/>
          </a:xfrm>
          <a:prstGeom prst="rect">
            <a:avLst/>
          </a:prstGeom>
        </p:spPr>
        <p:txBody>
          <a:bodyPr wrap="square">
            <a:spAutoFit/>
          </a:bodyPr>
          <a:lstStyle/>
          <a:p>
            <a:pPr marL="38100">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Profile OPD</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sejarah OPD</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tugas, pokok dan fungsi OPD</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Visi dan misi OPD</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Struktur organisasi OPD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kedudukan, alamat dan kontak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Maksud, tujuan dan ruang lingkup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gambaran umum satuan kerja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Ringkasan LHKASN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Profil Pejabat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Ringkasan informasi tentang program dan/atau kegiatan yang sedang dijalankan dalam lingkup badan publik</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Rencana Kerja dan </a:t>
            </a: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Anggaran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Rencana Kerja Tahunan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Agenda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pendidikan dan pelatihan kearsipan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agenda sertifikasi SDM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Realisasi Program dan Anggaran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Pelaksanaan Program Strategis </a:t>
            </a:r>
            <a:endParaRPr lang="id-ID"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8067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p:cNvSpPr/>
          <p:nvPr/>
        </p:nvSpPr>
        <p:spPr>
          <a:xfrm>
            <a:off x="1284514" y="952500"/>
            <a:ext cx="12202886" cy="523220"/>
          </a:xfrm>
          <a:prstGeom prst="rect">
            <a:avLst/>
          </a:prstGeom>
        </p:spPr>
        <p:txBody>
          <a:bodyPr wrap="square">
            <a:spAutoFit/>
          </a:bodyPr>
          <a:lstStyle/>
          <a:p>
            <a:pPr marL="457200" indent="-403225" algn="just">
              <a:buSzPct val="100000"/>
              <a:buFont typeface="+mj-lt"/>
              <a:buAutoNum type="arabicPeriod"/>
              <a:defRPr/>
            </a:pPr>
            <a:r>
              <a:rPr lang="id-ID" sz="2800" b="1" i="1" dirty="0">
                <a:latin typeface="Arial Rounded MT Bold" panose="020F0704030504030204" pitchFamily="34" charset="0"/>
                <a:ea typeface="Tahoma" pitchFamily="34" charset="0"/>
                <a:cs typeface="Tahoma" pitchFamily="34" charset="0"/>
              </a:rPr>
              <a:t>Informasi yang wajib disediakan dan diumumkan secara </a:t>
            </a:r>
            <a:r>
              <a:rPr lang="id-ID" sz="2800" b="1" i="1" dirty="0" smtClean="0">
                <a:latin typeface="Arial Rounded MT Bold" panose="020F0704030504030204" pitchFamily="34" charset="0"/>
                <a:ea typeface="Tahoma" pitchFamily="34" charset="0"/>
                <a:cs typeface="Tahoma" pitchFamily="34" charset="0"/>
              </a:rPr>
              <a:t>berkala</a:t>
            </a:r>
            <a:endParaRPr lang="id-ID" sz="2800" b="1" i="1" dirty="0">
              <a:latin typeface="Arial Rounded MT Bold" panose="020F0704030504030204" pitchFamily="34" charset="0"/>
              <a:ea typeface="Tahoma" pitchFamily="34" charset="0"/>
              <a:cs typeface="Tahoma" pitchFamily="34" charset="0"/>
            </a:endParaRPr>
          </a:p>
        </p:txBody>
      </p:sp>
      <p:sp>
        <p:nvSpPr>
          <p:cNvPr id="4" name="Rectangle 3"/>
          <p:cNvSpPr/>
          <p:nvPr/>
        </p:nvSpPr>
        <p:spPr>
          <a:xfrm>
            <a:off x="8915400" y="38100"/>
            <a:ext cx="9144000" cy="800219"/>
          </a:xfrm>
          <a:prstGeom prst="rect">
            <a:avLst/>
          </a:prstGeom>
        </p:spPr>
        <p:txBody>
          <a:bodyPr>
            <a:spAutoFit/>
          </a:bodyPr>
          <a:lstStyle/>
          <a:p>
            <a:pPr algn="r">
              <a:defRPr/>
            </a:pPr>
            <a:r>
              <a:rPr lang="id-ID" sz="2800" dirty="0">
                <a:solidFill>
                  <a:srgbClr val="C00000"/>
                </a:solidFill>
                <a:effectLst>
                  <a:outerShdw blurRad="38100" dist="38100" dir="2700000" algn="tl">
                    <a:srgbClr val="000000">
                      <a:alpha val="43137"/>
                    </a:srgbClr>
                  </a:outerShdw>
                </a:effectLst>
                <a:latin typeface="Cooper Black" pitchFamily="18" charset="0"/>
              </a:rPr>
              <a:t>JENIS INFORMASI PUBLIK </a:t>
            </a:r>
          </a:p>
          <a:p>
            <a:pPr algn="r">
              <a:defRPr/>
            </a:pPr>
            <a:r>
              <a:rPr lang="id-ID"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a:t>
            </a:r>
            <a:r>
              <a:rPr lang="id-ID"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Tahoma" pitchFamily="34" charset="0"/>
                <a:cs typeface="Tahoma" pitchFamily="34" charset="0"/>
              </a:rPr>
              <a:t>UU </a:t>
            </a:r>
            <a:r>
              <a:rPr lang="id-ID" dirty="0">
                <a:solidFill>
                  <a:srgbClr val="C00000"/>
                </a:solidFill>
                <a:effectLst>
                  <a:outerShdw blurRad="38100" dist="38100" dir="2700000" algn="tl">
                    <a:srgbClr val="000000">
                      <a:alpha val="43137"/>
                    </a:srgbClr>
                  </a:outerShdw>
                </a:effectLst>
                <a:latin typeface="Arial Rounded MT Bold" panose="020F0704030504030204" pitchFamily="34" charset="0"/>
                <a:ea typeface="Tahoma" pitchFamily="34" charset="0"/>
                <a:cs typeface="Tahoma" pitchFamily="34" charset="0"/>
              </a:rPr>
              <a:t>No 14 Tahun 2008 tentang Keterbukaan Informasi Publik)</a:t>
            </a:r>
          </a:p>
        </p:txBody>
      </p:sp>
      <p:sp>
        <p:nvSpPr>
          <p:cNvPr id="5" name="Rectangle 4"/>
          <p:cNvSpPr/>
          <p:nvPr/>
        </p:nvSpPr>
        <p:spPr>
          <a:xfrm>
            <a:off x="1676400" y="1563392"/>
            <a:ext cx="16078200" cy="8657755"/>
          </a:xfrm>
          <a:prstGeom prst="rect">
            <a:avLst/>
          </a:prstGeom>
        </p:spPr>
        <p:txBody>
          <a:bodyPr wrap="square">
            <a:spAutoFit/>
          </a:bodyPr>
          <a:lstStyle/>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Ringkasan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kinerja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Laporan Kinerja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Laporan Tahunan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Ringkasan laporan keuangan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Laporan </a:t>
            </a: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Keuangan &amp;</a:t>
            </a:r>
            <a:r>
              <a:rPr lang="id-ID"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DPA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peraturan, keputusan, dan/atau kebijakan yang mengikat dan/atau berdampak bagi publik yang dikeluarkan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Peraturan Kepala  </a:t>
            </a:r>
            <a:r>
              <a:rPr lang="id-ID" sz="2800" dirty="0" smtClean="0">
                <a:latin typeface="Calibri" panose="020F0502020204030204" pitchFamily="34" charset="0"/>
                <a:ea typeface="Times New Roman" panose="02020603050405020304" pitchFamily="18" charset="0"/>
                <a:cs typeface="Times New Roman" panose="02020603050405020304" pitchFamily="18" charset="0"/>
              </a:rPr>
              <a:t>Daerah</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Daftar rancangan peraturan perundang-undangan yang akan dikeluarkan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hak dan tata cara memperoleh Informasi Publik, serta tata cara pengajuan keberatan serta proses penyelesaian sengketa Informasi Publik berikut pihak-pihak yang bertanggungjawab yang dapat dihubungi</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Mekanisme permohonan informasi</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Mekanisme pengajuan keberatan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Mekanisme penyelesaian sengketa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Alamat kontak PPID</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pengumuman pengadaan barang jasa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 lelang (LPSE)</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Rencana umum pengadaan barang dan jasa  (SIRUP)</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prosedur peringatan dini dan prosedur evakuasi keadaan darurat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tentang kegiatan pelayanan informasi publik</a:t>
            </a:r>
            <a:endParaRPr lang="id-ID"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1089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828800" y="1028700"/>
            <a:ext cx="11963400" cy="523220"/>
          </a:xfrm>
          <a:prstGeom prst="rect">
            <a:avLst/>
          </a:prstGeom>
        </p:spPr>
        <p:txBody>
          <a:bodyPr wrap="square">
            <a:spAutoFit/>
          </a:bodyPr>
          <a:lstStyle/>
          <a:p>
            <a:pPr marL="826389" indent="-771525" algn="just">
              <a:buSzPct val="100000"/>
              <a:buFont typeface="+mj-lt"/>
              <a:buAutoNum type="arabicPeriod" startAt="2"/>
              <a:defRPr/>
            </a:pPr>
            <a:r>
              <a:rPr lang="id-ID" sz="2800" dirty="0" smtClean="0">
                <a:latin typeface="Arial Rounded MT Bold" panose="020F0704030504030204" pitchFamily="34" charset="0"/>
                <a:ea typeface="Tahoma" pitchFamily="34" charset="0"/>
                <a:cs typeface="Tahoma" pitchFamily="34" charset="0"/>
              </a:rPr>
              <a:t>Informasi </a:t>
            </a:r>
            <a:r>
              <a:rPr lang="id-ID" sz="2800" dirty="0">
                <a:latin typeface="Arial Rounded MT Bold" panose="020F0704030504030204" pitchFamily="34" charset="0"/>
                <a:ea typeface="Tahoma" pitchFamily="34" charset="0"/>
                <a:cs typeface="Tahoma" pitchFamily="34" charset="0"/>
              </a:rPr>
              <a:t>yang wajib diumumkan secara serta </a:t>
            </a:r>
            <a:r>
              <a:rPr lang="id-ID" sz="2800" dirty="0" smtClean="0">
                <a:latin typeface="Arial Rounded MT Bold" panose="020F0704030504030204" pitchFamily="34" charset="0"/>
                <a:ea typeface="Tahoma" pitchFamily="34" charset="0"/>
                <a:cs typeface="Tahoma" pitchFamily="34" charset="0"/>
              </a:rPr>
              <a:t>merta</a:t>
            </a:r>
            <a:endParaRPr lang="id-ID" sz="2800" dirty="0">
              <a:latin typeface="Arial Rounded MT Bold" panose="020F0704030504030204" pitchFamily="34" charset="0"/>
              <a:ea typeface="Tahoma" pitchFamily="34" charset="0"/>
              <a:cs typeface="Tahoma" pitchFamily="34" charset="0"/>
            </a:endParaRPr>
          </a:p>
        </p:txBody>
      </p:sp>
      <p:sp>
        <p:nvSpPr>
          <p:cNvPr id="3" name="Rectangle 2"/>
          <p:cNvSpPr/>
          <p:nvPr/>
        </p:nvSpPr>
        <p:spPr>
          <a:xfrm>
            <a:off x="8915400" y="38100"/>
            <a:ext cx="9144000" cy="800219"/>
          </a:xfrm>
          <a:prstGeom prst="rect">
            <a:avLst/>
          </a:prstGeom>
        </p:spPr>
        <p:txBody>
          <a:bodyPr>
            <a:spAutoFit/>
          </a:bodyPr>
          <a:lstStyle/>
          <a:p>
            <a:pPr algn="r">
              <a:defRPr/>
            </a:pPr>
            <a:r>
              <a:rPr lang="id-ID" sz="2800" dirty="0">
                <a:solidFill>
                  <a:srgbClr val="C00000"/>
                </a:solidFill>
                <a:effectLst>
                  <a:outerShdw blurRad="38100" dist="38100" dir="2700000" algn="tl">
                    <a:srgbClr val="000000">
                      <a:alpha val="43137"/>
                    </a:srgbClr>
                  </a:outerShdw>
                </a:effectLst>
                <a:latin typeface="Cooper Black" pitchFamily="18" charset="0"/>
              </a:rPr>
              <a:t>JENIS INFORMASI PUBLIK </a:t>
            </a:r>
          </a:p>
          <a:p>
            <a:pPr algn="r">
              <a:defRPr/>
            </a:pPr>
            <a:r>
              <a:rPr lang="id-ID" dirty="0" smtClean="0">
                <a:solidFill>
                  <a:srgbClr val="C00000"/>
                </a:solidFill>
                <a:effectLst>
                  <a:outerShdw blurRad="38100" dist="38100" dir="2700000" algn="tl">
                    <a:srgbClr val="000000">
                      <a:alpha val="43137"/>
                    </a:srgbClr>
                  </a:outerShdw>
                </a:effectLst>
                <a:latin typeface="Arial Rounded MT Bold" panose="020F0704030504030204" pitchFamily="34" charset="0"/>
              </a:rPr>
              <a:t>(</a:t>
            </a:r>
            <a:r>
              <a:rPr lang="id-ID" dirty="0" smtClean="0">
                <a:solidFill>
                  <a:srgbClr val="C00000"/>
                </a:solidFill>
                <a:effectLst>
                  <a:outerShdw blurRad="38100" dist="38100" dir="2700000" algn="tl">
                    <a:srgbClr val="000000">
                      <a:alpha val="43137"/>
                    </a:srgbClr>
                  </a:outerShdw>
                </a:effectLst>
                <a:latin typeface="Arial Rounded MT Bold" panose="020F0704030504030204" pitchFamily="34" charset="0"/>
                <a:ea typeface="Tahoma" pitchFamily="34" charset="0"/>
                <a:cs typeface="Tahoma" pitchFamily="34" charset="0"/>
              </a:rPr>
              <a:t>UU </a:t>
            </a:r>
            <a:r>
              <a:rPr lang="id-ID" dirty="0">
                <a:solidFill>
                  <a:srgbClr val="C00000"/>
                </a:solidFill>
                <a:effectLst>
                  <a:outerShdw blurRad="38100" dist="38100" dir="2700000" algn="tl">
                    <a:srgbClr val="000000">
                      <a:alpha val="43137"/>
                    </a:srgbClr>
                  </a:outerShdw>
                </a:effectLst>
                <a:latin typeface="Arial Rounded MT Bold" panose="020F0704030504030204" pitchFamily="34" charset="0"/>
                <a:ea typeface="Tahoma" pitchFamily="34" charset="0"/>
                <a:cs typeface="Tahoma" pitchFamily="34" charset="0"/>
              </a:rPr>
              <a:t>No 14 Tahun 2008 tentang Keterbukaan Informasi Publik)</a:t>
            </a:r>
          </a:p>
        </p:txBody>
      </p:sp>
      <p:graphicFrame>
        <p:nvGraphicFramePr>
          <p:cNvPr id="4" name="Table 3"/>
          <p:cNvGraphicFramePr>
            <a:graphicFrameLocks noGrp="1"/>
          </p:cNvGraphicFramePr>
          <p:nvPr>
            <p:extLst>
              <p:ext uri="{D42A27DB-BD31-4B8C-83A1-F6EECF244321}">
                <p14:modId xmlns:p14="http://schemas.microsoft.com/office/powerpoint/2010/main" val="2430161237"/>
              </p:ext>
            </p:extLst>
          </p:nvPr>
        </p:nvGraphicFramePr>
        <p:xfrm>
          <a:off x="2743200" y="1551920"/>
          <a:ext cx="14249399" cy="1969008"/>
        </p:xfrm>
        <a:graphic>
          <a:graphicData uri="http://schemas.openxmlformats.org/drawingml/2006/table">
            <a:tbl>
              <a:tblPr firstRow="1" firstCol="1" bandRow="1">
                <a:tableStyleId>{5C22544A-7EE6-4342-B048-85BDC9FD1C3A}</a:tableStyleId>
              </a:tblPr>
              <a:tblGrid>
                <a:gridCol w="609600"/>
                <a:gridCol w="10016985"/>
                <a:gridCol w="1811407"/>
                <a:gridCol w="1811407"/>
              </a:tblGrid>
              <a:tr h="0">
                <a:tc>
                  <a:txBody>
                    <a:bodyPr/>
                    <a:lstStyle/>
                    <a:p>
                      <a:pPr algn="ctr">
                        <a:lnSpc>
                          <a:spcPct val="115000"/>
                        </a:lnSpc>
                        <a:spcAft>
                          <a:spcPts val="0"/>
                        </a:spcAft>
                      </a:pPr>
                      <a:r>
                        <a:rPr lang="id-ID" sz="2400" dirty="0">
                          <a:solidFill>
                            <a:schemeClr val="tx1"/>
                          </a:solidFill>
                          <a:effectLst/>
                        </a:rPr>
                        <a:t>No</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solidFill>
                      <a:schemeClr val="bg1">
                        <a:lumMod val="85000"/>
                      </a:schemeClr>
                    </a:solidFill>
                  </a:tcPr>
                </a:tc>
                <a:tc>
                  <a:txBody>
                    <a:bodyPr/>
                    <a:lstStyle/>
                    <a:p>
                      <a:pPr algn="ctr">
                        <a:lnSpc>
                          <a:spcPct val="115000"/>
                        </a:lnSpc>
                        <a:spcAft>
                          <a:spcPts val="0"/>
                        </a:spcAft>
                      </a:pPr>
                      <a:r>
                        <a:rPr lang="id-ID" sz="2400">
                          <a:solidFill>
                            <a:schemeClr val="tx1"/>
                          </a:solidFill>
                          <a:effectLst/>
                        </a:rPr>
                        <a:t>Nama File</a:t>
                      </a:r>
                      <a:endParaRPr lang="id-ID"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solidFill>
                      <a:schemeClr val="bg1">
                        <a:lumMod val="85000"/>
                      </a:schemeClr>
                    </a:solidFill>
                  </a:tcPr>
                </a:tc>
                <a:tc>
                  <a:txBody>
                    <a:bodyPr/>
                    <a:lstStyle/>
                    <a:p>
                      <a:pPr>
                        <a:lnSpc>
                          <a:spcPct val="115000"/>
                        </a:lnSpc>
                        <a:spcAft>
                          <a:spcPts val="0"/>
                        </a:spcAft>
                      </a:pPr>
                      <a:r>
                        <a:rPr lang="id-ID" sz="2400">
                          <a:solidFill>
                            <a:schemeClr val="tx1"/>
                          </a:solidFill>
                          <a:effectLst/>
                        </a:rPr>
                        <a:t>Tanggal</a:t>
                      </a:r>
                      <a:endParaRPr lang="id-ID"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solidFill>
                      <a:schemeClr val="bg1">
                        <a:lumMod val="85000"/>
                      </a:schemeClr>
                    </a:solidFill>
                  </a:tcPr>
                </a:tc>
                <a:tc>
                  <a:txBody>
                    <a:bodyPr/>
                    <a:lstStyle/>
                    <a:p>
                      <a:pPr algn="ctr">
                        <a:lnSpc>
                          <a:spcPct val="115000"/>
                        </a:lnSpc>
                        <a:spcAft>
                          <a:spcPts val="0"/>
                        </a:spcAft>
                      </a:pPr>
                      <a:r>
                        <a:rPr lang="id-ID" sz="2400">
                          <a:solidFill>
                            <a:schemeClr val="tx1"/>
                          </a:solidFill>
                          <a:effectLst/>
                        </a:rPr>
                        <a:t>Tautan</a:t>
                      </a:r>
                      <a:endParaRPr lang="id-ID"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solidFill>
                      <a:schemeClr val="bg1">
                        <a:lumMod val="85000"/>
                      </a:schemeClr>
                    </a:solidFill>
                  </a:tcPr>
                </a:tc>
              </a:tr>
              <a:tr h="0">
                <a:tc>
                  <a:txBody>
                    <a:bodyPr/>
                    <a:lstStyle/>
                    <a:p>
                      <a:pPr algn="ctr">
                        <a:lnSpc>
                          <a:spcPct val="115000"/>
                        </a:lnSpc>
                        <a:spcAft>
                          <a:spcPts val="0"/>
                        </a:spcAft>
                      </a:pPr>
                      <a:r>
                        <a:rPr lang="id-ID" sz="2400" dirty="0">
                          <a:solidFill>
                            <a:schemeClr val="tx1"/>
                          </a:solidFill>
                          <a:effectLst/>
                        </a:rPr>
                        <a:t>1</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spcAft>
                          <a:spcPts val="0"/>
                        </a:spcAft>
                      </a:pPr>
                      <a:r>
                        <a:rPr lang="id-ID" sz="2400" dirty="0">
                          <a:solidFill>
                            <a:schemeClr val="tx1"/>
                          </a:solidFill>
                          <a:effectLst/>
                        </a:rPr>
                        <a:t>Layanan Arsip Pada Saat Fumigasi</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spcAft>
                          <a:spcPts val="0"/>
                        </a:spcAft>
                      </a:pPr>
                      <a:r>
                        <a:rPr lang="id-ID" sz="2400" dirty="0">
                          <a:solidFill>
                            <a:schemeClr val="tx1"/>
                          </a:solidFill>
                          <a:effectLst/>
                        </a:rPr>
                        <a:t>24 April </a:t>
                      </a:r>
                      <a:r>
                        <a:rPr lang="id-ID" sz="2400" dirty="0" smtClean="0">
                          <a:solidFill>
                            <a:schemeClr val="tx1"/>
                          </a:solidFill>
                          <a:effectLst/>
                        </a:rPr>
                        <a:t>2023</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pPr>
                      <a:endParaRPr lang="id-ID" sz="2800">
                        <a:solidFill>
                          <a:schemeClr val="tx1"/>
                        </a:solidFill>
                        <a:effectLst/>
                        <a:latin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r>
              <a:tr h="0">
                <a:tc>
                  <a:txBody>
                    <a:bodyPr/>
                    <a:lstStyle/>
                    <a:p>
                      <a:pPr algn="ctr">
                        <a:lnSpc>
                          <a:spcPct val="115000"/>
                        </a:lnSpc>
                        <a:spcAft>
                          <a:spcPts val="0"/>
                        </a:spcAft>
                      </a:pPr>
                      <a:r>
                        <a:rPr lang="id-ID" sz="2400" dirty="0">
                          <a:solidFill>
                            <a:schemeClr val="tx1"/>
                          </a:solidFill>
                          <a:effectLst/>
                        </a:rPr>
                        <a:t>2</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spcAft>
                          <a:spcPts val="0"/>
                        </a:spcAft>
                      </a:pPr>
                      <a:r>
                        <a:rPr lang="id-ID" sz="2400">
                          <a:solidFill>
                            <a:schemeClr val="tx1"/>
                          </a:solidFill>
                          <a:effectLst/>
                        </a:rPr>
                        <a:t>Pengumuman Layanan Arsip Statis</a:t>
                      </a:r>
                      <a:endParaRPr lang="id-ID" sz="2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spcAft>
                          <a:spcPts val="0"/>
                        </a:spcAft>
                      </a:pPr>
                      <a:r>
                        <a:rPr lang="id-ID" sz="2400" dirty="0">
                          <a:solidFill>
                            <a:schemeClr val="tx1"/>
                          </a:solidFill>
                          <a:effectLst/>
                        </a:rPr>
                        <a:t>23 Mei </a:t>
                      </a:r>
                      <a:r>
                        <a:rPr lang="id-ID" sz="2400" dirty="0" smtClean="0">
                          <a:solidFill>
                            <a:schemeClr val="tx1"/>
                          </a:solidFill>
                          <a:effectLst/>
                        </a:rPr>
                        <a:t>2023</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pPr>
                      <a:endParaRPr lang="id-ID" sz="2800">
                        <a:solidFill>
                          <a:schemeClr val="tx1"/>
                        </a:solidFill>
                        <a:effectLst/>
                        <a:latin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r>
              <a:tr h="0">
                <a:tc>
                  <a:txBody>
                    <a:bodyPr/>
                    <a:lstStyle/>
                    <a:p>
                      <a:pPr algn="ctr">
                        <a:lnSpc>
                          <a:spcPct val="115000"/>
                        </a:lnSpc>
                        <a:spcAft>
                          <a:spcPts val="0"/>
                        </a:spcAft>
                      </a:pPr>
                      <a:r>
                        <a:rPr lang="id-ID" sz="2400" dirty="0">
                          <a:solidFill>
                            <a:schemeClr val="tx1"/>
                          </a:solidFill>
                          <a:effectLst/>
                        </a:rPr>
                        <a:t>3</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spcAft>
                          <a:spcPts val="0"/>
                        </a:spcAft>
                      </a:pPr>
                      <a:r>
                        <a:rPr lang="id-ID" sz="2400" dirty="0">
                          <a:solidFill>
                            <a:schemeClr val="tx1"/>
                          </a:solidFill>
                          <a:effectLst/>
                        </a:rPr>
                        <a:t>Penutupan Akses Peminjaman Arsip (9 s.d 12 April </a:t>
                      </a:r>
                      <a:r>
                        <a:rPr lang="id-ID" sz="2400" dirty="0" smtClean="0">
                          <a:solidFill>
                            <a:schemeClr val="tx1"/>
                          </a:solidFill>
                          <a:effectLst/>
                        </a:rPr>
                        <a:t>2023)</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spcAft>
                          <a:spcPts val="0"/>
                        </a:spcAft>
                      </a:pPr>
                      <a:r>
                        <a:rPr lang="id-ID" sz="2400" dirty="0" smtClean="0">
                          <a:solidFill>
                            <a:schemeClr val="tx1"/>
                          </a:solidFill>
                          <a:effectLst/>
                        </a:rPr>
                        <a:t>2023</a:t>
                      </a:r>
                      <a:endParaRPr lang="id-ID"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c>
                  <a:txBody>
                    <a:bodyPr/>
                    <a:lstStyle/>
                    <a:p>
                      <a:pPr>
                        <a:lnSpc>
                          <a:spcPct val="115000"/>
                        </a:lnSpc>
                      </a:pPr>
                      <a:endParaRPr lang="id-ID" sz="2800" dirty="0">
                        <a:solidFill>
                          <a:schemeClr val="tx1"/>
                        </a:solidFill>
                        <a:effectLst/>
                        <a:latin typeface="Calibri" panose="020F0502020204030204" pitchFamily="34" charset="0"/>
                        <a:cs typeface="Times New Roman" panose="02020603050405020304" pitchFamily="18" charset="0"/>
                      </a:endParaRPr>
                    </a:p>
                  </a:txBody>
                  <a:tcPr marL="9525" marR="9525" marT="9525" marB="9525">
                    <a:solidFill>
                      <a:schemeClr val="bg1">
                        <a:lumMod val="85000"/>
                      </a:schemeClr>
                    </a:solidFill>
                  </a:tcPr>
                </a:tc>
              </a:tr>
            </a:tbl>
          </a:graphicData>
        </a:graphic>
      </p:graphicFrame>
      <p:sp>
        <p:nvSpPr>
          <p:cNvPr id="5" name="Rectangle 4"/>
          <p:cNvSpPr/>
          <p:nvPr/>
        </p:nvSpPr>
        <p:spPr>
          <a:xfrm>
            <a:off x="1828800" y="3695700"/>
            <a:ext cx="14935200" cy="523220"/>
          </a:xfrm>
          <a:prstGeom prst="rect">
            <a:avLst/>
          </a:prstGeom>
        </p:spPr>
        <p:txBody>
          <a:bodyPr wrap="square">
            <a:spAutoFit/>
          </a:bodyPr>
          <a:lstStyle/>
          <a:p>
            <a:pPr marL="826389" indent="-771525" algn="just">
              <a:buSzPct val="100000"/>
              <a:buFont typeface="+mj-lt"/>
              <a:buAutoNum type="arabicPeriod" startAt="3"/>
              <a:defRPr/>
            </a:pPr>
            <a:r>
              <a:rPr lang="id-ID" sz="2800" dirty="0" smtClean="0">
                <a:latin typeface="Arial Rounded MT Bold" panose="020F0704030504030204" pitchFamily="34" charset="0"/>
                <a:ea typeface="Tahoma" pitchFamily="34" charset="0"/>
                <a:cs typeface="Tahoma" pitchFamily="34" charset="0"/>
              </a:rPr>
              <a:t>Informasi </a:t>
            </a:r>
            <a:r>
              <a:rPr lang="id-ID" sz="2800" dirty="0">
                <a:latin typeface="Arial Rounded MT Bold" panose="020F0704030504030204" pitchFamily="34" charset="0"/>
                <a:ea typeface="Tahoma" pitchFamily="34" charset="0"/>
                <a:cs typeface="Tahoma" pitchFamily="34" charset="0"/>
              </a:rPr>
              <a:t>yang wajib tersedia setiap </a:t>
            </a:r>
            <a:r>
              <a:rPr lang="id-ID" sz="2800" dirty="0" smtClean="0">
                <a:latin typeface="Arial Rounded MT Bold" panose="020F0704030504030204" pitchFamily="34" charset="0"/>
                <a:ea typeface="Tahoma" pitchFamily="34" charset="0"/>
                <a:cs typeface="Tahoma" pitchFamily="34" charset="0"/>
              </a:rPr>
              <a:t>saat</a:t>
            </a:r>
            <a:endParaRPr lang="id-ID" sz="2800" dirty="0">
              <a:latin typeface="Arial Rounded MT Bold" panose="020F0704030504030204" pitchFamily="34" charset="0"/>
              <a:ea typeface="Tahoma" pitchFamily="34" charset="0"/>
              <a:cs typeface="Tahoma" pitchFamily="34" charset="0"/>
            </a:endParaRPr>
          </a:p>
        </p:txBody>
      </p:sp>
      <p:sp>
        <p:nvSpPr>
          <p:cNvPr id="6" name="Rectangle 5"/>
          <p:cNvSpPr/>
          <p:nvPr/>
        </p:nvSpPr>
        <p:spPr>
          <a:xfrm>
            <a:off x="2667000" y="4218920"/>
            <a:ext cx="14782800" cy="6534096"/>
          </a:xfrm>
          <a:prstGeom prst="rect">
            <a:avLst/>
          </a:prstGeom>
        </p:spPr>
        <p:txBody>
          <a:bodyPr wrap="square">
            <a:spAutoFit/>
          </a:bodyPr>
          <a:lstStyle/>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organisasi, administrasi, kepegawaian, dan keuangan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Informasi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tentang surat-surat perjanjian dengan pihak ketiga berikut dokumen pendukungnya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Syarat-syarat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perizinan/pelayanan yang diberikan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1. Mekanisme kunjungan ke Diorama Sejarah Perjalanan Bangsa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2. </a:t>
            </a: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Mekanisme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penyerahan arsip statis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5. Mekanisme pengajuan usul musnah arsip</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Rencana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Strategis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Publikasi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lainnya</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1. </a:t>
            </a: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Berita / Jurnal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Kearsipan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2.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Majalah Arsip</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38100">
              <a:lnSpc>
                <a:spcPct val="115000"/>
              </a:lnSpc>
              <a:spcAft>
                <a:spcPts val="0"/>
              </a:spcAft>
            </a:pP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Data </a:t>
            </a: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Statistik</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Statistik Capaian Nilai Pengawasan Kearsipan </a:t>
            </a:r>
            <a:r>
              <a:rPr lang="id-ID" sz="2400" dirty="0" smtClean="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Provinsi</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Statistik Pegawai  </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r>
              <a:rPr lang="id-ID" sz="24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Statistik Realisasi Anggaran</a:t>
            </a:r>
            <a:endParaRPr lang="id-ID" sz="2800" dirty="0">
              <a:latin typeface="Calibri" panose="020F0502020204030204" pitchFamily="34" charset="0"/>
              <a:ea typeface="Calibri" panose="020F0502020204030204" pitchFamily="34" charset="0"/>
              <a:cs typeface="Times New Roman" panose="02020603050405020304" pitchFamily="18" charset="0"/>
            </a:endParaRPr>
          </a:p>
          <a:p>
            <a:pPr marL="657225">
              <a:lnSpc>
                <a:spcPct val="115000"/>
              </a:lnSpc>
              <a:spcAft>
                <a:spcPts val="0"/>
              </a:spcAft>
            </a:pPr>
            <a:endParaRPr lang="id-ID"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301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3086100" y="3429000"/>
            <a:ext cx="12344400" cy="5715000"/>
          </a:xfrm>
        </p:spPr>
        <p:txBody>
          <a:bodyPr/>
          <a:lstStyle/>
          <a:p>
            <a:pPr marL="866775" indent="-771525">
              <a:buSzPct val="100000"/>
              <a:buFont typeface="Lucida Sans Unicode" panose="020B0602030504020204" pitchFamily="34" charset="0"/>
              <a:buAutoNum type="arabicPeriod"/>
            </a:pPr>
            <a:r>
              <a:rPr lang="es-ES" altLang="id-ID" sz="3600">
                <a:latin typeface="Tahoma" panose="020B0604030504040204" pitchFamily="34" charset="0"/>
                <a:cs typeface="Tahoma" panose="020B0604030504040204" pitchFamily="34" charset="0"/>
              </a:rPr>
              <a:t>Informasi yang dapat membahayakan negara;</a:t>
            </a:r>
          </a:p>
          <a:p>
            <a:pPr marL="866775" indent="-771525">
              <a:buSzPct val="100000"/>
              <a:buFont typeface="Lucida Sans Unicode" panose="020B0602030504020204" pitchFamily="34" charset="0"/>
              <a:buAutoNum type="arabicPeriod"/>
            </a:pPr>
            <a:r>
              <a:rPr lang="id-ID" altLang="id-ID" sz="3600">
                <a:latin typeface="Tahoma" panose="020B0604030504040204" pitchFamily="34" charset="0"/>
                <a:cs typeface="Tahoma" panose="020B0604030504040204" pitchFamily="34" charset="0"/>
              </a:rPr>
              <a:t>Informasi yang berkaitan dengan kepentingan perlindungan usaha dari persaingan usaha tidak sehat;</a:t>
            </a:r>
          </a:p>
          <a:p>
            <a:pPr marL="866775" indent="-771525">
              <a:buSzPct val="100000"/>
              <a:buFont typeface="Lucida Sans Unicode" panose="020B0602030504020204" pitchFamily="34" charset="0"/>
              <a:buAutoNum type="arabicPeriod"/>
            </a:pPr>
            <a:r>
              <a:rPr lang="id-ID" altLang="id-ID" sz="3600">
                <a:latin typeface="Tahoma" panose="020B0604030504040204" pitchFamily="34" charset="0"/>
                <a:cs typeface="Tahoma" panose="020B0604030504040204" pitchFamily="34" charset="0"/>
              </a:rPr>
              <a:t>Informasi yang berkaitan dengan hak-hak pribadi;</a:t>
            </a:r>
          </a:p>
          <a:p>
            <a:pPr marL="866775" indent="-771525">
              <a:buSzPct val="100000"/>
              <a:buFont typeface="Lucida Sans Unicode" panose="020B0602030504020204" pitchFamily="34" charset="0"/>
              <a:buAutoNum type="arabicPeriod"/>
            </a:pPr>
            <a:r>
              <a:rPr lang="id-ID" altLang="id-ID" sz="3600">
                <a:latin typeface="Tahoma" panose="020B0604030504040204" pitchFamily="34" charset="0"/>
                <a:cs typeface="Tahoma" panose="020B0604030504040204" pitchFamily="34" charset="0"/>
              </a:rPr>
              <a:t>Informasi yang berkaitan dengan rahasia jabatan; dan/ atau</a:t>
            </a:r>
          </a:p>
          <a:p>
            <a:pPr marL="866775" indent="-771525">
              <a:buSzPct val="100000"/>
              <a:buFont typeface="Lucida Sans Unicode" panose="020B0602030504020204" pitchFamily="34" charset="0"/>
              <a:buAutoNum type="arabicPeriod"/>
            </a:pPr>
            <a:r>
              <a:rPr lang="id-ID" altLang="id-ID" sz="3600">
                <a:latin typeface="Tahoma" panose="020B0604030504040204" pitchFamily="34" charset="0"/>
                <a:cs typeface="Tahoma" panose="020B0604030504040204" pitchFamily="34" charset="0"/>
              </a:rPr>
              <a:t>Informasi publik yang diminta belum dikuasai atau didokumentasikan.</a:t>
            </a:r>
          </a:p>
        </p:txBody>
      </p:sp>
      <p:sp>
        <p:nvSpPr>
          <p:cNvPr id="2" name="Title 1"/>
          <p:cNvSpPr>
            <a:spLocks noGrp="1"/>
          </p:cNvSpPr>
          <p:nvPr>
            <p:ph type="title"/>
          </p:nvPr>
        </p:nvSpPr>
        <p:spPr>
          <a:xfrm>
            <a:off x="2286000" y="873252"/>
            <a:ext cx="13716000" cy="2098548"/>
          </a:xfrm>
        </p:spPr>
        <p:txBody>
          <a:bodyPr>
            <a:noAutofit/>
          </a:bodyPr>
          <a:lstStyle/>
          <a:p>
            <a:pPr algn="ctr">
              <a:defRPr/>
            </a:pPr>
            <a:r>
              <a:rPr lang="id-ID" sz="5400" dirty="0">
                <a:latin typeface="Cooper Black" pitchFamily="18" charset="0"/>
              </a:rPr>
              <a:t>INFORMASI PUBLIK YANG </a:t>
            </a:r>
            <a:br>
              <a:rPr lang="id-ID" sz="5400" dirty="0">
                <a:latin typeface="Cooper Black" pitchFamily="18" charset="0"/>
              </a:rPr>
            </a:br>
            <a:r>
              <a:rPr lang="id-ID" sz="5400" dirty="0">
                <a:latin typeface="Cooper Black" pitchFamily="18" charset="0"/>
              </a:rPr>
              <a:t>TIDAK DAPAT DIBERIKAN OLEH BADAN PUBLIK</a:t>
            </a:r>
          </a:p>
        </p:txBody>
      </p:sp>
    </p:spTree>
    <p:extLst>
      <p:ext uri="{BB962C8B-B14F-4D97-AF65-F5344CB8AC3E}">
        <p14:creationId xmlns:p14="http://schemas.microsoft.com/office/powerpoint/2010/main" val="3797449358"/>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0"/>
            <a:ext cx="4800600" cy="10287000"/>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p:cNvSpPr/>
          <p:nvPr/>
        </p:nvSpPr>
        <p:spPr>
          <a:xfrm>
            <a:off x="5638800" y="3467100"/>
            <a:ext cx="12344400" cy="2554545"/>
          </a:xfrm>
          <a:prstGeom prst="rect">
            <a:avLst/>
          </a:prstGeom>
          <a:noFill/>
        </p:spPr>
        <p:txBody>
          <a:bodyPr wrap="square" lIns="91440" tIns="45720" rIns="91440" bIns="45720">
            <a:spAutoFit/>
          </a:bodyPr>
          <a:lstStyle/>
          <a:p>
            <a:pPr algn="ctr"/>
            <a:r>
              <a:rPr lang="id-ID" sz="8000" b="1" cap="none" spc="0" dirty="0" smtClean="0">
                <a:ln w="9525">
                  <a:solidFill>
                    <a:schemeClr val="bg1"/>
                  </a:solidFill>
                  <a:prstDash val="solid"/>
                </a:ln>
                <a:solidFill>
                  <a:srgbClr val="FF0000"/>
                </a:solidFill>
                <a:effectLst>
                  <a:outerShdw blurRad="38100" dist="38100" dir="2700000" algn="tl">
                    <a:srgbClr val="000000">
                      <a:alpha val="43137"/>
                    </a:srgbClr>
                  </a:outerShdw>
                </a:effectLst>
                <a:latin typeface="Arial Rounded MT Bold" panose="020F0704030504030204" pitchFamily="34" charset="0"/>
              </a:rPr>
              <a:t>JADWAL RETENSI ARSIP </a:t>
            </a:r>
            <a:r>
              <a:rPr lang="id-ID" sz="8000" b="1" dirty="0" smtClean="0">
                <a:ln w="9525">
                  <a:solidFill>
                    <a:schemeClr val="bg1"/>
                  </a:solidFill>
                  <a:prstDash val="solid"/>
                </a:ln>
                <a:solidFill>
                  <a:srgbClr val="FF0000"/>
                </a:solidFill>
                <a:effectLst>
                  <a:outerShdw blurRad="38100" dist="38100" dir="2700000" algn="tl">
                    <a:srgbClr val="000000">
                      <a:alpha val="43137"/>
                    </a:srgbClr>
                  </a:outerShdw>
                </a:effectLst>
                <a:latin typeface="Arial Rounded MT Bold" panose="020F0704030504030204" pitchFamily="34" charset="0"/>
              </a:rPr>
              <a:t>(JRA)</a:t>
            </a:r>
            <a:endParaRPr lang="en-US" sz="8000" b="1" cap="none" spc="0" dirty="0">
              <a:ln w="9525">
                <a:solidFill>
                  <a:schemeClr val="bg1"/>
                </a:solidFill>
                <a:prstDash val="solid"/>
              </a:ln>
              <a:solidFill>
                <a:srgbClr val="FF0000"/>
              </a:solidFill>
              <a:effectLst>
                <a:outerShdw blurRad="38100" dist="38100" dir="2700000" algn="tl">
                  <a:srgbClr val="000000">
                    <a:alpha val="43137"/>
                  </a:srgbClr>
                </a:outerShdw>
              </a:effectLst>
              <a:latin typeface="Arial Rounded MT Bold" panose="020F07040305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6" y="4439171"/>
            <a:ext cx="4789714" cy="5826177"/>
          </a:xfrm>
          <a:prstGeom prst="rect">
            <a:avLst/>
          </a:prstGeom>
        </p:spPr>
      </p:pic>
    </p:spTree>
    <p:extLst>
      <p:ext uri="{BB962C8B-B14F-4D97-AF65-F5344CB8AC3E}">
        <p14:creationId xmlns:p14="http://schemas.microsoft.com/office/powerpoint/2010/main" val="307896883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5829300" y="555365"/>
            <a:ext cx="4066242" cy="1015663"/>
          </a:xfrm>
          <a:prstGeom prst="rect">
            <a:avLst/>
          </a:prstGeom>
          <a:noFill/>
        </p:spPr>
        <p:txBody>
          <a:bodyPr wrap="none" lIns="91440" tIns="45720" rIns="91440" bIns="45720">
            <a:spAutoFit/>
          </a:bodyPr>
          <a:lstStyle/>
          <a:p>
            <a:pPr algn="ctr"/>
            <a:r>
              <a:rPr lang="id-ID"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APA ITU JRA</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Oval 5"/>
          <p:cNvSpPr/>
          <p:nvPr/>
        </p:nvSpPr>
        <p:spPr>
          <a:xfrm>
            <a:off x="1400175" y="1933939"/>
            <a:ext cx="2895600" cy="25908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9600" b="1" dirty="0" smtClean="0">
                <a:ln w="22225">
                  <a:solidFill>
                    <a:schemeClr val="accent2"/>
                  </a:solidFill>
                  <a:prstDash val="solid"/>
                </a:ln>
                <a:solidFill>
                  <a:srgbClr val="FF0000"/>
                </a:solidFill>
              </a:rPr>
              <a:t>JRA</a:t>
            </a:r>
            <a:endParaRPr lang="id-ID" dirty="0">
              <a:solidFill>
                <a:srgbClr val="FF0000"/>
              </a:solidFill>
            </a:endParaRPr>
          </a:p>
        </p:txBody>
      </p:sp>
      <p:sp>
        <p:nvSpPr>
          <p:cNvPr id="7" name="Striped Right Arrow 6"/>
          <p:cNvSpPr/>
          <p:nvPr/>
        </p:nvSpPr>
        <p:spPr>
          <a:xfrm>
            <a:off x="4433887" y="2695939"/>
            <a:ext cx="1295400" cy="1066800"/>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7"/>
          <p:cNvSpPr/>
          <p:nvPr/>
        </p:nvSpPr>
        <p:spPr>
          <a:xfrm>
            <a:off x="5867400" y="1952625"/>
            <a:ext cx="11353800" cy="26574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800" dirty="0" smtClean="0">
                <a:solidFill>
                  <a:srgbClr val="002060"/>
                </a:solidFill>
                <a:latin typeface="Tahoma" pitchFamily="34" charset="0"/>
                <a:cs typeface="Tahoma" pitchFamily="34" charset="0"/>
              </a:rPr>
              <a:t>Daftar yang </a:t>
            </a:r>
            <a:r>
              <a:rPr lang="id-ID" sz="2800" dirty="0">
                <a:solidFill>
                  <a:srgbClr val="002060"/>
                </a:solidFill>
                <a:latin typeface="Tahoma" pitchFamily="34" charset="0"/>
                <a:cs typeface="Tahoma" pitchFamily="34" charset="0"/>
              </a:rPr>
              <a:t>berisi </a:t>
            </a:r>
            <a:r>
              <a:rPr lang="id-ID" sz="2800" dirty="0" smtClean="0">
                <a:solidFill>
                  <a:srgbClr val="002060"/>
                </a:solidFill>
                <a:latin typeface="Tahoma" pitchFamily="34" charset="0"/>
                <a:cs typeface="Tahoma" pitchFamily="34" charset="0"/>
              </a:rPr>
              <a:t>sekurang2nya </a:t>
            </a:r>
            <a:r>
              <a:rPr lang="id-ID" sz="2800" dirty="0">
                <a:solidFill>
                  <a:srgbClr val="002060"/>
                </a:solidFill>
                <a:latin typeface="Tahoma" pitchFamily="34" charset="0"/>
                <a:cs typeface="Tahoma" pitchFamily="34" charset="0"/>
              </a:rPr>
              <a:t>jangka waktu penyimpanan atau </a:t>
            </a:r>
            <a:r>
              <a:rPr lang="id-ID" sz="2800" b="1" i="1" dirty="0">
                <a:solidFill>
                  <a:srgbClr val="C00000"/>
                </a:solidFill>
                <a:latin typeface="Tahoma" pitchFamily="34" charset="0"/>
                <a:cs typeface="Tahoma" pitchFamily="34" charset="0"/>
              </a:rPr>
              <a:t>retensi, jenis arsip, dan keterangan </a:t>
            </a:r>
            <a:r>
              <a:rPr lang="id-ID" sz="2800" dirty="0">
                <a:solidFill>
                  <a:srgbClr val="002060"/>
                </a:solidFill>
                <a:latin typeface="Tahoma" pitchFamily="34" charset="0"/>
                <a:cs typeface="Tahoma" pitchFamily="34" charset="0"/>
              </a:rPr>
              <a:t>yang berisi </a:t>
            </a:r>
            <a:r>
              <a:rPr lang="fi-FI" sz="2800" dirty="0">
                <a:solidFill>
                  <a:srgbClr val="002060"/>
                </a:solidFill>
                <a:latin typeface="Tahoma" pitchFamily="34" charset="0"/>
                <a:cs typeface="Tahoma" pitchFamily="34" charset="0"/>
              </a:rPr>
              <a:t>rekomendasi tentang penetapan suatu jenis </a:t>
            </a:r>
            <a:r>
              <a:rPr lang="fi-FI" sz="2800" dirty="0">
                <a:solidFill>
                  <a:srgbClr val="C00000"/>
                </a:solidFill>
                <a:effectLst>
                  <a:outerShdw blurRad="38100" dist="38100" dir="2700000" algn="tl">
                    <a:srgbClr val="000000">
                      <a:alpha val="43137"/>
                    </a:srgbClr>
                  </a:outerShdw>
                </a:effectLst>
                <a:latin typeface="Tahoma" pitchFamily="34" charset="0"/>
                <a:cs typeface="Tahoma" pitchFamily="34" charset="0"/>
              </a:rPr>
              <a:t>arsip</a:t>
            </a:r>
            <a:r>
              <a:rPr lang="id-ID" sz="2800" dirty="0">
                <a:solidFill>
                  <a:srgbClr val="C00000"/>
                </a:solidFill>
                <a:effectLst>
                  <a:outerShdw blurRad="38100" dist="38100" dir="2700000" algn="tl">
                    <a:srgbClr val="000000">
                      <a:alpha val="43137"/>
                    </a:srgbClr>
                  </a:outerShdw>
                </a:effectLst>
                <a:latin typeface="Tahoma" pitchFamily="34" charset="0"/>
                <a:cs typeface="Tahoma" pitchFamily="34" charset="0"/>
              </a:rPr>
              <a:t> dimusnahkan, dinilai kembali, atau dipermanenkan </a:t>
            </a:r>
            <a:r>
              <a:rPr lang="id-ID" sz="2800" dirty="0">
                <a:solidFill>
                  <a:srgbClr val="002060"/>
                </a:solidFill>
                <a:latin typeface="Tahoma" pitchFamily="34" charset="0"/>
                <a:cs typeface="Tahoma" pitchFamily="34" charset="0"/>
              </a:rPr>
              <a:t>yang dipergunakan sebagai </a:t>
            </a:r>
            <a:r>
              <a:rPr lang="fi-FI" sz="2800" dirty="0">
                <a:solidFill>
                  <a:srgbClr val="002060"/>
                </a:solidFill>
                <a:latin typeface="Tahoma" pitchFamily="34" charset="0"/>
                <a:cs typeface="Tahoma" pitchFamily="34" charset="0"/>
              </a:rPr>
              <a:t>pedoman penyusutan dan penyelamatan </a:t>
            </a:r>
            <a:r>
              <a:rPr lang="fi-FI" sz="2800" dirty="0" smtClean="0">
                <a:solidFill>
                  <a:srgbClr val="002060"/>
                </a:solidFill>
                <a:latin typeface="Tahoma" pitchFamily="34" charset="0"/>
                <a:cs typeface="Tahoma" pitchFamily="34" charset="0"/>
              </a:rPr>
              <a:t>arsip</a:t>
            </a:r>
            <a:r>
              <a:rPr lang="id-ID" sz="2800" dirty="0" smtClean="0">
                <a:solidFill>
                  <a:srgbClr val="002060"/>
                </a:solidFill>
                <a:latin typeface="Tahoma" pitchFamily="34" charset="0"/>
                <a:cs typeface="Tahoma" pitchFamily="34" charset="0"/>
              </a:rPr>
              <a:t>.</a:t>
            </a:r>
            <a:endParaRPr lang="id-ID" sz="2800" dirty="0">
              <a:solidFill>
                <a:srgbClr val="002060"/>
              </a:solidFill>
            </a:endParaRPr>
          </a:p>
        </p:txBody>
      </p:sp>
      <p:sp>
        <p:nvSpPr>
          <p:cNvPr id="9" name="Rounded Rectangle 8"/>
          <p:cNvSpPr/>
          <p:nvPr/>
        </p:nvSpPr>
        <p:spPr>
          <a:xfrm>
            <a:off x="5829300" y="5060096"/>
            <a:ext cx="11353800" cy="49602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138" lvl="1" indent="-631825">
              <a:buClrTx/>
              <a:buSzPct val="100000"/>
              <a:buFont typeface="Wingdings" panose="05000000000000000000" pitchFamily="2" charset="2"/>
              <a:buChar char="q"/>
            </a:pPr>
            <a:r>
              <a:rPr lang="id-ID" altLang="id-ID" sz="3200" b="1" i="1" dirty="0">
                <a:solidFill>
                  <a:srgbClr val="C00000"/>
                </a:solidFill>
                <a:effectLst>
                  <a:outerShdw blurRad="38100" dist="38100" dir="2700000" algn="tl">
                    <a:srgbClr val="000000">
                      <a:alpha val="43137"/>
                    </a:srgbClr>
                  </a:outerShdw>
                </a:effectLst>
                <a:latin typeface="Maiandra GD" panose="020E0502030308020204" pitchFamily="34" charset="0"/>
                <a:cs typeface="Tahoma" panose="020B0604030504040204" pitchFamily="34" charset="0"/>
              </a:rPr>
              <a:t>JRA FASILITATIF </a:t>
            </a:r>
            <a:r>
              <a:rPr lang="id-ID" altLang="id-ID" sz="3200" b="1" i="1" dirty="0" smtClean="0">
                <a:solidFill>
                  <a:srgbClr val="C00000"/>
                </a:solidFill>
                <a:effectLst>
                  <a:outerShdw blurRad="38100" dist="38100" dir="2700000" algn="tl">
                    <a:srgbClr val="000000">
                      <a:alpha val="43137"/>
                    </a:srgbClr>
                  </a:outerShdw>
                </a:effectLst>
                <a:latin typeface="Maiandra GD" panose="020E0502030308020204" pitchFamily="34" charset="0"/>
                <a:cs typeface="Tahoma" panose="020B0604030504040204" pitchFamily="34" charset="0"/>
              </a:rPr>
              <a:t> </a:t>
            </a:r>
            <a:r>
              <a:rPr lang="id-ID" altLang="id-ID" sz="3200" dirty="0" smtClean="0">
                <a:solidFill>
                  <a:schemeClr val="tx1"/>
                </a:solidFill>
                <a:latin typeface="Maiandra GD" panose="020E0502030308020204" pitchFamily="34" charset="0"/>
                <a:cs typeface="Tahoma" panose="020B0604030504040204" pitchFamily="34" charset="0"/>
              </a:rPr>
              <a:t>berisi </a:t>
            </a:r>
            <a:r>
              <a:rPr lang="id-ID" altLang="id-ID" sz="3200" dirty="0">
                <a:solidFill>
                  <a:schemeClr val="tx1"/>
                </a:solidFill>
                <a:latin typeface="Maiandra GD" panose="020E0502030308020204" pitchFamily="34" charset="0"/>
                <a:cs typeface="Tahoma" panose="020B0604030504040204" pitchFamily="34" charset="0"/>
              </a:rPr>
              <a:t>jangka waktu penyimpanan atau retensi dari jenis-jenis arsip yang dihasilkan dari kegiatan atau </a:t>
            </a:r>
            <a:r>
              <a:rPr lang="id-ID" altLang="id-ID" sz="3200" dirty="0">
                <a:solidFill>
                  <a:srgbClr val="C00000"/>
                </a:solidFill>
                <a:effectLst>
                  <a:outerShdw blurRad="38100" dist="38100" dir="2700000" algn="tl">
                    <a:srgbClr val="000000">
                      <a:alpha val="43137"/>
                    </a:srgbClr>
                  </a:outerShdw>
                </a:effectLst>
                <a:latin typeface="Maiandra GD" panose="020E0502030308020204" pitchFamily="34" charset="0"/>
                <a:cs typeface="Tahoma" panose="020B0604030504040204" pitchFamily="34" charset="0"/>
              </a:rPr>
              <a:t>fungsi fasilitatif </a:t>
            </a:r>
            <a:r>
              <a:rPr lang="id-ID" altLang="id-ID" sz="3200" dirty="0">
                <a:solidFill>
                  <a:schemeClr val="tx1"/>
                </a:solidFill>
                <a:latin typeface="Maiandra GD" panose="020E0502030308020204" pitchFamily="34" charset="0"/>
                <a:cs typeface="Tahoma" panose="020B0604030504040204" pitchFamily="34" charset="0"/>
              </a:rPr>
              <a:t>antara lain </a:t>
            </a:r>
            <a:r>
              <a:rPr lang="id-ID" altLang="id-ID" sz="3200" dirty="0">
                <a:solidFill>
                  <a:srgbClr val="C00000"/>
                </a:solidFill>
                <a:latin typeface="Maiandra GD" panose="020E0502030308020204" pitchFamily="34" charset="0"/>
                <a:cs typeface="Tahoma" panose="020B0604030504040204" pitchFamily="34" charset="0"/>
              </a:rPr>
              <a:t>keuangan, kepegawaian, kehumasan, perlengkapan, dan </a:t>
            </a:r>
            <a:r>
              <a:rPr lang="id-ID" altLang="id-ID" sz="3200" dirty="0" smtClean="0">
                <a:solidFill>
                  <a:srgbClr val="C00000"/>
                </a:solidFill>
                <a:latin typeface="Maiandra GD" panose="020E0502030308020204" pitchFamily="34" charset="0"/>
                <a:cs typeface="Tahoma" panose="020B0604030504040204" pitchFamily="34" charset="0"/>
              </a:rPr>
              <a:t>ketatausahaan</a:t>
            </a:r>
            <a:endParaRPr lang="id-ID" altLang="id-ID" sz="3200" dirty="0">
              <a:solidFill>
                <a:srgbClr val="C00000"/>
              </a:solidFill>
              <a:latin typeface="Maiandra GD" panose="020E0502030308020204" pitchFamily="34" charset="0"/>
              <a:cs typeface="Tahoma" panose="020B0604030504040204" pitchFamily="34" charset="0"/>
            </a:endParaRPr>
          </a:p>
          <a:p>
            <a:pPr marL="719138" lvl="1" indent="-631825">
              <a:buClrTx/>
              <a:buSzPct val="100000"/>
              <a:buFont typeface="Wingdings" panose="05000000000000000000" pitchFamily="2" charset="2"/>
              <a:buChar char="q"/>
            </a:pPr>
            <a:endParaRPr lang="id-ID" altLang="id-ID" sz="3200" dirty="0">
              <a:solidFill>
                <a:schemeClr val="tx1"/>
              </a:solidFill>
              <a:latin typeface="Maiandra GD" panose="020E0502030308020204" pitchFamily="34" charset="0"/>
              <a:cs typeface="Tahoma" panose="020B0604030504040204" pitchFamily="34" charset="0"/>
            </a:endParaRPr>
          </a:p>
          <a:p>
            <a:pPr marL="719138" lvl="1" indent="-631825" algn="just">
              <a:buClrTx/>
              <a:buFont typeface="Wingdings" panose="05000000000000000000" pitchFamily="2" charset="2"/>
              <a:buChar char="q"/>
            </a:pPr>
            <a:r>
              <a:rPr lang="id-ID" altLang="id-ID" sz="3200" b="1" i="1" dirty="0">
                <a:solidFill>
                  <a:srgbClr val="C00000"/>
                </a:solidFill>
                <a:effectLst>
                  <a:outerShdw blurRad="38100" dist="38100" dir="2700000" algn="tl">
                    <a:srgbClr val="000000">
                      <a:alpha val="43137"/>
                    </a:srgbClr>
                  </a:outerShdw>
                </a:effectLst>
                <a:latin typeface="Maiandra GD" panose="020E0502030308020204" pitchFamily="34" charset="0"/>
                <a:cs typeface="Tahoma" panose="020B0604030504040204" pitchFamily="34" charset="0"/>
              </a:rPr>
              <a:t>JRA SUBSTANTIF </a:t>
            </a:r>
            <a:r>
              <a:rPr lang="id-ID" altLang="id-ID" sz="3200" b="1" i="1" dirty="0" smtClean="0">
                <a:solidFill>
                  <a:srgbClr val="C00000"/>
                </a:solidFill>
                <a:effectLst>
                  <a:outerShdw blurRad="38100" dist="38100" dir="2700000" algn="tl">
                    <a:srgbClr val="000000">
                      <a:alpha val="43137"/>
                    </a:srgbClr>
                  </a:outerShdw>
                </a:effectLst>
                <a:latin typeface="Maiandra GD" panose="020E0502030308020204" pitchFamily="34" charset="0"/>
                <a:cs typeface="Tahoma" panose="020B0604030504040204" pitchFamily="34" charset="0"/>
              </a:rPr>
              <a:t> </a:t>
            </a:r>
            <a:r>
              <a:rPr lang="id-ID" altLang="id-ID" sz="3200" dirty="0" smtClean="0">
                <a:solidFill>
                  <a:schemeClr val="tx1"/>
                </a:solidFill>
                <a:latin typeface="Maiandra GD" panose="020E0502030308020204" pitchFamily="34" charset="0"/>
                <a:cs typeface="Tahoma" panose="020B0604030504040204" pitchFamily="34" charset="0"/>
              </a:rPr>
              <a:t>berisi </a:t>
            </a:r>
            <a:r>
              <a:rPr lang="id-ID" altLang="id-ID" sz="3200" dirty="0">
                <a:solidFill>
                  <a:schemeClr val="tx1"/>
                </a:solidFill>
                <a:latin typeface="Maiandra GD" panose="020E0502030308020204" pitchFamily="34" charset="0"/>
                <a:cs typeface="Tahoma" panose="020B0604030504040204" pitchFamily="34" charset="0"/>
              </a:rPr>
              <a:t>jangka waktu penyimpanan atau retensi dari jenis-jenis arsip yang dihasilkan dari kegiatan atau </a:t>
            </a:r>
            <a:r>
              <a:rPr lang="id-ID" altLang="id-ID" sz="3200" dirty="0">
                <a:solidFill>
                  <a:srgbClr val="C00000"/>
                </a:solidFill>
                <a:latin typeface="Maiandra GD" panose="020E0502030308020204" pitchFamily="34" charset="0"/>
                <a:cs typeface="Tahoma" panose="020B0604030504040204" pitchFamily="34" charset="0"/>
              </a:rPr>
              <a:t>fungsi substantif setiap pencipta arsip sesuai dengan fungsi dan tugasnya</a:t>
            </a:r>
            <a:r>
              <a:rPr lang="id-ID" altLang="id-ID" sz="3200" dirty="0">
                <a:solidFill>
                  <a:schemeClr val="tx1"/>
                </a:solidFill>
                <a:latin typeface="Maiandra GD" panose="020E0502030308020204" pitchFamily="34" charset="0"/>
                <a:cs typeface="Tahoma" panose="020B060403050404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0"/>
            <a:ext cx="2343150" cy="1952625"/>
          </a:xfrm>
          <a:prstGeom prst="rect">
            <a:avLst/>
          </a:prstGeom>
        </p:spPr>
      </p:pic>
      <p:sp>
        <p:nvSpPr>
          <p:cNvPr id="10" name="Oval 9"/>
          <p:cNvSpPr/>
          <p:nvPr/>
        </p:nvSpPr>
        <p:spPr>
          <a:xfrm>
            <a:off x="1400175" y="4749854"/>
            <a:ext cx="2895600" cy="4660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9600" b="1" dirty="0" smtClean="0">
                <a:ln w="22225">
                  <a:solidFill>
                    <a:schemeClr val="accent2"/>
                  </a:solidFill>
                  <a:prstDash val="solid"/>
                </a:ln>
                <a:solidFill>
                  <a:srgbClr val="FF0000"/>
                </a:solidFill>
              </a:rPr>
              <a:t>JRA</a:t>
            </a:r>
          </a:p>
          <a:p>
            <a:pPr algn="ctr"/>
            <a:r>
              <a:rPr lang="id-ID" sz="4000" b="1" dirty="0" smtClean="0">
                <a:ln w="22225">
                  <a:solidFill>
                    <a:schemeClr val="accent2"/>
                  </a:solidFill>
                  <a:prstDash val="solid"/>
                </a:ln>
                <a:solidFill>
                  <a:srgbClr val="C00000"/>
                </a:solidFill>
              </a:rPr>
              <a:t>Terdiri dari</a:t>
            </a:r>
            <a:endParaRPr lang="id-ID" sz="1200" dirty="0">
              <a:solidFill>
                <a:srgbClr val="C00000"/>
              </a:solidFill>
            </a:endParaRPr>
          </a:p>
        </p:txBody>
      </p:sp>
      <p:sp>
        <p:nvSpPr>
          <p:cNvPr id="11" name="Striped Right Arrow 10"/>
          <p:cNvSpPr/>
          <p:nvPr/>
        </p:nvSpPr>
        <p:spPr>
          <a:xfrm>
            <a:off x="4495800" y="6546877"/>
            <a:ext cx="1295400" cy="1066800"/>
          </a:xfrm>
          <a:prstGeom prst="strip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1895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3072166"/>
              </p:ext>
            </p:extLst>
          </p:nvPr>
        </p:nvGraphicFramePr>
        <p:xfrm>
          <a:off x="685800" y="190500"/>
          <a:ext cx="13639800" cy="948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71" y="16329"/>
            <a:ext cx="3811486" cy="2536371"/>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71" y="8143875"/>
            <a:ext cx="2143125" cy="2143125"/>
          </a:xfrm>
          <a:prstGeom prst="rect">
            <a:avLst/>
          </a:prstGeom>
        </p:spPr>
      </p:pic>
      <p:sp>
        <p:nvSpPr>
          <p:cNvPr id="5" name="Freeform 7"/>
          <p:cNvSpPr/>
          <p:nvPr/>
        </p:nvSpPr>
        <p:spPr>
          <a:xfrm>
            <a:off x="13563600" y="255814"/>
            <a:ext cx="4343400" cy="3287486"/>
          </a:xfrm>
          <a:custGeom>
            <a:avLst/>
            <a:gdLst/>
            <a:ahLst/>
            <a:cxnLst/>
            <a:rect l="l" t="t" r="r" b="b"/>
            <a:pathLst>
              <a:path w="3289448" h="2057400">
                <a:moveTo>
                  <a:pt x="0" y="0"/>
                </a:moveTo>
                <a:lnTo>
                  <a:pt x="3289448" y="0"/>
                </a:lnTo>
                <a:lnTo>
                  <a:pt x="3289448" y="2057400"/>
                </a:lnTo>
                <a:lnTo>
                  <a:pt x="0" y="20574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225210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24618161"/>
              </p:ext>
            </p:extLst>
          </p:nvPr>
        </p:nvGraphicFramePr>
        <p:xfrm>
          <a:off x="762000" y="1257300"/>
          <a:ext cx="16840199" cy="8948928"/>
        </p:xfrm>
        <a:graphic>
          <a:graphicData uri="http://schemas.openxmlformats.org/drawingml/2006/table">
            <a:tbl>
              <a:tblPr firstRow="1" bandRow="1">
                <a:tableStyleId>{5C22544A-7EE6-4342-B048-85BDC9FD1C3A}</a:tableStyleId>
              </a:tblPr>
              <a:tblGrid>
                <a:gridCol w="676615"/>
                <a:gridCol w="3307896"/>
                <a:gridCol w="12855688"/>
              </a:tblGrid>
              <a:tr h="449580">
                <a:tc>
                  <a:txBody>
                    <a:bodyPr/>
                    <a:lstStyle/>
                    <a:p>
                      <a:pPr algn="ctr"/>
                      <a:r>
                        <a:rPr lang="id-ID" sz="2800" dirty="0" smtClean="0">
                          <a:solidFill>
                            <a:schemeClr val="tx1">
                              <a:lumMod val="95000"/>
                              <a:lumOff val="5000"/>
                            </a:schemeClr>
                          </a:solidFill>
                          <a:effectLst>
                            <a:outerShdw blurRad="38100" dist="38100" dir="2700000" algn="tl">
                              <a:srgbClr val="000000">
                                <a:alpha val="43137"/>
                              </a:srgbClr>
                            </a:outerShdw>
                          </a:effectLst>
                        </a:rPr>
                        <a:t>No </a:t>
                      </a:r>
                      <a:endParaRPr lang="id-ID" sz="2800" dirty="0">
                        <a:solidFill>
                          <a:schemeClr val="tx1">
                            <a:lumMod val="95000"/>
                            <a:lumOff val="5000"/>
                          </a:schemeClr>
                        </a:solidFill>
                        <a:effectLst>
                          <a:outerShdw blurRad="38100" dist="38100" dir="2700000" algn="tl">
                            <a:srgbClr val="000000">
                              <a:alpha val="43137"/>
                            </a:srgbClr>
                          </a:outerShdw>
                        </a:effectLst>
                      </a:endParaRPr>
                    </a:p>
                  </a:txBody>
                  <a:tcPr>
                    <a:solidFill>
                      <a:schemeClr val="accent6">
                        <a:lumMod val="60000"/>
                        <a:lumOff val="40000"/>
                      </a:schemeClr>
                    </a:solidFill>
                  </a:tcPr>
                </a:tc>
                <a:tc>
                  <a:txBody>
                    <a:bodyPr/>
                    <a:lstStyle/>
                    <a:p>
                      <a:pPr algn="ctr"/>
                      <a:r>
                        <a:rPr lang="id-ID" sz="2800" dirty="0" smtClean="0">
                          <a:solidFill>
                            <a:schemeClr val="tx1">
                              <a:lumMod val="95000"/>
                              <a:lumOff val="5000"/>
                            </a:schemeClr>
                          </a:solidFill>
                          <a:effectLst>
                            <a:outerShdw blurRad="38100" dist="38100" dir="2700000" algn="tl">
                              <a:srgbClr val="000000">
                                <a:alpha val="43137"/>
                              </a:srgbClr>
                            </a:outerShdw>
                          </a:effectLst>
                        </a:rPr>
                        <a:t>ISTILAH</a:t>
                      </a:r>
                      <a:endParaRPr lang="id-ID" sz="2800" dirty="0">
                        <a:solidFill>
                          <a:schemeClr val="tx1">
                            <a:lumMod val="95000"/>
                            <a:lumOff val="5000"/>
                          </a:schemeClr>
                        </a:solidFill>
                        <a:effectLst>
                          <a:outerShdw blurRad="38100" dist="38100" dir="2700000" algn="tl">
                            <a:srgbClr val="000000">
                              <a:alpha val="43137"/>
                            </a:srgbClr>
                          </a:outerShdw>
                        </a:effectLst>
                      </a:endParaRPr>
                    </a:p>
                  </a:txBody>
                  <a:tcPr>
                    <a:solidFill>
                      <a:schemeClr val="accent6">
                        <a:lumMod val="60000"/>
                        <a:lumOff val="40000"/>
                      </a:schemeClr>
                    </a:solidFill>
                  </a:tcPr>
                </a:tc>
                <a:tc>
                  <a:txBody>
                    <a:bodyPr/>
                    <a:lstStyle/>
                    <a:p>
                      <a:pPr algn="ctr"/>
                      <a:r>
                        <a:rPr lang="id-ID" sz="2800" dirty="0" smtClean="0">
                          <a:solidFill>
                            <a:schemeClr val="tx1">
                              <a:lumMod val="95000"/>
                              <a:lumOff val="5000"/>
                            </a:schemeClr>
                          </a:solidFill>
                          <a:effectLst>
                            <a:outerShdw blurRad="38100" dist="38100" dir="2700000" algn="tl">
                              <a:srgbClr val="000000">
                                <a:alpha val="43137"/>
                              </a:srgbClr>
                            </a:outerShdw>
                          </a:effectLst>
                        </a:rPr>
                        <a:t>ARTINYA</a:t>
                      </a:r>
                      <a:endParaRPr lang="id-ID" sz="2800" dirty="0">
                        <a:solidFill>
                          <a:schemeClr val="tx1">
                            <a:lumMod val="95000"/>
                            <a:lumOff val="5000"/>
                          </a:schemeClr>
                        </a:solidFill>
                        <a:effectLst>
                          <a:outerShdw blurRad="38100" dist="38100" dir="2700000" algn="tl">
                            <a:srgbClr val="000000">
                              <a:alpha val="43137"/>
                            </a:srgbClr>
                          </a:outerShdw>
                        </a:effectLst>
                      </a:endParaRPr>
                    </a:p>
                  </a:txBody>
                  <a:tcPr>
                    <a:solidFill>
                      <a:schemeClr val="accent6">
                        <a:lumMod val="60000"/>
                        <a:lumOff val="40000"/>
                      </a:schemeClr>
                    </a:solidFill>
                  </a:tcPr>
                </a:tc>
              </a:tr>
              <a:tr h="449580">
                <a:tc>
                  <a:txBody>
                    <a:bodyPr/>
                    <a:lstStyle/>
                    <a:p>
                      <a:pPr algn="ctr"/>
                      <a:r>
                        <a:rPr lang="id-ID" sz="2400" b="1" dirty="0" smtClean="0">
                          <a:solidFill>
                            <a:schemeClr val="tx1"/>
                          </a:solidFill>
                          <a:latin typeface="Arial" panose="020B0604020202020204" pitchFamily="34" charset="0"/>
                          <a:cs typeface="Arial" panose="020B0604020202020204" pitchFamily="34" charset="0"/>
                        </a:rPr>
                        <a:t>1</a:t>
                      </a:r>
                      <a:endParaRPr lang="id-ID" sz="2400" b="1" dirty="0">
                        <a:solidFill>
                          <a:schemeClr val="tx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b="1" dirty="0" smtClean="0">
                          <a:solidFill>
                            <a:schemeClr val="tx1"/>
                          </a:solidFill>
                          <a:latin typeface="Arial" panose="020B0604020202020204" pitchFamily="34" charset="0"/>
                          <a:cs typeface="Arial" panose="020B0604020202020204" pitchFamily="34" charset="0"/>
                        </a:rPr>
                        <a:t>Arsip </a:t>
                      </a:r>
                      <a:endParaRPr lang="id-ID" sz="2400" b="1" dirty="0">
                        <a:solidFill>
                          <a:schemeClr val="tx1"/>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d-ID" sz="2400" kern="1200" dirty="0" smtClean="0">
                          <a:solidFill>
                            <a:schemeClr val="tx1"/>
                          </a:solidFill>
                          <a:effectLst/>
                          <a:latin typeface="Arial" panose="020B0604020202020204" pitchFamily="34" charset="0"/>
                          <a:ea typeface="+mn-ea"/>
                          <a:cs typeface="Arial" panose="020B0604020202020204" pitchFamily="34" charset="0"/>
                        </a:rPr>
                        <a:t>Rekaman kegiatan atau peristiwa dalam berbagai bentuk dan media yang sesuai dengan perkembangan teknologi informasi dan komunikasi yang diterima oleh lembaga negara, pemerintah daerah, lembaga pendidikan, perusahaan, organisasi politik, organisasi kemasyarakatan, dan perorangan dalam pelaksanaan kehidupan bermasyarakat, berbangsa dan bernegara.</a:t>
                      </a:r>
                    </a:p>
                  </a:txBody>
                  <a:tcPr>
                    <a:solidFill>
                      <a:schemeClr val="bg2">
                        <a:lumMod val="75000"/>
                      </a:schemeClr>
                    </a:solidFill>
                  </a:tcPr>
                </a:tc>
              </a:tr>
              <a:tr h="449580">
                <a:tc>
                  <a:txBody>
                    <a:bodyPr/>
                    <a:lstStyle/>
                    <a:p>
                      <a:pPr algn="ctr"/>
                      <a:r>
                        <a:rPr lang="id-ID" sz="2400" b="1" dirty="0" smtClean="0">
                          <a:solidFill>
                            <a:srgbClr val="002060"/>
                          </a:solidFill>
                          <a:latin typeface="Arial" panose="020B0604020202020204" pitchFamily="34" charset="0"/>
                          <a:cs typeface="Arial" panose="020B0604020202020204" pitchFamily="34" charset="0"/>
                        </a:rPr>
                        <a:t>2</a:t>
                      </a:r>
                      <a:endParaRPr lang="id-ID" sz="2400" b="1" dirty="0">
                        <a:solidFill>
                          <a:srgbClr val="002060"/>
                        </a:solidFill>
                        <a:latin typeface="Arial" panose="020B0604020202020204" pitchFamily="34" charset="0"/>
                        <a:cs typeface="Arial" panose="020B0604020202020204" pitchFamily="34" charset="0"/>
                      </a:endParaRPr>
                    </a:p>
                  </a:txBody>
                  <a:tcPr/>
                </a:tc>
                <a:tc>
                  <a:txBody>
                    <a:bodyPr/>
                    <a:lstStyle/>
                    <a:p>
                      <a:r>
                        <a:rPr lang="id-ID" sz="2400" b="1" kern="1200" dirty="0" smtClean="0">
                          <a:solidFill>
                            <a:srgbClr val="002060"/>
                          </a:solidFill>
                          <a:effectLst/>
                          <a:latin typeface="Arial" panose="020B0604020202020204" pitchFamily="34" charset="0"/>
                          <a:ea typeface="+mn-ea"/>
                          <a:cs typeface="Arial" panose="020B0604020202020204" pitchFamily="34" charset="0"/>
                        </a:rPr>
                        <a:t>Klasifikasi Arsip</a:t>
                      </a:r>
                      <a:endParaRPr lang="id-ID" sz="2400" b="1" dirty="0">
                        <a:solidFill>
                          <a:srgbClr val="002060"/>
                        </a:solidFill>
                        <a:latin typeface="Arial" panose="020B0604020202020204" pitchFamily="34" charset="0"/>
                        <a:cs typeface="Arial" panose="020B0604020202020204" pitchFamily="34" charset="0"/>
                      </a:endParaRPr>
                    </a:p>
                  </a:txBody>
                  <a:tcPr/>
                </a:tc>
                <a:tc>
                  <a:txBody>
                    <a:bodyPr/>
                    <a:lstStyle/>
                    <a:p>
                      <a:pPr lvl="0" algn="just"/>
                      <a:r>
                        <a:rPr lang="id-ID" sz="2400" kern="1200" dirty="0" smtClean="0">
                          <a:solidFill>
                            <a:schemeClr val="tx1"/>
                          </a:solidFill>
                          <a:effectLst/>
                          <a:latin typeface="Arial" panose="020B0604020202020204" pitchFamily="34" charset="0"/>
                          <a:ea typeface="+mn-ea"/>
                          <a:cs typeface="Arial" panose="020B0604020202020204" pitchFamily="34" charset="0"/>
                        </a:rPr>
                        <a:t>Pola pengaturan arsip secara berjenjang dari hasil pelaksanaan fungsi dan tugas instansi menjadi beberapa kategori unit informasi kearsipan</a:t>
                      </a:r>
                    </a:p>
                  </a:txBody>
                  <a:tcPr/>
                </a:tc>
              </a:tr>
              <a:tr h="449580">
                <a:tc>
                  <a:txBody>
                    <a:bodyPr/>
                    <a:lstStyle/>
                    <a:p>
                      <a:pPr algn="ctr"/>
                      <a:r>
                        <a:rPr lang="id-ID" sz="2400" b="1" dirty="0" smtClean="0">
                          <a:solidFill>
                            <a:srgbClr val="002060"/>
                          </a:solidFill>
                          <a:latin typeface="Arial" panose="020B0604020202020204" pitchFamily="34" charset="0"/>
                          <a:cs typeface="Arial" panose="020B0604020202020204" pitchFamily="34" charset="0"/>
                        </a:rPr>
                        <a:t>3</a:t>
                      </a:r>
                      <a:endParaRPr lang="id-ID" sz="2400" b="1" dirty="0">
                        <a:solidFill>
                          <a:srgbClr val="00206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b="1" kern="1200" dirty="0" smtClean="0">
                          <a:solidFill>
                            <a:srgbClr val="002060"/>
                          </a:solidFill>
                          <a:effectLst/>
                          <a:latin typeface="Arial" panose="020B0604020202020204" pitchFamily="34" charset="0"/>
                          <a:ea typeface="+mn-ea"/>
                          <a:cs typeface="Arial" panose="020B0604020202020204" pitchFamily="34" charset="0"/>
                        </a:rPr>
                        <a:t>Klasifikasi Keamanan Arsip </a:t>
                      </a:r>
                      <a:endParaRPr lang="id-ID" sz="2400" b="1" dirty="0">
                        <a:solidFill>
                          <a:srgbClr val="00206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lvl="0" algn="just"/>
                      <a:r>
                        <a:rPr lang="id-ID" sz="2400" kern="1200" dirty="0" smtClean="0">
                          <a:solidFill>
                            <a:schemeClr val="tx1"/>
                          </a:solidFill>
                          <a:effectLst/>
                          <a:latin typeface="Arial" panose="020B0604020202020204" pitchFamily="34" charset="0"/>
                          <a:ea typeface="+mn-ea"/>
                          <a:cs typeface="Arial" panose="020B0604020202020204" pitchFamily="34" charset="0"/>
                        </a:rPr>
                        <a:t>Kategori kerahasiaan informasi arsip berdasarkan pada tingkat keseriusan dampak yang ditimbulkannya terhadap kepentingan dan keamanan negara, masyarakat dan perorangan</a:t>
                      </a:r>
                    </a:p>
                  </a:txBody>
                  <a:tcPr>
                    <a:solidFill>
                      <a:schemeClr val="bg2">
                        <a:lumMod val="75000"/>
                      </a:schemeClr>
                    </a:solidFill>
                  </a:tcPr>
                </a:tc>
              </a:tr>
              <a:tr h="449580">
                <a:tc>
                  <a:txBody>
                    <a:bodyPr/>
                    <a:lstStyle/>
                    <a:p>
                      <a:pPr algn="ctr"/>
                      <a:r>
                        <a:rPr lang="id-ID" sz="2400" b="1" dirty="0" smtClean="0">
                          <a:solidFill>
                            <a:srgbClr val="002060"/>
                          </a:solidFill>
                          <a:latin typeface="Arial" panose="020B0604020202020204" pitchFamily="34" charset="0"/>
                          <a:cs typeface="Arial" panose="020B0604020202020204" pitchFamily="34" charset="0"/>
                        </a:rPr>
                        <a:t>4</a:t>
                      </a:r>
                      <a:endParaRPr lang="id-ID" sz="2400" b="1" dirty="0">
                        <a:solidFill>
                          <a:srgbClr val="002060"/>
                        </a:solidFill>
                        <a:latin typeface="Arial" panose="020B0604020202020204" pitchFamily="34" charset="0"/>
                        <a:cs typeface="Arial" panose="020B0604020202020204" pitchFamily="34" charset="0"/>
                      </a:endParaRPr>
                    </a:p>
                  </a:txBody>
                  <a:tcPr/>
                </a:tc>
                <a:tc>
                  <a:txBody>
                    <a:bodyPr/>
                    <a:lstStyle/>
                    <a:p>
                      <a:r>
                        <a:rPr lang="id-ID" sz="24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Akses arsip </a:t>
                      </a:r>
                      <a:endParaRPr lang="id-ID" sz="2400" b="1" dirty="0">
                        <a:solidFill>
                          <a:srgbClr val="002060"/>
                        </a:solidFill>
                        <a:latin typeface="Arial" panose="020B0604020202020204" pitchFamily="34" charset="0"/>
                        <a:cs typeface="Arial" panose="020B0604020202020204" pitchFamily="34" charset="0"/>
                      </a:endParaRPr>
                    </a:p>
                  </a:txBody>
                  <a:tcPr/>
                </a:tc>
                <a:tc>
                  <a:txBody>
                    <a:bodyPr/>
                    <a:lstStyle/>
                    <a:p>
                      <a:pPr marL="0" lvl="0" indent="0" algn="just">
                        <a:lnSpc>
                          <a:spcPct val="115000"/>
                        </a:lnSpc>
                        <a:spcAft>
                          <a:spcPts val="0"/>
                        </a:spcAft>
                        <a:buFont typeface="+mj-lt"/>
                        <a:buNone/>
                      </a:pPr>
                      <a:r>
                        <a:rPr lang="id-ID"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KETERSEDIAAN arsip sebagai hasil dari kewenangan hukum dan otorisasi legal serta keberadaan sarana bantu untuk mempermudah penemuan dan pemanfaatan arsip</a:t>
                      </a:r>
                    </a:p>
                  </a:txBody>
                  <a:tcPr/>
                </a:tc>
              </a:tr>
              <a:tr h="525780">
                <a:tc>
                  <a:txBody>
                    <a:bodyPr/>
                    <a:lstStyle/>
                    <a:p>
                      <a:pPr algn="ctr"/>
                      <a:endParaRPr lang="id-ID" sz="2400" b="1" dirty="0" smtClean="0">
                        <a:solidFill>
                          <a:srgbClr val="002060"/>
                        </a:solidFill>
                        <a:latin typeface="Arial" panose="020B0604020202020204" pitchFamily="34" charset="0"/>
                        <a:cs typeface="Arial" panose="020B0604020202020204" pitchFamily="34" charset="0"/>
                      </a:endParaRPr>
                    </a:p>
                    <a:p>
                      <a:pPr algn="ctr"/>
                      <a:r>
                        <a:rPr lang="id-ID" sz="2400" b="1" dirty="0" smtClean="0">
                          <a:solidFill>
                            <a:srgbClr val="002060"/>
                          </a:solidFill>
                          <a:latin typeface="Arial" panose="020B0604020202020204" pitchFamily="34" charset="0"/>
                          <a:cs typeface="Arial" panose="020B0604020202020204" pitchFamily="34" charset="0"/>
                        </a:rPr>
                        <a:t>5</a:t>
                      </a:r>
                      <a:endParaRPr lang="id-ID" sz="2400" b="1" dirty="0">
                        <a:solidFill>
                          <a:srgbClr val="00206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endParaRPr lang="id-ID" sz="24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id-ID" sz="24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Jadwal Retensi Arsip (JRA) </a:t>
                      </a:r>
                      <a:endParaRPr lang="id-ID" sz="2400" b="1" dirty="0">
                        <a:solidFill>
                          <a:srgbClr val="00206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algn="just"/>
                      <a:r>
                        <a:rPr lang="id-ID" sz="24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Daftar yang berisi sekurang2nya jangka waktu penyimpanan atau retensi, jenis arsip, dan keterangan yang berisi rekomendasi tentang penetapan suatu jenis arsip dimusnahkan, dinilai kembali, atau dipermanenkan yang dipergunakan sebagai pedoman penyusutan dan penyelamatan arsip</a:t>
                      </a:r>
                      <a:endParaRPr lang="id-ID" sz="2400" dirty="0">
                        <a:solidFill>
                          <a:schemeClr val="tx1"/>
                        </a:solidFill>
                        <a:latin typeface="Arial" panose="020B0604020202020204" pitchFamily="34" charset="0"/>
                        <a:cs typeface="Arial" panose="020B0604020202020204" pitchFamily="34" charset="0"/>
                      </a:endParaRPr>
                    </a:p>
                  </a:txBody>
                  <a:tcPr>
                    <a:solidFill>
                      <a:schemeClr val="bg2">
                        <a:lumMod val="75000"/>
                      </a:schemeClr>
                    </a:solidFill>
                  </a:tcPr>
                </a:tc>
              </a:tr>
              <a:tr h="449580">
                <a:tc>
                  <a:txBody>
                    <a:bodyPr/>
                    <a:lstStyle/>
                    <a:p>
                      <a:pPr algn="ctr"/>
                      <a:r>
                        <a:rPr lang="id-ID" sz="2400" b="1" dirty="0" smtClean="0">
                          <a:solidFill>
                            <a:schemeClr val="tx1"/>
                          </a:solidFill>
                          <a:latin typeface="Arial" panose="020B0604020202020204" pitchFamily="34" charset="0"/>
                          <a:cs typeface="Arial" panose="020B0604020202020204" pitchFamily="34" charset="0"/>
                        </a:rPr>
                        <a:t>6</a:t>
                      </a:r>
                      <a:endParaRPr lang="id-ID" sz="2400" b="1" dirty="0">
                        <a:solidFill>
                          <a:schemeClr val="tx1"/>
                        </a:solidFill>
                        <a:latin typeface="Arial" panose="020B0604020202020204" pitchFamily="34" charset="0"/>
                        <a:cs typeface="Arial" panose="020B0604020202020204" pitchFamily="34" charset="0"/>
                      </a:endParaRPr>
                    </a:p>
                  </a:txBody>
                  <a:tcPr/>
                </a:tc>
                <a:tc>
                  <a:txBody>
                    <a:bodyPr/>
                    <a:lstStyle/>
                    <a:p>
                      <a:r>
                        <a:rPr lang="id-ID" sz="2400" b="1" kern="1200" dirty="0" smtClean="0">
                          <a:solidFill>
                            <a:schemeClr val="tx1"/>
                          </a:solidFill>
                          <a:effectLst/>
                          <a:latin typeface="Arial" panose="020B0604020202020204" pitchFamily="34" charset="0"/>
                          <a:ea typeface="+mn-ea"/>
                          <a:cs typeface="Arial" panose="020B0604020202020204" pitchFamily="34" charset="0"/>
                        </a:rPr>
                        <a:t>Instrumen Pengelolaan Arsip Dinamis </a:t>
                      </a:r>
                      <a:endParaRPr lang="id-ID" sz="2400" b="1" dirty="0">
                        <a:solidFill>
                          <a:schemeClr val="tx1"/>
                        </a:solidFill>
                        <a:latin typeface="Arial" panose="020B0604020202020204" pitchFamily="34" charset="0"/>
                        <a:cs typeface="Arial" panose="020B0604020202020204" pitchFamily="34" charset="0"/>
                      </a:endParaRPr>
                    </a:p>
                  </a:txBody>
                  <a:tcPr/>
                </a:tc>
                <a:tc>
                  <a:txBody>
                    <a:bodyPr/>
                    <a:lstStyle/>
                    <a:p>
                      <a:pPr algn="just"/>
                      <a:r>
                        <a:rPr lang="id-ID" sz="2400" kern="1200" dirty="0" smtClean="0">
                          <a:solidFill>
                            <a:schemeClr val="tx1"/>
                          </a:solidFill>
                          <a:effectLst/>
                          <a:latin typeface="Arial" panose="020B0604020202020204" pitchFamily="34" charset="0"/>
                          <a:ea typeface="+mn-ea"/>
                          <a:cs typeface="Arial" panose="020B0604020202020204" pitchFamily="34" charset="0"/>
                        </a:rPr>
                        <a:t>Alat yang digunakan dalam proses penciptaan, penggunaan dan pemeliharaan, serta penyusutan arsip dinamis agar dapat dikendalikan secara efisien, efektif, dan sistematis</a:t>
                      </a:r>
                      <a:endParaRPr lang="id-ID" sz="2400" dirty="0">
                        <a:solidFill>
                          <a:schemeClr val="tx1"/>
                        </a:solidFill>
                        <a:latin typeface="Arial" panose="020B0604020202020204" pitchFamily="34" charset="0"/>
                        <a:cs typeface="Arial" panose="020B0604020202020204" pitchFamily="34" charset="0"/>
                      </a:endParaRPr>
                    </a:p>
                  </a:txBody>
                  <a:tcPr/>
                </a:tc>
              </a:tr>
              <a:tr h="449580">
                <a:tc>
                  <a:txBody>
                    <a:bodyPr/>
                    <a:lstStyle/>
                    <a:p>
                      <a:pPr algn="ctr"/>
                      <a:endParaRPr lang="id-ID" sz="2400" b="1" dirty="0" smtClean="0">
                        <a:solidFill>
                          <a:srgbClr val="002060"/>
                        </a:solidFill>
                        <a:latin typeface="Arial" panose="020B0604020202020204" pitchFamily="34" charset="0"/>
                        <a:cs typeface="Arial" panose="020B0604020202020204" pitchFamily="34" charset="0"/>
                      </a:endParaRPr>
                    </a:p>
                    <a:p>
                      <a:pPr algn="ctr"/>
                      <a:r>
                        <a:rPr lang="id-ID" sz="2400" b="1" dirty="0" smtClean="0">
                          <a:solidFill>
                            <a:srgbClr val="002060"/>
                          </a:solidFill>
                          <a:latin typeface="Arial" panose="020B0604020202020204" pitchFamily="34" charset="0"/>
                          <a:cs typeface="Arial" panose="020B0604020202020204" pitchFamily="34" charset="0"/>
                        </a:rPr>
                        <a:t>8</a:t>
                      </a:r>
                      <a:endParaRPr lang="id-ID" sz="2400" b="1" dirty="0">
                        <a:solidFill>
                          <a:srgbClr val="00206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endParaRPr lang="id-ID" sz="2400" b="1" dirty="0" smtClean="0">
                        <a:solidFill>
                          <a:srgbClr val="002060"/>
                        </a:solidFill>
                        <a:latin typeface="Arial" panose="020B0604020202020204" pitchFamily="34" charset="0"/>
                        <a:cs typeface="Arial" panose="020B0604020202020204" pitchFamily="34" charset="0"/>
                      </a:endParaRPr>
                    </a:p>
                    <a:p>
                      <a:r>
                        <a:rPr lang="id-ID" sz="2400" b="1" dirty="0" smtClean="0">
                          <a:solidFill>
                            <a:srgbClr val="002060"/>
                          </a:solidFill>
                          <a:latin typeface="Arial" panose="020B0604020202020204" pitchFamily="34" charset="0"/>
                          <a:cs typeface="Arial" panose="020B0604020202020204" pitchFamily="34" charset="0"/>
                        </a:rPr>
                        <a:t>Tata</a:t>
                      </a:r>
                      <a:r>
                        <a:rPr lang="id-ID" sz="2400" b="1" baseline="0" dirty="0" smtClean="0">
                          <a:solidFill>
                            <a:srgbClr val="002060"/>
                          </a:solidFill>
                          <a:latin typeface="Arial" panose="020B0604020202020204" pitchFamily="34" charset="0"/>
                          <a:cs typeface="Arial" panose="020B0604020202020204" pitchFamily="34" charset="0"/>
                        </a:rPr>
                        <a:t> Naskah Dinas</a:t>
                      </a:r>
                      <a:endParaRPr lang="id-ID" sz="2400" b="1" dirty="0">
                        <a:solidFill>
                          <a:srgbClr val="002060"/>
                        </a:solidFill>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d-ID" sz="2400" kern="0" dirty="0" smtClean="0">
                          <a:solidFill>
                            <a:schemeClr val="tx1"/>
                          </a:solidFill>
                          <a:latin typeface="Arial" panose="020B0604020202020204" pitchFamily="34" charset="0"/>
                          <a:cs typeface="Arial" panose="020B0604020202020204" pitchFamily="34" charset="0"/>
                        </a:rPr>
                        <a:t>Pengelolaan informasi tertulis yg meliputi pengaturan jenis, format, penyiapan, pengamanan, pengabsahan, distribusi &amp; penyimpanan naskah dinas serta media yang digunakan dlm komunikasi kedinasan</a:t>
                      </a:r>
                    </a:p>
                  </a:txBody>
                  <a:tcPr>
                    <a:solidFill>
                      <a:schemeClr val="bg2">
                        <a:lumMod val="75000"/>
                      </a:schemeClr>
                    </a:solidFill>
                  </a:tcPr>
                </a:tc>
              </a:tr>
            </a:tbl>
          </a:graphicData>
        </a:graphic>
      </p:graphicFrame>
      <p:sp>
        <p:nvSpPr>
          <p:cNvPr id="7" name="Rectangle 6"/>
          <p:cNvSpPr/>
          <p:nvPr/>
        </p:nvSpPr>
        <p:spPr>
          <a:xfrm>
            <a:off x="3733800" y="-119948"/>
            <a:ext cx="9372600" cy="1148648"/>
          </a:xfrm>
          <a:prstGeom prst="rect">
            <a:avLst/>
          </a:prstGeom>
        </p:spPr>
        <p:txBody>
          <a:bodyPr wrap="square">
            <a:spAutoFit/>
          </a:bodyPr>
          <a:lstStyle/>
          <a:p>
            <a:pPr algn="ctr">
              <a:lnSpc>
                <a:spcPts val="9719"/>
              </a:lnSpc>
            </a:pPr>
            <a:r>
              <a:rPr lang="id-ID" sz="4400" dirty="0" smtClean="0">
                <a:solidFill>
                  <a:srgbClr val="002060"/>
                </a:solidFill>
                <a:effectLst>
                  <a:outerShdw blurRad="38100" dist="38100" dir="2700000" algn="tl">
                    <a:srgbClr val="000000">
                      <a:alpha val="43137"/>
                    </a:srgbClr>
                  </a:outerShdw>
                </a:effectLst>
                <a:latin typeface="Berlin Sans FB Demi" panose="020E0802020502020306" pitchFamily="34" charset="0"/>
              </a:rPr>
              <a:t>PENGERTIAN</a:t>
            </a:r>
            <a:endParaRPr lang="en-US" dirty="0">
              <a:solidFill>
                <a:srgbClr val="002060"/>
              </a:solidFill>
              <a:effectLst>
                <a:outerShdw blurRad="38100" dist="38100" dir="2700000" algn="tl">
                  <a:srgbClr val="000000">
                    <a:alpha val="43137"/>
                  </a:srgbClr>
                </a:outerShdw>
              </a:effectLst>
              <a:latin typeface="Berlin Sans FB Demi" panose="020E0802020502020306" pitchFamily="34" charset="0"/>
            </a:endParaRPr>
          </a:p>
        </p:txBody>
      </p:sp>
      <p:sp>
        <p:nvSpPr>
          <p:cNvPr id="2" name="Oval 1"/>
          <p:cNvSpPr/>
          <p:nvPr/>
        </p:nvSpPr>
        <p:spPr>
          <a:xfrm>
            <a:off x="838200" y="3467100"/>
            <a:ext cx="3733800" cy="838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8" name="Oval 7"/>
          <p:cNvSpPr/>
          <p:nvPr/>
        </p:nvSpPr>
        <p:spPr>
          <a:xfrm>
            <a:off x="685800" y="4305300"/>
            <a:ext cx="3733800" cy="17526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9" name="Oval 8"/>
          <p:cNvSpPr/>
          <p:nvPr/>
        </p:nvSpPr>
        <p:spPr>
          <a:xfrm>
            <a:off x="762000" y="6438900"/>
            <a:ext cx="3733800" cy="9906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10" name="Oval 9"/>
          <p:cNvSpPr/>
          <p:nvPr/>
        </p:nvSpPr>
        <p:spPr>
          <a:xfrm>
            <a:off x="783771" y="9182100"/>
            <a:ext cx="3733800" cy="9906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13" y="180927"/>
            <a:ext cx="956911" cy="956911"/>
          </a:xfrm>
          <a:prstGeom prst="rect">
            <a:avLst/>
          </a:prstGeom>
        </p:spPr>
      </p:pic>
      <p:sp>
        <p:nvSpPr>
          <p:cNvPr id="12" name="Rectangle 11"/>
          <p:cNvSpPr/>
          <p:nvPr/>
        </p:nvSpPr>
        <p:spPr>
          <a:xfrm>
            <a:off x="16952021" y="9282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273915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2971800" y="2400300"/>
            <a:ext cx="13944600" cy="6477000"/>
          </a:xfrm>
        </p:spPr>
        <p:txBody>
          <a:bodyPr>
            <a:noAutofit/>
          </a:bodyPr>
          <a:lstStyle/>
          <a:p>
            <a:pPr marL="771525" indent="-771525">
              <a:buSzPct val="100000"/>
              <a:buFont typeface="Arial" panose="020B0604020202020204" pitchFamily="34" charset="0"/>
              <a:buAutoNum type="alphaLcPeriod"/>
            </a:pPr>
            <a:r>
              <a:rPr lang="en-US" altLang="id-ID" dirty="0" err="1">
                <a:latin typeface="Arial Rounded MT Bold" panose="020F0704030504030204" pitchFamily="34" charset="0"/>
                <a:cs typeface="Tahoma" panose="020B0604030504040204" pitchFamily="34" charset="0"/>
              </a:rPr>
              <a:t>Jenis</a:t>
            </a:r>
            <a:r>
              <a:rPr lang="en-US" altLang="id-ID" dirty="0">
                <a:latin typeface="Arial Rounded MT Bold" panose="020F0704030504030204" pitchFamily="34" charset="0"/>
                <a:cs typeface="Tahoma" panose="020B0604030504040204" pitchFamily="34" charset="0"/>
              </a:rPr>
              <a:t>/series </a:t>
            </a:r>
            <a:r>
              <a:rPr lang="en-US" altLang="id-ID" dirty="0" err="1">
                <a:latin typeface="Arial Rounded MT Bold" panose="020F0704030504030204" pitchFamily="34" charset="0"/>
                <a:cs typeface="Tahoma" panose="020B0604030504040204" pitchFamily="34" charset="0"/>
              </a:rPr>
              <a:t>arsip</a:t>
            </a:r>
            <a:endParaRPr lang="en-US" altLang="id-ID" dirty="0">
              <a:latin typeface="Arial Rounded MT Bold" panose="020F0704030504030204" pitchFamily="34" charset="0"/>
              <a:cs typeface="Tahoma" panose="020B0604030504040204" pitchFamily="34" charset="0"/>
            </a:endParaRPr>
          </a:p>
          <a:p>
            <a:pPr marL="771525" indent="-771525">
              <a:buSzPct val="100000"/>
              <a:buFont typeface="Arial" panose="020B0604020202020204" pitchFamily="34" charset="0"/>
              <a:buAutoNum type="alphaLcPeriod"/>
            </a:pPr>
            <a:r>
              <a:rPr lang="en-US" altLang="id-ID" dirty="0" err="1">
                <a:latin typeface="Arial Rounded MT Bold" panose="020F0704030504030204" pitchFamily="34" charset="0"/>
                <a:cs typeface="Tahoma" panose="020B0604030504040204" pitchFamily="34" charset="0"/>
              </a:rPr>
              <a:t>Jangka</a:t>
            </a:r>
            <a:r>
              <a:rPr lang="en-US" altLang="id-ID" dirty="0">
                <a:latin typeface="Arial Rounded MT Bold" panose="020F0704030504030204" pitchFamily="34" charset="0"/>
                <a:cs typeface="Tahoma" panose="020B0604030504040204" pitchFamily="34" charset="0"/>
              </a:rPr>
              <a:t> </a:t>
            </a:r>
            <a:r>
              <a:rPr lang="en-US" altLang="id-ID" dirty="0" err="1" smtClean="0">
                <a:latin typeface="Arial Rounded MT Bold" panose="020F0704030504030204" pitchFamily="34" charset="0"/>
                <a:cs typeface="Tahoma" panose="020B0604030504040204" pitchFamily="34" charset="0"/>
              </a:rPr>
              <a:t>Waktu</a:t>
            </a:r>
            <a:r>
              <a:rPr lang="en-US" altLang="id-ID" dirty="0" smtClean="0">
                <a:latin typeface="Arial Rounded MT Bold" panose="020F0704030504030204" pitchFamily="34" charset="0"/>
                <a:cs typeface="Tahoma" panose="020B0604030504040204" pitchFamily="34" charset="0"/>
              </a:rPr>
              <a:t> </a:t>
            </a:r>
            <a:r>
              <a:rPr lang="en-US" altLang="id-ID" dirty="0" err="1" smtClean="0">
                <a:latin typeface="Arial Rounded MT Bold" panose="020F0704030504030204" pitchFamily="34" charset="0"/>
                <a:cs typeface="Tahoma" panose="020B0604030504040204" pitchFamily="34" charset="0"/>
              </a:rPr>
              <a:t>Penyimpanan</a:t>
            </a:r>
            <a:r>
              <a:rPr lang="en-US" altLang="id-ID" dirty="0" smtClean="0">
                <a:latin typeface="Arial Rounded MT Bold" panose="020F0704030504030204" pitchFamily="34" charset="0"/>
                <a:cs typeface="Tahoma" panose="020B0604030504040204" pitchFamily="34" charset="0"/>
              </a:rPr>
              <a:t> (</a:t>
            </a:r>
            <a:r>
              <a:rPr lang="en-US" altLang="id-ID" dirty="0" err="1">
                <a:latin typeface="Arial Rounded MT Bold" panose="020F0704030504030204" pitchFamily="34" charset="0"/>
                <a:cs typeface="Tahoma" panose="020B0604030504040204" pitchFamily="34" charset="0"/>
              </a:rPr>
              <a:t>retensi</a:t>
            </a:r>
            <a:r>
              <a:rPr lang="en-US" altLang="id-ID" dirty="0">
                <a:latin typeface="Arial Rounded MT Bold" panose="020F0704030504030204" pitchFamily="34" charset="0"/>
                <a:cs typeface="Tahoma" panose="020B0604030504040204" pitchFamily="34" charset="0"/>
              </a:rPr>
              <a:t>) </a:t>
            </a:r>
            <a:endParaRPr lang="id-ID" altLang="id-ID" dirty="0">
              <a:latin typeface="Arial Rounded MT Bold" panose="020F0704030504030204" pitchFamily="34" charset="0"/>
              <a:cs typeface="Tahoma" panose="020B0604030504040204" pitchFamily="34" charset="0"/>
            </a:endParaRPr>
          </a:p>
          <a:p>
            <a:pPr marL="1371600" lvl="1" indent="-566738"/>
            <a:r>
              <a:rPr lang="en-US" altLang="id-ID" sz="3200" b="1" dirty="0" err="1" smtClean="0">
                <a:latin typeface="Arial Rounded MT Bold" panose="020F0704030504030204" pitchFamily="34" charset="0"/>
                <a:cs typeface="Tahoma" panose="020B0604030504040204" pitchFamily="34" charset="0"/>
              </a:rPr>
              <a:t>Retensi</a:t>
            </a:r>
            <a:r>
              <a:rPr lang="en-US" altLang="id-ID" sz="3200" b="1" dirty="0" smtClean="0">
                <a:latin typeface="Arial Rounded MT Bold" panose="020F0704030504030204" pitchFamily="34" charset="0"/>
                <a:cs typeface="Tahoma" panose="020B0604030504040204" pitchFamily="34" charset="0"/>
              </a:rPr>
              <a:t> </a:t>
            </a:r>
            <a:r>
              <a:rPr lang="en-US" altLang="id-ID" sz="3200" b="1" dirty="0" err="1" smtClean="0">
                <a:latin typeface="Arial Rounded MT Bold" panose="020F0704030504030204" pitchFamily="34" charset="0"/>
                <a:cs typeface="Tahoma" panose="020B0604030504040204" pitchFamily="34" charset="0"/>
              </a:rPr>
              <a:t>Aktif</a:t>
            </a:r>
            <a:r>
              <a:rPr lang="id-ID" altLang="id-ID" sz="3200" b="1" dirty="0" smtClean="0">
                <a:latin typeface="Arial Rounded MT Bold" panose="020F0704030504030204" pitchFamily="34" charset="0"/>
                <a:cs typeface="Tahoma" panose="020B0604030504040204" pitchFamily="34" charset="0"/>
              </a:rPr>
              <a:t> </a:t>
            </a:r>
            <a:r>
              <a:rPr lang="en-US" altLang="id-ID" sz="3200" dirty="0" err="1" smtClean="0">
                <a:latin typeface="Arial Rounded MT Bold" panose="020F0704030504030204" pitchFamily="34" charset="0"/>
                <a:cs typeface="Tahoma" panose="020B0604030504040204" pitchFamily="34" charset="0"/>
              </a:rPr>
              <a:t>umur</a:t>
            </a:r>
            <a:r>
              <a:rPr lang="en-US" altLang="id-ID" sz="3200" dirty="0" smtClean="0">
                <a:latin typeface="Arial Rounded MT Bold" panose="020F0704030504030204" pitchFamily="34" charset="0"/>
                <a:cs typeface="Tahoma" panose="020B0604030504040204" pitchFamily="34" charset="0"/>
              </a:rPr>
              <a:t>/</a:t>
            </a:r>
            <a:r>
              <a:rPr lang="en-US" altLang="id-ID" sz="3200" dirty="0" err="1" smtClean="0">
                <a:latin typeface="Arial Rounded MT Bold" panose="020F0704030504030204" pitchFamily="34" charset="0"/>
                <a:cs typeface="Tahoma" panose="020B0604030504040204" pitchFamily="34" charset="0"/>
              </a:rPr>
              <a:t>usia</a:t>
            </a:r>
            <a:r>
              <a:rPr lang="en-US" altLang="id-ID" sz="3200" dirty="0" smtClean="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berkas</a:t>
            </a:r>
            <a:r>
              <a:rPr lang="en-US" altLang="id-ID" sz="3200" dirty="0">
                <a:latin typeface="Arial Rounded MT Bold" panose="020F0704030504030204" pitchFamily="34" charset="0"/>
                <a:cs typeface="Tahoma" panose="020B0604030504040204" pitchFamily="34" charset="0"/>
              </a:rPr>
              <a:t> di </a:t>
            </a:r>
            <a:r>
              <a:rPr lang="en-US" altLang="id-ID" sz="3200" dirty="0" err="1">
                <a:latin typeface="Arial Rounded MT Bold" panose="020F0704030504030204" pitchFamily="34" charset="0"/>
                <a:cs typeface="Tahoma" panose="020B0604030504040204" pitchFamily="34" charset="0"/>
              </a:rPr>
              <a:t>ruang</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kerja</a:t>
            </a:r>
            <a:r>
              <a:rPr lang="en-US" altLang="id-ID" sz="3200" dirty="0">
                <a:latin typeface="Arial Rounded MT Bold" panose="020F0704030504030204" pitchFamily="34" charset="0"/>
                <a:cs typeface="Tahoma" panose="020B0604030504040204" pitchFamily="34" charset="0"/>
              </a:rPr>
              <a:t> (unit </a:t>
            </a:r>
            <a:r>
              <a:rPr lang="en-US" altLang="id-ID" sz="3200" dirty="0" err="1">
                <a:latin typeface="Arial Rounded MT Bold" panose="020F0704030504030204" pitchFamily="34" charset="0"/>
                <a:cs typeface="Tahoma" panose="020B0604030504040204" pitchFamily="34" charset="0"/>
              </a:rPr>
              <a:t>pengolah</a:t>
            </a:r>
            <a:r>
              <a:rPr lang="en-US" altLang="id-ID" sz="3200" dirty="0">
                <a:latin typeface="Arial Rounded MT Bold" panose="020F0704030504030204" pitchFamily="34" charset="0"/>
                <a:cs typeface="Tahoma" panose="020B0604030504040204" pitchFamily="34" charset="0"/>
              </a:rPr>
              <a:t>)</a:t>
            </a:r>
            <a:endParaRPr lang="id-ID" altLang="id-ID" sz="3200" dirty="0">
              <a:latin typeface="Arial Rounded MT Bold" panose="020F0704030504030204" pitchFamily="34" charset="0"/>
              <a:cs typeface="Tahoma" panose="020B0604030504040204" pitchFamily="34" charset="0"/>
            </a:endParaRPr>
          </a:p>
          <a:p>
            <a:pPr marL="1371600" lvl="1" indent="-566738"/>
            <a:r>
              <a:rPr lang="en-US" altLang="id-ID" sz="3200" b="1" dirty="0" err="1" smtClean="0">
                <a:latin typeface="Arial Rounded MT Bold" panose="020F0704030504030204" pitchFamily="34" charset="0"/>
                <a:cs typeface="Tahoma" panose="020B0604030504040204" pitchFamily="34" charset="0"/>
              </a:rPr>
              <a:t>Retensi</a:t>
            </a:r>
            <a:r>
              <a:rPr lang="en-US" altLang="id-ID" sz="3200" b="1" dirty="0" smtClean="0">
                <a:latin typeface="Arial Rounded MT Bold" panose="020F0704030504030204" pitchFamily="34" charset="0"/>
                <a:cs typeface="Tahoma" panose="020B0604030504040204" pitchFamily="34" charset="0"/>
              </a:rPr>
              <a:t> </a:t>
            </a:r>
            <a:r>
              <a:rPr lang="en-US" altLang="id-ID" sz="3200" b="1" dirty="0" err="1" smtClean="0">
                <a:latin typeface="Arial Rounded MT Bold" panose="020F0704030504030204" pitchFamily="34" charset="0"/>
                <a:cs typeface="Tahoma" panose="020B0604030504040204" pitchFamily="34" charset="0"/>
              </a:rPr>
              <a:t>Inaktif</a:t>
            </a:r>
            <a:r>
              <a:rPr lang="id-ID" altLang="id-ID" sz="3200" b="1" dirty="0" smtClean="0">
                <a:latin typeface="Arial Rounded MT Bold" panose="020F0704030504030204" pitchFamily="34" charset="0"/>
                <a:cs typeface="Tahoma" panose="020B0604030504040204" pitchFamily="34" charset="0"/>
              </a:rPr>
              <a:t> </a:t>
            </a:r>
            <a:r>
              <a:rPr lang="en-US" altLang="id-ID" sz="3200" dirty="0" err="1" smtClean="0">
                <a:latin typeface="Arial Rounded MT Bold" panose="020F0704030504030204" pitchFamily="34" charset="0"/>
                <a:cs typeface="Tahoma" panose="020B0604030504040204" pitchFamily="34" charset="0"/>
              </a:rPr>
              <a:t>umur</a:t>
            </a:r>
            <a:r>
              <a:rPr lang="en-US" altLang="id-ID" sz="3200" dirty="0" smtClean="0">
                <a:latin typeface="Arial Rounded MT Bold" panose="020F0704030504030204" pitchFamily="34" charset="0"/>
                <a:cs typeface="Tahoma" panose="020B0604030504040204" pitchFamily="34" charset="0"/>
              </a:rPr>
              <a:t>/</a:t>
            </a:r>
            <a:r>
              <a:rPr lang="en-US" altLang="id-ID" sz="3200" dirty="0" err="1" smtClean="0">
                <a:latin typeface="Arial Rounded MT Bold" panose="020F0704030504030204" pitchFamily="34" charset="0"/>
                <a:cs typeface="Tahoma" panose="020B0604030504040204" pitchFamily="34" charset="0"/>
              </a:rPr>
              <a:t>usia</a:t>
            </a:r>
            <a:r>
              <a:rPr lang="en-US" altLang="id-ID" sz="3200" dirty="0" smtClean="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berkas</a:t>
            </a:r>
            <a:r>
              <a:rPr lang="en-US" altLang="id-ID" sz="3200" dirty="0">
                <a:latin typeface="Arial Rounded MT Bold" panose="020F0704030504030204" pitchFamily="34" charset="0"/>
                <a:cs typeface="Tahoma" panose="020B0604030504040204" pitchFamily="34" charset="0"/>
              </a:rPr>
              <a:t> di </a:t>
            </a:r>
            <a:r>
              <a:rPr lang="en-US" altLang="id-ID" sz="3200" dirty="0" err="1">
                <a:latin typeface="Arial Rounded MT Bold" panose="020F0704030504030204" pitchFamily="34" charset="0"/>
                <a:cs typeface="Tahoma" panose="020B0604030504040204" pitchFamily="34" charset="0"/>
              </a:rPr>
              <a:t>ruang</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arsip</a:t>
            </a:r>
            <a:r>
              <a:rPr lang="en-US" altLang="id-ID" sz="3200" dirty="0">
                <a:latin typeface="Arial Rounded MT Bold" panose="020F0704030504030204" pitchFamily="34" charset="0"/>
                <a:cs typeface="Tahoma" panose="020B0604030504040204" pitchFamily="34" charset="0"/>
              </a:rPr>
              <a:t> (</a:t>
            </a:r>
            <a:r>
              <a:rPr lang="en-US" altLang="id-ID" sz="3200" i="1" dirty="0">
                <a:latin typeface="Arial Rounded MT Bold" panose="020F0704030504030204" pitchFamily="34" charset="0"/>
                <a:cs typeface="Tahoma" panose="020B0604030504040204" pitchFamily="34" charset="0"/>
              </a:rPr>
              <a:t>record </a:t>
            </a:r>
            <a:r>
              <a:rPr lang="en-US" altLang="id-ID" sz="3200" i="1" dirty="0" err="1">
                <a:latin typeface="Arial Rounded MT Bold" panose="020F0704030504030204" pitchFamily="34" charset="0"/>
                <a:cs typeface="Tahoma" panose="020B0604030504040204" pitchFamily="34" charset="0"/>
              </a:rPr>
              <a:t>centre</a:t>
            </a:r>
            <a:r>
              <a:rPr lang="en-US" altLang="id-ID" sz="3200" dirty="0" smtClean="0">
                <a:latin typeface="Arial Rounded MT Bold" panose="020F0704030504030204" pitchFamily="34" charset="0"/>
                <a:cs typeface="Tahoma" panose="020B0604030504040204" pitchFamily="34" charset="0"/>
              </a:rPr>
              <a:t>)</a:t>
            </a:r>
            <a:endParaRPr lang="id-ID" altLang="id-ID" sz="3200" dirty="0" smtClean="0">
              <a:latin typeface="Arial Rounded MT Bold" panose="020F0704030504030204" pitchFamily="34" charset="0"/>
              <a:cs typeface="Tahoma" panose="020B0604030504040204" pitchFamily="34" charset="0"/>
            </a:endParaRPr>
          </a:p>
          <a:p>
            <a:pPr marL="771525" indent="-771525">
              <a:buNone/>
            </a:pPr>
            <a:r>
              <a:rPr lang="id-ID" altLang="id-ID" dirty="0">
                <a:latin typeface="Arial Rounded MT Bold" panose="020F0704030504030204" pitchFamily="34" charset="0"/>
                <a:cs typeface="Tahoma" panose="020B0604030504040204" pitchFamily="34" charset="0"/>
              </a:rPr>
              <a:t>c. </a:t>
            </a:r>
            <a:r>
              <a:rPr lang="en-US" altLang="id-ID" dirty="0" err="1">
                <a:latin typeface="Arial Rounded MT Bold" panose="020F0704030504030204" pitchFamily="34" charset="0"/>
                <a:cs typeface="Tahoma" panose="020B0604030504040204" pitchFamily="34" charset="0"/>
              </a:rPr>
              <a:t>Keterangan</a:t>
            </a:r>
            <a:r>
              <a:rPr lang="en-US" altLang="id-ID" dirty="0">
                <a:latin typeface="Arial Rounded MT Bold" panose="020F0704030504030204" pitchFamily="34" charset="0"/>
                <a:cs typeface="Tahoma" panose="020B0604030504040204" pitchFamily="34" charset="0"/>
              </a:rPr>
              <a:t> :</a:t>
            </a:r>
          </a:p>
          <a:p>
            <a:pPr marL="1371600" lvl="1" indent="-566738"/>
            <a:r>
              <a:rPr lang="en-US" altLang="id-ID" sz="3200" b="1" dirty="0" err="1">
                <a:latin typeface="Arial Rounded MT Bold" panose="020F0704030504030204" pitchFamily="34" charset="0"/>
                <a:cs typeface="Tahoma" panose="020B0604030504040204" pitchFamily="34" charset="0"/>
              </a:rPr>
              <a:t>Permanen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berkas</a:t>
            </a:r>
            <a:r>
              <a:rPr lang="en-US" altLang="id-ID" sz="3200" dirty="0">
                <a:latin typeface="Arial Rounded MT Bold" panose="020F0704030504030204" pitchFamily="34" charset="0"/>
                <a:cs typeface="Tahoma" panose="020B0604030504040204" pitchFamily="34" charset="0"/>
              </a:rPr>
              <a:t>/</a:t>
            </a:r>
            <a:r>
              <a:rPr lang="en-US" altLang="id-ID" sz="3200" dirty="0" err="1">
                <a:latin typeface="Arial Rounded MT Bold" panose="020F0704030504030204" pitchFamily="34" charset="0"/>
                <a:cs typeface="Tahoma" panose="020B0604030504040204" pitchFamily="34" charset="0"/>
              </a:rPr>
              <a:t>arsip</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disimpan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selamanya</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karena</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memiliki</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nilai</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kesejarahan</a:t>
            </a:r>
            <a:endParaRPr lang="id-ID" altLang="id-ID" sz="3200" dirty="0">
              <a:latin typeface="Arial Rounded MT Bold" panose="020F0704030504030204" pitchFamily="34" charset="0"/>
              <a:cs typeface="Tahoma" panose="020B0604030504040204" pitchFamily="34" charset="0"/>
            </a:endParaRPr>
          </a:p>
          <a:p>
            <a:pPr marL="1371600" lvl="1" indent="-566738"/>
            <a:r>
              <a:rPr lang="en-US" altLang="id-ID" sz="3200" b="1" dirty="0" err="1">
                <a:latin typeface="Arial Rounded MT Bold" panose="020F0704030504030204" pitchFamily="34" charset="0"/>
                <a:cs typeface="Tahoma" panose="020B0604030504040204" pitchFamily="34" charset="0"/>
              </a:rPr>
              <a:t>Musnah</a:t>
            </a:r>
            <a:r>
              <a:rPr lang="id-ID" altLang="id-ID" sz="3200" b="1"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berkas</a:t>
            </a:r>
            <a:r>
              <a:rPr lang="en-US" altLang="id-ID" sz="3200" dirty="0">
                <a:latin typeface="Arial Rounded MT Bold" panose="020F0704030504030204" pitchFamily="34" charset="0"/>
                <a:cs typeface="Tahoma" panose="020B0604030504040204" pitchFamily="34" charset="0"/>
              </a:rPr>
              <a:t>/</a:t>
            </a:r>
            <a:r>
              <a:rPr lang="en-US" altLang="id-ID" sz="3200" dirty="0" err="1">
                <a:latin typeface="Arial Rounded MT Bold" panose="020F0704030504030204" pitchFamily="34" charset="0"/>
                <a:cs typeface="Tahoma" panose="020B0604030504040204" pitchFamily="34" charset="0"/>
              </a:rPr>
              <a:t>arsip</a:t>
            </a:r>
            <a:r>
              <a:rPr lang="en-US" altLang="id-ID" sz="3200" dirty="0">
                <a:latin typeface="Arial Rounded MT Bold" panose="020F0704030504030204" pitchFamily="34" charset="0"/>
                <a:cs typeface="Tahoma" panose="020B0604030504040204" pitchFamily="34" charset="0"/>
              </a:rPr>
              <a:t> yang </a:t>
            </a:r>
            <a:r>
              <a:rPr lang="en-US" altLang="id-ID" sz="3200" dirty="0" err="1">
                <a:latin typeface="Arial Rounded MT Bold" panose="020F0704030504030204" pitchFamily="34" charset="0"/>
                <a:cs typeface="Tahoma" panose="020B0604030504040204" pitchFamily="34" charset="0"/>
              </a:rPr>
              <a:t>dimusnahkan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setelah</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disimpan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beberapa</a:t>
            </a:r>
            <a:r>
              <a:rPr lang="en-US" altLang="id-ID" sz="3200" dirty="0">
                <a:latin typeface="Arial Rounded MT Bold" panose="020F0704030504030204" pitchFamily="34" charset="0"/>
                <a:cs typeface="Tahoma" panose="020B0604030504040204" pitchFamily="34" charset="0"/>
              </a:rPr>
              <a:t> lama </a:t>
            </a:r>
            <a:r>
              <a:rPr lang="en-US" altLang="id-ID" sz="3200" dirty="0" err="1">
                <a:latin typeface="Arial Rounded MT Bold" panose="020F0704030504030204" pitchFamily="34" charset="0"/>
                <a:cs typeface="Tahoma" panose="020B0604030504040204" pitchFamily="34" charset="0"/>
              </a:rPr>
              <a:t>dan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tidak</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memiliki</a:t>
            </a:r>
            <a:r>
              <a:rPr lang="en-US" altLang="id-ID" sz="3200" dirty="0">
                <a:latin typeface="Arial Rounded MT Bold" panose="020F0704030504030204" pitchFamily="34" charset="0"/>
                <a:cs typeface="Tahoma" panose="020B0604030504040204" pitchFamily="34" charset="0"/>
              </a:rPr>
              <a:t> </a:t>
            </a:r>
            <a:r>
              <a:rPr lang="id-ID" altLang="id-ID" sz="3200" dirty="0">
                <a:latin typeface="Arial Rounded MT Bold" panose="020F0704030504030204" pitchFamily="34" charset="0"/>
                <a:cs typeface="Tahoma" panose="020B0604030504040204" pitchFamily="34" charset="0"/>
              </a:rPr>
              <a:t>n</a:t>
            </a:r>
            <a:r>
              <a:rPr lang="en-US" altLang="id-ID" sz="3200" dirty="0" err="1">
                <a:latin typeface="Arial Rounded MT Bold" panose="020F0704030504030204" pitchFamily="34" charset="0"/>
                <a:cs typeface="Tahoma" panose="020B0604030504040204" pitchFamily="34" charset="0"/>
              </a:rPr>
              <a:t>ilaiguna</a:t>
            </a:r>
            <a:endParaRPr lang="id-ID" altLang="id-ID" sz="3200" dirty="0">
              <a:latin typeface="Arial Rounded MT Bold" panose="020F0704030504030204" pitchFamily="34" charset="0"/>
              <a:cs typeface="Tahoma" panose="020B0604030504040204" pitchFamily="34" charset="0"/>
            </a:endParaRPr>
          </a:p>
          <a:p>
            <a:pPr marL="1371600" lvl="1" indent="-566738"/>
            <a:r>
              <a:rPr lang="en-US" altLang="id-ID" sz="3200" b="1" dirty="0" err="1">
                <a:latin typeface="Arial Rounded MT Bold" panose="020F0704030504030204" pitchFamily="34" charset="0"/>
                <a:cs typeface="Tahoma" panose="020B0604030504040204" pitchFamily="34" charset="0"/>
              </a:rPr>
              <a:t>Dinilai</a:t>
            </a:r>
            <a:r>
              <a:rPr lang="en-US" altLang="id-ID" sz="3200" b="1" dirty="0">
                <a:latin typeface="Arial Rounded MT Bold" panose="020F0704030504030204" pitchFamily="34" charset="0"/>
                <a:cs typeface="Tahoma" panose="020B0604030504040204" pitchFamily="34" charset="0"/>
              </a:rPr>
              <a:t> </a:t>
            </a:r>
            <a:r>
              <a:rPr lang="en-US" altLang="id-ID" sz="3200" b="1" dirty="0" err="1" smtClean="0">
                <a:latin typeface="Arial Rounded MT Bold" panose="020F0704030504030204" pitchFamily="34" charset="0"/>
                <a:cs typeface="Tahoma" panose="020B0604030504040204" pitchFamily="34" charset="0"/>
              </a:rPr>
              <a:t>Kembali</a:t>
            </a:r>
            <a:r>
              <a:rPr lang="en-US" altLang="id-ID" sz="3200" b="1" dirty="0" smtClean="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Dinilai</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ulang</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setelah</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beberapa</a:t>
            </a:r>
            <a:r>
              <a:rPr lang="en-US" altLang="id-ID" sz="3200" dirty="0">
                <a:latin typeface="Arial Rounded MT Bold" panose="020F0704030504030204" pitchFamily="34" charset="0"/>
                <a:cs typeface="Tahoma" panose="020B0604030504040204" pitchFamily="34" charset="0"/>
              </a:rPr>
              <a:t> lama, </a:t>
            </a:r>
            <a:r>
              <a:rPr lang="en-US" altLang="id-ID" sz="3200" dirty="0" err="1">
                <a:latin typeface="Arial Rounded MT Bold" panose="020F0704030504030204" pitchFamily="34" charset="0"/>
                <a:cs typeface="Tahoma" panose="020B0604030504040204" pitchFamily="34" charset="0"/>
              </a:rPr>
              <a:t>keputusan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jalan</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tengah</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antara</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musnah</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atau</a:t>
            </a:r>
            <a:r>
              <a:rPr lang="en-US" altLang="id-ID" sz="3200" dirty="0">
                <a:latin typeface="Arial Rounded MT Bold" panose="020F0704030504030204" pitchFamily="34" charset="0"/>
                <a:cs typeface="Tahoma" panose="020B0604030504040204" pitchFamily="34" charset="0"/>
              </a:rPr>
              <a:t> </a:t>
            </a:r>
            <a:r>
              <a:rPr lang="en-US" altLang="id-ID" sz="3200" dirty="0" err="1">
                <a:latin typeface="Arial Rounded MT Bold" panose="020F0704030504030204" pitchFamily="34" charset="0"/>
                <a:cs typeface="Tahoma" panose="020B0604030504040204" pitchFamily="34" charset="0"/>
              </a:rPr>
              <a:t>permanen</a:t>
            </a:r>
            <a:endParaRPr lang="en-US" altLang="id-ID" sz="3200" b="1" dirty="0">
              <a:latin typeface="Arial Rounded MT Bold" panose="020F0704030504030204" pitchFamily="34" charset="0"/>
              <a:cs typeface="Tahoma" panose="020B0604030504040204" pitchFamily="34" charset="0"/>
            </a:endParaRPr>
          </a:p>
          <a:p>
            <a:pPr marL="600075" lvl="1" indent="0">
              <a:buNone/>
            </a:pPr>
            <a:endParaRPr lang="id-ID" altLang="id-ID" sz="3200" dirty="0" smtClean="0">
              <a:latin typeface="Arial Rounded MT Bold" panose="020F0704030504030204" pitchFamily="34" charset="0"/>
              <a:cs typeface="Tahoma" panose="020B0604030504040204" pitchFamily="34" charset="0"/>
            </a:endParaRPr>
          </a:p>
        </p:txBody>
      </p:sp>
      <p:sp>
        <p:nvSpPr>
          <p:cNvPr id="11266" name="Title 1"/>
          <p:cNvSpPr>
            <a:spLocks noGrp="1"/>
          </p:cNvSpPr>
          <p:nvPr>
            <p:ph type="title"/>
          </p:nvPr>
        </p:nvSpPr>
        <p:spPr>
          <a:xfrm>
            <a:off x="2286000" y="754857"/>
            <a:ext cx="13716000" cy="1531143"/>
          </a:xfrm>
        </p:spPr>
        <p:txBody>
          <a:bodyPr/>
          <a:lstStyle/>
          <a:p>
            <a:pPr>
              <a:defRPr/>
            </a:pPr>
            <a:r>
              <a:rPr lang="en-US" dirty="0" smtClean="0">
                <a:solidFill>
                  <a:srgbClr val="FF0000"/>
                </a:solidFill>
                <a:latin typeface="Cooper Black" pitchFamily="18" charset="0"/>
              </a:rPr>
              <a:t>UNSUR JRA </a:t>
            </a:r>
          </a:p>
        </p:txBody>
      </p:sp>
    </p:spTree>
    <p:extLst>
      <p:ext uri="{BB962C8B-B14F-4D97-AF65-F5344CB8AC3E}">
        <p14:creationId xmlns:p14="http://schemas.microsoft.com/office/powerpoint/2010/main" val="7047061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72" y="342900"/>
            <a:ext cx="18459072" cy="9513036"/>
          </a:xfrm>
          <a:prstGeom prst="rect">
            <a:avLst/>
          </a:prstGeom>
        </p:spPr>
      </p:pic>
      <p:sp>
        <p:nvSpPr>
          <p:cNvPr id="8" name="Oval 7"/>
          <p:cNvSpPr/>
          <p:nvPr/>
        </p:nvSpPr>
        <p:spPr>
          <a:xfrm>
            <a:off x="11059092" y="3086100"/>
            <a:ext cx="4638108"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4495800" y="3390900"/>
            <a:ext cx="28194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p:cNvSpPr/>
          <p:nvPr/>
        </p:nvSpPr>
        <p:spPr>
          <a:xfrm>
            <a:off x="15830928" y="3086100"/>
            <a:ext cx="2457072" cy="1676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p:cNvSpPr/>
          <p:nvPr/>
        </p:nvSpPr>
        <p:spPr>
          <a:xfrm>
            <a:off x="11582400" y="8648700"/>
            <a:ext cx="1161672"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p:cNvSpPr/>
          <p:nvPr/>
        </p:nvSpPr>
        <p:spPr>
          <a:xfrm>
            <a:off x="14173200" y="8648700"/>
            <a:ext cx="1161672"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p:cNvSpPr/>
          <p:nvPr/>
        </p:nvSpPr>
        <p:spPr>
          <a:xfrm>
            <a:off x="16230600" y="8648700"/>
            <a:ext cx="1161672"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p:cNvSpPr/>
          <p:nvPr/>
        </p:nvSpPr>
        <p:spPr>
          <a:xfrm>
            <a:off x="16040100" y="4844143"/>
            <a:ext cx="17907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3917386" y="4844143"/>
            <a:ext cx="17907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10372536" y="4844143"/>
            <a:ext cx="3544850" cy="11751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67" y="1"/>
            <a:ext cx="2787667" cy="3390900"/>
          </a:xfrm>
          <a:prstGeom prst="rect">
            <a:avLst/>
          </a:prstGeom>
        </p:spPr>
      </p:pic>
    </p:spTree>
    <p:extLst>
      <p:ext uri="{BB962C8B-B14F-4D97-AF65-F5344CB8AC3E}">
        <p14:creationId xmlns:p14="http://schemas.microsoft.com/office/powerpoint/2010/main" val="468786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93187" name="Title 1"/>
          <p:cNvSpPr>
            <a:spLocks noGrp="1"/>
          </p:cNvSpPr>
          <p:nvPr>
            <p:ph type="title"/>
          </p:nvPr>
        </p:nvSpPr>
        <p:spPr>
          <a:xfrm>
            <a:off x="2590800" y="685800"/>
            <a:ext cx="13411200" cy="1714500"/>
          </a:xfrm>
        </p:spPr>
        <p:txBody>
          <a:bodyPr rtlCol="0">
            <a:normAutofit fontScale="90000"/>
          </a:bodyPr>
          <a:lstStyle/>
          <a:p>
            <a:pPr>
              <a:defRPr/>
            </a:pPr>
            <a:r>
              <a:rPr lang="en-ID" sz="4200" dirty="0" smtClean="0">
                <a:solidFill>
                  <a:srgbClr val="FF0000"/>
                </a:solidFill>
                <a:effectLst>
                  <a:outerShdw blurRad="38100" dist="38100" dir="2700000" algn="tl">
                    <a:srgbClr val="000000">
                      <a:alpha val="43137"/>
                    </a:srgbClr>
                  </a:outerShdw>
                </a:effectLst>
                <a:latin typeface="Cooper Black" pitchFamily="18" charset="0"/>
              </a:rPr>
              <a:t>PENENTUAN RETENSI DIDASARKAN PADA AKUMULASI ARSIP AKTIF DAN ARSIP INAKTIF DENGAN 3 POLA</a:t>
            </a:r>
            <a:r>
              <a:rPr lang="id-ID" sz="4200" dirty="0" smtClean="0">
                <a:solidFill>
                  <a:srgbClr val="FF0000"/>
                </a:solidFill>
                <a:effectLst>
                  <a:outerShdw blurRad="38100" dist="38100" dir="2700000" algn="tl">
                    <a:srgbClr val="000000">
                      <a:alpha val="43137"/>
                    </a:srgbClr>
                  </a:outerShdw>
                </a:effectLst>
                <a:latin typeface="Cooper Black" pitchFamily="18" charset="0"/>
              </a:rPr>
              <a:t> </a:t>
            </a:r>
            <a:endParaRPr lang="id-ID" sz="4200" dirty="0">
              <a:solidFill>
                <a:srgbClr val="FF0000"/>
              </a:solidFill>
              <a:effectLst>
                <a:outerShdw blurRad="38100" dist="38100" dir="2700000" algn="tl">
                  <a:srgbClr val="000000">
                    <a:alpha val="43137"/>
                  </a:srgbClr>
                </a:outerShdw>
              </a:effectLst>
              <a:latin typeface="Cooper Black" pitchFamily="18" charset="0"/>
            </a:endParaRPr>
          </a:p>
        </p:txBody>
      </p:sp>
      <p:sp>
        <p:nvSpPr>
          <p:cNvPr id="98307" name="Content Placeholder 2"/>
          <p:cNvSpPr>
            <a:spLocks noGrp="1"/>
          </p:cNvSpPr>
          <p:nvPr>
            <p:ph idx="1"/>
          </p:nvPr>
        </p:nvSpPr>
        <p:spPr>
          <a:xfrm>
            <a:off x="3314700" y="2514601"/>
            <a:ext cx="12534900" cy="5067299"/>
          </a:xfrm>
        </p:spPr>
        <p:txBody>
          <a:bodyPr>
            <a:noAutofit/>
          </a:bodyPr>
          <a:lstStyle/>
          <a:p>
            <a:pPr marL="892175" indent="-892175" algn="just" eaLnBrk="1" hangingPunct="1">
              <a:buFont typeface="Wingdings" panose="05000000000000000000" pitchFamily="2" charset="2"/>
              <a:buChar char="q"/>
            </a:pPr>
            <a:r>
              <a:rPr lang="en-ID" altLang="id-ID" sz="4000" dirty="0" smtClean="0">
                <a:solidFill>
                  <a:schemeClr val="tx2">
                    <a:lumMod val="50000"/>
                  </a:schemeClr>
                </a:solidFill>
                <a:latin typeface="Tahoma" panose="020B0604030504040204" pitchFamily="34" charset="0"/>
                <a:cs typeface="Tahoma" panose="020B0604030504040204" pitchFamily="34" charset="0"/>
              </a:rPr>
              <a:t>2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Tahun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untuk</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nilai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guna</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administrasi</a:t>
            </a:r>
            <a:endParaRPr lang="en-ID" altLang="id-ID" sz="4000" dirty="0" smtClean="0">
              <a:solidFill>
                <a:schemeClr val="tx2">
                  <a:lumMod val="50000"/>
                </a:schemeClr>
              </a:solidFill>
              <a:latin typeface="Tahoma" panose="020B0604030504040204" pitchFamily="34" charset="0"/>
              <a:cs typeface="Tahoma" panose="020B0604030504040204" pitchFamily="34" charset="0"/>
            </a:endParaRPr>
          </a:p>
          <a:p>
            <a:pPr marL="892175" indent="-892175" algn="just" eaLnBrk="1" hangingPunct="1">
              <a:buFont typeface="Wingdings" panose="05000000000000000000" pitchFamily="2" charset="2"/>
              <a:buChar char="q"/>
            </a:pPr>
            <a:r>
              <a:rPr lang="en-ID" altLang="id-ID" sz="4000" dirty="0" smtClean="0">
                <a:solidFill>
                  <a:schemeClr val="tx2">
                    <a:lumMod val="50000"/>
                  </a:schemeClr>
                </a:solidFill>
                <a:latin typeface="Tahoma" panose="020B0604030504040204" pitchFamily="34" charset="0"/>
                <a:cs typeface="Tahoma" panose="020B0604030504040204" pitchFamily="34" charset="0"/>
              </a:rPr>
              <a:t>5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Tahun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untuk</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nilai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guna</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hukum</a:t>
            </a:r>
            <a:r>
              <a:rPr lang="en-ID" altLang="id-ID" sz="4000" dirty="0" smtClean="0">
                <a:solidFill>
                  <a:schemeClr val="tx2">
                    <a:lumMod val="50000"/>
                  </a:schemeClr>
                </a:solidFill>
                <a:latin typeface="Tahoma" panose="020B0604030504040204" pitchFamily="34" charset="0"/>
                <a:cs typeface="Tahoma" panose="020B0604030504040204" pitchFamily="34" charset="0"/>
              </a:rPr>
              <a:t>,</a:t>
            </a:r>
            <a:r>
              <a:rPr lang="id-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informasi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dan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teknologi</a:t>
            </a:r>
            <a:endParaRPr lang="id-ID" altLang="id-ID" sz="4000" dirty="0" smtClean="0">
              <a:solidFill>
                <a:schemeClr val="tx2">
                  <a:lumMod val="50000"/>
                </a:schemeClr>
              </a:solidFill>
              <a:latin typeface="Tahoma" panose="020B0604030504040204" pitchFamily="34" charset="0"/>
              <a:cs typeface="Tahoma" panose="020B0604030504040204" pitchFamily="34" charset="0"/>
            </a:endParaRPr>
          </a:p>
          <a:p>
            <a:pPr marL="892175" indent="-892175" algn="just" eaLnBrk="1" hangingPunct="1">
              <a:buFont typeface="Wingdings" panose="05000000000000000000" pitchFamily="2" charset="2"/>
              <a:buChar char="q"/>
            </a:pPr>
            <a:r>
              <a:rPr lang="nn-NO" altLang="id-ID" sz="4000" dirty="0" smtClean="0">
                <a:solidFill>
                  <a:schemeClr val="tx2">
                    <a:lumMod val="50000"/>
                  </a:schemeClr>
                </a:solidFill>
                <a:latin typeface="Tahoma" panose="020B0604030504040204" pitchFamily="34" charset="0"/>
                <a:cs typeface="Tahoma" panose="020B0604030504040204" pitchFamily="34" charset="0"/>
              </a:rPr>
              <a:t>10 Tahun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untuk</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nilai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guna</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pertanggungjawaban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catatan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keuangan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bukti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pembukuan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dan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pendukung</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adm</a:t>
            </a:r>
            <a:r>
              <a:rPr lang="id-ID" altLang="id-ID" sz="4000" dirty="0" smtClean="0">
                <a:solidFill>
                  <a:schemeClr val="tx2">
                    <a:lumMod val="50000"/>
                  </a:schemeClr>
                </a:solidFill>
                <a:latin typeface="Tahoma" panose="020B0604030504040204" pitchFamily="34" charset="0"/>
                <a:cs typeface="Tahoma" panose="020B0604030504040204" pitchFamily="34" charset="0"/>
              </a:rPr>
              <a:t>inistrasi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keuangan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yg</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merupakan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bagian</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dari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bukti</a:t>
            </a:r>
            <a:r>
              <a:rPr lang="en-ID" altLang="id-ID" sz="4000" dirty="0" smtClean="0">
                <a:solidFill>
                  <a:schemeClr val="tx2">
                    <a:lumMod val="50000"/>
                  </a:schemeClr>
                </a:solidFill>
                <a:latin typeface="Tahoma" panose="020B0604030504040204" pitchFamily="34" charset="0"/>
                <a:cs typeface="Tahoma" panose="020B0604030504040204" pitchFamily="34" charset="0"/>
              </a:rPr>
              <a:t> </a:t>
            </a:r>
            <a:r>
              <a:rPr lang="en-ID" altLang="id-ID" sz="4000" dirty="0" err="1" smtClean="0">
                <a:solidFill>
                  <a:schemeClr val="tx2">
                    <a:lumMod val="50000"/>
                  </a:schemeClr>
                </a:solidFill>
                <a:latin typeface="Tahoma" panose="020B0604030504040204" pitchFamily="34" charset="0"/>
                <a:cs typeface="Tahoma" panose="020B0604030504040204" pitchFamily="34" charset="0"/>
              </a:rPr>
              <a:t>pembukuan</a:t>
            </a:r>
            <a:r>
              <a:rPr lang="en-ID" altLang="id-ID" sz="4000" dirty="0" smtClean="0">
                <a:solidFill>
                  <a:schemeClr val="tx2">
                    <a:lumMod val="50000"/>
                  </a:schemeClr>
                </a:solidFill>
                <a:latin typeface="Tahoma" panose="020B0604030504040204" pitchFamily="34" charset="0"/>
                <a:cs typeface="Tahoma" panose="020B0604030504040204" pitchFamily="34" charset="0"/>
              </a:rPr>
              <a:t>.</a:t>
            </a:r>
            <a:r>
              <a:rPr lang="nn-NO" altLang="id-ID" sz="4000" dirty="0" smtClean="0">
                <a:solidFill>
                  <a:schemeClr val="tx2">
                    <a:lumMod val="50000"/>
                  </a:schemeClr>
                </a:solidFill>
                <a:latin typeface="Tahoma" panose="020B0604030504040204" pitchFamily="34" charset="0"/>
                <a:cs typeface="Tahoma" panose="020B0604030504040204" pitchFamily="34" charset="0"/>
              </a:rPr>
              <a:t> </a:t>
            </a:r>
          </a:p>
          <a:p>
            <a:pPr eaLnBrk="1" hangingPunct="1"/>
            <a:endParaRPr lang="id-ID" altLang="id-ID" sz="4000" dirty="0" smtClean="0">
              <a:solidFill>
                <a:schemeClr val="tx2">
                  <a:lumMod val="50000"/>
                </a:schemeClr>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3704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6422038" y="723900"/>
            <a:ext cx="5611473" cy="923330"/>
          </a:xfrm>
          <a:prstGeom prst="rect">
            <a:avLst/>
          </a:prstGeom>
          <a:noFill/>
        </p:spPr>
        <p:txBody>
          <a:bodyPr wrap="none" lIns="91440" tIns="45720" rIns="91440" bIns="45720">
            <a:spAutoFit/>
          </a:bodyPr>
          <a:lstStyle/>
          <a:p>
            <a:pPr algn="ctr"/>
            <a:r>
              <a:rPr lang="id-ID" sz="5400" b="1" dirty="0" smtClean="0">
                <a:ln w="0"/>
                <a:effectLst>
                  <a:outerShdw blurRad="38100" dist="38100" dir="2700000" algn="tl">
                    <a:srgbClr val="000000">
                      <a:alpha val="43137"/>
                    </a:srgbClr>
                  </a:outerShdw>
                </a:effectLst>
              </a:rPr>
              <a:t>TUGAS KELOMPOK</a:t>
            </a:r>
            <a:endParaRPr lang="en-US" sz="5400" b="1" cap="none" spc="0" dirty="0">
              <a:ln w="0"/>
              <a:solidFill>
                <a:schemeClr val="tx1"/>
              </a:solidFill>
              <a:effectLst>
                <a:outerShdw blurRad="38100" dist="38100" dir="2700000" algn="tl">
                  <a:srgbClr val="000000">
                    <a:alpha val="43137"/>
                  </a:srgbClr>
                </a:outerShdw>
              </a:effectLst>
            </a:endParaRPr>
          </a:p>
        </p:txBody>
      </p:sp>
      <p:sp>
        <p:nvSpPr>
          <p:cNvPr id="3" name="Rectangle 2"/>
          <p:cNvSpPr/>
          <p:nvPr/>
        </p:nvSpPr>
        <p:spPr>
          <a:xfrm>
            <a:off x="1310549" y="2095500"/>
            <a:ext cx="15834450" cy="7540526"/>
          </a:xfrm>
          <a:prstGeom prst="rect">
            <a:avLst/>
          </a:prstGeom>
          <a:solidFill>
            <a:schemeClr val="accent6">
              <a:lumMod val="20000"/>
              <a:lumOff val="80000"/>
            </a:schemeClr>
          </a:solidFill>
        </p:spPr>
        <p:txBody>
          <a:bodyPr wrap="square" lIns="91440" tIns="45720" rIns="91440" bIns="45720">
            <a:spAutoFit/>
          </a:bodyPr>
          <a:lstStyle/>
          <a:p>
            <a:pPr marL="914400" indent="-914400">
              <a:buFont typeface="+mj-lt"/>
              <a:buAutoNum type="arabicPeriod"/>
            </a:pPr>
            <a:r>
              <a:rPr lang="id-ID" sz="4400" dirty="0" smtClean="0">
                <a:ln w="0"/>
                <a:latin typeface="Arial" panose="020B0604020202020204" pitchFamily="34" charset="0"/>
                <a:cs typeface="Arial" panose="020B0604020202020204" pitchFamily="34" charset="0"/>
              </a:rPr>
              <a:t>Bagi Kelas Menjadi Kelompok, Masing2 Kelompok 5 orang</a:t>
            </a:r>
          </a:p>
          <a:p>
            <a:pPr marL="914400" indent="-914400">
              <a:buFont typeface="+mj-lt"/>
              <a:buAutoNum type="arabicPeriod"/>
            </a:pPr>
            <a:r>
              <a:rPr lang="id-ID" sz="4400" dirty="0" smtClean="0">
                <a:ln w="0"/>
                <a:solidFill>
                  <a:srgbClr val="002060"/>
                </a:solidFill>
                <a:latin typeface="Arial" panose="020B0604020202020204" pitchFamily="34" charset="0"/>
                <a:cs typeface="Arial" panose="020B0604020202020204" pitchFamily="34" charset="0"/>
              </a:rPr>
              <a:t>Struktur Kelompok Ketua, Pembahas dan Anggota</a:t>
            </a:r>
          </a:p>
          <a:p>
            <a:pPr marL="914400" indent="-914400">
              <a:buFont typeface="+mj-lt"/>
              <a:buAutoNum type="arabicPeriod"/>
            </a:pPr>
            <a:r>
              <a:rPr lang="id-ID" sz="4400" dirty="0" smtClean="0">
                <a:ln w="0"/>
                <a:latin typeface="Arial" panose="020B0604020202020204" pitchFamily="34" charset="0"/>
                <a:cs typeface="Arial" panose="020B0604020202020204" pitchFamily="34" charset="0"/>
              </a:rPr>
              <a:t>Masing Kelompok membahas :</a:t>
            </a:r>
          </a:p>
          <a:p>
            <a:pPr marL="1463675" indent="-571500">
              <a:buFontTx/>
              <a:buChar char="-"/>
            </a:pPr>
            <a:r>
              <a:rPr lang="id-ID" sz="4400" dirty="0" smtClean="0">
                <a:ln w="0"/>
                <a:solidFill>
                  <a:schemeClr val="accent4">
                    <a:lumMod val="50000"/>
                  </a:schemeClr>
                </a:solidFill>
                <a:latin typeface="Arial" panose="020B0604020202020204" pitchFamily="34" charset="0"/>
                <a:cs typeface="Arial" panose="020B0604020202020204" pitchFamily="34" charset="0"/>
              </a:rPr>
              <a:t>Bgm Naskah Dinas nya</a:t>
            </a:r>
          </a:p>
          <a:p>
            <a:pPr marL="1463675" indent="-571500">
              <a:buFontTx/>
              <a:buChar char="-"/>
            </a:pPr>
            <a:r>
              <a:rPr lang="id-ID" sz="4400" dirty="0" smtClean="0">
                <a:ln w="0"/>
                <a:solidFill>
                  <a:schemeClr val="accent4">
                    <a:lumMod val="50000"/>
                  </a:schemeClr>
                </a:solidFill>
                <a:latin typeface="Arial" panose="020B0604020202020204" pitchFamily="34" charset="0"/>
                <a:cs typeface="Arial" panose="020B0604020202020204" pitchFamily="34" charset="0"/>
              </a:rPr>
              <a:t>Bgm Klasifikasi (Mslh Primer, Sekunder, Tersier)</a:t>
            </a:r>
          </a:p>
          <a:p>
            <a:pPr marL="1463675" indent="-571500">
              <a:buFontTx/>
              <a:buChar char="-"/>
            </a:pPr>
            <a:r>
              <a:rPr lang="id-ID" sz="4400" dirty="0" smtClean="0">
                <a:ln w="0"/>
                <a:solidFill>
                  <a:schemeClr val="accent4">
                    <a:lumMod val="50000"/>
                  </a:schemeClr>
                </a:solidFill>
                <a:latin typeface="Arial" panose="020B0604020202020204" pitchFamily="34" charset="0"/>
                <a:cs typeface="Arial" panose="020B0604020202020204" pitchFamily="34" charset="0"/>
              </a:rPr>
              <a:t>Bgm Klasifikasi Keamanan, Hak Akses, Pertimbangan</a:t>
            </a:r>
          </a:p>
          <a:p>
            <a:pPr marL="1463675" indent="-571500">
              <a:buFontTx/>
              <a:buChar char="-"/>
            </a:pPr>
            <a:r>
              <a:rPr lang="id-ID" sz="4400" dirty="0" smtClean="0">
                <a:ln w="0"/>
                <a:solidFill>
                  <a:schemeClr val="accent4">
                    <a:lumMod val="50000"/>
                  </a:schemeClr>
                </a:solidFill>
                <a:latin typeface="Arial" panose="020B0604020202020204" pitchFamily="34" charset="0"/>
                <a:cs typeface="Arial" panose="020B0604020202020204" pitchFamily="34" charset="0"/>
              </a:rPr>
              <a:t>Bgm Retensinya (Masa aktif, Inaktif dan Nasip akhir)</a:t>
            </a:r>
          </a:p>
          <a:p>
            <a:pPr marL="914400" indent="-914400">
              <a:buFont typeface="+mj-lt"/>
              <a:buAutoNum type="arabicPeriod" startAt="4"/>
            </a:pPr>
            <a:r>
              <a:rPr lang="id-ID" sz="4400" dirty="0" smtClean="0">
                <a:ln w="0"/>
                <a:solidFill>
                  <a:srgbClr val="002060"/>
                </a:solidFill>
                <a:latin typeface="Arial" panose="020B0604020202020204" pitchFamily="34" charset="0"/>
                <a:cs typeface="Arial" panose="020B0604020202020204" pitchFamily="34" charset="0"/>
              </a:rPr>
              <a:t>Hasil Diskusi Kelompok dibuat maksimal 3 Halaman</a:t>
            </a:r>
          </a:p>
          <a:p>
            <a:pPr marL="914400" indent="-914400">
              <a:buFont typeface="+mj-lt"/>
              <a:buAutoNum type="arabicPeriod" startAt="4"/>
            </a:pPr>
            <a:r>
              <a:rPr lang="id-ID" sz="4400" dirty="0" smtClean="0">
                <a:ln w="0"/>
                <a:latin typeface="Arial" panose="020B0604020202020204" pitchFamily="34" charset="0"/>
                <a:cs typeface="Arial" panose="020B0604020202020204" pitchFamily="34" charset="0"/>
              </a:rPr>
              <a:t>Hasil Diskusi di Presentasikan oleh Kelompok, Waktu 5 Menit, ditanggapi oleh 2 kelompok (2 Menit), Jawaban (2 Menit)</a:t>
            </a:r>
            <a:endParaRPr lang="en-US" sz="4400" cap="none" spc="0" dirty="0">
              <a:ln w="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992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Rectangle 3"/>
          <p:cNvSpPr/>
          <p:nvPr/>
        </p:nvSpPr>
        <p:spPr>
          <a:xfrm>
            <a:off x="5105400" y="876300"/>
            <a:ext cx="8686800" cy="1200329"/>
          </a:xfrm>
          <a:prstGeom prst="rect">
            <a:avLst/>
          </a:prstGeom>
          <a:noFill/>
        </p:spPr>
        <p:txBody>
          <a:bodyPr wrap="square" lIns="91440" tIns="45720" rIns="91440" bIns="45720">
            <a:spAutoFit/>
          </a:bodyPr>
          <a:lstStyle/>
          <a:p>
            <a:pPr algn="ctr"/>
            <a:r>
              <a:rPr lang="id-ID" sz="7200" b="1" cap="none" spc="0" dirty="0" smtClean="0">
                <a:ln w="12700" cmpd="sng">
                  <a:solidFill>
                    <a:schemeClr val="accent4"/>
                  </a:solidFill>
                  <a:prstDash val="solid"/>
                </a:ln>
                <a:solidFill>
                  <a:srgbClr val="002060"/>
                </a:solidFill>
                <a:effectLst/>
              </a:rPr>
              <a:t>KESIMPULAN</a:t>
            </a:r>
            <a:endParaRPr lang="en-US" sz="7200" b="1" cap="none" spc="0" dirty="0">
              <a:ln w="12700" cmpd="sng">
                <a:solidFill>
                  <a:schemeClr val="accent4"/>
                </a:solidFill>
                <a:prstDash val="solid"/>
              </a:ln>
              <a:solidFill>
                <a:srgbClr val="002060"/>
              </a:solidFill>
              <a:effectLst/>
            </a:endParaRPr>
          </a:p>
        </p:txBody>
      </p:sp>
      <p:sp>
        <p:nvSpPr>
          <p:cNvPr id="5" name="Rectangle 4"/>
          <p:cNvSpPr/>
          <p:nvPr/>
        </p:nvSpPr>
        <p:spPr>
          <a:xfrm>
            <a:off x="1295400" y="2324100"/>
            <a:ext cx="15849600" cy="7417415"/>
          </a:xfrm>
          <a:prstGeom prst="rect">
            <a:avLst/>
          </a:prstGeom>
        </p:spPr>
        <p:txBody>
          <a:bodyPr wrap="square">
            <a:spAutoFit/>
          </a:bodyPr>
          <a:lstStyle/>
          <a:p>
            <a:pPr marL="742950" indent="-742950" algn="just">
              <a:buFont typeface="+mj-lt"/>
              <a:buAutoNum type="arabicPeriod"/>
            </a:pPr>
            <a:r>
              <a:rPr lang="id-ID" sz="2800" b="1" dirty="0">
                <a:solidFill>
                  <a:srgbClr val="FF0000"/>
                </a:solidFill>
                <a:latin typeface="Google Sans"/>
              </a:rPr>
              <a:t>Instrumen Pengelolaan Arsip Dinamis </a:t>
            </a:r>
            <a:r>
              <a:rPr lang="id-ID" sz="2800" dirty="0">
                <a:solidFill>
                  <a:srgbClr val="4D5156"/>
                </a:solidFill>
                <a:latin typeface="Google Sans"/>
              </a:rPr>
              <a:t>adalah </a:t>
            </a:r>
            <a:r>
              <a:rPr lang="id-ID" sz="2800" dirty="0">
                <a:solidFill>
                  <a:srgbClr val="040C28"/>
                </a:solidFill>
                <a:latin typeface="Google Sans"/>
              </a:rPr>
              <a:t>alat yang digunakan dalam proses penciptaan, penggunaan dan pemeliharaan, serta penyusutan arsip dinamis </a:t>
            </a:r>
            <a:r>
              <a:rPr lang="id-ID" sz="2800" b="1" i="1" dirty="0">
                <a:solidFill>
                  <a:srgbClr val="C00000"/>
                </a:solidFill>
                <a:latin typeface="Google Sans"/>
              </a:rPr>
              <a:t>agar dapat dikendalikan secara efisien, efektif, dan sistematis</a:t>
            </a:r>
            <a:r>
              <a:rPr lang="id-ID" sz="2800" dirty="0" smtClean="0">
                <a:solidFill>
                  <a:srgbClr val="4D5156"/>
                </a:solidFill>
                <a:latin typeface="Google Sans"/>
              </a:rPr>
              <a:t>.</a:t>
            </a:r>
          </a:p>
          <a:p>
            <a:pPr marL="742950" indent="-742950" algn="just">
              <a:buFont typeface="+mj-lt"/>
              <a:buAutoNum type="arabicPeriod"/>
            </a:pPr>
            <a:r>
              <a:rPr lang="id-ID" sz="2800" b="1" dirty="0" smtClean="0">
                <a:solidFill>
                  <a:srgbClr val="C00000"/>
                </a:solidFill>
                <a:latin typeface="Google Sans"/>
              </a:rPr>
              <a:t>TND</a:t>
            </a:r>
            <a:r>
              <a:rPr lang="id-ID" sz="2800" dirty="0" smtClean="0">
                <a:solidFill>
                  <a:srgbClr val="4D5156"/>
                </a:solidFill>
                <a:latin typeface="Google Sans"/>
              </a:rPr>
              <a:t> </a:t>
            </a:r>
            <a:r>
              <a:rPr lang="id-ID" sz="2800" dirty="0" smtClean="0">
                <a:solidFill>
                  <a:srgbClr val="FF0000"/>
                </a:solidFill>
                <a:latin typeface="Google Sans"/>
              </a:rPr>
              <a:t>yi</a:t>
            </a:r>
            <a:r>
              <a:rPr lang="id-ID" sz="2800" dirty="0" smtClean="0">
                <a:solidFill>
                  <a:srgbClr val="4D5156"/>
                </a:solidFill>
                <a:latin typeface="Google Sans"/>
              </a:rPr>
              <a:t> </a:t>
            </a:r>
            <a:r>
              <a:rPr lang="id-ID" sz="2800" kern="0" dirty="0" smtClean="0">
                <a:latin typeface="Arial" panose="020B0604020202020204" pitchFamily="34" charset="0"/>
                <a:cs typeface="Arial" panose="020B0604020202020204" pitchFamily="34" charset="0"/>
              </a:rPr>
              <a:t>Pengelolaan </a:t>
            </a:r>
            <a:r>
              <a:rPr lang="id-ID" sz="2800" kern="0" dirty="0">
                <a:latin typeface="Arial" panose="020B0604020202020204" pitchFamily="34" charset="0"/>
                <a:cs typeface="Arial" panose="020B0604020202020204" pitchFamily="34" charset="0"/>
              </a:rPr>
              <a:t>informasi tertulis yg meliputi pengaturan jenis, format, penyiapan, pengamanan, pengabsahan, distribusi &amp; penyimpanan naskah dinas serta media yang digunakan dlm komunikasi </a:t>
            </a:r>
            <a:r>
              <a:rPr lang="id-ID" sz="2800" kern="0" dirty="0" smtClean="0">
                <a:latin typeface="Arial" panose="020B0604020202020204" pitchFamily="34" charset="0"/>
                <a:cs typeface="Arial" panose="020B0604020202020204" pitchFamily="34" charset="0"/>
              </a:rPr>
              <a:t>kedinasan</a:t>
            </a:r>
          </a:p>
          <a:p>
            <a:pPr marL="742950" lvl="0" indent="-742950" algn="just">
              <a:buFont typeface="+mj-lt"/>
              <a:buAutoNum type="arabicPeriod"/>
            </a:pPr>
            <a:r>
              <a:rPr lang="id-ID" sz="2800" kern="0" dirty="0" smtClean="0">
                <a:solidFill>
                  <a:srgbClr val="C00000"/>
                </a:solidFill>
                <a:latin typeface="Arial" panose="020B0604020202020204" pitchFamily="34" charset="0"/>
                <a:cs typeface="Arial" panose="020B0604020202020204" pitchFamily="34" charset="0"/>
              </a:rPr>
              <a:t>Klasifikasi Arsip yi </a:t>
            </a:r>
            <a:r>
              <a:rPr lang="id-ID" sz="2800" dirty="0">
                <a:latin typeface="Arial" panose="020B0604020202020204" pitchFamily="34" charset="0"/>
                <a:cs typeface="Arial" panose="020B0604020202020204" pitchFamily="34" charset="0"/>
              </a:rPr>
              <a:t>Pola pengaturan arsip secara berjenjang dari hasil pelaksanaan fungsi dan tugas instansi menjadi beberapa kategori unit informasi </a:t>
            </a:r>
            <a:r>
              <a:rPr lang="id-ID" sz="2800" dirty="0" smtClean="0">
                <a:latin typeface="Arial" panose="020B0604020202020204" pitchFamily="34" charset="0"/>
                <a:cs typeface="Arial" panose="020B0604020202020204" pitchFamily="34" charset="0"/>
              </a:rPr>
              <a:t>kearsipan</a:t>
            </a:r>
          </a:p>
          <a:p>
            <a:pPr marL="742950" indent="-742950" algn="just">
              <a:buFont typeface="+mj-lt"/>
              <a:buAutoNum type="arabicPeriod"/>
            </a:pPr>
            <a:r>
              <a:rPr lang="id-ID" sz="2800" dirty="0" smtClean="0">
                <a:latin typeface="Arial" panose="020B0604020202020204" pitchFamily="34" charset="0"/>
                <a:cs typeface="Arial" panose="020B0604020202020204" pitchFamily="34" charset="0"/>
              </a:rPr>
              <a:t>Klasifikasi Keamanan Arsip </a:t>
            </a:r>
            <a:r>
              <a:rPr lang="id-ID" sz="2800" dirty="0">
                <a:latin typeface="Arial" panose="020B0604020202020204" pitchFamily="34" charset="0"/>
                <a:cs typeface="Arial" panose="020B0604020202020204" pitchFamily="34" charset="0"/>
              </a:rPr>
              <a:t>Kategori kerahasiaan informasi arsip berdasarkan pada tingkat keseriusan dampak yang ditimbulkannya terhadap kepentingan dan keamanan negara, masyarakat dan </a:t>
            </a:r>
            <a:r>
              <a:rPr lang="id-ID" sz="2800" dirty="0" smtClean="0">
                <a:latin typeface="Arial" panose="020B0604020202020204" pitchFamily="34" charset="0"/>
                <a:cs typeface="Arial" panose="020B0604020202020204" pitchFamily="34" charset="0"/>
              </a:rPr>
              <a:t>perorangan</a:t>
            </a:r>
          </a:p>
          <a:p>
            <a:pPr marL="742950" lvl="0" indent="-742950" algn="just">
              <a:buFont typeface="+mj-lt"/>
              <a:buAutoNum type="arabicPeriod"/>
            </a:pPr>
            <a:r>
              <a:rPr lang="id-ID" sz="2800" b="1" dirty="0">
                <a:solidFill>
                  <a:srgbClr val="002060"/>
                </a:solidFill>
                <a:latin typeface="Arial" panose="020B0604020202020204" pitchFamily="34" charset="0"/>
                <a:ea typeface="Calibri" panose="020F0502020204030204" pitchFamily="34" charset="0"/>
                <a:cs typeface="Arial" panose="020B0604020202020204" pitchFamily="34" charset="0"/>
              </a:rPr>
              <a:t>Akses arsip adalah </a:t>
            </a:r>
            <a:r>
              <a:rPr lang="id-ID" sz="2800" dirty="0">
                <a:latin typeface="Arial" panose="020B0604020202020204" pitchFamily="34" charset="0"/>
                <a:ea typeface="Calibri" panose="020F0502020204030204" pitchFamily="34" charset="0"/>
                <a:cs typeface="Arial" panose="020B0604020202020204" pitchFamily="34" charset="0"/>
              </a:rPr>
              <a:t>Ketersediaan arsip sebagai hasil dari kewenangan hukum dan otorisasi legal serta keberadaan sarana bantu untuk mempermudah penemuan dan pemanfaatan </a:t>
            </a:r>
            <a:r>
              <a:rPr lang="id-ID" sz="2800" dirty="0" smtClean="0">
                <a:latin typeface="Arial" panose="020B0604020202020204" pitchFamily="34" charset="0"/>
                <a:ea typeface="Calibri" panose="020F0502020204030204" pitchFamily="34" charset="0"/>
                <a:cs typeface="Arial" panose="020B0604020202020204" pitchFamily="34" charset="0"/>
              </a:rPr>
              <a:t>arsip</a:t>
            </a:r>
          </a:p>
          <a:p>
            <a:pPr marL="742950" indent="-742950" algn="just">
              <a:buFont typeface="+mj-lt"/>
              <a:buAutoNum type="arabicPeriod"/>
            </a:pPr>
            <a:r>
              <a:rPr lang="id-ID" sz="2800" dirty="0" smtClean="0">
                <a:latin typeface="Arial" panose="020B0604020202020204" pitchFamily="34" charset="0"/>
                <a:ea typeface="Calibri" panose="020F0502020204030204" pitchFamily="34" charset="0"/>
                <a:cs typeface="Arial" panose="020B0604020202020204" pitchFamily="34" charset="0"/>
              </a:rPr>
              <a:t>JRA yi Daftar </a:t>
            </a:r>
            <a:r>
              <a:rPr lang="id-ID" sz="2800" dirty="0">
                <a:latin typeface="Arial" panose="020B0604020202020204" pitchFamily="34" charset="0"/>
                <a:ea typeface="Calibri" panose="020F0502020204030204" pitchFamily="34" charset="0"/>
                <a:cs typeface="Arial" panose="020B0604020202020204" pitchFamily="34" charset="0"/>
              </a:rPr>
              <a:t>yang berisi sekurang2nya jangka waktu penyimpanan atau retensi, jenis arsip, dan keterangan yang berisi rekomendasi tentang penetapan suatu jenis arsip dimusnahkan, dinilai kembali, atau dipermanenkan yang dipergunakan sebagai pedoman penyusutan dan penyelamatan </a:t>
            </a:r>
            <a:r>
              <a:rPr lang="id-ID" sz="2800" dirty="0" smtClean="0">
                <a:latin typeface="Arial" panose="020B0604020202020204" pitchFamily="34" charset="0"/>
                <a:ea typeface="Calibri" panose="020F0502020204030204" pitchFamily="34" charset="0"/>
                <a:cs typeface="Arial" panose="020B0604020202020204" pitchFamily="34" charset="0"/>
              </a:rPr>
              <a:t>arsip</a:t>
            </a:r>
            <a:endParaRPr lang="id-ID"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268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3733800" y="1409700"/>
            <a:ext cx="11734800" cy="6217087"/>
          </a:xfrm>
          <a:prstGeom prst="rect">
            <a:avLst/>
          </a:prstGeom>
          <a:noFill/>
        </p:spPr>
        <p:txBody>
          <a:bodyPr wrap="square" lIns="91440" tIns="45720" rIns="91440" bIns="45720">
            <a:spAutoFit/>
          </a:bodyPr>
          <a:lstStyle/>
          <a:p>
            <a:pPr algn="ctr"/>
            <a:r>
              <a:rPr lang="id-ID" sz="199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Terima Kasih</a:t>
            </a:r>
            <a:endParaRPr lang="en-US" sz="199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0185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80264326"/>
              </p:ext>
            </p:extLst>
          </p:nvPr>
        </p:nvGraphicFramePr>
        <p:xfrm>
          <a:off x="914400" y="1287780"/>
          <a:ext cx="16916400" cy="8808720"/>
        </p:xfrm>
        <a:graphic>
          <a:graphicData uri="http://schemas.openxmlformats.org/drawingml/2006/table">
            <a:tbl>
              <a:tblPr firstRow="1" bandRow="1">
                <a:tableStyleId>{5C22544A-7EE6-4342-B048-85BDC9FD1C3A}</a:tableStyleId>
              </a:tblPr>
              <a:tblGrid>
                <a:gridCol w="838200"/>
                <a:gridCol w="2711223"/>
                <a:gridCol w="13366977"/>
              </a:tblGrid>
              <a:tr h="449580">
                <a:tc>
                  <a:txBody>
                    <a:bodyPr/>
                    <a:lstStyle/>
                    <a:p>
                      <a:pPr algn="ctr"/>
                      <a:r>
                        <a:rPr lang="id-ID" sz="3600" dirty="0" smtClean="0">
                          <a:solidFill>
                            <a:srgbClr val="C00000"/>
                          </a:solidFill>
                        </a:rPr>
                        <a:t>No </a:t>
                      </a:r>
                      <a:endParaRPr lang="id-ID" sz="3600" dirty="0">
                        <a:solidFill>
                          <a:srgbClr val="C00000"/>
                        </a:solidFill>
                      </a:endParaRPr>
                    </a:p>
                  </a:txBody>
                  <a:tcPr>
                    <a:solidFill>
                      <a:schemeClr val="accent6">
                        <a:lumMod val="60000"/>
                        <a:lumOff val="40000"/>
                      </a:schemeClr>
                    </a:solidFill>
                  </a:tcPr>
                </a:tc>
                <a:tc>
                  <a:txBody>
                    <a:bodyPr/>
                    <a:lstStyle/>
                    <a:p>
                      <a:pPr algn="ctr"/>
                      <a:r>
                        <a:rPr lang="id-ID" sz="3600" dirty="0" smtClean="0">
                          <a:solidFill>
                            <a:srgbClr val="C00000"/>
                          </a:solidFill>
                        </a:rPr>
                        <a:t>ISTILAH</a:t>
                      </a:r>
                      <a:endParaRPr lang="id-ID" sz="3600" dirty="0">
                        <a:solidFill>
                          <a:srgbClr val="C00000"/>
                        </a:solidFill>
                      </a:endParaRPr>
                    </a:p>
                  </a:txBody>
                  <a:tcPr>
                    <a:solidFill>
                      <a:schemeClr val="accent6">
                        <a:lumMod val="60000"/>
                        <a:lumOff val="40000"/>
                      </a:schemeClr>
                    </a:solidFill>
                  </a:tcPr>
                </a:tc>
                <a:tc>
                  <a:txBody>
                    <a:bodyPr/>
                    <a:lstStyle/>
                    <a:p>
                      <a:pPr algn="ctr"/>
                      <a:r>
                        <a:rPr lang="id-ID" sz="3600" dirty="0" smtClean="0">
                          <a:solidFill>
                            <a:srgbClr val="C00000"/>
                          </a:solidFill>
                        </a:rPr>
                        <a:t>ARTINYA</a:t>
                      </a:r>
                      <a:endParaRPr lang="id-ID" sz="3600" dirty="0">
                        <a:solidFill>
                          <a:srgbClr val="C00000"/>
                        </a:solidFill>
                      </a:endParaRPr>
                    </a:p>
                  </a:txBody>
                  <a:tcPr>
                    <a:solidFill>
                      <a:schemeClr val="accent6">
                        <a:lumMod val="60000"/>
                        <a:lumOff val="40000"/>
                      </a:schemeClr>
                    </a:solidFill>
                  </a:tcPr>
                </a:tc>
              </a:tr>
              <a:tr h="449580">
                <a:tc>
                  <a:txBody>
                    <a:bodyPr/>
                    <a:lstStyle/>
                    <a:p>
                      <a:pPr algn="ctr"/>
                      <a:r>
                        <a:rPr lang="id-ID" sz="2400" dirty="0" smtClean="0">
                          <a:latin typeface="Arial" panose="020B0604020202020204" pitchFamily="34" charset="0"/>
                          <a:cs typeface="Arial" panose="020B0604020202020204" pitchFamily="34" charset="0"/>
                        </a:rPr>
                        <a:t>9</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latin typeface="Arial" panose="020B0604020202020204" pitchFamily="34" charset="0"/>
                          <a:cs typeface="Arial" panose="020B0604020202020204" pitchFamily="34" charset="0"/>
                        </a:rPr>
                        <a:t>Arsip Aktif</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t>Arsip yang frekuensi penggunaannya tinggi dan/atau terus menerus</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r>
              <a:tr h="449580">
                <a:tc>
                  <a:txBody>
                    <a:bodyPr/>
                    <a:lstStyle/>
                    <a:p>
                      <a:pPr algn="ctr"/>
                      <a:r>
                        <a:rPr lang="id-ID" sz="2400" dirty="0" smtClean="0">
                          <a:latin typeface="Arial" panose="020B0604020202020204" pitchFamily="34" charset="0"/>
                          <a:cs typeface="Arial" panose="020B0604020202020204" pitchFamily="34" charset="0"/>
                        </a:rPr>
                        <a:t>10</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t>Pencipta Arsip </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t>Pihak yang mempunyai kemandirian &amp; otoritas dlm pelaksanaan fungsi, tugas, dan tanggung jawab di bidang pengelolaan arsip dinamis. </a:t>
                      </a:r>
                      <a:endParaRPr lang="id-ID" sz="2400" dirty="0">
                        <a:latin typeface="Arial" panose="020B0604020202020204" pitchFamily="34" charset="0"/>
                        <a:cs typeface="Arial" panose="020B0604020202020204" pitchFamily="34" charset="0"/>
                      </a:endParaRPr>
                    </a:p>
                  </a:txBody>
                  <a:tcPr/>
                </a:tc>
              </a:tr>
              <a:tr h="449580">
                <a:tc>
                  <a:txBody>
                    <a:bodyPr/>
                    <a:lstStyle/>
                    <a:p>
                      <a:pPr algn="ctr"/>
                      <a:r>
                        <a:rPr lang="id-ID" sz="2400" dirty="0" smtClean="0">
                          <a:latin typeface="Arial" panose="020B0604020202020204" pitchFamily="34" charset="0"/>
                          <a:cs typeface="Arial" panose="020B0604020202020204" pitchFamily="34" charset="0"/>
                        </a:rPr>
                        <a:t>11</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t>Penyusutan Arsip</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t>Kegiatan pengurangan jumlah arsip dg cara pemindahan arsip inaktif dr unit pengolah ke unit kearsipan, pemusnahan arsip yang tidak memiliki nilai guna, &amp; penyerahan arsip statis kepada lembaga kearsipan</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r>
              <a:tr h="449580">
                <a:tc>
                  <a:txBody>
                    <a:bodyPr/>
                    <a:lstStyle/>
                    <a:p>
                      <a:pPr algn="ctr"/>
                      <a:r>
                        <a:rPr lang="id-ID" sz="2400" dirty="0" smtClean="0">
                          <a:latin typeface="Arial" panose="020B0604020202020204" pitchFamily="34" charset="0"/>
                          <a:cs typeface="Arial" panose="020B0604020202020204" pitchFamily="34" charset="0"/>
                        </a:rPr>
                        <a:t>12</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t>Arsip Statis </a:t>
                      </a:r>
                      <a:endParaRPr lang="id-ID" sz="2400" dirty="0">
                        <a:latin typeface="Arial" panose="020B0604020202020204" pitchFamily="34" charset="0"/>
                        <a:cs typeface="Arial" panose="020B0604020202020204" pitchFamily="34" charset="0"/>
                      </a:endParaRPr>
                    </a:p>
                  </a:txBody>
                  <a:tcPr/>
                </a:tc>
                <a:tc>
                  <a:txBody>
                    <a:bodyPr/>
                    <a:lstStyle/>
                    <a:p>
                      <a:r>
                        <a:rPr lang="id-ID" sz="2400" dirty="0" smtClean="0"/>
                        <a:t>Arsip yg dihasilkan oleh pencipta arsip karena memiliki nilai guna kesejarahan, telah habis retensinya, dan berketerangan dipermanenkan yang telah diverifikasi baik secara langsung maupun tidak langsung oleh Arsip Nasional Republik Indonesia dan/atau lembaga kearsipan</a:t>
                      </a:r>
                      <a:endParaRPr lang="id-ID" sz="2400" dirty="0">
                        <a:latin typeface="Arial" panose="020B0604020202020204" pitchFamily="34" charset="0"/>
                        <a:cs typeface="Arial" panose="020B0604020202020204" pitchFamily="34" charset="0"/>
                      </a:endParaRPr>
                    </a:p>
                  </a:txBody>
                  <a:tcPr/>
                </a:tc>
              </a:tr>
              <a:tr h="449580">
                <a:tc>
                  <a:txBody>
                    <a:bodyPr/>
                    <a:lstStyle/>
                    <a:p>
                      <a:pPr algn="ctr"/>
                      <a:r>
                        <a:rPr lang="id-ID" sz="2400" dirty="0" smtClean="0">
                          <a:latin typeface="Arial" panose="020B0604020202020204" pitchFamily="34" charset="0"/>
                          <a:cs typeface="Arial" panose="020B0604020202020204" pitchFamily="34" charset="0"/>
                        </a:rPr>
                        <a:t>13</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t>Arsip Vital </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t>Arsip yang keberadaannya merupakan persyaratan dasar bagi kelangsungan operasional pencipta arsip, tidak dapat diperbarui, dan tidak tergantikan apabila rusak atau hilang.</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r>
              <a:tr h="449580">
                <a:tc>
                  <a:txBody>
                    <a:bodyPr/>
                    <a:lstStyle/>
                    <a:p>
                      <a:pPr algn="ctr"/>
                      <a:r>
                        <a:rPr lang="id-ID" sz="2400" dirty="0" smtClean="0">
                          <a:latin typeface="Arial" panose="020B0604020202020204" pitchFamily="34" charset="0"/>
                          <a:cs typeface="Arial" panose="020B0604020202020204" pitchFamily="34" charset="0"/>
                        </a:rPr>
                        <a:t>14</a:t>
                      </a:r>
                      <a:endParaRPr lang="id-ID" sz="2400" dirty="0">
                        <a:latin typeface="Arial" panose="020B0604020202020204" pitchFamily="34" charset="0"/>
                        <a:cs typeface="Arial" panose="020B0604020202020204" pitchFamily="34" charset="0"/>
                      </a:endParaRPr>
                    </a:p>
                  </a:txBody>
                  <a:tcPr/>
                </a:tc>
                <a:tc>
                  <a:txBody>
                    <a:bodyPr/>
                    <a:lstStyle/>
                    <a:p>
                      <a:r>
                        <a:rPr lang="id-ID" sz="2800" dirty="0" smtClean="0"/>
                        <a:t>Arsip Inaktif</a:t>
                      </a:r>
                      <a:endParaRPr lang="id-ID" sz="2800" dirty="0">
                        <a:latin typeface="Arial" panose="020B0604020202020204" pitchFamily="34" charset="0"/>
                        <a:cs typeface="Arial" panose="020B0604020202020204" pitchFamily="34" charset="0"/>
                      </a:endParaRPr>
                    </a:p>
                  </a:txBody>
                  <a:tcPr/>
                </a:tc>
                <a:tc>
                  <a:txBody>
                    <a:bodyPr/>
                    <a:lstStyle/>
                    <a:p>
                      <a:r>
                        <a:rPr lang="id-ID" sz="2800" dirty="0" smtClean="0"/>
                        <a:t>Arsip yang frekuensi penggunaannya telah menurun</a:t>
                      </a:r>
                      <a:endParaRPr lang="id-ID" sz="2800" dirty="0">
                        <a:latin typeface="Arial" panose="020B0604020202020204" pitchFamily="34" charset="0"/>
                        <a:cs typeface="Arial" panose="020B0604020202020204" pitchFamily="34" charset="0"/>
                      </a:endParaRPr>
                    </a:p>
                  </a:txBody>
                  <a:tcPr/>
                </a:tc>
              </a:tr>
              <a:tr h="449580">
                <a:tc>
                  <a:txBody>
                    <a:bodyPr/>
                    <a:lstStyle/>
                    <a:p>
                      <a:pPr algn="ctr"/>
                      <a:r>
                        <a:rPr lang="id-ID" sz="2400" dirty="0" smtClean="0">
                          <a:latin typeface="Arial" panose="020B0604020202020204" pitchFamily="34" charset="0"/>
                          <a:cs typeface="Arial" panose="020B0604020202020204" pitchFamily="34" charset="0"/>
                        </a:rPr>
                        <a:t>15</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latin typeface="Arial" panose="020B0604020202020204" pitchFamily="34" charset="0"/>
                          <a:cs typeface="Arial" panose="020B0604020202020204" pitchFamily="34" charset="0"/>
                        </a:rPr>
                        <a:t>Arsip Terjaga</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400" dirty="0" smtClean="0"/>
                        <a:t>Arsip Negara yang berkaitan dengan keberadaan dan kelangsungan hidup bangsa &amp; negara yang harus dijaga keutuhan, keamanan, &amp; keselamatannya</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r>
              <a:tr h="449580">
                <a:tc>
                  <a:txBody>
                    <a:bodyPr/>
                    <a:lstStyle/>
                    <a:p>
                      <a:pPr algn="ctr"/>
                      <a:r>
                        <a:rPr lang="id-ID" sz="2400" dirty="0" smtClean="0">
                          <a:latin typeface="Arial" panose="020B0604020202020204" pitchFamily="34" charset="0"/>
                          <a:cs typeface="Arial" panose="020B0604020202020204" pitchFamily="34" charset="0"/>
                        </a:rPr>
                        <a:t>16</a:t>
                      </a:r>
                      <a:endParaRPr lang="id-ID" sz="2400" dirty="0">
                        <a:latin typeface="Arial" panose="020B0604020202020204" pitchFamily="34" charset="0"/>
                        <a:cs typeface="Arial" panose="020B0604020202020204" pitchFamily="34" charset="0"/>
                      </a:endParaRPr>
                    </a:p>
                  </a:txBody>
                  <a:tcPr/>
                </a:tc>
                <a:tc>
                  <a:txBody>
                    <a:bodyPr/>
                    <a:lstStyle/>
                    <a:p>
                      <a:r>
                        <a:rPr lang="id-ID" sz="2600" dirty="0" smtClean="0"/>
                        <a:t>Unit Kearsipan</a:t>
                      </a:r>
                      <a:endParaRPr lang="id-ID" sz="2600" dirty="0">
                        <a:latin typeface="Arial" panose="020B0604020202020204" pitchFamily="34" charset="0"/>
                        <a:cs typeface="Arial" panose="020B0604020202020204" pitchFamily="34" charset="0"/>
                      </a:endParaRPr>
                    </a:p>
                  </a:txBody>
                  <a:tcPr/>
                </a:tc>
                <a:tc>
                  <a:txBody>
                    <a:bodyPr/>
                    <a:lstStyle/>
                    <a:p>
                      <a:r>
                        <a:rPr lang="id-ID" sz="2600" dirty="0" smtClean="0"/>
                        <a:t>Satuan kerja pada pencipta arsip yang mempunyai tugas &amp; tanggung jawab dalam penyelenggaraan kearsipan. </a:t>
                      </a:r>
                      <a:endParaRPr lang="id-ID" sz="2600" dirty="0">
                        <a:latin typeface="Arial" panose="020B0604020202020204" pitchFamily="34" charset="0"/>
                        <a:cs typeface="Arial" panose="020B0604020202020204" pitchFamily="34" charset="0"/>
                      </a:endParaRPr>
                    </a:p>
                  </a:txBody>
                  <a:tcPr/>
                </a:tc>
              </a:tr>
              <a:tr h="449580">
                <a:tc>
                  <a:txBody>
                    <a:bodyPr/>
                    <a:lstStyle/>
                    <a:p>
                      <a:pPr algn="ctr"/>
                      <a:r>
                        <a:rPr lang="id-ID" sz="2400" dirty="0" smtClean="0">
                          <a:latin typeface="Arial" panose="020B0604020202020204" pitchFamily="34" charset="0"/>
                          <a:cs typeface="Arial" panose="020B0604020202020204" pitchFamily="34" charset="0"/>
                        </a:rPr>
                        <a:t>17</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600" dirty="0" smtClean="0"/>
                        <a:t>Unit Pengolah </a:t>
                      </a:r>
                      <a:endParaRPr lang="id-ID" sz="26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600" dirty="0" smtClean="0"/>
                        <a:t>Satuan kerja pada pencipta arsip yang mempunyai tugas &amp; tanggung jawab mengolah semua arsip yang berkaitan dengan kegiatan penciptaan arsip di lingkungannya. </a:t>
                      </a:r>
                      <a:endParaRPr lang="id-ID" sz="2600" dirty="0">
                        <a:latin typeface="Arial" panose="020B0604020202020204" pitchFamily="34" charset="0"/>
                        <a:cs typeface="Arial" panose="020B0604020202020204" pitchFamily="34" charset="0"/>
                      </a:endParaRPr>
                    </a:p>
                  </a:txBody>
                  <a:tcPr>
                    <a:solidFill>
                      <a:schemeClr val="bg2">
                        <a:lumMod val="75000"/>
                      </a:schemeClr>
                    </a:solidFill>
                  </a:tcPr>
                </a:tc>
              </a:tr>
              <a:tr h="449580">
                <a:tc>
                  <a:txBody>
                    <a:bodyPr/>
                    <a:lstStyle/>
                    <a:p>
                      <a:pPr algn="ctr"/>
                      <a:r>
                        <a:rPr lang="id-ID" sz="2400" dirty="0" smtClean="0">
                          <a:latin typeface="Arial" panose="020B0604020202020204" pitchFamily="34" charset="0"/>
                          <a:cs typeface="Arial" panose="020B0604020202020204" pitchFamily="34" charset="0"/>
                        </a:rPr>
                        <a:t>18</a:t>
                      </a:r>
                      <a:endParaRPr lang="id-ID" sz="24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800" dirty="0" smtClean="0"/>
                        <a:t>Arsip Dinamis</a:t>
                      </a:r>
                      <a:endParaRPr lang="id-ID" sz="2800" dirty="0">
                        <a:latin typeface="Arial" panose="020B0604020202020204" pitchFamily="34" charset="0"/>
                        <a:cs typeface="Arial" panose="020B0604020202020204" pitchFamily="34" charset="0"/>
                      </a:endParaRPr>
                    </a:p>
                  </a:txBody>
                  <a:tcPr>
                    <a:solidFill>
                      <a:schemeClr val="bg2">
                        <a:lumMod val="75000"/>
                      </a:schemeClr>
                    </a:solidFill>
                  </a:tcPr>
                </a:tc>
                <a:tc>
                  <a:txBody>
                    <a:bodyPr/>
                    <a:lstStyle/>
                    <a:p>
                      <a:r>
                        <a:rPr lang="id-ID" sz="2800" dirty="0" smtClean="0"/>
                        <a:t>Arsip yang digunakan secara langsung dlm kegiatan pencipta arsip &amp; disimpan selama jangka waktu tertentu</a:t>
                      </a:r>
                      <a:endParaRPr lang="id-ID" sz="2800" dirty="0">
                        <a:latin typeface="Arial" panose="020B0604020202020204" pitchFamily="34" charset="0"/>
                        <a:cs typeface="Arial" panose="020B0604020202020204" pitchFamily="34" charset="0"/>
                      </a:endParaRPr>
                    </a:p>
                  </a:txBody>
                  <a:tcPr>
                    <a:solidFill>
                      <a:schemeClr val="bg2">
                        <a:lumMod val="75000"/>
                      </a:schemeClr>
                    </a:solidFill>
                  </a:tcPr>
                </a:tc>
              </a:tr>
            </a:tbl>
          </a:graphicData>
        </a:graphic>
      </p:graphicFrame>
      <p:pic>
        <p:nvPicPr>
          <p:cNvPr id="6" name="Picture 5"/>
          <p:cNvPicPr>
            <a:picLocks noChangeAspect="1"/>
          </p:cNvPicPr>
          <p:nvPr/>
        </p:nvPicPr>
        <p:blipFill>
          <a:blip r:embed="rId3"/>
          <a:stretch>
            <a:fillRect/>
          </a:stretch>
        </p:blipFill>
        <p:spPr>
          <a:xfrm>
            <a:off x="16440150" y="0"/>
            <a:ext cx="1847850" cy="2466975"/>
          </a:xfrm>
          <a:prstGeom prst="rect">
            <a:avLst/>
          </a:prstGeom>
        </p:spPr>
      </p:pic>
      <p:sp>
        <p:nvSpPr>
          <p:cNvPr id="4" name="Rectangle 3"/>
          <p:cNvSpPr/>
          <p:nvPr/>
        </p:nvSpPr>
        <p:spPr>
          <a:xfrm>
            <a:off x="838200" y="84839"/>
            <a:ext cx="6858000" cy="1148648"/>
          </a:xfrm>
          <a:prstGeom prst="rect">
            <a:avLst/>
          </a:prstGeom>
        </p:spPr>
        <p:txBody>
          <a:bodyPr wrap="square">
            <a:spAutoFit/>
          </a:bodyPr>
          <a:lstStyle/>
          <a:p>
            <a:pPr>
              <a:lnSpc>
                <a:spcPts val="9719"/>
              </a:lnSpc>
            </a:pPr>
            <a:r>
              <a:rPr lang="id-ID" sz="4400" dirty="0" smtClean="0">
                <a:solidFill>
                  <a:srgbClr val="C00000"/>
                </a:solidFill>
                <a:latin typeface="Berlin Sans FB Demi" panose="020E0802020502020306" pitchFamily="34" charset="0"/>
              </a:rPr>
              <a:t>PENGERTIAN</a:t>
            </a:r>
            <a:endParaRPr lang="en-US" dirty="0">
              <a:solidFill>
                <a:srgbClr val="C00000"/>
              </a:solidFill>
              <a:latin typeface="Berlin Sans FB Demi" panose="020E0802020502020306" pitchFamily="34" charset="0"/>
            </a:endParaRPr>
          </a:p>
        </p:txBody>
      </p:sp>
    </p:spTree>
    <p:extLst>
      <p:ext uri="{BB962C8B-B14F-4D97-AF65-F5344CB8AC3E}">
        <p14:creationId xmlns:p14="http://schemas.microsoft.com/office/powerpoint/2010/main" val="3879421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8193108" y="3465021"/>
            <a:ext cx="3541692" cy="3081235"/>
            <a:chOff x="3240360" y="2276871"/>
            <a:chExt cx="2060690" cy="1971601"/>
          </a:xfrm>
        </p:grpSpPr>
        <p:sp>
          <p:nvSpPr>
            <p:cNvPr id="27" name="Oval 26"/>
            <p:cNvSpPr/>
            <p:nvPr/>
          </p:nvSpPr>
          <p:spPr>
            <a:xfrm>
              <a:off x="3240360" y="2276871"/>
              <a:ext cx="2060690" cy="1971601"/>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8" name="Oval 4"/>
            <p:cNvSpPr/>
            <p:nvPr/>
          </p:nvSpPr>
          <p:spPr>
            <a:xfrm>
              <a:off x="3462564" y="2565605"/>
              <a:ext cx="1705479" cy="1394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id-ID" sz="3200" b="1" kern="1200" dirty="0" smtClean="0">
                  <a:latin typeface="Tahoma" pitchFamily="34" charset="0"/>
                  <a:ea typeface="Tahoma" pitchFamily="34" charset="0"/>
                  <a:cs typeface="Tahoma" pitchFamily="34" charset="0"/>
                </a:rPr>
                <a:t>INSTRUMEN PAD </a:t>
              </a:r>
            </a:p>
            <a:p>
              <a:pPr lvl="0" algn="ctr" defTabSz="889000" rtl="0">
                <a:lnSpc>
                  <a:spcPct val="90000"/>
                </a:lnSpc>
                <a:spcBef>
                  <a:spcPct val="0"/>
                </a:spcBef>
                <a:spcAft>
                  <a:spcPct val="35000"/>
                </a:spcAft>
              </a:pPr>
              <a:r>
                <a:rPr lang="id-ID" sz="2400" kern="1200" dirty="0" smtClean="0">
                  <a:latin typeface="Tahoma" pitchFamily="34" charset="0"/>
                  <a:ea typeface="Tahoma" pitchFamily="34" charset="0"/>
                  <a:cs typeface="Tahoma" pitchFamily="34" charset="0"/>
                </a:rPr>
                <a:t>terdiri dari:</a:t>
              </a:r>
              <a:endParaRPr lang="id-ID" sz="2400" kern="1200" dirty="0">
                <a:latin typeface="Tahoma" pitchFamily="34" charset="0"/>
                <a:ea typeface="Tahoma" pitchFamily="34" charset="0"/>
                <a:cs typeface="Tahoma" pitchFamily="34" charset="0"/>
              </a:endParaRPr>
            </a:p>
          </p:txBody>
        </p:sp>
      </p:grpSp>
      <p:grpSp>
        <p:nvGrpSpPr>
          <p:cNvPr id="3" name="Group 2"/>
          <p:cNvGrpSpPr/>
          <p:nvPr/>
        </p:nvGrpSpPr>
        <p:grpSpPr>
          <a:xfrm>
            <a:off x="9677400" y="3133199"/>
            <a:ext cx="583293" cy="294650"/>
            <a:chOff x="3979059" y="1859914"/>
            <a:chExt cx="583293" cy="294650"/>
          </a:xfrm>
        </p:grpSpPr>
        <p:sp>
          <p:nvSpPr>
            <p:cNvPr id="25" name="Right Arrow 24"/>
            <p:cNvSpPr/>
            <p:nvPr/>
          </p:nvSpPr>
          <p:spPr>
            <a:xfrm rot="16200000">
              <a:off x="4123381" y="1715592"/>
              <a:ext cx="294649" cy="583293"/>
            </a:xfrm>
            <a:prstGeom prst="rightArrow">
              <a:avLst>
                <a:gd name="adj1" fmla="val 60000"/>
                <a:gd name="adj2" fmla="val 50000"/>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6" name="Right Arrow 6"/>
            <p:cNvSpPr/>
            <p:nvPr/>
          </p:nvSpPr>
          <p:spPr>
            <a:xfrm rot="16200000">
              <a:off x="4167579" y="1876449"/>
              <a:ext cx="206254" cy="349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p:txBody>
        </p:sp>
      </p:grpSp>
      <p:grpSp>
        <p:nvGrpSpPr>
          <p:cNvPr id="4" name="Group 3"/>
          <p:cNvGrpSpPr/>
          <p:nvPr/>
        </p:nvGrpSpPr>
        <p:grpSpPr>
          <a:xfrm>
            <a:off x="8116908" y="379102"/>
            <a:ext cx="3389292" cy="2649257"/>
            <a:chOff x="3412921" y="5359"/>
            <a:chExt cx="1715569" cy="1715569"/>
          </a:xfrm>
        </p:grpSpPr>
        <p:sp>
          <p:nvSpPr>
            <p:cNvPr id="23" name="Oval 22"/>
            <p:cNvSpPr/>
            <p:nvPr/>
          </p:nvSpPr>
          <p:spPr>
            <a:xfrm>
              <a:off x="3412921" y="5359"/>
              <a:ext cx="1715569" cy="1715569"/>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4" name="Oval 8"/>
            <p:cNvSpPr/>
            <p:nvPr/>
          </p:nvSpPr>
          <p:spPr>
            <a:xfrm>
              <a:off x="3664160" y="256598"/>
              <a:ext cx="1213091" cy="1213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id-ID" sz="3600" b="1" kern="1200" dirty="0" smtClean="0">
                  <a:latin typeface="Tahoma" pitchFamily="34" charset="0"/>
                  <a:ea typeface="Tahoma" pitchFamily="34" charset="0"/>
                  <a:cs typeface="Tahoma" pitchFamily="34" charset="0"/>
                </a:rPr>
                <a:t>Tata Naskah Dinas</a:t>
              </a:r>
              <a:endParaRPr lang="id-ID" sz="3600" b="1" kern="1200" dirty="0">
                <a:latin typeface="Tahoma" pitchFamily="34" charset="0"/>
                <a:ea typeface="Tahoma" pitchFamily="34" charset="0"/>
                <a:cs typeface="Tahoma" pitchFamily="34" charset="0"/>
              </a:endParaRPr>
            </a:p>
          </p:txBody>
        </p:sp>
      </p:grpSp>
      <p:grpSp>
        <p:nvGrpSpPr>
          <p:cNvPr id="5" name="Group 4"/>
          <p:cNvGrpSpPr/>
          <p:nvPr/>
        </p:nvGrpSpPr>
        <p:grpSpPr>
          <a:xfrm>
            <a:off x="11811000" y="4788807"/>
            <a:ext cx="878523" cy="583293"/>
            <a:chOff x="5428186" y="2956797"/>
            <a:chExt cx="306480" cy="583293"/>
          </a:xfrm>
        </p:grpSpPr>
        <p:sp>
          <p:nvSpPr>
            <p:cNvPr id="21" name="Right Arrow 20"/>
            <p:cNvSpPr/>
            <p:nvPr/>
          </p:nvSpPr>
          <p:spPr>
            <a:xfrm rot="21562686">
              <a:off x="5428186" y="2956797"/>
              <a:ext cx="306480" cy="583293"/>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2" name="Right Arrow 10"/>
            <p:cNvSpPr/>
            <p:nvPr/>
          </p:nvSpPr>
          <p:spPr>
            <a:xfrm rot="21562686">
              <a:off x="5428189" y="3073955"/>
              <a:ext cx="214536" cy="349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p:txBody>
        </p:sp>
      </p:grpSp>
      <p:grpSp>
        <p:nvGrpSpPr>
          <p:cNvPr id="6" name="Group 5"/>
          <p:cNvGrpSpPr/>
          <p:nvPr/>
        </p:nvGrpSpPr>
        <p:grpSpPr>
          <a:xfrm>
            <a:off x="12725445" y="3273392"/>
            <a:ext cx="3581355" cy="3317908"/>
            <a:chOff x="5879158" y="2348895"/>
            <a:chExt cx="1825691" cy="1772818"/>
          </a:xfrm>
        </p:grpSpPr>
        <p:sp>
          <p:nvSpPr>
            <p:cNvPr id="19" name="Oval 18"/>
            <p:cNvSpPr/>
            <p:nvPr/>
          </p:nvSpPr>
          <p:spPr>
            <a:xfrm>
              <a:off x="5879158" y="2348895"/>
              <a:ext cx="1825691" cy="1772818"/>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20" name="Oval 12"/>
            <p:cNvSpPr/>
            <p:nvPr/>
          </p:nvSpPr>
          <p:spPr>
            <a:xfrm>
              <a:off x="6146524" y="2608518"/>
              <a:ext cx="1290959" cy="1253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id-ID" sz="4000" kern="1200" dirty="0" smtClean="0">
                  <a:latin typeface="Tahoma" pitchFamily="34" charset="0"/>
                  <a:ea typeface="Tahoma" pitchFamily="34" charset="0"/>
                  <a:cs typeface="Tahoma" pitchFamily="34" charset="0"/>
                </a:rPr>
                <a:t>Klasifikasi Arsip </a:t>
              </a:r>
              <a:endParaRPr lang="id-ID" sz="4000" kern="1200" dirty="0">
                <a:latin typeface="Tahoma" pitchFamily="34" charset="0"/>
                <a:ea typeface="Tahoma" pitchFamily="34" charset="0"/>
                <a:cs typeface="Tahoma" pitchFamily="34" charset="0"/>
              </a:endParaRPr>
            </a:p>
          </p:txBody>
        </p:sp>
      </p:grpSp>
      <p:grpSp>
        <p:nvGrpSpPr>
          <p:cNvPr id="7" name="Group 6"/>
          <p:cNvGrpSpPr/>
          <p:nvPr/>
        </p:nvGrpSpPr>
        <p:grpSpPr>
          <a:xfrm>
            <a:off x="9745844" y="6643135"/>
            <a:ext cx="583293" cy="294649"/>
            <a:chOff x="3979059" y="4370779"/>
            <a:chExt cx="583293" cy="294649"/>
          </a:xfrm>
        </p:grpSpPr>
        <p:sp>
          <p:nvSpPr>
            <p:cNvPr id="17" name="Right Arrow 16"/>
            <p:cNvSpPr/>
            <p:nvPr/>
          </p:nvSpPr>
          <p:spPr>
            <a:xfrm rot="5400000">
              <a:off x="4123381" y="4226457"/>
              <a:ext cx="294649" cy="583293"/>
            </a:xfrm>
            <a:prstGeom prst="rightArrow">
              <a:avLst>
                <a:gd name="adj1" fmla="val 60000"/>
                <a:gd name="adj2" fmla="val 50000"/>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8" name="Right Arrow 14"/>
            <p:cNvSpPr/>
            <p:nvPr/>
          </p:nvSpPr>
          <p:spPr>
            <a:xfrm rot="5400000">
              <a:off x="4167579" y="4298919"/>
              <a:ext cx="206254" cy="349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p:txBody>
        </p:sp>
      </p:grpSp>
      <p:grpSp>
        <p:nvGrpSpPr>
          <p:cNvPr id="8" name="Group 7"/>
          <p:cNvGrpSpPr/>
          <p:nvPr/>
        </p:nvGrpSpPr>
        <p:grpSpPr>
          <a:xfrm>
            <a:off x="8116909" y="6951943"/>
            <a:ext cx="3998892" cy="3335057"/>
            <a:chOff x="3412921" y="4804414"/>
            <a:chExt cx="1715569" cy="1715569"/>
          </a:xfrm>
        </p:grpSpPr>
        <p:sp>
          <p:nvSpPr>
            <p:cNvPr id="15" name="Oval 14"/>
            <p:cNvSpPr/>
            <p:nvPr/>
          </p:nvSpPr>
          <p:spPr>
            <a:xfrm>
              <a:off x="3412921" y="4804414"/>
              <a:ext cx="1715569" cy="1715569"/>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6" name="Oval 16"/>
            <p:cNvSpPr/>
            <p:nvPr/>
          </p:nvSpPr>
          <p:spPr>
            <a:xfrm>
              <a:off x="3664160" y="5055653"/>
              <a:ext cx="1213091" cy="1213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id-ID" sz="4000" kern="1200" dirty="0" smtClean="0">
                  <a:latin typeface="Tahoma" pitchFamily="34" charset="0"/>
                  <a:ea typeface="Tahoma" pitchFamily="34" charset="0"/>
                  <a:cs typeface="Tahoma" pitchFamily="34" charset="0"/>
                </a:rPr>
                <a:t>Jadwal Retensi Arsip</a:t>
              </a:r>
              <a:endParaRPr lang="id-ID" sz="4000" kern="1200" dirty="0">
                <a:latin typeface="Tahoma" pitchFamily="34" charset="0"/>
                <a:ea typeface="Tahoma" pitchFamily="34" charset="0"/>
                <a:cs typeface="Tahoma" pitchFamily="34" charset="0"/>
              </a:endParaRPr>
            </a:p>
          </p:txBody>
        </p:sp>
      </p:grpSp>
      <p:grpSp>
        <p:nvGrpSpPr>
          <p:cNvPr id="9" name="Group 8"/>
          <p:cNvGrpSpPr/>
          <p:nvPr/>
        </p:nvGrpSpPr>
        <p:grpSpPr>
          <a:xfrm>
            <a:off x="7387931" y="4851854"/>
            <a:ext cx="662600" cy="583293"/>
            <a:chOff x="2754301" y="2971025"/>
            <a:chExt cx="343481" cy="583293"/>
          </a:xfrm>
        </p:grpSpPr>
        <p:sp>
          <p:nvSpPr>
            <p:cNvPr id="13" name="Right Arrow 12"/>
            <p:cNvSpPr/>
            <p:nvPr/>
          </p:nvSpPr>
          <p:spPr>
            <a:xfrm rot="10800000">
              <a:off x="2754301" y="2971025"/>
              <a:ext cx="343481" cy="583293"/>
            </a:xfrm>
            <a:prstGeom prst="righ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4" name="Right Arrow 18"/>
            <p:cNvSpPr/>
            <p:nvPr/>
          </p:nvSpPr>
          <p:spPr>
            <a:xfrm rot="21600000">
              <a:off x="2857345" y="3087684"/>
              <a:ext cx="240437" cy="349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id-ID" sz="1900" kern="1200"/>
            </a:p>
          </p:txBody>
        </p:sp>
      </p:grpSp>
      <p:grpSp>
        <p:nvGrpSpPr>
          <p:cNvPr id="10" name="Group 9"/>
          <p:cNvGrpSpPr/>
          <p:nvPr/>
        </p:nvGrpSpPr>
        <p:grpSpPr>
          <a:xfrm>
            <a:off x="4038600" y="3454630"/>
            <a:ext cx="3277830" cy="3248609"/>
            <a:chOff x="677655" y="2376262"/>
            <a:chExt cx="1914627" cy="1772818"/>
          </a:xfrm>
        </p:grpSpPr>
        <p:sp>
          <p:nvSpPr>
            <p:cNvPr id="11" name="Oval 10"/>
            <p:cNvSpPr/>
            <p:nvPr/>
          </p:nvSpPr>
          <p:spPr>
            <a:xfrm>
              <a:off x="677655" y="2376262"/>
              <a:ext cx="1914627" cy="1772818"/>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Oval 20"/>
            <p:cNvSpPr/>
            <p:nvPr/>
          </p:nvSpPr>
          <p:spPr>
            <a:xfrm>
              <a:off x="958046" y="2635885"/>
              <a:ext cx="1353845" cy="1253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id-ID" sz="2800" b="1" kern="1200" dirty="0" smtClean="0">
                  <a:latin typeface="Tahoma" pitchFamily="34" charset="0"/>
                  <a:ea typeface="Tahoma" pitchFamily="34" charset="0"/>
                  <a:cs typeface="Tahoma" pitchFamily="34" charset="0"/>
                </a:rPr>
                <a:t>Sistem Klasifikasi Keamanan dan Akses Arsip</a:t>
              </a:r>
              <a:endParaRPr lang="id-ID" sz="2800" b="1" kern="1200" dirty="0">
                <a:latin typeface="Tahoma" pitchFamily="34" charset="0"/>
                <a:ea typeface="Tahoma" pitchFamily="34" charset="0"/>
                <a:cs typeface="Tahoma" pitchFamily="34" charset="0"/>
              </a:endParaRPr>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5445" y="-64966"/>
            <a:ext cx="5576322" cy="2978882"/>
          </a:xfrm>
          <a:prstGeom prst="rect">
            <a:avLst/>
          </a:prstGeom>
        </p:spPr>
      </p:pic>
      <p:sp>
        <p:nvSpPr>
          <p:cNvPr id="30" name="Rectangle 29"/>
          <p:cNvSpPr/>
          <p:nvPr/>
        </p:nvSpPr>
        <p:spPr>
          <a:xfrm>
            <a:off x="0" y="43801"/>
            <a:ext cx="6324600" cy="1446550"/>
          </a:xfrm>
          <a:prstGeom prst="rect">
            <a:avLst/>
          </a:prstGeom>
        </p:spPr>
        <p:txBody>
          <a:bodyPr wrap="square">
            <a:spAutoFit/>
          </a:bodyPr>
          <a:lstStyle/>
          <a:p>
            <a:pPr algn="ctr"/>
            <a:r>
              <a:rPr lang="id-ID" sz="4400" dirty="0" smtClean="0">
                <a:solidFill>
                  <a:srgbClr val="002060"/>
                </a:solidFill>
                <a:latin typeface="Berlin Sans FB Demi" panose="020E0802020502020306" pitchFamily="34" charset="0"/>
              </a:rPr>
              <a:t>Instrumen Pengelolaan </a:t>
            </a:r>
          </a:p>
          <a:p>
            <a:pPr algn="ctr"/>
            <a:r>
              <a:rPr lang="id-ID" sz="4400" dirty="0" smtClean="0">
                <a:solidFill>
                  <a:srgbClr val="002060"/>
                </a:solidFill>
                <a:latin typeface="Berlin Sans FB Demi" panose="020E0802020502020306" pitchFamily="34" charset="0"/>
              </a:rPr>
              <a:t>Arsip Dinamis (PAD)</a:t>
            </a:r>
            <a:endParaRPr lang="en-US" dirty="0">
              <a:solidFill>
                <a:srgbClr val="002060"/>
              </a:solidFill>
              <a:latin typeface="Berlin Sans FB Demi" panose="020E0802020502020306" pitchFamily="34" charset="0"/>
            </a:endParaRPr>
          </a:p>
        </p:txBody>
      </p:sp>
      <p:sp>
        <p:nvSpPr>
          <p:cNvPr id="31" name="Rectangle 30"/>
          <p:cNvSpPr/>
          <p:nvPr/>
        </p:nvSpPr>
        <p:spPr>
          <a:xfrm>
            <a:off x="410820" y="6810004"/>
            <a:ext cx="6977110" cy="3108543"/>
          </a:xfrm>
          <a:prstGeom prst="rect">
            <a:avLst/>
          </a:prstGeom>
        </p:spPr>
        <p:txBody>
          <a:bodyPr wrap="square">
            <a:spAutoFit/>
          </a:bodyPr>
          <a:lstStyle/>
          <a:p>
            <a:r>
              <a:rPr lang="id-ID" sz="2800" b="1" i="1" dirty="0"/>
              <a:t>Acuan </a:t>
            </a:r>
            <a:r>
              <a:rPr lang="id-ID" sz="2800" b="1" i="1" dirty="0" smtClean="0"/>
              <a:t>PAD</a:t>
            </a:r>
            <a:r>
              <a:rPr lang="id-ID" sz="2800" dirty="0" smtClean="0"/>
              <a:t> </a:t>
            </a:r>
            <a:r>
              <a:rPr lang="id-ID" sz="2800" dirty="0"/>
              <a:t>sesuai dengan UU 43 Tahun 2009 Pasal 40 (4) berbunyi “</a:t>
            </a:r>
            <a:r>
              <a:rPr lang="id-ID" sz="2800" b="1" i="1" dirty="0"/>
              <a:t>Untuk mendukung pengelolaan arsip dinamis yang efektif dan efisien pencipta arsip membuat </a:t>
            </a:r>
            <a:r>
              <a:rPr lang="id-ID" sz="2800" b="1" i="1" dirty="0" smtClean="0">
                <a:solidFill>
                  <a:srgbClr val="C00000"/>
                </a:solidFill>
              </a:rPr>
              <a:t>Tata Naskah Dinas</a:t>
            </a:r>
            <a:r>
              <a:rPr lang="id-ID" sz="2800" b="1" i="1" dirty="0" smtClean="0"/>
              <a:t>, </a:t>
            </a:r>
            <a:r>
              <a:rPr lang="id-ID" sz="2800" b="1" i="1" dirty="0" smtClean="0">
                <a:solidFill>
                  <a:schemeClr val="tx2">
                    <a:lumMod val="50000"/>
                  </a:schemeClr>
                </a:solidFill>
              </a:rPr>
              <a:t>Klasifikasi Arsip</a:t>
            </a:r>
            <a:r>
              <a:rPr lang="id-ID" sz="2800" b="1" i="1" dirty="0" smtClean="0"/>
              <a:t>, </a:t>
            </a:r>
            <a:r>
              <a:rPr lang="id-ID" sz="2800" b="1" i="1" dirty="0" smtClean="0">
                <a:solidFill>
                  <a:schemeClr val="accent6">
                    <a:lumMod val="50000"/>
                  </a:schemeClr>
                </a:solidFill>
              </a:rPr>
              <a:t>Jadwal Retensi Arsip</a:t>
            </a:r>
            <a:r>
              <a:rPr lang="id-ID" sz="2800" b="1" i="1" dirty="0" smtClean="0"/>
              <a:t>, </a:t>
            </a:r>
            <a:r>
              <a:rPr lang="id-ID" sz="2800" b="1" i="1" dirty="0"/>
              <a:t>serta </a:t>
            </a:r>
            <a:r>
              <a:rPr lang="id-ID" sz="2800" b="1" i="1" dirty="0" smtClean="0">
                <a:solidFill>
                  <a:srgbClr val="C00000"/>
                </a:solidFill>
              </a:rPr>
              <a:t>Sistem Klasifikasi Keamanan dan Akses Arsip</a:t>
            </a:r>
            <a:r>
              <a:rPr lang="id-ID" sz="2800" dirty="0" smtClean="0"/>
              <a:t>”</a:t>
            </a:r>
            <a:endParaRPr lang="id-ID" sz="2800" dirty="0"/>
          </a:p>
        </p:txBody>
      </p:sp>
      <p:sp>
        <p:nvSpPr>
          <p:cNvPr id="32" name="Rectangle 31"/>
          <p:cNvSpPr/>
          <p:nvPr/>
        </p:nvSpPr>
        <p:spPr>
          <a:xfrm>
            <a:off x="12420600" y="7711976"/>
            <a:ext cx="5732939" cy="2308324"/>
          </a:xfrm>
          <a:prstGeom prst="rect">
            <a:avLst/>
          </a:prstGeom>
        </p:spPr>
        <p:txBody>
          <a:bodyPr wrap="square">
            <a:spAutoFit/>
          </a:bodyPr>
          <a:lstStyle/>
          <a:p>
            <a:pPr algn="just"/>
            <a:r>
              <a:rPr lang="id-ID" sz="2400" b="1" i="1" dirty="0" smtClean="0">
                <a:solidFill>
                  <a:srgbClr val="FF0000"/>
                </a:solidFill>
                <a:latin typeface="Georgia" panose="02040502050405020303" pitchFamily="18" charset="0"/>
              </a:rPr>
              <a:t>Apa itu Instrumen PAD ???</a:t>
            </a:r>
          </a:p>
          <a:p>
            <a:pPr algn="just"/>
            <a:r>
              <a:rPr lang="id-ID" sz="2400" dirty="0" smtClean="0">
                <a:latin typeface="Georgia" panose="02040502050405020303" pitchFamily="18" charset="0"/>
              </a:rPr>
              <a:t>Alat yg </a:t>
            </a:r>
            <a:r>
              <a:rPr lang="id-ID" sz="2400" dirty="0">
                <a:latin typeface="Georgia" panose="02040502050405020303" pitchFamily="18" charset="0"/>
              </a:rPr>
              <a:t>digunakan </a:t>
            </a:r>
            <a:r>
              <a:rPr lang="id-ID" sz="2400" dirty="0" smtClean="0">
                <a:latin typeface="Georgia" panose="02040502050405020303" pitchFamily="18" charset="0"/>
              </a:rPr>
              <a:t>dlm </a:t>
            </a:r>
            <a:r>
              <a:rPr lang="id-ID" sz="2400" dirty="0">
                <a:latin typeface="Georgia" panose="02040502050405020303" pitchFamily="18" charset="0"/>
              </a:rPr>
              <a:t>proses penciptaan, penggunaan </a:t>
            </a:r>
            <a:r>
              <a:rPr lang="id-ID" sz="2400" dirty="0" smtClean="0">
                <a:latin typeface="Georgia" panose="02040502050405020303" pitchFamily="18" charset="0"/>
              </a:rPr>
              <a:t>dan </a:t>
            </a:r>
            <a:r>
              <a:rPr lang="id-ID" sz="2400" dirty="0">
                <a:latin typeface="Georgia" panose="02040502050405020303" pitchFamily="18" charset="0"/>
              </a:rPr>
              <a:t>pemeliharaan, serta penyusutan arsip dinamis agar dapat dikendalikan secara efisien, efektif, dan sistematis.</a:t>
            </a:r>
          </a:p>
        </p:txBody>
      </p:sp>
    </p:spTree>
    <p:extLst>
      <p:ext uri="{BB962C8B-B14F-4D97-AF65-F5344CB8AC3E}">
        <p14:creationId xmlns:p14="http://schemas.microsoft.com/office/powerpoint/2010/main" val="1658850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Freeform 2"/>
          <p:cNvSpPr/>
          <p:nvPr/>
        </p:nvSpPr>
        <p:spPr>
          <a:xfrm>
            <a:off x="15316200" y="0"/>
            <a:ext cx="2769637" cy="3009900"/>
          </a:xfrm>
          <a:custGeom>
            <a:avLst/>
            <a:gdLst/>
            <a:ahLst/>
            <a:cxnLst/>
            <a:rect l="l" t="t" r="r" b="b"/>
            <a:pathLst>
              <a:path w="5131837" h="4114800">
                <a:moveTo>
                  <a:pt x="0" y="0"/>
                </a:moveTo>
                <a:lnTo>
                  <a:pt x="5131837" y="0"/>
                </a:lnTo>
                <a:lnTo>
                  <a:pt x="5131837"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Rounded Rectangle 5"/>
          <p:cNvSpPr/>
          <p:nvPr/>
        </p:nvSpPr>
        <p:spPr>
          <a:xfrm>
            <a:off x="3074791" y="536049"/>
            <a:ext cx="10731500" cy="891761"/>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eaLnBrk="1" hangingPunct="1">
              <a:defRPr/>
            </a:pPr>
            <a:r>
              <a:rPr lang="id-ID" altLang="en-US" sz="3200" b="1" dirty="0" smtClean="0">
                <a:latin typeface="Georgia" panose="02040502050405020303" pitchFamily="18" charset="0"/>
              </a:rPr>
              <a:t>RUANG LINGKUP </a:t>
            </a:r>
            <a:r>
              <a:rPr lang="en-US" altLang="en-US" sz="3200" b="1" dirty="0" smtClean="0">
                <a:latin typeface="Georgia" panose="02040502050405020303" pitchFamily="18" charset="0"/>
              </a:rPr>
              <a:t>KEGIATAN PENGELOLAAN ARSIP  DINAMIS </a:t>
            </a:r>
            <a:endParaRPr lang="en-US" altLang="en-US" sz="3200" b="1" dirty="0">
              <a:latin typeface="Georgia" panose="02040502050405020303" pitchFamily="18" charset="0"/>
            </a:endParaRPr>
          </a:p>
        </p:txBody>
      </p:sp>
      <p:sp>
        <p:nvSpPr>
          <p:cNvPr id="7" name="Rounded Rectangle 6"/>
          <p:cNvSpPr/>
          <p:nvPr/>
        </p:nvSpPr>
        <p:spPr>
          <a:xfrm>
            <a:off x="1143000" y="2402409"/>
            <a:ext cx="2684769" cy="900420"/>
          </a:xfrm>
          <a:prstGeom prst="roundRect">
            <a:avLst/>
          </a:prstGeom>
          <a:solidFill>
            <a:schemeClr val="bg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PENCIPTAAN ARSIP </a:t>
            </a:r>
          </a:p>
        </p:txBody>
      </p:sp>
      <p:sp>
        <p:nvSpPr>
          <p:cNvPr id="8" name="Rounded Rectangle 7"/>
          <p:cNvSpPr/>
          <p:nvPr/>
        </p:nvSpPr>
        <p:spPr>
          <a:xfrm>
            <a:off x="11860416" y="2348672"/>
            <a:ext cx="3273842" cy="927928"/>
          </a:xfrm>
          <a:prstGeom prst="roundRect">
            <a:avLst/>
          </a:prstGeom>
          <a:solidFill>
            <a:schemeClr val="accent1">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rPr>
              <a:t>PENYUSUTAN </a:t>
            </a:r>
            <a:endParaRPr lang="id-ID" sz="2400" b="1" dirty="0" smtClean="0">
              <a:solidFill>
                <a:schemeClr val="tx1"/>
              </a:solidFill>
            </a:endParaRPr>
          </a:p>
          <a:p>
            <a:pPr algn="ctr" eaLnBrk="1" hangingPunct="1">
              <a:defRPr/>
            </a:pPr>
            <a:r>
              <a:rPr lang="en-US" sz="2400" b="1" dirty="0" smtClean="0">
                <a:solidFill>
                  <a:schemeClr val="tx1"/>
                </a:solidFill>
              </a:rPr>
              <a:t>ARSIP </a:t>
            </a:r>
            <a:endParaRPr lang="en-US" sz="2400" b="1" dirty="0">
              <a:solidFill>
                <a:schemeClr val="tx1"/>
              </a:solidFill>
            </a:endParaRPr>
          </a:p>
        </p:txBody>
      </p:sp>
      <p:sp>
        <p:nvSpPr>
          <p:cNvPr id="11" name="Rounded Rectangle 10"/>
          <p:cNvSpPr/>
          <p:nvPr/>
        </p:nvSpPr>
        <p:spPr>
          <a:xfrm>
            <a:off x="4478410" y="4720409"/>
            <a:ext cx="3561362" cy="182217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BERTANGGUNGJAWAB ATAS KETERSEDIAAN  PENGOLAHAN, PENYAJIAN  ARSIP INAKTIF  UNTUK KEPENTINGAN PENGGUNAAN INTERNAL DAN PUBLIK </a:t>
            </a:r>
          </a:p>
        </p:txBody>
      </p:sp>
      <p:sp>
        <p:nvSpPr>
          <p:cNvPr id="12" name="Rounded Rectangle 11"/>
          <p:cNvSpPr/>
          <p:nvPr/>
        </p:nvSpPr>
        <p:spPr>
          <a:xfrm>
            <a:off x="8499888" y="2348672"/>
            <a:ext cx="2930112" cy="954157"/>
          </a:xfrm>
          <a:prstGeom prst="roundRect">
            <a:avLst/>
          </a:prstGeom>
          <a:solidFill>
            <a:schemeClr val="bg2">
              <a:lumMod val="75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PEMELIHARAAN</a:t>
            </a:r>
            <a:r>
              <a:rPr lang="en-US" sz="2400" b="1" dirty="0">
                <a:solidFill>
                  <a:schemeClr val="tx1"/>
                </a:solidFill>
              </a:rPr>
              <a:t> ARSIP </a:t>
            </a:r>
          </a:p>
        </p:txBody>
      </p:sp>
      <p:sp>
        <p:nvSpPr>
          <p:cNvPr id="13" name="Rounded Rectangle 12"/>
          <p:cNvSpPr/>
          <p:nvPr/>
        </p:nvSpPr>
        <p:spPr>
          <a:xfrm>
            <a:off x="1601403" y="4457700"/>
            <a:ext cx="2226366" cy="1068457"/>
          </a:xfrm>
          <a:prstGeom prst="roundRect">
            <a:avLst/>
          </a:prstGeom>
          <a:solidFill>
            <a:schemeClr val="accent6">
              <a:lumMod val="40000"/>
              <a:lumOff val="60000"/>
            </a:scheme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rPr>
              <a:t>PEMBUATAN ARSIP </a:t>
            </a:r>
          </a:p>
        </p:txBody>
      </p:sp>
      <p:sp>
        <p:nvSpPr>
          <p:cNvPr id="14" name="Rounded Rectangle 13"/>
          <p:cNvSpPr/>
          <p:nvPr/>
        </p:nvSpPr>
        <p:spPr>
          <a:xfrm>
            <a:off x="1601404" y="6426175"/>
            <a:ext cx="2133600" cy="1003325"/>
          </a:xfrm>
          <a:prstGeom prst="roundRect">
            <a:avLst/>
          </a:prstGeom>
          <a:solidFill>
            <a:schemeClr val="accent6">
              <a:lumMod val="60000"/>
              <a:lumOff val="40000"/>
            </a:schemeClr>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PENERIMAAN ARSIP </a:t>
            </a:r>
          </a:p>
        </p:txBody>
      </p:sp>
      <p:sp>
        <p:nvSpPr>
          <p:cNvPr id="18" name="Rounded Rectangle 17"/>
          <p:cNvSpPr/>
          <p:nvPr/>
        </p:nvSpPr>
        <p:spPr>
          <a:xfrm>
            <a:off x="4508110" y="2384940"/>
            <a:ext cx="3561362" cy="917889"/>
          </a:xfrm>
          <a:prstGeom prst="roundRect">
            <a:avLst>
              <a:gd name="adj" fmla="val 48154"/>
            </a:avLst>
          </a:prstGeom>
          <a:solidFill>
            <a:schemeClr val="accent1">
              <a:lumMod val="20000"/>
              <a:lumOff val="80000"/>
            </a:schemeClr>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PENGGUNAAN ARSIP </a:t>
            </a:r>
          </a:p>
        </p:txBody>
      </p:sp>
      <p:sp>
        <p:nvSpPr>
          <p:cNvPr id="21" name="Rounded Rectangle 20"/>
          <p:cNvSpPr/>
          <p:nvPr/>
        </p:nvSpPr>
        <p:spPr>
          <a:xfrm>
            <a:off x="9001331" y="3984312"/>
            <a:ext cx="2428669" cy="146300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PEMELIHARAAN ARSIP AKTIF TANGGUNG JAWAB PIMPINAN UP </a:t>
            </a:r>
          </a:p>
        </p:txBody>
      </p:sp>
      <p:sp>
        <p:nvSpPr>
          <p:cNvPr id="22" name="Rounded Rectangle 21"/>
          <p:cNvSpPr/>
          <p:nvPr/>
        </p:nvSpPr>
        <p:spPr>
          <a:xfrm>
            <a:off x="9144000" y="6128804"/>
            <a:ext cx="2249162" cy="1497822"/>
          </a:xfrm>
          <a:prstGeom prst="roundRect">
            <a:avLst/>
          </a:prstGeom>
          <a:solidFill>
            <a:schemeClr val="accent6">
              <a:lumMod val="20000"/>
              <a:lumOff val="8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b="1" dirty="0">
                <a:solidFill>
                  <a:schemeClr val="tx1"/>
                </a:solidFill>
              </a:rPr>
              <a:t>PEMELIHARAAN ARSIP IN AKTIF TANGGUNG JAWAB </a:t>
            </a:r>
            <a:r>
              <a:rPr lang="en-US" b="1" dirty="0">
                <a:solidFill>
                  <a:srgbClr val="FF0000"/>
                </a:solidFill>
              </a:rPr>
              <a:t>PIMPINAN UK</a:t>
            </a:r>
          </a:p>
        </p:txBody>
      </p:sp>
      <p:sp>
        <p:nvSpPr>
          <p:cNvPr id="25" name="Rounded Rectangle 24"/>
          <p:cNvSpPr/>
          <p:nvPr/>
        </p:nvSpPr>
        <p:spPr>
          <a:xfrm>
            <a:off x="11877711" y="4585930"/>
            <a:ext cx="3256547" cy="172278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tx1"/>
                </a:solidFill>
              </a:rPr>
              <a:t>DILAKUKAN OLEH PENCIPTA ARSIP BERDASARKAN JRA </a:t>
            </a:r>
          </a:p>
        </p:txBody>
      </p:sp>
      <p:cxnSp>
        <p:nvCxnSpPr>
          <p:cNvPr id="38" name="Straight Arrow Connector 37"/>
          <p:cNvCxnSpPr>
            <a:stCxn id="6" idx="2"/>
          </p:cNvCxnSpPr>
          <p:nvPr/>
        </p:nvCxnSpPr>
        <p:spPr>
          <a:xfrm flipH="1">
            <a:off x="2590799" y="1427810"/>
            <a:ext cx="5849742" cy="9745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2"/>
            <a:endCxn id="18" idx="0"/>
          </p:cNvCxnSpPr>
          <p:nvPr/>
        </p:nvCxnSpPr>
        <p:spPr>
          <a:xfrm flipH="1">
            <a:off x="6288791" y="1427810"/>
            <a:ext cx="2151750" cy="9571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2"/>
            <a:endCxn id="12" idx="0"/>
          </p:cNvCxnSpPr>
          <p:nvPr/>
        </p:nvCxnSpPr>
        <p:spPr>
          <a:xfrm>
            <a:off x="8440541" y="1427810"/>
            <a:ext cx="1524403" cy="9208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a:endCxn id="8" idx="0"/>
          </p:cNvCxnSpPr>
          <p:nvPr/>
        </p:nvCxnSpPr>
        <p:spPr>
          <a:xfrm>
            <a:off x="8440541" y="1427810"/>
            <a:ext cx="5056796" cy="9208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8" idx="2"/>
            <a:endCxn id="25" idx="0"/>
          </p:cNvCxnSpPr>
          <p:nvPr/>
        </p:nvCxnSpPr>
        <p:spPr>
          <a:xfrm>
            <a:off x="13497337" y="3276600"/>
            <a:ext cx="8648" cy="13093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50443" y="3294170"/>
            <a:ext cx="8648" cy="14216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21" idx="0"/>
          </p:cNvCxnSpPr>
          <p:nvPr/>
        </p:nvCxnSpPr>
        <p:spPr>
          <a:xfrm>
            <a:off x="10215665" y="3269534"/>
            <a:ext cx="1" cy="7147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13" idx="0"/>
          </p:cNvCxnSpPr>
          <p:nvPr/>
        </p:nvCxnSpPr>
        <p:spPr>
          <a:xfrm>
            <a:off x="2714585" y="3290215"/>
            <a:ext cx="1" cy="11674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7" idx="1"/>
            <a:endCxn id="14" idx="1"/>
          </p:cNvCxnSpPr>
          <p:nvPr/>
        </p:nvCxnSpPr>
        <p:spPr>
          <a:xfrm rot="10800000" flipH="1" flipV="1">
            <a:off x="1143000" y="2852618"/>
            <a:ext cx="458404" cy="4075219"/>
          </a:xfrm>
          <a:prstGeom prst="bentConnector3">
            <a:avLst>
              <a:gd name="adj1" fmla="val -4986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12" idx="1"/>
            <a:endCxn id="22" idx="1"/>
          </p:cNvCxnSpPr>
          <p:nvPr/>
        </p:nvCxnSpPr>
        <p:spPr>
          <a:xfrm rot="10800000" flipH="1" flipV="1">
            <a:off x="8499888" y="2825751"/>
            <a:ext cx="644112" cy="4051964"/>
          </a:xfrm>
          <a:prstGeom prst="bentConnector3">
            <a:avLst>
              <a:gd name="adj1" fmla="val -3549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6292" y="7505700"/>
            <a:ext cx="4491440" cy="275433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5192317" y="3591131"/>
            <a:ext cx="1956196" cy="461665"/>
          </a:xfrm>
          <a:prstGeom prst="rect">
            <a:avLst/>
          </a:prstGeom>
          <a:solidFill>
            <a:srgbClr val="FFCCFF"/>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id-ID" altLang="id-ID" sz="2400" b="1" dirty="0" smtClean="0">
                <a:solidFill>
                  <a:srgbClr val="FF0000"/>
                </a:solidFill>
                <a:latin typeface="Arial" panose="020B0604020202020204" pitchFamily="34" charset="0"/>
              </a:rPr>
              <a:t>SKKAAD</a:t>
            </a:r>
            <a:endParaRPr lang="en-US" altLang="id-ID" sz="1600" b="1" dirty="0">
              <a:solidFill>
                <a:srgbClr val="FF0000"/>
              </a:solidFill>
              <a:latin typeface="Arial" panose="020B0604020202020204" pitchFamily="34" charset="0"/>
            </a:endParaRPr>
          </a:p>
        </p:txBody>
      </p:sp>
      <p:sp>
        <p:nvSpPr>
          <p:cNvPr id="68611" name="Text Box 3"/>
          <p:cNvSpPr txBox="1">
            <a:spLocks noChangeArrowheads="1"/>
          </p:cNvSpPr>
          <p:nvPr/>
        </p:nvSpPr>
        <p:spPr bwMode="auto">
          <a:xfrm>
            <a:off x="829815" y="5574508"/>
            <a:ext cx="3499766" cy="707886"/>
          </a:xfrm>
          <a:prstGeom prst="rect">
            <a:avLst/>
          </a:prstGeom>
          <a:solidFill>
            <a:srgbClr val="003366"/>
          </a:solidFill>
          <a:ln w="9525" algn="ctr">
            <a:solidFill>
              <a:srgbClr val="FFFF00"/>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id-ID" sz="2000" b="1" dirty="0">
                <a:solidFill>
                  <a:srgbClr val="FFFFFF"/>
                </a:solidFill>
                <a:latin typeface="Arial" panose="020B0604020202020204" pitchFamily="34" charset="0"/>
              </a:rPr>
              <a:t>PENGELOLAAN</a:t>
            </a:r>
          </a:p>
          <a:p>
            <a:pPr algn="ctr" eaLnBrk="1" hangingPunct="1">
              <a:spcBef>
                <a:spcPct val="0"/>
              </a:spcBef>
              <a:buClrTx/>
              <a:buSzTx/>
              <a:buFontTx/>
              <a:buNone/>
            </a:pPr>
            <a:r>
              <a:rPr lang="en-US" altLang="id-ID" sz="2000" b="1" dirty="0">
                <a:solidFill>
                  <a:srgbClr val="FFFFFF"/>
                </a:solidFill>
                <a:latin typeface="Arial" panose="020B0604020202020204" pitchFamily="34" charset="0"/>
              </a:rPr>
              <a:t>ARSIP DINAMIS</a:t>
            </a:r>
          </a:p>
        </p:txBody>
      </p:sp>
      <p:sp>
        <p:nvSpPr>
          <p:cNvPr id="68612" name="Text Box 4"/>
          <p:cNvSpPr txBox="1">
            <a:spLocks noChangeArrowheads="1"/>
          </p:cNvSpPr>
          <p:nvPr/>
        </p:nvSpPr>
        <p:spPr bwMode="auto">
          <a:xfrm>
            <a:off x="5257800" y="2436020"/>
            <a:ext cx="1890713" cy="461665"/>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2400" dirty="0" err="1">
                <a:solidFill>
                  <a:srgbClr val="FFFFFF"/>
                </a:solidFill>
                <a:latin typeface="Arial" panose="020B0604020202020204" pitchFamily="34" charset="0"/>
              </a:rPr>
              <a:t>Penciptaan</a:t>
            </a:r>
            <a:endParaRPr lang="en-US" altLang="id-ID" sz="1800" dirty="0">
              <a:solidFill>
                <a:srgbClr val="FFFFFF"/>
              </a:solidFill>
              <a:latin typeface="Arial" panose="020B0604020202020204" pitchFamily="34" charset="0"/>
            </a:endParaRPr>
          </a:p>
        </p:txBody>
      </p:sp>
      <p:sp>
        <p:nvSpPr>
          <p:cNvPr id="68613" name="Text Box 5"/>
          <p:cNvSpPr txBox="1">
            <a:spLocks noChangeArrowheads="1"/>
          </p:cNvSpPr>
          <p:nvPr/>
        </p:nvSpPr>
        <p:spPr bwMode="auto">
          <a:xfrm>
            <a:off x="5264944" y="4291013"/>
            <a:ext cx="1874044" cy="369332"/>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solidFill>
                  <a:srgbClr val="FFFFFF"/>
                </a:solidFill>
                <a:latin typeface="Arial" panose="020B0604020202020204" pitchFamily="34" charset="0"/>
              </a:rPr>
              <a:t>Penggunaan</a:t>
            </a:r>
            <a:endParaRPr lang="en-US" altLang="id-ID" sz="1800" dirty="0">
              <a:solidFill>
                <a:srgbClr val="FFFFFF"/>
              </a:solidFill>
              <a:latin typeface="Arial" panose="020B0604020202020204" pitchFamily="34" charset="0"/>
            </a:endParaRPr>
          </a:p>
        </p:txBody>
      </p:sp>
      <p:sp>
        <p:nvSpPr>
          <p:cNvPr id="68614" name="Text Box 6"/>
          <p:cNvSpPr txBox="1">
            <a:spLocks noChangeArrowheads="1"/>
          </p:cNvSpPr>
          <p:nvPr/>
        </p:nvSpPr>
        <p:spPr bwMode="auto">
          <a:xfrm>
            <a:off x="5257801" y="6541295"/>
            <a:ext cx="1798634" cy="400110"/>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2000">
                <a:solidFill>
                  <a:srgbClr val="FFFFFF"/>
                </a:solidFill>
                <a:latin typeface="Arial" panose="020B0604020202020204" pitchFamily="34" charset="0"/>
              </a:rPr>
              <a:t>Pemeliharaan</a:t>
            </a:r>
          </a:p>
        </p:txBody>
      </p:sp>
      <p:sp>
        <p:nvSpPr>
          <p:cNvPr id="68615" name="Text Box 7"/>
          <p:cNvSpPr txBox="1">
            <a:spLocks noChangeArrowheads="1"/>
          </p:cNvSpPr>
          <p:nvPr/>
        </p:nvSpPr>
        <p:spPr bwMode="auto">
          <a:xfrm>
            <a:off x="5264944" y="9191626"/>
            <a:ext cx="1857378" cy="461665"/>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2400" dirty="0" err="1">
                <a:solidFill>
                  <a:srgbClr val="FFFFFF"/>
                </a:solidFill>
                <a:latin typeface="Arial" panose="020B0604020202020204" pitchFamily="34" charset="0"/>
              </a:rPr>
              <a:t>Penyusutan</a:t>
            </a:r>
            <a:endParaRPr lang="en-US" altLang="id-ID" sz="2400" dirty="0">
              <a:solidFill>
                <a:srgbClr val="FFFFFF"/>
              </a:solidFill>
              <a:latin typeface="Arial" panose="020B0604020202020204" pitchFamily="34" charset="0"/>
            </a:endParaRPr>
          </a:p>
        </p:txBody>
      </p:sp>
      <p:cxnSp>
        <p:nvCxnSpPr>
          <p:cNvPr id="68616" name="AutoShape 8"/>
          <p:cNvCxnSpPr>
            <a:cxnSpLocks noChangeShapeType="1"/>
            <a:stCxn id="68611" idx="3"/>
            <a:endCxn id="68612" idx="1"/>
          </p:cNvCxnSpPr>
          <p:nvPr/>
        </p:nvCxnSpPr>
        <p:spPr bwMode="auto">
          <a:xfrm flipV="1">
            <a:off x="4329581" y="2666853"/>
            <a:ext cx="928219" cy="326159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17" name="AutoShape 9"/>
          <p:cNvCxnSpPr>
            <a:cxnSpLocks noChangeShapeType="1"/>
            <a:stCxn id="68611" idx="3"/>
            <a:endCxn id="68613" idx="1"/>
          </p:cNvCxnSpPr>
          <p:nvPr/>
        </p:nvCxnSpPr>
        <p:spPr bwMode="auto">
          <a:xfrm flipV="1">
            <a:off x="4329581" y="4475679"/>
            <a:ext cx="935363" cy="145277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18" name="AutoShape 10"/>
          <p:cNvCxnSpPr>
            <a:cxnSpLocks noChangeShapeType="1"/>
            <a:stCxn id="68611" idx="3"/>
            <a:endCxn id="68615" idx="1"/>
          </p:cNvCxnSpPr>
          <p:nvPr/>
        </p:nvCxnSpPr>
        <p:spPr bwMode="auto">
          <a:xfrm>
            <a:off x="4329581" y="5928451"/>
            <a:ext cx="935363" cy="349400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19" name="Text Box 11"/>
          <p:cNvSpPr txBox="1">
            <a:spLocks noChangeArrowheads="1"/>
          </p:cNvSpPr>
          <p:nvPr/>
        </p:nvSpPr>
        <p:spPr bwMode="auto">
          <a:xfrm>
            <a:off x="7705726" y="2164557"/>
            <a:ext cx="2218212" cy="461665"/>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2400" dirty="0" err="1">
                <a:solidFill>
                  <a:srgbClr val="FFFFFF"/>
                </a:solidFill>
                <a:latin typeface="Arial" panose="020B0604020202020204" pitchFamily="34" charset="0"/>
              </a:rPr>
              <a:t>Pembuatan</a:t>
            </a:r>
            <a:endParaRPr lang="en-US" altLang="id-ID" sz="2400" dirty="0">
              <a:solidFill>
                <a:srgbClr val="FFFFFF"/>
              </a:solidFill>
              <a:latin typeface="Arial" panose="020B0604020202020204" pitchFamily="34" charset="0"/>
            </a:endParaRPr>
          </a:p>
        </p:txBody>
      </p:sp>
      <p:sp>
        <p:nvSpPr>
          <p:cNvPr id="68620" name="Text Box 12"/>
          <p:cNvSpPr txBox="1">
            <a:spLocks noChangeArrowheads="1"/>
          </p:cNvSpPr>
          <p:nvPr/>
        </p:nvSpPr>
        <p:spPr bwMode="auto">
          <a:xfrm>
            <a:off x="7705724" y="2683669"/>
            <a:ext cx="2218213" cy="461665"/>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2400" dirty="0" err="1">
                <a:solidFill>
                  <a:srgbClr val="FFFFFF"/>
                </a:solidFill>
                <a:latin typeface="Arial" panose="020B0604020202020204" pitchFamily="34" charset="0"/>
              </a:rPr>
              <a:t>Penerimaan</a:t>
            </a:r>
            <a:endParaRPr lang="en-US" altLang="id-ID" sz="2400" dirty="0">
              <a:solidFill>
                <a:srgbClr val="FFFFFF"/>
              </a:solidFill>
              <a:latin typeface="Arial" panose="020B0604020202020204" pitchFamily="34" charset="0"/>
            </a:endParaRPr>
          </a:p>
        </p:txBody>
      </p:sp>
      <p:cxnSp>
        <p:nvCxnSpPr>
          <p:cNvPr id="68621" name="AutoShape 13"/>
          <p:cNvCxnSpPr>
            <a:cxnSpLocks noChangeShapeType="1"/>
            <a:stCxn id="68612" idx="3"/>
            <a:endCxn id="68619" idx="1"/>
          </p:cNvCxnSpPr>
          <p:nvPr/>
        </p:nvCxnSpPr>
        <p:spPr bwMode="auto">
          <a:xfrm flipV="1">
            <a:off x="7148513" y="2395390"/>
            <a:ext cx="557213" cy="27146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2" name="AutoShape 14"/>
          <p:cNvCxnSpPr>
            <a:cxnSpLocks noChangeShapeType="1"/>
            <a:stCxn id="68612" idx="3"/>
            <a:endCxn id="68620" idx="1"/>
          </p:cNvCxnSpPr>
          <p:nvPr/>
        </p:nvCxnSpPr>
        <p:spPr bwMode="auto">
          <a:xfrm>
            <a:off x="7148513" y="2666853"/>
            <a:ext cx="557211" cy="24764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24" name="Text Box 16"/>
          <p:cNvSpPr txBox="1">
            <a:spLocks noChangeArrowheads="1"/>
          </p:cNvSpPr>
          <p:nvPr/>
        </p:nvSpPr>
        <p:spPr bwMode="auto">
          <a:xfrm>
            <a:off x="5257800" y="1092487"/>
            <a:ext cx="2259807" cy="923330"/>
          </a:xfrm>
          <a:prstGeom prst="rect">
            <a:avLst/>
          </a:prstGeom>
          <a:solidFill>
            <a:srgbClr val="FFCCFF"/>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a:solidFill>
                  <a:srgbClr val="FF0000"/>
                </a:solidFill>
                <a:latin typeface="Arial" panose="020B0604020202020204" pitchFamily="34" charset="0"/>
              </a:rPr>
              <a:t>- Tata </a:t>
            </a:r>
            <a:r>
              <a:rPr lang="en-US" altLang="id-ID" sz="1800" dirty="0" err="1">
                <a:solidFill>
                  <a:srgbClr val="FF0000"/>
                </a:solidFill>
                <a:latin typeface="Arial" panose="020B0604020202020204" pitchFamily="34" charset="0"/>
              </a:rPr>
              <a:t>Naskah</a:t>
            </a:r>
            <a:r>
              <a:rPr lang="en-US" altLang="id-ID" sz="1800" dirty="0">
                <a:solidFill>
                  <a:srgbClr val="FF0000"/>
                </a:solidFill>
                <a:latin typeface="Arial" panose="020B0604020202020204" pitchFamily="34" charset="0"/>
              </a:rPr>
              <a:t> </a:t>
            </a:r>
            <a:r>
              <a:rPr lang="en-US" altLang="id-ID" sz="1800" dirty="0" err="1">
                <a:solidFill>
                  <a:srgbClr val="FF0000"/>
                </a:solidFill>
                <a:latin typeface="Arial" panose="020B0604020202020204" pitchFamily="34" charset="0"/>
              </a:rPr>
              <a:t>Dinas</a:t>
            </a:r>
            <a:r>
              <a:rPr lang="en-US" altLang="id-ID" sz="1800" dirty="0">
                <a:solidFill>
                  <a:srgbClr val="FF0000"/>
                </a:solidFill>
                <a:latin typeface="Arial" panose="020B0604020202020204" pitchFamily="34" charset="0"/>
              </a:rPr>
              <a:t> </a:t>
            </a:r>
          </a:p>
          <a:p>
            <a:pPr eaLnBrk="1" hangingPunct="1">
              <a:spcBef>
                <a:spcPct val="0"/>
              </a:spcBef>
              <a:buClrTx/>
              <a:buSzTx/>
              <a:buFontTx/>
              <a:buChar char="-"/>
            </a:pPr>
            <a:r>
              <a:rPr lang="en-US" altLang="id-ID" sz="1800" dirty="0">
                <a:solidFill>
                  <a:srgbClr val="FF0000"/>
                </a:solidFill>
                <a:latin typeface="Arial" panose="020B0604020202020204" pitchFamily="34" charset="0"/>
              </a:rPr>
              <a:t> </a:t>
            </a:r>
            <a:r>
              <a:rPr lang="en-US" altLang="id-ID" sz="1800" dirty="0" err="1">
                <a:solidFill>
                  <a:srgbClr val="FF0000"/>
                </a:solidFill>
                <a:latin typeface="Arial" panose="020B0604020202020204" pitchFamily="34" charset="0"/>
              </a:rPr>
              <a:t>Klasifikasi</a:t>
            </a:r>
            <a:r>
              <a:rPr lang="en-US" altLang="id-ID" sz="1800" dirty="0">
                <a:solidFill>
                  <a:srgbClr val="FF0000"/>
                </a:solidFill>
                <a:latin typeface="Arial" panose="020B0604020202020204" pitchFamily="34" charset="0"/>
              </a:rPr>
              <a:t> Arsip</a:t>
            </a:r>
          </a:p>
          <a:p>
            <a:pPr eaLnBrk="1" hangingPunct="1">
              <a:spcBef>
                <a:spcPct val="0"/>
              </a:spcBef>
              <a:buClrTx/>
              <a:buSzTx/>
              <a:buFontTx/>
              <a:buChar char="-"/>
            </a:pPr>
            <a:r>
              <a:rPr lang="en-US" altLang="id-ID" sz="1800" dirty="0">
                <a:solidFill>
                  <a:srgbClr val="FF0000"/>
                </a:solidFill>
                <a:latin typeface="Arial" panose="020B0604020202020204" pitchFamily="34" charset="0"/>
              </a:rPr>
              <a:t> </a:t>
            </a:r>
            <a:r>
              <a:rPr lang="id-ID" altLang="id-ID" sz="1800" dirty="0" smtClean="0">
                <a:solidFill>
                  <a:srgbClr val="FF0000"/>
                </a:solidFill>
                <a:latin typeface="Arial" panose="020B0604020202020204" pitchFamily="34" charset="0"/>
              </a:rPr>
              <a:t>SKKAAD</a:t>
            </a:r>
            <a:endParaRPr lang="en-US" altLang="id-ID" sz="1800" dirty="0">
              <a:solidFill>
                <a:srgbClr val="FF0000"/>
              </a:solidFill>
              <a:latin typeface="Arial" panose="020B0604020202020204" pitchFamily="34" charset="0"/>
            </a:endParaRPr>
          </a:p>
        </p:txBody>
      </p:sp>
      <p:cxnSp>
        <p:nvCxnSpPr>
          <p:cNvPr id="68625" name="AutoShape 17"/>
          <p:cNvCxnSpPr>
            <a:cxnSpLocks noChangeShapeType="1"/>
            <a:stCxn id="68624" idx="2"/>
            <a:endCxn id="68612" idx="0"/>
          </p:cNvCxnSpPr>
          <p:nvPr/>
        </p:nvCxnSpPr>
        <p:spPr bwMode="auto">
          <a:xfrm flipH="1">
            <a:off x="6203157" y="2015817"/>
            <a:ext cx="184547" cy="42020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26" name="AutoShape 18"/>
          <p:cNvCxnSpPr>
            <a:cxnSpLocks noChangeShapeType="1"/>
            <a:stCxn id="68610" idx="2"/>
            <a:endCxn id="68613" idx="0"/>
          </p:cNvCxnSpPr>
          <p:nvPr/>
        </p:nvCxnSpPr>
        <p:spPr bwMode="auto">
          <a:xfrm>
            <a:off x="6170415" y="4052796"/>
            <a:ext cx="31551" cy="23821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27" name="AutoShape 19"/>
          <p:cNvSpPr>
            <a:spLocks noChangeArrowheads="1"/>
          </p:cNvSpPr>
          <p:nvPr/>
        </p:nvSpPr>
        <p:spPr bwMode="auto">
          <a:xfrm>
            <a:off x="7703345" y="4048125"/>
            <a:ext cx="4702968" cy="392907"/>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latin typeface="Arial" panose="020B0604020202020204" pitchFamily="34" charset="0"/>
              </a:rPr>
              <a:t>Kepentingan pemerintah dan masyarakat</a:t>
            </a:r>
          </a:p>
        </p:txBody>
      </p:sp>
      <p:sp>
        <p:nvSpPr>
          <p:cNvPr id="68628" name="AutoShape 20"/>
          <p:cNvSpPr>
            <a:spLocks noChangeArrowheads="1"/>
          </p:cNvSpPr>
          <p:nvPr/>
        </p:nvSpPr>
        <p:spPr bwMode="auto">
          <a:xfrm>
            <a:off x="11898849" y="1849330"/>
            <a:ext cx="4053818" cy="774298"/>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latin typeface="Arial" panose="020B0604020202020204" pitchFamily="34" charset="0"/>
              </a:rPr>
              <a:t>Regsitrasi</a:t>
            </a:r>
            <a:r>
              <a:rPr lang="en-US" altLang="id-ID" sz="1800" dirty="0">
                <a:latin typeface="Arial" panose="020B0604020202020204" pitchFamily="34" charset="0"/>
              </a:rPr>
              <a:t> – </a:t>
            </a:r>
            <a:r>
              <a:rPr lang="en-US" altLang="id-ID" sz="1800" dirty="0" err="1">
                <a:latin typeface="Arial" panose="020B0604020202020204" pitchFamily="34" charset="0"/>
              </a:rPr>
              <a:t>Distribusi</a:t>
            </a:r>
            <a:r>
              <a:rPr lang="en-US" altLang="id-ID" sz="1800" dirty="0">
                <a:latin typeface="Arial" panose="020B0604020202020204" pitchFamily="34" charset="0"/>
              </a:rPr>
              <a:t> – </a:t>
            </a:r>
            <a:r>
              <a:rPr lang="en-US" altLang="id-ID" sz="1800" dirty="0" err="1">
                <a:latin typeface="Arial" panose="020B0604020202020204" pitchFamily="34" charset="0"/>
              </a:rPr>
              <a:t>Pengendalian</a:t>
            </a:r>
            <a:endParaRPr lang="en-US" altLang="id-ID" sz="1800" dirty="0">
              <a:latin typeface="Arial" panose="020B0604020202020204" pitchFamily="34" charset="0"/>
            </a:endParaRPr>
          </a:p>
        </p:txBody>
      </p:sp>
      <p:sp>
        <p:nvSpPr>
          <p:cNvPr id="68629" name="AutoShape 21"/>
          <p:cNvSpPr>
            <a:spLocks noChangeArrowheads="1"/>
          </p:cNvSpPr>
          <p:nvPr/>
        </p:nvSpPr>
        <p:spPr bwMode="auto">
          <a:xfrm>
            <a:off x="11919346" y="2782661"/>
            <a:ext cx="4033321" cy="732064"/>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latin typeface="Arial" panose="020B0604020202020204" pitchFamily="34" charset="0"/>
              </a:rPr>
              <a:t>Regsitrasi</a:t>
            </a:r>
            <a:r>
              <a:rPr lang="en-US" altLang="id-ID" sz="1800" dirty="0">
                <a:latin typeface="Arial" panose="020B0604020202020204" pitchFamily="34" charset="0"/>
              </a:rPr>
              <a:t> – </a:t>
            </a:r>
            <a:r>
              <a:rPr lang="en-US" altLang="id-ID" sz="1800" dirty="0" err="1">
                <a:latin typeface="Arial" panose="020B0604020202020204" pitchFamily="34" charset="0"/>
              </a:rPr>
              <a:t>Distribusi</a:t>
            </a:r>
            <a:r>
              <a:rPr lang="en-US" altLang="id-ID" sz="1800" dirty="0">
                <a:latin typeface="Arial" panose="020B0604020202020204" pitchFamily="34" charset="0"/>
              </a:rPr>
              <a:t> – </a:t>
            </a:r>
            <a:r>
              <a:rPr lang="en-US" altLang="id-ID" sz="1800" dirty="0" err="1">
                <a:latin typeface="Arial" panose="020B0604020202020204" pitchFamily="34" charset="0"/>
              </a:rPr>
              <a:t>Pengendalian</a:t>
            </a:r>
            <a:endParaRPr lang="en-US" altLang="id-ID" sz="1800" dirty="0">
              <a:latin typeface="Arial" panose="020B0604020202020204" pitchFamily="34" charset="0"/>
            </a:endParaRPr>
          </a:p>
        </p:txBody>
      </p:sp>
      <p:cxnSp>
        <p:nvCxnSpPr>
          <p:cNvPr id="68630" name="AutoShape 22"/>
          <p:cNvCxnSpPr>
            <a:cxnSpLocks noChangeShapeType="1"/>
            <a:stCxn id="68619" idx="3"/>
            <a:endCxn id="68628" idx="1"/>
          </p:cNvCxnSpPr>
          <p:nvPr/>
        </p:nvCxnSpPr>
        <p:spPr bwMode="auto">
          <a:xfrm flipV="1">
            <a:off x="9923938" y="2236479"/>
            <a:ext cx="1974911" cy="158911"/>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68631" name="AutoShape 23"/>
          <p:cNvCxnSpPr>
            <a:cxnSpLocks noChangeShapeType="1"/>
            <a:stCxn id="68620" idx="3"/>
            <a:endCxn id="68629" idx="1"/>
          </p:cNvCxnSpPr>
          <p:nvPr/>
        </p:nvCxnSpPr>
        <p:spPr bwMode="auto">
          <a:xfrm>
            <a:off x="9923937" y="2914502"/>
            <a:ext cx="1995409" cy="234191"/>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68632" name="AutoShape 24"/>
          <p:cNvCxnSpPr>
            <a:cxnSpLocks noChangeShapeType="1"/>
            <a:stCxn id="68613" idx="3"/>
            <a:endCxn id="68627" idx="1"/>
          </p:cNvCxnSpPr>
          <p:nvPr/>
        </p:nvCxnSpPr>
        <p:spPr bwMode="auto">
          <a:xfrm flipV="1">
            <a:off x="7138988" y="4244579"/>
            <a:ext cx="564357" cy="231100"/>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sp>
        <p:nvSpPr>
          <p:cNvPr id="68633" name="AutoShape 25"/>
          <p:cNvSpPr>
            <a:spLocks noChangeArrowheads="1"/>
          </p:cNvSpPr>
          <p:nvPr/>
        </p:nvSpPr>
        <p:spPr bwMode="auto">
          <a:xfrm>
            <a:off x="7698582" y="4538663"/>
            <a:ext cx="1438275" cy="411957"/>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latin typeface="Arial" panose="020B0604020202020204" pitchFamily="34" charset="0"/>
              </a:rPr>
              <a:t>Alih media</a:t>
            </a:r>
          </a:p>
        </p:txBody>
      </p:sp>
      <p:cxnSp>
        <p:nvCxnSpPr>
          <p:cNvPr id="68634" name="AutoShape 26"/>
          <p:cNvCxnSpPr>
            <a:cxnSpLocks noChangeShapeType="1"/>
            <a:stCxn id="68613" idx="3"/>
            <a:endCxn id="68633" idx="1"/>
          </p:cNvCxnSpPr>
          <p:nvPr/>
        </p:nvCxnSpPr>
        <p:spPr bwMode="auto">
          <a:xfrm>
            <a:off x="7138988" y="4475679"/>
            <a:ext cx="559594" cy="268963"/>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68635" name="AutoShape 27"/>
          <p:cNvCxnSpPr>
            <a:cxnSpLocks noChangeShapeType="1"/>
            <a:stCxn id="68611" idx="3"/>
            <a:endCxn id="68614" idx="1"/>
          </p:cNvCxnSpPr>
          <p:nvPr/>
        </p:nvCxnSpPr>
        <p:spPr bwMode="auto">
          <a:xfrm>
            <a:off x="4329581" y="5928451"/>
            <a:ext cx="928220" cy="812899"/>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36" name="Text Box 28"/>
          <p:cNvSpPr txBox="1">
            <a:spLocks noChangeArrowheads="1"/>
          </p:cNvSpPr>
          <p:nvPr/>
        </p:nvSpPr>
        <p:spPr bwMode="auto">
          <a:xfrm>
            <a:off x="7779545" y="5729287"/>
            <a:ext cx="2878930" cy="369332"/>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Pemberkasan Arsip Aktif</a:t>
            </a:r>
          </a:p>
        </p:txBody>
      </p:sp>
      <p:sp>
        <p:nvSpPr>
          <p:cNvPr id="68637" name="Text Box 29"/>
          <p:cNvSpPr txBox="1">
            <a:spLocks noChangeArrowheads="1"/>
          </p:cNvSpPr>
          <p:nvPr/>
        </p:nvSpPr>
        <p:spPr bwMode="auto">
          <a:xfrm>
            <a:off x="7779545" y="6260308"/>
            <a:ext cx="2878931" cy="369332"/>
          </a:xfrm>
          <a:prstGeom prst="rect">
            <a:avLst/>
          </a:prstGeom>
          <a:solidFill>
            <a:srgbClr val="003366"/>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Penataan Arsip Inaktif</a:t>
            </a:r>
          </a:p>
        </p:txBody>
      </p:sp>
      <p:sp>
        <p:nvSpPr>
          <p:cNvPr id="68638" name="Text Box 30"/>
          <p:cNvSpPr txBox="1">
            <a:spLocks noChangeArrowheads="1"/>
          </p:cNvSpPr>
          <p:nvPr/>
        </p:nvSpPr>
        <p:spPr bwMode="auto">
          <a:xfrm>
            <a:off x="7779545" y="6791326"/>
            <a:ext cx="2857500" cy="369332"/>
          </a:xfrm>
          <a:prstGeom prst="rect">
            <a:avLst/>
          </a:prstGeom>
          <a:solidFill>
            <a:srgbClr val="003366"/>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Penyimpanan Arsip</a:t>
            </a:r>
          </a:p>
        </p:txBody>
      </p:sp>
      <p:sp>
        <p:nvSpPr>
          <p:cNvPr id="68639" name="Text Box 31"/>
          <p:cNvSpPr txBox="1">
            <a:spLocks noChangeArrowheads="1"/>
          </p:cNvSpPr>
          <p:nvPr/>
        </p:nvSpPr>
        <p:spPr bwMode="auto">
          <a:xfrm>
            <a:off x="7779545" y="7343775"/>
            <a:ext cx="2857500" cy="369332"/>
          </a:xfrm>
          <a:prstGeom prst="rect">
            <a:avLst/>
          </a:prstGeom>
          <a:solidFill>
            <a:srgbClr val="003366"/>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Alih Media Arsip</a:t>
            </a:r>
          </a:p>
        </p:txBody>
      </p:sp>
      <p:cxnSp>
        <p:nvCxnSpPr>
          <p:cNvPr id="68640" name="AutoShape 32"/>
          <p:cNvCxnSpPr>
            <a:cxnSpLocks noChangeShapeType="1"/>
            <a:stCxn id="68614" idx="3"/>
            <a:endCxn id="68636" idx="1"/>
          </p:cNvCxnSpPr>
          <p:nvPr/>
        </p:nvCxnSpPr>
        <p:spPr bwMode="auto">
          <a:xfrm flipV="1">
            <a:off x="7056435" y="5913953"/>
            <a:ext cx="723110" cy="827397"/>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1" name="AutoShape 33"/>
          <p:cNvCxnSpPr>
            <a:cxnSpLocks noChangeShapeType="1"/>
            <a:stCxn id="68614" idx="3"/>
            <a:endCxn id="68637" idx="1"/>
          </p:cNvCxnSpPr>
          <p:nvPr/>
        </p:nvCxnSpPr>
        <p:spPr bwMode="auto">
          <a:xfrm flipV="1">
            <a:off x="7056435" y="6444974"/>
            <a:ext cx="723110" cy="29637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2" name="AutoShape 34"/>
          <p:cNvCxnSpPr>
            <a:cxnSpLocks noChangeShapeType="1"/>
            <a:stCxn id="68614" idx="3"/>
            <a:endCxn id="68638" idx="1"/>
          </p:cNvCxnSpPr>
          <p:nvPr/>
        </p:nvCxnSpPr>
        <p:spPr bwMode="auto">
          <a:xfrm>
            <a:off x="7056435" y="6741350"/>
            <a:ext cx="723110" cy="23464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43" name="AutoShape 35"/>
          <p:cNvCxnSpPr>
            <a:cxnSpLocks noChangeShapeType="1"/>
            <a:stCxn id="68614" idx="3"/>
            <a:endCxn id="68639" idx="1"/>
          </p:cNvCxnSpPr>
          <p:nvPr/>
        </p:nvCxnSpPr>
        <p:spPr bwMode="auto">
          <a:xfrm>
            <a:off x="7056435" y="6741350"/>
            <a:ext cx="723110" cy="787091"/>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44" name="Text Box 36"/>
          <p:cNvSpPr txBox="1">
            <a:spLocks noChangeArrowheads="1"/>
          </p:cNvSpPr>
          <p:nvPr/>
        </p:nvSpPr>
        <p:spPr bwMode="auto">
          <a:xfrm>
            <a:off x="5257800" y="5841352"/>
            <a:ext cx="1828800" cy="369332"/>
          </a:xfrm>
          <a:prstGeom prst="rect">
            <a:avLst/>
          </a:prstGeom>
          <a:solidFill>
            <a:srgbClr val="FFCCFF"/>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solidFill>
                  <a:srgbClr val="FF0000"/>
                </a:solidFill>
                <a:latin typeface="Arial" panose="020B0604020202020204" pitchFamily="34" charset="0"/>
              </a:rPr>
              <a:t>Klasifikasi</a:t>
            </a:r>
            <a:r>
              <a:rPr lang="en-US" altLang="id-ID" sz="1800" dirty="0">
                <a:solidFill>
                  <a:srgbClr val="FF0000"/>
                </a:solidFill>
                <a:latin typeface="Arial" panose="020B0604020202020204" pitchFamily="34" charset="0"/>
              </a:rPr>
              <a:t> Arsip</a:t>
            </a:r>
          </a:p>
        </p:txBody>
      </p:sp>
      <p:cxnSp>
        <p:nvCxnSpPr>
          <p:cNvPr id="68645" name="AutoShape 37"/>
          <p:cNvCxnSpPr>
            <a:cxnSpLocks noChangeShapeType="1"/>
            <a:stCxn id="68644" idx="2"/>
            <a:endCxn id="68614" idx="0"/>
          </p:cNvCxnSpPr>
          <p:nvPr/>
        </p:nvCxnSpPr>
        <p:spPr bwMode="auto">
          <a:xfrm flipH="1">
            <a:off x="6157118" y="6210684"/>
            <a:ext cx="15082" cy="330611"/>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46" name="AutoShape 38"/>
          <p:cNvSpPr>
            <a:spLocks noChangeArrowheads="1"/>
          </p:cNvSpPr>
          <p:nvPr/>
        </p:nvSpPr>
        <p:spPr bwMode="auto">
          <a:xfrm>
            <a:off x="11063288" y="5719762"/>
            <a:ext cx="5319712" cy="471487"/>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latin typeface="Arial" panose="020B0604020202020204" pitchFamily="34" charset="0"/>
              </a:rPr>
              <a:t>Fisik Tertata - Informasi Arsip - Daftar Arsip Aktif</a:t>
            </a:r>
          </a:p>
        </p:txBody>
      </p:sp>
      <p:cxnSp>
        <p:nvCxnSpPr>
          <p:cNvPr id="68647" name="AutoShape 39"/>
          <p:cNvCxnSpPr>
            <a:cxnSpLocks noChangeShapeType="1"/>
            <a:stCxn id="68636" idx="3"/>
            <a:endCxn id="68646" idx="1"/>
          </p:cNvCxnSpPr>
          <p:nvPr/>
        </p:nvCxnSpPr>
        <p:spPr bwMode="auto">
          <a:xfrm>
            <a:off x="10658475" y="5913953"/>
            <a:ext cx="404813" cy="41553"/>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sp>
        <p:nvSpPr>
          <p:cNvPr id="68648" name="AutoShape 40"/>
          <p:cNvSpPr>
            <a:spLocks noChangeArrowheads="1"/>
          </p:cNvSpPr>
          <p:nvPr/>
        </p:nvSpPr>
        <p:spPr bwMode="auto">
          <a:xfrm>
            <a:off x="11063288" y="6276975"/>
            <a:ext cx="5319712" cy="422790"/>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latin typeface="Arial" panose="020B0604020202020204" pitchFamily="34" charset="0"/>
              </a:rPr>
              <a:t>Fisik Tertata - Informasi Arsip - Daftar Arsip Inaktif</a:t>
            </a:r>
          </a:p>
        </p:txBody>
      </p:sp>
      <p:cxnSp>
        <p:nvCxnSpPr>
          <p:cNvPr id="68649" name="AutoShape 41"/>
          <p:cNvCxnSpPr>
            <a:cxnSpLocks noChangeShapeType="1"/>
            <a:stCxn id="68637" idx="3"/>
            <a:endCxn id="68648" idx="1"/>
          </p:cNvCxnSpPr>
          <p:nvPr/>
        </p:nvCxnSpPr>
        <p:spPr bwMode="auto">
          <a:xfrm>
            <a:off x="10658476" y="6444974"/>
            <a:ext cx="404812" cy="43396"/>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sp>
        <p:nvSpPr>
          <p:cNvPr id="68650" name="Rectangle 42"/>
          <p:cNvSpPr>
            <a:spLocks noChangeArrowheads="1"/>
          </p:cNvSpPr>
          <p:nvPr/>
        </p:nvSpPr>
        <p:spPr bwMode="auto">
          <a:xfrm>
            <a:off x="14006165" y="5464967"/>
            <a:ext cx="1957388" cy="1452563"/>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id-ID" altLang="id-ID">
              <a:latin typeface="Arial" panose="020B0604020202020204" pitchFamily="34" charset="0"/>
            </a:endParaRPr>
          </a:p>
        </p:txBody>
      </p:sp>
      <p:sp>
        <p:nvSpPr>
          <p:cNvPr id="68652" name="Text Box 44"/>
          <p:cNvSpPr txBox="1">
            <a:spLocks noChangeArrowheads="1"/>
          </p:cNvSpPr>
          <p:nvPr/>
        </p:nvSpPr>
        <p:spPr bwMode="auto">
          <a:xfrm>
            <a:off x="7781926" y="7881938"/>
            <a:ext cx="2855120" cy="369332"/>
          </a:xfrm>
          <a:prstGeom prst="rect">
            <a:avLst/>
          </a:prstGeom>
          <a:solidFill>
            <a:srgbClr val="003366"/>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Program Arsip Vital</a:t>
            </a:r>
          </a:p>
        </p:txBody>
      </p:sp>
      <p:sp>
        <p:nvSpPr>
          <p:cNvPr id="68653" name="Text Box 45"/>
          <p:cNvSpPr txBox="1">
            <a:spLocks noChangeArrowheads="1"/>
          </p:cNvSpPr>
          <p:nvPr/>
        </p:nvSpPr>
        <p:spPr bwMode="auto">
          <a:xfrm>
            <a:off x="5276513" y="8239067"/>
            <a:ext cx="1733550" cy="400110"/>
          </a:xfrm>
          <a:prstGeom prst="rect">
            <a:avLst/>
          </a:prstGeom>
          <a:solidFill>
            <a:srgbClr val="FFCCFF"/>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id-ID" sz="2000" dirty="0" smtClean="0">
                <a:solidFill>
                  <a:srgbClr val="FF0000"/>
                </a:solidFill>
                <a:latin typeface="Arial" panose="020B0604020202020204" pitchFamily="34" charset="0"/>
              </a:rPr>
              <a:t>JRA</a:t>
            </a:r>
            <a:endParaRPr lang="en-US" altLang="id-ID" sz="2000" dirty="0">
              <a:solidFill>
                <a:srgbClr val="FF0000"/>
              </a:solidFill>
              <a:latin typeface="Arial" panose="020B0604020202020204" pitchFamily="34" charset="0"/>
            </a:endParaRPr>
          </a:p>
        </p:txBody>
      </p:sp>
      <p:cxnSp>
        <p:nvCxnSpPr>
          <p:cNvPr id="68654" name="AutoShape 46"/>
          <p:cNvCxnSpPr>
            <a:cxnSpLocks noChangeShapeType="1"/>
            <a:stCxn id="68653" idx="2"/>
          </p:cNvCxnSpPr>
          <p:nvPr/>
        </p:nvCxnSpPr>
        <p:spPr bwMode="auto">
          <a:xfrm>
            <a:off x="6143288" y="8639177"/>
            <a:ext cx="8275" cy="55959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55" name="Text Box 47"/>
          <p:cNvSpPr txBox="1">
            <a:spLocks noChangeArrowheads="1"/>
          </p:cNvSpPr>
          <p:nvPr/>
        </p:nvSpPr>
        <p:spPr bwMode="auto">
          <a:xfrm>
            <a:off x="7781926" y="8667751"/>
            <a:ext cx="2855119" cy="369332"/>
          </a:xfrm>
          <a:prstGeom prst="rect">
            <a:avLst/>
          </a:prstGeom>
          <a:solidFill>
            <a:srgbClr val="003366"/>
          </a:solidFill>
          <a:ln w="9525" algn="ctr">
            <a:solidFill>
              <a:schemeClr val="tx1"/>
            </a:solidFill>
            <a:miter lim="800000"/>
            <a:headEnd/>
            <a:tailEnd/>
          </a:ln>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Pemindahan Arsip Inaktif</a:t>
            </a:r>
          </a:p>
        </p:txBody>
      </p:sp>
      <p:sp>
        <p:nvSpPr>
          <p:cNvPr id="68656" name="Text Box 48"/>
          <p:cNvSpPr txBox="1">
            <a:spLocks noChangeArrowheads="1"/>
          </p:cNvSpPr>
          <p:nvPr/>
        </p:nvSpPr>
        <p:spPr bwMode="auto">
          <a:xfrm>
            <a:off x="7781925" y="9198770"/>
            <a:ext cx="2876550" cy="369332"/>
          </a:xfrm>
          <a:prstGeom prst="rect">
            <a:avLst/>
          </a:prstGeom>
          <a:solidFill>
            <a:srgbClr val="003366"/>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Pemusnahan Arsip</a:t>
            </a:r>
          </a:p>
        </p:txBody>
      </p:sp>
      <p:sp>
        <p:nvSpPr>
          <p:cNvPr id="68657" name="Text Box 49"/>
          <p:cNvSpPr txBox="1">
            <a:spLocks noChangeArrowheads="1"/>
          </p:cNvSpPr>
          <p:nvPr/>
        </p:nvSpPr>
        <p:spPr bwMode="auto">
          <a:xfrm>
            <a:off x="7781925" y="9729788"/>
            <a:ext cx="2859882" cy="369332"/>
          </a:xfrm>
          <a:prstGeom prst="rect">
            <a:avLst/>
          </a:prstGeom>
          <a:solidFill>
            <a:srgbClr val="003366"/>
          </a:solidFill>
          <a:ln w="9525" algn="ctr">
            <a:solidFill>
              <a:schemeClr val="tx1"/>
            </a:solidFill>
            <a:miter lim="800000"/>
            <a:headEnd/>
            <a:tailEnd/>
          </a:ln>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FFFFFF"/>
                </a:solidFill>
                <a:latin typeface="Arial" panose="020B0604020202020204" pitchFamily="34" charset="0"/>
              </a:rPr>
              <a:t>Penyerahan Arsip Statis</a:t>
            </a:r>
          </a:p>
        </p:txBody>
      </p:sp>
      <p:sp>
        <p:nvSpPr>
          <p:cNvPr id="68658" name="AutoShape 50"/>
          <p:cNvSpPr>
            <a:spLocks noChangeArrowheads="1"/>
          </p:cNvSpPr>
          <p:nvPr/>
        </p:nvSpPr>
        <p:spPr bwMode="auto">
          <a:xfrm>
            <a:off x="11063288" y="8658225"/>
            <a:ext cx="5319712" cy="498991"/>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latin typeface="Arial" panose="020B0604020202020204" pitchFamily="34" charset="0"/>
              </a:rPr>
              <a:t>Seleksi – Pembuatan Daftar - Penataan</a:t>
            </a:r>
          </a:p>
        </p:txBody>
      </p:sp>
      <p:cxnSp>
        <p:nvCxnSpPr>
          <p:cNvPr id="68659" name="AutoShape 51"/>
          <p:cNvCxnSpPr>
            <a:cxnSpLocks noChangeShapeType="1"/>
            <a:stCxn id="68655" idx="3"/>
            <a:endCxn id="68658" idx="1"/>
          </p:cNvCxnSpPr>
          <p:nvPr/>
        </p:nvCxnSpPr>
        <p:spPr bwMode="auto">
          <a:xfrm>
            <a:off x="10637045" y="8852417"/>
            <a:ext cx="426243" cy="55304"/>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sp>
        <p:nvSpPr>
          <p:cNvPr id="68660" name="AutoShape 52"/>
          <p:cNvSpPr>
            <a:spLocks noChangeArrowheads="1"/>
          </p:cNvSpPr>
          <p:nvPr/>
        </p:nvSpPr>
        <p:spPr bwMode="auto">
          <a:xfrm>
            <a:off x="11063287" y="9196388"/>
            <a:ext cx="2883695" cy="450294"/>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latin typeface="Arial" panose="020B0604020202020204" pitchFamily="34" charset="0"/>
              </a:rPr>
              <a:t>Prosedur</a:t>
            </a:r>
            <a:r>
              <a:rPr lang="en-US" altLang="id-ID" sz="1800" dirty="0">
                <a:latin typeface="Arial" panose="020B0604020202020204" pitchFamily="34" charset="0"/>
              </a:rPr>
              <a:t> - </a:t>
            </a:r>
            <a:r>
              <a:rPr lang="en-US" altLang="id-ID" sz="1800" dirty="0" err="1">
                <a:latin typeface="Arial" panose="020B0604020202020204" pitchFamily="34" charset="0"/>
              </a:rPr>
              <a:t>Dokumentasi</a:t>
            </a:r>
            <a:endParaRPr lang="en-US" altLang="id-ID" sz="1800" dirty="0">
              <a:latin typeface="Arial" panose="020B0604020202020204" pitchFamily="34" charset="0"/>
            </a:endParaRPr>
          </a:p>
        </p:txBody>
      </p:sp>
      <p:sp>
        <p:nvSpPr>
          <p:cNvPr id="68661" name="AutoShape 53"/>
          <p:cNvSpPr>
            <a:spLocks noChangeArrowheads="1"/>
          </p:cNvSpPr>
          <p:nvPr/>
        </p:nvSpPr>
        <p:spPr bwMode="auto">
          <a:xfrm>
            <a:off x="11063288" y="9734551"/>
            <a:ext cx="2883694" cy="441041"/>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latin typeface="Arial" panose="020B0604020202020204" pitchFamily="34" charset="0"/>
              </a:rPr>
              <a:t>Prosedur</a:t>
            </a:r>
            <a:r>
              <a:rPr lang="en-US" altLang="id-ID" sz="1800" dirty="0">
                <a:latin typeface="Arial" panose="020B0604020202020204" pitchFamily="34" charset="0"/>
              </a:rPr>
              <a:t> - </a:t>
            </a:r>
            <a:r>
              <a:rPr lang="en-US" altLang="id-ID" sz="1800" dirty="0" err="1">
                <a:latin typeface="Arial" panose="020B0604020202020204" pitchFamily="34" charset="0"/>
              </a:rPr>
              <a:t>Dokumentasi</a:t>
            </a:r>
            <a:endParaRPr lang="en-US" altLang="id-ID" sz="1800" dirty="0">
              <a:latin typeface="Arial" panose="020B0604020202020204" pitchFamily="34" charset="0"/>
            </a:endParaRPr>
          </a:p>
        </p:txBody>
      </p:sp>
      <p:cxnSp>
        <p:nvCxnSpPr>
          <p:cNvPr id="68662" name="AutoShape 54"/>
          <p:cNvCxnSpPr>
            <a:cxnSpLocks noChangeShapeType="1"/>
            <a:stCxn id="68656" idx="3"/>
            <a:endCxn id="68660" idx="1"/>
          </p:cNvCxnSpPr>
          <p:nvPr/>
        </p:nvCxnSpPr>
        <p:spPr bwMode="auto">
          <a:xfrm>
            <a:off x="10658475" y="9383436"/>
            <a:ext cx="404812" cy="38099"/>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68663" name="AutoShape 55"/>
          <p:cNvCxnSpPr>
            <a:cxnSpLocks noChangeShapeType="1"/>
            <a:stCxn id="68657" idx="3"/>
            <a:endCxn id="68661" idx="1"/>
          </p:cNvCxnSpPr>
          <p:nvPr/>
        </p:nvCxnSpPr>
        <p:spPr bwMode="auto">
          <a:xfrm>
            <a:off x="10641807" y="9914454"/>
            <a:ext cx="421481" cy="40618"/>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sp>
        <p:nvSpPr>
          <p:cNvPr id="68664" name="Rectangle 56"/>
          <p:cNvSpPr>
            <a:spLocks noChangeArrowheads="1"/>
          </p:cNvSpPr>
          <p:nvPr/>
        </p:nvSpPr>
        <p:spPr bwMode="auto">
          <a:xfrm>
            <a:off x="11710729" y="1380525"/>
            <a:ext cx="1507332" cy="2505912"/>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id-ID" altLang="id-ID">
              <a:latin typeface="Arial" panose="020B0604020202020204" pitchFamily="34" charset="0"/>
            </a:endParaRPr>
          </a:p>
        </p:txBody>
      </p:sp>
      <p:cxnSp>
        <p:nvCxnSpPr>
          <p:cNvPr id="68665" name="AutoShape 57"/>
          <p:cNvCxnSpPr>
            <a:cxnSpLocks noChangeShapeType="1"/>
            <a:stCxn id="68614" idx="3"/>
            <a:endCxn id="68652" idx="1"/>
          </p:cNvCxnSpPr>
          <p:nvPr/>
        </p:nvCxnSpPr>
        <p:spPr bwMode="auto">
          <a:xfrm>
            <a:off x="7056435" y="6741350"/>
            <a:ext cx="725491" cy="1325254"/>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66" name="AutoShape 58"/>
          <p:cNvCxnSpPr>
            <a:cxnSpLocks noChangeShapeType="1"/>
            <a:stCxn id="68615" idx="3"/>
            <a:endCxn id="68655" idx="1"/>
          </p:cNvCxnSpPr>
          <p:nvPr/>
        </p:nvCxnSpPr>
        <p:spPr bwMode="auto">
          <a:xfrm flipV="1">
            <a:off x="7122322" y="8852417"/>
            <a:ext cx="659604" cy="57004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67" name="AutoShape 59"/>
          <p:cNvCxnSpPr>
            <a:cxnSpLocks noChangeShapeType="1"/>
            <a:stCxn id="68615" idx="3"/>
            <a:endCxn id="68656" idx="1"/>
          </p:cNvCxnSpPr>
          <p:nvPr/>
        </p:nvCxnSpPr>
        <p:spPr bwMode="auto">
          <a:xfrm flipV="1">
            <a:off x="7122322" y="9383436"/>
            <a:ext cx="659603" cy="3902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8668" name="AutoShape 60"/>
          <p:cNvCxnSpPr>
            <a:cxnSpLocks noChangeShapeType="1"/>
            <a:stCxn id="68615" idx="3"/>
            <a:endCxn id="68657" idx="1"/>
          </p:cNvCxnSpPr>
          <p:nvPr/>
        </p:nvCxnSpPr>
        <p:spPr bwMode="auto">
          <a:xfrm>
            <a:off x="7122322" y="9422459"/>
            <a:ext cx="659603" cy="491995"/>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8669" name="WordArt 38"/>
          <p:cNvSpPr>
            <a:spLocks noChangeArrowheads="1" noChangeShapeType="1" noTextEdit="1"/>
          </p:cNvSpPr>
          <p:nvPr/>
        </p:nvSpPr>
        <p:spPr bwMode="auto">
          <a:xfrm>
            <a:off x="5450682" y="163028"/>
            <a:ext cx="8496300" cy="50720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id-ID" sz="5400" kern="10" dirty="0">
                <a:solidFill>
                  <a:schemeClr val="accent2">
                    <a:lumMod val="75000"/>
                  </a:schemeClr>
                </a:solidFill>
                <a:effectLst>
                  <a:outerShdw blurRad="38100" dist="38100" dir="2700000" algn="tl">
                    <a:srgbClr val="000000">
                      <a:alpha val="43137"/>
                    </a:srgbClr>
                  </a:outerShdw>
                </a:effectLst>
                <a:latin typeface="Impact" panose="020B0806030902050204" pitchFamily="34" charset="0"/>
              </a:rPr>
              <a:t>PENGELOLAAN ARSIP DINAMIS</a:t>
            </a:r>
          </a:p>
        </p:txBody>
      </p:sp>
      <p:sp>
        <p:nvSpPr>
          <p:cNvPr id="68670" name="AutoShape 62"/>
          <p:cNvSpPr>
            <a:spLocks noChangeArrowheads="1"/>
          </p:cNvSpPr>
          <p:nvPr/>
        </p:nvSpPr>
        <p:spPr bwMode="auto">
          <a:xfrm>
            <a:off x="11065670" y="7824788"/>
            <a:ext cx="5317330" cy="538163"/>
          </a:xfrm>
          <a:prstGeom prst="roundRect">
            <a:avLst>
              <a:gd name="adj" fmla="val 16667"/>
            </a:avLst>
          </a:prstGeom>
          <a:solidFill>
            <a:srgbClr val="FFFF99"/>
          </a:solidFill>
          <a:ln w="9525" algn="ctr">
            <a:solidFill>
              <a:schemeClr val="tx1"/>
            </a:solidFill>
            <a:round/>
            <a:headEnd/>
            <a:tailEnd/>
          </a:ln>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dirty="0" err="1">
                <a:latin typeface="Arial" panose="020B0604020202020204" pitchFamily="34" charset="0"/>
              </a:rPr>
              <a:t>Identifikasi</a:t>
            </a:r>
            <a:r>
              <a:rPr lang="en-US" altLang="id-ID" sz="1800" dirty="0">
                <a:latin typeface="Arial" panose="020B0604020202020204" pitchFamily="34" charset="0"/>
              </a:rPr>
              <a:t> - </a:t>
            </a:r>
            <a:r>
              <a:rPr lang="en-US" altLang="id-ID" sz="1800" dirty="0" err="1">
                <a:latin typeface="Arial" panose="020B0604020202020204" pitchFamily="34" charset="0"/>
              </a:rPr>
              <a:t>Pelindungan</a:t>
            </a:r>
            <a:r>
              <a:rPr lang="en-US" altLang="id-ID" sz="1800" dirty="0">
                <a:latin typeface="Arial" panose="020B0604020202020204" pitchFamily="34" charset="0"/>
              </a:rPr>
              <a:t> &amp; </a:t>
            </a:r>
            <a:r>
              <a:rPr lang="en-US" altLang="id-ID" sz="1800" dirty="0" err="1">
                <a:latin typeface="Arial" panose="020B0604020202020204" pitchFamily="34" charset="0"/>
              </a:rPr>
              <a:t>Pengamanan</a:t>
            </a:r>
            <a:r>
              <a:rPr lang="en-US" altLang="id-ID" sz="1800" dirty="0">
                <a:latin typeface="Arial" panose="020B0604020202020204" pitchFamily="34" charset="0"/>
              </a:rPr>
              <a:t> - </a:t>
            </a:r>
          </a:p>
          <a:p>
            <a:pPr eaLnBrk="1" hangingPunct="1">
              <a:spcBef>
                <a:spcPct val="0"/>
              </a:spcBef>
              <a:buClrTx/>
              <a:buSzTx/>
              <a:buFontTx/>
              <a:buNone/>
            </a:pPr>
            <a:r>
              <a:rPr lang="en-US" altLang="id-ID" sz="1800" dirty="0" err="1">
                <a:latin typeface="Arial" panose="020B0604020202020204" pitchFamily="34" charset="0"/>
              </a:rPr>
              <a:t>Penyelamatan</a:t>
            </a:r>
            <a:r>
              <a:rPr lang="en-US" altLang="id-ID" sz="1800" dirty="0">
                <a:latin typeface="Arial" panose="020B0604020202020204" pitchFamily="34" charset="0"/>
              </a:rPr>
              <a:t> &amp; </a:t>
            </a:r>
            <a:r>
              <a:rPr lang="en-US" altLang="id-ID" sz="1800" dirty="0" err="1">
                <a:latin typeface="Arial" panose="020B0604020202020204" pitchFamily="34" charset="0"/>
              </a:rPr>
              <a:t>Pemulihan</a:t>
            </a:r>
            <a:endParaRPr lang="en-US" altLang="id-ID" sz="1800" dirty="0">
              <a:latin typeface="Arial" panose="020B0604020202020204" pitchFamily="34" charset="0"/>
            </a:endParaRPr>
          </a:p>
        </p:txBody>
      </p:sp>
      <p:cxnSp>
        <p:nvCxnSpPr>
          <p:cNvPr id="68671" name="AutoShape 63"/>
          <p:cNvCxnSpPr>
            <a:cxnSpLocks noChangeShapeType="1"/>
            <a:stCxn id="68652" idx="3"/>
            <a:endCxn id="68670" idx="1"/>
          </p:cNvCxnSpPr>
          <p:nvPr/>
        </p:nvCxnSpPr>
        <p:spPr bwMode="auto">
          <a:xfrm>
            <a:off x="10637046" y="8066604"/>
            <a:ext cx="428624" cy="27266"/>
          </a:xfrm>
          <a:prstGeom prst="straightConnector1">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cxnSp>
      <p:grpSp>
        <p:nvGrpSpPr>
          <p:cNvPr id="68672" name="Group 20"/>
          <p:cNvGrpSpPr>
            <a:grpSpLocks/>
          </p:cNvGrpSpPr>
          <p:nvPr/>
        </p:nvGrpSpPr>
        <p:grpSpPr bwMode="auto">
          <a:xfrm>
            <a:off x="13855" y="9710994"/>
            <a:ext cx="4252913" cy="488156"/>
            <a:chOff x="585" y="88"/>
            <a:chExt cx="1786" cy="230"/>
          </a:xfrm>
        </p:grpSpPr>
        <p:sp>
          <p:nvSpPr>
            <p:cNvPr id="68673" name="Text Box 21"/>
            <p:cNvSpPr txBox="1">
              <a:spLocks noChangeArrowheads="1"/>
            </p:cNvSpPr>
            <p:nvPr/>
          </p:nvSpPr>
          <p:spPr bwMode="auto">
            <a:xfrm>
              <a:off x="604" y="112"/>
              <a:ext cx="15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r>
                <a:rPr lang="en-US" altLang="id-ID" sz="1800">
                  <a:solidFill>
                    <a:srgbClr val="003366"/>
                  </a:solidFill>
                  <a:latin typeface="Arial" panose="020B0604020202020204" pitchFamily="34" charset="0"/>
                </a:rPr>
                <a:t>PP</a:t>
              </a:r>
              <a:r>
                <a:rPr lang="id-ID" altLang="id-ID" sz="1800">
                  <a:solidFill>
                    <a:srgbClr val="003366"/>
                  </a:solidFill>
                  <a:latin typeface="Arial" panose="020B0604020202020204" pitchFamily="34" charset="0"/>
                </a:rPr>
                <a:t> No. </a:t>
              </a:r>
              <a:r>
                <a:rPr lang="en-US" altLang="id-ID" sz="1800">
                  <a:solidFill>
                    <a:srgbClr val="003366"/>
                  </a:solidFill>
                  <a:latin typeface="Arial" panose="020B0604020202020204" pitchFamily="34" charset="0"/>
                </a:rPr>
                <a:t>28</a:t>
              </a:r>
              <a:r>
                <a:rPr lang="id-ID" altLang="id-ID" sz="1800">
                  <a:solidFill>
                    <a:srgbClr val="003366"/>
                  </a:solidFill>
                  <a:latin typeface="Arial" panose="020B0604020202020204" pitchFamily="34" charset="0"/>
                </a:rPr>
                <a:t> </a:t>
              </a:r>
              <a:r>
                <a:rPr lang="en-US" altLang="id-ID" sz="1800">
                  <a:solidFill>
                    <a:srgbClr val="003366"/>
                  </a:solidFill>
                  <a:latin typeface="Arial" panose="020B0604020202020204" pitchFamily="34" charset="0"/>
                </a:rPr>
                <a:t>T</a:t>
              </a:r>
              <a:r>
                <a:rPr lang="id-ID" altLang="id-ID" sz="1800">
                  <a:solidFill>
                    <a:srgbClr val="003366"/>
                  </a:solidFill>
                  <a:latin typeface="Arial" panose="020B0604020202020204" pitchFamily="34" charset="0"/>
                </a:rPr>
                <a:t>ahun </a:t>
              </a:r>
              <a:r>
                <a:rPr lang="en-US" altLang="id-ID" sz="1800">
                  <a:solidFill>
                    <a:srgbClr val="003366"/>
                  </a:solidFill>
                  <a:latin typeface="Arial" panose="020B0604020202020204" pitchFamily="34" charset="0"/>
                </a:rPr>
                <a:t>2012 : Kearsipan</a:t>
              </a:r>
            </a:p>
          </p:txBody>
        </p:sp>
        <p:sp>
          <p:nvSpPr>
            <p:cNvPr id="68674" name="Rectangle 22"/>
            <p:cNvSpPr>
              <a:spLocks noChangeArrowheads="1"/>
            </p:cNvSpPr>
            <p:nvPr/>
          </p:nvSpPr>
          <p:spPr bwMode="auto">
            <a:xfrm>
              <a:off x="585" y="88"/>
              <a:ext cx="1786" cy="2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eaLnBrk="1" hangingPunct="1">
                <a:spcBef>
                  <a:spcPct val="0"/>
                </a:spcBef>
                <a:buClrTx/>
                <a:buSzTx/>
                <a:buFontTx/>
                <a:buNone/>
              </a:pPr>
              <a:endParaRPr lang="id-ID" altLang="id-ID">
                <a:latin typeface="Arial" panose="020B0604020202020204" pitchFamily="34" charset="0"/>
              </a:endParaRPr>
            </a:p>
          </p:txBody>
        </p:sp>
      </p:grpSp>
      <p:pic>
        <p:nvPicPr>
          <p:cNvPr id="68717" name="Picture 687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 y="0"/>
            <a:ext cx="4879886" cy="3247342"/>
          </a:xfrm>
          <a:prstGeom prst="rect">
            <a:avLst/>
          </a:prstGeom>
        </p:spPr>
      </p:pic>
    </p:spTree>
    <p:extLst>
      <p:ext uri="{BB962C8B-B14F-4D97-AF65-F5344CB8AC3E}">
        <p14:creationId xmlns:p14="http://schemas.microsoft.com/office/powerpoint/2010/main" val="89240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61000">
              <a:schemeClr val="accent3">
                <a:lumMod val="0"/>
                <a:lumOff val="100000"/>
              </a:schemeClr>
            </a:gs>
            <a:gs pos="100000">
              <a:schemeClr val="accent3">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5" y="38100"/>
            <a:ext cx="5734610" cy="3440766"/>
          </a:xfrm>
          <a:prstGeom prst="rect">
            <a:avLst/>
          </a:prstGeom>
        </p:spPr>
      </p:pic>
      <p:sp>
        <p:nvSpPr>
          <p:cNvPr id="5" name="Freeform 8"/>
          <p:cNvSpPr/>
          <p:nvPr/>
        </p:nvSpPr>
        <p:spPr>
          <a:xfrm>
            <a:off x="10887354" y="-1409700"/>
            <a:ext cx="9601200" cy="8382000"/>
          </a:xfrm>
          <a:custGeom>
            <a:avLst/>
            <a:gdLst/>
            <a:ahLst/>
            <a:cxnLst/>
            <a:rect l="l" t="t" r="r" b="b"/>
            <a:pathLst>
              <a:path w="4597438" h="2842053">
                <a:moveTo>
                  <a:pt x="0" y="0"/>
                </a:moveTo>
                <a:lnTo>
                  <a:pt x="4597438" y="0"/>
                </a:lnTo>
                <a:lnTo>
                  <a:pt x="4597438" y="2842052"/>
                </a:lnTo>
                <a:lnTo>
                  <a:pt x="0" y="284205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35" y="38100"/>
            <a:ext cx="980065" cy="952500"/>
          </a:xfrm>
          <a:prstGeom prst="rect">
            <a:avLst/>
          </a:prstGeom>
        </p:spPr>
      </p:pic>
      <p:sp>
        <p:nvSpPr>
          <p:cNvPr id="7" name="Rectangle 6"/>
          <p:cNvSpPr/>
          <p:nvPr/>
        </p:nvSpPr>
        <p:spPr>
          <a:xfrm>
            <a:off x="2889076" y="2781300"/>
            <a:ext cx="14682107" cy="4524315"/>
          </a:xfrm>
          <a:prstGeom prst="rect">
            <a:avLst/>
          </a:prstGeom>
          <a:noFill/>
          <a:ln w="19050">
            <a:noFill/>
          </a:ln>
        </p:spPr>
        <p:txBody>
          <a:bodyPr wrap="square" lIns="91440" tIns="45720" rIns="91440" bIns="45720">
            <a:spAutoFit/>
          </a:bodyPr>
          <a:lstStyle/>
          <a:p>
            <a:pPr algn="ctr"/>
            <a:r>
              <a:rPr lang="id-ID" sz="96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TATA </a:t>
            </a:r>
            <a:r>
              <a:rPr lang="id-ID" sz="96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NASKAH</a:t>
            </a:r>
          </a:p>
          <a:p>
            <a:pPr algn="ctr"/>
            <a:r>
              <a:rPr lang="id-ID" sz="9600" b="1" cap="none" spc="0"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DINAS</a:t>
            </a:r>
          </a:p>
          <a:p>
            <a:pPr algn="ctr"/>
            <a:r>
              <a:rPr lang="id-ID" sz="9600" b="1" dirty="0" smtClean="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rPr>
              <a:t>(TND)</a:t>
            </a:r>
            <a:endParaRPr lang="en-US" sz="96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8" name="Freeform 10"/>
          <p:cNvSpPr/>
          <p:nvPr/>
        </p:nvSpPr>
        <p:spPr>
          <a:xfrm>
            <a:off x="58572" y="5660348"/>
            <a:ext cx="1894295" cy="4252500"/>
          </a:xfrm>
          <a:custGeom>
            <a:avLst/>
            <a:gdLst/>
            <a:ahLst/>
            <a:cxnLst/>
            <a:rect l="l" t="t" r="r" b="b"/>
            <a:pathLst>
              <a:path w="1894295" h="4252500">
                <a:moveTo>
                  <a:pt x="0" y="0"/>
                </a:moveTo>
                <a:lnTo>
                  <a:pt x="1894295" y="0"/>
                </a:lnTo>
                <a:lnTo>
                  <a:pt x="1894295" y="4252500"/>
                </a:lnTo>
                <a:lnTo>
                  <a:pt x="0" y="4252500"/>
                </a:lnTo>
                <a:lnTo>
                  <a:pt x="0" y="0"/>
                </a:lnTo>
                <a:close/>
              </a:path>
            </a:pathLst>
          </a:custGeom>
          <a:blipFill>
            <a:blip r:embed="rId6">
              <a:extLst>
                <a:ext uri="{96DAC541-7B7A-43D3-8B79-37D633B846F1}">
                  <asvg:svgBlip xmlns:asvg="http://schemas.microsoft.com/office/drawing/2016/SVG/main" xmlns="" r:embed="rId11"/>
                </a:ext>
              </a:extLst>
            </a:blip>
            <a:stretch>
              <a:fillRect/>
            </a:stretch>
          </a:blipFill>
        </p:spPr>
      </p:sp>
      <p:sp>
        <p:nvSpPr>
          <p:cNvPr id="9" name="Rectangle 8"/>
          <p:cNvSpPr/>
          <p:nvPr/>
        </p:nvSpPr>
        <p:spPr>
          <a:xfrm>
            <a:off x="16952021" y="92823"/>
            <a:ext cx="1300356" cy="369332"/>
          </a:xfrm>
          <a:prstGeom prst="rect">
            <a:avLst/>
          </a:prstGeom>
        </p:spPr>
        <p:txBody>
          <a:bodyPr wrap="none">
            <a:spAutoFit/>
          </a:bodyPr>
          <a:lstStyle/>
          <a:p>
            <a:r>
              <a:rPr lang="id-ID" dirty="0" smtClean="0">
                <a:latin typeface="Arial" panose="020B0604020202020204" pitchFamily="34" charset="0"/>
                <a:cs typeface="Arial" panose="020B0604020202020204" pitchFamily="34" charset="0"/>
              </a:rPr>
              <a:t>Ilham Jaya</a:t>
            </a:r>
            <a:endParaRPr lang="id-ID" dirty="0"/>
          </a:p>
        </p:txBody>
      </p:sp>
    </p:spTree>
    <p:extLst>
      <p:ext uri="{BB962C8B-B14F-4D97-AF65-F5344CB8AC3E}">
        <p14:creationId xmlns:p14="http://schemas.microsoft.com/office/powerpoint/2010/main" val="146428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1567</TotalTime>
  <Words>2782</Words>
  <Application>Microsoft Office PowerPoint</Application>
  <PresentationFormat>Custom</PresentationFormat>
  <Paragraphs>574</Paragraphs>
  <Slides>45</Slides>
  <Notes>8</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45</vt:i4>
      </vt:variant>
    </vt:vector>
  </HeadingPairs>
  <TitlesOfParts>
    <vt:vector size="68" baseType="lpstr">
      <vt:lpstr>Arial</vt:lpstr>
      <vt:lpstr>Tahoma</vt:lpstr>
      <vt:lpstr>Ubuntu</vt:lpstr>
      <vt:lpstr>Segoe Print</vt:lpstr>
      <vt:lpstr>Wingdings</vt:lpstr>
      <vt:lpstr>Maiandra GD</vt:lpstr>
      <vt:lpstr>Arial Rounded MT Bold</vt:lpstr>
      <vt:lpstr>Google Sans</vt:lpstr>
      <vt:lpstr>Lucida Sans Unicode</vt:lpstr>
      <vt:lpstr>Georgia</vt:lpstr>
      <vt:lpstr>Josefin Sans</vt:lpstr>
      <vt:lpstr>Helvetica</vt:lpstr>
      <vt:lpstr>ＭＳ Ｐゴシック</vt:lpstr>
      <vt:lpstr>Josefin Sans Bold</vt:lpstr>
      <vt:lpstr>Berlin Sans FB Demi</vt:lpstr>
      <vt:lpstr>Calibri</vt:lpstr>
      <vt:lpstr>Bookman Old Style</vt:lpstr>
      <vt:lpstr>Impact</vt:lpstr>
      <vt:lpstr>Times New Roman</vt:lpstr>
      <vt:lpstr>Ubuntu Light</vt:lpstr>
      <vt:lpstr>Cooper Black</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PERTIMBANNGAN PENYUSUNAN  KLASIFIKASI</vt:lpstr>
      <vt:lpstr>KELOMPOK KODE KLASIFIKASI</vt:lpstr>
      <vt:lpstr> PENYUSUNAN  KODE  KLASIFIKASI</vt:lpstr>
      <vt:lpstr>PowerPoint Presentation</vt:lpstr>
      <vt:lpstr>CONTOH KODE KLASIFIKASI (Permendagri No. 83 Thn 2022)</vt:lpstr>
      <vt:lpstr>CONTOH KODE KLASIFIKASI (Permendagri No. 83 Thn 2022)</vt:lpstr>
      <vt:lpstr>CONTOH KODE KLASIFIKASI (Permendagri No. 83 Thn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INFORMASI PUBLIK YANG  TIDAK DAPAT DIBERIKAN OLEH BADAN PUBLIK</vt:lpstr>
      <vt:lpstr>PowerPoint Presentation</vt:lpstr>
      <vt:lpstr>PowerPoint Presentation</vt:lpstr>
      <vt:lpstr>PowerPoint Presentation</vt:lpstr>
      <vt:lpstr>UNSUR JRA </vt:lpstr>
      <vt:lpstr>PowerPoint Presentation</vt:lpstr>
      <vt:lpstr>PENENTUAN RETENSI DIDASARKAN PADA AKUMULASI ARSIP AKTIF DAN ARSIP INAKTIF DENGAN 3 POLA </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Arsip</dc:creator>
  <cp:lastModifiedBy>Arsip</cp:lastModifiedBy>
  <cp:revision>109</cp:revision>
  <cp:lastPrinted>2023-09-26T09:30:57Z</cp:lastPrinted>
  <dcterms:created xsi:type="dcterms:W3CDTF">2006-08-16T00:00:00Z</dcterms:created>
  <dcterms:modified xsi:type="dcterms:W3CDTF">2024-03-06T13:54:06Z</dcterms:modified>
  <dc:identifier>DAFu8cTmsNM</dc:identifier>
</cp:coreProperties>
</file>